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63" r:id="rId6"/>
    <p:sldId id="265" r:id="rId7"/>
    <p:sldId id="266" r:id="rId8"/>
    <p:sldId id="267" r:id="rId9"/>
    <p:sldId id="268" r:id="rId10"/>
    <p:sldId id="269" r:id="rId11"/>
    <p:sldId id="270" r:id="rId12"/>
    <p:sldId id="271" r:id="rId13"/>
    <p:sldId id="260" r:id="rId14"/>
    <p:sldId id="26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4660"/>
  </p:normalViewPr>
  <p:slideViewPr>
    <p:cSldViewPr snapToGrid="0">
      <p:cViewPr>
        <p:scale>
          <a:sx n="66" d="100"/>
          <a:sy n="66" d="100"/>
        </p:scale>
        <p:origin x="8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dbta.com/Columns/Applications-Insight/Eventual-Consistency-73004.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7" y="1217467"/>
            <a:ext cx="12371340" cy="3329581"/>
          </a:xfrm>
        </p:spPr>
        <p:txBody>
          <a:bodyPr/>
          <a:lstStyle/>
          <a:p>
            <a:pPr algn="ctr"/>
            <a:r>
              <a:rPr lang="en-US" dirty="0" smtClean="0"/>
              <a:t>Consistency in Database Systems Illustrated with NRW Notation</a:t>
            </a:r>
            <a:endParaRPr lang="en-US"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smtClean="0"/>
          </a:p>
          <a:p>
            <a:pPr marL="0" indent="0">
              <a:buNone/>
            </a:pPr>
            <a:r>
              <a:rPr lang="en-US" dirty="0" smtClean="0"/>
              <a:t>So, once more, what is the answer to this question: </a:t>
            </a:r>
            <a:br>
              <a:rPr lang="en-US" dirty="0" smtClean="0"/>
            </a:br>
            <a:r>
              <a:rPr lang="en-US" dirty="0" smtClean="0"/>
              <a:t>Let R = 3, W = 1, and N = 1: STRONG CONSISTENCY</a:t>
            </a:r>
            <a:endParaRPr lang="en-US" dirty="0"/>
          </a:p>
        </p:txBody>
      </p:sp>
    </p:spTree>
    <p:extLst>
      <p:ext uri="{BB962C8B-B14F-4D97-AF65-F5344CB8AC3E}">
        <p14:creationId xmlns:p14="http://schemas.microsoft.com/office/powerpoint/2010/main" val="278532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813825"/>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endParaRPr lang="en-US" dirty="0"/>
          </a:p>
          <a:p>
            <a:pPr marL="0" indent="0">
              <a:buNone/>
            </a:pPr>
            <a:r>
              <a:rPr lang="en-US" dirty="0" smtClean="0"/>
              <a:t>1 more! </a:t>
            </a:r>
            <a:r>
              <a:rPr lang="en-US" dirty="0" err="1" smtClean="0"/>
              <a:t>Haha</a:t>
            </a:r>
            <a:endParaRPr lang="en-US" dirty="0" smtClean="0"/>
          </a:p>
          <a:p>
            <a:pPr marL="0" indent="0">
              <a:buNone/>
            </a:pPr>
            <a:r>
              <a:rPr lang="en-US" dirty="0" smtClean="0"/>
              <a:t>Let R = 1,000; W = 1; and N = 1,000</a:t>
            </a:r>
          </a:p>
          <a:p>
            <a:pPr marL="0" indent="0">
              <a:buNone/>
            </a:pPr>
            <a:r>
              <a:rPr lang="en-US" dirty="0" smtClean="0"/>
              <a:t>This is a _________________________ CONSISTENCY. </a:t>
            </a:r>
            <a:endParaRPr lang="en-US" dirty="0"/>
          </a:p>
        </p:txBody>
      </p:sp>
    </p:spTree>
    <p:extLst>
      <p:ext uri="{BB962C8B-B14F-4D97-AF65-F5344CB8AC3E}">
        <p14:creationId xmlns:p14="http://schemas.microsoft.com/office/powerpoint/2010/main" val="3231271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494511"/>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endParaRPr lang="en-US" dirty="0"/>
          </a:p>
          <a:p>
            <a:pPr marL="0" indent="0">
              <a:buNone/>
            </a:pPr>
            <a:r>
              <a:rPr lang="en-US" dirty="0" smtClean="0"/>
              <a:t>1 more! </a:t>
            </a:r>
            <a:r>
              <a:rPr lang="en-US" dirty="0" err="1" smtClean="0"/>
              <a:t>Haha</a:t>
            </a:r>
            <a:endParaRPr lang="en-US" dirty="0" smtClean="0"/>
          </a:p>
          <a:p>
            <a:pPr marL="0" indent="0">
              <a:buNone/>
            </a:pPr>
            <a:r>
              <a:rPr lang="en-US" dirty="0" smtClean="0"/>
              <a:t>Let R = 1,000; W = 1; and N = 1,000</a:t>
            </a:r>
          </a:p>
          <a:p>
            <a:pPr marL="0" indent="0">
              <a:buNone/>
            </a:pPr>
            <a:r>
              <a:rPr lang="en-US" dirty="0" smtClean="0"/>
              <a:t>This is a WRITE OPTIMIZED STRONG CONSISTENCY.</a:t>
            </a:r>
            <a:endParaRPr lang="en-US" dirty="0"/>
          </a:p>
        </p:txBody>
      </p:sp>
    </p:spTree>
    <p:extLst>
      <p:ext uri="{BB962C8B-B14F-4D97-AF65-F5344CB8AC3E}">
        <p14:creationId xmlns:p14="http://schemas.microsoft.com/office/powerpoint/2010/main" val="1051271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a:xfrm>
            <a:off x="1103312" y="2052918"/>
            <a:ext cx="9666288" cy="4595532"/>
          </a:xfrm>
        </p:spPr>
        <p:txBody>
          <a:bodyPr>
            <a:normAutofit/>
          </a:bodyPr>
          <a:lstStyle/>
          <a:p>
            <a:r>
              <a:rPr lang="en-US" dirty="0" smtClean="0"/>
              <a:t>Since the CAP theorem was not enough (for users wanting undisturbed systems by network partitions) </a:t>
            </a:r>
            <a:r>
              <a:rPr lang="en-US" i="1" dirty="0" smtClean="0"/>
              <a:t>Eventual Consistency </a:t>
            </a:r>
            <a:r>
              <a:rPr lang="en-US" dirty="0" smtClean="0"/>
              <a:t>had to be implemented.</a:t>
            </a:r>
          </a:p>
          <a:p>
            <a:r>
              <a:rPr lang="en-US" dirty="0"/>
              <a:t>The core of the eventual consistency concept is that while a database may have some inconsistencies at any point in time, it will eventually become consistent when all updates cease: </a:t>
            </a:r>
            <a:r>
              <a:rPr lang="en-US" i="1" dirty="0"/>
              <a:t>eventually</a:t>
            </a:r>
            <a:r>
              <a:rPr lang="en-US" dirty="0"/>
              <a:t> all nodes will receive the latest consistent </a:t>
            </a:r>
            <a:r>
              <a:rPr lang="en-US" dirty="0" smtClean="0"/>
              <a:t>updates (</a:t>
            </a:r>
            <a:r>
              <a:rPr lang="en-US" dirty="0" err="1" smtClean="0"/>
              <a:t>qtd</a:t>
            </a:r>
            <a:r>
              <a:rPr lang="en-US" dirty="0" smtClean="0"/>
              <a:t>. in Harrison).</a:t>
            </a:r>
            <a:endParaRPr lang="en-US" dirty="0" smtClean="0"/>
          </a:p>
          <a:p>
            <a:r>
              <a:rPr lang="en-US" dirty="0" smtClean="0"/>
              <a:t>Keep in mind that a bank or ACID oriented database systems cannot afford to use </a:t>
            </a:r>
            <a:r>
              <a:rPr lang="en-US" i="1" dirty="0" smtClean="0"/>
              <a:t>Eventual Consistency</a:t>
            </a:r>
            <a:r>
              <a:rPr lang="en-US" dirty="0" smtClean="0"/>
              <a:t> it is more-so used for platforms that can do without “all or nothing transactions.”</a:t>
            </a:r>
          </a:p>
          <a:p>
            <a:pPr marL="857250" lvl="1" indent="-400050">
              <a:buFont typeface="+mj-lt"/>
              <a:buAutoNum type="romanLcPeriod"/>
            </a:pPr>
            <a:r>
              <a:rPr lang="en-US" dirty="0" smtClean="0"/>
              <a:t>A Tweet or Facebook post loading 1 or 2 seconds too late/early.</a:t>
            </a:r>
          </a:p>
          <a:p>
            <a:pPr marL="857250" lvl="1" indent="-400050">
              <a:buFont typeface="+mj-lt"/>
              <a:buAutoNum type="romanLcPeriod"/>
            </a:pPr>
            <a:r>
              <a:rPr lang="en-US" dirty="0" smtClean="0"/>
              <a:t>Websites and E-Commerce that do not require a </a:t>
            </a:r>
            <a:r>
              <a:rPr lang="en-US" dirty="0" smtClean="0"/>
              <a:t>synchronous consistency.</a:t>
            </a:r>
            <a:endParaRPr lang="en-US" dirty="0"/>
          </a:p>
        </p:txBody>
      </p:sp>
    </p:spTree>
    <p:extLst>
      <p:ext uri="{BB962C8B-B14F-4D97-AF65-F5344CB8AC3E}">
        <p14:creationId xmlns:p14="http://schemas.microsoft.com/office/powerpoint/2010/main" val="3888219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170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Harrison, Guy. “Eventual Consistency.” </a:t>
            </a:r>
            <a:r>
              <a:rPr lang="en-US" sz="1200" i="1" dirty="0"/>
              <a:t>Database Trends and Applications</a:t>
            </a:r>
            <a:r>
              <a:rPr lang="en-US" sz="1200" dirty="0"/>
              <a:t>, 7 Jan. 2011,</a:t>
            </a:r>
            <a:br>
              <a:rPr lang="en-US" sz="1200" dirty="0"/>
            </a:br>
            <a:r>
              <a:rPr lang="en-US" sz="1200" dirty="0"/>
              <a:t>	</a:t>
            </a:r>
            <a:r>
              <a:rPr lang="en-US" sz="1200" dirty="0">
                <a:hlinkClick r:id="rId2"/>
              </a:rPr>
              <a:t>www.dbta.com/Columns/Applications-Insight/Eventual-Consistency-73004.aspx</a:t>
            </a:r>
            <a:r>
              <a:rPr lang="en-US" sz="1200" dirty="0" smtClean="0"/>
              <a:t>.</a:t>
            </a:r>
          </a:p>
          <a:p>
            <a:pPr marL="0" indent="0">
              <a:buNone/>
            </a:pPr>
            <a:r>
              <a:rPr lang="en-US" sz="1200" dirty="0" smtClean="0"/>
              <a:t>---. "</a:t>
            </a:r>
            <a:r>
              <a:rPr lang="en-US" sz="1200" dirty="0"/>
              <a:t>Consistency Models." Next Generation Databases. </a:t>
            </a:r>
            <a:r>
              <a:rPr lang="en-US" sz="1200" dirty="0" err="1"/>
              <a:t>Apress</a:t>
            </a:r>
            <a:r>
              <a:rPr lang="en-US" sz="1200" dirty="0"/>
              <a:t>, Berkeley, CA, </a:t>
            </a:r>
            <a:r>
              <a:rPr lang="en-US" sz="1200" dirty="0" smtClean="0"/>
              <a:t>2015.</a:t>
            </a:r>
          </a:p>
          <a:p>
            <a:pPr marL="0" indent="0">
              <a:buNone/>
            </a:pPr>
            <a:r>
              <a:rPr lang="en-US" sz="1200" dirty="0"/>
              <a:t>Springer, Wilfred. “Eventually Consistent.” LinkedIn </a:t>
            </a:r>
            <a:r>
              <a:rPr lang="en-US" sz="1200" dirty="0" err="1"/>
              <a:t>SlideShare</a:t>
            </a:r>
            <a:r>
              <a:rPr lang="en-US" sz="1200" dirty="0"/>
              <a:t>, 21 July 2010, </a:t>
            </a:r>
            <a:r>
              <a:rPr lang="en-US" sz="1200" dirty="0" smtClean="0"/>
              <a:t>www.slideshare.net/springerw/eventually-</a:t>
            </a:r>
            <a:br>
              <a:rPr lang="en-US" sz="1200" dirty="0" smtClean="0"/>
            </a:br>
            <a:r>
              <a:rPr lang="en-US" sz="1200" dirty="0" smtClean="0"/>
              <a:t>	consistent</a:t>
            </a:r>
            <a:r>
              <a:rPr lang="en-US" sz="1200" dirty="0"/>
              <a:t>.</a:t>
            </a:r>
            <a:endParaRPr lang="en-US" sz="1200" dirty="0" smtClean="0"/>
          </a:p>
          <a:p>
            <a:pPr marL="0" indent="0">
              <a:buNone/>
            </a:pPr>
            <a:r>
              <a:rPr lang="en-US" sz="1200" dirty="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r>
              <a:rPr lang="en-US" sz="1200" dirty="0" smtClean="0"/>
              <a:t>.“</a:t>
            </a:r>
          </a:p>
          <a:p>
            <a:pPr marL="0" indent="0">
              <a:buNone/>
            </a:pPr>
            <a:endParaRPr lang="en-US" sz="1200" dirty="0"/>
          </a:p>
        </p:txBody>
      </p:sp>
    </p:spTree>
    <p:extLst>
      <p:ext uri="{BB962C8B-B14F-4D97-AF65-F5344CB8AC3E}">
        <p14:creationId xmlns:p14="http://schemas.microsoft.com/office/powerpoint/2010/main" val="328818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One of those </a:t>
            </a:r>
            <a:r>
              <a:rPr lang="en-US" dirty="0" smtClean="0"/>
              <a:t>compromises </a:t>
            </a:r>
            <a:r>
              <a:rPr lang="en-US" dirty="0" smtClean="0"/>
              <a:t>was noted “Eventual Consistency</a:t>
            </a:r>
            <a:r>
              <a:rPr lang="en-US" dirty="0" smtClean="0"/>
              <a:t>.” (</a:t>
            </a:r>
            <a:r>
              <a:rPr lang="en-US" dirty="0" err="1" smtClean="0"/>
              <a:t>ctd</a:t>
            </a:r>
            <a:r>
              <a:rPr lang="en-US" dirty="0" smtClean="0"/>
              <a:t>. in Thant)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Consistencies</a:t>
            </a:r>
            <a:endParaRPr lang="en-US" dirty="0"/>
          </a:p>
        </p:txBody>
      </p:sp>
      <p:sp>
        <p:nvSpPr>
          <p:cNvPr id="3" name="Content Placeholder 2"/>
          <p:cNvSpPr>
            <a:spLocks noGrp="1"/>
          </p:cNvSpPr>
          <p:nvPr>
            <p:ph idx="1"/>
          </p:nvPr>
        </p:nvSpPr>
        <p:spPr/>
        <p:txBody>
          <a:bodyPr/>
          <a:lstStyle/>
          <a:p>
            <a:pPr marL="342900" lvl="1" indent="-342900"/>
            <a:r>
              <a:rPr lang="en-US" dirty="0" smtClean="0"/>
              <a:t>There are many types of consistencies </a:t>
            </a:r>
            <a:r>
              <a:rPr lang="en-US" dirty="0"/>
              <a:t>(</a:t>
            </a:r>
            <a:r>
              <a:rPr lang="en-US" dirty="0" err="1"/>
              <a:t>ctd</a:t>
            </a:r>
            <a:r>
              <a:rPr lang="en-US" dirty="0"/>
              <a:t>. in Springer</a:t>
            </a:r>
            <a:r>
              <a:rPr lang="en-US" dirty="0" smtClean="0"/>
              <a:t>):</a:t>
            </a:r>
            <a:endParaRPr lang="en-US" dirty="0"/>
          </a:p>
          <a:p>
            <a:pPr marL="742950" lvl="2" indent="-342900">
              <a:buFont typeface="Wingdings" panose="05000000000000000000" pitchFamily="2" charset="2"/>
              <a:buChar char="v"/>
            </a:pPr>
            <a:r>
              <a:rPr lang="en-US" dirty="0" smtClean="0"/>
              <a:t>Strong Consistency: After the update, any subsequent accesses will return the updated value.</a:t>
            </a:r>
          </a:p>
          <a:p>
            <a:pPr marL="742950" lvl="2" indent="-342900">
              <a:buFont typeface="Wingdings" panose="05000000000000000000" pitchFamily="2" charset="2"/>
              <a:buChar char="v"/>
            </a:pPr>
            <a:r>
              <a:rPr lang="en-US" dirty="0" smtClean="0"/>
              <a:t>Weak Consistency: The system does not guarantee that at any given point in the future subsequent access will return the updated value.</a:t>
            </a:r>
          </a:p>
          <a:p>
            <a:pPr marL="742950" lvl="2" indent="-342900">
              <a:buFont typeface="Wingdings" panose="05000000000000000000" pitchFamily="2" charset="2"/>
              <a:buChar char="v"/>
            </a:pPr>
            <a:r>
              <a:rPr lang="en-US" dirty="0" smtClean="0"/>
              <a:t>Eventual Consistency: If </a:t>
            </a:r>
            <a:r>
              <a:rPr lang="en-US" u="sng" dirty="0" smtClean="0"/>
              <a:t>NO UPDATES</a:t>
            </a:r>
            <a:r>
              <a:rPr lang="en-US" dirty="0" smtClean="0"/>
              <a:t> are made to the objet, eventually all accesses will return the last updated value.</a:t>
            </a:r>
          </a:p>
          <a:p>
            <a:pPr marL="742950" lvl="2" indent="-342900">
              <a:buFont typeface="Wingdings" panose="05000000000000000000" pitchFamily="2" charset="2"/>
              <a:buChar char="v"/>
            </a:pPr>
            <a:r>
              <a:rPr lang="en-US" dirty="0" smtClean="0"/>
              <a:t>There are also these, but we’ll not go any deeper than this: Casual, Read-Your-Writes, Session, Monotonic Read/Write, Eventual RDBMS consistencies. </a:t>
            </a:r>
            <a:endParaRPr lang="en-US" dirty="0"/>
          </a:p>
        </p:txBody>
      </p:sp>
    </p:spTree>
    <p:extLst>
      <p:ext uri="{BB962C8B-B14F-4D97-AF65-F5344CB8AC3E}">
        <p14:creationId xmlns:p14="http://schemas.microsoft.com/office/powerpoint/2010/main" val="236508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 NOTATION</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a:t>
            </a:r>
            <a:r>
              <a:rPr lang="en-US" dirty="0" smtClean="0"/>
              <a:t>and </a:t>
            </a:r>
            <a:r>
              <a:rPr lang="en-US" dirty="0"/>
              <a:t>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511" y="5039233"/>
            <a:ext cx="9404723" cy="1400530"/>
          </a:xfrm>
        </p:spPr>
        <p:txBody>
          <a:bodyPr/>
          <a:lstStyle/>
          <a:p>
            <a:r>
              <a:rPr lang="en-US" sz="2000" dirty="0" smtClean="0"/>
              <a:t>When W = 3, R = 2 and R = 4 our outcome is: </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348700914"/>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ctr"/>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ctr"/>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ctr"/>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ctr"/>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249489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R = 4 our outcome is: 3 + 2 = 5 and 5 &gt; 4 so it is a STRONG CONSISTENCY.</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857674150"/>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87302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R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21590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1"/>
            <a:ext cx="9404723" cy="2101795"/>
          </a:xfrm>
        </p:spPr>
        <p:txBody>
          <a:bodyPr/>
          <a:lstStyle/>
          <a:p>
            <a:r>
              <a:rPr lang="en-US" sz="2000" dirty="0" smtClean="0"/>
              <a:t>When W = 3, R = 2 and R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Since W == N and R = 1</a:t>
            </a:r>
            <a:br>
              <a:rPr lang="en-US" sz="2000" dirty="0" smtClean="0"/>
            </a:br>
            <a:r>
              <a:rPr lang="en-US" sz="2000" dirty="0" smtClean="0"/>
              <a:t>our configuration’s outcome is READ OPTIMIZED STRONG CONSISTENCY</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420200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smtClean="0"/>
              <a:t>When Read or Write are 1 and the other two variables are the same, the unpaired (variable with 1) is the optimized pillar </a:t>
            </a:r>
          </a:p>
          <a:p>
            <a:pPr lvl="1">
              <a:buFont typeface="Wingdings" panose="05000000000000000000" pitchFamily="2" charset="2"/>
              <a:buChar char="§"/>
            </a:pPr>
            <a:r>
              <a:rPr lang="en-US" dirty="0" smtClean="0"/>
              <a:t>will always be “read/write optimized </a:t>
            </a:r>
            <a:r>
              <a:rPr lang="en-US" u="sng" dirty="0" smtClean="0"/>
              <a:t>strong</a:t>
            </a:r>
            <a:r>
              <a:rPr lang="en-US" dirty="0" smtClean="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a:t>
            </a:r>
            <a:endParaRPr lang="en-US" dirty="0"/>
          </a:p>
        </p:txBody>
      </p:sp>
    </p:spTree>
    <p:extLst>
      <p:ext uri="{BB962C8B-B14F-4D97-AF65-F5344CB8AC3E}">
        <p14:creationId xmlns:p14="http://schemas.microsoft.com/office/powerpoint/2010/main" val="670038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508</TotalTime>
  <Words>900</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Consistency in Database Systems Illustrated with NRW Notation</vt:lpstr>
      <vt:lpstr>CAP Theorem review</vt:lpstr>
      <vt:lpstr>Consistencies</vt:lpstr>
      <vt:lpstr>NRW NOTATION</vt:lpstr>
      <vt:lpstr>When W = 3, R = 2 and R = 4 our outcome is: </vt:lpstr>
      <vt:lpstr>When W = 3, R = 2 and R = 4 our outcome is: 3 + 2 = 5 and 5 &gt; 4 so it is a STRONG CONSISTENCY.</vt:lpstr>
      <vt:lpstr>When W = 3, R = 2 and R = 4 our outcome is: 3 + 2 = 5 and 5 &gt; 4 so it is a STRONG CONSISTENCY.  Let W = 7, R = 1 and N = 7; what’s the outcome? </vt:lpstr>
      <vt:lpstr>When W = 3, R = 2 and R = 4 our outcome is: 3 + 2 = 5 and 5 &gt; 4 so it is a STRONG CONSISTENCY.  Let W = 7, R = 1 and N = 7; what’s the outcome: Since W == N and R = 1 our configuration’s outcome is READ OPTIMIZED STRONG CONSISTENCY</vt:lpstr>
      <vt:lpstr>An easy way to remember NRW</vt:lpstr>
      <vt:lpstr>An easy way to remember NRW</vt:lpstr>
      <vt:lpstr>An easy way to remember NRW</vt:lpstr>
      <vt:lpstr>An easy way to remember NRW</vt:lpstr>
      <vt:lpstr>Eventual Consistency</vt:lpstr>
      <vt:lpstr>PowerPoint Presentation</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28</cp:revision>
  <dcterms:created xsi:type="dcterms:W3CDTF">2019-05-20T23:38:15Z</dcterms:created>
  <dcterms:modified xsi:type="dcterms:W3CDTF">2019-05-21T08:08:24Z</dcterms:modified>
</cp:coreProperties>
</file>