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0" r:id="rId4"/>
    <p:sldId id="257" r:id="rId5"/>
    <p:sldId id="258"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1715228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7461C0B-7B0A-4439-9D20-3DEC988BCA09}" type="datetimeFigureOut">
              <a:rPr lang="en-US" smtClean="0"/>
              <a:t>5/20/2019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2413121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14610719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52924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37555097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7461C0B-7B0A-4439-9D20-3DEC988BCA09}" type="datetimeFigureOut">
              <a:rPr lang="en-US" smtClean="0"/>
              <a:t>5/20/2019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25703697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7461C0B-7B0A-4439-9D20-3DEC988BCA09}" type="datetimeFigureOut">
              <a:rPr lang="en-US" smtClean="0"/>
              <a:t>5/20/2019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9716139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21635357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94427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1744774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1139958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7461C0B-7B0A-4439-9D20-3DEC988BCA09}" type="datetimeFigureOut">
              <a:rPr lang="en-US" smtClean="0"/>
              <a:t>5/20/2019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1921393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7461C0B-7B0A-4439-9D20-3DEC988BCA09}" type="datetimeFigureOut">
              <a:rPr lang="en-US" smtClean="0"/>
              <a:t>5/20/2019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3087261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1429241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48507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3812096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7461C0B-7B0A-4439-9D20-3DEC988BCA09}" type="datetimeFigureOut">
              <a:rPr lang="en-US" smtClean="0"/>
              <a:t>5/20/2019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2214538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7461C0B-7B0A-4439-9D20-3DEC988BCA09}" type="datetimeFigureOut">
              <a:rPr lang="en-US" smtClean="0"/>
              <a:t>5/20/2019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F53A4D9-E3B4-4060-9577-3BEE9CC74C4D}" type="slidenum">
              <a:rPr lang="en-US" smtClean="0"/>
              <a:t>‹#›</a:t>
            </a:fld>
            <a:endParaRPr lang="en-US"/>
          </a:p>
        </p:txBody>
      </p:sp>
    </p:spTree>
    <p:extLst>
      <p:ext uri="{BB962C8B-B14F-4D97-AF65-F5344CB8AC3E}">
        <p14:creationId xmlns:p14="http://schemas.microsoft.com/office/powerpoint/2010/main" val="245962234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www.dbta.com/Columns/Applications-Insight/Eventual-Consistency-73004.aspx"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7461" y="424296"/>
            <a:ext cx="10427445" cy="3329581"/>
          </a:xfrm>
        </p:spPr>
        <p:txBody>
          <a:bodyPr/>
          <a:lstStyle/>
          <a:p>
            <a:pPr algn="ctr"/>
            <a:r>
              <a:rPr lang="en-US" dirty="0" smtClean="0"/>
              <a:t>Eventual Consistency in NoSQL</a:t>
            </a:r>
            <a:endParaRPr lang="en-US" dirty="0"/>
          </a:p>
        </p:txBody>
      </p:sp>
      <p:sp>
        <p:nvSpPr>
          <p:cNvPr id="5" name="Subtitle 2"/>
          <p:cNvSpPr txBox="1">
            <a:spLocks/>
          </p:cNvSpPr>
          <p:nvPr/>
        </p:nvSpPr>
        <p:spPr>
          <a:xfrm>
            <a:off x="1688354" y="4547048"/>
            <a:ext cx="8825658" cy="86142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pPr algn="ctr"/>
            <a:r>
              <a:rPr lang="en-US" sz="4000" dirty="0" smtClean="0"/>
              <a:t>Illustrated with NRW Notation</a:t>
            </a:r>
            <a:endParaRPr lang="en-US" sz="4000" dirty="0"/>
          </a:p>
        </p:txBody>
      </p:sp>
    </p:spTree>
    <p:extLst>
      <p:ext uri="{BB962C8B-B14F-4D97-AF65-F5344CB8AC3E}">
        <p14:creationId xmlns:p14="http://schemas.microsoft.com/office/powerpoint/2010/main" val="38065341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 review</a:t>
            </a:r>
            <a:endParaRPr lang="en-US" dirty="0"/>
          </a:p>
        </p:txBody>
      </p:sp>
      <p:sp>
        <p:nvSpPr>
          <p:cNvPr id="3" name="Content Placeholder 2"/>
          <p:cNvSpPr>
            <a:spLocks noGrp="1"/>
          </p:cNvSpPr>
          <p:nvPr>
            <p:ph idx="1"/>
          </p:nvPr>
        </p:nvSpPr>
        <p:spPr/>
        <p:txBody>
          <a:bodyPr/>
          <a:lstStyle/>
          <a:p>
            <a:r>
              <a:rPr lang="en-US" dirty="0" smtClean="0"/>
              <a:t>CAP</a:t>
            </a:r>
          </a:p>
          <a:p>
            <a:pPr marL="800100" lvl="1" indent="-342900">
              <a:buFont typeface="+mj-lt"/>
              <a:buAutoNum type="arabicPeriod"/>
            </a:pPr>
            <a:r>
              <a:rPr lang="en-US" i="1" dirty="0" smtClean="0"/>
              <a:t>Consistency</a:t>
            </a:r>
          </a:p>
          <a:p>
            <a:pPr marL="800100" lvl="1" indent="-342900">
              <a:buFont typeface="+mj-lt"/>
              <a:buAutoNum type="arabicPeriod"/>
            </a:pPr>
            <a:r>
              <a:rPr lang="en-US" i="1" dirty="0" smtClean="0"/>
              <a:t>Availability</a:t>
            </a:r>
          </a:p>
          <a:p>
            <a:pPr marL="800100" lvl="1" indent="-342900">
              <a:buFont typeface="+mj-lt"/>
              <a:buAutoNum type="arabicPeriod"/>
            </a:pPr>
            <a:r>
              <a:rPr lang="en-US" i="1" dirty="0" smtClean="0"/>
              <a:t>Partition Tolerance</a:t>
            </a:r>
          </a:p>
          <a:p>
            <a:r>
              <a:rPr lang="en-US" dirty="0" smtClean="0"/>
              <a:t>After Eric Brewer outlined the “CAP theorem” (where, at most, two of the three aforementioned database system pillars can be supported at any one time), we quickly realized that some compromise was needed.</a:t>
            </a:r>
          </a:p>
          <a:p>
            <a:r>
              <a:rPr lang="en-US" dirty="0" smtClean="0"/>
              <a:t>This compromise was noted “Eventual Consistency</a:t>
            </a:r>
            <a:r>
              <a:rPr lang="en-US" dirty="0" smtClean="0"/>
              <a:t>.” (</a:t>
            </a:r>
            <a:r>
              <a:rPr lang="en-US" dirty="0" err="1" smtClean="0"/>
              <a:t>ctd</a:t>
            </a:r>
            <a:r>
              <a:rPr lang="en-US" dirty="0" smtClean="0"/>
              <a:t>. in </a:t>
            </a:r>
            <a:r>
              <a:rPr lang="en-US" dirty="0" err="1" smtClean="0"/>
              <a:t>Thart</a:t>
            </a:r>
            <a:r>
              <a:rPr lang="en-US" dirty="0" smtClean="0"/>
              <a:t>)</a:t>
            </a:r>
            <a:endParaRPr lang="en-US" dirty="0"/>
          </a:p>
        </p:txBody>
      </p:sp>
    </p:spTree>
    <p:extLst>
      <p:ext uri="{BB962C8B-B14F-4D97-AF65-F5344CB8AC3E}">
        <p14:creationId xmlns:p14="http://schemas.microsoft.com/office/powerpoint/2010/main" val="34279473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Eventual Consistency</a:t>
            </a:r>
            <a:endParaRPr lang="en-US" dirty="0"/>
          </a:p>
        </p:txBody>
      </p:sp>
      <p:sp>
        <p:nvSpPr>
          <p:cNvPr id="3" name="Content Placeholder 2"/>
          <p:cNvSpPr>
            <a:spLocks noGrp="1"/>
          </p:cNvSpPr>
          <p:nvPr>
            <p:ph idx="1"/>
          </p:nvPr>
        </p:nvSpPr>
        <p:spPr/>
        <p:txBody>
          <a:bodyPr/>
          <a:lstStyle/>
          <a:p>
            <a:r>
              <a:rPr lang="en-US" dirty="0"/>
              <a:t>The core of the </a:t>
            </a:r>
            <a:r>
              <a:rPr lang="en-US" i="1" dirty="0" smtClean="0"/>
              <a:t>Ev</a:t>
            </a:r>
            <a:r>
              <a:rPr lang="en-US" i="1" dirty="0" smtClean="0"/>
              <a:t>entual Consistency </a:t>
            </a:r>
            <a:r>
              <a:rPr lang="en-US" dirty="0"/>
              <a:t>concept is that while a database may have some inconsistencies at any point in time, it will eventually become consistent when all updates cease: </a:t>
            </a:r>
            <a:r>
              <a:rPr lang="en-US" i="1" dirty="0"/>
              <a:t>eventually</a:t>
            </a:r>
            <a:r>
              <a:rPr lang="en-US" dirty="0"/>
              <a:t> all nodes will receive the latest consistent </a:t>
            </a:r>
            <a:r>
              <a:rPr lang="en-US" dirty="0" smtClean="0"/>
              <a:t>updates</a:t>
            </a:r>
            <a:r>
              <a:rPr lang="en-US" dirty="0"/>
              <a:t> </a:t>
            </a:r>
            <a:r>
              <a:rPr lang="en-US" dirty="0" smtClean="0"/>
              <a:t>(</a:t>
            </a:r>
            <a:r>
              <a:rPr lang="en-US" dirty="0" err="1" smtClean="0"/>
              <a:t>ctd</a:t>
            </a:r>
            <a:r>
              <a:rPr lang="en-US" dirty="0" smtClean="0"/>
              <a:t>. in Harrison).</a:t>
            </a:r>
            <a:endParaRPr lang="en-US" dirty="0" smtClean="0"/>
          </a:p>
          <a:p>
            <a:r>
              <a:rPr lang="en-US" dirty="0" smtClean="0"/>
              <a:t>It’s basically computational </a:t>
            </a:r>
            <a:r>
              <a:rPr lang="en-US" smtClean="0"/>
              <a:t>wishful thinking </a:t>
            </a:r>
            <a:endParaRPr lang="en-US" dirty="0"/>
          </a:p>
        </p:txBody>
      </p:sp>
    </p:spTree>
    <p:extLst>
      <p:ext uri="{BB962C8B-B14F-4D97-AF65-F5344CB8AC3E}">
        <p14:creationId xmlns:p14="http://schemas.microsoft.com/office/powerpoint/2010/main" val="3888219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NRW</a:t>
            </a:r>
            <a:endParaRPr lang="en-US" dirty="0"/>
          </a:p>
        </p:txBody>
      </p:sp>
      <p:sp>
        <p:nvSpPr>
          <p:cNvPr id="3" name="Content Placeholder 2"/>
          <p:cNvSpPr>
            <a:spLocks noGrp="1"/>
          </p:cNvSpPr>
          <p:nvPr>
            <p:ph idx="1"/>
          </p:nvPr>
        </p:nvSpPr>
        <p:spPr/>
        <p:txBody>
          <a:bodyPr/>
          <a:lstStyle/>
          <a:p>
            <a:r>
              <a:rPr lang="en-US" dirty="0"/>
              <a:t>NRW notation </a:t>
            </a:r>
            <a:r>
              <a:rPr lang="en-US" dirty="0" smtClean="0"/>
              <a:t>describes, </a:t>
            </a:r>
            <a:r>
              <a:rPr lang="en-US" dirty="0"/>
              <a:t>at a high </a:t>
            </a:r>
            <a:r>
              <a:rPr lang="en-US" dirty="0" smtClean="0"/>
              <a:t>level, </a:t>
            </a:r>
            <a:r>
              <a:rPr lang="en-US" dirty="0"/>
              <a:t>how </a:t>
            </a:r>
            <a:r>
              <a:rPr lang="en-US" dirty="0" smtClean="0"/>
              <a:t>a distributed </a:t>
            </a:r>
            <a:r>
              <a:rPr lang="en-US" dirty="0"/>
              <a:t>database will trade </a:t>
            </a:r>
            <a:r>
              <a:rPr lang="en-US" dirty="0" smtClean="0"/>
              <a:t>consistency</a:t>
            </a:r>
            <a:r>
              <a:rPr lang="en-US" dirty="0"/>
              <a:t>, </a:t>
            </a:r>
            <a:r>
              <a:rPr lang="en-US" dirty="0" smtClean="0"/>
              <a:t>read performance </a:t>
            </a:r>
            <a:r>
              <a:rPr lang="en-US" dirty="0"/>
              <a:t>and write performance</a:t>
            </a:r>
            <a:r>
              <a:rPr lang="en-US" dirty="0" smtClean="0"/>
              <a:t>.</a:t>
            </a:r>
            <a:endParaRPr lang="en-US" dirty="0"/>
          </a:p>
          <a:p>
            <a:endParaRPr lang="en-US" dirty="0" smtClean="0"/>
          </a:p>
          <a:p>
            <a:r>
              <a:rPr lang="en-US" dirty="0" smtClean="0"/>
              <a:t>N = No. </a:t>
            </a:r>
            <a:r>
              <a:rPr lang="en-US" dirty="0"/>
              <a:t>of copies of each data item that </a:t>
            </a:r>
            <a:r>
              <a:rPr lang="en-US" dirty="0" smtClean="0"/>
              <a:t>the database </a:t>
            </a:r>
            <a:r>
              <a:rPr lang="en-US" dirty="0"/>
              <a:t>will maintain</a:t>
            </a:r>
          </a:p>
          <a:p>
            <a:endParaRPr lang="en-US" dirty="0" smtClean="0"/>
          </a:p>
          <a:p>
            <a:r>
              <a:rPr lang="en-US" dirty="0" smtClean="0"/>
              <a:t>R </a:t>
            </a:r>
            <a:r>
              <a:rPr lang="en-US" dirty="0"/>
              <a:t>= </a:t>
            </a:r>
            <a:r>
              <a:rPr lang="en-US" dirty="0" smtClean="0"/>
              <a:t>No. of </a:t>
            </a:r>
            <a:r>
              <a:rPr lang="en-US" dirty="0"/>
              <a:t>copies that application will </a:t>
            </a:r>
            <a:r>
              <a:rPr lang="en-US" dirty="0" smtClean="0"/>
              <a:t>assess when </a:t>
            </a:r>
            <a:r>
              <a:rPr lang="en-US" dirty="0"/>
              <a:t>reading the data item</a:t>
            </a:r>
          </a:p>
          <a:p>
            <a:endParaRPr lang="en-US" dirty="0" smtClean="0"/>
          </a:p>
          <a:p>
            <a:r>
              <a:rPr lang="en-US" dirty="0" smtClean="0"/>
              <a:t>W = No. </a:t>
            </a:r>
            <a:r>
              <a:rPr lang="en-US" dirty="0"/>
              <a:t>of copies of data item that must </a:t>
            </a:r>
            <a:r>
              <a:rPr lang="en-US" dirty="0" smtClean="0"/>
              <a:t>be written </a:t>
            </a:r>
            <a:r>
              <a:rPr lang="en-US" dirty="0"/>
              <a:t>before the write can complete</a:t>
            </a:r>
          </a:p>
        </p:txBody>
      </p:sp>
    </p:spTree>
    <p:extLst>
      <p:ext uri="{BB962C8B-B14F-4D97-AF65-F5344CB8AC3E}">
        <p14:creationId xmlns:p14="http://schemas.microsoft.com/office/powerpoint/2010/main" val="25332339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2420105190"/>
              </p:ext>
            </p:extLst>
          </p:nvPr>
        </p:nvGraphicFramePr>
        <p:xfrm>
          <a:off x="1200149" y="3771898"/>
          <a:ext cx="9802814" cy="2382840"/>
        </p:xfrm>
        <a:graphic>
          <a:graphicData uri="http://schemas.openxmlformats.org/drawingml/2006/table">
            <a:tbl>
              <a:tblPr firstRow="1" bandRow="1">
                <a:tableStyleId>{775DCB02-9BB8-47FD-8907-85C794F793BA}</a:tableStyleId>
              </a:tblPr>
              <a:tblGrid>
                <a:gridCol w="4901407">
                  <a:extLst>
                    <a:ext uri="{9D8B030D-6E8A-4147-A177-3AD203B41FA5}">
                      <a16:colId xmlns:a16="http://schemas.microsoft.com/office/drawing/2014/main" val="3734456281"/>
                    </a:ext>
                  </a:extLst>
                </a:gridCol>
                <a:gridCol w="4901407">
                  <a:extLst>
                    <a:ext uri="{9D8B030D-6E8A-4147-A177-3AD203B41FA5}">
                      <a16:colId xmlns:a16="http://schemas.microsoft.com/office/drawing/2014/main" val="1935269608"/>
                    </a:ext>
                  </a:extLst>
                </a:gridCol>
              </a:tblGrid>
              <a:tr h="476568">
                <a:tc>
                  <a:txBody>
                    <a:bodyPr/>
                    <a:lstStyle/>
                    <a:p>
                      <a:pPr algn="ctr"/>
                      <a:r>
                        <a:rPr lang="en-US" dirty="0" smtClean="0"/>
                        <a:t>NRW Configuration</a:t>
                      </a:r>
                      <a:endParaRPr lang="en-US" dirty="0"/>
                    </a:p>
                  </a:txBody>
                  <a:tcPr/>
                </a:tc>
                <a:tc>
                  <a:txBody>
                    <a:bodyPr/>
                    <a:lstStyle/>
                    <a:p>
                      <a:pPr algn="ctr"/>
                      <a:r>
                        <a:rPr lang="en-US" dirty="0" smtClean="0"/>
                        <a:t>Outcome</a:t>
                      </a:r>
                      <a:endParaRPr lang="en-US" dirty="0"/>
                    </a:p>
                  </a:txBody>
                  <a:tcPr/>
                </a:tc>
                <a:extLst>
                  <a:ext uri="{0D108BD9-81ED-4DB2-BD59-A6C34878D82A}">
                    <a16:rowId xmlns:a16="http://schemas.microsoft.com/office/drawing/2014/main" val="685672887"/>
                  </a:ext>
                </a:extLst>
              </a:tr>
              <a:tr h="476568">
                <a:tc>
                  <a:txBody>
                    <a:bodyPr/>
                    <a:lstStyle/>
                    <a:p>
                      <a:pPr algn="ctr"/>
                      <a:r>
                        <a:rPr lang="en-US" dirty="0" smtClean="0"/>
                        <a:t>(</a:t>
                      </a:r>
                      <a:r>
                        <a:rPr lang="en-US" baseline="0" dirty="0" smtClean="0"/>
                        <a:t> W = N ) &amp; ( R = 1 )</a:t>
                      </a:r>
                      <a:endParaRPr lang="en-US" dirty="0"/>
                    </a:p>
                  </a:txBody>
                  <a:tcPr/>
                </a:tc>
                <a:tc>
                  <a:txBody>
                    <a:bodyPr/>
                    <a:lstStyle/>
                    <a:p>
                      <a:pPr algn="ctr"/>
                      <a:r>
                        <a:rPr lang="en-US" dirty="0" smtClean="0"/>
                        <a:t>Read optimized strong consistency</a:t>
                      </a:r>
                      <a:endParaRPr lang="en-US" dirty="0"/>
                    </a:p>
                  </a:txBody>
                  <a:tcPr/>
                </a:tc>
                <a:extLst>
                  <a:ext uri="{0D108BD9-81ED-4DB2-BD59-A6C34878D82A}">
                    <a16:rowId xmlns:a16="http://schemas.microsoft.com/office/drawing/2014/main" val="563112223"/>
                  </a:ext>
                </a:extLst>
              </a:tr>
              <a:tr h="476568">
                <a:tc>
                  <a:txBody>
                    <a:bodyPr/>
                    <a:lstStyle/>
                    <a:p>
                      <a:pPr algn="ctr"/>
                      <a:r>
                        <a:rPr lang="en-US" dirty="0" smtClean="0"/>
                        <a:t>( W = 1 ) &amp; (</a:t>
                      </a:r>
                      <a:r>
                        <a:rPr lang="en-US" baseline="0" dirty="0" smtClean="0"/>
                        <a:t> R = N )</a:t>
                      </a:r>
                      <a:endParaRPr lang="en-US" dirty="0"/>
                    </a:p>
                  </a:txBody>
                  <a:tcPr/>
                </a:tc>
                <a:tc>
                  <a:txBody>
                    <a:bodyPr/>
                    <a:lstStyle/>
                    <a:p>
                      <a:pPr algn="ctr"/>
                      <a:r>
                        <a:rPr lang="en-US" dirty="0" smtClean="0"/>
                        <a:t>Write optimized strong consistency</a:t>
                      </a:r>
                      <a:endParaRPr lang="en-US" dirty="0"/>
                    </a:p>
                  </a:txBody>
                  <a:tcPr/>
                </a:tc>
                <a:extLst>
                  <a:ext uri="{0D108BD9-81ED-4DB2-BD59-A6C34878D82A}">
                    <a16:rowId xmlns:a16="http://schemas.microsoft.com/office/drawing/2014/main" val="1092152895"/>
                  </a:ext>
                </a:extLst>
              </a:tr>
              <a:tr h="476568">
                <a:tc>
                  <a:txBody>
                    <a:bodyPr/>
                    <a:lstStyle/>
                    <a:p>
                      <a:pPr algn="ctr"/>
                      <a:r>
                        <a:rPr lang="en-US" dirty="0" smtClean="0"/>
                        <a:t>(</a:t>
                      </a:r>
                      <a:r>
                        <a:rPr lang="en-US" baseline="0" dirty="0" smtClean="0"/>
                        <a:t> W + R ) &lt;= N</a:t>
                      </a:r>
                      <a:endParaRPr lang="en-US" dirty="0"/>
                    </a:p>
                  </a:txBody>
                  <a:tcPr/>
                </a:tc>
                <a:tc>
                  <a:txBody>
                    <a:bodyPr/>
                    <a:lstStyle/>
                    <a:p>
                      <a:pPr algn="ctr"/>
                      <a:r>
                        <a:rPr lang="en-US" dirty="0" smtClean="0"/>
                        <a:t>Weak eventual consistency</a:t>
                      </a:r>
                      <a:endParaRPr lang="en-US" dirty="0"/>
                    </a:p>
                  </a:txBody>
                  <a:tcPr/>
                </a:tc>
                <a:extLst>
                  <a:ext uri="{0D108BD9-81ED-4DB2-BD59-A6C34878D82A}">
                    <a16:rowId xmlns:a16="http://schemas.microsoft.com/office/drawing/2014/main" val="2292941581"/>
                  </a:ext>
                </a:extLst>
              </a:tr>
              <a:tr h="476568">
                <a:tc>
                  <a:txBody>
                    <a:bodyPr/>
                    <a:lstStyle/>
                    <a:p>
                      <a:pPr algn="ctr"/>
                      <a:r>
                        <a:rPr lang="en-US" dirty="0" smtClean="0"/>
                        <a:t>( W + R</a:t>
                      </a:r>
                      <a:r>
                        <a:rPr lang="en-US" baseline="0" dirty="0" smtClean="0"/>
                        <a:t> ) &gt; N</a:t>
                      </a:r>
                      <a:endParaRPr lang="en-US" dirty="0"/>
                    </a:p>
                  </a:txBody>
                  <a:tcPr/>
                </a:tc>
                <a:tc>
                  <a:txBody>
                    <a:bodyPr/>
                    <a:lstStyle/>
                    <a:p>
                      <a:pPr algn="ctr"/>
                      <a:r>
                        <a:rPr lang="en-US" dirty="0" smtClean="0"/>
                        <a:t>Strong consistency though quorum</a:t>
                      </a:r>
                      <a:endParaRPr lang="en-US" dirty="0"/>
                    </a:p>
                  </a:txBody>
                  <a:tcPr/>
                </a:tc>
                <a:extLst>
                  <a:ext uri="{0D108BD9-81ED-4DB2-BD59-A6C34878D82A}">
                    <a16:rowId xmlns:a16="http://schemas.microsoft.com/office/drawing/2014/main" val="1228862889"/>
                  </a:ext>
                </a:extLst>
              </a:tr>
            </a:tbl>
          </a:graphicData>
        </a:graphic>
      </p:graphicFrame>
    </p:spTree>
    <p:extLst>
      <p:ext uri="{BB962C8B-B14F-4D97-AF65-F5344CB8AC3E}">
        <p14:creationId xmlns:p14="http://schemas.microsoft.com/office/powerpoint/2010/main" val="32327891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051705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Works Cited</a:t>
            </a:r>
            <a:endParaRPr lang="en-US" dirty="0"/>
          </a:p>
        </p:txBody>
      </p:sp>
      <p:sp>
        <p:nvSpPr>
          <p:cNvPr id="3" name="Content Placeholder 2"/>
          <p:cNvSpPr>
            <a:spLocks noGrp="1"/>
          </p:cNvSpPr>
          <p:nvPr>
            <p:ph idx="1"/>
          </p:nvPr>
        </p:nvSpPr>
        <p:spPr>
          <a:xfrm>
            <a:off x="1103312" y="1175658"/>
            <a:ext cx="8946541" cy="5072742"/>
          </a:xfrm>
        </p:spPr>
        <p:txBody>
          <a:bodyPr>
            <a:normAutofit/>
          </a:bodyPr>
          <a:lstStyle/>
          <a:p>
            <a:pPr marL="0" indent="0">
              <a:buNone/>
            </a:pPr>
            <a:r>
              <a:rPr lang="en-US" sz="1200" dirty="0"/>
              <a:t>Thant, </a:t>
            </a:r>
            <a:r>
              <a:rPr lang="en-US" sz="1200" dirty="0" err="1"/>
              <a:t>Phyo</a:t>
            </a:r>
            <a:r>
              <a:rPr lang="en-US" sz="1200" dirty="0"/>
              <a:t> </a:t>
            </a:r>
            <a:r>
              <a:rPr lang="en-US" sz="1200" dirty="0" err="1"/>
              <a:t>Thandar</a:t>
            </a:r>
            <a:r>
              <a:rPr lang="en-US" sz="1200" dirty="0"/>
              <a:t>, and Thinn Thu </a:t>
            </a:r>
            <a:r>
              <a:rPr lang="en-US" sz="1200" dirty="0" err="1"/>
              <a:t>Naing</a:t>
            </a:r>
            <a:r>
              <a:rPr lang="en-US" sz="1200" dirty="0"/>
              <a:t>. "Improving the availability of NoSQL databases for Cloud Storage." </a:t>
            </a:r>
            <a:br>
              <a:rPr lang="en-US" sz="1200" dirty="0"/>
            </a:br>
            <a:r>
              <a:rPr lang="en-US" sz="1200" dirty="0"/>
              <a:t>	Yangon: University of Computer Studies.</a:t>
            </a:r>
          </a:p>
          <a:p>
            <a:pPr marL="0" indent="0">
              <a:buNone/>
            </a:pPr>
            <a:r>
              <a:rPr lang="en-US" sz="1200" dirty="0" smtClean="0"/>
              <a:t>Harrison</a:t>
            </a:r>
            <a:r>
              <a:rPr lang="en-US" sz="1200" dirty="0"/>
              <a:t>, Guy. “Eventual Consistency.” </a:t>
            </a:r>
            <a:r>
              <a:rPr lang="en-US" sz="1200" i="1" dirty="0"/>
              <a:t>Database Trends and Applications</a:t>
            </a:r>
            <a:r>
              <a:rPr lang="en-US" sz="1200" dirty="0"/>
              <a:t>, 7 Jan. </a:t>
            </a:r>
            <a:r>
              <a:rPr lang="en-US" sz="1200" dirty="0" smtClean="0"/>
              <a:t>2011,</a:t>
            </a:r>
            <a:br>
              <a:rPr lang="en-US" sz="1200" dirty="0" smtClean="0"/>
            </a:br>
            <a:r>
              <a:rPr lang="en-US" sz="1200" dirty="0" smtClean="0"/>
              <a:t>	</a:t>
            </a:r>
            <a:r>
              <a:rPr lang="en-US" sz="1200" dirty="0" smtClean="0">
                <a:hlinkClick r:id="rId2"/>
              </a:rPr>
              <a:t>www.dbta.com/Columns/Applications-Insight/Eventual-Consistency-73004.aspx</a:t>
            </a:r>
            <a:r>
              <a:rPr lang="en-US" sz="1200" dirty="0" smtClean="0"/>
              <a:t>.</a:t>
            </a:r>
            <a:endParaRPr lang="en-US" sz="1200" dirty="0"/>
          </a:p>
        </p:txBody>
      </p:sp>
    </p:spTree>
    <p:extLst>
      <p:ext uri="{BB962C8B-B14F-4D97-AF65-F5344CB8AC3E}">
        <p14:creationId xmlns:p14="http://schemas.microsoft.com/office/powerpoint/2010/main" val="32881873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69</TotalTime>
  <Words>253</Words>
  <Application>Microsoft Office PowerPoint</Application>
  <PresentationFormat>Widescreen</PresentationFormat>
  <Paragraphs>33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Ion</vt:lpstr>
      <vt:lpstr>Eventual Consistency in NoSQL</vt:lpstr>
      <vt:lpstr>CAP Theorem review</vt:lpstr>
      <vt:lpstr>Eventual Consistency</vt:lpstr>
      <vt:lpstr>NRW</vt:lpstr>
      <vt:lpstr>PowerPoint Presentation</vt:lpstr>
      <vt:lpstr>PowerPoint Presentation</vt:lpstr>
      <vt:lpstr>Works Cited</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Eventual Consistency in NoSQL</dc:title>
  <dc:creator>Max</dc:creator>
  <cp:lastModifiedBy>Max</cp:lastModifiedBy>
  <cp:revision>11</cp:revision>
  <dcterms:created xsi:type="dcterms:W3CDTF">2019-05-20T23:38:15Z</dcterms:created>
  <dcterms:modified xsi:type="dcterms:W3CDTF">2019-05-21T00:49:18Z</dcterms:modified>
</cp:coreProperties>
</file>