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Libre Franklin"/>
      <p:regular r:id="rId14"/>
      <p:bold r:id="rId15"/>
      <p:italic r:id="rId16"/>
      <p:boldItalic r:id="rId17"/>
    </p:embeddedFont>
    <p:embeddedFont>
      <p:font typeface="Roboto"/>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g19eFm2RvtMpcY4T83XhRIbdAP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B5278A-106A-4DFC-B0A7-929761D18F7B}">
  <a:tblStyle styleId="{05B5278A-106A-4DFC-B0A7-929761D18F7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schemas.openxmlformats.org/officeDocument/2006/relationships/font" Target="fonts/FranklinGothic-bold.fnt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1bd34837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c1bd3483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1bd34837a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c1bd34837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1bd34837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c1bd34837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6"/>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6"/>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6"/>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6"/>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7"/>
          <p:cNvGrpSpPr/>
          <p:nvPr/>
        </p:nvGrpSpPr>
        <p:grpSpPr>
          <a:xfrm flipH="1" rot="5400000">
            <a:off x="0" y="3900132"/>
            <a:ext cx="2959226" cy="2959226"/>
            <a:chOff x="0" y="12289"/>
            <a:chExt cx="3550" cy="3551"/>
          </a:xfrm>
        </p:grpSpPr>
        <p:sp>
          <p:nvSpPr>
            <p:cNvPr id="165" name="Google Shape;165;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8"/>
          <p:cNvGrpSpPr/>
          <p:nvPr/>
        </p:nvGrpSpPr>
        <p:grpSpPr>
          <a:xfrm flipH="1" rot="5400000">
            <a:off x="0" y="3900132"/>
            <a:ext cx="2959226" cy="2959226"/>
            <a:chOff x="0" y="12289"/>
            <a:chExt cx="3550" cy="3551"/>
          </a:xfrm>
        </p:grpSpPr>
        <p:sp>
          <p:nvSpPr>
            <p:cNvPr id="180" name="Google Shape;18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9"/>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9"/>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9"/>
          <p:cNvSpPr/>
          <p:nvPr>
            <p:ph idx="3" type="pic"/>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8"/>
          <p:cNvGrpSpPr/>
          <p:nvPr/>
        </p:nvGrpSpPr>
        <p:grpSpPr>
          <a:xfrm flipH="1" rot="5400000">
            <a:off x="0" y="3900132"/>
            <a:ext cx="2959226" cy="2959226"/>
            <a:chOff x="0" y="12289"/>
            <a:chExt cx="3550" cy="3551"/>
          </a:xfrm>
        </p:grpSpPr>
        <p:sp>
          <p:nvSpPr>
            <p:cNvPr id="25" name="Google Shape;25;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8"/>
          <p:cNvSpPr/>
          <p:nvPr>
            <p:ph idx="2" type="pic"/>
          </p:nvPr>
        </p:nvSpPr>
        <p:spPr>
          <a:xfrm>
            <a:off x="6096000" y="-22543"/>
            <a:ext cx="6096000" cy="6903086"/>
          </a:xfrm>
          <a:prstGeom prst="rect">
            <a:avLst/>
          </a:prstGeom>
          <a:noFill/>
          <a:ln>
            <a:noFill/>
          </a:ln>
        </p:spPr>
      </p:sp>
      <p:sp>
        <p:nvSpPr>
          <p:cNvPr id="29" name="Google Shape;29;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1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1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1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1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1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1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11"/>
          <p:cNvSpPr/>
          <p:nvPr>
            <p:ph idx="2" type="pic"/>
          </p:nvPr>
        </p:nvSpPr>
        <p:spPr>
          <a:xfrm>
            <a:off x="0" y="0"/>
            <a:ext cx="12191998" cy="6858000"/>
          </a:xfrm>
          <a:prstGeom prst="rect">
            <a:avLst/>
          </a:prstGeom>
          <a:solidFill>
            <a:schemeClr val="accent2"/>
          </a:solidFill>
          <a:ln>
            <a:noFill/>
          </a:ln>
        </p:spPr>
      </p:sp>
      <p:sp>
        <p:nvSpPr>
          <p:cNvPr id="83" name="Google Shape;83;p1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1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flipH="1" rot="5400000">
            <a:off x="0" y="3900132"/>
            <a:ext cx="2959226" cy="2959226"/>
            <a:chOff x="0" y="12289"/>
            <a:chExt cx="3550" cy="3551"/>
          </a:xfrm>
        </p:grpSpPr>
        <p:sp>
          <p:nvSpPr>
            <p:cNvPr id="110" name="Google Shape;110;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5"/>
          <p:cNvGrpSpPr/>
          <p:nvPr/>
        </p:nvGrpSpPr>
        <p:grpSpPr>
          <a:xfrm flipH="1" rot="5400000">
            <a:off x="0" y="3900132"/>
            <a:ext cx="2959226" cy="2959226"/>
            <a:chOff x="0" y="12289"/>
            <a:chExt cx="3550" cy="3551"/>
          </a:xfrm>
        </p:grpSpPr>
        <p:sp>
          <p:nvSpPr>
            <p:cNvPr id="115" name="Google Shape;115;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5"/>
          <p:cNvSpPr/>
          <p:nvPr>
            <p:ph idx="2" type="pic"/>
          </p:nvPr>
        </p:nvSpPr>
        <p:spPr>
          <a:xfrm>
            <a:off x="954268" y="2572883"/>
            <a:ext cx="2118245" cy="2037217"/>
          </a:xfrm>
          <a:prstGeom prst="rect">
            <a:avLst/>
          </a:prstGeom>
          <a:noFill/>
          <a:ln>
            <a:noFill/>
          </a:ln>
        </p:spPr>
      </p:sp>
      <p:sp>
        <p:nvSpPr>
          <p:cNvPr id="119" name="Google Shape;119;p15"/>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5"/>
          <p:cNvSpPr/>
          <p:nvPr>
            <p:ph idx="3" type="pic"/>
          </p:nvPr>
        </p:nvSpPr>
        <p:spPr>
          <a:xfrm>
            <a:off x="3658280" y="2572883"/>
            <a:ext cx="2118245" cy="2037217"/>
          </a:xfrm>
          <a:prstGeom prst="rect">
            <a:avLst/>
          </a:prstGeom>
          <a:noFill/>
          <a:ln>
            <a:noFill/>
          </a:ln>
        </p:spPr>
      </p:sp>
      <p:sp>
        <p:nvSpPr>
          <p:cNvPr id="122" name="Google Shape;122;p15"/>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5"/>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5"/>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5"/>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5"/>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5"/>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5"/>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5"/>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5"/>
          <p:cNvSpPr/>
          <p:nvPr>
            <p:ph idx="14" type="pic"/>
          </p:nvPr>
        </p:nvSpPr>
        <p:spPr>
          <a:xfrm>
            <a:off x="6362292" y="2572883"/>
            <a:ext cx="2118245" cy="2037217"/>
          </a:xfrm>
          <a:prstGeom prst="rect">
            <a:avLst/>
          </a:prstGeom>
          <a:noFill/>
          <a:ln>
            <a:noFill/>
          </a:ln>
        </p:spPr>
      </p:sp>
      <p:sp>
        <p:nvSpPr>
          <p:cNvPr id="137" name="Google Shape;137;p15"/>
          <p:cNvSpPr/>
          <p:nvPr>
            <p:ph idx="15" type="pic"/>
          </p:nvPr>
        </p:nvSpPr>
        <p:spPr>
          <a:xfrm>
            <a:off x="9112023" y="2572883"/>
            <a:ext cx="2118245" cy="2037217"/>
          </a:xfrm>
          <a:prstGeom prst="rect">
            <a:avLst/>
          </a:prstGeom>
          <a:noFill/>
          <a:ln>
            <a:noFill/>
          </a:ln>
        </p:spPr>
      </p:sp>
      <p:sp>
        <p:nvSpPr>
          <p:cNvPr id="138" name="Google Shape;138;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1395600" y="381000"/>
            <a:ext cx="10415400" cy="643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solidFill>
                  <a:srgbClr val="274E13"/>
                </a:solidFill>
              </a:rPr>
              <a:t>Basic Details of the Team and Problem Statement</a:t>
            </a:r>
            <a:endParaRPr>
              <a:solidFill>
                <a:srgbClr val="274E13"/>
              </a:solidFill>
            </a:endParaRPr>
          </a:p>
        </p:txBody>
      </p:sp>
      <p:sp>
        <p:nvSpPr>
          <p:cNvPr id="211" name="Google Shape;211;p1"/>
          <p:cNvSpPr txBox="1"/>
          <p:nvPr>
            <p:ph idx="1" type="body"/>
          </p:nvPr>
        </p:nvSpPr>
        <p:spPr>
          <a:xfrm>
            <a:off x="4204500" y="1318700"/>
            <a:ext cx="7364400" cy="36840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2"/>
              </a:buClr>
              <a:buSzPts val="1800"/>
              <a:buNone/>
            </a:pPr>
            <a:r>
              <a:rPr b="1" lang="en-US" sz="1900">
                <a:highlight>
                  <a:schemeClr val="dk2"/>
                </a:highlight>
                <a:latin typeface="Franklin Gothic"/>
                <a:ea typeface="Franklin Gothic"/>
                <a:cs typeface="Franklin Gothic"/>
                <a:sym typeface="Franklin Gothic"/>
              </a:rPr>
              <a:t>Organization Name:</a:t>
            </a:r>
            <a:r>
              <a:rPr lang="en-US" sz="1900">
                <a:highlight>
                  <a:schemeClr val="lt1"/>
                </a:highlight>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RCCIIT</a:t>
            </a:r>
            <a:r>
              <a:rPr lang="en-US" sz="1900">
                <a:latin typeface="Franklin Gothic"/>
                <a:ea typeface="Franklin Gothic"/>
                <a:cs typeface="Franklin Gothic"/>
                <a:sym typeface="Franklin Gothic"/>
              </a:rPr>
              <a:t> </a:t>
            </a:r>
            <a:endParaRPr sz="1900"/>
          </a:p>
          <a:p>
            <a:pPr indent="0" lvl="0" marL="0" rtl="0" algn="l">
              <a:lnSpc>
                <a:spcPct val="80000"/>
              </a:lnSpc>
              <a:spcBef>
                <a:spcPts val="0"/>
              </a:spcBef>
              <a:spcAft>
                <a:spcPts val="0"/>
              </a:spcAft>
              <a:buClr>
                <a:schemeClr val="lt2"/>
              </a:buClr>
              <a:buSzPts val="1800"/>
              <a:buNone/>
            </a:pPr>
            <a:r>
              <a:t/>
            </a:r>
            <a:endParaRPr sz="1900">
              <a:latin typeface="Franklin Gothic"/>
              <a:ea typeface="Franklin Gothic"/>
              <a:cs typeface="Franklin Gothic"/>
              <a:sym typeface="Franklin Gothic"/>
            </a:endParaRPr>
          </a:p>
          <a:p>
            <a:pPr indent="0" lvl="0" marL="0" rtl="0" algn="l">
              <a:lnSpc>
                <a:spcPct val="80000"/>
              </a:lnSpc>
              <a:spcBef>
                <a:spcPts val="0"/>
              </a:spcBef>
              <a:spcAft>
                <a:spcPts val="0"/>
              </a:spcAft>
              <a:buClr>
                <a:schemeClr val="lt2"/>
              </a:buClr>
              <a:buSzPts val="1800"/>
              <a:buNone/>
            </a:pPr>
            <a:r>
              <a:rPr b="1" lang="en-US" sz="1900">
                <a:highlight>
                  <a:schemeClr val="dk2"/>
                </a:highlight>
                <a:latin typeface="Franklin Gothic"/>
                <a:ea typeface="Franklin Gothic"/>
                <a:cs typeface="Franklin Gothic"/>
                <a:sym typeface="Franklin Gothic"/>
              </a:rPr>
              <a:t>PS Code:</a:t>
            </a:r>
            <a:r>
              <a:rPr lang="en-US" sz="1900">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SBHRCCIIT003</a:t>
            </a:r>
            <a:endParaRPr sz="1900">
              <a:latin typeface="Franklin Gothic"/>
              <a:ea typeface="Franklin Gothic"/>
              <a:cs typeface="Franklin Gothic"/>
              <a:sym typeface="Franklin Gothic"/>
            </a:endParaRPr>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highlight>
                  <a:schemeClr val="dk2"/>
                </a:highlight>
                <a:latin typeface="Franklin Gothic"/>
                <a:ea typeface="Franklin Gothic"/>
                <a:cs typeface="Franklin Gothic"/>
                <a:sym typeface="Franklin Gothic"/>
              </a:rPr>
              <a:t>Problem Statement Title:</a:t>
            </a:r>
            <a:r>
              <a:rPr lang="en-US" sz="1900">
                <a:solidFill>
                  <a:schemeClr val="dk1"/>
                </a:solidFill>
                <a:latin typeface="Franklin Gothic"/>
                <a:ea typeface="Franklin Gothic"/>
                <a:cs typeface="Franklin Gothic"/>
                <a:sym typeface="Franklin Gothic"/>
              </a:rPr>
              <a:t> Water quality prediction and categorization</a:t>
            </a:r>
            <a:endParaRPr sz="1900">
              <a:latin typeface="Franklin Gothic"/>
              <a:ea typeface="Franklin Gothic"/>
              <a:cs typeface="Franklin Gothic"/>
              <a:sym typeface="Franklin Gothic"/>
            </a:endParaRPr>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highlight>
                  <a:schemeClr val="dk2"/>
                </a:highlight>
                <a:latin typeface="Franklin Gothic"/>
                <a:ea typeface="Franklin Gothic"/>
                <a:cs typeface="Franklin Gothic"/>
                <a:sym typeface="Franklin Gothic"/>
              </a:rPr>
              <a:t>Team Name:</a:t>
            </a:r>
            <a:r>
              <a:rPr lang="en-US" sz="1900">
                <a:highlight>
                  <a:schemeClr val="lt1"/>
                </a:highlight>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ROYALCHIEVERS</a:t>
            </a:r>
            <a:endParaRPr sz="1900"/>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highlight>
                  <a:schemeClr val="dk2"/>
                </a:highlight>
                <a:latin typeface="Franklin Gothic"/>
                <a:ea typeface="Franklin Gothic"/>
                <a:cs typeface="Franklin Gothic"/>
                <a:sym typeface="Franklin Gothic"/>
              </a:rPr>
              <a:t>Team Leader Name:</a:t>
            </a:r>
            <a:r>
              <a:rPr lang="en-US" sz="1900">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Srotoswini Sen</a:t>
            </a:r>
            <a:endParaRPr sz="1900"/>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highlight>
                  <a:schemeClr val="dk2"/>
                </a:highlight>
                <a:latin typeface="Franklin Gothic"/>
                <a:ea typeface="Franklin Gothic"/>
                <a:cs typeface="Franklin Gothic"/>
                <a:sym typeface="Franklin Gothic"/>
              </a:rPr>
              <a:t>Institute Code (AISHE): </a:t>
            </a:r>
            <a:r>
              <a:rPr lang="en-US" sz="1900">
                <a:solidFill>
                  <a:schemeClr val="dk1"/>
                </a:solidFill>
                <a:latin typeface="Franklin Gothic"/>
                <a:ea typeface="Franklin Gothic"/>
                <a:cs typeface="Franklin Gothic"/>
                <a:sym typeface="Franklin Gothic"/>
              </a:rPr>
              <a:t>U-0861</a:t>
            </a:r>
            <a:endParaRPr sz="1900">
              <a:solidFill>
                <a:schemeClr val="dk1"/>
              </a:solidFill>
              <a:latin typeface="Franklin Gothic"/>
              <a:ea typeface="Franklin Gothic"/>
              <a:cs typeface="Franklin Gothic"/>
              <a:sym typeface="Franklin Gothic"/>
            </a:endParaRPr>
          </a:p>
          <a:p>
            <a:pPr indent="45720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highlight>
                  <a:schemeClr val="dk2"/>
                </a:highlight>
                <a:latin typeface="Franklin Gothic"/>
                <a:ea typeface="Franklin Gothic"/>
                <a:cs typeface="Franklin Gothic"/>
                <a:sym typeface="Franklin Gothic"/>
              </a:rPr>
              <a:t>Institute Name:</a:t>
            </a:r>
            <a:r>
              <a:rPr lang="en-US" sz="1900">
                <a:solidFill>
                  <a:schemeClr val="dk1"/>
                </a:solidFill>
                <a:latin typeface="Franklin Gothic"/>
                <a:ea typeface="Franklin Gothic"/>
                <a:cs typeface="Franklin Gothic"/>
                <a:sym typeface="Franklin Gothic"/>
              </a:rPr>
              <a:t> Narula Institute of Technology &amp; Adamas University</a:t>
            </a:r>
            <a:endParaRPr sz="1900"/>
          </a:p>
          <a:p>
            <a:pPr indent="0" lvl="0" marL="0" rtl="0" algn="l">
              <a:lnSpc>
                <a:spcPct val="80000"/>
              </a:lnSpc>
              <a:spcBef>
                <a:spcPts val="0"/>
              </a:spcBef>
              <a:spcAft>
                <a:spcPts val="0"/>
              </a:spcAft>
              <a:buClr>
                <a:schemeClr val="lt2"/>
              </a:buClr>
              <a:buSzPts val="1800"/>
              <a:buNone/>
            </a:pPr>
            <a:r>
              <a:t/>
            </a:r>
            <a:endParaRPr sz="1900">
              <a:latin typeface="Franklin Gothic"/>
              <a:ea typeface="Franklin Gothic"/>
              <a:cs typeface="Franklin Gothic"/>
              <a:sym typeface="Franklin Gothic"/>
            </a:endParaRPr>
          </a:p>
          <a:p>
            <a:pPr indent="0" lvl="0" marL="0" marR="0" rtl="0" algn="l">
              <a:lnSpc>
                <a:spcPct val="80000"/>
              </a:lnSpc>
              <a:spcBef>
                <a:spcPts val="0"/>
              </a:spcBef>
              <a:spcAft>
                <a:spcPts val="0"/>
              </a:spcAft>
              <a:buClr>
                <a:schemeClr val="lt2"/>
              </a:buClr>
              <a:buSzPts val="1800"/>
              <a:buNone/>
            </a:pPr>
            <a:r>
              <a:rPr b="1" lang="en-US" sz="1900">
                <a:highlight>
                  <a:schemeClr val="dk2"/>
                </a:highlight>
                <a:latin typeface="Franklin Gothic"/>
                <a:ea typeface="Franklin Gothic"/>
                <a:cs typeface="Franklin Gothic"/>
                <a:sym typeface="Franklin Gothic"/>
              </a:rPr>
              <a:t>Theme Name:</a:t>
            </a:r>
            <a:r>
              <a:rPr lang="en-US" sz="1900">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Clean/Green Technology</a:t>
            </a:r>
            <a:endParaRPr sz="1900">
              <a:solidFill>
                <a:schemeClr val="dk1"/>
              </a:solidFill>
              <a:latin typeface="Franklin Gothic"/>
              <a:ea typeface="Franklin Gothic"/>
              <a:cs typeface="Franklin Gothic"/>
              <a:sym typeface="Franklin Gothic"/>
            </a:endParaRPr>
          </a:p>
          <a:p>
            <a:pPr indent="0" lvl="0" marL="0" marR="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
          <p:cNvSpPr txBox="1"/>
          <p:nvPr>
            <p:ph type="title"/>
          </p:nvPr>
        </p:nvSpPr>
        <p:spPr>
          <a:xfrm>
            <a:off x="868800" y="876300"/>
            <a:ext cx="55152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rPr>
              <a:t>Solution Steps :</a:t>
            </a:r>
            <a:endParaRPr>
              <a:solidFill>
                <a:srgbClr val="274E13"/>
              </a:solidFill>
            </a:endParaRPr>
          </a:p>
        </p:txBody>
      </p:sp>
      <p:sp>
        <p:nvSpPr>
          <p:cNvPr id="217" name="Google Shape;217;p2"/>
          <p:cNvSpPr txBox="1"/>
          <p:nvPr>
            <p:ph idx="1" type="body"/>
          </p:nvPr>
        </p:nvSpPr>
        <p:spPr>
          <a:xfrm>
            <a:off x="611850" y="2556600"/>
            <a:ext cx="6449400" cy="36984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279400" lvl="0" marL="285750" marR="0" rtl="0" algn="l">
              <a:lnSpc>
                <a:spcPct val="100000"/>
              </a:lnSpc>
              <a:spcBef>
                <a:spcPts val="1000"/>
              </a:spcBef>
              <a:spcAft>
                <a:spcPts val="0"/>
              </a:spcAft>
              <a:buSzPts val="1500"/>
              <a:buFont typeface="Noto Sans Symbols"/>
              <a:buChar char="⮚"/>
            </a:pPr>
            <a:r>
              <a:rPr lang="en-US" sz="1500">
                <a:highlight>
                  <a:schemeClr val="lt1"/>
                </a:highlight>
              </a:rPr>
              <a:t>Collect water samples from various sources and label them properly.</a:t>
            </a:r>
            <a:endParaRPr sz="1500">
              <a:highlight>
                <a:schemeClr val="lt1"/>
              </a:highlight>
            </a:endParaRPr>
          </a:p>
          <a:p>
            <a:pPr indent="-279400" lvl="0" marL="285750" marR="0" rtl="0" algn="l">
              <a:lnSpc>
                <a:spcPct val="100000"/>
              </a:lnSpc>
              <a:spcBef>
                <a:spcPts val="1000"/>
              </a:spcBef>
              <a:spcAft>
                <a:spcPts val="0"/>
              </a:spcAft>
              <a:buSzPts val="1500"/>
              <a:buFont typeface="Noto Sans Symbols"/>
              <a:buChar char="⮚"/>
            </a:pPr>
            <a:r>
              <a:rPr lang="en-US" sz="1500">
                <a:highlight>
                  <a:schemeClr val="lt1"/>
                </a:highlight>
              </a:rPr>
              <a:t>Perform colorimetry tests to detect the presence of various key ions present in the particular sample.</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Measure TDS, pH, Turbidity using the sensors.</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Measure electrical parameters like Voltage, Capacitance, Resistance and Conductance.</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Record all the data in a dataset.</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Apply multiple machine learning algorithms to the dataset and select the best machine learning model.</a:t>
            </a:r>
            <a:endParaRPr sz="1500">
              <a:highlight>
                <a:schemeClr val="lt1"/>
              </a:highlight>
            </a:endParaRPr>
          </a:p>
          <a:p>
            <a:pPr indent="-279400" lvl="0" marL="285750" rtl="0" algn="l">
              <a:lnSpc>
                <a:spcPct val="100000"/>
              </a:lnSpc>
              <a:spcBef>
                <a:spcPts val="1000"/>
              </a:spcBef>
              <a:spcAft>
                <a:spcPts val="0"/>
              </a:spcAft>
              <a:buSzPts val="1500"/>
              <a:buChar char="⮚"/>
            </a:pPr>
            <a:r>
              <a:rPr lang="en-US" sz="1500">
                <a:highlight>
                  <a:schemeClr val="lt1"/>
                </a:highlight>
              </a:rPr>
              <a:t>Create a app where I will input the features of the water from the unknown source and it will predict what that water can be used for.</a:t>
            </a:r>
            <a:endParaRPr sz="1500">
              <a:highlight>
                <a:schemeClr val="lt1"/>
              </a:highlight>
            </a:endParaRPr>
          </a:p>
          <a:p>
            <a:pPr indent="-184150" lvl="0" marL="285750" rtl="0" algn="l">
              <a:lnSpc>
                <a:spcPct val="100000"/>
              </a:lnSpc>
              <a:spcBef>
                <a:spcPts val="1000"/>
              </a:spcBef>
              <a:spcAft>
                <a:spcPts val="0"/>
              </a:spcAft>
              <a:buClr>
                <a:schemeClr val="dk1"/>
              </a:buClr>
              <a:buSzPts val="1600"/>
              <a:buFont typeface="Noto Sans Symbols"/>
              <a:buNone/>
            </a:pPr>
            <a:r>
              <a:t/>
            </a:r>
            <a:endParaRPr sz="1500">
              <a:highlight>
                <a:schemeClr val="lt1"/>
              </a:highlight>
            </a:endParaRPr>
          </a:p>
        </p:txBody>
      </p:sp>
      <p:sp>
        <p:nvSpPr>
          <p:cNvPr id="218" name="Google Shape;218;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19" name="Google Shape;219;p2"/>
          <p:cNvSpPr/>
          <p:nvPr/>
        </p:nvSpPr>
        <p:spPr>
          <a:xfrm>
            <a:off x="6384000" y="876300"/>
            <a:ext cx="1502700" cy="16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Iron</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Nitrate</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Chloride</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Lead</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Zinc</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Chlorine</a:t>
            </a:r>
            <a:endParaRPr b="0" i="0" sz="1300" u="none" cap="none" strike="noStrike">
              <a:solidFill>
                <a:srgbClr val="000000"/>
              </a:solidFill>
              <a:latin typeface="Libre Franklin"/>
              <a:ea typeface="Libre Franklin"/>
              <a:cs typeface="Libre Franklin"/>
              <a:sym typeface="Libre Franklin"/>
            </a:endParaRPr>
          </a:p>
        </p:txBody>
      </p:sp>
      <p:sp>
        <p:nvSpPr>
          <p:cNvPr id="220" name="Google Shape;220;p2"/>
          <p:cNvSpPr/>
          <p:nvPr/>
        </p:nvSpPr>
        <p:spPr>
          <a:xfrm>
            <a:off x="8023900" y="876300"/>
            <a:ext cx="1897500" cy="16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TDS</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Turbidity</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pH</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Odour</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Colour</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Temperature</a:t>
            </a:r>
            <a:endParaRPr b="0" i="0" sz="1400" u="none" cap="none" strike="noStrike">
              <a:solidFill>
                <a:srgbClr val="000000"/>
              </a:solidFill>
              <a:latin typeface="Libre Franklin"/>
              <a:ea typeface="Libre Franklin"/>
              <a:cs typeface="Libre Franklin"/>
              <a:sym typeface="Libre Franklin"/>
            </a:endParaRPr>
          </a:p>
        </p:txBody>
      </p:sp>
      <p:sp>
        <p:nvSpPr>
          <p:cNvPr id="221" name="Google Shape;221;p2"/>
          <p:cNvSpPr/>
          <p:nvPr/>
        </p:nvSpPr>
        <p:spPr>
          <a:xfrm>
            <a:off x="10069100" y="912950"/>
            <a:ext cx="1897500" cy="156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Voltage</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Resistance</a:t>
            </a:r>
            <a:endParaRPr b="1" i="0" sz="1300" u="none" cap="none" strike="noStrike">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i="0" lang="en-US" sz="1300" u="none" cap="none" strike="noStrike">
                <a:solidFill>
                  <a:schemeClr val="lt1"/>
                </a:solidFill>
                <a:latin typeface="Libre Franklin"/>
                <a:ea typeface="Libre Franklin"/>
                <a:cs typeface="Libre Franklin"/>
                <a:sym typeface="Libre Franklin"/>
              </a:rPr>
              <a:t>Capacitance</a:t>
            </a:r>
            <a:endParaRPr b="1" i="0" sz="1300" u="none" cap="none" strike="noStrike">
              <a:solidFill>
                <a:schemeClr val="lt1"/>
              </a:solidFill>
              <a:latin typeface="Libre Franklin"/>
              <a:ea typeface="Libre Franklin"/>
              <a:cs typeface="Libre Franklin"/>
              <a:sym typeface="Libre Franklin"/>
            </a:endParaRPr>
          </a:p>
        </p:txBody>
      </p:sp>
      <p:sp>
        <p:nvSpPr>
          <p:cNvPr id="222" name="Google Shape;222;p2"/>
          <p:cNvSpPr/>
          <p:nvPr/>
        </p:nvSpPr>
        <p:spPr>
          <a:xfrm>
            <a:off x="7949800" y="3115825"/>
            <a:ext cx="2045700" cy="610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Libre Franklin"/>
                <a:ea typeface="Libre Franklin"/>
                <a:cs typeface="Libre Franklin"/>
                <a:sym typeface="Libre Franklin"/>
              </a:rPr>
              <a:t>DATASET</a:t>
            </a:r>
            <a:endParaRPr b="1" i="0" sz="1400" u="none" cap="none" strike="noStrike">
              <a:solidFill>
                <a:schemeClr val="dk1"/>
              </a:solidFill>
              <a:latin typeface="Libre Franklin"/>
              <a:ea typeface="Libre Franklin"/>
              <a:cs typeface="Libre Franklin"/>
              <a:sym typeface="Libre Franklin"/>
            </a:endParaRPr>
          </a:p>
        </p:txBody>
      </p:sp>
      <p:sp>
        <p:nvSpPr>
          <p:cNvPr id="223" name="Google Shape;223;p2"/>
          <p:cNvSpPr/>
          <p:nvPr/>
        </p:nvSpPr>
        <p:spPr>
          <a:xfrm>
            <a:off x="7949800" y="4272700"/>
            <a:ext cx="2045700" cy="989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Libre Franklin"/>
                <a:ea typeface="Libre Franklin"/>
                <a:cs typeface="Libre Franklin"/>
                <a:sym typeface="Libre Franklin"/>
              </a:rPr>
              <a:t>MACHINE LEARNING MODEL</a:t>
            </a:r>
            <a:endParaRPr b="1" i="0" sz="1400" u="none" cap="none" strike="noStrike">
              <a:solidFill>
                <a:srgbClr val="000000"/>
              </a:solidFill>
              <a:latin typeface="Libre Franklin"/>
              <a:ea typeface="Libre Franklin"/>
              <a:cs typeface="Libre Franklin"/>
              <a:sym typeface="Libre Franklin"/>
            </a:endParaRPr>
          </a:p>
        </p:txBody>
      </p:sp>
      <p:sp>
        <p:nvSpPr>
          <p:cNvPr id="224" name="Google Shape;224;p2"/>
          <p:cNvSpPr/>
          <p:nvPr/>
        </p:nvSpPr>
        <p:spPr>
          <a:xfrm>
            <a:off x="7949800" y="5808175"/>
            <a:ext cx="2045700" cy="61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Libre Franklin"/>
                <a:ea typeface="Libre Franklin"/>
                <a:cs typeface="Libre Franklin"/>
                <a:sym typeface="Libre Franklin"/>
              </a:rPr>
              <a:t>APP</a:t>
            </a:r>
            <a:endParaRPr b="0" i="0" sz="1400" u="none" cap="none" strike="noStrike">
              <a:solidFill>
                <a:srgbClr val="000000"/>
              </a:solidFill>
              <a:latin typeface="Libre Franklin"/>
              <a:ea typeface="Libre Franklin"/>
              <a:cs typeface="Libre Franklin"/>
              <a:sym typeface="Libre Franklin"/>
            </a:endParaRPr>
          </a:p>
        </p:txBody>
      </p:sp>
      <p:cxnSp>
        <p:nvCxnSpPr>
          <p:cNvPr id="225" name="Google Shape;225;p2"/>
          <p:cNvCxnSpPr>
            <a:stCxn id="220" idx="2"/>
            <a:endCxn id="222" idx="0"/>
          </p:cNvCxnSpPr>
          <p:nvPr/>
        </p:nvCxnSpPr>
        <p:spPr>
          <a:xfrm>
            <a:off x="8972650" y="2556600"/>
            <a:ext cx="0" cy="559200"/>
          </a:xfrm>
          <a:prstGeom prst="straightConnector1">
            <a:avLst/>
          </a:prstGeom>
          <a:noFill/>
          <a:ln cap="flat" cmpd="sng" w="38100">
            <a:solidFill>
              <a:schemeClr val="dk1"/>
            </a:solidFill>
            <a:prstDash val="solid"/>
            <a:round/>
            <a:headEnd len="sm" w="sm" type="none"/>
            <a:tailEnd len="med" w="med" type="triangle"/>
          </a:ln>
        </p:spPr>
      </p:cxnSp>
      <p:cxnSp>
        <p:nvCxnSpPr>
          <p:cNvPr id="226" name="Google Shape;226;p2"/>
          <p:cNvCxnSpPr>
            <a:stCxn id="222" idx="2"/>
            <a:endCxn id="223" idx="0"/>
          </p:cNvCxnSpPr>
          <p:nvPr/>
        </p:nvCxnSpPr>
        <p:spPr>
          <a:xfrm>
            <a:off x="8972650" y="3726625"/>
            <a:ext cx="0" cy="546000"/>
          </a:xfrm>
          <a:prstGeom prst="straightConnector1">
            <a:avLst/>
          </a:prstGeom>
          <a:noFill/>
          <a:ln cap="flat" cmpd="sng" w="38100">
            <a:solidFill>
              <a:schemeClr val="dk1"/>
            </a:solidFill>
            <a:prstDash val="solid"/>
            <a:round/>
            <a:headEnd len="sm" w="sm" type="none"/>
            <a:tailEnd len="med" w="med" type="triangle"/>
          </a:ln>
        </p:spPr>
      </p:cxnSp>
      <p:cxnSp>
        <p:nvCxnSpPr>
          <p:cNvPr id="227" name="Google Shape;227;p2"/>
          <p:cNvCxnSpPr>
            <a:stCxn id="223" idx="2"/>
            <a:endCxn id="224" idx="0"/>
          </p:cNvCxnSpPr>
          <p:nvPr/>
        </p:nvCxnSpPr>
        <p:spPr>
          <a:xfrm>
            <a:off x="8972650" y="5262100"/>
            <a:ext cx="0" cy="546000"/>
          </a:xfrm>
          <a:prstGeom prst="straightConnector1">
            <a:avLst/>
          </a:prstGeom>
          <a:noFill/>
          <a:ln cap="flat" cmpd="sng" w="38100">
            <a:solidFill>
              <a:schemeClr val="dk1"/>
            </a:solidFill>
            <a:prstDash val="solid"/>
            <a:round/>
            <a:headEnd len="sm" w="sm" type="none"/>
            <a:tailEnd len="med" w="med" type="triangle"/>
          </a:ln>
        </p:spPr>
      </p:cxnSp>
      <p:cxnSp>
        <p:nvCxnSpPr>
          <p:cNvPr id="228" name="Google Shape;228;p2"/>
          <p:cNvCxnSpPr>
            <a:stCxn id="221" idx="2"/>
            <a:endCxn id="222" idx="3"/>
          </p:cNvCxnSpPr>
          <p:nvPr/>
        </p:nvCxnSpPr>
        <p:spPr>
          <a:xfrm rot="5400000">
            <a:off x="10033550" y="2436950"/>
            <a:ext cx="946200" cy="1022400"/>
          </a:xfrm>
          <a:prstGeom prst="bentConnector2">
            <a:avLst/>
          </a:prstGeom>
          <a:noFill/>
          <a:ln cap="flat" cmpd="sng" w="38100">
            <a:solidFill>
              <a:schemeClr val="dk1"/>
            </a:solidFill>
            <a:prstDash val="solid"/>
            <a:round/>
            <a:headEnd len="sm" w="sm" type="none"/>
            <a:tailEnd len="med" w="med" type="triangle"/>
          </a:ln>
        </p:spPr>
      </p:cxnSp>
      <p:cxnSp>
        <p:nvCxnSpPr>
          <p:cNvPr id="229" name="Google Shape;229;p2"/>
          <p:cNvCxnSpPr>
            <a:stCxn id="219" idx="2"/>
            <a:endCxn id="222" idx="1"/>
          </p:cNvCxnSpPr>
          <p:nvPr/>
        </p:nvCxnSpPr>
        <p:spPr>
          <a:xfrm flipH="1" rot="-5400000">
            <a:off x="7110300" y="2581650"/>
            <a:ext cx="864600" cy="814500"/>
          </a:xfrm>
          <a:prstGeom prst="bentConnector2">
            <a:avLst/>
          </a:prstGeom>
          <a:noFill/>
          <a:ln cap="flat" cmpd="sng" w="38100">
            <a:solidFill>
              <a:schemeClr val="dk1"/>
            </a:solidFill>
            <a:prstDash val="solid"/>
            <a:round/>
            <a:headEnd len="sm" w="sm" type="none"/>
            <a:tailEnd len="med" w="med" type="triangle"/>
          </a:ln>
        </p:spPr>
      </p:cxnSp>
      <p:sp>
        <p:nvSpPr>
          <p:cNvPr id="230" name="Google Shape;230;p2"/>
          <p:cNvSpPr txBox="1"/>
          <p:nvPr/>
        </p:nvSpPr>
        <p:spPr>
          <a:xfrm>
            <a:off x="6316800" y="246850"/>
            <a:ext cx="1626600" cy="44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Libre Franklin"/>
                <a:ea typeface="Libre Franklin"/>
                <a:cs typeface="Libre Franklin"/>
                <a:sym typeface="Libre Franklin"/>
              </a:rPr>
              <a:t>COLORIMETRY TEST</a:t>
            </a:r>
            <a:endParaRPr b="1" i="0" sz="1300" u="none" cap="none" strike="noStrike">
              <a:solidFill>
                <a:schemeClr val="dk1"/>
              </a:solidFill>
              <a:latin typeface="Libre Franklin"/>
              <a:ea typeface="Libre Franklin"/>
              <a:cs typeface="Libre Franklin"/>
              <a:sym typeface="Libre Franklin"/>
            </a:endParaRPr>
          </a:p>
        </p:txBody>
      </p:sp>
      <p:sp>
        <p:nvSpPr>
          <p:cNvPr id="231" name="Google Shape;231;p2"/>
          <p:cNvSpPr txBox="1"/>
          <p:nvPr/>
        </p:nvSpPr>
        <p:spPr>
          <a:xfrm>
            <a:off x="8159350" y="313925"/>
            <a:ext cx="1626600" cy="44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Libre Franklin"/>
                <a:ea typeface="Libre Franklin"/>
                <a:cs typeface="Libre Franklin"/>
                <a:sym typeface="Libre Franklin"/>
              </a:rPr>
              <a:t>PHYSICAL TEST</a:t>
            </a:r>
            <a:endParaRPr b="1" i="0" sz="1300" u="none" cap="none" strike="noStrike">
              <a:solidFill>
                <a:schemeClr val="dk1"/>
              </a:solidFill>
              <a:latin typeface="Libre Franklin"/>
              <a:ea typeface="Libre Franklin"/>
              <a:cs typeface="Libre Franklin"/>
              <a:sym typeface="Libre Franklin"/>
            </a:endParaRPr>
          </a:p>
        </p:txBody>
      </p:sp>
      <p:sp>
        <p:nvSpPr>
          <p:cNvPr id="232" name="Google Shape;232;p2"/>
          <p:cNvSpPr txBox="1"/>
          <p:nvPr/>
        </p:nvSpPr>
        <p:spPr>
          <a:xfrm>
            <a:off x="10204550" y="313925"/>
            <a:ext cx="1626600" cy="44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Libre Franklin"/>
                <a:ea typeface="Libre Franklin"/>
                <a:cs typeface="Libre Franklin"/>
                <a:sym typeface="Libre Franklin"/>
              </a:rPr>
              <a:t>ELECTRICAL TEST</a:t>
            </a:r>
            <a:endParaRPr b="1" i="0" sz="13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c1bd34837a_0_0"/>
          <p:cNvSpPr txBox="1"/>
          <p:nvPr>
            <p:ph type="title"/>
          </p:nvPr>
        </p:nvSpPr>
        <p:spPr>
          <a:xfrm>
            <a:off x="964023" y="8790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rPr>
              <a:t>Technology Stack :</a:t>
            </a:r>
            <a:endParaRPr>
              <a:solidFill>
                <a:srgbClr val="274E13"/>
              </a:solidFill>
            </a:endParaRPr>
          </a:p>
        </p:txBody>
      </p:sp>
      <p:sp>
        <p:nvSpPr>
          <p:cNvPr id="238" name="Google Shape;238;g2c1bd34837a_0_0"/>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graphicFrame>
        <p:nvGraphicFramePr>
          <p:cNvPr id="239" name="Google Shape;239;g2c1bd34837a_0_0"/>
          <p:cNvGraphicFramePr/>
          <p:nvPr/>
        </p:nvGraphicFramePr>
        <p:xfrm>
          <a:off x="8433200" y="2446850"/>
          <a:ext cx="3000000" cy="3000000"/>
        </p:xfrm>
        <a:graphic>
          <a:graphicData uri="http://schemas.openxmlformats.org/drawingml/2006/table">
            <a:tbl>
              <a:tblPr>
                <a:noFill/>
                <a:tableStyleId>{05B5278A-106A-4DFC-B0A7-929761D18F7B}</a:tableStyleId>
              </a:tblPr>
              <a:tblGrid>
                <a:gridCol w="1666875"/>
                <a:gridCol w="1616575"/>
              </a:tblGrid>
              <a:tr h="415950">
                <a:tc>
                  <a:txBody>
                    <a:bodyPr/>
                    <a:lstStyle/>
                    <a:p>
                      <a:pPr indent="0" lvl="0" marL="0" marR="0" rtl="0" algn="l">
                        <a:lnSpc>
                          <a:spcPct val="100000"/>
                        </a:lnSpc>
                        <a:spcBef>
                          <a:spcPts val="0"/>
                        </a:spcBef>
                        <a:spcAft>
                          <a:spcPts val="0"/>
                        </a:spcAft>
                        <a:buClr>
                          <a:schemeClr val="dk1"/>
                        </a:buClr>
                        <a:buSzPts val="1100"/>
                        <a:buFont typeface="Arial"/>
                        <a:buNone/>
                      </a:pPr>
                      <a:r>
                        <a:rPr b="1" lang="en-US" sz="1400" u="none" cap="none" strike="noStrike">
                          <a:solidFill>
                            <a:schemeClr val="dk1"/>
                          </a:solidFill>
                        </a:rPr>
                        <a:t>PARAMETERS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REAGENTS</a:t>
                      </a:r>
                      <a:endParaRPr b="1" sz="1400" u="none" cap="none" strike="noStrike"/>
                    </a:p>
                  </a:txBody>
                  <a:tcPr marT="91425" marB="91425" marR="91425" marL="91425"/>
                </a:tc>
              </a:tr>
              <a:tr h="432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Iron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Ferrozine</a:t>
                      </a:r>
                      <a:endParaRPr sz="1400" u="none" cap="none" strike="noStrike"/>
                    </a:p>
                  </a:txBody>
                  <a:tcPr marT="91425" marB="91425" marR="91425" marL="91425"/>
                </a:tc>
              </a:tr>
              <a:tr h="415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Nitrate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Griess Reagent</a:t>
                      </a:r>
                      <a:endParaRPr sz="1400" u="none" cap="none" strike="noStrike"/>
                    </a:p>
                  </a:txBody>
                  <a:tcPr marT="91425" marB="91425" marR="91425" marL="91425"/>
                </a:tc>
              </a:tr>
              <a:tr h="415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Chloride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Silver Nitrate</a:t>
                      </a:r>
                      <a:endParaRPr sz="1400" u="none" cap="none" strike="noStrike"/>
                    </a:p>
                  </a:txBody>
                  <a:tcPr marT="91425" marB="91425" marR="91425" marL="91425"/>
                </a:tc>
              </a:tr>
              <a:tr h="415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Lead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Dithizone</a:t>
                      </a:r>
                      <a:endParaRPr sz="1400" u="none" cap="none" strike="noStrike"/>
                    </a:p>
                  </a:txBody>
                  <a:tcPr marT="91425" marB="91425" marR="91425" marL="91425"/>
                </a:tc>
              </a:tr>
              <a:tr h="415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Zinc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Zincon</a:t>
                      </a:r>
                      <a:endParaRPr sz="1400" u="none" cap="none" strike="noStrike"/>
                    </a:p>
                  </a:txBody>
                  <a:tcPr marT="91425" marB="91425" marR="91425" marL="91425"/>
                </a:tc>
              </a:tr>
              <a:tr h="415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Chlorine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DPD Reagent</a:t>
                      </a:r>
                      <a:endParaRPr sz="1400" u="none" cap="none" strike="noStrike"/>
                    </a:p>
                  </a:txBody>
                  <a:tcPr marT="91425" marB="91425" marR="91425" marL="91425"/>
                </a:tc>
              </a:tr>
            </a:tbl>
          </a:graphicData>
        </a:graphic>
      </p:graphicFrame>
      <p:sp>
        <p:nvSpPr>
          <p:cNvPr id="240" name="Google Shape;240;g2c1bd34837a_0_0"/>
          <p:cNvSpPr txBox="1"/>
          <p:nvPr>
            <p:ph idx="1" type="body"/>
          </p:nvPr>
        </p:nvSpPr>
        <p:spPr>
          <a:xfrm>
            <a:off x="1095500" y="2446825"/>
            <a:ext cx="7337700" cy="2928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285750" lvl="0" marL="285750" marR="0" rtl="0" algn="l">
              <a:lnSpc>
                <a:spcPct val="100000"/>
              </a:lnSpc>
              <a:spcBef>
                <a:spcPts val="1000"/>
              </a:spcBef>
              <a:spcAft>
                <a:spcPts val="0"/>
              </a:spcAft>
              <a:buSzPts val="1600"/>
              <a:buFont typeface="Noto Sans Symbols"/>
              <a:buChar char="⮚"/>
            </a:pPr>
            <a:r>
              <a:rPr b="1" lang="en-US">
                <a:solidFill>
                  <a:schemeClr val="lt2"/>
                </a:solidFill>
                <a:highlight>
                  <a:schemeClr val="dk2"/>
                </a:highlight>
              </a:rPr>
              <a:t>TDS Sensor -</a:t>
            </a:r>
            <a:r>
              <a:rPr lang="en-US">
                <a:solidFill>
                  <a:schemeClr val="lt2"/>
                </a:solidFill>
              </a:rPr>
              <a:t> </a:t>
            </a:r>
            <a:r>
              <a:rPr lang="en-US"/>
              <a:t>To measure the total dissolved solids</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Turbidity Sensor</a:t>
            </a:r>
            <a:r>
              <a:rPr b="1" lang="en-US">
                <a:highlight>
                  <a:schemeClr val="dk2"/>
                </a:highlight>
              </a:rPr>
              <a:t> -</a:t>
            </a:r>
            <a:r>
              <a:rPr lang="en-US">
                <a:highlight>
                  <a:schemeClr val="dk2"/>
                </a:highlight>
              </a:rPr>
              <a:t> </a:t>
            </a:r>
            <a:r>
              <a:rPr lang="en-US"/>
              <a:t>To measure the turbidity</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pH sensor</a:t>
            </a:r>
            <a:r>
              <a:rPr b="1" lang="en-US">
                <a:highlight>
                  <a:schemeClr val="dk2"/>
                </a:highlight>
              </a:rPr>
              <a:t> - </a:t>
            </a:r>
            <a:r>
              <a:rPr lang="en-US"/>
              <a:t>To measure the acidity and alkalinity of the water</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Thermistor</a:t>
            </a:r>
            <a:r>
              <a:rPr b="1" lang="en-US">
                <a:highlight>
                  <a:schemeClr val="dk2"/>
                </a:highlight>
              </a:rPr>
              <a:t> -</a:t>
            </a:r>
            <a:r>
              <a:rPr b="1" lang="en-US"/>
              <a:t> </a:t>
            </a:r>
            <a:r>
              <a:rPr lang="en-US"/>
              <a:t>Measure the temperature of the sample</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Multimeter</a:t>
            </a:r>
            <a:r>
              <a:rPr b="1" lang="en-US">
                <a:highlight>
                  <a:schemeClr val="dk2"/>
                </a:highlight>
              </a:rPr>
              <a:t> -</a:t>
            </a:r>
            <a:r>
              <a:rPr lang="en-US"/>
              <a:t> Measure resistance, voltage and capacitance of the sample</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ESB32 Devkit</a:t>
            </a:r>
            <a:r>
              <a:rPr b="1" lang="en-US">
                <a:highlight>
                  <a:schemeClr val="dk2"/>
                </a:highlight>
              </a:rPr>
              <a:t>  -</a:t>
            </a:r>
            <a:r>
              <a:rPr lang="en-US"/>
              <a:t> To interface the sensor with the computer to record data</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Excel</a:t>
            </a:r>
            <a:r>
              <a:rPr b="1" lang="en-US">
                <a:highlight>
                  <a:schemeClr val="dk2"/>
                </a:highlight>
              </a:rPr>
              <a:t> -</a:t>
            </a:r>
            <a:r>
              <a:rPr b="1" lang="en-US"/>
              <a:t> </a:t>
            </a:r>
            <a:r>
              <a:rPr lang="en-US"/>
              <a:t>To record the data into a database</a:t>
            </a:r>
            <a:endParaRPr/>
          </a:p>
          <a:p>
            <a:pPr indent="-285750" lvl="0" marL="285750" marR="0" rtl="0" algn="l">
              <a:lnSpc>
                <a:spcPct val="100000"/>
              </a:lnSpc>
              <a:spcBef>
                <a:spcPts val="1000"/>
              </a:spcBef>
              <a:spcAft>
                <a:spcPts val="0"/>
              </a:spcAft>
              <a:buSzPts val="1600"/>
              <a:buChar char="⮚"/>
            </a:pPr>
            <a:r>
              <a:rPr b="1" lang="en-US">
                <a:solidFill>
                  <a:schemeClr val="lt2"/>
                </a:solidFill>
                <a:highlight>
                  <a:schemeClr val="dk2"/>
                </a:highlight>
              </a:rPr>
              <a:t>Python / MATLAB</a:t>
            </a:r>
            <a:r>
              <a:rPr b="1" lang="en-US">
                <a:highlight>
                  <a:schemeClr val="dk2"/>
                </a:highlight>
              </a:rPr>
              <a:t> - </a:t>
            </a:r>
            <a:r>
              <a:rPr lang="en-US"/>
              <a:t>To perform the machine learning operation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type="title"/>
          </p:nvPr>
        </p:nvSpPr>
        <p:spPr>
          <a:xfrm>
            <a:off x="895050" y="598475"/>
            <a:ext cx="6058500" cy="9135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rPr>
              <a:t>Use Cases :</a:t>
            </a:r>
            <a:r>
              <a:rPr lang="en-US">
                <a:solidFill>
                  <a:srgbClr val="5D7C3F"/>
                </a:solidFill>
              </a:rPr>
              <a:t> </a:t>
            </a:r>
            <a:endParaRPr>
              <a:solidFill>
                <a:srgbClr val="5D7C3F"/>
              </a:solidFill>
            </a:endParaRPr>
          </a:p>
        </p:txBody>
      </p:sp>
      <p:sp>
        <p:nvSpPr>
          <p:cNvPr id="246" name="Google Shape;246;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47" name="Google Shape;247;p3"/>
          <p:cNvSpPr txBox="1"/>
          <p:nvPr/>
        </p:nvSpPr>
        <p:spPr>
          <a:xfrm>
            <a:off x="694100" y="2162100"/>
            <a:ext cx="9420600" cy="4314900"/>
          </a:xfrm>
          <a:prstGeom prst="rect">
            <a:avLst/>
          </a:prstGeom>
          <a:noFill/>
          <a:ln cap="flat"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23850" lvl="0" marL="457200" marR="0" rtl="0" algn="l">
              <a:lnSpc>
                <a:spcPct val="115000"/>
              </a:lnSpc>
              <a:spcBef>
                <a:spcPts val="1200"/>
              </a:spcBef>
              <a:spcAft>
                <a:spcPts val="0"/>
              </a:spcAft>
              <a:buClr>
                <a:schemeClr val="dk1"/>
              </a:buClr>
              <a:buSzPts val="1500"/>
              <a:buFont typeface="Arial"/>
              <a:buChar char="➢"/>
            </a:pPr>
            <a:r>
              <a:rPr b="1" i="0" lang="en-US" sz="1500" u="none" cap="none" strike="noStrike">
                <a:solidFill>
                  <a:schemeClr val="lt2"/>
                </a:solidFill>
                <a:highlight>
                  <a:schemeClr val="dk2"/>
                </a:highlight>
                <a:latin typeface="Arial"/>
                <a:ea typeface="Arial"/>
                <a:cs typeface="Arial"/>
                <a:sym typeface="Arial"/>
              </a:rPr>
              <a:t>Drinking water management</a:t>
            </a:r>
            <a:endParaRPr b="1" i="0" sz="1500" u="none" cap="none" strike="noStrike">
              <a:solidFill>
                <a:schemeClr val="lt2"/>
              </a:solidFill>
              <a:highlight>
                <a:schemeClr val="dk2"/>
              </a:highlight>
              <a:latin typeface="Arial"/>
              <a:ea typeface="Arial"/>
              <a:cs typeface="Arial"/>
              <a:sym typeface="Arial"/>
            </a:endParaRPr>
          </a:p>
          <a:p>
            <a:pPr indent="0" lvl="0" marL="457200" marR="0" rtl="0" algn="l">
              <a:lnSpc>
                <a:spcPct val="115000"/>
              </a:lnSpc>
              <a:spcBef>
                <a:spcPts val="1200"/>
              </a:spcBef>
              <a:spcAft>
                <a:spcPts val="0"/>
              </a:spcAft>
              <a:buNone/>
            </a:pPr>
            <a:r>
              <a:t/>
            </a:r>
            <a:endParaRPr b="1" sz="1500">
              <a:solidFill>
                <a:schemeClr val="lt2"/>
              </a:solidFill>
              <a:highlight>
                <a:schemeClr val="dk2"/>
              </a:highlight>
            </a:endParaRPr>
          </a:p>
          <a:p>
            <a:pPr indent="-323850" lvl="0" marL="457200" marR="0" rtl="0" algn="l">
              <a:lnSpc>
                <a:spcPct val="115000"/>
              </a:lnSpc>
              <a:spcBef>
                <a:spcPts val="1200"/>
              </a:spcBef>
              <a:spcAft>
                <a:spcPts val="0"/>
              </a:spcAft>
              <a:buClr>
                <a:schemeClr val="dk1"/>
              </a:buClr>
              <a:buSzPts val="1500"/>
              <a:buFont typeface="Arial"/>
              <a:buChar char="➢"/>
            </a:pPr>
            <a:r>
              <a:rPr b="1" i="0" lang="en-US" sz="1600" u="none" cap="none" strike="noStrike">
                <a:solidFill>
                  <a:schemeClr val="lt2"/>
                </a:solidFill>
                <a:highlight>
                  <a:schemeClr val="dk2"/>
                </a:highlight>
                <a:latin typeface="Arial"/>
                <a:ea typeface="Arial"/>
                <a:cs typeface="Arial"/>
                <a:sym typeface="Arial"/>
              </a:rPr>
              <a:t>Aquarium water quality monitoring</a:t>
            </a:r>
            <a:endParaRPr b="1" sz="1600">
              <a:solidFill>
                <a:schemeClr val="lt2"/>
              </a:solidFill>
              <a:highlight>
                <a:schemeClr val="dk2"/>
              </a:highlight>
            </a:endParaRPr>
          </a:p>
          <a:p>
            <a:pPr indent="0" lvl="0" marL="457200" marR="0" rtl="0" algn="l">
              <a:lnSpc>
                <a:spcPct val="115000"/>
              </a:lnSpc>
              <a:spcBef>
                <a:spcPts val="1200"/>
              </a:spcBef>
              <a:spcAft>
                <a:spcPts val="0"/>
              </a:spcAft>
              <a:buNone/>
            </a:pPr>
            <a:r>
              <a:t/>
            </a:r>
            <a:endParaRPr b="1" sz="1600">
              <a:solidFill>
                <a:schemeClr val="lt2"/>
              </a:solidFill>
              <a:highlight>
                <a:schemeClr val="dk2"/>
              </a:highlight>
            </a:endParaRPr>
          </a:p>
          <a:p>
            <a:pPr indent="-317500" lvl="0" marL="457200" marR="0" rtl="0" algn="l">
              <a:lnSpc>
                <a:spcPct val="115000"/>
              </a:lnSpc>
              <a:spcBef>
                <a:spcPts val="0"/>
              </a:spcBef>
              <a:spcAft>
                <a:spcPts val="0"/>
              </a:spcAft>
              <a:buClr>
                <a:schemeClr val="dk1"/>
              </a:buClr>
              <a:buSzPts val="1400"/>
              <a:buFont typeface="Arial"/>
              <a:buChar char="➢"/>
            </a:pPr>
            <a:r>
              <a:rPr b="1" i="0" lang="en-US" sz="1600" u="none" cap="none" strike="noStrike">
                <a:solidFill>
                  <a:schemeClr val="lt2"/>
                </a:solidFill>
                <a:highlight>
                  <a:schemeClr val="dk2"/>
                </a:highlight>
                <a:latin typeface="Arial"/>
                <a:ea typeface="Arial"/>
                <a:cs typeface="Arial"/>
                <a:sym typeface="Arial"/>
              </a:rPr>
              <a:t>Agricultural water management</a:t>
            </a:r>
            <a:endParaRPr b="1" i="0" sz="1600" u="none" cap="none" strike="noStrike">
              <a:solidFill>
                <a:schemeClr val="lt2"/>
              </a:solidFill>
              <a:highlight>
                <a:schemeClr val="dk2"/>
              </a:highlight>
              <a:latin typeface="Arial"/>
              <a:ea typeface="Arial"/>
              <a:cs typeface="Arial"/>
              <a:sym typeface="Arial"/>
            </a:endParaRPr>
          </a:p>
          <a:p>
            <a:pPr indent="0" lvl="0" marL="457200" marR="0" rtl="0" algn="l">
              <a:lnSpc>
                <a:spcPct val="115000"/>
              </a:lnSpc>
              <a:spcBef>
                <a:spcPts val="0"/>
              </a:spcBef>
              <a:spcAft>
                <a:spcPts val="0"/>
              </a:spcAft>
              <a:buNone/>
            </a:pPr>
            <a:r>
              <a:t/>
            </a:r>
            <a:endParaRPr b="1" sz="1600">
              <a:solidFill>
                <a:schemeClr val="lt2"/>
              </a:solidFill>
              <a:highlight>
                <a:schemeClr val="dk2"/>
              </a:highlight>
            </a:endParaRPr>
          </a:p>
          <a:p>
            <a:pPr indent="-317500" lvl="0" marL="457200" marR="0" rtl="0" algn="l">
              <a:lnSpc>
                <a:spcPct val="115000"/>
              </a:lnSpc>
              <a:spcBef>
                <a:spcPts val="0"/>
              </a:spcBef>
              <a:spcAft>
                <a:spcPts val="0"/>
              </a:spcAft>
              <a:buClr>
                <a:schemeClr val="dk1"/>
              </a:buClr>
              <a:buSzPts val="1400"/>
              <a:buFont typeface="Arial"/>
              <a:buChar char="➢"/>
            </a:pPr>
            <a:r>
              <a:rPr b="1" i="0" lang="en-US" sz="1600" u="none" cap="none" strike="noStrike">
                <a:solidFill>
                  <a:schemeClr val="lt2"/>
                </a:solidFill>
                <a:highlight>
                  <a:schemeClr val="dk2"/>
                </a:highlight>
                <a:latin typeface="Arial"/>
                <a:ea typeface="Arial"/>
                <a:cs typeface="Arial"/>
                <a:sym typeface="Arial"/>
              </a:rPr>
              <a:t>Industrial Processes</a:t>
            </a:r>
            <a:endParaRPr b="1" i="0" sz="1600" u="none" cap="none" strike="noStrike">
              <a:solidFill>
                <a:schemeClr val="lt2"/>
              </a:solidFill>
              <a:highlight>
                <a:schemeClr val="dk2"/>
              </a:highlight>
              <a:latin typeface="Arial"/>
              <a:ea typeface="Arial"/>
              <a:cs typeface="Arial"/>
              <a:sym typeface="Arial"/>
            </a:endParaRPr>
          </a:p>
          <a:p>
            <a:pPr indent="0" lvl="0" marL="457200" marR="0" rtl="0" algn="l">
              <a:lnSpc>
                <a:spcPct val="115000"/>
              </a:lnSpc>
              <a:spcBef>
                <a:spcPts val="0"/>
              </a:spcBef>
              <a:spcAft>
                <a:spcPts val="0"/>
              </a:spcAft>
              <a:buNone/>
            </a:pPr>
            <a:r>
              <a:t/>
            </a:r>
            <a:endParaRPr b="1" sz="1600">
              <a:solidFill>
                <a:schemeClr val="lt2"/>
              </a:solidFill>
              <a:highlight>
                <a:schemeClr val="dk2"/>
              </a:highlight>
            </a:endParaRPr>
          </a:p>
          <a:p>
            <a:pPr indent="-317500" lvl="0" marL="457200" marR="0" rtl="0" algn="l">
              <a:lnSpc>
                <a:spcPct val="115000"/>
              </a:lnSpc>
              <a:spcBef>
                <a:spcPts val="0"/>
              </a:spcBef>
              <a:spcAft>
                <a:spcPts val="0"/>
              </a:spcAft>
              <a:buClr>
                <a:schemeClr val="dk1"/>
              </a:buClr>
              <a:buSzPts val="1400"/>
              <a:buFont typeface="Arial"/>
              <a:buChar char="➢"/>
            </a:pPr>
            <a:r>
              <a:rPr b="1" i="0" lang="en-US" sz="1600" u="none" cap="none" strike="noStrike">
                <a:solidFill>
                  <a:schemeClr val="lt2"/>
                </a:solidFill>
                <a:highlight>
                  <a:schemeClr val="dk2"/>
                </a:highlight>
                <a:latin typeface="Arial"/>
                <a:ea typeface="Arial"/>
                <a:cs typeface="Arial"/>
                <a:sym typeface="Arial"/>
              </a:rPr>
              <a:t>Recreational Water Quality Assessment</a:t>
            </a:r>
            <a:endParaRPr b="1" sz="1600">
              <a:solidFill>
                <a:schemeClr val="lt2"/>
              </a:solidFill>
              <a:highlight>
                <a:schemeClr val="dk2"/>
              </a:highlight>
            </a:endParaRPr>
          </a:p>
          <a:p>
            <a:pPr indent="0" lvl="0" marL="457200" marR="0" rtl="0" algn="l">
              <a:lnSpc>
                <a:spcPct val="115000"/>
              </a:lnSpc>
              <a:spcBef>
                <a:spcPts val="0"/>
              </a:spcBef>
              <a:spcAft>
                <a:spcPts val="0"/>
              </a:spcAft>
              <a:buNone/>
            </a:pPr>
            <a:r>
              <a:t/>
            </a:r>
            <a:endParaRPr b="1" sz="1600">
              <a:solidFill>
                <a:schemeClr val="lt2"/>
              </a:solidFill>
              <a:highlight>
                <a:schemeClr val="dk2"/>
              </a:highlight>
            </a:endParaRPr>
          </a:p>
          <a:p>
            <a:pPr indent="0" lvl="0" marL="457200" marR="0" rtl="0" algn="l">
              <a:lnSpc>
                <a:spcPct val="115000"/>
              </a:lnSpc>
              <a:spcBef>
                <a:spcPts val="0"/>
              </a:spcBef>
              <a:spcAft>
                <a:spcPts val="0"/>
              </a:spcAft>
              <a:buNone/>
            </a:pPr>
            <a:r>
              <a:t/>
            </a:r>
            <a:endParaRPr b="1" sz="1600">
              <a:solidFill>
                <a:schemeClr val="lt2"/>
              </a:solidFill>
              <a:highlight>
                <a:schemeClr val="dk2"/>
              </a:highlight>
            </a:endParaRPr>
          </a:p>
          <a:p>
            <a:pPr indent="-317500" lvl="0" marL="457200" marR="0" rtl="0" algn="l">
              <a:lnSpc>
                <a:spcPct val="115000"/>
              </a:lnSpc>
              <a:spcBef>
                <a:spcPts val="0"/>
              </a:spcBef>
              <a:spcAft>
                <a:spcPts val="0"/>
              </a:spcAft>
              <a:buClr>
                <a:schemeClr val="dk1"/>
              </a:buClr>
              <a:buSzPts val="1400"/>
              <a:buFont typeface="Arial"/>
              <a:buChar char="➢"/>
            </a:pPr>
            <a:r>
              <a:rPr b="1" i="0" lang="en-US" sz="1600" u="none" cap="none" strike="noStrike">
                <a:solidFill>
                  <a:schemeClr val="lt2"/>
                </a:solidFill>
                <a:highlight>
                  <a:schemeClr val="dk2"/>
                </a:highlight>
                <a:latin typeface="Arial"/>
                <a:ea typeface="Arial"/>
                <a:cs typeface="Arial"/>
                <a:sym typeface="Arial"/>
              </a:rPr>
              <a:t>Wastewater Treatment Plants</a:t>
            </a: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457200" marR="0" rtl="0" algn="l">
              <a:lnSpc>
                <a:spcPct val="90000"/>
              </a:lnSpc>
              <a:spcBef>
                <a:spcPts val="12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48" name="Google Shape;248;p3"/>
          <p:cNvSpPr txBox="1"/>
          <p:nvPr/>
        </p:nvSpPr>
        <p:spPr>
          <a:xfrm>
            <a:off x="5333400" y="2162100"/>
            <a:ext cx="6325800" cy="40461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Sensor Technology </a:t>
            </a:r>
            <a:r>
              <a:rPr b="1" i="0" lang="en-US" sz="1600" u="none" cap="none" strike="noStrike">
                <a:solidFill>
                  <a:srgbClr val="5D7C3F"/>
                </a:solidFill>
                <a:highlight>
                  <a:schemeClr val="dk2"/>
                </a:highlight>
                <a:latin typeface="Libre Franklin"/>
                <a:ea typeface="Libre Franklin"/>
                <a:cs typeface="Libre Franklin"/>
                <a:sym typeface="Libre Franklin"/>
              </a:rPr>
              <a:t> </a:t>
            </a:r>
            <a:r>
              <a:rPr b="1" i="0" lang="en-US" sz="1600" u="none" cap="none" strike="noStrike">
                <a:solidFill>
                  <a:schemeClr val="lt2"/>
                </a:solidFill>
                <a:highlight>
                  <a:schemeClr val="dk2"/>
                </a:highlight>
                <a:latin typeface="Libre Franklin"/>
                <a:ea typeface="Libre Franklin"/>
                <a:cs typeface="Libre Franklin"/>
                <a:sym typeface="Libre Franklin"/>
              </a:rPr>
              <a:t>: </a:t>
            </a:r>
            <a:r>
              <a:rPr b="0" i="0" lang="en-US" sz="1500" u="none" cap="none" strike="noStrike">
                <a:solidFill>
                  <a:schemeClr val="dk1"/>
                </a:solidFill>
                <a:latin typeface="Libre Franklin"/>
                <a:ea typeface="Libre Franklin"/>
                <a:cs typeface="Libre Franklin"/>
                <a:sym typeface="Libre Franklin"/>
              </a:rPr>
              <a:t>Sensors for measuring parameters such as pH, temperature,  turbidity and chemical parameters.</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Machine Learning Models:</a:t>
            </a:r>
            <a:r>
              <a:rPr b="1" i="0" lang="en-US" sz="1600" u="none" cap="none" strike="noStrike">
                <a:solidFill>
                  <a:srgbClr val="5D7C3F"/>
                </a:solidFill>
                <a:highlight>
                  <a:schemeClr val="dk2"/>
                </a:highlight>
                <a:latin typeface="Libre Franklin"/>
                <a:ea typeface="Libre Franklin"/>
                <a:cs typeface="Libre Franklin"/>
                <a:sym typeface="Libre Franklin"/>
              </a:rPr>
              <a:t> </a:t>
            </a:r>
            <a:r>
              <a:rPr b="0" i="0" lang="en-US" sz="1500" u="none" cap="none" strike="noStrike">
                <a:solidFill>
                  <a:schemeClr val="dk1"/>
                </a:solidFill>
                <a:latin typeface="Libre Franklin"/>
                <a:ea typeface="Libre Franklin"/>
                <a:cs typeface="Libre Franklin"/>
                <a:sym typeface="Libre Franklin"/>
              </a:rPr>
              <a:t>Utilization of  trained models on using the collected  data to predict water quality.</a:t>
            </a:r>
            <a:endParaRPr b="0" i="0" sz="15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Remote Monitoring System: </a:t>
            </a:r>
            <a:r>
              <a:rPr b="0" i="0" lang="en-US" sz="1700" u="none" cap="none" strike="noStrike">
                <a:solidFill>
                  <a:schemeClr val="lt2"/>
                </a:solidFill>
                <a:highlight>
                  <a:schemeClr val="dk2"/>
                </a:highlight>
                <a:latin typeface="Libre Franklin"/>
                <a:ea typeface="Libre Franklin"/>
                <a:cs typeface="Libre Franklin"/>
                <a:sym typeface="Libre Franklin"/>
              </a:rPr>
              <a:t> </a:t>
            </a:r>
            <a:r>
              <a:rPr b="0" i="0" lang="en-US" sz="1500" u="none" cap="none" strike="noStrike">
                <a:solidFill>
                  <a:schemeClr val="lt2"/>
                </a:solidFill>
                <a:latin typeface="Libre Franklin"/>
                <a:ea typeface="Libre Franklin"/>
                <a:cs typeface="Libre Franklin"/>
                <a:sym typeface="Libre Franklin"/>
              </a:rPr>
              <a:t>I</a:t>
            </a:r>
            <a:r>
              <a:rPr b="0" i="0" lang="en-US" sz="1500" u="none" cap="none" strike="noStrike">
                <a:solidFill>
                  <a:schemeClr val="dk1"/>
                </a:solidFill>
                <a:latin typeface="Libre Franklin"/>
                <a:ea typeface="Libre Franklin"/>
                <a:cs typeface="Libre Franklin"/>
                <a:sym typeface="Libre Franklin"/>
              </a:rPr>
              <a:t>ntegration with remote monitoring systems to collect data from various locations.</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500"/>
              <a:buFont typeface="Arial"/>
              <a:buNone/>
            </a:pPr>
            <a:r>
              <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Data Validation and Calibration: </a:t>
            </a:r>
            <a:r>
              <a:rPr b="0" i="0" lang="en-US" sz="1500" u="none" cap="none" strike="noStrike">
                <a:solidFill>
                  <a:schemeClr val="dk1"/>
                </a:solidFill>
                <a:latin typeface="Libre Franklin"/>
                <a:ea typeface="Libre Franklin"/>
                <a:cs typeface="Libre Franklin"/>
                <a:sym typeface="Libre Franklin"/>
              </a:rPr>
              <a:t>Procedures for validating sensor data accuracy and calibrating instruments regularly.</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42900" lvl="0" marL="457200" marR="0" rtl="0" algn="l">
              <a:lnSpc>
                <a:spcPct val="90000"/>
              </a:lnSpc>
              <a:spcBef>
                <a:spcPts val="0"/>
              </a:spcBef>
              <a:spcAft>
                <a:spcPts val="0"/>
              </a:spcAft>
              <a:buClr>
                <a:schemeClr val="dk1"/>
              </a:buClr>
              <a:buSzPts val="18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User Interface:</a:t>
            </a:r>
            <a:endParaRPr b="1" i="0" sz="1600" u="none" cap="none" strike="noStrike">
              <a:solidFill>
                <a:schemeClr val="lt2"/>
              </a:solidFill>
              <a:highlight>
                <a:schemeClr val="dk2"/>
              </a:highlight>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Libre Franklin"/>
                <a:ea typeface="Libre Franklin"/>
                <a:cs typeface="Libre Franklin"/>
                <a:sym typeface="Libre Franklin"/>
              </a:rPr>
              <a:t>Development of user-friendly interfaces for stockholders to access and interpret water quality predictions.</a:t>
            </a:r>
            <a:endParaRPr b="0" i="0" sz="15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9144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Libre Franklin"/>
                <a:ea typeface="Libre Franklin"/>
                <a:cs typeface="Libre Franklin"/>
                <a:sym typeface="Libre Franklin"/>
              </a:rPr>
              <a:t>  </a:t>
            </a:r>
            <a:endParaRPr b="0" i="0" sz="1600" u="none" cap="none" strike="noStrike">
              <a:solidFill>
                <a:schemeClr val="dk1"/>
              </a:solidFill>
              <a:latin typeface="Libre Franklin"/>
              <a:ea typeface="Libre Franklin"/>
              <a:cs typeface="Libre Franklin"/>
              <a:sym typeface="Libre Franklin"/>
            </a:endParaRPr>
          </a:p>
        </p:txBody>
      </p:sp>
      <p:sp>
        <p:nvSpPr>
          <p:cNvPr id="249" name="Google Shape;249;p3"/>
          <p:cNvSpPr txBox="1"/>
          <p:nvPr>
            <p:ph type="title"/>
          </p:nvPr>
        </p:nvSpPr>
        <p:spPr>
          <a:xfrm>
            <a:off x="5623025" y="876300"/>
            <a:ext cx="5893800" cy="654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highlight>
                  <a:schemeClr val="lt1"/>
                </a:highlight>
              </a:rPr>
              <a:t>Dependencies :</a:t>
            </a:r>
            <a:r>
              <a:rPr lang="en-US">
                <a:solidFill>
                  <a:srgbClr val="274E13"/>
                </a:solidFill>
                <a:highlight>
                  <a:schemeClr val="accent4"/>
                </a:highlight>
              </a:rPr>
              <a:t> </a:t>
            </a:r>
            <a:endParaRPr>
              <a:solidFill>
                <a:srgbClr val="274E13"/>
              </a:solidFill>
              <a:highlight>
                <a:schemeClr val="accent4"/>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c1bd34837a_0_16"/>
          <p:cNvSpPr txBox="1"/>
          <p:nvPr>
            <p:ph type="title"/>
          </p:nvPr>
        </p:nvSpPr>
        <p:spPr>
          <a:xfrm>
            <a:off x="880000" y="764650"/>
            <a:ext cx="5893800" cy="654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highlight>
                  <a:schemeClr val="lt1"/>
                </a:highlight>
              </a:rPr>
              <a:t>Dependencies :</a:t>
            </a:r>
            <a:r>
              <a:rPr lang="en-US">
                <a:solidFill>
                  <a:srgbClr val="274E13"/>
                </a:solidFill>
                <a:highlight>
                  <a:schemeClr val="accent4"/>
                </a:highlight>
              </a:rPr>
              <a:t> </a:t>
            </a:r>
            <a:endParaRPr>
              <a:solidFill>
                <a:srgbClr val="274E13"/>
              </a:solidFill>
              <a:highlight>
                <a:schemeClr val="accent4"/>
              </a:highlight>
            </a:endParaRPr>
          </a:p>
        </p:txBody>
      </p:sp>
      <p:sp>
        <p:nvSpPr>
          <p:cNvPr id="255" name="Google Shape;255;g2c1bd34837a_0_16"/>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56" name="Google Shape;256;g2c1bd34837a_0_16"/>
          <p:cNvSpPr txBox="1"/>
          <p:nvPr/>
        </p:nvSpPr>
        <p:spPr>
          <a:xfrm>
            <a:off x="5191675" y="2230975"/>
            <a:ext cx="6325800" cy="40461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Sensor Technology </a:t>
            </a:r>
            <a:r>
              <a:rPr b="1" i="0" lang="en-US" sz="1600" u="none" cap="none" strike="noStrike">
                <a:solidFill>
                  <a:srgbClr val="5D7C3F"/>
                </a:solidFill>
                <a:highlight>
                  <a:schemeClr val="dk2"/>
                </a:highlight>
                <a:latin typeface="Libre Franklin"/>
                <a:ea typeface="Libre Franklin"/>
                <a:cs typeface="Libre Franklin"/>
                <a:sym typeface="Libre Franklin"/>
              </a:rPr>
              <a:t> </a:t>
            </a:r>
            <a:r>
              <a:rPr b="1" i="0" lang="en-US" sz="1600" u="none" cap="none" strike="noStrike">
                <a:solidFill>
                  <a:schemeClr val="lt2"/>
                </a:solidFill>
                <a:highlight>
                  <a:schemeClr val="dk2"/>
                </a:highlight>
                <a:latin typeface="Libre Franklin"/>
                <a:ea typeface="Libre Franklin"/>
                <a:cs typeface="Libre Franklin"/>
                <a:sym typeface="Libre Franklin"/>
              </a:rPr>
              <a:t>: </a:t>
            </a:r>
            <a:r>
              <a:rPr b="0" i="0" lang="en-US" sz="1500" u="none" cap="none" strike="noStrike">
                <a:solidFill>
                  <a:schemeClr val="dk1"/>
                </a:solidFill>
                <a:latin typeface="Libre Franklin"/>
                <a:ea typeface="Libre Franklin"/>
                <a:cs typeface="Libre Franklin"/>
                <a:sym typeface="Libre Franklin"/>
              </a:rPr>
              <a:t>Sensors for measuring parameters such as pH, temperature,  turbidity and chemical parameters.</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Machine Learning Models:</a:t>
            </a:r>
            <a:r>
              <a:rPr b="1" i="0" lang="en-US" sz="1600" u="none" cap="none" strike="noStrike">
                <a:solidFill>
                  <a:srgbClr val="5D7C3F"/>
                </a:solidFill>
                <a:highlight>
                  <a:schemeClr val="dk2"/>
                </a:highlight>
                <a:latin typeface="Libre Franklin"/>
                <a:ea typeface="Libre Franklin"/>
                <a:cs typeface="Libre Franklin"/>
                <a:sym typeface="Libre Franklin"/>
              </a:rPr>
              <a:t> </a:t>
            </a:r>
            <a:r>
              <a:rPr b="0" i="0" lang="en-US" sz="1500" u="none" cap="none" strike="noStrike">
                <a:solidFill>
                  <a:schemeClr val="dk1"/>
                </a:solidFill>
                <a:latin typeface="Libre Franklin"/>
                <a:ea typeface="Libre Franklin"/>
                <a:cs typeface="Libre Franklin"/>
                <a:sym typeface="Libre Franklin"/>
              </a:rPr>
              <a:t>Utilization of  trained models on using the collected  data to predict water quality.</a:t>
            </a:r>
            <a:endParaRPr b="0" i="0" sz="15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Remote Monitoring System: </a:t>
            </a:r>
            <a:r>
              <a:rPr b="0" i="0" lang="en-US" sz="1700" u="none" cap="none" strike="noStrike">
                <a:solidFill>
                  <a:schemeClr val="lt2"/>
                </a:solidFill>
                <a:highlight>
                  <a:schemeClr val="dk2"/>
                </a:highlight>
                <a:latin typeface="Libre Franklin"/>
                <a:ea typeface="Libre Franklin"/>
                <a:cs typeface="Libre Franklin"/>
                <a:sym typeface="Libre Franklin"/>
              </a:rPr>
              <a:t> </a:t>
            </a:r>
            <a:r>
              <a:rPr b="0" i="0" lang="en-US" sz="1500" u="none" cap="none" strike="noStrike">
                <a:solidFill>
                  <a:schemeClr val="lt2"/>
                </a:solidFill>
                <a:latin typeface="Libre Franklin"/>
                <a:ea typeface="Libre Franklin"/>
                <a:cs typeface="Libre Franklin"/>
                <a:sym typeface="Libre Franklin"/>
              </a:rPr>
              <a:t>I</a:t>
            </a:r>
            <a:r>
              <a:rPr b="0" i="0" lang="en-US" sz="1500" u="none" cap="none" strike="noStrike">
                <a:solidFill>
                  <a:schemeClr val="dk1"/>
                </a:solidFill>
                <a:latin typeface="Libre Franklin"/>
                <a:ea typeface="Libre Franklin"/>
                <a:cs typeface="Libre Franklin"/>
                <a:sym typeface="Libre Franklin"/>
              </a:rPr>
              <a:t>ntegration with remote monitoring systems to collect data from various locations.</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500"/>
              <a:buFont typeface="Arial"/>
              <a:buNone/>
            </a:pPr>
            <a:r>
              <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30200" lvl="0" marL="457200" marR="0" rtl="0" algn="l">
              <a:lnSpc>
                <a:spcPct val="90000"/>
              </a:lnSpc>
              <a:spcBef>
                <a:spcPts val="0"/>
              </a:spcBef>
              <a:spcAft>
                <a:spcPts val="0"/>
              </a:spcAft>
              <a:buClr>
                <a:schemeClr val="dk1"/>
              </a:buClr>
              <a:buSzPts val="16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Data Validation and Calibration: </a:t>
            </a:r>
            <a:r>
              <a:rPr b="0" i="0" lang="en-US" sz="1500" u="none" cap="none" strike="noStrike">
                <a:solidFill>
                  <a:schemeClr val="dk1"/>
                </a:solidFill>
                <a:latin typeface="Libre Franklin"/>
                <a:ea typeface="Libre Franklin"/>
                <a:cs typeface="Libre Franklin"/>
                <a:sym typeface="Libre Franklin"/>
              </a:rPr>
              <a:t>Procedures for validating sensor data accuracy and calibrating instruments regularly.</a:t>
            </a:r>
            <a:endParaRPr b="0" i="0" sz="15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342900" lvl="0" marL="457200" marR="0" rtl="0" algn="l">
              <a:lnSpc>
                <a:spcPct val="90000"/>
              </a:lnSpc>
              <a:spcBef>
                <a:spcPts val="0"/>
              </a:spcBef>
              <a:spcAft>
                <a:spcPts val="0"/>
              </a:spcAft>
              <a:buClr>
                <a:schemeClr val="dk1"/>
              </a:buClr>
              <a:buSzPts val="1800"/>
              <a:buFont typeface="Libre Franklin"/>
              <a:buChar char="➢"/>
            </a:pPr>
            <a:r>
              <a:rPr b="1" i="0" lang="en-US" sz="1600" u="none" cap="none" strike="noStrike">
                <a:solidFill>
                  <a:schemeClr val="lt2"/>
                </a:solidFill>
                <a:highlight>
                  <a:schemeClr val="dk2"/>
                </a:highlight>
                <a:latin typeface="Libre Franklin"/>
                <a:ea typeface="Libre Franklin"/>
                <a:cs typeface="Libre Franklin"/>
                <a:sym typeface="Libre Franklin"/>
              </a:rPr>
              <a:t>User Interface:</a:t>
            </a:r>
            <a:endParaRPr b="1" i="0" sz="1600" u="none" cap="none" strike="noStrike">
              <a:solidFill>
                <a:schemeClr val="lt2"/>
              </a:solidFill>
              <a:highlight>
                <a:schemeClr val="dk2"/>
              </a:highlight>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Libre Franklin"/>
                <a:ea typeface="Libre Franklin"/>
                <a:cs typeface="Libre Franklin"/>
                <a:sym typeface="Libre Franklin"/>
              </a:rPr>
              <a:t>Development of user-friendly interfaces for stockholders to access and interpret water quality predictions.</a:t>
            </a:r>
            <a:endParaRPr b="0" i="0" sz="15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9144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a:p>
            <a:pPr indent="0" lvl="0" marL="45720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Libre Franklin"/>
                <a:ea typeface="Libre Franklin"/>
                <a:cs typeface="Libre Franklin"/>
                <a:sym typeface="Libre Franklin"/>
              </a:rPr>
              <a:t>  </a:t>
            </a:r>
            <a:endParaRPr b="0" i="0" sz="16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c1bd34837a_0_25"/>
          <p:cNvSpPr txBox="1"/>
          <p:nvPr>
            <p:ph type="title"/>
          </p:nvPr>
        </p:nvSpPr>
        <p:spPr>
          <a:xfrm>
            <a:off x="727650" y="381000"/>
            <a:ext cx="4199400" cy="4953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solidFill>
                  <a:srgbClr val="274E13"/>
                </a:solidFill>
                <a:highlight>
                  <a:schemeClr val="lt1"/>
                </a:highlight>
              </a:rPr>
              <a:t>Business Model : </a:t>
            </a:r>
            <a:endParaRPr>
              <a:solidFill>
                <a:srgbClr val="274E13"/>
              </a:solidFill>
              <a:highlight>
                <a:schemeClr val="lt1"/>
              </a:highlight>
            </a:endParaRPr>
          </a:p>
        </p:txBody>
      </p:sp>
      <p:sp>
        <p:nvSpPr>
          <p:cNvPr id="262" name="Google Shape;262;g2c1bd34837a_0_25"/>
          <p:cNvSpPr txBox="1"/>
          <p:nvPr>
            <p:ph idx="12" type="sldNum"/>
          </p:nvPr>
        </p:nvSpPr>
        <p:spPr>
          <a:xfrm>
            <a:off x="381000" y="5938745"/>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63" name="Google Shape;263;g2c1bd34837a_0_25"/>
          <p:cNvSpPr/>
          <p:nvPr/>
        </p:nvSpPr>
        <p:spPr>
          <a:xfrm>
            <a:off x="727550" y="1160150"/>
            <a:ext cx="9996300" cy="492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c1bd34837a_0_25"/>
          <p:cNvSpPr/>
          <p:nvPr/>
        </p:nvSpPr>
        <p:spPr>
          <a:xfrm>
            <a:off x="727650" y="5002925"/>
            <a:ext cx="4998000" cy="1080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Cost Structure</a:t>
            </a:r>
            <a:endParaRPr b="0" i="0" sz="16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300" u="none" cap="none" strike="noStrike">
                <a:solidFill>
                  <a:schemeClr val="dk1"/>
                </a:solidFill>
                <a:latin typeface="Arial"/>
                <a:ea typeface="Arial"/>
                <a:cs typeface="Arial"/>
                <a:sym typeface="Arial"/>
              </a:rPr>
              <a:t>Building the hardware to collect data for sample collection and </a:t>
            </a:r>
            <a:r>
              <a:rPr b="0" i="0" lang="en-US" sz="1300" u="none" cap="none" strike="noStrike">
                <a:solidFill>
                  <a:schemeClr val="dk1"/>
                </a:solidFill>
                <a:latin typeface="Roboto"/>
                <a:ea typeface="Roboto"/>
                <a:cs typeface="Roboto"/>
                <a:sym typeface="Roboto"/>
              </a:rPr>
              <a:t>Infrastructure costs for hosting the application or API</a:t>
            </a:r>
            <a:endParaRPr b="0" i="0" sz="1400" u="none" cap="none" strike="noStrike">
              <a:solidFill>
                <a:srgbClr val="000000"/>
              </a:solidFill>
              <a:latin typeface="Arial"/>
              <a:ea typeface="Arial"/>
              <a:cs typeface="Arial"/>
              <a:sym typeface="Arial"/>
            </a:endParaRPr>
          </a:p>
        </p:txBody>
      </p:sp>
      <p:sp>
        <p:nvSpPr>
          <p:cNvPr id="265" name="Google Shape;265;g2c1bd34837a_0_25"/>
          <p:cNvSpPr/>
          <p:nvPr/>
        </p:nvSpPr>
        <p:spPr>
          <a:xfrm>
            <a:off x="5725738" y="5002925"/>
            <a:ext cx="4998000" cy="1080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Revenue Streams</a:t>
            </a:r>
            <a:endParaRPr b="0" i="0" sz="16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300" u="none" cap="none" strike="noStrike">
                <a:solidFill>
                  <a:schemeClr val="dk1"/>
                </a:solidFill>
                <a:latin typeface="Arial"/>
                <a:ea typeface="Arial"/>
                <a:cs typeface="Arial"/>
                <a:sym typeface="Arial"/>
              </a:rPr>
              <a:t>Licensing fees for commercial use of the algorithm by other organizations, also Subscription-based revenue model for accessing the application or API in D2C</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c1bd34837a_0_25"/>
          <p:cNvSpPr/>
          <p:nvPr/>
        </p:nvSpPr>
        <p:spPr>
          <a:xfrm>
            <a:off x="4661451" y="1160150"/>
            <a:ext cx="2128500" cy="384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c1bd34837a_0_25"/>
          <p:cNvSpPr/>
          <p:nvPr/>
        </p:nvSpPr>
        <p:spPr>
          <a:xfrm>
            <a:off x="6790052" y="1160150"/>
            <a:ext cx="2128500" cy="384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c1bd34837a_0_25"/>
          <p:cNvSpPr/>
          <p:nvPr/>
        </p:nvSpPr>
        <p:spPr>
          <a:xfrm>
            <a:off x="2532794" y="1160150"/>
            <a:ext cx="2128500" cy="384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c1bd34837a_0_25"/>
          <p:cNvSpPr/>
          <p:nvPr/>
        </p:nvSpPr>
        <p:spPr>
          <a:xfrm>
            <a:off x="2532738" y="3385950"/>
            <a:ext cx="2128500" cy="1616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Key Resources</a:t>
            </a:r>
            <a:endParaRPr b="1" i="0" sz="16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US" sz="1300" u="none" cap="none" strike="noStrike">
                <a:solidFill>
                  <a:schemeClr val="dk1"/>
                </a:solidFill>
                <a:latin typeface="Roboto"/>
                <a:ea typeface="Roboto"/>
                <a:cs typeface="Roboto"/>
                <a:sym typeface="Roboto"/>
              </a:rPr>
              <a:t>Data collection infrastructure, tools and resources for hosting and scaling the solution</a:t>
            </a:r>
            <a:endParaRPr b="0"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g2c1bd34837a_0_25"/>
          <p:cNvSpPr/>
          <p:nvPr/>
        </p:nvSpPr>
        <p:spPr>
          <a:xfrm>
            <a:off x="6790052" y="3385950"/>
            <a:ext cx="2128500" cy="1616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c1bd34837a_0_25"/>
          <p:cNvSpPr txBox="1"/>
          <p:nvPr/>
        </p:nvSpPr>
        <p:spPr>
          <a:xfrm>
            <a:off x="782900" y="1268325"/>
            <a:ext cx="15741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Key Partners</a:t>
            </a:r>
            <a:endParaRPr b="1" i="0" sz="1400" u="none" cap="none" strike="noStrike">
              <a:solidFill>
                <a:schemeClr val="lt2"/>
              </a:solidFill>
              <a:latin typeface="Arial"/>
              <a:ea typeface="Arial"/>
              <a:cs typeface="Arial"/>
              <a:sym typeface="Arial"/>
            </a:endParaRPr>
          </a:p>
        </p:txBody>
      </p:sp>
      <p:sp>
        <p:nvSpPr>
          <p:cNvPr id="272" name="Google Shape;272;g2c1bd34837a_0_25"/>
          <p:cNvSpPr txBox="1"/>
          <p:nvPr/>
        </p:nvSpPr>
        <p:spPr>
          <a:xfrm>
            <a:off x="2598259" y="1268325"/>
            <a:ext cx="1899900" cy="24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Key</a:t>
            </a:r>
            <a:r>
              <a:rPr b="0" i="0" lang="en-US" sz="1600" u="none" cap="none" strike="noStrike">
                <a:solidFill>
                  <a:schemeClr val="lt2"/>
                </a:solidFill>
                <a:latin typeface="Arial"/>
                <a:ea typeface="Arial"/>
                <a:cs typeface="Arial"/>
                <a:sym typeface="Arial"/>
              </a:rPr>
              <a:t> </a:t>
            </a:r>
            <a:r>
              <a:rPr b="1" i="0" lang="en-US" sz="1600" u="none" cap="none" strike="noStrike">
                <a:solidFill>
                  <a:schemeClr val="lt2"/>
                </a:solidFill>
                <a:latin typeface="Arial"/>
                <a:ea typeface="Arial"/>
                <a:cs typeface="Arial"/>
                <a:sym typeface="Arial"/>
              </a:rPr>
              <a:t>Activities</a:t>
            </a:r>
            <a:endParaRPr b="0" i="0" sz="1600" u="none" cap="none" strike="noStrike">
              <a:solidFill>
                <a:schemeClr val="lt2"/>
              </a:solidFill>
              <a:latin typeface="Arial"/>
              <a:ea typeface="Arial"/>
              <a:cs typeface="Arial"/>
              <a:sym typeface="Arial"/>
            </a:endParaRPr>
          </a:p>
        </p:txBody>
      </p:sp>
      <p:sp>
        <p:nvSpPr>
          <p:cNvPr id="273" name="Google Shape;273;g2c1bd34837a_0_25"/>
          <p:cNvSpPr txBox="1"/>
          <p:nvPr/>
        </p:nvSpPr>
        <p:spPr>
          <a:xfrm>
            <a:off x="4758950" y="1268325"/>
            <a:ext cx="19491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Value Proposition</a:t>
            </a:r>
            <a:endParaRPr b="0" i="0" sz="1400" u="none" cap="none" strike="noStrike">
              <a:solidFill>
                <a:schemeClr val="lt2"/>
              </a:solidFill>
              <a:latin typeface="Arial"/>
              <a:ea typeface="Arial"/>
              <a:cs typeface="Arial"/>
              <a:sym typeface="Arial"/>
            </a:endParaRPr>
          </a:p>
        </p:txBody>
      </p:sp>
      <p:sp>
        <p:nvSpPr>
          <p:cNvPr id="274" name="Google Shape;274;g2c1bd34837a_0_25"/>
          <p:cNvSpPr txBox="1"/>
          <p:nvPr/>
        </p:nvSpPr>
        <p:spPr>
          <a:xfrm>
            <a:off x="6953272" y="3385950"/>
            <a:ext cx="14649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Channels</a:t>
            </a:r>
            <a:endParaRPr b="0" i="0" sz="1400" u="none" cap="none" strike="noStrike">
              <a:solidFill>
                <a:schemeClr val="lt2"/>
              </a:solidFill>
              <a:latin typeface="Arial"/>
              <a:ea typeface="Arial"/>
              <a:cs typeface="Arial"/>
              <a:sym typeface="Arial"/>
            </a:endParaRPr>
          </a:p>
        </p:txBody>
      </p:sp>
      <p:sp>
        <p:nvSpPr>
          <p:cNvPr id="275" name="Google Shape;275;g2c1bd34837a_0_25"/>
          <p:cNvSpPr txBox="1"/>
          <p:nvPr/>
        </p:nvSpPr>
        <p:spPr>
          <a:xfrm>
            <a:off x="9110000" y="1228575"/>
            <a:ext cx="14649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Customer Segments</a:t>
            </a:r>
            <a:endParaRPr b="0" i="0" sz="1400" u="none" cap="none" strike="noStrike">
              <a:solidFill>
                <a:schemeClr val="lt2"/>
              </a:solidFill>
              <a:latin typeface="Arial"/>
              <a:ea typeface="Arial"/>
              <a:cs typeface="Arial"/>
              <a:sym typeface="Arial"/>
            </a:endParaRPr>
          </a:p>
        </p:txBody>
      </p:sp>
      <p:sp>
        <p:nvSpPr>
          <p:cNvPr id="276" name="Google Shape;276;g2c1bd34837a_0_25"/>
          <p:cNvSpPr txBox="1"/>
          <p:nvPr/>
        </p:nvSpPr>
        <p:spPr>
          <a:xfrm>
            <a:off x="6879890" y="1228575"/>
            <a:ext cx="19491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2"/>
                </a:solidFill>
                <a:latin typeface="Arial"/>
                <a:ea typeface="Arial"/>
                <a:cs typeface="Arial"/>
                <a:sym typeface="Arial"/>
              </a:rPr>
              <a:t>Customer Relationships</a:t>
            </a:r>
            <a:endParaRPr b="0" i="0" sz="1400" u="none" cap="none" strike="noStrike">
              <a:solidFill>
                <a:schemeClr val="lt2"/>
              </a:solidFill>
              <a:latin typeface="Arial"/>
              <a:ea typeface="Arial"/>
              <a:cs typeface="Arial"/>
              <a:sym typeface="Arial"/>
            </a:endParaRPr>
          </a:p>
        </p:txBody>
      </p:sp>
      <p:sp>
        <p:nvSpPr>
          <p:cNvPr id="277" name="Google Shape;277;g2c1bd34837a_0_25"/>
          <p:cNvSpPr txBox="1"/>
          <p:nvPr/>
        </p:nvSpPr>
        <p:spPr>
          <a:xfrm>
            <a:off x="800645" y="1645375"/>
            <a:ext cx="1652100" cy="31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Collaborate with water treatment plants, environmental agencies, research institutions, and universities for data collection, validation, and expertise as well as Partner with technology companies for infrastructure support, such as cloud services for hosting the API or app.</a:t>
            </a:r>
            <a:endParaRPr b="0" i="0" sz="1200" u="none" cap="none" strike="noStrike">
              <a:solidFill>
                <a:srgbClr val="000000"/>
              </a:solidFill>
              <a:latin typeface="Arial"/>
              <a:ea typeface="Arial"/>
              <a:cs typeface="Arial"/>
              <a:sym typeface="Arial"/>
            </a:endParaRPr>
          </a:p>
        </p:txBody>
      </p:sp>
      <p:sp>
        <p:nvSpPr>
          <p:cNvPr id="278" name="Google Shape;278;g2c1bd34837a_0_25"/>
          <p:cNvSpPr txBox="1"/>
          <p:nvPr/>
        </p:nvSpPr>
        <p:spPr>
          <a:xfrm>
            <a:off x="2634784" y="1645375"/>
            <a:ext cx="1899900" cy="16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Developing and maintaining the machine learning algorithm for water analysis. Collecting, preprocessing, and analyzing data continuously to improve the accuracy of the algorithm.</a:t>
            </a:r>
            <a:endParaRPr b="0" i="0" sz="1100" u="none" cap="none" strike="noStrike">
              <a:solidFill>
                <a:srgbClr val="000000"/>
              </a:solidFill>
              <a:latin typeface="Arial"/>
              <a:ea typeface="Arial"/>
              <a:cs typeface="Arial"/>
              <a:sym typeface="Arial"/>
            </a:endParaRPr>
          </a:p>
        </p:txBody>
      </p:sp>
      <p:sp>
        <p:nvSpPr>
          <p:cNvPr id="279" name="Google Shape;279;g2c1bd34837a_0_25"/>
          <p:cNvSpPr txBox="1"/>
          <p:nvPr/>
        </p:nvSpPr>
        <p:spPr>
          <a:xfrm>
            <a:off x="4741261" y="1873575"/>
            <a:ext cx="1949100" cy="28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An accurate and efficient analysis of water characteristics and a cost-effective solution compared to traditional water testing methods which can be easily accessed for water analysis through user-friendly applications or APIs.</a:t>
            </a:r>
            <a:endParaRPr b="0" i="0" sz="1400" u="none" cap="none" strike="noStrike">
              <a:solidFill>
                <a:srgbClr val="000000"/>
              </a:solidFill>
              <a:latin typeface="Arial"/>
              <a:ea typeface="Arial"/>
              <a:cs typeface="Arial"/>
              <a:sym typeface="Arial"/>
            </a:endParaRPr>
          </a:p>
        </p:txBody>
      </p:sp>
      <p:sp>
        <p:nvSpPr>
          <p:cNvPr id="280" name="Google Shape;280;g2c1bd34837a_0_25"/>
          <p:cNvSpPr txBox="1"/>
          <p:nvPr/>
        </p:nvSpPr>
        <p:spPr>
          <a:xfrm>
            <a:off x="6935871" y="1913275"/>
            <a:ext cx="1836900" cy="141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Roboto"/>
                <a:ea typeface="Roboto"/>
                <a:cs typeface="Roboto"/>
                <a:sym typeface="Roboto"/>
              </a:rPr>
              <a:t>Gathering feedback from users to improve the algorithm and application/API.</a:t>
            </a:r>
            <a:endParaRPr b="0" i="0" sz="1500" u="none" cap="none" strike="noStrike">
              <a:solidFill>
                <a:srgbClr val="000000"/>
              </a:solidFill>
              <a:latin typeface="Arial"/>
              <a:ea typeface="Arial"/>
              <a:cs typeface="Arial"/>
              <a:sym typeface="Arial"/>
            </a:endParaRPr>
          </a:p>
        </p:txBody>
      </p:sp>
      <p:sp>
        <p:nvSpPr>
          <p:cNvPr id="281" name="Google Shape;281;g2c1bd34837a_0_25"/>
          <p:cNvSpPr txBox="1"/>
          <p:nvPr/>
        </p:nvSpPr>
        <p:spPr>
          <a:xfrm>
            <a:off x="6953275" y="3767513"/>
            <a:ext cx="1836900" cy="108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Roboto"/>
                <a:ea typeface="Roboto"/>
                <a:cs typeface="Roboto"/>
                <a:sym typeface="Roboto"/>
              </a:rPr>
              <a:t>Offer API access through a developer portal for integration into third-party applications, also Distribute the application through app stores for individual users</a:t>
            </a:r>
            <a:endParaRPr b="0" i="0" sz="1000" u="none" cap="none" strike="noStrike">
              <a:solidFill>
                <a:srgbClr val="000000"/>
              </a:solidFill>
              <a:latin typeface="Arial"/>
              <a:ea typeface="Arial"/>
              <a:cs typeface="Arial"/>
              <a:sym typeface="Arial"/>
            </a:endParaRPr>
          </a:p>
        </p:txBody>
      </p:sp>
      <p:sp>
        <p:nvSpPr>
          <p:cNvPr id="282" name="Google Shape;282;g2c1bd34837a_0_25"/>
          <p:cNvSpPr txBox="1"/>
          <p:nvPr/>
        </p:nvSpPr>
        <p:spPr>
          <a:xfrm>
            <a:off x="9098273" y="1903325"/>
            <a:ext cx="1476600" cy="28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Water treatment plants and facilities, Environmental agencies and regulatory bodies, Researchers and academics studying water quality and environmental science</a:t>
            </a:r>
            <a:endParaRPr b="0" i="0" sz="13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txBox="1"/>
          <p:nvPr>
            <p:ph type="title"/>
          </p:nvPr>
        </p:nvSpPr>
        <p:spPr>
          <a:xfrm>
            <a:off x="859950" y="806573"/>
            <a:ext cx="6348900" cy="5187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solidFill>
                  <a:srgbClr val="274E13"/>
                </a:solidFill>
                <a:highlight>
                  <a:schemeClr val="lt1"/>
                </a:highlight>
              </a:rPr>
              <a:t>Team Member Details :</a:t>
            </a:r>
            <a:endParaRPr>
              <a:solidFill>
                <a:srgbClr val="274E13"/>
              </a:solidFill>
              <a:highlight>
                <a:schemeClr val="lt1"/>
              </a:highlight>
            </a:endParaRPr>
          </a:p>
        </p:txBody>
      </p:sp>
      <p:sp>
        <p:nvSpPr>
          <p:cNvPr id="288" name="Google Shape;288;p4"/>
          <p:cNvSpPr txBox="1"/>
          <p:nvPr>
            <p:ph idx="1" type="body"/>
          </p:nvPr>
        </p:nvSpPr>
        <p:spPr>
          <a:xfrm>
            <a:off x="859950" y="2089800"/>
            <a:ext cx="10379700" cy="476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300">
                <a:solidFill>
                  <a:srgbClr val="5D7C3F"/>
                </a:solidFill>
              </a:rPr>
              <a:t>Team Leader Name: Srotoswini Sen</a:t>
            </a:r>
            <a:endParaRPr sz="1700"/>
          </a:p>
          <a:p>
            <a:pPr indent="0" lvl="0" marL="0" rtl="0" algn="l">
              <a:lnSpc>
                <a:spcPct val="90000"/>
              </a:lnSpc>
              <a:spcBef>
                <a:spcPts val="1000"/>
              </a:spcBef>
              <a:spcAft>
                <a:spcPts val="0"/>
              </a:spcAft>
              <a:buClr>
                <a:schemeClr val="dk1"/>
              </a:buClr>
              <a:buSzPts val="1200"/>
              <a:buNone/>
            </a:pPr>
            <a:r>
              <a:rPr lang="en-US" sz="1200"/>
              <a:t>Branch (Btech/Mtech/PhD etc):	B.Tech 	       Stream (ECE, CSE etc): ECE		       Year (I,II,III,IV): II</a:t>
            </a:r>
            <a:endParaRPr sz="1200"/>
          </a:p>
          <a:p>
            <a:pPr indent="0" lvl="0" marL="0" rtl="0" algn="l">
              <a:lnSpc>
                <a:spcPct val="90000"/>
              </a:lnSpc>
              <a:spcBef>
                <a:spcPts val="1000"/>
              </a:spcBef>
              <a:spcAft>
                <a:spcPts val="0"/>
              </a:spcAft>
              <a:buClr>
                <a:srgbClr val="5D7C3F"/>
              </a:buClr>
              <a:buSzPts val="1200"/>
              <a:buNone/>
            </a:pPr>
            <a:r>
              <a:rPr b="1" lang="en-US" sz="1300">
                <a:solidFill>
                  <a:srgbClr val="5D7C3F"/>
                </a:solidFill>
              </a:rPr>
              <a:t>Team Member 1 Name: Arnabe Das</a:t>
            </a:r>
            <a:endParaRPr sz="1700"/>
          </a:p>
          <a:p>
            <a:pPr indent="0" lvl="0" marL="0" rtl="0" algn="l">
              <a:lnSpc>
                <a:spcPct val="90000"/>
              </a:lnSpc>
              <a:spcBef>
                <a:spcPts val="1000"/>
              </a:spcBef>
              <a:spcAft>
                <a:spcPts val="0"/>
              </a:spcAft>
              <a:buClr>
                <a:schemeClr val="dk1"/>
              </a:buClr>
              <a:buSzPts val="1200"/>
              <a:buNone/>
            </a:pPr>
            <a:r>
              <a:rPr lang="en-US" sz="1200"/>
              <a:t>Branch (Btech/Mtech/PhD etc):	B.Tech 	       Stream (ECE, CSE etc): ECE		        Year (I,II,III,IV): II</a:t>
            </a:r>
            <a:endParaRPr/>
          </a:p>
          <a:p>
            <a:pPr indent="0" lvl="0" marL="0" rtl="0" algn="l">
              <a:lnSpc>
                <a:spcPct val="90000"/>
              </a:lnSpc>
              <a:spcBef>
                <a:spcPts val="1000"/>
              </a:spcBef>
              <a:spcAft>
                <a:spcPts val="0"/>
              </a:spcAft>
              <a:buClr>
                <a:srgbClr val="5D7C3F"/>
              </a:buClr>
              <a:buSzPts val="1200"/>
              <a:buNone/>
            </a:pPr>
            <a:r>
              <a:rPr b="1" lang="en-US" sz="1300">
                <a:solidFill>
                  <a:srgbClr val="5D7C3F"/>
                </a:solidFill>
              </a:rPr>
              <a:t>Team Member 2 Name: Anubhab Sarkar</a:t>
            </a:r>
            <a:endParaRPr sz="1700"/>
          </a:p>
          <a:p>
            <a:pPr indent="0" lvl="0" marL="0" rtl="0" algn="l">
              <a:lnSpc>
                <a:spcPct val="90000"/>
              </a:lnSpc>
              <a:spcBef>
                <a:spcPts val="1000"/>
              </a:spcBef>
              <a:spcAft>
                <a:spcPts val="0"/>
              </a:spcAft>
              <a:buClr>
                <a:schemeClr val="dk1"/>
              </a:buClr>
              <a:buSzPts val="1200"/>
              <a:buNone/>
            </a:pPr>
            <a:r>
              <a:rPr lang="en-US" sz="1200"/>
              <a:t>Branch (Btech/Mtech/PhD etc):	B.Tech 	       Stream (ECE, CSE etc): ECE		        Year (I,II,III,IV): II</a:t>
            </a:r>
            <a:endParaRPr/>
          </a:p>
          <a:p>
            <a:pPr indent="0" lvl="0" marL="0" rtl="0" algn="l">
              <a:lnSpc>
                <a:spcPct val="90000"/>
              </a:lnSpc>
              <a:spcBef>
                <a:spcPts val="1000"/>
              </a:spcBef>
              <a:spcAft>
                <a:spcPts val="0"/>
              </a:spcAft>
              <a:buClr>
                <a:srgbClr val="5D7C3F"/>
              </a:buClr>
              <a:buSzPts val="1200"/>
              <a:buNone/>
            </a:pPr>
            <a:r>
              <a:rPr b="1" lang="en-US" sz="1300">
                <a:solidFill>
                  <a:srgbClr val="5D7C3F"/>
                </a:solidFill>
              </a:rPr>
              <a:t>Team Member 3 Name: Anushka Datta</a:t>
            </a:r>
            <a:endParaRPr sz="1700"/>
          </a:p>
          <a:p>
            <a:pPr indent="0" lvl="0" marL="0" rtl="0" algn="l">
              <a:lnSpc>
                <a:spcPct val="90000"/>
              </a:lnSpc>
              <a:spcBef>
                <a:spcPts val="1000"/>
              </a:spcBef>
              <a:spcAft>
                <a:spcPts val="0"/>
              </a:spcAft>
              <a:buClr>
                <a:schemeClr val="dk1"/>
              </a:buClr>
              <a:buSzPts val="1200"/>
              <a:buNone/>
            </a:pPr>
            <a:r>
              <a:rPr lang="en-US" sz="1200"/>
              <a:t>Branch (Btech/Mtech/PhD etc):	B.Tech 	       Stream (ECE, CSE etc): ECE		        Year (I,II,III,IV): II</a:t>
            </a:r>
            <a:endParaRPr/>
          </a:p>
          <a:p>
            <a:pPr indent="0" lvl="0" marL="0" rtl="0" algn="l">
              <a:lnSpc>
                <a:spcPct val="90000"/>
              </a:lnSpc>
              <a:spcBef>
                <a:spcPts val="1000"/>
              </a:spcBef>
              <a:spcAft>
                <a:spcPts val="0"/>
              </a:spcAft>
              <a:buClr>
                <a:srgbClr val="5D7C3F"/>
              </a:buClr>
              <a:buSzPts val="1200"/>
              <a:buNone/>
            </a:pPr>
            <a:r>
              <a:rPr b="1" lang="en-US" sz="1300">
                <a:solidFill>
                  <a:srgbClr val="5D7C3F"/>
                </a:solidFill>
              </a:rPr>
              <a:t>Team Member 4 Name: Debraj Sadhukhan</a:t>
            </a:r>
            <a:endParaRPr sz="1700"/>
          </a:p>
          <a:p>
            <a:pPr indent="0" lvl="0" marL="0" rtl="0" algn="l">
              <a:lnSpc>
                <a:spcPct val="90000"/>
              </a:lnSpc>
              <a:spcBef>
                <a:spcPts val="1000"/>
              </a:spcBef>
              <a:spcAft>
                <a:spcPts val="0"/>
              </a:spcAft>
              <a:buClr>
                <a:schemeClr val="dk1"/>
              </a:buClr>
              <a:buSzPts val="1200"/>
              <a:buNone/>
            </a:pPr>
            <a:r>
              <a:rPr lang="en-US" sz="1200"/>
              <a:t>Branch (Btech/Mtech/PhD etc):	B.Tech 	       Stream (ECE, CSE etc): ECE		        Year (I,II,III,IV): II</a:t>
            </a:r>
            <a:endParaRPr sz="1200"/>
          </a:p>
          <a:p>
            <a:pPr indent="0" lvl="0" marL="0" rtl="0" algn="l">
              <a:lnSpc>
                <a:spcPct val="90000"/>
              </a:lnSpc>
              <a:spcBef>
                <a:spcPts val="1000"/>
              </a:spcBef>
              <a:spcAft>
                <a:spcPts val="0"/>
              </a:spcAft>
              <a:buClr>
                <a:srgbClr val="5D7C3F"/>
              </a:buClr>
              <a:buSzPts val="1200"/>
              <a:buFont typeface="Arial"/>
              <a:buNone/>
            </a:pPr>
            <a:r>
              <a:rPr b="1" lang="en-US" sz="1300">
                <a:solidFill>
                  <a:srgbClr val="5D7C3F"/>
                </a:solidFill>
              </a:rPr>
              <a:t>Team Member 5  Name: Uttiyo Das Sarma</a:t>
            </a:r>
            <a:endParaRPr sz="1700"/>
          </a:p>
          <a:p>
            <a:pPr indent="0" lvl="0" marL="0" rtl="0" algn="l">
              <a:lnSpc>
                <a:spcPct val="90000"/>
              </a:lnSpc>
              <a:spcBef>
                <a:spcPts val="1000"/>
              </a:spcBef>
              <a:spcAft>
                <a:spcPts val="0"/>
              </a:spcAft>
              <a:buClr>
                <a:schemeClr val="dk1"/>
              </a:buClr>
              <a:buSzPts val="1200"/>
              <a:buNone/>
            </a:pPr>
            <a:r>
              <a:rPr lang="en-US" sz="1200"/>
              <a:t>Branch (Btech/Mtech/PhD etc):	B.Tech 	       Stream (ECE, CSE etc): ECE		       Year (I,II,III,IV): III</a:t>
            </a:r>
            <a:endParaRPr sz="1200"/>
          </a:p>
          <a:p>
            <a:pPr indent="0" lvl="0" marL="0" rtl="0" algn="l">
              <a:lnSpc>
                <a:spcPct val="90000"/>
              </a:lnSpc>
              <a:spcBef>
                <a:spcPts val="1000"/>
              </a:spcBef>
              <a:spcAft>
                <a:spcPts val="0"/>
              </a:spcAft>
              <a:buClr>
                <a:srgbClr val="804160"/>
              </a:buClr>
              <a:buSzPts val="1200"/>
              <a:buNone/>
            </a:pPr>
            <a:r>
              <a:rPr b="1" lang="en-US" sz="1400">
                <a:solidFill>
                  <a:srgbClr val="804160"/>
                </a:solidFill>
              </a:rPr>
              <a:t>Team Mentor Name: Moupali Roy</a:t>
            </a:r>
            <a:endParaRPr sz="1800"/>
          </a:p>
          <a:p>
            <a:pPr indent="0" lvl="0" marL="0" rtl="0" algn="l">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