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embeddedFontLst>
    <p:embeddedFont>
      <p:font typeface="Calibri" panose="020F0502020204030204" pitchFamily="34" charset="0"/>
      <p:regular r:id="rId9"/>
      <p:bold r:id="rId10"/>
      <p:italic r:id="rId11"/>
      <p:boldItalic r:id="rId12"/>
    </p:embeddedFont>
    <p:embeddedFont>
      <p:font typeface="Franklin Gothic" panose="020B0604020202020204" charset="0"/>
      <p:bold r:id="rId13"/>
    </p:embeddedFont>
    <p:embeddedFont>
      <p:font typeface="Libre Franklin" pitchFamily="2"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B/peRt2KwMQXIEM5jBp+0Jz1E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9B25E2-D60C-4450-A924-569ED5281A4D}">
  <a:tblStyle styleId="{A69B25E2-D60C-4450-A924-569ED5281A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c1bd34837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g2c1bd34837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c22c7a7cb6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g2c22c7a7cb6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c1bd34837a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g2c1bd34837a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0"/>
              <a:buFont typeface="Arial"/>
              <a:buNone/>
            </a:pPr>
            <a:r>
              <a:rPr lang="en-US" sz="20000" b="1" i="0" u="none" strike="noStrike" cap="none">
                <a:solidFill>
                  <a:schemeClr val="dk1"/>
                </a:solidFill>
                <a:latin typeface="Libre Franklin"/>
                <a:ea typeface="Libre Franklin"/>
                <a:cs typeface="Libre Franklin"/>
                <a:sym typeface="Libre Franklin"/>
              </a:rPr>
              <a:t>“</a:t>
            </a:r>
            <a:endParaRPr sz="1400" b="0" i="0" u="none" strike="noStrike" cap="none">
              <a:solidFill>
                <a:srgbClr val="000000"/>
              </a:solidFill>
              <a:latin typeface="Arial"/>
              <a:ea typeface="Arial"/>
              <a:cs typeface="Arial"/>
              <a:sym typeface="Arial"/>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1395600" y="381000"/>
            <a:ext cx="10415400" cy="643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solidFill>
                  <a:srgbClr val="274E13"/>
                </a:solidFill>
              </a:rPr>
              <a:t>Basic Details of the Team and Problem Statement</a:t>
            </a:r>
            <a:endParaRPr>
              <a:solidFill>
                <a:srgbClr val="274E13"/>
              </a:solidFill>
            </a:endParaRPr>
          </a:p>
        </p:txBody>
      </p:sp>
      <p:sp>
        <p:nvSpPr>
          <p:cNvPr id="211" name="Google Shape;211;p1"/>
          <p:cNvSpPr txBox="1">
            <a:spLocks noGrp="1"/>
          </p:cNvSpPr>
          <p:nvPr>
            <p:ph type="body" idx="1"/>
          </p:nvPr>
        </p:nvSpPr>
        <p:spPr>
          <a:xfrm>
            <a:off x="4204500" y="1318700"/>
            <a:ext cx="7364400" cy="3684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lt2"/>
              </a:buClr>
              <a:buSzPts val="1800"/>
              <a:buNone/>
            </a:pPr>
            <a:r>
              <a:rPr lang="en-US" sz="1900" b="1" dirty="0">
                <a:latin typeface="Franklin Gothic"/>
                <a:ea typeface="Franklin Gothic"/>
                <a:cs typeface="Franklin Gothic"/>
                <a:sym typeface="Franklin Gothic"/>
              </a:rPr>
              <a:t>Organization Name:</a:t>
            </a:r>
            <a:r>
              <a:rPr lang="en-US" sz="1900" dirty="0">
                <a:highlight>
                  <a:schemeClr val="lt1"/>
                </a:highlight>
                <a:latin typeface="Franklin Gothic"/>
                <a:ea typeface="Franklin Gothic"/>
                <a:cs typeface="Franklin Gothic"/>
                <a:sym typeface="Franklin Gothic"/>
              </a:rPr>
              <a:t> </a:t>
            </a:r>
            <a:r>
              <a:rPr lang="en-US" sz="1900" dirty="0">
                <a:solidFill>
                  <a:schemeClr val="dk1"/>
                </a:solidFill>
                <a:latin typeface="Franklin Gothic"/>
                <a:ea typeface="Franklin Gothic"/>
                <a:cs typeface="Franklin Gothic"/>
                <a:sym typeface="Franklin Gothic"/>
              </a:rPr>
              <a:t>RCCIIT</a:t>
            </a:r>
            <a:r>
              <a:rPr lang="en-US" sz="1900" dirty="0">
                <a:latin typeface="Franklin Gothic"/>
                <a:ea typeface="Franklin Gothic"/>
                <a:cs typeface="Franklin Gothic"/>
                <a:sym typeface="Franklin Gothic"/>
              </a:rPr>
              <a:t> </a:t>
            </a:r>
            <a:endParaRPr sz="1900" dirty="0"/>
          </a:p>
          <a:p>
            <a:pPr marL="0" lvl="0" indent="0" algn="l" rtl="0">
              <a:lnSpc>
                <a:spcPct val="80000"/>
              </a:lnSpc>
              <a:spcBef>
                <a:spcPts val="0"/>
              </a:spcBef>
              <a:spcAft>
                <a:spcPts val="0"/>
              </a:spcAft>
              <a:buClr>
                <a:schemeClr val="lt2"/>
              </a:buClr>
              <a:buSzPts val="1800"/>
              <a:buNone/>
            </a:pPr>
            <a:endParaRPr sz="1900" dirty="0">
              <a:latin typeface="Franklin Gothic"/>
              <a:ea typeface="Franklin Gothic"/>
              <a:cs typeface="Franklin Gothic"/>
              <a:sym typeface="Franklin Gothic"/>
            </a:endParaRPr>
          </a:p>
          <a:p>
            <a:pPr marL="0" lvl="0" indent="0" algn="l" rtl="0">
              <a:lnSpc>
                <a:spcPct val="80000"/>
              </a:lnSpc>
              <a:spcBef>
                <a:spcPts val="0"/>
              </a:spcBef>
              <a:spcAft>
                <a:spcPts val="0"/>
              </a:spcAft>
              <a:buClr>
                <a:schemeClr val="lt2"/>
              </a:buClr>
              <a:buSzPts val="1800"/>
              <a:buNone/>
            </a:pPr>
            <a:r>
              <a:rPr lang="en-US" sz="1900" b="1" dirty="0">
                <a:latin typeface="Franklin Gothic"/>
                <a:ea typeface="Franklin Gothic"/>
                <a:cs typeface="Franklin Gothic"/>
                <a:sym typeface="Franklin Gothic"/>
              </a:rPr>
              <a:t>PS Code:</a:t>
            </a:r>
            <a:r>
              <a:rPr lang="en-US" sz="1900" dirty="0">
                <a:latin typeface="Franklin Gothic"/>
                <a:ea typeface="Franklin Gothic"/>
                <a:cs typeface="Franklin Gothic"/>
                <a:sym typeface="Franklin Gothic"/>
              </a:rPr>
              <a:t> </a:t>
            </a:r>
            <a:r>
              <a:rPr lang="en-US" sz="1900" dirty="0">
                <a:solidFill>
                  <a:schemeClr val="dk1"/>
                </a:solidFill>
                <a:latin typeface="Franklin Gothic"/>
                <a:ea typeface="Franklin Gothic"/>
                <a:cs typeface="Franklin Gothic"/>
                <a:sym typeface="Franklin Gothic"/>
              </a:rPr>
              <a:t>SBHRCCIIT003</a:t>
            </a:r>
            <a:endParaRPr sz="1900" dirty="0">
              <a:latin typeface="Franklin Gothic"/>
              <a:ea typeface="Franklin Gothic"/>
              <a:cs typeface="Franklin Gothic"/>
              <a:sym typeface="Franklin Gothic"/>
            </a:endParaRPr>
          </a:p>
          <a:p>
            <a:pPr marL="0" lvl="0" indent="0" algn="l" rtl="0">
              <a:lnSpc>
                <a:spcPct val="80000"/>
              </a:lnSpc>
              <a:spcBef>
                <a:spcPts val="0"/>
              </a:spcBef>
              <a:spcAft>
                <a:spcPts val="0"/>
              </a:spcAft>
              <a:buClr>
                <a:schemeClr val="lt2"/>
              </a:buClr>
              <a:buSzPts val="1800"/>
              <a:buNone/>
            </a:pPr>
            <a:br>
              <a:rPr lang="en-US" sz="1900" dirty="0">
                <a:latin typeface="Franklin Gothic"/>
                <a:ea typeface="Franklin Gothic"/>
                <a:cs typeface="Franklin Gothic"/>
                <a:sym typeface="Franklin Gothic"/>
              </a:rPr>
            </a:br>
            <a:r>
              <a:rPr lang="en-US" sz="1900" b="1" dirty="0">
                <a:latin typeface="Franklin Gothic"/>
                <a:ea typeface="Franklin Gothic"/>
                <a:cs typeface="Franklin Gothic"/>
                <a:sym typeface="Franklin Gothic"/>
              </a:rPr>
              <a:t>Problem Statement Title:</a:t>
            </a:r>
            <a:r>
              <a:rPr lang="en-US" sz="1900" dirty="0">
                <a:solidFill>
                  <a:schemeClr val="dk1"/>
                </a:solidFill>
                <a:latin typeface="Franklin Gothic"/>
                <a:ea typeface="Franklin Gothic"/>
                <a:cs typeface="Franklin Gothic"/>
                <a:sym typeface="Franklin Gothic"/>
              </a:rPr>
              <a:t> Water quality prediction and categorization</a:t>
            </a:r>
            <a:endParaRPr sz="1900" dirty="0">
              <a:latin typeface="Franklin Gothic"/>
              <a:ea typeface="Franklin Gothic"/>
              <a:cs typeface="Franklin Gothic"/>
              <a:sym typeface="Franklin Gothic"/>
            </a:endParaRPr>
          </a:p>
          <a:p>
            <a:pPr marL="0" lvl="0" indent="0" algn="l" rtl="0">
              <a:lnSpc>
                <a:spcPct val="80000"/>
              </a:lnSpc>
              <a:spcBef>
                <a:spcPts val="0"/>
              </a:spcBef>
              <a:spcAft>
                <a:spcPts val="0"/>
              </a:spcAft>
              <a:buClr>
                <a:schemeClr val="lt2"/>
              </a:buClr>
              <a:buSzPts val="1800"/>
              <a:buNone/>
            </a:pPr>
            <a:br>
              <a:rPr lang="en-US" sz="1900" dirty="0">
                <a:latin typeface="Franklin Gothic"/>
                <a:ea typeface="Franklin Gothic"/>
                <a:cs typeface="Franklin Gothic"/>
                <a:sym typeface="Franklin Gothic"/>
              </a:rPr>
            </a:br>
            <a:r>
              <a:rPr lang="en-US" sz="1900" b="1" dirty="0">
                <a:latin typeface="Franklin Gothic"/>
                <a:ea typeface="Franklin Gothic"/>
                <a:cs typeface="Franklin Gothic"/>
                <a:sym typeface="Franklin Gothic"/>
              </a:rPr>
              <a:t>Team Name:</a:t>
            </a:r>
            <a:r>
              <a:rPr lang="en-US" sz="1900" dirty="0">
                <a:highlight>
                  <a:schemeClr val="lt1"/>
                </a:highlight>
                <a:latin typeface="Franklin Gothic"/>
                <a:ea typeface="Franklin Gothic"/>
                <a:cs typeface="Franklin Gothic"/>
                <a:sym typeface="Franklin Gothic"/>
              </a:rPr>
              <a:t>  </a:t>
            </a:r>
            <a:r>
              <a:rPr lang="en-US" sz="1900" dirty="0">
                <a:solidFill>
                  <a:schemeClr val="dk1"/>
                </a:solidFill>
                <a:latin typeface="Franklin Gothic"/>
                <a:ea typeface="Franklin Gothic"/>
                <a:cs typeface="Franklin Gothic"/>
                <a:sym typeface="Franklin Gothic"/>
              </a:rPr>
              <a:t>ROYALCHIEVERS</a:t>
            </a:r>
            <a:endParaRPr sz="1900" dirty="0"/>
          </a:p>
          <a:p>
            <a:pPr marL="0" lvl="0" indent="0" algn="l" rtl="0">
              <a:lnSpc>
                <a:spcPct val="80000"/>
              </a:lnSpc>
              <a:spcBef>
                <a:spcPts val="0"/>
              </a:spcBef>
              <a:spcAft>
                <a:spcPts val="0"/>
              </a:spcAft>
              <a:buClr>
                <a:schemeClr val="lt2"/>
              </a:buClr>
              <a:buSzPts val="1800"/>
              <a:buNone/>
            </a:pPr>
            <a:br>
              <a:rPr lang="en-US" sz="1900" dirty="0">
                <a:latin typeface="Franklin Gothic"/>
                <a:ea typeface="Franklin Gothic"/>
                <a:cs typeface="Franklin Gothic"/>
                <a:sym typeface="Franklin Gothic"/>
              </a:rPr>
            </a:br>
            <a:r>
              <a:rPr lang="en-US" sz="1900" b="1" dirty="0">
                <a:latin typeface="Franklin Gothic"/>
                <a:ea typeface="Franklin Gothic"/>
                <a:cs typeface="Franklin Gothic"/>
                <a:sym typeface="Franklin Gothic"/>
              </a:rPr>
              <a:t>Team Leader Name:</a:t>
            </a:r>
            <a:r>
              <a:rPr lang="en-US" sz="1900" dirty="0">
                <a:latin typeface="Franklin Gothic"/>
                <a:ea typeface="Franklin Gothic"/>
                <a:cs typeface="Franklin Gothic"/>
                <a:sym typeface="Franklin Gothic"/>
              </a:rPr>
              <a:t> </a:t>
            </a:r>
            <a:r>
              <a:rPr lang="en-US" sz="1900" dirty="0" err="1">
                <a:solidFill>
                  <a:schemeClr val="dk1"/>
                </a:solidFill>
                <a:latin typeface="Franklin Gothic"/>
                <a:ea typeface="Franklin Gothic"/>
                <a:cs typeface="Franklin Gothic"/>
                <a:sym typeface="Franklin Gothic"/>
              </a:rPr>
              <a:t>Srotoswini</a:t>
            </a:r>
            <a:r>
              <a:rPr lang="en-US" sz="1900" dirty="0">
                <a:solidFill>
                  <a:schemeClr val="dk1"/>
                </a:solidFill>
                <a:latin typeface="Franklin Gothic"/>
                <a:ea typeface="Franklin Gothic"/>
                <a:cs typeface="Franklin Gothic"/>
                <a:sym typeface="Franklin Gothic"/>
              </a:rPr>
              <a:t> Sen</a:t>
            </a:r>
            <a:endParaRPr sz="1900" dirty="0"/>
          </a:p>
          <a:p>
            <a:pPr marL="0" lvl="0" indent="0" algn="l" rtl="0">
              <a:lnSpc>
                <a:spcPct val="80000"/>
              </a:lnSpc>
              <a:spcBef>
                <a:spcPts val="0"/>
              </a:spcBef>
              <a:spcAft>
                <a:spcPts val="0"/>
              </a:spcAft>
              <a:buClr>
                <a:schemeClr val="lt2"/>
              </a:buClr>
              <a:buSzPts val="1800"/>
              <a:buNone/>
            </a:pPr>
            <a:br>
              <a:rPr lang="en-US" sz="1900" dirty="0">
                <a:latin typeface="Franklin Gothic"/>
                <a:ea typeface="Franklin Gothic"/>
                <a:cs typeface="Franklin Gothic"/>
                <a:sym typeface="Franklin Gothic"/>
              </a:rPr>
            </a:br>
            <a:r>
              <a:rPr lang="en-US" sz="1900" b="1" dirty="0">
                <a:latin typeface="Franklin Gothic"/>
                <a:ea typeface="Franklin Gothic"/>
                <a:cs typeface="Franklin Gothic"/>
                <a:sym typeface="Franklin Gothic"/>
              </a:rPr>
              <a:t>Institute Code (AISHE): </a:t>
            </a:r>
            <a:r>
              <a:rPr lang="en-US" sz="1900" dirty="0">
                <a:solidFill>
                  <a:schemeClr val="dk1"/>
                </a:solidFill>
                <a:latin typeface="Franklin Gothic"/>
                <a:sym typeface="Franklin Gothic"/>
              </a:rPr>
              <a:t>U-0592, </a:t>
            </a:r>
            <a:r>
              <a:rPr lang="en-IN" sz="1900" dirty="0">
                <a:solidFill>
                  <a:schemeClr val="dk1"/>
                </a:solidFill>
                <a:latin typeface="Franklin Gothic"/>
              </a:rPr>
              <a:t>U-0857</a:t>
            </a:r>
            <a:endParaRPr sz="1900" dirty="0">
              <a:solidFill>
                <a:schemeClr val="dk1"/>
              </a:solidFill>
              <a:latin typeface="Franklin Gothic"/>
              <a:sym typeface="Franklin Gothic"/>
            </a:endParaRPr>
          </a:p>
          <a:p>
            <a:pPr marL="0" lvl="0" indent="457200" algn="l" rtl="0">
              <a:lnSpc>
                <a:spcPct val="80000"/>
              </a:lnSpc>
              <a:spcBef>
                <a:spcPts val="0"/>
              </a:spcBef>
              <a:spcAft>
                <a:spcPts val="0"/>
              </a:spcAft>
              <a:buClr>
                <a:schemeClr val="lt2"/>
              </a:buClr>
              <a:buSzPts val="1800"/>
              <a:buNone/>
            </a:pPr>
            <a:br>
              <a:rPr lang="en-US" sz="1900" b="1" dirty="0">
                <a:latin typeface="Franklin Gothic"/>
                <a:ea typeface="Franklin Gothic"/>
                <a:cs typeface="Franklin Gothic"/>
                <a:sym typeface="Franklin Gothic"/>
              </a:rPr>
            </a:br>
            <a:r>
              <a:rPr lang="en-US" sz="1900" b="1" dirty="0">
                <a:latin typeface="Franklin Gothic"/>
                <a:ea typeface="Franklin Gothic"/>
                <a:cs typeface="Franklin Gothic"/>
                <a:sym typeface="Franklin Gothic"/>
              </a:rPr>
              <a:t>Institute Name:</a:t>
            </a:r>
            <a:r>
              <a:rPr lang="en-US" sz="1900" dirty="0">
                <a:solidFill>
                  <a:schemeClr val="dk1"/>
                </a:solidFill>
                <a:latin typeface="Franklin Gothic"/>
                <a:ea typeface="Franklin Gothic"/>
                <a:cs typeface="Franklin Gothic"/>
                <a:sym typeface="Franklin Gothic"/>
              </a:rPr>
              <a:t> Narula Institute of Technology &amp; Adamas University</a:t>
            </a:r>
            <a:endParaRPr sz="1900" dirty="0"/>
          </a:p>
          <a:p>
            <a:pPr marL="0" lvl="0" indent="0" algn="l" rtl="0">
              <a:lnSpc>
                <a:spcPct val="80000"/>
              </a:lnSpc>
              <a:spcBef>
                <a:spcPts val="0"/>
              </a:spcBef>
              <a:spcAft>
                <a:spcPts val="0"/>
              </a:spcAft>
              <a:buClr>
                <a:schemeClr val="lt2"/>
              </a:buClr>
              <a:buSzPts val="1800"/>
              <a:buNone/>
            </a:pPr>
            <a:endParaRPr sz="1900" dirty="0">
              <a:latin typeface="Franklin Gothic"/>
              <a:ea typeface="Franklin Gothic"/>
              <a:cs typeface="Franklin Gothic"/>
              <a:sym typeface="Franklin Gothic"/>
            </a:endParaRPr>
          </a:p>
          <a:p>
            <a:pPr marL="0" marR="0" lvl="0" indent="0" algn="l" rtl="0">
              <a:lnSpc>
                <a:spcPct val="80000"/>
              </a:lnSpc>
              <a:spcBef>
                <a:spcPts val="0"/>
              </a:spcBef>
              <a:spcAft>
                <a:spcPts val="0"/>
              </a:spcAft>
              <a:buClr>
                <a:schemeClr val="lt2"/>
              </a:buClr>
              <a:buSzPts val="1800"/>
              <a:buNone/>
            </a:pPr>
            <a:r>
              <a:rPr lang="en-US" sz="1900" b="1" dirty="0">
                <a:latin typeface="Franklin Gothic"/>
                <a:ea typeface="Franklin Gothic"/>
                <a:cs typeface="Franklin Gothic"/>
                <a:sym typeface="Franklin Gothic"/>
              </a:rPr>
              <a:t>Theme Name:</a:t>
            </a:r>
            <a:r>
              <a:rPr lang="en-US" sz="1900" dirty="0">
                <a:latin typeface="Franklin Gothic"/>
                <a:ea typeface="Franklin Gothic"/>
                <a:cs typeface="Franklin Gothic"/>
                <a:sym typeface="Franklin Gothic"/>
              </a:rPr>
              <a:t> </a:t>
            </a:r>
            <a:r>
              <a:rPr lang="en-US" sz="1900" dirty="0">
                <a:solidFill>
                  <a:schemeClr val="dk1"/>
                </a:solidFill>
                <a:latin typeface="Franklin Gothic"/>
                <a:ea typeface="Franklin Gothic"/>
                <a:cs typeface="Franklin Gothic"/>
                <a:sym typeface="Franklin Gothic"/>
              </a:rPr>
              <a:t>Clean/Green Technology</a:t>
            </a:r>
            <a:endParaRPr sz="1900" dirty="0">
              <a:solidFill>
                <a:schemeClr val="dk1"/>
              </a:solidFill>
              <a:latin typeface="Franklin Gothic"/>
              <a:ea typeface="Franklin Gothic"/>
              <a:cs typeface="Franklin Gothic"/>
              <a:sym typeface="Franklin Gothic"/>
            </a:endParaRPr>
          </a:p>
          <a:p>
            <a:pPr marL="0" marR="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
          <p:cNvSpPr txBox="1">
            <a:spLocks noGrp="1"/>
          </p:cNvSpPr>
          <p:nvPr>
            <p:ph type="title"/>
          </p:nvPr>
        </p:nvSpPr>
        <p:spPr>
          <a:xfrm>
            <a:off x="868800" y="876300"/>
            <a:ext cx="5515200" cy="6108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solidFill>
                  <a:srgbClr val="274E13"/>
                </a:solidFill>
              </a:rPr>
              <a:t>Solution Steps :</a:t>
            </a:r>
            <a:endParaRPr>
              <a:solidFill>
                <a:srgbClr val="274E13"/>
              </a:solidFill>
            </a:endParaRPr>
          </a:p>
        </p:txBody>
      </p:sp>
      <p:sp>
        <p:nvSpPr>
          <p:cNvPr id="217" name="Google Shape;217;p2"/>
          <p:cNvSpPr txBox="1">
            <a:spLocks noGrp="1"/>
          </p:cNvSpPr>
          <p:nvPr>
            <p:ph type="body" idx="1"/>
          </p:nvPr>
        </p:nvSpPr>
        <p:spPr>
          <a:xfrm>
            <a:off x="611850" y="2556600"/>
            <a:ext cx="6449400" cy="36984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285750" marR="0" lvl="0" indent="-279400" algn="l" rtl="0">
              <a:lnSpc>
                <a:spcPct val="100000"/>
              </a:lnSpc>
              <a:spcBef>
                <a:spcPts val="1000"/>
              </a:spcBef>
              <a:spcAft>
                <a:spcPts val="0"/>
              </a:spcAft>
              <a:buSzPts val="1500"/>
              <a:buFont typeface="Noto Sans Symbols"/>
              <a:buChar char="●"/>
            </a:pPr>
            <a:r>
              <a:rPr lang="en-US" sz="1500">
                <a:highlight>
                  <a:schemeClr val="lt1"/>
                </a:highlight>
              </a:rPr>
              <a:t>Collect water samples from various sources and label them properly.</a:t>
            </a:r>
            <a:endParaRPr sz="1500">
              <a:highlight>
                <a:schemeClr val="lt1"/>
              </a:highlight>
            </a:endParaRPr>
          </a:p>
          <a:p>
            <a:pPr marL="285750" marR="0" lvl="0" indent="-279400" algn="l" rtl="0">
              <a:lnSpc>
                <a:spcPct val="100000"/>
              </a:lnSpc>
              <a:spcBef>
                <a:spcPts val="1000"/>
              </a:spcBef>
              <a:spcAft>
                <a:spcPts val="0"/>
              </a:spcAft>
              <a:buSzPts val="1500"/>
              <a:buFont typeface="Noto Sans Symbols"/>
              <a:buChar char="●"/>
            </a:pPr>
            <a:r>
              <a:rPr lang="en-US" sz="1500">
                <a:highlight>
                  <a:schemeClr val="lt1"/>
                </a:highlight>
              </a:rPr>
              <a:t>Perform colorimetry tests to detect the presence of various key ions present in the particular sample.</a:t>
            </a:r>
            <a:endParaRPr sz="1500">
              <a:highlight>
                <a:schemeClr val="lt1"/>
              </a:highlight>
            </a:endParaRPr>
          </a:p>
          <a:p>
            <a:pPr marL="285750" lvl="0" indent="-279400" algn="l" rtl="0">
              <a:lnSpc>
                <a:spcPct val="100000"/>
              </a:lnSpc>
              <a:spcBef>
                <a:spcPts val="1000"/>
              </a:spcBef>
              <a:spcAft>
                <a:spcPts val="0"/>
              </a:spcAft>
              <a:buClr>
                <a:schemeClr val="dk1"/>
              </a:buClr>
              <a:buSzPts val="1500"/>
              <a:buFont typeface="Noto Sans Symbols"/>
              <a:buChar char="●"/>
            </a:pPr>
            <a:r>
              <a:rPr lang="en-US" sz="1500">
                <a:highlight>
                  <a:schemeClr val="lt1"/>
                </a:highlight>
              </a:rPr>
              <a:t>Measure TDS, pH, Turbidity using the sensors.</a:t>
            </a:r>
            <a:endParaRPr sz="1500">
              <a:highlight>
                <a:schemeClr val="lt1"/>
              </a:highlight>
            </a:endParaRPr>
          </a:p>
          <a:p>
            <a:pPr marL="285750" lvl="0" indent="-279400" algn="l" rtl="0">
              <a:lnSpc>
                <a:spcPct val="100000"/>
              </a:lnSpc>
              <a:spcBef>
                <a:spcPts val="1000"/>
              </a:spcBef>
              <a:spcAft>
                <a:spcPts val="0"/>
              </a:spcAft>
              <a:buClr>
                <a:schemeClr val="dk1"/>
              </a:buClr>
              <a:buSzPts val="1500"/>
              <a:buFont typeface="Noto Sans Symbols"/>
              <a:buChar char="●"/>
            </a:pPr>
            <a:r>
              <a:rPr lang="en-US" sz="1500">
                <a:highlight>
                  <a:schemeClr val="lt1"/>
                </a:highlight>
              </a:rPr>
              <a:t>Measure electrical parameters like Voltage, Capacitance, Resistance and Conductance.</a:t>
            </a:r>
            <a:endParaRPr sz="1500">
              <a:highlight>
                <a:schemeClr val="lt1"/>
              </a:highlight>
            </a:endParaRPr>
          </a:p>
          <a:p>
            <a:pPr marL="285750" lvl="0" indent="-279400" algn="l" rtl="0">
              <a:lnSpc>
                <a:spcPct val="100000"/>
              </a:lnSpc>
              <a:spcBef>
                <a:spcPts val="1000"/>
              </a:spcBef>
              <a:spcAft>
                <a:spcPts val="0"/>
              </a:spcAft>
              <a:buClr>
                <a:schemeClr val="dk1"/>
              </a:buClr>
              <a:buSzPts val="1500"/>
              <a:buFont typeface="Noto Sans Symbols"/>
              <a:buChar char="●"/>
            </a:pPr>
            <a:r>
              <a:rPr lang="en-US" sz="1500">
                <a:highlight>
                  <a:schemeClr val="lt1"/>
                </a:highlight>
              </a:rPr>
              <a:t>Record all the data in a dataset.</a:t>
            </a:r>
            <a:endParaRPr sz="1500">
              <a:highlight>
                <a:schemeClr val="lt1"/>
              </a:highlight>
            </a:endParaRPr>
          </a:p>
          <a:p>
            <a:pPr marL="285750" lvl="0" indent="-279400" algn="l" rtl="0">
              <a:lnSpc>
                <a:spcPct val="100000"/>
              </a:lnSpc>
              <a:spcBef>
                <a:spcPts val="1000"/>
              </a:spcBef>
              <a:spcAft>
                <a:spcPts val="0"/>
              </a:spcAft>
              <a:buClr>
                <a:schemeClr val="dk1"/>
              </a:buClr>
              <a:buSzPts val="1500"/>
              <a:buFont typeface="Noto Sans Symbols"/>
              <a:buChar char="●"/>
            </a:pPr>
            <a:r>
              <a:rPr lang="en-US" sz="1500">
                <a:highlight>
                  <a:schemeClr val="lt1"/>
                </a:highlight>
              </a:rPr>
              <a:t>Apply multiple machine learning algorithms to the dataset and select the best machine learning model.</a:t>
            </a:r>
            <a:endParaRPr sz="1500">
              <a:highlight>
                <a:schemeClr val="lt1"/>
              </a:highlight>
            </a:endParaRPr>
          </a:p>
          <a:p>
            <a:pPr marL="285750" lvl="0" indent="-279400" algn="l" rtl="0">
              <a:lnSpc>
                <a:spcPct val="100000"/>
              </a:lnSpc>
              <a:spcBef>
                <a:spcPts val="1000"/>
              </a:spcBef>
              <a:spcAft>
                <a:spcPts val="0"/>
              </a:spcAft>
              <a:buSzPts val="1500"/>
              <a:buChar char="●"/>
            </a:pPr>
            <a:r>
              <a:rPr lang="en-US" sz="1500">
                <a:highlight>
                  <a:schemeClr val="lt1"/>
                </a:highlight>
              </a:rPr>
              <a:t>Create a app where I will input the features of the water from the unknown source and it will predict what that water can be used for.</a:t>
            </a:r>
            <a:endParaRPr sz="1500">
              <a:highlight>
                <a:schemeClr val="lt1"/>
              </a:highlight>
            </a:endParaRPr>
          </a:p>
          <a:p>
            <a:pPr marL="285750" lvl="0" indent="-184150" algn="l" rtl="0">
              <a:lnSpc>
                <a:spcPct val="100000"/>
              </a:lnSpc>
              <a:spcBef>
                <a:spcPts val="1000"/>
              </a:spcBef>
              <a:spcAft>
                <a:spcPts val="0"/>
              </a:spcAft>
              <a:buClr>
                <a:schemeClr val="dk1"/>
              </a:buClr>
              <a:buSzPts val="1600"/>
              <a:buFont typeface="Noto Sans Symbols"/>
              <a:buNone/>
            </a:pPr>
            <a:endParaRPr sz="1500">
              <a:highlight>
                <a:schemeClr val="lt1"/>
              </a:highlight>
            </a:endParaRPr>
          </a:p>
        </p:txBody>
      </p:sp>
      <p:sp>
        <p:nvSpPr>
          <p:cNvPr id="218" name="Google Shape;218;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2</a:t>
            </a:fld>
            <a:endParaRPr/>
          </a:p>
        </p:txBody>
      </p:sp>
      <p:sp>
        <p:nvSpPr>
          <p:cNvPr id="219" name="Google Shape;219;p2"/>
          <p:cNvSpPr/>
          <p:nvPr/>
        </p:nvSpPr>
        <p:spPr>
          <a:xfrm>
            <a:off x="6384000" y="876300"/>
            <a:ext cx="1502700" cy="168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marR="0" lvl="0" indent="-311150" algn="l" rtl="0">
              <a:lnSpc>
                <a:spcPct val="100000"/>
              </a:lnSpc>
              <a:spcBef>
                <a:spcPts val="0"/>
              </a:spcBef>
              <a:spcAft>
                <a:spcPts val="0"/>
              </a:spcAft>
              <a:buClr>
                <a:schemeClr val="lt1"/>
              </a:buClr>
              <a:buSzPts val="1300"/>
              <a:buFont typeface="Libre Franklin"/>
              <a:buChar char="●"/>
            </a:pPr>
            <a:r>
              <a:rPr lang="en-US" sz="1300" b="1">
                <a:solidFill>
                  <a:schemeClr val="lt1"/>
                </a:solidFill>
                <a:latin typeface="Libre Franklin"/>
                <a:ea typeface="Libre Franklin"/>
                <a:cs typeface="Libre Franklin"/>
                <a:sym typeface="Libre Franklin"/>
              </a:rPr>
              <a:t>Iron</a:t>
            </a:r>
            <a:endParaRPr sz="1300" b="1">
              <a:solidFill>
                <a:schemeClr val="lt1"/>
              </a:solidFill>
              <a:latin typeface="Libre Franklin"/>
              <a:ea typeface="Libre Franklin"/>
              <a:cs typeface="Libre Franklin"/>
              <a:sym typeface="Libre Franklin"/>
            </a:endParaRPr>
          </a:p>
          <a:p>
            <a:pPr marL="457200" marR="0" lvl="0" indent="-311150" algn="l" rtl="0">
              <a:lnSpc>
                <a:spcPct val="100000"/>
              </a:lnSpc>
              <a:spcBef>
                <a:spcPts val="0"/>
              </a:spcBef>
              <a:spcAft>
                <a:spcPts val="0"/>
              </a:spcAft>
              <a:buClr>
                <a:schemeClr val="lt1"/>
              </a:buClr>
              <a:buSzPts val="1300"/>
              <a:buFont typeface="Libre Franklin"/>
              <a:buChar char="●"/>
            </a:pPr>
            <a:r>
              <a:rPr lang="en-US" sz="1300" b="1">
                <a:solidFill>
                  <a:schemeClr val="lt1"/>
                </a:solidFill>
                <a:latin typeface="Libre Franklin"/>
                <a:ea typeface="Libre Franklin"/>
                <a:cs typeface="Libre Franklin"/>
                <a:sym typeface="Libre Franklin"/>
              </a:rPr>
              <a:t>Nitrate</a:t>
            </a:r>
            <a:endParaRPr sz="1300" b="1">
              <a:solidFill>
                <a:schemeClr val="lt1"/>
              </a:solidFill>
              <a:latin typeface="Libre Franklin"/>
              <a:ea typeface="Libre Franklin"/>
              <a:cs typeface="Libre Franklin"/>
              <a:sym typeface="Libre Franklin"/>
            </a:endParaRPr>
          </a:p>
          <a:p>
            <a:pPr marL="457200" marR="0" lvl="0" indent="-311150" algn="l" rtl="0">
              <a:lnSpc>
                <a:spcPct val="100000"/>
              </a:lnSpc>
              <a:spcBef>
                <a:spcPts val="0"/>
              </a:spcBef>
              <a:spcAft>
                <a:spcPts val="0"/>
              </a:spcAft>
              <a:buClr>
                <a:schemeClr val="lt1"/>
              </a:buClr>
              <a:buSzPts val="1300"/>
              <a:buFont typeface="Libre Franklin"/>
              <a:buChar char="●"/>
            </a:pPr>
            <a:r>
              <a:rPr lang="en-US" sz="1300" b="1">
                <a:solidFill>
                  <a:schemeClr val="lt1"/>
                </a:solidFill>
                <a:latin typeface="Libre Franklin"/>
                <a:ea typeface="Libre Franklin"/>
                <a:cs typeface="Libre Franklin"/>
                <a:sym typeface="Libre Franklin"/>
              </a:rPr>
              <a:t>Chloride</a:t>
            </a:r>
            <a:endParaRPr sz="1300" b="1">
              <a:solidFill>
                <a:schemeClr val="lt1"/>
              </a:solidFill>
              <a:latin typeface="Libre Franklin"/>
              <a:ea typeface="Libre Franklin"/>
              <a:cs typeface="Libre Franklin"/>
              <a:sym typeface="Libre Franklin"/>
            </a:endParaRPr>
          </a:p>
          <a:p>
            <a:pPr marL="457200" marR="0" lvl="0" indent="-311150" algn="l" rtl="0">
              <a:lnSpc>
                <a:spcPct val="100000"/>
              </a:lnSpc>
              <a:spcBef>
                <a:spcPts val="0"/>
              </a:spcBef>
              <a:spcAft>
                <a:spcPts val="0"/>
              </a:spcAft>
              <a:buClr>
                <a:schemeClr val="lt1"/>
              </a:buClr>
              <a:buSzPts val="1300"/>
              <a:buFont typeface="Libre Franklin"/>
              <a:buChar char="●"/>
            </a:pPr>
            <a:r>
              <a:rPr lang="en-US" sz="1300" b="1">
                <a:solidFill>
                  <a:schemeClr val="lt1"/>
                </a:solidFill>
                <a:latin typeface="Libre Franklin"/>
                <a:ea typeface="Libre Franklin"/>
                <a:cs typeface="Libre Franklin"/>
                <a:sym typeface="Libre Franklin"/>
              </a:rPr>
              <a:t>Lead</a:t>
            </a:r>
            <a:endParaRPr sz="1300" b="1">
              <a:solidFill>
                <a:schemeClr val="lt1"/>
              </a:solidFill>
              <a:latin typeface="Libre Franklin"/>
              <a:ea typeface="Libre Franklin"/>
              <a:cs typeface="Libre Franklin"/>
              <a:sym typeface="Libre Franklin"/>
            </a:endParaRPr>
          </a:p>
          <a:p>
            <a:pPr marL="457200" marR="0" lvl="0" indent="-311150" algn="l" rtl="0">
              <a:lnSpc>
                <a:spcPct val="100000"/>
              </a:lnSpc>
              <a:spcBef>
                <a:spcPts val="0"/>
              </a:spcBef>
              <a:spcAft>
                <a:spcPts val="0"/>
              </a:spcAft>
              <a:buClr>
                <a:schemeClr val="lt1"/>
              </a:buClr>
              <a:buSzPts val="1300"/>
              <a:buFont typeface="Libre Franklin"/>
              <a:buChar char="●"/>
            </a:pPr>
            <a:r>
              <a:rPr lang="en-US" sz="1300" b="1">
                <a:solidFill>
                  <a:schemeClr val="lt1"/>
                </a:solidFill>
                <a:latin typeface="Libre Franklin"/>
                <a:ea typeface="Libre Franklin"/>
                <a:cs typeface="Libre Franklin"/>
                <a:sym typeface="Libre Franklin"/>
              </a:rPr>
              <a:t>Zinc</a:t>
            </a:r>
            <a:endParaRPr sz="1300" b="1">
              <a:solidFill>
                <a:schemeClr val="lt1"/>
              </a:solidFill>
              <a:latin typeface="Libre Franklin"/>
              <a:ea typeface="Libre Franklin"/>
              <a:cs typeface="Libre Franklin"/>
              <a:sym typeface="Libre Franklin"/>
            </a:endParaRPr>
          </a:p>
          <a:p>
            <a:pPr marL="457200" marR="0" lvl="0" indent="-311150" algn="l" rtl="0">
              <a:lnSpc>
                <a:spcPct val="100000"/>
              </a:lnSpc>
              <a:spcBef>
                <a:spcPts val="0"/>
              </a:spcBef>
              <a:spcAft>
                <a:spcPts val="0"/>
              </a:spcAft>
              <a:buClr>
                <a:schemeClr val="lt1"/>
              </a:buClr>
              <a:buSzPts val="1300"/>
              <a:buFont typeface="Libre Franklin"/>
              <a:buChar char="●"/>
            </a:pPr>
            <a:r>
              <a:rPr lang="en-US" sz="1300" b="1">
                <a:solidFill>
                  <a:schemeClr val="lt1"/>
                </a:solidFill>
                <a:latin typeface="Libre Franklin"/>
                <a:ea typeface="Libre Franklin"/>
                <a:cs typeface="Libre Franklin"/>
                <a:sym typeface="Libre Franklin"/>
              </a:rPr>
              <a:t>Chlorine</a:t>
            </a:r>
            <a:endParaRPr sz="1300">
              <a:latin typeface="Libre Franklin"/>
              <a:ea typeface="Libre Franklin"/>
              <a:cs typeface="Libre Franklin"/>
              <a:sym typeface="Libre Franklin"/>
            </a:endParaRPr>
          </a:p>
        </p:txBody>
      </p:sp>
      <p:sp>
        <p:nvSpPr>
          <p:cNvPr id="220" name="Google Shape;220;p2"/>
          <p:cNvSpPr/>
          <p:nvPr/>
        </p:nvSpPr>
        <p:spPr>
          <a:xfrm>
            <a:off x="8023900" y="876300"/>
            <a:ext cx="1897500" cy="168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marR="0" lvl="0" indent="-311150" algn="l" rtl="0">
              <a:lnSpc>
                <a:spcPct val="100000"/>
              </a:lnSpc>
              <a:spcBef>
                <a:spcPts val="0"/>
              </a:spcBef>
              <a:spcAft>
                <a:spcPts val="0"/>
              </a:spcAft>
              <a:buClr>
                <a:schemeClr val="lt1"/>
              </a:buClr>
              <a:buSzPts val="1300"/>
              <a:buFont typeface="Libre Franklin"/>
              <a:buChar char="●"/>
            </a:pPr>
            <a:r>
              <a:rPr lang="en-US" sz="1300" b="1">
                <a:solidFill>
                  <a:schemeClr val="lt1"/>
                </a:solidFill>
                <a:latin typeface="Libre Franklin"/>
                <a:ea typeface="Libre Franklin"/>
                <a:cs typeface="Libre Franklin"/>
                <a:sym typeface="Libre Franklin"/>
              </a:rPr>
              <a:t>TDS</a:t>
            </a:r>
            <a:endParaRPr sz="1300" b="1">
              <a:solidFill>
                <a:schemeClr val="lt1"/>
              </a:solidFill>
              <a:latin typeface="Libre Franklin"/>
              <a:ea typeface="Libre Franklin"/>
              <a:cs typeface="Libre Franklin"/>
              <a:sym typeface="Libre Franklin"/>
            </a:endParaRPr>
          </a:p>
          <a:p>
            <a:pPr marL="457200" marR="0" lvl="0" indent="-311150" algn="l" rtl="0">
              <a:lnSpc>
                <a:spcPct val="100000"/>
              </a:lnSpc>
              <a:spcBef>
                <a:spcPts val="0"/>
              </a:spcBef>
              <a:spcAft>
                <a:spcPts val="0"/>
              </a:spcAft>
              <a:buClr>
                <a:schemeClr val="lt1"/>
              </a:buClr>
              <a:buSzPts val="1300"/>
              <a:buFont typeface="Libre Franklin"/>
              <a:buChar char="●"/>
            </a:pPr>
            <a:r>
              <a:rPr lang="en-US" sz="1300" b="1">
                <a:solidFill>
                  <a:schemeClr val="lt1"/>
                </a:solidFill>
                <a:latin typeface="Libre Franklin"/>
                <a:ea typeface="Libre Franklin"/>
                <a:cs typeface="Libre Franklin"/>
                <a:sym typeface="Libre Franklin"/>
              </a:rPr>
              <a:t>Turbidity</a:t>
            </a:r>
            <a:endParaRPr sz="1300" b="1">
              <a:solidFill>
                <a:schemeClr val="lt1"/>
              </a:solidFill>
              <a:latin typeface="Libre Franklin"/>
              <a:ea typeface="Libre Franklin"/>
              <a:cs typeface="Libre Franklin"/>
              <a:sym typeface="Libre Franklin"/>
            </a:endParaRPr>
          </a:p>
          <a:p>
            <a:pPr marL="457200" marR="0" lvl="0" indent="-311150" algn="l" rtl="0">
              <a:lnSpc>
                <a:spcPct val="100000"/>
              </a:lnSpc>
              <a:spcBef>
                <a:spcPts val="0"/>
              </a:spcBef>
              <a:spcAft>
                <a:spcPts val="0"/>
              </a:spcAft>
              <a:buClr>
                <a:schemeClr val="lt1"/>
              </a:buClr>
              <a:buSzPts val="1300"/>
              <a:buFont typeface="Libre Franklin"/>
              <a:buChar char="●"/>
            </a:pPr>
            <a:r>
              <a:rPr lang="en-US" sz="1300" b="1">
                <a:solidFill>
                  <a:schemeClr val="lt1"/>
                </a:solidFill>
                <a:latin typeface="Libre Franklin"/>
                <a:ea typeface="Libre Franklin"/>
                <a:cs typeface="Libre Franklin"/>
                <a:sym typeface="Libre Franklin"/>
              </a:rPr>
              <a:t>pH</a:t>
            </a:r>
            <a:endParaRPr sz="1300" b="1">
              <a:solidFill>
                <a:schemeClr val="lt1"/>
              </a:solidFill>
              <a:latin typeface="Libre Franklin"/>
              <a:ea typeface="Libre Franklin"/>
              <a:cs typeface="Libre Franklin"/>
              <a:sym typeface="Libre Franklin"/>
            </a:endParaRPr>
          </a:p>
          <a:p>
            <a:pPr marL="457200" marR="0" lvl="0" indent="-311150" algn="l" rtl="0">
              <a:lnSpc>
                <a:spcPct val="100000"/>
              </a:lnSpc>
              <a:spcBef>
                <a:spcPts val="0"/>
              </a:spcBef>
              <a:spcAft>
                <a:spcPts val="0"/>
              </a:spcAft>
              <a:buClr>
                <a:schemeClr val="lt1"/>
              </a:buClr>
              <a:buSzPts val="1300"/>
              <a:buFont typeface="Libre Franklin"/>
              <a:buChar char="●"/>
            </a:pPr>
            <a:r>
              <a:rPr lang="en-US" sz="1300" b="1">
                <a:solidFill>
                  <a:schemeClr val="lt1"/>
                </a:solidFill>
                <a:latin typeface="Libre Franklin"/>
                <a:ea typeface="Libre Franklin"/>
                <a:cs typeface="Libre Franklin"/>
                <a:sym typeface="Libre Franklin"/>
              </a:rPr>
              <a:t>Odour</a:t>
            </a:r>
            <a:endParaRPr sz="1300" b="1">
              <a:solidFill>
                <a:schemeClr val="lt1"/>
              </a:solidFill>
              <a:latin typeface="Libre Franklin"/>
              <a:ea typeface="Libre Franklin"/>
              <a:cs typeface="Libre Franklin"/>
              <a:sym typeface="Libre Franklin"/>
            </a:endParaRPr>
          </a:p>
          <a:p>
            <a:pPr marL="457200" marR="0" lvl="0" indent="-311150" algn="l" rtl="0">
              <a:lnSpc>
                <a:spcPct val="100000"/>
              </a:lnSpc>
              <a:spcBef>
                <a:spcPts val="0"/>
              </a:spcBef>
              <a:spcAft>
                <a:spcPts val="0"/>
              </a:spcAft>
              <a:buClr>
                <a:schemeClr val="lt1"/>
              </a:buClr>
              <a:buSzPts val="1300"/>
              <a:buFont typeface="Libre Franklin"/>
              <a:buChar char="●"/>
            </a:pPr>
            <a:r>
              <a:rPr lang="en-US" sz="1300" b="1">
                <a:solidFill>
                  <a:schemeClr val="lt1"/>
                </a:solidFill>
                <a:latin typeface="Libre Franklin"/>
                <a:ea typeface="Libre Franklin"/>
                <a:cs typeface="Libre Franklin"/>
                <a:sym typeface="Libre Franklin"/>
              </a:rPr>
              <a:t>Colour</a:t>
            </a:r>
            <a:endParaRPr sz="1300" b="1">
              <a:solidFill>
                <a:schemeClr val="lt1"/>
              </a:solidFill>
              <a:latin typeface="Libre Franklin"/>
              <a:ea typeface="Libre Franklin"/>
              <a:cs typeface="Libre Franklin"/>
              <a:sym typeface="Libre Franklin"/>
            </a:endParaRPr>
          </a:p>
          <a:p>
            <a:pPr marL="457200" marR="0" lvl="0" indent="-311150" algn="l" rtl="0">
              <a:lnSpc>
                <a:spcPct val="100000"/>
              </a:lnSpc>
              <a:spcBef>
                <a:spcPts val="0"/>
              </a:spcBef>
              <a:spcAft>
                <a:spcPts val="0"/>
              </a:spcAft>
              <a:buClr>
                <a:schemeClr val="lt1"/>
              </a:buClr>
              <a:buSzPts val="1300"/>
              <a:buFont typeface="Libre Franklin"/>
              <a:buChar char="●"/>
            </a:pPr>
            <a:r>
              <a:rPr lang="en-US" sz="1300" b="1">
                <a:solidFill>
                  <a:schemeClr val="lt1"/>
                </a:solidFill>
                <a:latin typeface="Libre Franklin"/>
                <a:ea typeface="Libre Franklin"/>
                <a:cs typeface="Libre Franklin"/>
                <a:sym typeface="Libre Franklin"/>
              </a:rPr>
              <a:t>Temperature</a:t>
            </a:r>
            <a:endParaRPr>
              <a:latin typeface="Libre Franklin"/>
              <a:ea typeface="Libre Franklin"/>
              <a:cs typeface="Libre Franklin"/>
              <a:sym typeface="Libre Franklin"/>
            </a:endParaRPr>
          </a:p>
        </p:txBody>
      </p:sp>
      <p:sp>
        <p:nvSpPr>
          <p:cNvPr id="221" name="Google Shape;221;p2"/>
          <p:cNvSpPr/>
          <p:nvPr/>
        </p:nvSpPr>
        <p:spPr>
          <a:xfrm>
            <a:off x="10069100" y="912950"/>
            <a:ext cx="1897500" cy="1562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marR="0" lvl="0" indent="-311150" algn="l" rtl="0">
              <a:lnSpc>
                <a:spcPct val="100000"/>
              </a:lnSpc>
              <a:spcBef>
                <a:spcPts val="0"/>
              </a:spcBef>
              <a:spcAft>
                <a:spcPts val="0"/>
              </a:spcAft>
              <a:buClr>
                <a:schemeClr val="lt1"/>
              </a:buClr>
              <a:buSzPts val="1300"/>
              <a:buFont typeface="Libre Franklin"/>
              <a:buChar char="●"/>
            </a:pPr>
            <a:r>
              <a:rPr lang="en-US" sz="1300" b="1">
                <a:solidFill>
                  <a:schemeClr val="lt1"/>
                </a:solidFill>
                <a:latin typeface="Libre Franklin"/>
                <a:ea typeface="Libre Franklin"/>
                <a:cs typeface="Libre Franklin"/>
                <a:sym typeface="Libre Franklin"/>
              </a:rPr>
              <a:t>Voltage</a:t>
            </a:r>
            <a:endParaRPr sz="1300" b="1">
              <a:solidFill>
                <a:schemeClr val="lt1"/>
              </a:solidFill>
              <a:latin typeface="Libre Franklin"/>
              <a:ea typeface="Libre Franklin"/>
              <a:cs typeface="Libre Franklin"/>
              <a:sym typeface="Libre Franklin"/>
            </a:endParaRPr>
          </a:p>
          <a:p>
            <a:pPr marL="457200" marR="0" lvl="0" indent="-311150" algn="l" rtl="0">
              <a:lnSpc>
                <a:spcPct val="100000"/>
              </a:lnSpc>
              <a:spcBef>
                <a:spcPts val="0"/>
              </a:spcBef>
              <a:spcAft>
                <a:spcPts val="0"/>
              </a:spcAft>
              <a:buClr>
                <a:schemeClr val="lt1"/>
              </a:buClr>
              <a:buSzPts val="1300"/>
              <a:buFont typeface="Libre Franklin"/>
              <a:buChar char="●"/>
            </a:pPr>
            <a:r>
              <a:rPr lang="en-US" sz="1300" b="1">
                <a:solidFill>
                  <a:schemeClr val="lt1"/>
                </a:solidFill>
                <a:latin typeface="Libre Franklin"/>
                <a:ea typeface="Libre Franklin"/>
                <a:cs typeface="Libre Franklin"/>
                <a:sym typeface="Libre Franklin"/>
              </a:rPr>
              <a:t>Resistance</a:t>
            </a:r>
            <a:endParaRPr sz="1300" b="1">
              <a:solidFill>
                <a:schemeClr val="lt1"/>
              </a:solidFill>
              <a:latin typeface="Libre Franklin"/>
              <a:ea typeface="Libre Franklin"/>
              <a:cs typeface="Libre Franklin"/>
              <a:sym typeface="Libre Franklin"/>
            </a:endParaRPr>
          </a:p>
          <a:p>
            <a:pPr marL="457200" marR="0" lvl="0" indent="-311150" algn="l" rtl="0">
              <a:lnSpc>
                <a:spcPct val="100000"/>
              </a:lnSpc>
              <a:spcBef>
                <a:spcPts val="0"/>
              </a:spcBef>
              <a:spcAft>
                <a:spcPts val="0"/>
              </a:spcAft>
              <a:buClr>
                <a:schemeClr val="lt1"/>
              </a:buClr>
              <a:buSzPts val="1300"/>
              <a:buFont typeface="Libre Franklin"/>
              <a:buChar char="●"/>
            </a:pPr>
            <a:r>
              <a:rPr lang="en-US" sz="1300" b="1">
                <a:solidFill>
                  <a:schemeClr val="lt1"/>
                </a:solidFill>
                <a:latin typeface="Libre Franklin"/>
                <a:ea typeface="Libre Franklin"/>
                <a:cs typeface="Libre Franklin"/>
                <a:sym typeface="Libre Franklin"/>
              </a:rPr>
              <a:t>Capacitance</a:t>
            </a:r>
            <a:endParaRPr sz="1300" b="1">
              <a:solidFill>
                <a:schemeClr val="lt1"/>
              </a:solidFill>
              <a:latin typeface="Libre Franklin"/>
              <a:ea typeface="Libre Franklin"/>
              <a:cs typeface="Libre Franklin"/>
              <a:sym typeface="Libre Franklin"/>
            </a:endParaRPr>
          </a:p>
        </p:txBody>
      </p:sp>
      <p:sp>
        <p:nvSpPr>
          <p:cNvPr id="222" name="Google Shape;222;p2"/>
          <p:cNvSpPr/>
          <p:nvPr/>
        </p:nvSpPr>
        <p:spPr>
          <a:xfrm>
            <a:off x="7949800" y="3115825"/>
            <a:ext cx="2045700" cy="6108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chemeClr val="dk1"/>
                </a:solidFill>
                <a:latin typeface="Libre Franklin"/>
                <a:ea typeface="Libre Franklin"/>
                <a:cs typeface="Libre Franklin"/>
                <a:sym typeface="Libre Franklin"/>
              </a:rPr>
              <a:t>DATASET</a:t>
            </a:r>
            <a:endParaRPr b="1">
              <a:solidFill>
                <a:schemeClr val="dk1"/>
              </a:solidFill>
              <a:latin typeface="Libre Franklin"/>
              <a:ea typeface="Libre Franklin"/>
              <a:cs typeface="Libre Franklin"/>
              <a:sym typeface="Libre Franklin"/>
            </a:endParaRPr>
          </a:p>
        </p:txBody>
      </p:sp>
      <p:sp>
        <p:nvSpPr>
          <p:cNvPr id="223" name="Google Shape;223;p2"/>
          <p:cNvSpPr/>
          <p:nvPr/>
        </p:nvSpPr>
        <p:spPr>
          <a:xfrm>
            <a:off x="7949800" y="4272700"/>
            <a:ext cx="2045700" cy="9894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chemeClr val="lt1"/>
                </a:solidFill>
                <a:latin typeface="Libre Franklin"/>
                <a:ea typeface="Libre Franklin"/>
                <a:cs typeface="Libre Franklin"/>
                <a:sym typeface="Libre Franklin"/>
              </a:rPr>
              <a:t>MACHINE LEARNING MODEL</a:t>
            </a:r>
            <a:endParaRPr b="1">
              <a:latin typeface="Libre Franklin"/>
              <a:ea typeface="Libre Franklin"/>
              <a:cs typeface="Libre Franklin"/>
              <a:sym typeface="Libre Franklin"/>
            </a:endParaRPr>
          </a:p>
        </p:txBody>
      </p:sp>
      <p:sp>
        <p:nvSpPr>
          <p:cNvPr id="224" name="Google Shape;224;p2"/>
          <p:cNvSpPr/>
          <p:nvPr/>
        </p:nvSpPr>
        <p:spPr>
          <a:xfrm>
            <a:off x="7949800" y="5808175"/>
            <a:ext cx="20457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chemeClr val="lt1"/>
                </a:solidFill>
                <a:latin typeface="Libre Franklin"/>
                <a:ea typeface="Libre Franklin"/>
                <a:cs typeface="Libre Franklin"/>
                <a:sym typeface="Libre Franklin"/>
              </a:rPr>
              <a:t>APP</a:t>
            </a:r>
            <a:endParaRPr>
              <a:latin typeface="Libre Franklin"/>
              <a:ea typeface="Libre Franklin"/>
              <a:cs typeface="Libre Franklin"/>
              <a:sym typeface="Libre Franklin"/>
            </a:endParaRPr>
          </a:p>
        </p:txBody>
      </p:sp>
      <p:cxnSp>
        <p:nvCxnSpPr>
          <p:cNvPr id="225" name="Google Shape;225;p2"/>
          <p:cNvCxnSpPr>
            <a:stCxn id="220" idx="2"/>
            <a:endCxn id="222" idx="0"/>
          </p:cNvCxnSpPr>
          <p:nvPr/>
        </p:nvCxnSpPr>
        <p:spPr>
          <a:xfrm>
            <a:off x="8972650" y="2556600"/>
            <a:ext cx="0" cy="559200"/>
          </a:xfrm>
          <a:prstGeom prst="straightConnector1">
            <a:avLst/>
          </a:prstGeom>
          <a:noFill/>
          <a:ln w="38100" cap="flat" cmpd="sng">
            <a:solidFill>
              <a:schemeClr val="dk1"/>
            </a:solidFill>
            <a:prstDash val="solid"/>
            <a:round/>
            <a:headEnd type="none" w="med" len="med"/>
            <a:tailEnd type="triangle" w="med" len="med"/>
          </a:ln>
        </p:spPr>
      </p:cxnSp>
      <p:cxnSp>
        <p:nvCxnSpPr>
          <p:cNvPr id="226" name="Google Shape;226;p2"/>
          <p:cNvCxnSpPr>
            <a:stCxn id="222" idx="2"/>
            <a:endCxn id="223" idx="0"/>
          </p:cNvCxnSpPr>
          <p:nvPr/>
        </p:nvCxnSpPr>
        <p:spPr>
          <a:xfrm>
            <a:off x="8972650" y="3726625"/>
            <a:ext cx="0" cy="546000"/>
          </a:xfrm>
          <a:prstGeom prst="straightConnector1">
            <a:avLst/>
          </a:prstGeom>
          <a:noFill/>
          <a:ln w="38100" cap="flat" cmpd="sng">
            <a:solidFill>
              <a:schemeClr val="dk1"/>
            </a:solidFill>
            <a:prstDash val="solid"/>
            <a:round/>
            <a:headEnd type="none" w="med" len="med"/>
            <a:tailEnd type="triangle" w="med" len="med"/>
          </a:ln>
        </p:spPr>
      </p:cxnSp>
      <p:cxnSp>
        <p:nvCxnSpPr>
          <p:cNvPr id="227" name="Google Shape;227;p2"/>
          <p:cNvCxnSpPr>
            <a:stCxn id="223" idx="2"/>
            <a:endCxn id="224" idx="0"/>
          </p:cNvCxnSpPr>
          <p:nvPr/>
        </p:nvCxnSpPr>
        <p:spPr>
          <a:xfrm>
            <a:off x="8972650" y="5262100"/>
            <a:ext cx="0" cy="546000"/>
          </a:xfrm>
          <a:prstGeom prst="straightConnector1">
            <a:avLst/>
          </a:prstGeom>
          <a:noFill/>
          <a:ln w="38100" cap="flat" cmpd="sng">
            <a:solidFill>
              <a:schemeClr val="dk1"/>
            </a:solidFill>
            <a:prstDash val="solid"/>
            <a:round/>
            <a:headEnd type="none" w="med" len="med"/>
            <a:tailEnd type="triangle" w="med" len="med"/>
          </a:ln>
        </p:spPr>
      </p:cxnSp>
      <p:cxnSp>
        <p:nvCxnSpPr>
          <p:cNvPr id="228" name="Google Shape;228;p2"/>
          <p:cNvCxnSpPr>
            <a:stCxn id="221" idx="2"/>
            <a:endCxn id="222" idx="3"/>
          </p:cNvCxnSpPr>
          <p:nvPr/>
        </p:nvCxnSpPr>
        <p:spPr>
          <a:xfrm rot="5400000">
            <a:off x="10033550" y="2436950"/>
            <a:ext cx="946200" cy="1022400"/>
          </a:xfrm>
          <a:prstGeom prst="bentConnector2">
            <a:avLst/>
          </a:prstGeom>
          <a:noFill/>
          <a:ln w="38100" cap="flat" cmpd="sng">
            <a:solidFill>
              <a:schemeClr val="dk1"/>
            </a:solidFill>
            <a:prstDash val="solid"/>
            <a:round/>
            <a:headEnd type="none" w="med" len="med"/>
            <a:tailEnd type="triangle" w="med" len="med"/>
          </a:ln>
        </p:spPr>
      </p:cxnSp>
      <p:cxnSp>
        <p:nvCxnSpPr>
          <p:cNvPr id="229" name="Google Shape;229;p2"/>
          <p:cNvCxnSpPr>
            <a:stCxn id="219" idx="2"/>
            <a:endCxn id="222" idx="1"/>
          </p:cNvCxnSpPr>
          <p:nvPr/>
        </p:nvCxnSpPr>
        <p:spPr>
          <a:xfrm rot="-5400000" flipH="1">
            <a:off x="7110300" y="2581650"/>
            <a:ext cx="864600" cy="814500"/>
          </a:xfrm>
          <a:prstGeom prst="bentConnector2">
            <a:avLst/>
          </a:prstGeom>
          <a:noFill/>
          <a:ln w="38100" cap="flat" cmpd="sng">
            <a:solidFill>
              <a:schemeClr val="dk1"/>
            </a:solidFill>
            <a:prstDash val="solid"/>
            <a:round/>
            <a:headEnd type="none" w="med" len="med"/>
            <a:tailEnd type="triangle" w="med" len="med"/>
          </a:ln>
        </p:spPr>
      </p:cxnSp>
      <p:sp>
        <p:nvSpPr>
          <p:cNvPr id="230" name="Google Shape;230;p2"/>
          <p:cNvSpPr txBox="1"/>
          <p:nvPr/>
        </p:nvSpPr>
        <p:spPr>
          <a:xfrm>
            <a:off x="6316800" y="246850"/>
            <a:ext cx="1626600" cy="44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300" b="1">
                <a:solidFill>
                  <a:schemeClr val="dk1"/>
                </a:solidFill>
                <a:latin typeface="Libre Franklin"/>
                <a:ea typeface="Libre Franklin"/>
                <a:cs typeface="Libre Franklin"/>
                <a:sym typeface="Libre Franklin"/>
              </a:rPr>
              <a:t>COLORIMETRY TEST</a:t>
            </a:r>
            <a:endParaRPr sz="1300" b="1">
              <a:solidFill>
                <a:schemeClr val="dk1"/>
              </a:solidFill>
              <a:latin typeface="Libre Franklin"/>
              <a:ea typeface="Libre Franklin"/>
              <a:cs typeface="Libre Franklin"/>
              <a:sym typeface="Libre Franklin"/>
            </a:endParaRPr>
          </a:p>
        </p:txBody>
      </p:sp>
      <p:sp>
        <p:nvSpPr>
          <p:cNvPr id="231" name="Google Shape;231;p2"/>
          <p:cNvSpPr txBox="1"/>
          <p:nvPr/>
        </p:nvSpPr>
        <p:spPr>
          <a:xfrm>
            <a:off x="8159350" y="313925"/>
            <a:ext cx="1626600" cy="44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300" b="1">
                <a:solidFill>
                  <a:schemeClr val="dk1"/>
                </a:solidFill>
                <a:latin typeface="Libre Franklin"/>
                <a:ea typeface="Libre Franklin"/>
                <a:cs typeface="Libre Franklin"/>
                <a:sym typeface="Libre Franklin"/>
              </a:rPr>
              <a:t>PHYSICAL TEST</a:t>
            </a:r>
            <a:endParaRPr sz="1300" b="1">
              <a:solidFill>
                <a:schemeClr val="dk1"/>
              </a:solidFill>
              <a:latin typeface="Libre Franklin"/>
              <a:ea typeface="Libre Franklin"/>
              <a:cs typeface="Libre Franklin"/>
              <a:sym typeface="Libre Franklin"/>
            </a:endParaRPr>
          </a:p>
        </p:txBody>
      </p:sp>
      <p:sp>
        <p:nvSpPr>
          <p:cNvPr id="232" name="Google Shape;232;p2"/>
          <p:cNvSpPr txBox="1"/>
          <p:nvPr/>
        </p:nvSpPr>
        <p:spPr>
          <a:xfrm>
            <a:off x="10204550" y="313925"/>
            <a:ext cx="1626600" cy="44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300" b="1">
                <a:solidFill>
                  <a:schemeClr val="dk1"/>
                </a:solidFill>
                <a:latin typeface="Libre Franklin"/>
                <a:ea typeface="Libre Franklin"/>
                <a:cs typeface="Libre Franklin"/>
                <a:sym typeface="Libre Franklin"/>
              </a:rPr>
              <a:t>ELECTRICAL TEST</a:t>
            </a:r>
            <a:endParaRPr sz="1300" b="1">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2c1bd34837a_0_0"/>
          <p:cNvSpPr txBox="1">
            <a:spLocks noGrp="1"/>
          </p:cNvSpPr>
          <p:nvPr>
            <p:ph type="title"/>
          </p:nvPr>
        </p:nvSpPr>
        <p:spPr>
          <a:xfrm>
            <a:off x="964023" y="879063"/>
            <a:ext cx="5534400" cy="6108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solidFill>
                  <a:srgbClr val="274E13"/>
                </a:solidFill>
              </a:rPr>
              <a:t>Technology Stack :</a:t>
            </a:r>
            <a:endParaRPr>
              <a:solidFill>
                <a:srgbClr val="274E13"/>
              </a:solidFill>
            </a:endParaRPr>
          </a:p>
        </p:txBody>
      </p:sp>
      <p:sp>
        <p:nvSpPr>
          <p:cNvPr id="238" name="Google Shape;238;g2c1bd34837a_0_0"/>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3</a:t>
            </a:fld>
            <a:endParaRPr/>
          </a:p>
        </p:txBody>
      </p:sp>
      <p:graphicFrame>
        <p:nvGraphicFramePr>
          <p:cNvPr id="239" name="Google Shape;239;g2c1bd34837a_0_0"/>
          <p:cNvGraphicFramePr/>
          <p:nvPr/>
        </p:nvGraphicFramePr>
        <p:xfrm>
          <a:off x="8433200" y="2446850"/>
          <a:ext cx="3000000" cy="3000000"/>
        </p:xfrm>
        <a:graphic>
          <a:graphicData uri="http://schemas.openxmlformats.org/drawingml/2006/table">
            <a:tbl>
              <a:tblPr>
                <a:noFill/>
                <a:tableStyleId>{A69B25E2-D60C-4450-A924-569ED5281A4D}</a:tableStyleId>
              </a:tblPr>
              <a:tblGrid>
                <a:gridCol w="1666875">
                  <a:extLst>
                    <a:ext uri="{9D8B030D-6E8A-4147-A177-3AD203B41FA5}">
                      <a16:colId xmlns:a16="http://schemas.microsoft.com/office/drawing/2014/main" val="20000"/>
                    </a:ext>
                  </a:extLst>
                </a:gridCol>
                <a:gridCol w="1616575">
                  <a:extLst>
                    <a:ext uri="{9D8B030D-6E8A-4147-A177-3AD203B41FA5}">
                      <a16:colId xmlns:a16="http://schemas.microsoft.com/office/drawing/2014/main" val="20001"/>
                    </a:ext>
                  </a:extLst>
                </a:gridCol>
              </a:tblGrid>
              <a:tr h="415950">
                <a:tc>
                  <a:txBody>
                    <a:bodyPr/>
                    <a:lstStyle/>
                    <a:p>
                      <a:pPr marL="0" lvl="0" indent="0" algn="l" rtl="0">
                        <a:spcBef>
                          <a:spcPts val="0"/>
                        </a:spcBef>
                        <a:spcAft>
                          <a:spcPts val="0"/>
                        </a:spcAft>
                        <a:buClr>
                          <a:schemeClr val="dk1"/>
                        </a:buClr>
                        <a:buSzPts val="1100"/>
                        <a:buFont typeface="Arial"/>
                        <a:buNone/>
                      </a:pPr>
                      <a:r>
                        <a:rPr lang="en-US" b="1">
                          <a:solidFill>
                            <a:schemeClr val="dk1"/>
                          </a:solidFill>
                        </a:rPr>
                        <a:t>PARAMETERS</a:t>
                      </a:r>
                      <a:endParaRPr b="1"/>
                    </a:p>
                  </a:txBody>
                  <a:tcPr marL="91425" marR="91425" marT="91425" marB="91425"/>
                </a:tc>
                <a:tc>
                  <a:txBody>
                    <a:bodyPr/>
                    <a:lstStyle/>
                    <a:p>
                      <a:pPr marL="0" lvl="0" indent="0" algn="l" rtl="0">
                        <a:spcBef>
                          <a:spcPts val="0"/>
                        </a:spcBef>
                        <a:spcAft>
                          <a:spcPts val="0"/>
                        </a:spcAft>
                        <a:buNone/>
                      </a:pPr>
                      <a:r>
                        <a:rPr lang="en-US" b="1"/>
                        <a:t>REAGENTS</a:t>
                      </a:r>
                      <a:endParaRPr b="1"/>
                    </a:p>
                  </a:txBody>
                  <a:tcPr marL="91425" marR="91425" marT="91425" marB="91425"/>
                </a:tc>
                <a:extLst>
                  <a:ext uri="{0D108BD9-81ED-4DB2-BD59-A6C34878D82A}">
                    <a16:rowId xmlns:a16="http://schemas.microsoft.com/office/drawing/2014/main" val="10000"/>
                  </a:ext>
                </a:extLst>
              </a:tr>
              <a:tr h="432550">
                <a:tc>
                  <a:txBody>
                    <a:bodyPr/>
                    <a:lstStyle/>
                    <a:p>
                      <a:pPr marL="0" lvl="0" indent="0" algn="l" rtl="0">
                        <a:spcBef>
                          <a:spcPts val="0"/>
                        </a:spcBef>
                        <a:spcAft>
                          <a:spcPts val="0"/>
                        </a:spcAft>
                        <a:buNone/>
                      </a:pPr>
                      <a:r>
                        <a:rPr lang="en-US"/>
                        <a:t>Iron</a:t>
                      </a:r>
                      <a:endParaRPr/>
                    </a:p>
                  </a:txBody>
                  <a:tcPr marL="91425" marR="91425" marT="91425" marB="91425"/>
                </a:tc>
                <a:tc>
                  <a:txBody>
                    <a:bodyPr/>
                    <a:lstStyle/>
                    <a:p>
                      <a:pPr marL="0" lvl="0" indent="0" algn="l" rtl="0">
                        <a:spcBef>
                          <a:spcPts val="0"/>
                        </a:spcBef>
                        <a:spcAft>
                          <a:spcPts val="0"/>
                        </a:spcAft>
                        <a:buNone/>
                      </a:pPr>
                      <a:r>
                        <a:rPr lang="en-US"/>
                        <a:t>Ferrozine</a:t>
                      </a:r>
                      <a:endParaRPr/>
                    </a:p>
                  </a:txBody>
                  <a:tcPr marL="91425" marR="91425" marT="91425" marB="91425"/>
                </a:tc>
                <a:extLst>
                  <a:ext uri="{0D108BD9-81ED-4DB2-BD59-A6C34878D82A}">
                    <a16:rowId xmlns:a16="http://schemas.microsoft.com/office/drawing/2014/main" val="10001"/>
                  </a:ext>
                </a:extLst>
              </a:tr>
              <a:tr h="415950">
                <a:tc>
                  <a:txBody>
                    <a:bodyPr/>
                    <a:lstStyle/>
                    <a:p>
                      <a:pPr marL="0" lvl="0" indent="0" algn="l" rtl="0">
                        <a:spcBef>
                          <a:spcPts val="0"/>
                        </a:spcBef>
                        <a:spcAft>
                          <a:spcPts val="0"/>
                        </a:spcAft>
                        <a:buNone/>
                      </a:pPr>
                      <a:r>
                        <a:rPr lang="en-US"/>
                        <a:t>Nitrate</a:t>
                      </a:r>
                      <a:endParaRPr/>
                    </a:p>
                  </a:txBody>
                  <a:tcPr marL="91425" marR="91425" marT="91425" marB="91425"/>
                </a:tc>
                <a:tc>
                  <a:txBody>
                    <a:bodyPr/>
                    <a:lstStyle/>
                    <a:p>
                      <a:pPr marL="0" lvl="0" indent="0" algn="l" rtl="0">
                        <a:spcBef>
                          <a:spcPts val="0"/>
                        </a:spcBef>
                        <a:spcAft>
                          <a:spcPts val="0"/>
                        </a:spcAft>
                        <a:buNone/>
                      </a:pPr>
                      <a:r>
                        <a:rPr lang="en-US"/>
                        <a:t>Griess Reagent</a:t>
                      </a:r>
                      <a:endParaRPr/>
                    </a:p>
                  </a:txBody>
                  <a:tcPr marL="91425" marR="91425" marT="91425" marB="91425"/>
                </a:tc>
                <a:extLst>
                  <a:ext uri="{0D108BD9-81ED-4DB2-BD59-A6C34878D82A}">
                    <a16:rowId xmlns:a16="http://schemas.microsoft.com/office/drawing/2014/main" val="10002"/>
                  </a:ext>
                </a:extLst>
              </a:tr>
              <a:tr h="415950">
                <a:tc>
                  <a:txBody>
                    <a:bodyPr/>
                    <a:lstStyle/>
                    <a:p>
                      <a:pPr marL="0" lvl="0" indent="0" algn="l" rtl="0">
                        <a:spcBef>
                          <a:spcPts val="0"/>
                        </a:spcBef>
                        <a:spcAft>
                          <a:spcPts val="0"/>
                        </a:spcAft>
                        <a:buNone/>
                      </a:pPr>
                      <a:r>
                        <a:rPr lang="en-US"/>
                        <a:t>Chloride</a:t>
                      </a:r>
                      <a:endParaRPr/>
                    </a:p>
                  </a:txBody>
                  <a:tcPr marL="91425" marR="91425" marT="91425" marB="91425"/>
                </a:tc>
                <a:tc>
                  <a:txBody>
                    <a:bodyPr/>
                    <a:lstStyle/>
                    <a:p>
                      <a:pPr marL="0" lvl="0" indent="0" algn="l" rtl="0">
                        <a:spcBef>
                          <a:spcPts val="0"/>
                        </a:spcBef>
                        <a:spcAft>
                          <a:spcPts val="0"/>
                        </a:spcAft>
                        <a:buNone/>
                      </a:pPr>
                      <a:r>
                        <a:rPr lang="en-US"/>
                        <a:t>Silver Nitrate</a:t>
                      </a:r>
                      <a:endParaRPr/>
                    </a:p>
                  </a:txBody>
                  <a:tcPr marL="91425" marR="91425" marT="91425" marB="91425"/>
                </a:tc>
                <a:extLst>
                  <a:ext uri="{0D108BD9-81ED-4DB2-BD59-A6C34878D82A}">
                    <a16:rowId xmlns:a16="http://schemas.microsoft.com/office/drawing/2014/main" val="10003"/>
                  </a:ext>
                </a:extLst>
              </a:tr>
              <a:tr h="415950">
                <a:tc>
                  <a:txBody>
                    <a:bodyPr/>
                    <a:lstStyle/>
                    <a:p>
                      <a:pPr marL="0" lvl="0" indent="0" algn="l" rtl="0">
                        <a:spcBef>
                          <a:spcPts val="0"/>
                        </a:spcBef>
                        <a:spcAft>
                          <a:spcPts val="0"/>
                        </a:spcAft>
                        <a:buNone/>
                      </a:pPr>
                      <a:r>
                        <a:rPr lang="en-US"/>
                        <a:t>Lead</a:t>
                      </a:r>
                      <a:endParaRPr/>
                    </a:p>
                  </a:txBody>
                  <a:tcPr marL="91425" marR="91425" marT="91425" marB="91425"/>
                </a:tc>
                <a:tc>
                  <a:txBody>
                    <a:bodyPr/>
                    <a:lstStyle/>
                    <a:p>
                      <a:pPr marL="0" lvl="0" indent="0" algn="l" rtl="0">
                        <a:spcBef>
                          <a:spcPts val="0"/>
                        </a:spcBef>
                        <a:spcAft>
                          <a:spcPts val="0"/>
                        </a:spcAft>
                        <a:buNone/>
                      </a:pPr>
                      <a:r>
                        <a:rPr lang="en-US"/>
                        <a:t>Dithizone</a:t>
                      </a:r>
                      <a:endParaRPr/>
                    </a:p>
                  </a:txBody>
                  <a:tcPr marL="91425" marR="91425" marT="91425" marB="91425"/>
                </a:tc>
                <a:extLst>
                  <a:ext uri="{0D108BD9-81ED-4DB2-BD59-A6C34878D82A}">
                    <a16:rowId xmlns:a16="http://schemas.microsoft.com/office/drawing/2014/main" val="10004"/>
                  </a:ext>
                </a:extLst>
              </a:tr>
              <a:tr h="415950">
                <a:tc>
                  <a:txBody>
                    <a:bodyPr/>
                    <a:lstStyle/>
                    <a:p>
                      <a:pPr marL="0" lvl="0" indent="0" algn="l" rtl="0">
                        <a:spcBef>
                          <a:spcPts val="0"/>
                        </a:spcBef>
                        <a:spcAft>
                          <a:spcPts val="0"/>
                        </a:spcAft>
                        <a:buNone/>
                      </a:pPr>
                      <a:r>
                        <a:rPr lang="en-US"/>
                        <a:t>Zinc</a:t>
                      </a:r>
                      <a:endParaRPr/>
                    </a:p>
                  </a:txBody>
                  <a:tcPr marL="91425" marR="91425" marT="91425" marB="91425"/>
                </a:tc>
                <a:tc>
                  <a:txBody>
                    <a:bodyPr/>
                    <a:lstStyle/>
                    <a:p>
                      <a:pPr marL="0" lvl="0" indent="0" algn="l" rtl="0">
                        <a:spcBef>
                          <a:spcPts val="0"/>
                        </a:spcBef>
                        <a:spcAft>
                          <a:spcPts val="0"/>
                        </a:spcAft>
                        <a:buNone/>
                      </a:pPr>
                      <a:r>
                        <a:rPr lang="en-US"/>
                        <a:t>Zincon</a:t>
                      </a:r>
                      <a:endParaRPr/>
                    </a:p>
                  </a:txBody>
                  <a:tcPr marL="91425" marR="91425" marT="91425" marB="91425"/>
                </a:tc>
                <a:extLst>
                  <a:ext uri="{0D108BD9-81ED-4DB2-BD59-A6C34878D82A}">
                    <a16:rowId xmlns:a16="http://schemas.microsoft.com/office/drawing/2014/main" val="10005"/>
                  </a:ext>
                </a:extLst>
              </a:tr>
              <a:tr h="415950">
                <a:tc>
                  <a:txBody>
                    <a:bodyPr/>
                    <a:lstStyle/>
                    <a:p>
                      <a:pPr marL="0" lvl="0" indent="0" algn="l" rtl="0">
                        <a:spcBef>
                          <a:spcPts val="0"/>
                        </a:spcBef>
                        <a:spcAft>
                          <a:spcPts val="0"/>
                        </a:spcAft>
                        <a:buNone/>
                      </a:pPr>
                      <a:r>
                        <a:rPr lang="en-US"/>
                        <a:t>Chlorine</a:t>
                      </a:r>
                      <a:endParaRPr/>
                    </a:p>
                  </a:txBody>
                  <a:tcPr marL="91425" marR="91425" marT="91425" marB="91425"/>
                </a:tc>
                <a:tc>
                  <a:txBody>
                    <a:bodyPr/>
                    <a:lstStyle/>
                    <a:p>
                      <a:pPr marL="0" lvl="0" indent="0" algn="l" rtl="0">
                        <a:spcBef>
                          <a:spcPts val="0"/>
                        </a:spcBef>
                        <a:spcAft>
                          <a:spcPts val="0"/>
                        </a:spcAft>
                        <a:buNone/>
                      </a:pPr>
                      <a:r>
                        <a:rPr lang="en-US"/>
                        <a:t>DPD Reagent</a:t>
                      </a:r>
                      <a:endParaRPr/>
                    </a:p>
                  </a:txBody>
                  <a:tcPr marL="91425" marR="91425" marT="91425" marB="91425"/>
                </a:tc>
                <a:extLst>
                  <a:ext uri="{0D108BD9-81ED-4DB2-BD59-A6C34878D82A}">
                    <a16:rowId xmlns:a16="http://schemas.microsoft.com/office/drawing/2014/main" val="10006"/>
                  </a:ext>
                </a:extLst>
              </a:tr>
            </a:tbl>
          </a:graphicData>
        </a:graphic>
      </p:graphicFrame>
      <p:sp>
        <p:nvSpPr>
          <p:cNvPr id="240" name="Google Shape;240;g2c1bd34837a_0_0"/>
          <p:cNvSpPr txBox="1">
            <a:spLocks noGrp="1"/>
          </p:cNvSpPr>
          <p:nvPr>
            <p:ph type="body" idx="1"/>
          </p:nvPr>
        </p:nvSpPr>
        <p:spPr>
          <a:xfrm>
            <a:off x="1095500" y="2446825"/>
            <a:ext cx="7337700" cy="29283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285750" marR="0" lvl="0" indent="-285750" algn="l" rtl="0">
              <a:lnSpc>
                <a:spcPct val="100000"/>
              </a:lnSpc>
              <a:spcBef>
                <a:spcPts val="1000"/>
              </a:spcBef>
              <a:spcAft>
                <a:spcPts val="0"/>
              </a:spcAft>
              <a:buClr>
                <a:srgbClr val="274E13"/>
              </a:buClr>
              <a:buSzPts val="1600"/>
              <a:buFont typeface="Noto Sans Symbols"/>
              <a:buChar char="●"/>
            </a:pPr>
            <a:r>
              <a:rPr lang="en-US" b="1">
                <a:solidFill>
                  <a:srgbClr val="5D7C3F"/>
                </a:solidFill>
                <a:highlight>
                  <a:schemeClr val="lt1"/>
                </a:highlight>
              </a:rPr>
              <a:t>TDS Sensor -</a:t>
            </a:r>
            <a:r>
              <a:rPr lang="en-US">
                <a:solidFill>
                  <a:srgbClr val="5D7C3F"/>
                </a:solidFill>
              </a:rPr>
              <a:t> </a:t>
            </a:r>
            <a:r>
              <a:rPr lang="en-US"/>
              <a:t>To measure the total dissolved solids</a:t>
            </a:r>
            <a:endParaRPr/>
          </a:p>
          <a:p>
            <a:pPr marL="285750" marR="0" lvl="0" indent="-285750" algn="l" rtl="0">
              <a:lnSpc>
                <a:spcPct val="100000"/>
              </a:lnSpc>
              <a:spcBef>
                <a:spcPts val="1000"/>
              </a:spcBef>
              <a:spcAft>
                <a:spcPts val="0"/>
              </a:spcAft>
              <a:buClr>
                <a:srgbClr val="274E13"/>
              </a:buClr>
              <a:buSzPts val="1600"/>
              <a:buChar char="●"/>
            </a:pPr>
            <a:r>
              <a:rPr lang="en-US" b="1">
                <a:solidFill>
                  <a:srgbClr val="5D7C3F"/>
                </a:solidFill>
                <a:highlight>
                  <a:schemeClr val="lt1"/>
                </a:highlight>
              </a:rPr>
              <a:t>Turbidity Sensor </a:t>
            </a:r>
            <a:r>
              <a:rPr lang="en-US" b="1">
                <a:highlight>
                  <a:schemeClr val="lt1"/>
                </a:highlight>
              </a:rPr>
              <a:t>-</a:t>
            </a:r>
            <a:r>
              <a:rPr lang="en-US">
                <a:highlight>
                  <a:schemeClr val="lt1"/>
                </a:highlight>
              </a:rPr>
              <a:t> </a:t>
            </a:r>
            <a:r>
              <a:rPr lang="en-US"/>
              <a:t>To measure the turbidity</a:t>
            </a:r>
            <a:endParaRPr/>
          </a:p>
          <a:p>
            <a:pPr marL="285750" marR="0" lvl="0" indent="-285750" algn="l" rtl="0">
              <a:lnSpc>
                <a:spcPct val="100000"/>
              </a:lnSpc>
              <a:spcBef>
                <a:spcPts val="1000"/>
              </a:spcBef>
              <a:spcAft>
                <a:spcPts val="0"/>
              </a:spcAft>
              <a:buClr>
                <a:srgbClr val="274E13"/>
              </a:buClr>
              <a:buSzPts val="1600"/>
              <a:buChar char="●"/>
            </a:pPr>
            <a:r>
              <a:rPr lang="en-US" b="1">
                <a:solidFill>
                  <a:srgbClr val="5D7C3F"/>
                </a:solidFill>
                <a:highlight>
                  <a:schemeClr val="lt1"/>
                </a:highlight>
              </a:rPr>
              <a:t>pH sensor </a:t>
            </a:r>
            <a:r>
              <a:rPr lang="en-US" b="1">
                <a:highlight>
                  <a:schemeClr val="lt1"/>
                </a:highlight>
              </a:rPr>
              <a:t>- </a:t>
            </a:r>
            <a:r>
              <a:rPr lang="en-US"/>
              <a:t>To measure the acidity and alkalinity of the water</a:t>
            </a:r>
            <a:endParaRPr/>
          </a:p>
          <a:p>
            <a:pPr marL="285750" marR="0" lvl="0" indent="-285750" algn="l" rtl="0">
              <a:lnSpc>
                <a:spcPct val="100000"/>
              </a:lnSpc>
              <a:spcBef>
                <a:spcPts val="1000"/>
              </a:spcBef>
              <a:spcAft>
                <a:spcPts val="0"/>
              </a:spcAft>
              <a:buClr>
                <a:srgbClr val="274E13"/>
              </a:buClr>
              <a:buSzPts val="1600"/>
              <a:buChar char="●"/>
            </a:pPr>
            <a:r>
              <a:rPr lang="en-US" b="1">
                <a:solidFill>
                  <a:srgbClr val="5D7C3F"/>
                </a:solidFill>
                <a:highlight>
                  <a:schemeClr val="lt1"/>
                </a:highlight>
              </a:rPr>
              <a:t>Thermistor </a:t>
            </a:r>
            <a:r>
              <a:rPr lang="en-US" b="1">
                <a:highlight>
                  <a:schemeClr val="lt1"/>
                </a:highlight>
              </a:rPr>
              <a:t>-</a:t>
            </a:r>
            <a:r>
              <a:rPr lang="en-US" b="1"/>
              <a:t> </a:t>
            </a:r>
            <a:r>
              <a:rPr lang="en-US"/>
              <a:t>Measure the temperature of the sample</a:t>
            </a:r>
            <a:endParaRPr/>
          </a:p>
          <a:p>
            <a:pPr marL="285750" marR="0" lvl="0" indent="-285750" algn="l" rtl="0">
              <a:lnSpc>
                <a:spcPct val="100000"/>
              </a:lnSpc>
              <a:spcBef>
                <a:spcPts val="1000"/>
              </a:spcBef>
              <a:spcAft>
                <a:spcPts val="0"/>
              </a:spcAft>
              <a:buClr>
                <a:srgbClr val="274E13"/>
              </a:buClr>
              <a:buSzPts val="1600"/>
              <a:buChar char="●"/>
            </a:pPr>
            <a:r>
              <a:rPr lang="en-US" b="1">
                <a:solidFill>
                  <a:srgbClr val="5D7C3F"/>
                </a:solidFill>
                <a:highlight>
                  <a:schemeClr val="lt1"/>
                </a:highlight>
              </a:rPr>
              <a:t>Multimeter</a:t>
            </a:r>
            <a:r>
              <a:rPr lang="en-US" b="1">
                <a:highlight>
                  <a:schemeClr val="lt1"/>
                </a:highlight>
              </a:rPr>
              <a:t> -</a:t>
            </a:r>
            <a:r>
              <a:rPr lang="en-US"/>
              <a:t> Measure resistance, voltage and capacitance of the sample</a:t>
            </a:r>
            <a:endParaRPr/>
          </a:p>
          <a:p>
            <a:pPr marL="285750" marR="0" lvl="0" indent="-285750" algn="l" rtl="0">
              <a:lnSpc>
                <a:spcPct val="100000"/>
              </a:lnSpc>
              <a:spcBef>
                <a:spcPts val="1000"/>
              </a:spcBef>
              <a:spcAft>
                <a:spcPts val="0"/>
              </a:spcAft>
              <a:buClr>
                <a:srgbClr val="274E13"/>
              </a:buClr>
              <a:buSzPts val="1600"/>
              <a:buChar char="●"/>
            </a:pPr>
            <a:r>
              <a:rPr lang="en-US" b="1">
                <a:solidFill>
                  <a:srgbClr val="5D7C3F"/>
                </a:solidFill>
                <a:highlight>
                  <a:schemeClr val="lt1"/>
                </a:highlight>
              </a:rPr>
              <a:t>ESB32 Devkit</a:t>
            </a:r>
            <a:r>
              <a:rPr lang="en-US" b="1">
                <a:highlight>
                  <a:schemeClr val="lt1"/>
                </a:highlight>
              </a:rPr>
              <a:t>  -</a:t>
            </a:r>
            <a:r>
              <a:rPr lang="en-US">
                <a:highlight>
                  <a:schemeClr val="lt1"/>
                </a:highlight>
              </a:rPr>
              <a:t> </a:t>
            </a:r>
            <a:r>
              <a:rPr lang="en-US"/>
              <a:t>To interface the sensor with the computer to record data</a:t>
            </a:r>
            <a:endParaRPr/>
          </a:p>
          <a:p>
            <a:pPr marL="285750" marR="0" lvl="0" indent="-285750" algn="l" rtl="0">
              <a:lnSpc>
                <a:spcPct val="100000"/>
              </a:lnSpc>
              <a:spcBef>
                <a:spcPts val="1000"/>
              </a:spcBef>
              <a:spcAft>
                <a:spcPts val="0"/>
              </a:spcAft>
              <a:buClr>
                <a:srgbClr val="274E13"/>
              </a:buClr>
              <a:buSzPts val="1600"/>
              <a:buChar char="●"/>
            </a:pPr>
            <a:r>
              <a:rPr lang="en-US" sz="1700" b="1">
                <a:solidFill>
                  <a:srgbClr val="5D7C3F"/>
                </a:solidFill>
                <a:highlight>
                  <a:schemeClr val="lt1"/>
                </a:highlight>
              </a:rPr>
              <a:t>Excel </a:t>
            </a:r>
            <a:r>
              <a:rPr lang="en-US" b="1">
                <a:highlight>
                  <a:schemeClr val="lt1"/>
                </a:highlight>
              </a:rPr>
              <a:t>- </a:t>
            </a:r>
            <a:r>
              <a:rPr lang="en-US"/>
              <a:t>To record the data into a database</a:t>
            </a:r>
            <a:endParaRPr/>
          </a:p>
          <a:p>
            <a:pPr marL="285750" marR="0" lvl="0" indent="-285750" algn="l" rtl="0">
              <a:lnSpc>
                <a:spcPct val="100000"/>
              </a:lnSpc>
              <a:spcBef>
                <a:spcPts val="1000"/>
              </a:spcBef>
              <a:spcAft>
                <a:spcPts val="0"/>
              </a:spcAft>
              <a:buClr>
                <a:srgbClr val="274E13"/>
              </a:buClr>
              <a:buSzPts val="1600"/>
              <a:buChar char="●"/>
            </a:pPr>
            <a:r>
              <a:rPr lang="en-US" b="1">
                <a:solidFill>
                  <a:srgbClr val="5D7C3F"/>
                </a:solidFill>
                <a:highlight>
                  <a:schemeClr val="lt1"/>
                </a:highlight>
              </a:rPr>
              <a:t>Python / MATLAB </a:t>
            </a:r>
            <a:r>
              <a:rPr lang="en-US" b="1">
                <a:highlight>
                  <a:schemeClr val="lt1"/>
                </a:highlight>
              </a:rPr>
              <a:t>- </a:t>
            </a:r>
            <a:r>
              <a:rPr lang="en-US"/>
              <a:t>To perform the machine learning operation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4"/>
        <p:cNvGrpSpPr/>
        <p:nvPr/>
      </p:nvGrpSpPr>
      <p:grpSpPr>
        <a:xfrm>
          <a:off x="0" y="0"/>
          <a:ext cx="0" cy="0"/>
          <a:chOff x="0" y="0"/>
          <a:chExt cx="0" cy="0"/>
        </a:xfrm>
      </p:grpSpPr>
      <p:sp>
        <p:nvSpPr>
          <p:cNvPr id="245" name="Google Shape;245;g2c22c7a7cb6_0_16"/>
          <p:cNvSpPr txBox="1">
            <a:spLocks noGrp="1"/>
          </p:cNvSpPr>
          <p:nvPr>
            <p:ph type="title"/>
          </p:nvPr>
        </p:nvSpPr>
        <p:spPr>
          <a:xfrm>
            <a:off x="952499" y="1096346"/>
            <a:ext cx="5780700" cy="6108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solidFill>
                  <a:srgbClr val="274E13"/>
                </a:solidFill>
              </a:rPr>
              <a:t>Idea/Approach Details</a:t>
            </a:r>
            <a:endParaRPr>
              <a:solidFill>
                <a:srgbClr val="274E13"/>
              </a:solidFill>
            </a:endParaRPr>
          </a:p>
        </p:txBody>
      </p:sp>
      <p:sp>
        <p:nvSpPr>
          <p:cNvPr id="246" name="Google Shape;246;g2c22c7a7cb6_0_16"/>
          <p:cNvSpPr txBox="1">
            <a:spLocks noGrp="1"/>
          </p:cNvSpPr>
          <p:nvPr>
            <p:ph type="body" idx="2"/>
          </p:nvPr>
        </p:nvSpPr>
        <p:spPr>
          <a:xfrm>
            <a:off x="952500" y="2128050"/>
            <a:ext cx="2051700" cy="461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2"/>
              </a:buClr>
              <a:buSzPts val="1800"/>
              <a:buNone/>
            </a:pPr>
            <a:r>
              <a:rPr lang="en-US" sz="2800" b="1">
                <a:solidFill>
                  <a:srgbClr val="5D7C3F"/>
                </a:solidFill>
                <a:highlight>
                  <a:schemeClr val="lt1"/>
                </a:highlight>
              </a:rPr>
              <a:t>Use Cases -</a:t>
            </a:r>
            <a:r>
              <a:rPr lang="en-US" sz="2800" b="1">
                <a:solidFill>
                  <a:srgbClr val="595959"/>
                </a:solidFill>
                <a:highlight>
                  <a:srgbClr val="EEEEEE"/>
                </a:highlight>
              </a:rPr>
              <a:t> </a:t>
            </a:r>
            <a:endParaRPr sz="2800" b="1">
              <a:solidFill>
                <a:srgbClr val="595959"/>
              </a:solidFill>
              <a:highlight>
                <a:srgbClr val="EEEEEE"/>
              </a:highlight>
            </a:endParaRPr>
          </a:p>
        </p:txBody>
      </p:sp>
      <p:sp>
        <p:nvSpPr>
          <p:cNvPr id="247" name="Google Shape;247;g2c22c7a7cb6_0_16"/>
          <p:cNvSpPr txBox="1">
            <a:spLocks noGrp="1"/>
          </p:cNvSpPr>
          <p:nvPr>
            <p:ph type="body" idx="1"/>
          </p:nvPr>
        </p:nvSpPr>
        <p:spPr>
          <a:xfrm>
            <a:off x="952500" y="2656825"/>
            <a:ext cx="4447800" cy="3458100"/>
          </a:xfrm>
          <a:prstGeom prst="rect">
            <a:avLst/>
          </a:prstGeom>
          <a:solidFill>
            <a:srgbClr val="F3F3F3"/>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00"/>
          </a:p>
          <a:p>
            <a:pPr marL="457200" lvl="0" indent="-336550" algn="l" rtl="0">
              <a:lnSpc>
                <a:spcPct val="115000"/>
              </a:lnSpc>
              <a:spcBef>
                <a:spcPts val="1200"/>
              </a:spcBef>
              <a:spcAft>
                <a:spcPts val="0"/>
              </a:spcAft>
              <a:buClr>
                <a:srgbClr val="5D7C3F"/>
              </a:buClr>
              <a:buSzPts val="1700"/>
              <a:buChar char="●"/>
            </a:pPr>
            <a:r>
              <a:rPr lang="en-US" sz="1700" b="1">
                <a:solidFill>
                  <a:srgbClr val="5D7C3F"/>
                </a:solidFill>
                <a:highlight>
                  <a:srgbClr val="EEEEEE"/>
                </a:highlight>
                <a:latin typeface="Arial"/>
                <a:ea typeface="Arial"/>
                <a:cs typeface="Arial"/>
                <a:sym typeface="Arial"/>
              </a:rPr>
              <a:t>Drinking water management</a:t>
            </a:r>
            <a:endParaRPr sz="1700" b="1">
              <a:solidFill>
                <a:srgbClr val="5D7C3F"/>
              </a:solidFill>
              <a:highlight>
                <a:srgbClr val="EEEEEE"/>
              </a:highlight>
              <a:latin typeface="Arial"/>
              <a:ea typeface="Arial"/>
              <a:cs typeface="Arial"/>
              <a:sym typeface="Arial"/>
            </a:endParaRPr>
          </a:p>
          <a:p>
            <a:pPr marL="457200" lvl="0" indent="-330200" algn="l" rtl="0">
              <a:lnSpc>
                <a:spcPct val="115000"/>
              </a:lnSpc>
              <a:spcBef>
                <a:spcPts val="1200"/>
              </a:spcBef>
              <a:spcAft>
                <a:spcPts val="0"/>
              </a:spcAft>
              <a:buClr>
                <a:srgbClr val="5D7C3F"/>
              </a:buClr>
              <a:buSzPts val="1600"/>
              <a:buChar char="●"/>
            </a:pPr>
            <a:r>
              <a:rPr lang="en-US" sz="1700" b="1">
                <a:solidFill>
                  <a:srgbClr val="5D7C3F"/>
                </a:solidFill>
                <a:highlight>
                  <a:srgbClr val="EEEEEE"/>
                </a:highlight>
                <a:latin typeface="Arial"/>
                <a:ea typeface="Arial"/>
                <a:cs typeface="Arial"/>
                <a:sym typeface="Arial"/>
              </a:rPr>
              <a:t>Aquarium water quality monitoring</a:t>
            </a:r>
            <a:endParaRPr sz="1700" b="1">
              <a:solidFill>
                <a:srgbClr val="5D7C3F"/>
              </a:solidFill>
              <a:highlight>
                <a:srgbClr val="EEEEEE"/>
              </a:highlight>
              <a:latin typeface="Arial"/>
              <a:ea typeface="Arial"/>
              <a:cs typeface="Arial"/>
              <a:sym typeface="Arial"/>
            </a:endParaRPr>
          </a:p>
          <a:p>
            <a:pPr marL="0" lvl="0" indent="0" algn="l" rtl="0">
              <a:lnSpc>
                <a:spcPct val="115000"/>
              </a:lnSpc>
              <a:spcBef>
                <a:spcPts val="1200"/>
              </a:spcBef>
              <a:spcAft>
                <a:spcPts val="0"/>
              </a:spcAft>
              <a:buNone/>
            </a:pPr>
            <a:endParaRPr sz="400" b="1">
              <a:solidFill>
                <a:srgbClr val="5D7C3F"/>
              </a:solidFill>
              <a:highlight>
                <a:srgbClr val="EEEEEE"/>
              </a:highlight>
              <a:latin typeface="Arial"/>
              <a:ea typeface="Arial"/>
              <a:cs typeface="Arial"/>
              <a:sym typeface="Arial"/>
            </a:endParaRPr>
          </a:p>
          <a:p>
            <a:pPr marL="457200" lvl="0" indent="-323850" algn="l" rtl="0">
              <a:lnSpc>
                <a:spcPct val="115000"/>
              </a:lnSpc>
              <a:spcBef>
                <a:spcPts val="0"/>
              </a:spcBef>
              <a:spcAft>
                <a:spcPts val="0"/>
              </a:spcAft>
              <a:buClr>
                <a:srgbClr val="5D7C3F"/>
              </a:buClr>
              <a:buSzPts val="1500"/>
              <a:buChar char="●"/>
            </a:pPr>
            <a:r>
              <a:rPr lang="en-US" sz="1700" b="1">
                <a:solidFill>
                  <a:srgbClr val="5D7C3F"/>
                </a:solidFill>
                <a:highlight>
                  <a:srgbClr val="EEEEEE"/>
                </a:highlight>
                <a:latin typeface="Arial"/>
                <a:ea typeface="Arial"/>
                <a:cs typeface="Arial"/>
                <a:sym typeface="Arial"/>
              </a:rPr>
              <a:t>Agricultural water management</a:t>
            </a:r>
            <a:endParaRPr sz="1700" b="1">
              <a:solidFill>
                <a:srgbClr val="5D7C3F"/>
              </a:solidFill>
              <a:highlight>
                <a:srgbClr val="EEEEEE"/>
              </a:highlight>
              <a:latin typeface="Arial"/>
              <a:ea typeface="Arial"/>
              <a:cs typeface="Arial"/>
              <a:sym typeface="Arial"/>
            </a:endParaRPr>
          </a:p>
          <a:p>
            <a:pPr marL="457200" lvl="0" indent="0" algn="l" rtl="0">
              <a:lnSpc>
                <a:spcPct val="115000"/>
              </a:lnSpc>
              <a:spcBef>
                <a:spcPts val="0"/>
              </a:spcBef>
              <a:spcAft>
                <a:spcPts val="0"/>
              </a:spcAft>
              <a:buNone/>
            </a:pPr>
            <a:endParaRPr sz="1200" b="1">
              <a:solidFill>
                <a:srgbClr val="5D7C3F"/>
              </a:solidFill>
              <a:highlight>
                <a:srgbClr val="EEEEEE"/>
              </a:highlight>
              <a:latin typeface="Arial"/>
              <a:ea typeface="Arial"/>
              <a:cs typeface="Arial"/>
              <a:sym typeface="Arial"/>
            </a:endParaRPr>
          </a:p>
          <a:p>
            <a:pPr marL="457200" lvl="0" indent="-323850" algn="l" rtl="0">
              <a:lnSpc>
                <a:spcPct val="115000"/>
              </a:lnSpc>
              <a:spcBef>
                <a:spcPts val="0"/>
              </a:spcBef>
              <a:spcAft>
                <a:spcPts val="0"/>
              </a:spcAft>
              <a:buClr>
                <a:srgbClr val="5D7C3F"/>
              </a:buClr>
              <a:buSzPts val="1500"/>
              <a:buChar char="●"/>
            </a:pPr>
            <a:r>
              <a:rPr lang="en-US" sz="1700" b="1">
                <a:solidFill>
                  <a:srgbClr val="5D7C3F"/>
                </a:solidFill>
                <a:highlight>
                  <a:srgbClr val="EEEEEE"/>
                </a:highlight>
                <a:latin typeface="Arial"/>
                <a:ea typeface="Arial"/>
                <a:cs typeface="Arial"/>
                <a:sym typeface="Arial"/>
              </a:rPr>
              <a:t>Industrial Processes</a:t>
            </a:r>
            <a:endParaRPr sz="1700" b="1">
              <a:solidFill>
                <a:srgbClr val="5D7C3F"/>
              </a:solidFill>
              <a:highlight>
                <a:srgbClr val="EEEEEE"/>
              </a:highlight>
              <a:latin typeface="Arial"/>
              <a:ea typeface="Arial"/>
              <a:cs typeface="Arial"/>
              <a:sym typeface="Arial"/>
            </a:endParaRPr>
          </a:p>
          <a:p>
            <a:pPr marL="457200" lvl="0" indent="0" algn="l" rtl="0">
              <a:lnSpc>
                <a:spcPct val="115000"/>
              </a:lnSpc>
              <a:spcBef>
                <a:spcPts val="0"/>
              </a:spcBef>
              <a:spcAft>
                <a:spcPts val="0"/>
              </a:spcAft>
              <a:buNone/>
            </a:pPr>
            <a:endParaRPr sz="1200" b="1">
              <a:solidFill>
                <a:srgbClr val="5D7C3F"/>
              </a:solidFill>
              <a:highlight>
                <a:srgbClr val="EEEEEE"/>
              </a:highlight>
              <a:latin typeface="Arial"/>
              <a:ea typeface="Arial"/>
              <a:cs typeface="Arial"/>
              <a:sym typeface="Arial"/>
            </a:endParaRPr>
          </a:p>
          <a:p>
            <a:pPr marL="457200" lvl="0" indent="-323850" algn="l" rtl="0">
              <a:lnSpc>
                <a:spcPct val="115000"/>
              </a:lnSpc>
              <a:spcBef>
                <a:spcPts val="0"/>
              </a:spcBef>
              <a:spcAft>
                <a:spcPts val="0"/>
              </a:spcAft>
              <a:buClr>
                <a:srgbClr val="5D7C3F"/>
              </a:buClr>
              <a:buSzPts val="1500"/>
              <a:buChar char="●"/>
            </a:pPr>
            <a:r>
              <a:rPr lang="en-US" sz="1700" b="1">
                <a:solidFill>
                  <a:srgbClr val="5D7C3F"/>
                </a:solidFill>
                <a:highlight>
                  <a:srgbClr val="EEEEEE"/>
                </a:highlight>
                <a:latin typeface="Arial"/>
                <a:ea typeface="Arial"/>
                <a:cs typeface="Arial"/>
                <a:sym typeface="Arial"/>
              </a:rPr>
              <a:t>Recreational Water Quality Assessment</a:t>
            </a:r>
            <a:endParaRPr sz="1700" b="1">
              <a:solidFill>
                <a:srgbClr val="5D7C3F"/>
              </a:solidFill>
              <a:highlight>
                <a:srgbClr val="EEEEEE"/>
              </a:highlight>
              <a:latin typeface="Arial"/>
              <a:ea typeface="Arial"/>
              <a:cs typeface="Arial"/>
              <a:sym typeface="Arial"/>
            </a:endParaRPr>
          </a:p>
          <a:p>
            <a:pPr marL="457200" lvl="0" indent="0" algn="l" rtl="0">
              <a:lnSpc>
                <a:spcPct val="115000"/>
              </a:lnSpc>
              <a:spcBef>
                <a:spcPts val="0"/>
              </a:spcBef>
              <a:spcAft>
                <a:spcPts val="0"/>
              </a:spcAft>
              <a:buNone/>
            </a:pPr>
            <a:endParaRPr sz="1100" b="1">
              <a:solidFill>
                <a:srgbClr val="5D7C3F"/>
              </a:solidFill>
              <a:highlight>
                <a:srgbClr val="EEEEEE"/>
              </a:highlight>
              <a:latin typeface="Arial"/>
              <a:ea typeface="Arial"/>
              <a:cs typeface="Arial"/>
              <a:sym typeface="Arial"/>
            </a:endParaRPr>
          </a:p>
          <a:p>
            <a:pPr marL="457200" lvl="0" indent="-317500" algn="l" rtl="0">
              <a:lnSpc>
                <a:spcPct val="115000"/>
              </a:lnSpc>
              <a:spcBef>
                <a:spcPts val="0"/>
              </a:spcBef>
              <a:spcAft>
                <a:spcPts val="0"/>
              </a:spcAft>
              <a:buClr>
                <a:srgbClr val="5D7C3F"/>
              </a:buClr>
              <a:buSzPts val="1400"/>
              <a:buChar char="●"/>
            </a:pPr>
            <a:r>
              <a:rPr lang="en-US" sz="1700" b="1">
                <a:solidFill>
                  <a:srgbClr val="5D7C3F"/>
                </a:solidFill>
                <a:highlight>
                  <a:srgbClr val="EEEEEE"/>
                </a:highlight>
                <a:latin typeface="Arial"/>
                <a:ea typeface="Arial"/>
                <a:cs typeface="Arial"/>
                <a:sym typeface="Arial"/>
              </a:rPr>
              <a:t>Wastewater Treatment Plants</a:t>
            </a:r>
            <a:r>
              <a:rPr lang="en-US" sz="1100">
                <a:solidFill>
                  <a:srgbClr val="5D7C3F"/>
                </a:solidFill>
                <a:highlight>
                  <a:srgbClr val="EEEEEE"/>
                </a:highlight>
                <a:latin typeface="Arial"/>
                <a:ea typeface="Arial"/>
                <a:cs typeface="Arial"/>
                <a:sym typeface="Arial"/>
              </a:rPr>
              <a:t> </a:t>
            </a:r>
            <a:endParaRPr sz="1100">
              <a:solidFill>
                <a:srgbClr val="5D7C3F"/>
              </a:solidFill>
              <a:highlight>
                <a:srgbClr val="EEEEEE"/>
              </a:highlight>
              <a:latin typeface="Arial"/>
              <a:ea typeface="Arial"/>
              <a:cs typeface="Arial"/>
              <a:sym typeface="Arial"/>
            </a:endParaRPr>
          </a:p>
          <a:p>
            <a:pPr marL="457200" lvl="0" indent="0" algn="l" rtl="0">
              <a:spcBef>
                <a:spcPts val="1200"/>
              </a:spcBef>
              <a:spcAft>
                <a:spcPts val="0"/>
              </a:spcAft>
              <a:buNone/>
            </a:pPr>
            <a:endParaRPr sz="1900">
              <a:highlight>
                <a:srgbClr val="D5A6BD"/>
              </a:highlight>
              <a:latin typeface="Arial"/>
              <a:ea typeface="Arial"/>
              <a:cs typeface="Arial"/>
              <a:sym typeface="Arial"/>
            </a:endParaRPr>
          </a:p>
          <a:p>
            <a:pPr marL="457200" marR="0" lvl="0" indent="0" algn="l" rtl="0">
              <a:lnSpc>
                <a:spcPct val="90000"/>
              </a:lnSpc>
              <a:spcBef>
                <a:spcPts val="0"/>
              </a:spcBef>
              <a:spcAft>
                <a:spcPts val="0"/>
              </a:spcAft>
              <a:buNone/>
            </a:pPr>
            <a:endParaRPr/>
          </a:p>
        </p:txBody>
      </p:sp>
      <p:sp>
        <p:nvSpPr>
          <p:cNvPr id="248" name="Google Shape;248;g2c22c7a7cb6_0_16"/>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4</a:t>
            </a:fld>
            <a:endParaRPr/>
          </a:p>
        </p:txBody>
      </p:sp>
      <p:sp>
        <p:nvSpPr>
          <p:cNvPr id="249" name="Google Shape;249;g2c22c7a7cb6_0_16"/>
          <p:cNvSpPr txBox="1"/>
          <p:nvPr/>
        </p:nvSpPr>
        <p:spPr>
          <a:xfrm>
            <a:off x="6254750" y="2055300"/>
            <a:ext cx="2573700" cy="461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2"/>
              </a:buClr>
              <a:buSzPts val="1800"/>
              <a:buFont typeface="Arial"/>
              <a:buNone/>
            </a:pPr>
            <a:r>
              <a:rPr lang="en-US" sz="2800" b="1" i="0" strike="noStrike" cap="none">
                <a:solidFill>
                  <a:srgbClr val="5D7C3F"/>
                </a:solidFill>
                <a:highlight>
                  <a:schemeClr val="lt1"/>
                </a:highlight>
                <a:latin typeface="Franklin Gothic"/>
                <a:ea typeface="Franklin Gothic"/>
                <a:cs typeface="Franklin Gothic"/>
                <a:sym typeface="Franklin Gothic"/>
              </a:rPr>
              <a:t>Dependencies - </a:t>
            </a:r>
            <a:endParaRPr sz="1400" b="0" i="0" strike="noStrike" cap="none">
              <a:solidFill>
                <a:srgbClr val="000000"/>
              </a:solidFill>
              <a:latin typeface="Arial"/>
              <a:ea typeface="Arial"/>
              <a:cs typeface="Arial"/>
              <a:sym typeface="Arial"/>
            </a:endParaRPr>
          </a:p>
        </p:txBody>
      </p:sp>
      <p:sp>
        <p:nvSpPr>
          <p:cNvPr id="250" name="Google Shape;250;g2c22c7a7cb6_0_16"/>
          <p:cNvSpPr txBox="1"/>
          <p:nvPr/>
        </p:nvSpPr>
        <p:spPr>
          <a:xfrm>
            <a:off x="6135950" y="3138600"/>
            <a:ext cx="4654200" cy="345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
        <p:nvSpPr>
          <p:cNvPr id="251" name="Google Shape;251;g2c22c7a7cb6_0_16"/>
          <p:cNvSpPr txBox="1">
            <a:spLocks noGrp="1"/>
          </p:cNvSpPr>
          <p:nvPr>
            <p:ph type="body" idx="1"/>
          </p:nvPr>
        </p:nvSpPr>
        <p:spPr>
          <a:xfrm>
            <a:off x="6254750" y="2656825"/>
            <a:ext cx="4301400" cy="3458100"/>
          </a:xfrm>
          <a:prstGeom prst="rect">
            <a:avLst/>
          </a:prstGeom>
          <a:solidFill>
            <a:srgbClr val="F3F3F3"/>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a:p>
          <a:p>
            <a:pPr marL="457200" lvl="0" indent="-336550" algn="l" rtl="0">
              <a:spcBef>
                <a:spcPts val="0"/>
              </a:spcBef>
              <a:spcAft>
                <a:spcPts val="0"/>
              </a:spcAft>
              <a:buClr>
                <a:srgbClr val="5D7C3F"/>
              </a:buClr>
              <a:buSzPts val="1700"/>
              <a:buFont typeface="Libre Franklin"/>
              <a:buChar char="●"/>
            </a:pPr>
            <a:r>
              <a:rPr lang="en-US" sz="1700" b="1">
                <a:solidFill>
                  <a:srgbClr val="5D7C3F"/>
                </a:solidFill>
                <a:highlight>
                  <a:srgbClr val="EEEEEE"/>
                </a:highlight>
              </a:rPr>
              <a:t>Sensor Technology  </a:t>
            </a:r>
            <a:endParaRPr sz="1700" b="1">
              <a:solidFill>
                <a:srgbClr val="5D7C3F"/>
              </a:solidFill>
              <a:highlight>
                <a:srgbClr val="EEEEEE"/>
              </a:highlight>
            </a:endParaRPr>
          </a:p>
          <a:p>
            <a:pPr marL="457200" lvl="0" indent="0" algn="l" rtl="0">
              <a:spcBef>
                <a:spcPts val="0"/>
              </a:spcBef>
              <a:spcAft>
                <a:spcPts val="0"/>
              </a:spcAft>
              <a:buNone/>
            </a:pPr>
            <a:endParaRPr sz="1400">
              <a:solidFill>
                <a:srgbClr val="5D7C3F"/>
              </a:solidFill>
              <a:highlight>
                <a:srgbClr val="EEEEEE"/>
              </a:highlight>
            </a:endParaRPr>
          </a:p>
          <a:p>
            <a:pPr marL="457200" lvl="0" indent="0" algn="l" rtl="0">
              <a:spcBef>
                <a:spcPts val="0"/>
              </a:spcBef>
              <a:spcAft>
                <a:spcPts val="0"/>
              </a:spcAft>
              <a:buNone/>
            </a:pPr>
            <a:endParaRPr sz="1300">
              <a:solidFill>
                <a:srgbClr val="5D7C3F"/>
              </a:solidFill>
              <a:highlight>
                <a:srgbClr val="EEEEEE"/>
              </a:highlight>
            </a:endParaRPr>
          </a:p>
          <a:p>
            <a:pPr marL="457200" lvl="0" indent="-336550" algn="l" rtl="0">
              <a:spcBef>
                <a:spcPts val="0"/>
              </a:spcBef>
              <a:spcAft>
                <a:spcPts val="0"/>
              </a:spcAft>
              <a:buClr>
                <a:srgbClr val="5D7C3F"/>
              </a:buClr>
              <a:buSzPts val="1700"/>
              <a:buFont typeface="Libre Franklin"/>
              <a:buChar char="●"/>
            </a:pPr>
            <a:r>
              <a:rPr lang="en-US" sz="1700" b="1">
                <a:solidFill>
                  <a:srgbClr val="5D7C3F"/>
                </a:solidFill>
                <a:highlight>
                  <a:srgbClr val="EEEEEE"/>
                </a:highlight>
              </a:rPr>
              <a:t>Machine Learning Models</a:t>
            </a:r>
            <a:r>
              <a:rPr lang="en-US" b="1">
                <a:solidFill>
                  <a:srgbClr val="5D7C3F"/>
                </a:solidFill>
                <a:highlight>
                  <a:srgbClr val="EEEEEE"/>
                </a:highlight>
              </a:rPr>
              <a:t> </a:t>
            </a:r>
            <a:endParaRPr sz="1500">
              <a:solidFill>
                <a:srgbClr val="5D7C3F"/>
              </a:solidFill>
              <a:highlight>
                <a:srgbClr val="EEEEEE"/>
              </a:highlight>
            </a:endParaRPr>
          </a:p>
          <a:p>
            <a:pPr marL="0" lvl="0" indent="0" algn="l" rtl="0">
              <a:spcBef>
                <a:spcPts val="0"/>
              </a:spcBef>
              <a:spcAft>
                <a:spcPts val="0"/>
              </a:spcAft>
              <a:buNone/>
            </a:pPr>
            <a:endParaRPr sz="1300">
              <a:solidFill>
                <a:srgbClr val="5D7C3F"/>
              </a:solidFill>
              <a:highlight>
                <a:srgbClr val="EEEEEE"/>
              </a:highlight>
            </a:endParaRPr>
          </a:p>
          <a:p>
            <a:pPr marL="0" lvl="0" indent="0" algn="l" rtl="0">
              <a:spcBef>
                <a:spcPts val="0"/>
              </a:spcBef>
              <a:spcAft>
                <a:spcPts val="0"/>
              </a:spcAft>
              <a:buNone/>
            </a:pPr>
            <a:endParaRPr sz="1200">
              <a:solidFill>
                <a:srgbClr val="5D7C3F"/>
              </a:solidFill>
              <a:highlight>
                <a:srgbClr val="EEEEEE"/>
              </a:highlight>
            </a:endParaRPr>
          </a:p>
          <a:p>
            <a:pPr marL="457200" lvl="0" indent="-330200" algn="l" rtl="0">
              <a:spcBef>
                <a:spcPts val="0"/>
              </a:spcBef>
              <a:spcAft>
                <a:spcPts val="0"/>
              </a:spcAft>
              <a:buClr>
                <a:srgbClr val="5D7C3F"/>
              </a:buClr>
              <a:buSzPts val="1600"/>
              <a:buFont typeface="Libre Franklin"/>
              <a:buChar char="●"/>
            </a:pPr>
            <a:r>
              <a:rPr lang="en-US" sz="1700" b="1">
                <a:solidFill>
                  <a:srgbClr val="5D7C3F"/>
                </a:solidFill>
                <a:highlight>
                  <a:srgbClr val="EEEEEE"/>
                </a:highlight>
              </a:rPr>
              <a:t>Remote Monitoring System</a:t>
            </a:r>
            <a:r>
              <a:rPr lang="en-US" b="1">
                <a:solidFill>
                  <a:srgbClr val="5D7C3F"/>
                </a:solidFill>
                <a:highlight>
                  <a:srgbClr val="EEEEEE"/>
                </a:highlight>
              </a:rPr>
              <a:t> </a:t>
            </a:r>
            <a:r>
              <a:rPr lang="en-US" sz="1700">
                <a:solidFill>
                  <a:srgbClr val="5D7C3F"/>
                </a:solidFill>
                <a:highlight>
                  <a:srgbClr val="EEEEEE"/>
                </a:highlight>
              </a:rPr>
              <a:t> </a:t>
            </a:r>
            <a:endParaRPr sz="1500">
              <a:solidFill>
                <a:srgbClr val="5D7C3F"/>
              </a:solidFill>
              <a:highlight>
                <a:srgbClr val="EEEEEE"/>
              </a:highlight>
            </a:endParaRPr>
          </a:p>
          <a:p>
            <a:pPr marL="457200" lvl="0" indent="0" algn="l" rtl="0">
              <a:spcBef>
                <a:spcPts val="0"/>
              </a:spcBef>
              <a:spcAft>
                <a:spcPts val="0"/>
              </a:spcAft>
              <a:buNone/>
            </a:pPr>
            <a:endParaRPr sz="1500">
              <a:solidFill>
                <a:srgbClr val="5D7C3F"/>
              </a:solidFill>
              <a:highlight>
                <a:srgbClr val="EEEEEE"/>
              </a:highlight>
            </a:endParaRPr>
          </a:p>
          <a:p>
            <a:pPr marL="457200" lvl="0" indent="0" algn="l" rtl="0">
              <a:spcBef>
                <a:spcPts val="0"/>
              </a:spcBef>
              <a:spcAft>
                <a:spcPts val="0"/>
              </a:spcAft>
              <a:buNone/>
            </a:pPr>
            <a:endParaRPr sz="1300">
              <a:solidFill>
                <a:srgbClr val="5D7C3F"/>
              </a:solidFill>
              <a:highlight>
                <a:srgbClr val="EEEEEE"/>
              </a:highlight>
            </a:endParaRPr>
          </a:p>
          <a:p>
            <a:pPr marL="457200" lvl="0" indent="-336550" algn="l" rtl="0">
              <a:spcBef>
                <a:spcPts val="0"/>
              </a:spcBef>
              <a:spcAft>
                <a:spcPts val="0"/>
              </a:spcAft>
              <a:buClr>
                <a:srgbClr val="5D7C3F"/>
              </a:buClr>
              <a:buSzPts val="1700"/>
              <a:buFont typeface="Libre Franklin"/>
              <a:buChar char="●"/>
            </a:pPr>
            <a:r>
              <a:rPr lang="en-US" sz="1700" b="1">
                <a:solidFill>
                  <a:srgbClr val="5D7C3F"/>
                </a:solidFill>
                <a:highlight>
                  <a:srgbClr val="EEEEEE"/>
                </a:highlight>
              </a:rPr>
              <a:t>Data Validation and Calibration</a:t>
            </a:r>
            <a:endParaRPr sz="1700" b="1">
              <a:solidFill>
                <a:srgbClr val="5D7C3F"/>
              </a:solidFill>
              <a:highlight>
                <a:srgbClr val="EEEEEE"/>
              </a:highlight>
            </a:endParaRPr>
          </a:p>
          <a:p>
            <a:pPr marL="457200" lvl="0" indent="0" algn="l" rtl="0">
              <a:spcBef>
                <a:spcPts val="0"/>
              </a:spcBef>
              <a:spcAft>
                <a:spcPts val="0"/>
              </a:spcAft>
              <a:buNone/>
            </a:pPr>
            <a:r>
              <a:rPr lang="en-US" b="1">
                <a:solidFill>
                  <a:srgbClr val="5D7C3F"/>
                </a:solidFill>
                <a:highlight>
                  <a:srgbClr val="EEEEEE"/>
                </a:highlight>
              </a:rPr>
              <a:t> </a:t>
            </a:r>
            <a:endParaRPr sz="1400">
              <a:solidFill>
                <a:srgbClr val="5D7C3F"/>
              </a:solidFill>
              <a:highlight>
                <a:srgbClr val="EEEEEE"/>
              </a:highlight>
            </a:endParaRPr>
          </a:p>
          <a:p>
            <a:pPr marL="457200" lvl="0" indent="0" algn="l" rtl="0">
              <a:spcBef>
                <a:spcPts val="0"/>
              </a:spcBef>
              <a:spcAft>
                <a:spcPts val="0"/>
              </a:spcAft>
              <a:buNone/>
            </a:pPr>
            <a:endParaRPr sz="1200">
              <a:solidFill>
                <a:srgbClr val="5D7C3F"/>
              </a:solidFill>
              <a:highlight>
                <a:srgbClr val="EEEEEE"/>
              </a:highlight>
            </a:endParaRPr>
          </a:p>
          <a:p>
            <a:pPr marL="457200" lvl="0" indent="-349250" algn="l" rtl="0">
              <a:spcBef>
                <a:spcPts val="0"/>
              </a:spcBef>
              <a:spcAft>
                <a:spcPts val="0"/>
              </a:spcAft>
              <a:buClr>
                <a:srgbClr val="5D7C3F"/>
              </a:buClr>
              <a:buSzPts val="1900"/>
              <a:buFont typeface="Libre Franklin"/>
              <a:buChar char="●"/>
            </a:pPr>
            <a:r>
              <a:rPr lang="en-US" sz="1700" b="1">
                <a:solidFill>
                  <a:srgbClr val="5D7C3F"/>
                </a:solidFill>
                <a:highlight>
                  <a:srgbClr val="EEEEEE"/>
                </a:highlight>
              </a:rPr>
              <a:t>User Interface</a:t>
            </a:r>
            <a:endParaRPr sz="1700" b="1">
              <a:solidFill>
                <a:srgbClr val="5D7C3F"/>
              </a:solidFill>
              <a:highlight>
                <a:srgbClr val="EEEEEE"/>
              </a:highlight>
            </a:endParaRPr>
          </a:p>
          <a:p>
            <a:pPr marL="914400" lvl="0" indent="0" algn="l" rtl="0">
              <a:spcBef>
                <a:spcPts val="0"/>
              </a:spcBef>
              <a:spcAft>
                <a:spcPts val="0"/>
              </a:spcAft>
              <a:buNone/>
            </a:pPr>
            <a:endParaRPr>
              <a:solidFill>
                <a:srgbClr val="5D7C3F"/>
              </a:solidFill>
              <a:highlight>
                <a:srgbClr val="EEEEEE"/>
              </a:highlight>
            </a:endParaRPr>
          </a:p>
          <a:p>
            <a:pPr marL="0" lvl="0" indent="0" algn="l" rtl="0">
              <a:spcBef>
                <a:spcPts val="0"/>
              </a:spcBef>
              <a:spcAft>
                <a:spcPts val="0"/>
              </a:spcAft>
              <a:buNone/>
            </a:pPr>
            <a:endParaRPr sz="1900">
              <a:solidFill>
                <a:srgbClr val="5D7C3F"/>
              </a:solidFill>
            </a:endParaRPr>
          </a:p>
          <a:p>
            <a:pPr marL="0" lvl="0" indent="0" algn="l" rtl="0">
              <a:spcBef>
                <a:spcPts val="0"/>
              </a:spcBef>
              <a:spcAft>
                <a:spcPts val="0"/>
              </a:spcAft>
              <a:buNone/>
            </a:pPr>
            <a:endParaRPr/>
          </a:p>
          <a:p>
            <a:pPr marL="457200" marR="0" lvl="0" indent="0" algn="l" rtl="0">
              <a:lnSpc>
                <a:spcPct val="90000"/>
              </a:lnSpc>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2c1bd34837a_0_25"/>
          <p:cNvSpPr txBox="1">
            <a:spLocks noGrp="1"/>
          </p:cNvSpPr>
          <p:nvPr>
            <p:ph type="title"/>
          </p:nvPr>
        </p:nvSpPr>
        <p:spPr>
          <a:xfrm>
            <a:off x="727650" y="381000"/>
            <a:ext cx="4199400" cy="495300"/>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a:solidFill>
                  <a:srgbClr val="274E13"/>
                </a:solidFill>
                <a:highlight>
                  <a:schemeClr val="lt1"/>
                </a:highlight>
              </a:rPr>
              <a:t>Business Model : </a:t>
            </a:r>
            <a:endParaRPr>
              <a:solidFill>
                <a:srgbClr val="274E13"/>
              </a:solidFill>
              <a:highlight>
                <a:schemeClr val="lt1"/>
              </a:highlight>
            </a:endParaRPr>
          </a:p>
        </p:txBody>
      </p:sp>
      <p:sp>
        <p:nvSpPr>
          <p:cNvPr id="257" name="Google Shape;257;g2c1bd34837a_0_25"/>
          <p:cNvSpPr txBox="1">
            <a:spLocks noGrp="1"/>
          </p:cNvSpPr>
          <p:nvPr>
            <p:ph type="sldNum" idx="12"/>
          </p:nvPr>
        </p:nvSpPr>
        <p:spPr>
          <a:xfrm>
            <a:off x="381000" y="5938745"/>
            <a:ext cx="523200" cy="247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5</a:t>
            </a:fld>
            <a:endParaRPr/>
          </a:p>
        </p:txBody>
      </p:sp>
      <p:sp>
        <p:nvSpPr>
          <p:cNvPr id="258" name="Google Shape;258;g2c1bd34837a_0_25"/>
          <p:cNvSpPr/>
          <p:nvPr/>
        </p:nvSpPr>
        <p:spPr>
          <a:xfrm>
            <a:off x="727550" y="1160150"/>
            <a:ext cx="9996300" cy="4923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9" name="Google Shape;259;g2c1bd34837a_0_25"/>
          <p:cNvSpPr/>
          <p:nvPr/>
        </p:nvSpPr>
        <p:spPr>
          <a:xfrm>
            <a:off x="727650" y="5002925"/>
            <a:ext cx="4998000" cy="1080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solidFill>
                  <a:schemeClr val="lt2"/>
                </a:solidFill>
              </a:rPr>
              <a:t>Cost Structure</a:t>
            </a:r>
            <a:endParaRPr sz="1600">
              <a:solidFill>
                <a:schemeClr val="lt2"/>
              </a:solidFill>
            </a:endParaRPr>
          </a:p>
          <a:p>
            <a:pPr marL="0" lvl="0" indent="0" algn="l" rtl="0">
              <a:spcBef>
                <a:spcPts val="0"/>
              </a:spcBef>
              <a:spcAft>
                <a:spcPts val="0"/>
              </a:spcAft>
              <a:buClr>
                <a:schemeClr val="dk1"/>
              </a:buClr>
              <a:buSzPts val="1100"/>
              <a:buFont typeface="Arial"/>
              <a:buNone/>
            </a:pPr>
            <a:r>
              <a:rPr lang="en-US" sz="1300">
                <a:solidFill>
                  <a:schemeClr val="dk1"/>
                </a:solidFill>
              </a:rPr>
              <a:t>Building the hardware to collect data for sample collection and </a:t>
            </a:r>
            <a:r>
              <a:rPr lang="en-US" sz="1300">
                <a:solidFill>
                  <a:schemeClr val="dk1"/>
                </a:solidFill>
                <a:latin typeface="Roboto"/>
                <a:ea typeface="Roboto"/>
                <a:cs typeface="Roboto"/>
                <a:sym typeface="Roboto"/>
              </a:rPr>
              <a:t>Infrastructure costs for hosting the application or API</a:t>
            </a:r>
            <a:endParaRPr/>
          </a:p>
        </p:txBody>
      </p:sp>
      <p:sp>
        <p:nvSpPr>
          <p:cNvPr id="260" name="Google Shape;260;g2c1bd34837a_0_25"/>
          <p:cNvSpPr/>
          <p:nvPr/>
        </p:nvSpPr>
        <p:spPr>
          <a:xfrm>
            <a:off x="5725750" y="5002925"/>
            <a:ext cx="4998000" cy="1080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b="1">
              <a:solidFill>
                <a:schemeClr val="dk1"/>
              </a:solidFill>
            </a:endParaRPr>
          </a:p>
          <a:p>
            <a:pPr marL="0" lvl="0" indent="0" algn="l" rtl="0">
              <a:spcBef>
                <a:spcPts val="0"/>
              </a:spcBef>
              <a:spcAft>
                <a:spcPts val="0"/>
              </a:spcAft>
              <a:buNone/>
            </a:pPr>
            <a:r>
              <a:rPr lang="en-US" sz="1600" b="1">
                <a:solidFill>
                  <a:schemeClr val="lt2"/>
                </a:solidFill>
              </a:rPr>
              <a:t>Revenue Streams</a:t>
            </a:r>
            <a:endParaRPr sz="1600">
              <a:solidFill>
                <a:schemeClr val="lt2"/>
              </a:solidFill>
            </a:endParaRPr>
          </a:p>
          <a:p>
            <a:pPr marL="0" lvl="0" indent="0" algn="l" rtl="0">
              <a:spcBef>
                <a:spcPts val="0"/>
              </a:spcBef>
              <a:spcAft>
                <a:spcPts val="0"/>
              </a:spcAft>
              <a:buClr>
                <a:schemeClr val="dk1"/>
              </a:buClr>
              <a:buSzPts val="1100"/>
              <a:buFont typeface="Arial"/>
              <a:buNone/>
            </a:pPr>
            <a:r>
              <a:rPr lang="en-US" sz="1300">
                <a:solidFill>
                  <a:schemeClr val="dk1"/>
                </a:solidFill>
              </a:rPr>
              <a:t>Licensing fees for commercial use of the algorithm by other organizations, also Subscription-based revenue model for accessing the application or API in D2C</a:t>
            </a:r>
            <a:endParaRPr sz="1000">
              <a:solidFill>
                <a:schemeClr val="dk1"/>
              </a:solidFill>
            </a:endParaRPr>
          </a:p>
          <a:p>
            <a:pPr marL="0" lvl="0" indent="0" algn="ctr" rtl="0">
              <a:spcBef>
                <a:spcPts val="0"/>
              </a:spcBef>
              <a:spcAft>
                <a:spcPts val="0"/>
              </a:spcAft>
              <a:buNone/>
            </a:pPr>
            <a:endParaRPr/>
          </a:p>
        </p:txBody>
      </p:sp>
      <p:sp>
        <p:nvSpPr>
          <p:cNvPr id="261" name="Google Shape;261;g2c1bd34837a_0_25"/>
          <p:cNvSpPr/>
          <p:nvPr/>
        </p:nvSpPr>
        <p:spPr>
          <a:xfrm>
            <a:off x="4661451" y="1160150"/>
            <a:ext cx="2128500" cy="38427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2" name="Google Shape;262;g2c1bd34837a_0_25"/>
          <p:cNvSpPr/>
          <p:nvPr/>
        </p:nvSpPr>
        <p:spPr>
          <a:xfrm>
            <a:off x="6790052" y="1160150"/>
            <a:ext cx="2128500" cy="38427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3" name="Google Shape;263;g2c1bd34837a_0_25"/>
          <p:cNvSpPr/>
          <p:nvPr/>
        </p:nvSpPr>
        <p:spPr>
          <a:xfrm>
            <a:off x="2532794" y="1160150"/>
            <a:ext cx="2128500" cy="38427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4" name="Google Shape;264;g2c1bd34837a_0_25"/>
          <p:cNvSpPr/>
          <p:nvPr/>
        </p:nvSpPr>
        <p:spPr>
          <a:xfrm>
            <a:off x="2532738" y="3385950"/>
            <a:ext cx="2128500" cy="16167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20000"/>
              </a:lnSpc>
              <a:spcBef>
                <a:spcPts val="0"/>
              </a:spcBef>
              <a:spcAft>
                <a:spcPts val="0"/>
              </a:spcAft>
              <a:buNone/>
            </a:pPr>
            <a:r>
              <a:rPr lang="en-US" sz="1600" b="1">
                <a:solidFill>
                  <a:schemeClr val="lt2"/>
                </a:solidFill>
              </a:rPr>
              <a:t>Key Resources</a:t>
            </a:r>
            <a:endParaRPr sz="1600" b="1">
              <a:solidFill>
                <a:schemeClr val="lt2"/>
              </a:solidFill>
            </a:endParaRPr>
          </a:p>
          <a:p>
            <a:pPr marL="0" lvl="0" indent="0" algn="l" rtl="0">
              <a:spcBef>
                <a:spcPts val="0"/>
              </a:spcBef>
              <a:spcAft>
                <a:spcPts val="0"/>
              </a:spcAft>
              <a:buNone/>
            </a:pPr>
            <a:endParaRPr sz="12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1300">
                <a:solidFill>
                  <a:schemeClr val="dk1"/>
                </a:solidFill>
                <a:latin typeface="Roboto"/>
                <a:ea typeface="Roboto"/>
                <a:cs typeface="Roboto"/>
                <a:sym typeface="Roboto"/>
              </a:rPr>
              <a:t>Data collection infrastructure, tools and resources for hosting and scaling the solution</a:t>
            </a:r>
            <a:endParaRPr sz="1300">
              <a:solidFill>
                <a:schemeClr val="dk1"/>
              </a:solidFill>
            </a:endParaRPr>
          </a:p>
          <a:p>
            <a:pPr marL="0" lvl="0" indent="0" algn="ctr" rtl="0">
              <a:spcBef>
                <a:spcPts val="0"/>
              </a:spcBef>
              <a:spcAft>
                <a:spcPts val="0"/>
              </a:spcAft>
              <a:buNone/>
            </a:pPr>
            <a:endParaRPr sz="1500"/>
          </a:p>
        </p:txBody>
      </p:sp>
      <p:sp>
        <p:nvSpPr>
          <p:cNvPr id="265" name="Google Shape;265;g2c1bd34837a_0_25"/>
          <p:cNvSpPr/>
          <p:nvPr/>
        </p:nvSpPr>
        <p:spPr>
          <a:xfrm>
            <a:off x="6790052" y="3385950"/>
            <a:ext cx="2128500" cy="16167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6" name="Google Shape;266;g2c1bd34837a_0_25"/>
          <p:cNvSpPr txBox="1"/>
          <p:nvPr/>
        </p:nvSpPr>
        <p:spPr>
          <a:xfrm>
            <a:off x="782900" y="1268325"/>
            <a:ext cx="15741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a:solidFill>
                  <a:schemeClr val="lt2"/>
                </a:solidFill>
              </a:rPr>
              <a:t>Key Partners</a:t>
            </a:r>
            <a:endParaRPr b="1">
              <a:solidFill>
                <a:schemeClr val="lt2"/>
              </a:solidFill>
            </a:endParaRPr>
          </a:p>
        </p:txBody>
      </p:sp>
      <p:sp>
        <p:nvSpPr>
          <p:cNvPr id="267" name="Google Shape;267;g2c1bd34837a_0_25"/>
          <p:cNvSpPr txBox="1"/>
          <p:nvPr/>
        </p:nvSpPr>
        <p:spPr>
          <a:xfrm>
            <a:off x="2598259" y="1268325"/>
            <a:ext cx="1899900" cy="24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a:solidFill>
                  <a:schemeClr val="lt2"/>
                </a:solidFill>
              </a:rPr>
              <a:t>Key</a:t>
            </a:r>
            <a:r>
              <a:rPr lang="en-US" sz="1600">
                <a:solidFill>
                  <a:schemeClr val="lt2"/>
                </a:solidFill>
              </a:rPr>
              <a:t> </a:t>
            </a:r>
            <a:r>
              <a:rPr lang="en-US" sz="1600" b="1">
                <a:solidFill>
                  <a:schemeClr val="lt2"/>
                </a:solidFill>
              </a:rPr>
              <a:t>Activities</a:t>
            </a:r>
            <a:endParaRPr sz="1600">
              <a:solidFill>
                <a:schemeClr val="lt2"/>
              </a:solidFill>
            </a:endParaRPr>
          </a:p>
        </p:txBody>
      </p:sp>
      <p:sp>
        <p:nvSpPr>
          <p:cNvPr id="268" name="Google Shape;268;g2c1bd34837a_0_25"/>
          <p:cNvSpPr txBox="1"/>
          <p:nvPr/>
        </p:nvSpPr>
        <p:spPr>
          <a:xfrm>
            <a:off x="4758950" y="1268325"/>
            <a:ext cx="19491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a:solidFill>
                  <a:schemeClr val="lt2"/>
                </a:solidFill>
              </a:rPr>
              <a:t>Value Proposition</a:t>
            </a:r>
            <a:endParaRPr>
              <a:solidFill>
                <a:schemeClr val="lt2"/>
              </a:solidFill>
            </a:endParaRPr>
          </a:p>
        </p:txBody>
      </p:sp>
      <p:sp>
        <p:nvSpPr>
          <p:cNvPr id="269" name="Google Shape;269;g2c1bd34837a_0_25"/>
          <p:cNvSpPr txBox="1"/>
          <p:nvPr/>
        </p:nvSpPr>
        <p:spPr>
          <a:xfrm>
            <a:off x="6953272" y="3385950"/>
            <a:ext cx="14649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a:solidFill>
                  <a:schemeClr val="lt2"/>
                </a:solidFill>
              </a:rPr>
              <a:t>Channels</a:t>
            </a:r>
            <a:endParaRPr>
              <a:solidFill>
                <a:schemeClr val="lt2"/>
              </a:solidFill>
            </a:endParaRPr>
          </a:p>
        </p:txBody>
      </p:sp>
      <p:sp>
        <p:nvSpPr>
          <p:cNvPr id="270" name="Google Shape;270;g2c1bd34837a_0_25"/>
          <p:cNvSpPr txBox="1"/>
          <p:nvPr/>
        </p:nvSpPr>
        <p:spPr>
          <a:xfrm>
            <a:off x="9110000" y="1228575"/>
            <a:ext cx="14649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a:solidFill>
                  <a:schemeClr val="lt2"/>
                </a:solidFill>
              </a:rPr>
              <a:t>Customer Segments</a:t>
            </a:r>
            <a:endParaRPr>
              <a:solidFill>
                <a:schemeClr val="lt2"/>
              </a:solidFill>
            </a:endParaRPr>
          </a:p>
        </p:txBody>
      </p:sp>
      <p:sp>
        <p:nvSpPr>
          <p:cNvPr id="271" name="Google Shape;271;g2c1bd34837a_0_25"/>
          <p:cNvSpPr txBox="1"/>
          <p:nvPr/>
        </p:nvSpPr>
        <p:spPr>
          <a:xfrm>
            <a:off x="6879890" y="1228575"/>
            <a:ext cx="19491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a:solidFill>
                  <a:schemeClr val="lt2"/>
                </a:solidFill>
              </a:rPr>
              <a:t>Customer Relationships</a:t>
            </a:r>
            <a:endParaRPr>
              <a:solidFill>
                <a:schemeClr val="lt2"/>
              </a:solidFill>
            </a:endParaRPr>
          </a:p>
        </p:txBody>
      </p:sp>
      <p:sp>
        <p:nvSpPr>
          <p:cNvPr id="272" name="Google Shape;272;g2c1bd34837a_0_25"/>
          <p:cNvSpPr txBox="1"/>
          <p:nvPr/>
        </p:nvSpPr>
        <p:spPr>
          <a:xfrm>
            <a:off x="800645" y="1645375"/>
            <a:ext cx="1652100" cy="31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rgbClr val="000000"/>
                </a:solidFill>
                <a:latin typeface="Roboto"/>
                <a:ea typeface="Roboto"/>
                <a:cs typeface="Roboto"/>
                <a:sym typeface="Roboto"/>
              </a:rPr>
              <a:t>Collaborate with water treatment plants, environmental agencies, research institutions, and universities for data collection, validation, and expertise as well as Partner with technology companies for infrastructure support, such as cloud services for hosting the API or app.</a:t>
            </a:r>
            <a:endParaRPr sz="1200">
              <a:solidFill>
                <a:srgbClr val="000000"/>
              </a:solidFill>
            </a:endParaRPr>
          </a:p>
        </p:txBody>
      </p:sp>
      <p:sp>
        <p:nvSpPr>
          <p:cNvPr id="273" name="Google Shape;273;g2c1bd34837a_0_25"/>
          <p:cNvSpPr txBox="1"/>
          <p:nvPr/>
        </p:nvSpPr>
        <p:spPr>
          <a:xfrm>
            <a:off x="2634784" y="1645375"/>
            <a:ext cx="1899900" cy="16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a:solidFill>
                  <a:srgbClr val="000000"/>
                </a:solidFill>
                <a:latin typeface="Roboto"/>
                <a:ea typeface="Roboto"/>
                <a:cs typeface="Roboto"/>
                <a:sym typeface="Roboto"/>
              </a:rPr>
              <a:t>Developing and maintaining the machine learning algorithm for water analysis. Collecting, preprocessing, and analyzing data continuously to improve the accuracy of the algorithm.</a:t>
            </a:r>
            <a:endParaRPr sz="1100">
              <a:solidFill>
                <a:srgbClr val="000000"/>
              </a:solidFill>
            </a:endParaRPr>
          </a:p>
        </p:txBody>
      </p:sp>
      <p:sp>
        <p:nvSpPr>
          <p:cNvPr id="274" name="Google Shape;274;g2c1bd34837a_0_25"/>
          <p:cNvSpPr txBox="1"/>
          <p:nvPr/>
        </p:nvSpPr>
        <p:spPr>
          <a:xfrm>
            <a:off x="4741261" y="1873575"/>
            <a:ext cx="1949100" cy="28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Roboto"/>
                <a:ea typeface="Roboto"/>
                <a:cs typeface="Roboto"/>
                <a:sym typeface="Roboto"/>
              </a:rPr>
              <a:t>An accurate and efficient analysis of water characteristics and a cost-effective solution compared to traditional water testing methods which can be easily accessed for water analysis through user-friendly applications or APIs.</a:t>
            </a:r>
            <a:endParaRPr/>
          </a:p>
        </p:txBody>
      </p:sp>
      <p:sp>
        <p:nvSpPr>
          <p:cNvPr id="275" name="Google Shape;275;g2c1bd34837a_0_25"/>
          <p:cNvSpPr txBox="1"/>
          <p:nvPr/>
        </p:nvSpPr>
        <p:spPr>
          <a:xfrm>
            <a:off x="6935871" y="1913275"/>
            <a:ext cx="1836900" cy="14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a:solidFill>
                  <a:srgbClr val="000000"/>
                </a:solidFill>
                <a:latin typeface="Roboto"/>
                <a:ea typeface="Roboto"/>
                <a:cs typeface="Roboto"/>
                <a:sym typeface="Roboto"/>
              </a:rPr>
              <a:t>Gathering feedback from users to improve the algorithm and application/API.</a:t>
            </a:r>
            <a:endParaRPr sz="1500">
              <a:solidFill>
                <a:srgbClr val="000000"/>
              </a:solidFill>
            </a:endParaRPr>
          </a:p>
        </p:txBody>
      </p:sp>
      <p:sp>
        <p:nvSpPr>
          <p:cNvPr id="276" name="Google Shape;276;g2c1bd34837a_0_25"/>
          <p:cNvSpPr txBox="1"/>
          <p:nvPr/>
        </p:nvSpPr>
        <p:spPr>
          <a:xfrm>
            <a:off x="6975862" y="3626988"/>
            <a:ext cx="1836900" cy="10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a:solidFill>
                  <a:srgbClr val="000000"/>
                </a:solidFill>
                <a:latin typeface="Roboto"/>
                <a:ea typeface="Roboto"/>
                <a:cs typeface="Roboto"/>
                <a:sym typeface="Roboto"/>
              </a:rPr>
              <a:t>Offer API access through a developer portal for integration into third-party applications, also Distribute the application through app stores for individual users</a:t>
            </a:r>
            <a:endParaRPr sz="1100">
              <a:solidFill>
                <a:srgbClr val="000000"/>
              </a:solidFill>
            </a:endParaRPr>
          </a:p>
        </p:txBody>
      </p:sp>
      <p:sp>
        <p:nvSpPr>
          <p:cNvPr id="277" name="Google Shape;277;g2c1bd34837a_0_25"/>
          <p:cNvSpPr txBox="1"/>
          <p:nvPr/>
        </p:nvSpPr>
        <p:spPr>
          <a:xfrm>
            <a:off x="9098273" y="1903325"/>
            <a:ext cx="1476600" cy="28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a:solidFill>
                  <a:srgbClr val="000000"/>
                </a:solidFill>
                <a:latin typeface="Roboto"/>
                <a:ea typeface="Roboto"/>
                <a:cs typeface="Roboto"/>
                <a:sym typeface="Roboto"/>
              </a:rPr>
              <a:t>Water treatment plants and facilities, Environmental agencies and regulatory bodies, Researchers and academics studying water quality and environmental science</a:t>
            </a:r>
            <a:endParaRPr sz="1300">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
          <p:cNvSpPr txBox="1">
            <a:spLocks noGrp="1"/>
          </p:cNvSpPr>
          <p:nvPr>
            <p:ph type="title"/>
          </p:nvPr>
        </p:nvSpPr>
        <p:spPr>
          <a:xfrm>
            <a:off x="749850" y="1037223"/>
            <a:ext cx="6348900" cy="518700"/>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a:solidFill>
                  <a:srgbClr val="274E13"/>
                </a:solidFill>
                <a:highlight>
                  <a:schemeClr val="lt1"/>
                </a:highlight>
              </a:rPr>
              <a:t>Team Member Details :</a:t>
            </a:r>
            <a:endParaRPr>
              <a:solidFill>
                <a:srgbClr val="274E13"/>
              </a:solidFill>
              <a:highlight>
                <a:schemeClr val="lt1"/>
              </a:highlight>
            </a:endParaRPr>
          </a:p>
        </p:txBody>
      </p:sp>
      <p:sp>
        <p:nvSpPr>
          <p:cNvPr id="283" name="Google Shape;283;p4"/>
          <p:cNvSpPr txBox="1">
            <a:spLocks noGrp="1"/>
          </p:cNvSpPr>
          <p:nvPr>
            <p:ph type="body" idx="1"/>
          </p:nvPr>
        </p:nvSpPr>
        <p:spPr>
          <a:xfrm>
            <a:off x="715650" y="2089800"/>
            <a:ext cx="10379700" cy="4768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500" b="1">
                <a:solidFill>
                  <a:srgbClr val="5D7C3F"/>
                </a:solidFill>
              </a:rPr>
              <a:t>Team Leader Name: Srotoswini Sen</a:t>
            </a:r>
            <a:endParaRPr sz="1900"/>
          </a:p>
          <a:p>
            <a:pPr marL="0" lvl="0" indent="0" algn="l" rtl="0">
              <a:lnSpc>
                <a:spcPct val="90000"/>
              </a:lnSpc>
              <a:spcBef>
                <a:spcPts val="1000"/>
              </a:spcBef>
              <a:spcAft>
                <a:spcPts val="0"/>
              </a:spcAft>
              <a:buClr>
                <a:schemeClr val="dk1"/>
              </a:buClr>
              <a:buSzPts val="1200"/>
              <a:buNone/>
            </a:pPr>
            <a:r>
              <a:rPr lang="en-US" sz="1400"/>
              <a:t>Branch (Btech/Mtech/PhD etc):	B.Tech 	       Stream (ECE, CSE etc): ECE		       Year (I,II,III,IV): II</a:t>
            </a:r>
            <a:endParaRPr sz="1400"/>
          </a:p>
          <a:p>
            <a:pPr marL="0" lvl="0" indent="0" algn="l" rtl="0">
              <a:lnSpc>
                <a:spcPct val="90000"/>
              </a:lnSpc>
              <a:spcBef>
                <a:spcPts val="1000"/>
              </a:spcBef>
              <a:spcAft>
                <a:spcPts val="0"/>
              </a:spcAft>
              <a:buClr>
                <a:srgbClr val="5D7C3F"/>
              </a:buClr>
              <a:buSzPts val="1200"/>
              <a:buNone/>
            </a:pPr>
            <a:r>
              <a:rPr lang="en-US" sz="1500" b="1">
                <a:solidFill>
                  <a:srgbClr val="5D7C3F"/>
                </a:solidFill>
              </a:rPr>
              <a:t>Team Member 1 Name: Arnabe Das</a:t>
            </a:r>
            <a:endParaRPr sz="1900"/>
          </a:p>
          <a:p>
            <a:pPr marL="0" lvl="0" indent="0" algn="l" rtl="0">
              <a:lnSpc>
                <a:spcPct val="90000"/>
              </a:lnSpc>
              <a:spcBef>
                <a:spcPts val="1000"/>
              </a:spcBef>
              <a:spcAft>
                <a:spcPts val="0"/>
              </a:spcAft>
              <a:buClr>
                <a:schemeClr val="dk1"/>
              </a:buClr>
              <a:buSzPts val="1200"/>
              <a:buNone/>
            </a:pPr>
            <a:r>
              <a:rPr lang="en-US" sz="1400"/>
              <a:t>Branch (Btech/Mtech/PhD etc):	B.Tech 	       Stream (ECE, CSE etc): ECE		        Year (I,II,III,IV): II</a:t>
            </a:r>
            <a:endParaRPr sz="1800"/>
          </a:p>
          <a:p>
            <a:pPr marL="0" lvl="0" indent="0" algn="l" rtl="0">
              <a:lnSpc>
                <a:spcPct val="90000"/>
              </a:lnSpc>
              <a:spcBef>
                <a:spcPts val="1000"/>
              </a:spcBef>
              <a:spcAft>
                <a:spcPts val="0"/>
              </a:spcAft>
              <a:buClr>
                <a:srgbClr val="5D7C3F"/>
              </a:buClr>
              <a:buSzPts val="1200"/>
              <a:buNone/>
            </a:pPr>
            <a:r>
              <a:rPr lang="en-US" sz="1500" b="1">
                <a:solidFill>
                  <a:srgbClr val="5D7C3F"/>
                </a:solidFill>
              </a:rPr>
              <a:t>Team Member 2 Name: Anubhab Sarkar</a:t>
            </a:r>
            <a:endParaRPr sz="1900"/>
          </a:p>
          <a:p>
            <a:pPr marL="0" lvl="0" indent="0" algn="l" rtl="0">
              <a:lnSpc>
                <a:spcPct val="90000"/>
              </a:lnSpc>
              <a:spcBef>
                <a:spcPts val="1000"/>
              </a:spcBef>
              <a:spcAft>
                <a:spcPts val="0"/>
              </a:spcAft>
              <a:buClr>
                <a:schemeClr val="dk1"/>
              </a:buClr>
              <a:buSzPts val="1200"/>
              <a:buNone/>
            </a:pPr>
            <a:r>
              <a:rPr lang="en-US" sz="1400"/>
              <a:t>Branch (Btech/Mtech/PhD etc):	B.Tech 	       Stream (ECE, CSE etc): ECE		        Year (I,II,III,IV): II</a:t>
            </a:r>
            <a:endParaRPr sz="1800"/>
          </a:p>
          <a:p>
            <a:pPr marL="0" lvl="0" indent="0" algn="l" rtl="0">
              <a:lnSpc>
                <a:spcPct val="90000"/>
              </a:lnSpc>
              <a:spcBef>
                <a:spcPts val="1000"/>
              </a:spcBef>
              <a:spcAft>
                <a:spcPts val="0"/>
              </a:spcAft>
              <a:buClr>
                <a:srgbClr val="5D7C3F"/>
              </a:buClr>
              <a:buSzPts val="1200"/>
              <a:buNone/>
            </a:pPr>
            <a:r>
              <a:rPr lang="en-US" sz="1500" b="1">
                <a:solidFill>
                  <a:srgbClr val="5D7C3F"/>
                </a:solidFill>
              </a:rPr>
              <a:t>Team Member 3 Name: Anushka Datta</a:t>
            </a:r>
            <a:endParaRPr sz="1900"/>
          </a:p>
          <a:p>
            <a:pPr marL="0" lvl="0" indent="0" algn="l" rtl="0">
              <a:lnSpc>
                <a:spcPct val="90000"/>
              </a:lnSpc>
              <a:spcBef>
                <a:spcPts val="1000"/>
              </a:spcBef>
              <a:spcAft>
                <a:spcPts val="0"/>
              </a:spcAft>
              <a:buClr>
                <a:schemeClr val="dk1"/>
              </a:buClr>
              <a:buSzPts val="1200"/>
              <a:buNone/>
            </a:pPr>
            <a:r>
              <a:rPr lang="en-US" sz="1400"/>
              <a:t>Branch (Btech/Mtech/PhD etc):	B.Tech 	       Stream (ECE, CSE etc): ECE		        Year (I,II,III,IV): II</a:t>
            </a:r>
            <a:endParaRPr sz="1800"/>
          </a:p>
          <a:p>
            <a:pPr marL="0" lvl="0" indent="0" algn="l" rtl="0">
              <a:lnSpc>
                <a:spcPct val="90000"/>
              </a:lnSpc>
              <a:spcBef>
                <a:spcPts val="1000"/>
              </a:spcBef>
              <a:spcAft>
                <a:spcPts val="0"/>
              </a:spcAft>
              <a:buClr>
                <a:srgbClr val="5D7C3F"/>
              </a:buClr>
              <a:buSzPts val="1200"/>
              <a:buNone/>
            </a:pPr>
            <a:r>
              <a:rPr lang="en-US" sz="1500" b="1">
                <a:solidFill>
                  <a:srgbClr val="5D7C3F"/>
                </a:solidFill>
              </a:rPr>
              <a:t>Team Member 4 Name: Debraj Sadhukhan</a:t>
            </a:r>
            <a:endParaRPr sz="1900"/>
          </a:p>
          <a:p>
            <a:pPr marL="0" lvl="0" indent="0" algn="l" rtl="0">
              <a:lnSpc>
                <a:spcPct val="90000"/>
              </a:lnSpc>
              <a:spcBef>
                <a:spcPts val="1000"/>
              </a:spcBef>
              <a:spcAft>
                <a:spcPts val="0"/>
              </a:spcAft>
              <a:buClr>
                <a:schemeClr val="dk1"/>
              </a:buClr>
              <a:buSzPts val="1200"/>
              <a:buNone/>
            </a:pPr>
            <a:r>
              <a:rPr lang="en-US" sz="1400"/>
              <a:t>Branch (Btech/Mtech/PhD etc):	B.Tech 	       Stream (ECE, CSE etc): ECE		        Year (I,II,III,IV): II</a:t>
            </a:r>
            <a:endParaRPr sz="1400"/>
          </a:p>
          <a:p>
            <a:pPr marL="0" lvl="0" indent="0" algn="l" rtl="0">
              <a:spcBef>
                <a:spcPts val="1000"/>
              </a:spcBef>
              <a:spcAft>
                <a:spcPts val="0"/>
              </a:spcAft>
              <a:buClr>
                <a:srgbClr val="5D7C3F"/>
              </a:buClr>
              <a:buSzPts val="1200"/>
              <a:buFont typeface="Arial"/>
              <a:buNone/>
            </a:pPr>
            <a:r>
              <a:rPr lang="en-US" sz="1500" b="1">
                <a:solidFill>
                  <a:srgbClr val="5D7C3F"/>
                </a:solidFill>
              </a:rPr>
              <a:t>Team Member 5  Name: Uttiyo Das Sarma</a:t>
            </a:r>
            <a:endParaRPr sz="1900"/>
          </a:p>
          <a:p>
            <a:pPr marL="0" lvl="0" indent="0" algn="l" rtl="0">
              <a:spcBef>
                <a:spcPts val="1000"/>
              </a:spcBef>
              <a:spcAft>
                <a:spcPts val="0"/>
              </a:spcAft>
              <a:buClr>
                <a:schemeClr val="dk1"/>
              </a:buClr>
              <a:buSzPts val="1200"/>
              <a:buNone/>
            </a:pPr>
            <a:r>
              <a:rPr lang="en-US" sz="1400"/>
              <a:t>Branch (Btech/Mtech/PhD etc):	B.Tech 	       Stream (ECE, CSE etc): ECE		       Year (I,II,III,IV): III</a:t>
            </a:r>
            <a:endParaRPr sz="1400"/>
          </a:p>
          <a:p>
            <a:pPr marL="0" lvl="0" indent="0" algn="l" rtl="0">
              <a:lnSpc>
                <a:spcPct val="90000"/>
              </a:lnSpc>
              <a:spcBef>
                <a:spcPts val="1000"/>
              </a:spcBef>
              <a:spcAft>
                <a:spcPts val="0"/>
              </a:spcAft>
              <a:buClr>
                <a:srgbClr val="804160"/>
              </a:buClr>
              <a:buSzPts val="1200"/>
              <a:buNone/>
            </a:pPr>
            <a:r>
              <a:rPr lang="en-US" b="1">
                <a:solidFill>
                  <a:srgbClr val="804160"/>
                </a:solidFill>
              </a:rPr>
              <a:t>Team Mentor Name: Moupali Roy</a:t>
            </a:r>
            <a:endParaRPr sz="2000"/>
          </a:p>
          <a:p>
            <a:pPr marL="0" lvl="0" indent="0" algn="l" rtl="0">
              <a:lnSpc>
                <a:spcPct val="90000"/>
              </a:lnSpc>
              <a:spcBef>
                <a:spcPts val="1000"/>
              </a:spcBef>
              <a:spcAft>
                <a:spcPts val="0"/>
              </a:spcAft>
              <a:buClr>
                <a:schemeClr val="dk1"/>
              </a:buClr>
              <a:buSzPts val="1200"/>
              <a:buNone/>
            </a:pPr>
            <a:r>
              <a:rPr lang="en-US" sz="1400"/>
              <a:t>Category (Academic/Industry):		 	       Expertise (AI/ML/Blockchain etc):            Domain Experience (in years):    </a:t>
            </a:r>
            <a:endParaRPr sz="180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EEEEEE"/>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877</Words>
  <Application>Microsoft Office PowerPoint</Application>
  <PresentationFormat>Widescreen</PresentationFormat>
  <Paragraphs>133</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Noto Sans Symbols</vt:lpstr>
      <vt:lpstr>Franklin Gothic</vt:lpstr>
      <vt:lpstr>Libre Franklin</vt:lpstr>
      <vt:lpstr>Arial</vt:lpstr>
      <vt:lpstr>Roboto</vt:lpstr>
      <vt:lpstr>Calibri</vt:lpstr>
      <vt:lpstr>Theme1</vt:lpstr>
      <vt:lpstr>Basic Details of the Team and Problem Statement</vt:lpstr>
      <vt:lpstr>Solution Steps :</vt:lpstr>
      <vt:lpstr>Technology Stack :</vt:lpstr>
      <vt:lpstr>Idea/Approach Details</vt:lpstr>
      <vt:lpstr>Business Model : </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Uttiyo Das Sarma</cp:lastModifiedBy>
  <cp:revision>1</cp:revision>
  <dcterms:created xsi:type="dcterms:W3CDTF">2022-02-11T07:14:46Z</dcterms:created>
  <dcterms:modified xsi:type="dcterms:W3CDTF">2024-03-19T17:11:57Z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