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r0zFJNkDHusBOBy4jjQ8Js8/Q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246E90-8711-4D65-A514-19A0A2434E3F}">
  <a:tblStyle styleId="{24246E90-8711-4D65-A514-19A0A2434E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DMSans-regular.fntdata"/><Relationship Id="rId14" Type="http://schemas.openxmlformats.org/officeDocument/2006/relationships/slide" Target="slides/slide8.xml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" name="Google Shape;87;p1"/>
          <p:cNvCxnSpPr/>
          <p:nvPr/>
        </p:nvCxnSpPr>
        <p:spPr>
          <a:xfrm flipH="1" rot="10800000">
            <a:off x="14131544" y="7969488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"/>
          <p:cNvCxnSpPr/>
          <p:nvPr/>
        </p:nvCxnSpPr>
        <p:spPr>
          <a:xfrm flipH="1" rot="10800000">
            <a:off x="14444220" y="8329798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"/>
          <p:cNvCxnSpPr/>
          <p:nvPr/>
        </p:nvCxnSpPr>
        <p:spPr>
          <a:xfrm flipH="1" rot="10800000">
            <a:off x="14802690" y="8681112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3486377" y="3940175"/>
            <a:ext cx="11315247" cy="1330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SBHRCCIT003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489368" y="5555395"/>
            <a:ext cx="7197206" cy="5232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by ROYALCHIEVERS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 rot="10800000">
            <a:off x="9525" y="63583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83809" y="63869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0" y="74707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10800000">
            <a:off x="0" y="85545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-5400000">
            <a:off x="1083809" y="85545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 rot="10800000">
            <a:off x="1083809" y="962372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 rot="10800000">
            <a:off x="3321750" y="85831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21750" y="74993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4405559" y="85831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237941" y="966693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321750" y="966693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 rot="5400000">
            <a:off x="0" y="9638357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 rot="-5400000">
            <a:off x="15470622" y="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rot="-5400000">
            <a:off x="16554431" y="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rot="10800000">
            <a:off x="17638239" y="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 rot="-5400000">
            <a:off x="14386813" y="10838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 rot="-5400000">
            <a:off x="15470622" y="10838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6554431" y="216761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 rot="5400000">
            <a:off x="17638239" y="10838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 rot="-5400000">
            <a:off x="17638239" y="216761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 rot="10800000">
            <a:off x="15470622" y="4433486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 rot="-5400000">
            <a:off x="16554431" y="4433486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5" name="Google Shape;115;p1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7" name="Google Shape;117;p1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130" name="Google Shape;130;p2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2" name="Google Shape;132;p2"/>
          <p:cNvCxnSpPr/>
          <p:nvPr/>
        </p:nvCxnSpPr>
        <p:spPr>
          <a:xfrm>
            <a:off x="13918610" y="8394229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2"/>
          <p:cNvCxnSpPr/>
          <p:nvPr/>
        </p:nvCxnSpPr>
        <p:spPr>
          <a:xfrm>
            <a:off x="13704664" y="870690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"/>
          <p:cNvCxnSpPr/>
          <p:nvPr/>
        </p:nvCxnSpPr>
        <p:spPr>
          <a:xfrm>
            <a:off x="13525062" y="906537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"/>
          <p:cNvCxnSpPr/>
          <p:nvPr/>
        </p:nvCxnSpPr>
        <p:spPr>
          <a:xfrm>
            <a:off x="13398407" y="9451643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"/>
          <p:cNvCxnSpPr/>
          <p:nvPr/>
        </p:nvCxnSpPr>
        <p:spPr>
          <a:xfrm>
            <a:off x="13254553" y="989132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"/>
          <p:cNvSpPr txBox="1"/>
          <p:nvPr/>
        </p:nvSpPr>
        <p:spPr>
          <a:xfrm>
            <a:off x="2634600" y="3664650"/>
            <a:ext cx="141750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3784200" y="5143500"/>
            <a:ext cx="1071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 hybrid system to predict the water quality and categorize it based on its use like drinkable, useful for fish in the aquarium, useful for washing cloths, etc. </a:t>
            </a:r>
            <a:endParaRPr/>
          </a:p>
        </p:txBody>
      </p:sp>
      <p:grpSp>
        <p:nvGrpSpPr>
          <p:cNvPr id="139" name="Google Shape;139;p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40" name="Google Shape;140;p2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2" name="Google Shape;142;p2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3"/>
          <p:cNvCxnSpPr/>
          <p:nvPr/>
        </p:nvCxnSpPr>
        <p:spPr>
          <a:xfrm flipH="1" rot="10800000">
            <a:off x="3160461" y="5241779"/>
            <a:ext cx="1198289" cy="630733"/>
          </a:xfrm>
          <a:prstGeom prst="straightConnector1">
            <a:avLst/>
          </a:prstGeom>
          <a:noFill/>
          <a:ln cap="flat" cmpd="sng" w="381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"/>
          <p:cNvCxnSpPr/>
          <p:nvPr/>
        </p:nvCxnSpPr>
        <p:spPr>
          <a:xfrm flipH="1" rot="10800000">
            <a:off x="8323826" y="5241779"/>
            <a:ext cx="1116890" cy="965328"/>
          </a:xfrm>
          <a:prstGeom prst="straightConnector1">
            <a:avLst/>
          </a:prstGeom>
          <a:noFill/>
          <a:ln cap="flat" cmpd="sng" w="381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"/>
          <p:cNvCxnSpPr/>
          <p:nvPr/>
        </p:nvCxnSpPr>
        <p:spPr>
          <a:xfrm flipH="1" rot="10800000">
            <a:off x="13386742" y="5241779"/>
            <a:ext cx="1153653" cy="962528"/>
          </a:xfrm>
          <a:prstGeom prst="straightConnector1">
            <a:avLst/>
          </a:prstGeom>
          <a:noFill/>
          <a:ln cap="flat" cmpd="sng" w="381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"/>
          <p:cNvCxnSpPr/>
          <p:nvPr/>
        </p:nvCxnSpPr>
        <p:spPr>
          <a:xfrm rot="10800000">
            <a:off x="5783157" y="5241779"/>
            <a:ext cx="1116262" cy="965328"/>
          </a:xfrm>
          <a:prstGeom prst="straightConnector1">
            <a:avLst/>
          </a:prstGeom>
          <a:noFill/>
          <a:ln cap="flat" cmpd="sng" w="381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"/>
          <p:cNvCxnSpPr/>
          <p:nvPr/>
        </p:nvCxnSpPr>
        <p:spPr>
          <a:xfrm rot="10800000">
            <a:off x="10865123" y="5241779"/>
            <a:ext cx="1097212" cy="962528"/>
          </a:xfrm>
          <a:prstGeom prst="straightConnector1">
            <a:avLst/>
          </a:prstGeom>
          <a:noFill/>
          <a:ln cap="flat" cmpd="sng" w="381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6" name="Google Shape;176;p3"/>
          <p:cNvGrpSpPr/>
          <p:nvPr/>
        </p:nvGrpSpPr>
        <p:grpSpPr>
          <a:xfrm>
            <a:off x="1817900" y="5492103"/>
            <a:ext cx="1424407" cy="1424407"/>
            <a:chOff x="0" y="0"/>
            <a:chExt cx="812800" cy="812800"/>
          </a:xfrm>
        </p:grpSpPr>
        <p:sp>
          <p:nvSpPr>
            <p:cNvPr id="177" name="Google Shape;17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3"/>
          <p:cNvGrpSpPr/>
          <p:nvPr/>
        </p:nvGrpSpPr>
        <p:grpSpPr>
          <a:xfrm>
            <a:off x="4358750" y="4529575"/>
            <a:ext cx="1424407" cy="1424407"/>
            <a:chOff x="0" y="0"/>
            <a:chExt cx="812800" cy="812800"/>
          </a:xfrm>
        </p:grpSpPr>
        <p:sp>
          <p:nvSpPr>
            <p:cNvPr id="180" name="Google Shape;18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3"/>
          <p:cNvGrpSpPr/>
          <p:nvPr/>
        </p:nvGrpSpPr>
        <p:grpSpPr>
          <a:xfrm>
            <a:off x="6899419" y="5494903"/>
            <a:ext cx="1424407" cy="1424407"/>
            <a:chOff x="0" y="0"/>
            <a:chExt cx="812800" cy="812800"/>
          </a:xfrm>
        </p:grpSpPr>
        <p:sp>
          <p:nvSpPr>
            <p:cNvPr id="183" name="Google Shape;183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9440716" y="4529575"/>
            <a:ext cx="1424407" cy="1424407"/>
            <a:chOff x="0" y="0"/>
            <a:chExt cx="812800" cy="812800"/>
          </a:xfrm>
        </p:grpSpPr>
        <p:sp>
          <p:nvSpPr>
            <p:cNvPr id="186" name="Google Shape;18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3"/>
          <p:cNvGrpSpPr/>
          <p:nvPr/>
        </p:nvGrpSpPr>
        <p:grpSpPr>
          <a:xfrm>
            <a:off x="11962335" y="5492103"/>
            <a:ext cx="1424407" cy="1424407"/>
            <a:chOff x="0" y="0"/>
            <a:chExt cx="812800" cy="812800"/>
          </a:xfrm>
        </p:grpSpPr>
        <p:sp>
          <p:nvSpPr>
            <p:cNvPr id="189" name="Google Shape;189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14540395" y="4529575"/>
            <a:ext cx="1424407" cy="1424407"/>
            <a:chOff x="0" y="0"/>
            <a:chExt cx="812800" cy="812800"/>
          </a:xfrm>
        </p:grpSpPr>
        <p:sp>
          <p:nvSpPr>
            <p:cNvPr id="192" name="Google Shape;19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195" name="Google Shape;195;p3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7" name="Google Shape;197;p3"/>
          <p:cNvCxnSpPr/>
          <p:nvPr/>
        </p:nvCxnSpPr>
        <p:spPr>
          <a:xfrm>
            <a:off x="-2859087" y="-2102233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"/>
          <p:cNvCxnSpPr/>
          <p:nvPr/>
        </p:nvCxnSpPr>
        <p:spPr>
          <a:xfrm>
            <a:off x="-3073034" y="-1789557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3"/>
          <p:cNvCxnSpPr/>
          <p:nvPr/>
        </p:nvCxnSpPr>
        <p:spPr>
          <a:xfrm>
            <a:off x="-3252636" y="-1431087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3"/>
          <p:cNvCxnSpPr/>
          <p:nvPr/>
        </p:nvCxnSpPr>
        <p:spPr>
          <a:xfrm>
            <a:off x="-3379290" y="-1044819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"/>
          <p:cNvCxnSpPr/>
          <p:nvPr/>
        </p:nvCxnSpPr>
        <p:spPr>
          <a:xfrm>
            <a:off x="-3523144" y="-605142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3"/>
          <p:cNvCxnSpPr/>
          <p:nvPr/>
        </p:nvCxnSpPr>
        <p:spPr>
          <a:xfrm>
            <a:off x="-3643964" y="-161419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3"/>
          <p:cNvSpPr txBox="1"/>
          <p:nvPr/>
        </p:nvSpPr>
        <p:spPr>
          <a:xfrm>
            <a:off x="5343984" y="1133475"/>
            <a:ext cx="7600032" cy="739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PROJECT STEPS</a:t>
            </a:r>
            <a:endParaRPr/>
          </a:p>
        </p:txBody>
      </p:sp>
      <p:sp>
        <p:nvSpPr>
          <p:cNvPr id="204" name="Google Shape;204;p3"/>
          <p:cNvSpPr txBox="1"/>
          <p:nvPr/>
        </p:nvSpPr>
        <p:spPr>
          <a:xfrm>
            <a:off x="1508942" y="7149994"/>
            <a:ext cx="204232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Study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1817900" y="5889664"/>
            <a:ext cx="1424407" cy="52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769660" y="7611004"/>
            <a:ext cx="3520886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Study the relationship of various electrical parameters with chemical parameters that affect the quality of water.</a:t>
            </a:r>
            <a:endParaRPr/>
          </a:p>
        </p:txBody>
      </p:sp>
      <p:sp>
        <p:nvSpPr>
          <p:cNvPr id="207" name="Google Shape;207;p3"/>
          <p:cNvSpPr txBox="1"/>
          <p:nvPr/>
        </p:nvSpPr>
        <p:spPr>
          <a:xfrm>
            <a:off x="4367623" y="4927136"/>
            <a:ext cx="1424407" cy="52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208" name="Google Shape;208;p3"/>
          <p:cNvSpPr txBox="1"/>
          <p:nvPr/>
        </p:nvSpPr>
        <p:spPr>
          <a:xfrm>
            <a:off x="6886962" y="5903985"/>
            <a:ext cx="1424407" cy="52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  <p:sp>
        <p:nvSpPr>
          <p:cNvPr id="209" name="Google Shape;209;p3"/>
          <p:cNvSpPr txBox="1"/>
          <p:nvPr/>
        </p:nvSpPr>
        <p:spPr>
          <a:xfrm>
            <a:off x="9453173" y="4912816"/>
            <a:ext cx="1424407" cy="52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11974898" y="5889664"/>
            <a:ext cx="1424407" cy="52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14540395" y="4927136"/>
            <a:ext cx="1424407" cy="52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6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4049793" y="3245952"/>
            <a:ext cx="204232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Collection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3242307" y="3742532"/>
            <a:ext cx="3520886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Collect ware from various sources and label them.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6334853" y="7149994"/>
            <a:ext cx="2553539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Chemical Reagent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5851180" y="7611004"/>
            <a:ext cx="3520886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Collect various chemical reagent that helps us to detect specific ions using colorimetry </a:t>
            </a:r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8910796" y="2592190"/>
            <a:ext cx="250916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Electrical Sensors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8404934" y="3053200"/>
            <a:ext cx="3520886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Collect electrical sensors like PH sensor, Turbidity Sensor, TDS Sensor </a:t>
            </a:r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11653377" y="7149994"/>
            <a:ext cx="204232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Dataset</a:t>
            </a:r>
            <a:endParaRPr/>
          </a:p>
        </p:txBody>
      </p:sp>
      <p:sp>
        <p:nvSpPr>
          <p:cNvPr id="219" name="Google Shape;219;p3"/>
          <p:cNvSpPr txBox="1"/>
          <p:nvPr/>
        </p:nvSpPr>
        <p:spPr>
          <a:xfrm>
            <a:off x="10914096" y="7611004"/>
            <a:ext cx="3520886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Collect all of the information into a single dataset for training</a:t>
            </a:r>
            <a:endParaRPr/>
          </a:p>
        </p:txBody>
      </p:sp>
      <p:sp>
        <p:nvSpPr>
          <p:cNvPr id="220" name="Google Shape;220;p3"/>
          <p:cNvSpPr txBox="1"/>
          <p:nvPr/>
        </p:nvSpPr>
        <p:spPr>
          <a:xfrm>
            <a:off x="13922480" y="3376772"/>
            <a:ext cx="2428807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Machine Learning</a:t>
            </a:r>
            <a:endParaRPr/>
          </a:p>
        </p:txBody>
      </p:sp>
      <p:sp>
        <p:nvSpPr>
          <p:cNvPr id="221" name="Google Shape;221;p3"/>
          <p:cNvSpPr txBox="1"/>
          <p:nvPr/>
        </p:nvSpPr>
        <p:spPr>
          <a:xfrm>
            <a:off x="13376441" y="3791388"/>
            <a:ext cx="3520886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Code the ML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17204191" y="70377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7204191" y="81216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 rot="-5400000">
            <a:off x="17204191" y="92054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6120382" y="5953982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6120382" y="7037791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 rot="5400000">
            <a:off x="15036573" y="81216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 rot="10800000">
            <a:off x="16120382" y="92054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15036573" y="92054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4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35" name="Google Shape;235;p4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7" name="Google Shape;237;p4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4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4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4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4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4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4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4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5" name="Google Shape;245;p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246" name="Google Shape;246;p4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8" name="Google Shape;248;p4"/>
          <p:cNvCxnSpPr/>
          <p:nvPr/>
        </p:nvCxnSpPr>
        <p:spPr>
          <a:xfrm flipH="1" rot="10800000">
            <a:off x="14131544" y="7969488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4"/>
          <p:cNvCxnSpPr/>
          <p:nvPr/>
        </p:nvCxnSpPr>
        <p:spPr>
          <a:xfrm flipH="1" rot="10800000">
            <a:off x="14444220" y="8329798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4"/>
          <p:cNvCxnSpPr/>
          <p:nvPr/>
        </p:nvCxnSpPr>
        <p:spPr>
          <a:xfrm flipH="1" rot="10800000">
            <a:off x="14802690" y="8681112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1" name="Google Shape;251;p4"/>
          <p:cNvGrpSpPr/>
          <p:nvPr/>
        </p:nvGrpSpPr>
        <p:grpSpPr>
          <a:xfrm>
            <a:off x="0" y="7026823"/>
            <a:ext cx="5489368" cy="3308577"/>
            <a:chOff x="0" y="0"/>
            <a:chExt cx="7319157" cy="4411436"/>
          </a:xfrm>
        </p:grpSpPr>
        <p:sp>
          <p:nvSpPr>
            <p:cNvPr id="252" name="Google Shape;252;p4"/>
            <p:cNvSpPr/>
            <p:nvPr/>
          </p:nvSpPr>
          <p:spPr>
            <a:xfrm rot="10800000">
              <a:off x="12700" y="0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445079" y="38100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0" y="1483179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 rot="10800000">
              <a:off x="0" y="29282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 rot="10800000">
              <a:off x="4429000" y="29663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429000" y="1521279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 rot="5400000">
              <a:off x="5874078" y="29663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60" name="Google Shape;260;p4"/>
          <p:cNvGraphicFramePr/>
          <p:nvPr/>
        </p:nvGraphicFramePr>
        <p:xfrm>
          <a:off x="13034458" y="1320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{24246E90-8711-4D65-A514-19A0A2434E3F}</a:tableStyleId>
              </a:tblPr>
              <a:tblGrid>
                <a:gridCol w="1781675"/>
                <a:gridCol w="2772275"/>
              </a:tblGrid>
              <a:tr h="101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99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IONS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7C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99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REAGENT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7C9D"/>
                    </a:solidFill>
                  </a:tcPr>
                </a:tc>
              </a:tr>
              <a:tr h="89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99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IRON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FERROZINE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</a:tr>
              <a:tr h="91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99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NITRATE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GRIESS REAGENT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</a:tr>
              <a:tr h="83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CHLORIDE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NITRATE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</a:tr>
              <a:tr h="83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LEAD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DITHIZONE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</a:tr>
              <a:tr h="83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FLURIDE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SPADNS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</a:tr>
              <a:tr h="91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COPPER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BICINCHONINATE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</a:tr>
              <a:tr h="91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SULFATE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BARIUM CHLORIDE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</a:tr>
              <a:tr h="83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CHLORINE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EFEFE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DPD REAGENT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8CFAE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4"/>
          <p:cNvSpPr txBox="1"/>
          <p:nvPr/>
        </p:nvSpPr>
        <p:spPr>
          <a:xfrm>
            <a:off x="2744684" y="5574801"/>
            <a:ext cx="10048553" cy="2110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We will collect as many reagents as possible and mix them with each sample of water. It will produce a certain colour based on the ions. Keeping the distilled water as reference we will classify the colour strength like </a:t>
            </a:r>
            <a:endParaRPr/>
          </a:p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[Very Light, Light, Moderate, Deep, Very Deep]</a:t>
            </a:r>
            <a:endParaRPr/>
          </a:p>
        </p:txBody>
      </p:sp>
      <p:sp>
        <p:nvSpPr>
          <p:cNvPr id="262" name="Google Shape;262;p4"/>
          <p:cNvSpPr txBox="1"/>
          <p:nvPr/>
        </p:nvSpPr>
        <p:spPr>
          <a:xfrm>
            <a:off x="3968945" y="4481557"/>
            <a:ext cx="7600032" cy="739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ION TEST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5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68" name="Google Shape;268;p5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0" name="Google Shape;270;p5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5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5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5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5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5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5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5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8" name="Google Shape;278;p5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279" name="Google Shape;279;p5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1" name="Google Shape;281;p5"/>
          <p:cNvCxnSpPr/>
          <p:nvPr/>
        </p:nvCxnSpPr>
        <p:spPr>
          <a:xfrm flipH="1" rot="10800000">
            <a:off x="14131544" y="7969488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5"/>
          <p:cNvCxnSpPr/>
          <p:nvPr/>
        </p:nvCxnSpPr>
        <p:spPr>
          <a:xfrm flipH="1" rot="10800000">
            <a:off x="14444220" y="8329798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5"/>
          <p:cNvCxnSpPr/>
          <p:nvPr/>
        </p:nvCxnSpPr>
        <p:spPr>
          <a:xfrm flipH="1" rot="10800000">
            <a:off x="14802690" y="8681112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4" name="Google Shape;284;p5"/>
          <p:cNvGrpSpPr/>
          <p:nvPr/>
        </p:nvGrpSpPr>
        <p:grpSpPr>
          <a:xfrm>
            <a:off x="0" y="7026823"/>
            <a:ext cx="5489368" cy="3308577"/>
            <a:chOff x="0" y="0"/>
            <a:chExt cx="7319157" cy="4411436"/>
          </a:xfrm>
        </p:grpSpPr>
        <p:sp>
          <p:nvSpPr>
            <p:cNvPr id="285" name="Google Shape;285;p5"/>
            <p:cNvSpPr/>
            <p:nvPr/>
          </p:nvSpPr>
          <p:spPr>
            <a:xfrm rot="10800000">
              <a:off x="12700" y="0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445079" y="38100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0" y="1483179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 rot="10800000">
              <a:off x="0" y="29282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 rot="10800000">
              <a:off x="4429000" y="29663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429000" y="1521279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 rot="5400000">
              <a:off x="5874078" y="29663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5"/>
          <p:cNvSpPr txBox="1"/>
          <p:nvPr/>
        </p:nvSpPr>
        <p:spPr>
          <a:xfrm>
            <a:off x="4395667" y="5437767"/>
            <a:ext cx="10048553" cy="127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Here we will test the physical parameters like resistance, voltage, capacitance, pH, Turbidity, TDS using various sensors.</a:t>
            </a:r>
            <a:endParaRPr/>
          </a:p>
        </p:txBody>
      </p:sp>
      <p:sp>
        <p:nvSpPr>
          <p:cNvPr id="294" name="Google Shape;294;p5"/>
          <p:cNvSpPr txBox="1"/>
          <p:nvPr/>
        </p:nvSpPr>
        <p:spPr>
          <a:xfrm>
            <a:off x="5978398" y="4362300"/>
            <a:ext cx="7600032" cy="739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PHYSICAL TEST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6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00" name="Google Shape;300;p6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2" name="Google Shape;302;p6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6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6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6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6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6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6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6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0" name="Google Shape;310;p6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11" name="Google Shape;311;p6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13" name="Google Shape;313;p6"/>
          <p:cNvCxnSpPr/>
          <p:nvPr/>
        </p:nvCxnSpPr>
        <p:spPr>
          <a:xfrm flipH="1" rot="10800000">
            <a:off x="14131544" y="7969488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6"/>
          <p:cNvCxnSpPr/>
          <p:nvPr/>
        </p:nvCxnSpPr>
        <p:spPr>
          <a:xfrm flipH="1" rot="10800000">
            <a:off x="14444220" y="8329798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6"/>
          <p:cNvCxnSpPr/>
          <p:nvPr/>
        </p:nvCxnSpPr>
        <p:spPr>
          <a:xfrm flipH="1" rot="10800000">
            <a:off x="14802690" y="8681112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16" name="Google Shape;316;p6"/>
          <p:cNvGraphicFramePr/>
          <p:nvPr/>
        </p:nvGraphicFramePr>
        <p:xfrm>
          <a:off x="2687323" y="33939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{24246E90-8711-4D65-A514-19A0A2434E3F}</a:tableStyleId>
              </a:tblPr>
              <a:tblGrid>
                <a:gridCol w="1909425"/>
                <a:gridCol w="1958150"/>
                <a:gridCol w="1954500"/>
                <a:gridCol w="1221650"/>
                <a:gridCol w="1142575"/>
                <a:gridCol w="851375"/>
                <a:gridCol w="1236575"/>
                <a:gridCol w="1054850"/>
                <a:gridCol w="972475"/>
                <a:gridCol w="1605425"/>
              </a:tblGrid>
              <a:tr h="82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IRON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NITRATE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CHLORIDE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ZINC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TDS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SOURCE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1919"/>
                    </a:solidFill>
                  </a:tcPr>
                </a:tc>
              </a:tr>
              <a:tr h="82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very light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moderate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100k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24u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river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moderate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very 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very light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light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500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108k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sea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very 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light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367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260k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108u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washing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light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moderate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890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6.5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98u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drinking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very 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very light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light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716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9.6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543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76u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bottle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very 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deep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567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21u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battery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6"/>
          <p:cNvSpPr txBox="1"/>
          <p:nvPr/>
        </p:nvSpPr>
        <p:spPr>
          <a:xfrm>
            <a:off x="6887374" y="1133475"/>
            <a:ext cx="9706946" cy="739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FINAL EXAMPLAR DATASET</a:t>
            </a:r>
            <a:endParaRPr/>
          </a:p>
        </p:txBody>
      </p:sp>
      <p:sp>
        <p:nvSpPr>
          <p:cNvPr id="318" name="Google Shape;318;p6"/>
          <p:cNvSpPr txBox="1"/>
          <p:nvPr/>
        </p:nvSpPr>
        <p:spPr>
          <a:xfrm>
            <a:off x="4372743" y="2154222"/>
            <a:ext cx="12221577" cy="853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After collection of all the data we will be getting a dataset similar to like this. This is a imaginary dataset for showing how it will look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7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24" name="Google Shape;324;p7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6" name="Google Shape;326;p7"/>
          <p:cNvCxnSpPr/>
          <p:nvPr/>
        </p:nvCxnSpPr>
        <p:spPr>
          <a:xfrm>
            <a:off x="-1839005" y="-2273771"/>
            <a:ext cx="5185216" cy="5132702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7"/>
          <p:cNvCxnSpPr/>
          <p:nvPr/>
        </p:nvCxnSpPr>
        <p:spPr>
          <a:xfrm>
            <a:off x="-2052951" y="-1961095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7"/>
          <p:cNvCxnSpPr/>
          <p:nvPr/>
        </p:nvCxnSpPr>
        <p:spPr>
          <a:xfrm>
            <a:off x="-2232553" y="-1602625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7"/>
          <p:cNvCxnSpPr/>
          <p:nvPr/>
        </p:nvCxnSpPr>
        <p:spPr>
          <a:xfrm>
            <a:off x="-2359208" y="-1216357"/>
            <a:ext cx="4690515" cy="4690515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7"/>
          <p:cNvCxnSpPr/>
          <p:nvPr/>
        </p:nvCxnSpPr>
        <p:spPr>
          <a:xfrm>
            <a:off x="-2503062" y="-776680"/>
            <a:ext cx="4347674" cy="434767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7"/>
          <p:cNvCxnSpPr/>
          <p:nvPr/>
        </p:nvCxnSpPr>
        <p:spPr>
          <a:xfrm>
            <a:off x="-2623881" y="-332957"/>
            <a:ext cx="3963599" cy="3985594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7"/>
          <p:cNvCxnSpPr/>
          <p:nvPr/>
        </p:nvCxnSpPr>
        <p:spPr>
          <a:xfrm>
            <a:off x="-2598114" y="228677"/>
            <a:ext cx="3377485" cy="3360058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7"/>
          <p:cNvCxnSpPr/>
          <p:nvPr/>
        </p:nvCxnSpPr>
        <p:spPr>
          <a:xfrm>
            <a:off x="-2509797" y="905760"/>
            <a:ext cx="2628598" cy="2671969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4" name="Google Shape;334;p7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35" name="Google Shape;335;p7"/>
            <p:cNvSpPr/>
            <p:nvPr/>
          </p:nvSpPr>
          <p:spPr>
            <a:xfrm>
              <a:off x="0" y="0"/>
              <a:ext cx="660400" cy="317500"/>
            </a:xfrm>
            <a:custGeom>
              <a:rect b="b" l="l" r="r" t="t"/>
              <a:pathLst>
                <a:path extrusionOk="0"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8CA9A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7" name="Google Shape;337;p7"/>
          <p:cNvCxnSpPr/>
          <p:nvPr/>
        </p:nvCxnSpPr>
        <p:spPr>
          <a:xfrm flipH="1" rot="10800000">
            <a:off x="14131544" y="7969488"/>
            <a:ext cx="5132702" cy="5185216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7"/>
          <p:cNvCxnSpPr/>
          <p:nvPr/>
        </p:nvCxnSpPr>
        <p:spPr>
          <a:xfrm flipH="1" rot="10800000">
            <a:off x="14444220" y="8329798"/>
            <a:ext cx="5038853" cy="5038853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7"/>
          <p:cNvCxnSpPr/>
          <p:nvPr/>
        </p:nvCxnSpPr>
        <p:spPr>
          <a:xfrm flipH="1" rot="10800000">
            <a:off x="14802690" y="8681112"/>
            <a:ext cx="4867141" cy="4867141"/>
          </a:xfrm>
          <a:prstGeom prst="straightConnector1">
            <a:avLst/>
          </a:prstGeom>
          <a:noFill/>
          <a:ln cap="flat" cmpd="sng" w="28575">
            <a:solidFill>
              <a:srgbClr val="8CA9A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0" name="Google Shape;340;p7"/>
          <p:cNvGrpSpPr/>
          <p:nvPr/>
        </p:nvGrpSpPr>
        <p:grpSpPr>
          <a:xfrm>
            <a:off x="0" y="7026823"/>
            <a:ext cx="5489368" cy="3308577"/>
            <a:chOff x="0" y="0"/>
            <a:chExt cx="7319157" cy="4411436"/>
          </a:xfrm>
        </p:grpSpPr>
        <p:sp>
          <p:nvSpPr>
            <p:cNvPr id="341" name="Google Shape;341;p7"/>
            <p:cNvSpPr/>
            <p:nvPr/>
          </p:nvSpPr>
          <p:spPr>
            <a:xfrm rot="10800000">
              <a:off x="12700" y="0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445079" y="38100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0" y="1483179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 rot="10800000">
              <a:off x="0" y="29282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 rot="10800000">
              <a:off x="4429000" y="29663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4429000" y="1521279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 rot="5400000">
              <a:off x="5874078" y="2966357"/>
              <a:ext cx="1445079" cy="1445079"/>
            </a:xfrm>
            <a:custGeom>
              <a:rect b="b" l="l" r="r" t="t"/>
              <a:pathLst>
                <a:path extrusionOk="0" h="1445079" w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7"/>
          <p:cNvSpPr txBox="1"/>
          <p:nvPr/>
        </p:nvSpPr>
        <p:spPr>
          <a:xfrm>
            <a:off x="3346212" y="5649207"/>
            <a:ext cx="12162955" cy="1691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We can use python and MATLAB based on what is more convenient. That’s how we get a hybrid model involving chemical test, electrical system and a machine learning model that can classify the test water sample based on its source and uses</a:t>
            </a:r>
            <a:endParaRPr/>
          </a:p>
        </p:txBody>
      </p:sp>
      <p:sp>
        <p:nvSpPr>
          <p:cNvPr id="350" name="Google Shape;350;p7"/>
          <p:cNvSpPr txBox="1"/>
          <p:nvPr/>
        </p:nvSpPr>
        <p:spPr>
          <a:xfrm>
            <a:off x="3754918" y="3666944"/>
            <a:ext cx="113454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PUT THIS DATASET INTO A MACHINE LEARNING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399">
                <a:solidFill>
                  <a:srgbClr val="227C9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56" name="Google Shape;356;p8"/>
          <p:cNvSpPr/>
          <p:nvPr/>
        </p:nvSpPr>
        <p:spPr>
          <a:xfrm>
            <a:off x="17204191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17204191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"/>
          <p:cNvSpPr/>
          <p:nvPr/>
        </p:nvSpPr>
        <p:spPr>
          <a:xfrm rot="-5400000">
            <a:off x="17204191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16120382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8"/>
          <p:cNvSpPr/>
          <p:nvPr/>
        </p:nvSpPr>
        <p:spPr>
          <a:xfrm rot="5400000">
            <a:off x="15036573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8"/>
          <p:cNvSpPr/>
          <p:nvPr/>
        </p:nvSpPr>
        <p:spPr>
          <a:xfrm rot="10800000">
            <a:off x="16120382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8"/>
          <p:cNvSpPr/>
          <p:nvPr/>
        </p:nvSpPr>
        <p:spPr>
          <a:xfrm>
            <a:off x="15036573" y="21125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8"/>
          <p:cNvSpPr/>
          <p:nvPr/>
        </p:nvSpPr>
        <p:spPr>
          <a:xfrm rot="-5400000">
            <a:off x="12770705" y="-5510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8"/>
          <p:cNvSpPr/>
          <p:nvPr/>
        </p:nvSpPr>
        <p:spPr>
          <a:xfrm>
            <a:off x="12770705" y="102870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8"/>
          <p:cNvSpPr/>
          <p:nvPr/>
        </p:nvSpPr>
        <p:spPr>
          <a:xfrm rot="10800000">
            <a:off x="9525" y="7044155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8"/>
          <p:cNvSpPr/>
          <p:nvPr/>
        </p:nvSpPr>
        <p:spPr>
          <a:xfrm>
            <a:off x="1083809" y="7072730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8"/>
          <p:cNvSpPr/>
          <p:nvPr/>
        </p:nvSpPr>
        <p:spPr>
          <a:xfrm>
            <a:off x="0" y="8156539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8"/>
          <p:cNvSpPr/>
          <p:nvPr/>
        </p:nvSpPr>
        <p:spPr>
          <a:xfrm rot="10800000">
            <a:off x="0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8"/>
          <p:cNvSpPr/>
          <p:nvPr/>
        </p:nvSpPr>
        <p:spPr>
          <a:xfrm rot="-5400000">
            <a:off x="1083809" y="9240348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"/>
          <p:cNvSpPr/>
          <p:nvPr/>
        </p:nvSpPr>
        <p:spPr>
          <a:xfrm rot="10800000">
            <a:off x="3321750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/>
          <p:nvPr/>
        </p:nvSpPr>
        <p:spPr>
          <a:xfrm>
            <a:off x="3321750" y="8185114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/>
          <p:nvPr/>
        </p:nvSpPr>
        <p:spPr>
          <a:xfrm rot="5400000">
            <a:off x="4405559" y="9268923"/>
            <a:ext cx="1083809" cy="1083809"/>
          </a:xfrm>
          <a:custGeom>
            <a:rect b="b" l="l" r="r" t="t"/>
            <a:pathLst>
              <a:path extrusionOk="0"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8"/>
          <p:cNvGrpSpPr/>
          <p:nvPr/>
        </p:nvGrpSpPr>
        <p:grpSpPr>
          <a:xfrm>
            <a:off x="13133734" y="5475036"/>
            <a:ext cx="8837380" cy="8845601"/>
            <a:chOff x="13508" y="0"/>
            <a:chExt cx="11783172" cy="11794135"/>
          </a:xfrm>
        </p:grpSpPr>
        <p:grpSp>
          <p:nvGrpSpPr>
            <p:cNvPr id="374" name="Google Shape;374;p8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8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7" name="Google Shape;377;p8"/>
            <p:cNvCxnSpPr/>
            <p:nvPr/>
          </p:nvCxnSpPr>
          <p:spPr>
            <a:xfrm>
              <a:off x="1060010" y="3892256"/>
              <a:ext cx="6913622" cy="6843603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8"/>
            <p:cNvCxnSpPr/>
            <p:nvPr/>
          </p:nvCxnSpPr>
          <p:spPr>
            <a:xfrm>
              <a:off x="774748" y="4309159"/>
              <a:ext cx="6718471" cy="6718471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8"/>
            <p:cNvCxnSpPr/>
            <p:nvPr/>
          </p:nvCxnSpPr>
          <p:spPr>
            <a:xfrm>
              <a:off x="535279" y="4787119"/>
              <a:ext cx="6489522" cy="6489522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8"/>
            <p:cNvCxnSpPr/>
            <p:nvPr/>
          </p:nvCxnSpPr>
          <p:spPr>
            <a:xfrm>
              <a:off x="366406" y="5302142"/>
              <a:ext cx="6254021" cy="6254021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174601" y="5888378"/>
              <a:ext cx="5796899" cy="5796899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13508" y="6480010"/>
              <a:ext cx="5284799" cy="5314125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47865" y="7228854"/>
              <a:ext cx="4503313" cy="4480077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165620" y="8131631"/>
              <a:ext cx="3504797" cy="3562626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676661" y="9346264"/>
              <a:ext cx="1790115" cy="1790115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6" name="Google Shape;386;p8"/>
          <p:cNvGrpSpPr/>
          <p:nvPr/>
        </p:nvGrpSpPr>
        <p:grpSpPr>
          <a:xfrm>
            <a:off x="-2623881" y="-5192964"/>
            <a:ext cx="8837380" cy="8845601"/>
            <a:chOff x="13508" y="0"/>
            <a:chExt cx="11783172" cy="11794135"/>
          </a:xfrm>
        </p:grpSpPr>
        <p:grpSp>
          <p:nvGrpSpPr>
            <p:cNvPr id="387" name="Google Shape;387;p8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88" name="Google Shape;388;p8"/>
              <p:cNvSpPr/>
              <p:nvPr/>
            </p:nvSpPr>
            <p:spPr>
              <a:xfrm>
                <a:off x="0" y="0"/>
                <a:ext cx="660400" cy="317500"/>
              </a:xfrm>
              <a:custGeom>
                <a:rect b="b" l="l" r="r" t="t"/>
                <a:pathLst>
                  <a:path extrusionOk="0"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28575">
                <a:solidFill>
                  <a:srgbClr val="8CA9AD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8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1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90" name="Google Shape;390;p8"/>
            <p:cNvCxnSpPr/>
            <p:nvPr/>
          </p:nvCxnSpPr>
          <p:spPr>
            <a:xfrm>
              <a:off x="1060010" y="3892256"/>
              <a:ext cx="6913622" cy="6843603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8"/>
            <p:cNvCxnSpPr/>
            <p:nvPr/>
          </p:nvCxnSpPr>
          <p:spPr>
            <a:xfrm>
              <a:off x="774748" y="4309159"/>
              <a:ext cx="6718471" cy="6718471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8"/>
            <p:cNvCxnSpPr/>
            <p:nvPr/>
          </p:nvCxnSpPr>
          <p:spPr>
            <a:xfrm>
              <a:off x="535279" y="4787119"/>
              <a:ext cx="6489522" cy="6489522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8"/>
            <p:cNvCxnSpPr/>
            <p:nvPr/>
          </p:nvCxnSpPr>
          <p:spPr>
            <a:xfrm>
              <a:off x="366406" y="5302142"/>
              <a:ext cx="6254021" cy="6254021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8"/>
            <p:cNvCxnSpPr/>
            <p:nvPr/>
          </p:nvCxnSpPr>
          <p:spPr>
            <a:xfrm>
              <a:off x="174601" y="5888378"/>
              <a:ext cx="5796899" cy="5796899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8"/>
            <p:cNvCxnSpPr/>
            <p:nvPr/>
          </p:nvCxnSpPr>
          <p:spPr>
            <a:xfrm>
              <a:off x="13508" y="6480010"/>
              <a:ext cx="5284799" cy="5314125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8"/>
            <p:cNvCxnSpPr/>
            <p:nvPr/>
          </p:nvCxnSpPr>
          <p:spPr>
            <a:xfrm>
              <a:off x="47865" y="7228854"/>
              <a:ext cx="4503313" cy="4480077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8"/>
            <p:cNvCxnSpPr/>
            <p:nvPr/>
          </p:nvCxnSpPr>
          <p:spPr>
            <a:xfrm>
              <a:off x="165620" y="8131631"/>
              <a:ext cx="3504797" cy="3562626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8"/>
            <p:cNvCxnSpPr/>
            <p:nvPr/>
          </p:nvCxnSpPr>
          <p:spPr>
            <a:xfrm>
              <a:off x="676661" y="9346264"/>
              <a:ext cx="1790115" cy="1790115"/>
            </a:xfrm>
            <a:prstGeom prst="straightConnector1">
              <a:avLst/>
            </a:prstGeom>
            <a:noFill/>
            <a:ln cap="flat" cmpd="sng" w="38100">
              <a:solidFill>
                <a:srgbClr val="8CA9A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