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C8115-850C-1CD9-5878-31040F6298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48B39F-21B8-FE4E-F5F2-7C785D1EDE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376C3A-9B24-15D8-68B7-335BC975D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AC6D9-C7A0-4642-A5CA-65FA4AF1E615}" type="datetimeFigureOut">
              <a:rPr lang="de-DE" smtClean="0"/>
              <a:t>03.08.2024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CE9F1F-6AF1-B249-3A59-0558F7A59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51CB0D-B563-8335-BF7D-FE3770FA0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62246-4E84-4D1F-915D-E47326E4157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5528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35864-7652-5F52-77B5-0ED2C85B4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2BB645-D44E-927C-F46C-165D7BBE46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F97557-1C41-BC8A-684C-6CDF68258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AC6D9-C7A0-4642-A5CA-65FA4AF1E615}" type="datetimeFigureOut">
              <a:rPr lang="de-DE" smtClean="0"/>
              <a:t>03.08.2024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D7F904-C178-AAF2-1740-75276C200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517D07-E21A-82C6-DD90-19EA96F6B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62246-4E84-4D1F-915D-E47326E4157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5485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158980-76D2-CB17-A06D-57F109539B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F99ED6-746B-E245-51E9-6502EA026D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DEC8EF-5EC4-612B-5848-94507F4A2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AC6D9-C7A0-4642-A5CA-65FA4AF1E615}" type="datetimeFigureOut">
              <a:rPr lang="de-DE" smtClean="0"/>
              <a:t>03.08.2024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C871B4-27AE-9D51-7D91-DC1B96BEA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D18B1F-A364-731F-3602-AC2561C44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62246-4E84-4D1F-915D-E47326E4157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2772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E8512-DF03-A181-FF03-1D0DFFE1F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0BAF21-14CB-067D-E26B-8661617648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1942DE-9982-D222-6544-962C4E282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AC6D9-C7A0-4642-A5CA-65FA4AF1E615}" type="datetimeFigureOut">
              <a:rPr lang="de-DE" smtClean="0"/>
              <a:t>03.08.2024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488574-E7F8-5017-F13B-58B39998C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F3D4E8-EE21-E39D-D3EF-C3B05E9E5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62246-4E84-4D1F-915D-E47326E4157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3782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B1654-9C1E-A470-8389-A15CFB56E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9EAF25-AA5F-3FC7-0E4E-0203BFAB6C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DB4841-8A3B-39DB-C0BA-BB3BAA330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AC6D9-C7A0-4642-A5CA-65FA4AF1E615}" type="datetimeFigureOut">
              <a:rPr lang="de-DE" smtClean="0"/>
              <a:t>03.08.2024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D0B657-F27E-8E54-6B5B-8819D4E86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D25BCA-D435-8210-4323-92A235BBE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62246-4E84-4D1F-915D-E47326E4157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4104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7E589-A57F-5CEA-5A47-CA825913B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EB198F-FD1D-8855-1B25-C7B79AF427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5ED995-00C8-292B-AE89-362D3C278A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70AFBA-9B75-5F02-3D9C-A0CF944E2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AC6D9-C7A0-4642-A5CA-65FA4AF1E615}" type="datetimeFigureOut">
              <a:rPr lang="de-DE" smtClean="0"/>
              <a:t>03.08.2024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D681BD-9C0A-1CEE-C500-6C9EB490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F85E56-4DF5-AD72-061C-53FB33DDE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62246-4E84-4D1F-915D-E47326E4157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3282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C23CA-823F-27CC-4896-CA5980AB4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1587AD-0D20-3CC7-C2C6-213B6987D9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1FFBEC-A122-DD02-7253-B1B8ADD69A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03149B-8CEB-9BEF-B346-8ACE376D67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0A8B15-4142-9896-B555-92F858B7AF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ECD147-C2B8-F869-352E-AEEF3B898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AC6D9-C7A0-4642-A5CA-65FA4AF1E615}" type="datetimeFigureOut">
              <a:rPr lang="de-DE" smtClean="0"/>
              <a:t>03.08.2024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C76CA3-7A3F-9665-1A98-352C40DB5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BC9265-3220-87CC-E3FC-52399DA4D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62246-4E84-4D1F-915D-E47326E4157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9469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D82B5-D851-95BB-ED69-76A05B55B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444C72-17C4-C71D-8839-1651B4BA5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AC6D9-C7A0-4642-A5CA-65FA4AF1E615}" type="datetimeFigureOut">
              <a:rPr lang="de-DE" smtClean="0"/>
              <a:t>03.08.2024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71CD9D-EC5E-CED7-7D9B-6FD267ABC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837AE0-54DC-F55A-3DE6-44531BA0A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62246-4E84-4D1F-915D-E47326E4157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9054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0748B5-9F51-F01E-AFB9-F1F97DF70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AC6D9-C7A0-4642-A5CA-65FA4AF1E615}" type="datetimeFigureOut">
              <a:rPr lang="de-DE" smtClean="0"/>
              <a:t>03.08.2024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7A4124-8F03-FEBC-1F2A-DF9B0559A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1ED2B9-5D45-775A-A5DA-4710685C6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62246-4E84-4D1F-915D-E47326E4157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0855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4B2A1-BEA5-80D2-01E5-047CAAEE0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D4E62-3263-2644-B5F2-06C8D9ADB2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71BD60-6946-B065-FE08-79AE8E5516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E4890C-9003-00F8-8AE0-60AB6AFF5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AC6D9-C7A0-4642-A5CA-65FA4AF1E615}" type="datetimeFigureOut">
              <a:rPr lang="de-DE" smtClean="0"/>
              <a:t>03.08.2024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0CD798-5C27-6C1D-1799-290AD2305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865672-680C-1D56-C726-28792DD7B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62246-4E84-4D1F-915D-E47326E4157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0686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8688F-10B8-1043-20AF-0B1C900EF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50FF57-A6BB-0D78-7D66-EECF6250D8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C93D28-1B3B-B47C-3046-99DBF80291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3D354C-5952-B091-5E51-AD5A83692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AC6D9-C7A0-4642-A5CA-65FA4AF1E615}" type="datetimeFigureOut">
              <a:rPr lang="de-DE" smtClean="0"/>
              <a:t>03.08.2024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754B73-91DC-EEB3-847B-AA601AE1F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1C6B6F-55BE-9910-8B22-D59938D82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62246-4E84-4D1F-915D-E47326E4157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2009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A55D70-CBDF-BF48-F874-0B57FB60A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19B36E-5F6E-1E3D-0359-D95375BA4A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F495A2-1688-D7EE-676E-491EC9709A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BAC6D9-C7A0-4642-A5CA-65FA4AF1E615}" type="datetimeFigureOut">
              <a:rPr lang="de-DE" smtClean="0"/>
              <a:t>03.08.2024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6FDE5-67DC-162D-FCF7-14ABA2E6CF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08B3F1-31E3-FC8D-ECCF-907565E5C1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3762246-4E84-4D1F-915D-E47326E4157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4040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4.svg"/><Relationship Id="rId7" Type="http://schemas.openxmlformats.org/officeDocument/2006/relationships/image" Target="../media/image10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4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4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6.svg"/><Relationship Id="rId7" Type="http://schemas.openxmlformats.org/officeDocument/2006/relationships/image" Target="../media/image14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2.svg"/><Relationship Id="rId4" Type="http://schemas.openxmlformats.org/officeDocument/2006/relationships/image" Target="../media/image1.png"/><Relationship Id="rId9" Type="http://schemas.openxmlformats.org/officeDocument/2006/relationships/image" Target="../media/image6.sv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F8C1CD2-E59C-42CC-91D0-39F8E0CF16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9D9A39-7198-901D-4F6C-5BE07F9BA3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6" y="753626"/>
            <a:ext cx="5081925" cy="3004145"/>
          </a:xfrm>
        </p:spPr>
        <p:txBody>
          <a:bodyPr>
            <a:normAutofit/>
          </a:bodyPr>
          <a:lstStyle/>
          <a:p>
            <a:r>
              <a:rPr lang="de-DE" sz="4200"/>
              <a:t>Time </a:t>
            </a:r>
            <a:r>
              <a:rPr lang="de-DE" sz="4200" err="1"/>
              <a:t>tracking</a:t>
            </a:r>
            <a:r>
              <a:rPr lang="de-DE" sz="4200"/>
              <a:t>/</a:t>
            </a:r>
            <a:r>
              <a:rPr lang="de-DE" sz="4200" err="1"/>
              <a:t>scheduling</a:t>
            </a:r>
            <a:r>
              <a:rPr lang="de-DE" sz="4200"/>
              <a:t> </a:t>
            </a:r>
            <a:r>
              <a:rPr lang="de-DE" sz="4200" err="1"/>
              <a:t>for</a:t>
            </a:r>
            <a:r>
              <a:rPr lang="de-DE" sz="4200"/>
              <a:t> </a:t>
            </a:r>
            <a:r>
              <a:rPr lang="de-DE" sz="4200" err="1"/>
              <a:t>working</a:t>
            </a:r>
            <a:r>
              <a:rPr lang="de-DE" sz="4200"/>
              <a:t>, </a:t>
            </a:r>
            <a:r>
              <a:rPr lang="de-DE" sz="4200" err="1"/>
              <a:t>studying</a:t>
            </a:r>
            <a:r>
              <a:rPr lang="de-DE" sz="4200"/>
              <a:t> and </a:t>
            </a:r>
            <a:r>
              <a:rPr lang="de-DE" sz="4200" err="1"/>
              <a:t>freetime</a:t>
            </a:r>
            <a:r>
              <a:rPr lang="de-DE" sz="4200"/>
              <a:t> </a:t>
            </a:r>
            <a:r>
              <a:rPr lang="de-DE" sz="4200" err="1"/>
              <a:t>projects</a:t>
            </a:r>
            <a:endParaRPr lang="de-DE" sz="42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47BECB-4A5F-EEBF-DFC2-246CB7B92A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6" y="3849845"/>
            <a:ext cx="5081926" cy="2189214"/>
          </a:xfrm>
        </p:spPr>
        <p:txBody>
          <a:bodyPr>
            <a:normAutofit/>
          </a:bodyPr>
          <a:lstStyle/>
          <a:p>
            <a:r>
              <a:rPr lang="de-DE" dirty="0"/>
              <a:t>Episode 1</a:t>
            </a:r>
          </a:p>
          <a:p>
            <a:r>
              <a:rPr lang="de-DE" dirty="0"/>
              <a:t>Simple </a:t>
            </a:r>
            <a:r>
              <a:rPr lang="de-DE" dirty="0" err="1"/>
              <a:t>start</a:t>
            </a:r>
            <a:endParaRPr lang="de-DE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7062BB1-E215-424E-80C4-7E1CF179A3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6092" y="0"/>
            <a:ext cx="2066948" cy="1621879"/>
          </a:xfrm>
          <a:custGeom>
            <a:avLst/>
            <a:gdLst>
              <a:gd name="connsiteX0" fmla="*/ 0 w 2066948"/>
              <a:gd name="connsiteY0" fmla="*/ 0 h 1621879"/>
              <a:gd name="connsiteX1" fmla="*/ 123825 w 2066948"/>
              <a:gd name="connsiteY1" fmla="*/ 0 h 1621879"/>
              <a:gd name="connsiteX2" fmla="*/ 123825 w 2066948"/>
              <a:gd name="connsiteY2" fmla="*/ 1452620 h 1621879"/>
              <a:gd name="connsiteX3" fmla="*/ 1881378 w 2066948"/>
              <a:gd name="connsiteY3" fmla="*/ 436017 h 1621879"/>
              <a:gd name="connsiteX4" fmla="*/ 1127572 w 2066948"/>
              <a:gd name="connsiteY4" fmla="*/ 0 h 1621879"/>
              <a:gd name="connsiteX5" fmla="*/ 1374887 w 2066948"/>
              <a:gd name="connsiteY5" fmla="*/ 0 h 1621879"/>
              <a:gd name="connsiteX6" fmla="*/ 2035969 w 2066948"/>
              <a:gd name="connsiteY6" fmla="*/ 382391 h 1621879"/>
              <a:gd name="connsiteX7" fmla="*/ 2058648 w 2066948"/>
              <a:gd name="connsiteY7" fmla="*/ 466963 h 1621879"/>
              <a:gd name="connsiteX8" fmla="*/ 2035969 w 2066948"/>
              <a:gd name="connsiteY8" fmla="*/ 489642 h 1621879"/>
              <a:gd name="connsiteX9" fmla="*/ 92869 w 2066948"/>
              <a:gd name="connsiteY9" fmla="*/ 1613592 h 1621879"/>
              <a:gd name="connsiteX10" fmla="*/ 61913 w 2066948"/>
              <a:gd name="connsiteY10" fmla="*/ 1621879 h 1621879"/>
              <a:gd name="connsiteX11" fmla="*/ 0 w 2066948"/>
              <a:gd name="connsiteY11" fmla="*/ 1559967 h 1621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66948" h="1621879">
                <a:moveTo>
                  <a:pt x="0" y="0"/>
                </a:moveTo>
                <a:lnTo>
                  <a:pt x="123825" y="0"/>
                </a:lnTo>
                <a:lnTo>
                  <a:pt x="123825" y="1452620"/>
                </a:lnTo>
                <a:lnTo>
                  <a:pt x="1881378" y="436017"/>
                </a:lnTo>
                <a:lnTo>
                  <a:pt x="1127572" y="0"/>
                </a:lnTo>
                <a:lnTo>
                  <a:pt x="1374887" y="0"/>
                </a:lnTo>
                <a:lnTo>
                  <a:pt x="2035969" y="382391"/>
                </a:lnTo>
                <a:cubicBezTo>
                  <a:pt x="2065582" y="399479"/>
                  <a:pt x="2075745" y="437340"/>
                  <a:pt x="2058648" y="466963"/>
                </a:cubicBezTo>
                <a:cubicBezTo>
                  <a:pt x="2053219" y="476384"/>
                  <a:pt x="2045389" y="484204"/>
                  <a:pt x="2035969" y="489642"/>
                </a:cubicBezTo>
                <a:lnTo>
                  <a:pt x="92869" y="1613592"/>
                </a:lnTo>
                <a:cubicBezTo>
                  <a:pt x="83458" y="1619031"/>
                  <a:pt x="72780" y="1621889"/>
                  <a:pt x="61913" y="1621879"/>
                </a:cubicBezTo>
                <a:cubicBezTo>
                  <a:pt x="27719" y="1621879"/>
                  <a:pt x="0" y="1594161"/>
                  <a:pt x="0" y="1559967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9" name="Graphic 8" descr="Table with solid fill">
            <a:extLst>
              <a:ext uri="{FF2B5EF4-FFF2-40B4-BE49-F238E27FC236}">
                <a16:creationId xmlns:a16="http://schemas.microsoft.com/office/drawing/2014/main" id="{CAB5DC06-8A72-A29F-9CFD-9D68D814CB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06092" y="2106287"/>
            <a:ext cx="2480088" cy="2480088"/>
          </a:xfrm>
          <a:custGeom>
            <a:avLst/>
            <a:gdLst/>
            <a:ahLst/>
            <a:cxnLst/>
            <a:rect l="l" t="t" r="r" b="b"/>
            <a:pathLst>
              <a:path w="1964763" h="1856167">
                <a:moveTo>
                  <a:pt x="34265" y="0"/>
                </a:moveTo>
                <a:lnTo>
                  <a:pt x="1930498" y="0"/>
                </a:lnTo>
                <a:cubicBezTo>
                  <a:pt x="1949422" y="0"/>
                  <a:pt x="1964763" y="15341"/>
                  <a:pt x="1964763" y="34265"/>
                </a:cubicBezTo>
                <a:lnTo>
                  <a:pt x="1964763" y="1821902"/>
                </a:lnTo>
                <a:cubicBezTo>
                  <a:pt x="1964763" y="1840826"/>
                  <a:pt x="1949422" y="1856167"/>
                  <a:pt x="1930498" y="1856167"/>
                </a:cubicBezTo>
                <a:lnTo>
                  <a:pt x="34265" y="1856167"/>
                </a:lnTo>
                <a:cubicBezTo>
                  <a:pt x="15341" y="1856167"/>
                  <a:pt x="0" y="1840826"/>
                  <a:pt x="0" y="1821902"/>
                </a:cubicBezTo>
                <a:lnTo>
                  <a:pt x="0" y="34265"/>
                </a:lnTo>
                <a:cubicBezTo>
                  <a:pt x="0" y="15341"/>
                  <a:pt x="15341" y="0"/>
                  <a:pt x="34265" y="0"/>
                </a:cubicBezTo>
                <a:close/>
              </a:path>
            </a:pathLst>
          </a:custGeom>
        </p:spPr>
      </p:pic>
      <p:pic>
        <p:nvPicPr>
          <p:cNvPr id="5" name="Graphic 4" descr="Stopwatch with solid fill">
            <a:extLst>
              <a:ext uri="{FF2B5EF4-FFF2-40B4-BE49-F238E27FC236}">
                <a16:creationId xmlns:a16="http://schemas.microsoft.com/office/drawing/2014/main" id="{AB126BD6-D431-7A62-865F-75D732884B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09611" y="146615"/>
            <a:ext cx="2161997" cy="2161997"/>
          </a:xfrm>
          <a:custGeom>
            <a:avLst/>
            <a:gdLst/>
            <a:ahLst/>
            <a:cxnLst/>
            <a:rect l="l" t="t" r="r" b="b"/>
            <a:pathLst>
              <a:path w="1964763" h="1856167">
                <a:moveTo>
                  <a:pt x="34265" y="0"/>
                </a:moveTo>
                <a:lnTo>
                  <a:pt x="1930498" y="0"/>
                </a:lnTo>
                <a:cubicBezTo>
                  <a:pt x="1949422" y="0"/>
                  <a:pt x="1964763" y="15341"/>
                  <a:pt x="1964763" y="34265"/>
                </a:cubicBezTo>
                <a:lnTo>
                  <a:pt x="1964763" y="1821902"/>
                </a:lnTo>
                <a:cubicBezTo>
                  <a:pt x="1964763" y="1840826"/>
                  <a:pt x="1949422" y="1856167"/>
                  <a:pt x="1930498" y="1856167"/>
                </a:cubicBezTo>
                <a:lnTo>
                  <a:pt x="34265" y="1856167"/>
                </a:lnTo>
                <a:cubicBezTo>
                  <a:pt x="15341" y="1856167"/>
                  <a:pt x="0" y="1840826"/>
                  <a:pt x="0" y="1821902"/>
                </a:cubicBezTo>
                <a:lnTo>
                  <a:pt x="0" y="34265"/>
                </a:lnTo>
                <a:cubicBezTo>
                  <a:pt x="0" y="15341"/>
                  <a:pt x="15341" y="0"/>
                  <a:pt x="34265" y="0"/>
                </a:cubicBezTo>
                <a:close/>
              </a:path>
            </a:pathLst>
          </a:custGeom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6FD0FBFA-B43E-40C1-A6E4-B88234171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23287" y="3391544"/>
            <a:ext cx="569514" cy="569514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B368E167-B2D7-4904-BB6B-AE0486A2C6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62258" y="2429507"/>
            <a:ext cx="1029742" cy="1346076"/>
          </a:xfrm>
          <a:custGeom>
            <a:avLst/>
            <a:gdLst>
              <a:gd name="connsiteX0" fmla="*/ 824347 w 1261243"/>
              <a:gd name="connsiteY0" fmla="*/ 0 h 1648694"/>
              <a:gd name="connsiteX1" fmla="*/ 1145220 w 1261243"/>
              <a:gd name="connsiteY1" fmla="*/ 64781 h 1648694"/>
              <a:gd name="connsiteX2" fmla="*/ 1261243 w 1261243"/>
              <a:gd name="connsiteY2" fmla="*/ 127757 h 1648694"/>
              <a:gd name="connsiteX3" fmla="*/ 1261243 w 1261243"/>
              <a:gd name="connsiteY3" fmla="*/ 1520938 h 1648694"/>
              <a:gd name="connsiteX4" fmla="*/ 1145220 w 1261243"/>
              <a:gd name="connsiteY4" fmla="*/ 1583913 h 1648694"/>
              <a:gd name="connsiteX5" fmla="*/ 824347 w 1261243"/>
              <a:gd name="connsiteY5" fmla="*/ 1648694 h 1648694"/>
              <a:gd name="connsiteX6" fmla="*/ 0 w 1261243"/>
              <a:gd name="connsiteY6" fmla="*/ 824347 h 1648694"/>
              <a:gd name="connsiteX7" fmla="*/ 824347 w 1261243"/>
              <a:gd name="connsiteY7" fmla="*/ 0 h 1648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61243" h="1648694">
                <a:moveTo>
                  <a:pt x="824347" y="0"/>
                </a:moveTo>
                <a:cubicBezTo>
                  <a:pt x="938165" y="0"/>
                  <a:pt x="1046596" y="23067"/>
                  <a:pt x="1145220" y="64781"/>
                </a:cubicBezTo>
                <a:lnTo>
                  <a:pt x="1261243" y="127757"/>
                </a:lnTo>
                <a:lnTo>
                  <a:pt x="1261243" y="1520938"/>
                </a:lnTo>
                <a:lnTo>
                  <a:pt x="1145220" y="1583913"/>
                </a:lnTo>
                <a:cubicBezTo>
                  <a:pt x="1046596" y="1625627"/>
                  <a:pt x="938165" y="1648694"/>
                  <a:pt x="824347" y="1648694"/>
                </a:cubicBezTo>
                <a:cubicBezTo>
                  <a:pt x="369073" y="1648694"/>
                  <a:pt x="0" y="1279621"/>
                  <a:pt x="0" y="824347"/>
                </a:cubicBezTo>
                <a:cubicBezTo>
                  <a:pt x="0" y="369073"/>
                  <a:pt x="369073" y="0"/>
                  <a:pt x="824347" y="0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Pie chart with solid fill">
            <a:extLst>
              <a:ext uri="{FF2B5EF4-FFF2-40B4-BE49-F238E27FC236}">
                <a16:creationId xmlns:a16="http://schemas.microsoft.com/office/drawing/2014/main" id="{1D01B98D-E413-E8AF-8314-41669BC0C76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08044" y="4184262"/>
            <a:ext cx="2161997" cy="2161997"/>
          </a:xfrm>
          <a:custGeom>
            <a:avLst/>
            <a:gdLst/>
            <a:ahLst/>
            <a:cxnLst/>
            <a:rect l="l" t="t" r="r" b="b"/>
            <a:pathLst>
              <a:path w="2565029" h="2588972">
                <a:moveTo>
                  <a:pt x="69897" y="0"/>
                </a:moveTo>
                <a:lnTo>
                  <a:pt x="2495132" y="0"/>
                </a:lnTo>
                <a:cubicBezTo>
                  <a:pt x="2533735" y="0"/>
                  <a:pt x="2565029" y="31294"/>
                  <a:pt x="2565029" y="69897"/>
                </a:cubicBezTo>
                <a:lnTo>
                  <a:pt x="2565029" y="2519075"/>
                </a:lnTo>
                <a:cubicBezTo>
                  <a:pt x="2565029" y="2557678"/>
                  <a:pt x="2533735" y="2588972"/>
                  <a:pt x="2495132" y="2588972"/>
                </a:cubicBezTo>
                <a:lnTo>
                  <a:pt x="69897" y="2588972"/>
                </a:lnTo>
                <a:cubicBezTo>
                  <a:pt x="31294" y="2588972"/>
                  <a:pt x="0" y="2557678"/>
                  <a:pt x="0" y="2519075"/>
                </a:cubicBezTo>
                <a:lnTo>
                  <a:pt x="0" y="69897"/>
                </a:lnTo>
                <a:cubicBezTo>
                  <a:pt x="0" y="31294"/>
                  <a:pt x="31294" y="0"/>
                  <a:pt x="69897" y="0"/>
                </a:cubicBezTo>
                <a:close/>
              </a:path>
            </a:pathLst>
          </a:cu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97546D8-565E-45FE-8079-058CAED5A0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463438">
            <a:off x="6710830" y="5005247"/>
            <a:ext cx="2170501" cy="2254419"/>
          </a:xfrm>
          <a:custGeom>
            <a:avLst/>
            <a:gdLst>
              <a:gd name="connsiteX0" fmla="*/ 2129607 w 2170501"/>
              <a:gd name="connsiteY0" fmla="*/ 1918583 h 2254419"/>
              <a:gd name="connsiteX1" fmla="*/ 2170492 w 2170501"/>
              <a:gd name="connsiteY1" fmla="*/ 1986678 h 2254419"/>
              <a:gd name="connsiteX2" fmla="*/ 2143122 w 2170501"/>
              <a:gd name="connsiteY2" fmla="*/ 2219532 h 2254419"/>
              <a:gd name="connsiteX3" fmla="*/ 2134528 w 2170501"/>
              <a:gd name="connsiteY3" fmla="*/ 2254419 h 2254419"/>
              <a:gd name="connsiteX4" fmla="*/ 1992178 w 2170501"/>
              <a:gd name="connsiteY4" fmla="*/ 2205563 h 2254419"/>
              <a:gd name="connsiteX5" fmla="*/ 1995353 w 2170501"/>
              <a:gd name="connsiteY5" fmla="*/ 2192695 h 2254419"/>
              <a:gd name="connsiteX6" fmla="*/ 2020595 w 2170501"/>
              <a:gd name="connsiteY6" fmla="*/ 1978457 h 2254419"/>
              <a:gd name="connsiteX7" fmla="*/ 2102402 w 2170501"/>
              <a:gd name="connsiteY7" fmla="*/ 1910681 h 2254419"/>
              <a:gd name="connsiteX8" fmla="*/ 2129607 w 2170501"/>
              <a:gd name="connsiteY8" fmla="*/ 1918583 h 2254419"/>
              <a:gd name="connsiteX9" fmla="*/ 1874324 w 2170501"/>
              <a:gd name="connsiteY9" fmla="*/ 904226 h 2254419"/>
              <a:gd name="connsiteX10" fmla="*/ 1919011 w 2170501"/>
              <a:gd name="connsiteY10" fmla="*/ 937393 h 2254419"/>
              <a:gd name="connsiteX11" fmla="*/ 2101793 w 2170501"/>
              <a:gd name="connsiteY11" fmla="*/ 1368166 h 2254419"/>
              <a:gd name="connsiteX12" fmla="*/ 2049988 w 2170501"/>
              <a:gd name="connsiteY12" fmla="*/ 1460853 h 2254419"/>
              <a:gd name="connsiteX13" fmla="*/ 2029492 w 2170501"/>
              <a:gd name="connsiteY13" fmla="*/ 1463442 h 2254419"/>
              <a:gd name="connsiteX14" fmla="*/ 2029492 w 2170501"/>
              <a:gd name="connsiteY14" fmla="*/ 1463668 h 2254419"/>
              <a:gd name="connsiteX15" fmla="*/ 1957302 w 2170501"/>
              <a:gd name="connsiteY15" fmla="*/ 1409047 h 2254419"/>
              <a:gd name="connsiteX16" fmla="*/ 1789159 w 2170501"/>
              <a:gd name="connsiteY16" fmla="*/ 1012848 h 2254419"/>
              <a:gd name="connsiteX17" fmla="*/ 1819072 w 2170501"/>
              <a:gd name="connsiteY17" fmla="*/ 910914 h 2254419"/>
              <a:gd name="connsiteX18" fmla="*/ 1874324 w 2170501"/>
              <a:gd name="connsiteY18" fmla="*/ 904226 h 2254419"/>
              <a:gd name="connsiteX19" fmla="*/ 565076 w 2170501"/>
              <a:gd name="connsiteY19" fmla="*/ 25347 h 2254419"/>
              <a:gd name="connsiteX20" fmla="*/ 602104 w 2170501"/>
              <a:gd name="connsiteY20" fmla="*/ 99534 h 2254419"/>
              <a:gd name="connsiteX21" fmla="*/ 527134 w 2170501"/>
              <a:gd name="connsiteY21" fmla="*/ 165379 h 2254419"/>
              <a:gd name="connsiteX22" fmla="*/ 517223 w 2170501"/>
              <a:gd name="connsiteY22" fmla="*/ 164816 h 2254419"/>
              <a:gd name="connsiteX23" fmla="*/ 86562 w 2170501"/>
              <a:gd name="connsiteY23" fmla="*/ 162226 h 2254419"/>
              <a:gd name="connsiteX24" fmla="*/ 886 w 2170501"/>
              <a:gd name="connsiteY24" fmla="*/ 99416 h 2254419"/>
              <a:gd name="connsiteX25" fmla="*/ 63695 w 2170501"/>
              <a:gd name="connsiteY25" fmla="*/ 13740 h 2254419"/>
              <a:gd name="connsiteX26" fmla="*/ 68993 w 2170501"/>
              <a:gd name="connsiteY26" fmla="*/ 13116 h 2254419"/>
              <a:gd name="connsiteX27" fmla="*/ 536819 w 2170501"/>
              <a:gd name="connsiteY27" fmla="*/ 15931 h 2254419"/>
              <a:gd name="connsiteX28" fmla="*/ 565076 w 2170501"/>
              <a:gd name="connsiteY28" fmla="*/ 25347 h 2254419"/>
              <a:gd name="connsiteX29" fmla="*/ 1132468 w 2170501"/>
              <a:gd name="connsiteY29" fmla="*/ 198602 h 2254419"/>
              <a:gd name="connsiteX30" fmla="*/ 1521686 w 2170501"/>
              <a:gd name="connsiteY30" fmla="*/ 458304 h 2254419"/>
              <a:gd name="connsiteX31" fmla="*/ 1529659 w 2170501"/>
              <a:gd name="connsiteY31" fmla="*/ 564078 h 2254419"/>
              <a:gd name="connsiteX32" fmla="*/ 1472583 w 2170501"/>
              <a:gd name="connsiteY32" fmla="*/ 590184 h 2254419"/>
              <a:gd name="connsiteX33" fmla="*/ 1472245 w 2170501"/>
              <a:gd name="connsiteY33" fmla="*/ 590184 h 2254419"/>
              <a:gd name="connsiteX34" fmla="*/ 1423143 w 2170501"/>
              <a:gd name="connsiteY34" fmla="*/ 572389 h 2254419"/>
              <a:gd name="connsiteX35" fmla="*/ 1064896 w 2170501"/>
              <a:gd name="connsiteY35" fmla="*/ 332846 h 2254419"/>
              <a:gd name="connsiteX36" fmla="*/ 1031562 w 2170501"/>
              <a:gd name="connsiteY36" fmla="*/ 231938 h 2254419"/>
              <a:gd name="connsiteX37" fmla="*/ 1132468 w 2170501"/>
              <a:gd name="connsiteY37" fmla="*/ 198602 h 2254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2170501" h="2254419">
                <a:moveTo>
                  <a:pt x="2129607" y="1918583"/>
                </a:moveTo>
                <a:cubicBezTo>
                  <a:pt x="2154398" y="1931279"/>
                  <a:pt x="2170966" y="1957258"/>
                  <a:pt x="2170492" y="1986678"/>
                </a:cubicBezTo>
                <a:cubicBezTo>
                  <a:pt x="2166208" y="2064866"/>
                  <a:pt x="2157057" y="2142632"/>
                  <a:pt x="2143122" y="2219532"/>
                </a:cubicBezTo>
                <a:lnTo>
                  <a:pt x="2134528" y="2254419"/>
                </a:lnTo>
                <a:lnTo>
                  <a:pt x="1992178" y="2205563"/>
                </a:lnTo>
                <a:lnTo>
                  <a:pt x="1995353" y="2192695"/>
                </a:lnTo>
                <a:cubicBezTo>
                  <a:pt x="2008198" y="2121944"/>
                  <a:pt x="2016634" y="2050393"/>
                  <a:pt x="2020595" y="1978457"/>
                </a:cubicBezTo>
                <a:cubicBezTo>
                  <a:pt x="2024469" y="1937147"/>
                  <a:pt x="2061092" y="1906808"/>
                  <a:pt x="2102402" y="1910681"/>
                </a:cubicBezTo>
                <a:cubicBezTo>
                  <a:pt x="2112167" y="1911596"/>
                  <a:pt x="2121344" y="1914352"/>
                  <a:pt x="2129607" y="1918583"/>
                </a:cubicBezTo>
                <a:close/>
                <a:moveTo>
                  <a:pt x="1874324" y="904226"/>
                </a:moveTo>
                <a:cubicBezTo>
                  <a:pt x="1892306" y="908991"/>
                  <a:pt x="1908526" y="920398"/>
                  <a:pt x="1919011" y="937393"/>
                </a:cubicBezTo>
                <a:cubicBezTo>
                  <a:pt x="1997699" y="1072785"/>
                  <a:pt x="2059099" y="1217502"/>
                  <a:pt x="2101793" y="1368166"/>
                </a:cubicBezTo>
                <a:cubicBezTo>
                  <a:pt x="2113067" y="1408067"/>
                  <a:pt x="2089878" y="1449546"/>
                  <a:pt x="2049988" y="1460853"/>
                </a:cubicBezTo>
                <a:cubicBezTo>
                  <a:pt x="2043310" y="1462643"/>
                  <a:pt x="2036406" y="1463511"/>
                  <a:pt x="2029492" y="1463442"/>
                </a:cubicBezTo>
                <a:lnTo>
                  <a:pt x="2029492" y="1463668"/>
                </a:lnTo>
                <a:cubicBezTo>
                  <a:pt x="1995920" y="1463668"/>
                  <a:pt x="1966424" y="1441358"/>
                  <a:pt x="1957302" y="1409047"/>
                </a:cubicBezTo>
                <a:cubicBezTo>
                  <a:pt x="1918054" y="1270468"/>
                  <a:pt x="1861564" y="1137362"/>
                  <a:pt x="1789159" y="1012848"/>
                </a:cubicBezTo>
                <a:cubicBezTo>
                  <a:pt x="1769270" y="976439"/>
                  <a:pt x="1782660" y="930802"/>
                  <a:pt x="1819072" y="910914"/>
                </a:cubicBezTo>
                <a:cubicBezTo>
                  <a:pt x="1836601" y="901341"/>
                  <a:pt x="1856343" y="899462"/>
                  <a:pt x="1874324" y="904226"/>
                </a:cubicBezTo>
                <a:close/>
                <a:moveTo>
                  <a:pt x="565076" y="25347"/>
                </a:moveTo>
                <a:cubicBezTo>
                  <a:pt x="590405" y="39934"/>
                  <a:pt x="605899" y="68698"/>
                  <a:pt x="602104" y="99534"/>
                </a:cubicBezTo>
                <a:cubicBezTo>
                  <a:pt x="597454" y="137333"/>
                  <a:pt x="565217" y="165647"/>
                  <a:pt x="527134" y="165379"/>
                </a:cubicBezTo>
                <a:cubicBezTo>
                  <a:pt x="523821" y="165412"/>
                  <a:pt x="520510" y="165224"/>
                  <a:pt x="517223" y="164816"/>
                </a:cubicBezTo>
                <a:cubicBezTo>
                  <a:pt x="374328" y="146158"/>
                  <a:pt x="229672" y="145287"/>
                  <a:pt x="86562" y="162226"/>
                </a:cubicBezTo>
                <a:cubicBezTo>
                  <a:pt x="45559" y="168541"/>
                  <a:pt x="7201" y="140420"/>
                  <a:pt x="886" y="99416"/>
                </a:cubicBezTo>
                <a:cubicBezTo>
                  <a:pt x="-5428" y="58412"/>
                  <a:pt x="22692" y="20054"/>
                  <a:pt x="63695" y="13740"/>
                </a:cubicBezTo>
                <a:cubicBezTo>
                  <a:pt x="65453" y="13470"/>
                  <a:pt x="67220" y="13261"/>
                  <a:pt x="68993" y="13116"/>
                </a:cubicBezTo>
                <a:cubicBezTo>
                  <a:pt x="224454" y="-5269"/>
                  <a:pt x="381592" y="-4323"/>
                  <a:pt x="536819" y="15931"/>
                </a:cubicBezTo>
                <a:cubicBezTo>
                  <a:pt x="547097" y="17195"/>
                  <a:pt x="556633" y="20483"/>
                  <a:pt x="565076" y="25347"/>
                </a:cubicBezTo>
                <a:close/>
                <a:moveTo>
                  <a:pt x="1132468" y="198602"/>
                </a:moveTo>
                <a:cubicBezTo>
                  <a:pt x="1272445" y="268739"/>
                  <a:pt x="1403185" y="355973"/>
                  <a:pt x="1521686" y="458304"/>
                </a:cubicBezTo>
                <a:cubicBezTo>
                  <a:pt x="1553095" y="485311"/>
                  <a:pt x="1556665" y="532668"/>
                  <a:pt x="1529659" y="564078"/>
                </a:cubicBezTo>
                <a:cubicBezTo>
                  <a:pt x="1515367" y="580705"/>
                  <a:pt x="1494511" y="590242"/>
                  <a:pt x="1472583" y="590184"/>
                </a:cubicBezTo>
                <a:lnTo>
                  <a:pt x="1472245" y="590184"/>
                </a:lnTo>
                <a:cubicBezTo>
                  <a:pt x="1454271" y="590357"/>
                  <a:pt x="1436837" y="584037"/>
                  <a:pt x="1423143" y="572389"/>
                </a:cubicBezTo>
                <a:cubicBezTo>
                  <a:pt x="1314092" y="478031"/>
                  <a:pt x="1193758" y="397569"/>
                  <a:pt x="1064896" y="332846"/>
                </a:cubicBezTo>
                <a:cubicBezTo>
                  <a:pt x="1027826" y="314186"/>
                  <a:pt x="1012901" y="269007"/>
                  <a:pt x="1031562" y="231938"/>
                </a:cubicBezTo>
                <a:cubicBezTo>
                  <a:pt x="1050220" y="194867"/>
                  <a:pt x="1095399" y="179942"/>
                  <a:pt x="1132468" y="198602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33E49524-66B4-4DB0-AD09-DC8B9874E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6092" y="6039059"/>
            <a:ext cx="1978348" cy="818941"/>
          </a:xfrm>
          <a:custGeom>
            <a:avLst/>
            <a:gdLst>
              <a:gd name="connsiteX0" fmla="*/ 995532 w 1991064"/>
              <a:gd name="connsiteY0" fmla="*/ 0 h 824205"/>
              <a:gd name="connsiteX1" fmla="*/ 1984823 w 1991064"/>
              <a:gd name="connsiteY1" fmla="*/ 784423 h 824205"/>
              <a:gd name="connsiteX2" fmla="*/ 1991064 w 1991064"/>
              <a:gd name="connsiteY2" fmla="*/ 824205 h 824205"/>
              <a:gd name="connsiteX3" fmla="*/ 0 w 1991064"/>
              <a:gd name="connsiteY3" fmla="*/ 824205 h 824205"/>
              <a:gd name="connsiteX4" fmla="*/ 6241 w 1991064"/>
              <a:gd name="connsiteY4" fmla="*/ 784423 h 824205"/>
              <a:gd name="connsiteX5" fmla="*/ 995532 w 1991064"/>
              <a:gd name="connsiteY5" fmla="*/ 0 h 8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1064" h="824205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6710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5882B4-E4F7-4EF0-7B63-693D53A64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2091" y="501651"/>
            <a:ext cx="4395340" cy="1716255"/>
          </a:xfrm>
        </p:spPr>
        <p:txBody>
          <a:bodyPr anchor="b">
            <a:normAutofit/>
          </a:bodyPr>
          <a:lstStyle/>
          <a:p>
            <a:r>
              <a:rPr lang="de-DE" sz="5600"/>
              <a:t>Why do time tracking?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F9E74B-25AF-341B-56CF-DD1503AA36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2583" y="2645922"/>
            <a:ext cx="4434721" cy="3710427"/>
          </a:xfrm>
        </p:spPr>
        <p:txBody>
          <a:bodyPr anchor="t">
            <a:normAutofit/>
          </a:bodyPr>
          <a:lstStyle/>
          <a:p>
            <a:r>
              <a:rPr lang="en-US" sz="2000">
                <a:solidFill>
                  <a:schemeClr val="tx1">
                    <a:alpha val="80000"/>
                  </a:schemeClr>
                </a:solidFill>
              </a:rPr>
              <a:t>Delimit working time and free time and minimise procrastination</a:t>
            </a:r>
          </a:p>
          <a:p>
            <a:r>
              <a:rPr lang="en-US" sz="2000">
                <a:solidFill>
                  <a:schemeClr val="tx1">
                    <a:alpha val="80000"/>
                  </a:schemeClr>
                </a:solidFill>
              </a:rPr>
              <a:t>Keep an overview of how much you work/ in which project</a:t>
            </a:r>
          </a:p>
          <a:p>
            <a:r>
              <a:rPr lang="en-US" sz="2000">
                <a:solidFill>
                  <a:schemeClr val="tx1">
                    <a:alpha val="80000"/>
                  </a:schemeClr>
                </a:solidFill>
              </a:rPr>
              <a:t>Motivate yourself/ set goals</a:t>
            </a:r>
            <a:endParaRPr lang="de-DE" sz="2000">
              <a:solidFill>
                <a:schemeClr val="tx1">
                  <a:alpha val="80000"/>
                </a:schemeClr>
              </a:solidFill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3925C73-F0F4-9DE5-5314-D8F50E741B8F}"/>
              </a:ext>
            </a:extLst>
          </p:cNvPr>
          <p:cNvGrpSpPr/>
          <p:nvPr/>
        </p:nvGrpSpPr>
        <p:grpSpPr>
          <a:xfrm>
            <a:off x="279142" y="2814926"/>
            <a:ext cx="5221624" cy="1228149"/>
            <a:chOff x="2573479" y="3499572"/>
            <a:chExt cx="5595903" cy="1316181"/>
          </a:xfrm>
        </p:grpSpPr>
        <p:pic>
          <p:nvPicPr>
            <p:cNvPr id="9" name="Graphic 8" descr="Stopwatch with solid fill">
              <a:extLst>
                <a:ext uri="{FF2B5EF4-FFF2-40B4-BE49-F238E27FC236}">
                  <a16:creationId xmlns:a16="http://schemas.microsoft.com/office/drawing/2014/main" id="{D330C00D-416B-DE68-255B-44155ABA64A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573479" y="3499572"/>
              <a:ext cx="1304457" cy="1304457"/>
            </a:xfrm>
            <a:prstGeom prst="rect">
              <a:avLst/>
            </a:prstGeom>
          </p:spPr>
        </p:pic>
        <p:pic>
          <p:nvPicPr>
            <p:cNvPr id="11" name="Graphic 10" descr="Desk with solid fill">
              <a:extLst>
                <a:ext uri="{FF2B5EF4-FFF2-40B4-BE49-F238E27FC236}">
                  <a16:creationId xmlns:a16="http://schemas.microsoft.com/office/drawing/2014/main" id="{9CD2232B-E0F5-66FE-4FEF-FA606307099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003961" y="3499572"/>
              <a:ext cx="1304457" cy="1304457"/>
            </a:xfrm>
            <a:prstGeom prst="rect">
              <a:avLst/>
            </a:prstGeom>
          </p:spPr>
        </p:pic>
        <p:pic>
          <p:nvPicPr>
            <p:cNvPr id="13" name="Graphic 12" descr="Briefcase with solid fill">
              <a:extLst>
                <a:ext uri="{FF2B5EF4-FFF2-40B4-BE49-F238E27FC236}">
                  <a16:creationId xmlns:a16="http://schemas.microsoft.com/office/drawing/2014/main" id="{A427F248-70B0-D619-80AA-0AC7EC49664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864925" y="3511296"/>
              <a:ext cx="1304457" cy="1304457"/>
            </a:xfrm>
            <a:prstGeom prst="rect">
              <a:avLst/>
            </a:prstGeom>
          </p:spPr>
        </p:pic>
        <p:pic>
          <p:nvPicPr>
            <p:cNvPr id="15" name="Graphic 14" descr="Palette with solid fill">
              <a:extLst>
                <a:ext uri="{FF2B5EF4-FFF2-40B4-BE49-F238E27FC236}">
                  <a16:creationId xmlns:a16="http://schemas.microsoft.com/office/drawing/2014/main" id="{7BD05112-6384-5D9F-6B2B-CBB3F8D6B28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434443" y="3499572"/>
              <a:ext cx="1304457" cy="130445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2807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5882B4-E4F7-4EF0-7B63-693D53A64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2091" y="501651"/>
            <a:ext cx="4395340" cy="1716255"/>
          </a:xfrm>
        </p:spPr>
        <p:txBody>
          <a:bodyPr anchor="b">
            <a:normAutofit/>
          </a:bodyPr>
          <a:lstStyle/>
          <a:p>
            <a:r>
              <a:rPr lang="de-DE" sz="5600"/>
              <a:t>Idea: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F9E74B-25AF-341B-56CF-DD1503AA36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2583" y="2645922"/>
            <a:ext cx="4434721" cy="3710427"/>
          </a:xfrm>
        </p:spPr>
        <p:txBody>
          <a:bodyPr anchor="t">
            <a:normAutofit/>
          </a:bodyPr>
          <a:lstStyle/>
          <a:p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different tables for each project</a:t>
            </a:r>
          </a:p>
          <a:p>
            <a:r>
              <a:rPr lang="en-US" sz="2000" dirty="0" err="1">
                <a:solidFill>
                  <a:schemeClr val="tx1">
                    <a:alpha val="80000"/>
                  </a:schemeClr>
                </a:solidFill>
              </a:rPr>
              <a:t>summarised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 in an overview table</a:t>
            </a:r>
          </a:p>
          <a:p>
            <a:r>
              <a:rPr lang="de-DE" sz="2000" dirty="0" err="1">
                <a:solidFill>
                  <a:schemeClr val="tx1">
                    <a:alpha val="80000"/>
                  </a:schemeClr>
                </a:solidFill>
              </a:rPr>
              <a:t>create</a:t>
            </a:r>
            <a:r>
              <a:rPr lang="de-DE" sz="20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de-DE" sz="2000" dirty="0" err="1">
                <a:solidFill>
                  <a:schemeClr val="tx1">
                    <a:alpha val="80000"/>
                  </a:schemeClr>
                </a:solidFill>
              </a:rPr>
              <a:t>various</a:t>
            </a:r>
            <a:r>
              <a:rPr lang="de-DE" sz="2000" dirty="0">
                <a:solidFill>
                  <a:schemeClr val="tx1">
                    <a:alpha val="80000"/>
                  </a:schemeClr>
                </a:solidFill>
              </a:rPr>
              <a:t> informative </a:t>
            </a:r>
            <a:r>
              <a:rPr lang="de-DE" sz="2000" dirty="0" err="1">
                <a:solidFill>
                  <a:schemeClr val="tx1">
                    <a:alpha val="80000"/>
                  </a:schemeClr>
                </a:solidFill>
              </a:rPr>
              <a:t>graphs</a:t>
            </a:r>
            <a:endParaRPr lang="de-DE" sz="2000" dirty="0">
              <a:solidFill>
                <a:schemeClr val="tx1">
                  <a:alpha val="80000"/>
                </a:schemeClr>
              </a:solidFill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3E0A75DE-99A2-E131-119C-C410DB628DB4}"/>
              </a:ext>
            </a:extLst>
          </p:cNvPr>
          <p:cNvSpPr/>
          <p:nvPr/>
        </p:nvSpPr>
        <p:spPr>
          <a:xfrm>
            <a:off x="201168" y="2468643"/>
            <a:ext cx="5432557" cy="1920714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bg1">
                  <a:alpha val="25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154A548-D551-BF25-2078-903DD0CDB1F0}"/>
              </a:ext>
            </a:extLst>
          </p:cNvPr>
          <p:cNvGrpSpPr/>
          <p:nvPr/>
        </p:nvGrpSpPr>
        <p:grpSpPr>
          <a:xfrm>
            <a:off x="279143" y="2468643"/>
            <a:ext cx="5221624" cy="1920714"/>
            <a:chOff x="829888" y="3511296"/>
            <a:chExt cx="7457624" cy="2743200"/>
          </a:xfrm>
        </p:grpSpPr>
        <p:pic>
          <p:nvPicPr>
            <p:cNvPr id="8" name="Graphic 7" descr="Table with solid fill">
              <a:extLst>
                <a:ext uri="{FF2B5EF4-FFF2-40B4-BE49-F238E27FC236}">
                  <a16:creationId xmlns:a16="http://schemas.microsoft.com/office/drawing/2014/main" id="{B2869F96-B484-6F72-5BA9-6A3C12C0C24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602432" y="4022574"/>
              <a:ext cx="1720643" cy="1720643"/>
            </a:xfrm>
            <a:prstGeom prst="rect">
              <a:avLst/>
            </a:prstGeom>
          </p:spPr>
        </p:pic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9F4098FB-254A-C15C-3BB0-C1404B4944D2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>
              <a:off x="3012994" y="3968496"/>
              <a:ext cx="1589438" cy="60350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0E26F883-1291-199F-5C11-0C7EF7D0F784}"/>
                </a:ext>
              </a:extLst>
            </p:cNvPr>
            <p:cNvCxnSpPr>
              <a:cxnSpLocks/>
              <a:stCxn id="6" idx="3"/>
            </p:cNvCxnSpPr>
            <p:nvPr/>
          </p:nvCxnSpPr>
          <p:spPr>
            <a:xfrm flipV="1">
              <a:off x="3012994" y="4867388"/>
              <a:ext cx="1589438" cy="1550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810D6C8B-3FFD-3AAC-3D1E-DE8FCD1EFD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21306" y="5178284"/>
              <a:ext cx="1581126" cy="61901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49DF75FD-98F2-2BE2-1D2A-B0F2BC13BE10}"/>
                </a:ext>
              </a:extLst>
            </p:cNvPr>
            <p:cNvGrpSpPr/>
            <p:nvPr/>
          </p:nvGrpSpPr>
          <p:grpSpPr>
            <a:xfrm>
              <a:off x="838200" y="3511296"/>
              <a:ext cx="2174794" cy="914400"/>
              <a:chOff x="838200" y="3511296"/>
              <a:chExt cx="2174794" cy="914400"/>
            </a:xfrm>
          </p:grpSpPr>
          <p:pic>
            <p:nvPicPr>
              <p:cNvPr id="5" name="Graphic 4" descr="Table with solid fill">
                <a:extLst>
                  <a:ext uri="{FF2B5EF4-FFF2-40B4-BE49-F238E27FC236}">
                    <a16:creationId xmlns:a16="http://schemas.microsoft.com/office/drawing/2014/main" id="{380C7925-B294-4106-44DF-EE1ED6AD4E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098594" y="3511296"/>
                <a:ext cx="914400" cy="914400"/>
              </a:xfrm>
              <a:prstGeom prst="rect">
                <a:avLst/>
              </a:prstGeom>
            </p:spPr>
          </p:pic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CB1A80F-3633-D883-61E0-1A0D03AC206F}"/>
                  </a:ext>
                </a:extLst>
              </p:cNvPr>
              <p:cNvSpPr txBox="1"/>
              <p:nvPr/>
            </p:nvSpPr>
            <p:spPr>
              <a:xfrm>
                <a:off x="838200" y="3783830"/>
                <a:ext cx="12603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640080">
                  <a:spcAft>
                    <a:spcPts val="600"/>
                  </a:spcAft>
                </a:pPr>
                <a:r>
                  <a:rPr lang="de-DE" sz="126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Project 1</a:t>
                </a:r>
                <a:endParaRPr lang="de-DE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ACEC62D-7EFB-6F1C-289C-08E9DEB7144F}"/>
                </a:ext>
              </a:extLst>
            </p:cNvPr>
            <p:cNvGrpSpPr/>
            <p:nvPr/>
          </p:nvGrpSpPr>
          <p:grpSpPr>
            <a:xfrm>
              <a:off x="838200" y="4425696"/>
              <a:ext cx="2174794" cy="914400"/>
              <a:chOff x="838200" y="4425696"/>
              <a:chExt cx="2174794" cy="914400"/>
            </a:xfrm>
          </p:grpSpPr>
          <p:pic>
            <p:nvPicPr>
              <p:cNvPr id="6" name="Graphic 5" descr="Table with solid fill">
                <a:extLst>
                  <a:ext uri="{FF2B5EF4-FFF2-40B4-BE49-F238E27FC236}">
                    <a16:creationId xmlns:a16="http://schemas.microsoft.com/office/drawing/2014/main" id="{2C4FCA9A-6501-1539-FDF1-8BB6A90923D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098594" y="4425696"/>
                <a:ext cx="914400" cy="914400"/>
              </a:xfrm>
              <a:prstGeom prst="rect">
                <a:avLst/>
              </a:prstGeom>
            </p:spPr>
          </p:pic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9E9FBF9-E038-27B1-4562-FB41108B3B0B}"/>
                  </a:ext>
                </a:extLst>
              </p:cNvPr>
              <p:cNvSpPr txBox="1"/>
              <p:nvPr/>
            </p:nvSpPr>
            <p:spPr>
              <a:xfrm>
                <a:off x="838200" y="4698230"/>
                <a:ext cx="12603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640080">
                  <a:spcAft>
                    <a:spcPts val="600"/>
                  </a:spcAft>
                </a:pPr>
                <a:r>
                  <a:rPr lang="de-DE" sz="126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Project 2</a:t>
                </a:r>
                <a:endParaRPr lang="de-DE"/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0BB5B8D0-E827-0DAF-1E50-DFEBC622830A}"/>
                </a:ext>
              </a:extLst>
            </p:cNvPr>
            <p:cNvGrpSpPr/>
            <p:nvPr/>
          </p:nvGrpSpPr>
          <p:grpSpPr>
            <a:xfrm>
              <a:off x="829888" y="5340096"/>
              <a:ext cx="2183106" cy="914400"/>
              <a:chOff x="829888" y="5340096"/>
              <a:chExt cx="2183106" cy="914400"/>
            </a:xfrm>
          </p:grpSpPr>
          <p:pic>
            <p:nvPicPr>
              <p:cNvPr id="7" name="Graphic 6" descr="Table with solid fill">
                <a:extLst>
                  <a:ext uri="{FF2B5EF4-FFF2-40B4-BE49-F238E27FC236}">
                    <a16:creationId xmlns:a16="http://schemas.microsoft.com/office/drawing/2014/main" id="{D6860E38-5141-8D13-E649-8D13AFE620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098594" y="5340096"/>
                <a:ext cx="914400" cy="914400"/>
              </a:xfrm>
              <a:prstGeom prst="rect">
                <a:avLst/>
              </a:prstGeom>
            </p:spPr>
          </p:pic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90C00D9-FF1F-8DC5-BA40-C3E69848F819}"/>
                  </a:ext>
                </a:extLst>
              </p:cNvPr>
              <p:cNvSpPr txBox="1"/>
              <p:nvPr/>
            </p:nvSpPr>
            <p:spPr>
              <a:xfrm>
                <a:off x="829888" y="5612630"/>
                <a:ext cx="12603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640080">
                  <a:spcAft>
                    <a:spcPts val="600"/>
                  </a:spcAft>
                </a:pPr>
                <a:r>
                  <a:rPr lang="de-DE" sz="126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Project 3</a:t>
                </a:r>
                <a:endParaRPr lang="de-DE"/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8D95751-F347-2F4A-343C-428103FD21DD}"/>
                </a:ext>
              </a:extLst>
            </p:cNvPr>
            <p:cNvSpPr txBox="1"/>
            <p:nvPr/>
          </p:nvSpPr>
          <p:spPr>
            <a:xfrm>
              <a:off x="4420338" y="3900916"/>
              <a:ext cx="20848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640080">
                <a:spcAft>
                  <a:spcPts val="600"/>
                </a:spcAft>
              </a:pPr>
              <a:r>
                <a:rPr lang="de-DE" sz="1260" kern="1200" dirty="0" err="1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Overview</a:t>
              </a:r>
              <a:r>
                <a:rPr lang="de-DE" sz="126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 </a:t>
              </a:r>
              <a:r>
                <a:rPr lang="de-DE" sz="1260" kern="1200" dirty="0" err="1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table</a:t>
              </a:r>
              <a:endParaRPr lang="de-DE" dirty="0"/>
            </a:p>
          </p:txBody>
        </p:sp>
        <p:pic>
          <p:nvPicPr>
            <p:cNvPr id="33" name="Graphic 32" descr="Upward trend with solid fill">
              <a:extLst>
                <a:ext uri="{FF2B5EF4-FFF2-40B4-BE49-F238E27FC236}">
                  <a16:creationId xmlns:a16="http://schemas.microsoft.com/office/drawing/2014/main" id="{C89B2F6D-C414-7BC5-B238-753CA339526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373112" y="3968496"/>
              <a:ext cx="914400" cy="914400"/>
            </a:xfrm>
            <a:prstGeom prst="rect">
              <a:avLst/>
            </a:prstGeom>
          </p:spPr>
        </p:pic>
        <p:pic>
          <p:nvPicPr>
            <p:cNvPr id="35" name="Graphic 34" descr="Pie chart with solid fill">
              <a:extLst>
                <a:ext uri="{FF2B5EF4-FFF2-40B4-BE49-F238E27FC236}">
                  <a16:creationId xmlns:a16="http://schemas.microsoft.com/office/drawing/2014/main" id="{4423B8A4-3C45-2ADB-86F5-94E88205F43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373112" y="4882896"/>
              <a:ext cx="914400" cy="914400"/>
            </a:xfrm>
            <a:prstGeom prst="rect">
              <a:avLst/>
            </a:prstGeom>
          </p:spPr>
        </p:pic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42B87C9D-31C0-0CFD-2805-E1580E35C600}"/>
                </a:ext>
              </a:extLst>
            </p:cNvPr>
            <p:cNvCxnSpPr>
              <a:endCxn id="33" idx="1"/>
            </p:cNvCxnSpPr>
            <p:nvPr/>
          </p:nvCxnSpPr>
          <p:spPr>
            <a:xfrm flipV="1">
              <a:off x="6323075" y="4425696"/>
              <a:ext cx="1050037" cy="44944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7316F6A2-F602-1AB4-5CD6-3489648E521A}"/>
                </a:ext>
              </a:extLst>
            </p:cNvPr>
            <p:cNvCxnSpPr>
              <a:endCxn id="35" idx="1"/>
            </p:cNvCxnSpPr>
            <p:nvPr/>
          </p:nvCxnSpPr>
          <p:spPr>
            <a:xfrm>
              <a:off x="6323075" y="4867388"/>
              <a:ext cx="1050037" cy="47270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32430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F8C1CD2-E59C-42CC-91D0-39F8E0CF16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9D9A39-7198-901D-4F6C-5BE07F9BA3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6" y="753626"/>
            <a:ext cx="5081925" cy="3004145"/>
          </a:xfrm>
        </p:spPr>
        <p:txBody>
          <a:bodyPr>
            <a:normAutofit/>
          </a:bodyPr>
          <a:lstStyle/>
          <a:p>
            <a:r>
              <a:rPr lang="de-DE" sz="4200" dirty="0"/>
              <a:t>Time </a:t>
            </a:r>
            <a:r>
              <a:rPr lang="de-DE" sz="4200" dirty="0" err="1"/>
              <a:t>tracking</a:t>
            </a:r>
            <a:r>
              <a:rPr lang="de-DE" sz="4200" dirty="0"/>
              <a:t>/</a:t>
            </a:r>
            <a:r>
              <a:rPr lang="de-DE" sz="4200" dirty="0" err="1"/>
              <a:t>scheduling</a:t>
            </a:r>
            <a:r>
              <a:rPr lang="de-DE" sz="4200" dirty="0"/>
              <a:t> </a:t>
            </a:r>
            <a:r>
              <a:rPr lang="de-DE" sz="4200" dirty="0" err="1"/>
              <a:t>for</a:t>
            </a:r>
            <a:r>
              <a:rPr lang="de-DE" sz="4200" dirty="0"/>
              <a:t> </a:t>
            </a:r>
            <a:r>
              <a:rPr lang="de-DE" sz="4200" dirty="0" err="1"/>
              <a:t>working</a:t>
            </a:r>
            <a:r>
              <a:rPr lang="de-DE" sz="4200" dirty="0"/>
              <a:t>, </a:t>
            </a:r>
            <a:r>
              <a:rPr lang="de-DE" sz="4200" dirty="0" err="1"/>
              <a:t>studying</a:t>
            </a:r>
            <a:r>
              <a:rPr lang="de-DE" sz="4200" dirty="0"/>
              <a:t> and </a:t>
            </a:r>
            <a:r>
              <a:rPr lang="de-DE" sz="4200" dirty="0" err="1"/>
              <a:t>freetime</a:t>
            </a:r>
            <a:r>
              <a:rPr lang="de-DE" sz="4200" dirty="0"/>
              <a:t> </a:t>
            </a:r>
            <a:r>
              <a:rPr lang="de-DE" sz="4200" dirty="0" err="1"/>
              <a:t>projects</a:t>
            </a:r>
            <a:endParaRPr lang="de-DE" sz="4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47BECB-4A5F-EEBF-DFC2-246CB7B92A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6" y="3849845"/>
            <a:ext cx="5081926" cy="2189214"/>
          </a:xfrm>
        </p:spPr>
        <p:txBody>
          <a:bodyPr>
            <a:normAutofit/>
          </a:bodyPr>
          <a:lstStyle/>
          <a:p>
            <a:r>
              <a:rPr lang="de-DE" dirty="0"/>
              <a:t>Episode 2</a:t>
            </a:r>
          </a:p>
          <a:p>
            <a:r>
              <a:rPr lang="de-DE" dirty="0"/>
              <a:t>The </a:t>
            </a:r>
            <a:r>
              <a:rPr lang="de-DE" dirty="0" err="1"/>
              <a:t>Overview</a:t>
            </a:r>
            <a:r>
              <a:rPr lang="de-DE" dirty="0"/>
              <a:t> Table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7062BB1-E215-424E-80C4-7E1CF179A3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6092" y="0"/>
            <a:ext cx="2066948" cy="1621879"/>
          </a:xfrm>
          <a:custGeom>
            <a:avLst/>
            <a:gdLst>
              <a:gd name="connsiteX0" fmla="*/ 0 w 2066948"/>
              <a:gd name="connsiteY0" fmla="*/ 0 h 1621879"/>
              <a:gd name="connsiteX1" fmla="*/ 123825 w 2066948"/>
              <a:gd name="connsiteY1" fmla="*/ 0 h 1621879"/>
              <a:gd name="connsiteX2" fmla="*/ 123825 w 2066948"/>
              <a:gd name="connsiteY2" fmla="*/ 1452620 h 1621879"/>
              <a:gd name="connsiteX3" fmla="*/ 1881378 w 2066948"/>
              <a:gd name="connsiteY3" fmla="*/ 436017 h 1621879"/>
              <a:gd name="connsiteX4" fmla="*/ 1127572 w 2066948"/>
              <a:gd name="connsiteY4" fmla="*/ 0 h 1621879"/>
              <a:gd name="connsiteX5" fmla="*/ 1374887 w 2066948"/>
              <a:gd name="connsiteY5" fmla="*/ 0 h 1621879"/>
              <a:gd name="connsiteX6" fmla="*/ 2035969 w 2066948"/>
              <a:gd name="connsiteY6" fmla="*/ 382391 h 1621879"/>
              <a:gd name="connsiteX7" fmla="*/ 2058648 w 2066948"/>
              <a:gd name="connsiteY7" fmla="*/ 466963 h 1621879"/>
              <a:gd name="connsiteX8" fmla="*/ 2035969 w 2066948"/>
              <a:gd name="connsiteY8" fmla="*/ 489642 h 1621879"/>
              <a:gd name="connsiteX9" fmla="*/ 92869 w 2066948"/>
              <a:gd name="connsiteY9" fmla="*/ 1613592 h 1621879"/>
              <a:gd name="connsiteX10" fmla="*/ 61913 w 2066948"/>
              <a:gd name="connsiteY10" fmla="*/ 1621879 h 1621879"/>
              <a:gd name="connsiteX11" fmla="*/ 0 w 2066948"/>
              <a:gd name="connsiteY11" fmla="*/ 1559967 h 1621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66948" h="1621879">
                <a:moveTo>
                  <a:pt x="0" y="0"/>
                </a:moveTo>
                <a:lnTo>
                  <a:pt x="123825" y="0"/>
                </a:lnTo>
                <a:lnTo>
                  <a:pt x="123825" y="1452620"/>
                </a:lnTo>
                <a:lnTo>
                  <a:pt x="1881378" y="436017"/>
                </a:lnTo>
                <a:lnTo>
                  <a:pt x="1127572" y="0"/>
                </a:lnTo>
                <a:lnTo>
                  <a:pt x="1374887" y="0"/>
                </a:lnTo>
                <a:lnTo>
                  <a:pt x="2035969" y="382391"/>
                </a:lnTo>
                <a:cubicBezTo>
                  <a:pt x="2065582" y="399479"/>
                  <a:pt x="2075745" y="437340"/>
                  <a:pt x="2058648" y="466963"/>
                </a:cubicBezTo>
                <a:cubicBezTo>
                  <a:pt x="2053219" y="476384"/>
                  <a:pt x="2045389" y="484204"/>
                  <a:pt x="2035969" y="489642"/>
                </a:cubicBezTo>
                <a:lnTo>
                  <a:pt x="92869" y="1613592"/>
                </a:lnTo>
                <a:cubicBezTo>
                  <a:pt x="83458" y="1619031"/>
                  <a:pt x="72780" y="1621889"/>
                  <a:pt x="61913" y="1621879"/>
                </a:cubicBezTo>
                <a:cubicBezTo>
                  <a:pt x="27719" y="1621879"/>
                  <a:pt x="0" y="1594161"/>
                  <a:pt x="0" y="1559967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7" name="Graphic 6" descr="Pie chart with solid fill">
            <a:extLst>
              <a:ext uri="{FF2B5EF4-FFF2-40B4-BE49-F238E27FC236}">
                <a16:creationId xmlns:a16="http://schemas.microsoft.com/office/drawing/2014/main" id="{1D01B98D-E413-E8AF-8314-41669BC0C7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06092" y="2106287"/>
            <a:ext cx="2480088" cy="2480088"/>
          </a:xfrm>
          <a:custGeom>
            <a:avLst/>
            <a:gdLst/>
            <a:ahLst/>
            <a:cxnLst/>
            <a:rect l="l" t="t" r="r" b="b"/>
            <a:pathLst>
              <a:path w="1964763" h="1856167">
                <a:moveTo>
                  <a:pt x="34265" y="0"/>
                </a:moveTo>
                <a:lnTo>
                  <a:pt x="1930498" y="0"/>
                </a:lnTo>
                <a:cubicBezTo>
                  <a:pt x="1949422" y="0"/>
                  <a:pt x="1964763" y="15341"/>
                  <a:pt x="1964763" y="34265"/>
                </a:cubicBezTo>
                <a:lnTo>
                  <a:pt x="1964763" y="1821902"/>
                </a:lnTo>
                <a:cubicBezTo>
                  <a:pt x="1964763" y="1840826"/>
                  <a:pt x="1949422" y="1856167"/>
                  <a:pt x="1930498" y="1856167"/>
                </a:cubicBezTo>
                <a:lnTo>
                  <a:pt x="34265" y="1856167"/>
                </a:lnTo>
                <a:cubicBezTo>
                  <a:pt x="15341" y="1856167"/>
                  <a:pt x="0" y="1840826"/>
                  <a:pt x="0" y="1821902"/>
                </a:cubicBezTo>
                <a:lnTo>
                  <a:pt x="0" y="34265"/>
                </a:lnTo>
                <a:cubicBezTo>
                  <a:pt x="0" y="15341"/>
                  <a:pt x="15341" y="0"/>
                  <a:pt x="34265" y="0"/>
                </a:cubicBezTo>
                <a:close/>
              </a:path>
            </a:pathLst>
          </a:custGeom>
        </p:spPr>
      </p:pic>
      <p:pic>
        <p:nvPicPr>
          <p:cNvPr id="9" name="Graphic 8" descr="Table with solid fill">
            <a:extLst>
              <a:ext uri="{FF2B5EF4-FFF2-40B4-BE49-F238E27FC236}">
                <a16:creationId xmlns:a16="http://schemas.microsoft.com/office/drawing/2014/main" id="{CAB5DC06-8A72-A29F-9CFD-9D68D814CB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09611" y="146615"/>
            <a:ext cx="2161997" cy="2161997"/>
          </a:xfrm>
          <a:custGeom>
            <a:avLst/>
            <a:gdLst/>
            <a:ahLst/>
            <a:cxnLst/>
            <a:rect l="l" t="t" r="r" b="b"/>
            <a:pathLst>
              <a:path w="1964763" h="1856167">
                <a:moveTo>
                  <a:pt x="34265" y="0"/>
                </a:moveTo>
                <a:lnTo>
                  <a:pt x="1930498" y="0"/>
                </a:lnTo>
                <a:cubicBezTo>
                  <a:pt x="1949422" y="0"/>
                  <a:pt x="1964763" y="15341"/>
                  <a:pt x="1964763" y="34265"/>
                </a:cubicBezTo>
                <a:lnTo>
                  <a:pt x="1964763" y="1821902"/>
                </a:lnTo>
                <a:cubicBezTo>
                  <a:pt x="1964763" y="1840826"/>
                  <a:pt x="1949422" y="1856167"/>
                  <a:pt x="1930498" y="1856167"/>
                </a:cubicBezTo>
                <a:lnTo>
                  <a:pt x="34265" y="1856167"/>
                </a:lnTo>
                <a:cubicBezTo>
                  <a:pt x="15341" y="1856167"/>
                  <a:pt x="0" y="1840826"/>
                  <a:pt x="0" y="1821902"/>
                </a:cubicBezTo>
                <a:lnTo>
                  <a:pt x="0" y="34265"/>
                </a:lnTo>
                <a:cubicBezTo>
                  <a:pt x="0" y="15341"/>
                  <a:pt x="15341" y="0"/>
                  <a:pt x="34265" y="0"/>
                </a:cubicBezTo>
                <a:close/>
              </a:path>
            </a:pathLst>
          </a:custGeom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6FD0FBFA-B43E-40C1-A6E4-B88234171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23287" y="3391544"/>
            <a:ext cx="569514" cy="569514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B368E167-B2D7-4904-BB6B-AE0486A2C6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62258" y="2429507"/>
            <a:ext cx="1029742" cy="1346076"/>
          </a:xfrm>
          <a:custGeom>
            <a:avLst/>
            <a:gdLst>
              <a:gd name="connsiteX0" fmla="*/ 824347 w 1261243"/>
              <a:gd name="connsiteY0" fmla="*/ 0 h 1648694"/>
              <a:gd name="connsiteX1" fmla="*/ 1145220 w 1261243"/>
              <a:gd name="connsiteY1" fmla="*/ 64781 h 1648694"/>
              <a:gd name="connsiteX2" fmla="*/ 1261243 w 1261243"/>
              <a:gd name="connsiteY2" fmla="*/ 127757 h 1648694"/>
              <a:gd name="connsiteX3" fmla="*/ 1261243 w 1261243"/>
              <a:gd name="connsiteY3" fmla="*/ 1520938 h 1648694"/>
              <a:gd name="connsiteX4" fmla="*/ 1145220 w 1261243"/>
              <a:gd name="connsiteY4" fmla="*/ 1583913 h 1648694"/>
              <a:gd name="connsiteX5" fmla="*/ 824347 w 1261243"/>
              <a:gd name="connsiteY5" fmla="*/ 1648694 h 1648694"/>
              <a:gd name="connsiteX6" fmla="*/ 0 w 1261243"/>
              <a:gd name="connsiteY6" fmla="*/ 824347 h 1648694"/>
              <a:gd name="connsiteX7" fmla="*/ 824347 w 1261243"/>
              <a:gd name="connsiteY7" fmla="*/ 0 h 1648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61243" h="1648694">
                <a:moveTo>
                  <a:pt x="824347" y="0"/>
                </a:moveTo>
                <a:cubicBezTo>
                  <a:pt x="938165" y="0"/>
                  <a:pt x="1046596" y="23067"/>
                  <a:pt x="1145220" y="64781"/>
                </a:cubicBezTo>
                <a:lnTo>
                  <a:pt x="1261243" y="127757"/>
                </a:lnTo>
                <a:lnTo>
                  <a:pt x="1261243" y="1520938"/>
                </a:lnTo>
                <a:lnTo>
                  <a:pt x="1145220" y="1583913"/>
                </a:lnTo>
                <a:cubicBezTo>
                  <a:pt x="1046596" y="1625627"/>
                  <a:pt x="938165" y="1648694"/>
                  <a:pt x="824347" y="1648694"/>
                </a:cubicBezTo>
                <a:cubicBezTo>
                  <a:pt x="369073" y="1648694"/>
                  <a:pt x="0" y="1279621"/>
                  <a:pt x="0" y="824347"/>
                </a:cubicBezTo>
                <a:cubicBezTo>
                  <a:pt x="0" y="369073"/>
                  <a:pt x="369073" y="0"/>
                  <a:pt x="824347" y="0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Graphic 4" descr="Stopwatch with solid fill">
            <a:extLst>
              <a:ext uri="{FF2B5EF4-FFF2-40B4-BE49-F238E27FC236}">
                <a16:creationId xmlns:a16="http://schemas.microsoft.com/office/drawing/2014/main" id="{AB126BD6-D431-7A62-865F-75D732884B3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08044" y="4184262"/>
            <a:ext cx="2161997" cy="2161997"/>
          </a:xfrm>
          <a:custGeom>
            <a:avLst/>
            <a:gdLst/>
            <a:ahLst/>
            <a:cxnLst/>
            <a:rect l="l" t="t" r="r" b="b"/>
            <a:pathLst>
              <a:path w="2565029" h="2588972">
                <a:moveTo>
                  <a:pt x="69897" y="0"/>
                </a:moveTo>
                <a:lnTo>
                  <a:pt x="2495132" y="0"/>
                </a:lnTo>
                <a:cubicBezTo>
                  <a:pt x="2533735" y="0"/>
                  <a:pt x="2565029" y="31294"/>
                  <a:pt x="2565029" y="69897"/>
                </a:cubicBezTo>
                <a:lnTo>
                  <a:pt x="2565029" y="2519075"/>
                </a:lnTo>
                <a:cubicBezTo>
                  <a:pt x="2565029" y="2557678"/>
                  <a:pt x="2533735" y="2588972"/>
                  <a:pt x="2495132" y="2588972"/>
                </a:cubicBezTo>
                <a:lnTo>
                  <a:pt x="69897" y="2588972"/>
                </a:lnTo>
                <a:cubicBezTo>
                  <a:pt x="31294" y="2588972"/>
                  <a:pt x="0" y="2557678"/>
                  <a:pt x="0" y="2519075"/>
                </a:cubicBezTo>
                <a:lnTo>
                  <a:pt x="0" y="69897"/>
                </a:lnTo>
                <a:cubicBezTo>
                  <a:pt x="0" y="31294"/>
                  <a:pt x="31294" y="0"/>
                  <a:pt x="69897" y="0"/>
                </a:cubicBezTo>
                <a:close/>
              </a:path>
            </a:pathLst>
          </a:cu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97546D8-565E-45FE-8079-058CAED5A0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463438">
            <a:off x="6710830" y="5005247"/>
            <a:ext cx="2170501" cy="2254419"/>
          </a:xfrm>
          <a:custGeom>
            <a:avLst/>
            <a:gdLst>
              <a:gd name="connsiteX0" fmla="*/ 2129607 w 2170501"/>
              <a:gd name="connsiteY0" fmla="*/ 1918583 h 2254419"/>
              <a:gd name="connsiteX1" fmla="*/ 2170492 w 2170501"/>
              <a:gd name="connsiteY1" fmla="*/ 1986678 h 2254419"/>
              <a:gd name="connsiteX2" fmla="*/ 2143122 w 2170501"/>
              <a:gd name="connsiteY2" fmla="*/ 2219532 h 2254419"/>
              <a:gd name="connsiteX3" fmla="*/ 2134528 w 2170501"/>
              <a:gd name="connsiteY3" fmla="*/ 2254419 h 2254419"/>
              <a:gd name="connsiteX4" fmla="*/ 1992178 w 2170501"/>
              <a:gd name="connsiteY4" fmla="*/ 2205563 h 2254419"/>
              <a:gd name="connsiteX5" fmla="*/ 1995353 w 2170501"/>
              <a:gd name="connsiteY5" fmla="*/ 2192695 h 2254419"/>
              <a:gd name="connsiteX6" fmla="*/ 2020595 w 2170501"/>
              <a:gd name="connsiteY6" fmla="*/ 1978457 h 2254419"/>
              <a:gd name="connsiteX7" fmla="*/ 2102402 w 2170501"/>
              <a:gd name="connsiteY7" fmla="*/ 1910681 h 2254419"/>
              <a:gd name="connsiteX8" fmla="*/ 2129607 w 2170501"/>
              <a:gd name="connsiteY8" fmla="*/ 1918583 h 2254419"/>
              <a:gd name="connsiteX9" fmla="*/ 1874324 w 2170501"/>
              <a:gd name="connsiteY9" fmla="*/ 904226 h 2254419"/>
              <a:gd name="connsiteX10" fmla="*/ 1919011 w 2170501"/>
              <a:gd name="connsiteY10" fmla="*/ 937393 h 2254419"/>
              <a:gd name="connsiteX11" fmla="*/ 2101793 w 2170501"/>
              <a:gd name="connsiteY11" fmla="*/ 1368166 h 2254419"/>
              <a:gd name="connsiteX12" fmla="*/ 2049988 w 2170501"/>
              <a:gd name="connsiteY12" fmla="*/ 1460853 h 2254419"/>
              <a:gd name="connsiteX13" fmla="*/ 2029492 w 2170501"/>
              <a:gd name="connsiteY13" fmla="*/ 1463442 h 2254419"/>
              <a:gd name="connsiteX14" fmla="*/ 2029492 w 2170501"/>
              <a:gd name="connsiteY14" fmla="*/ 1463668 h 2254419"/>
              <a:gd name="connsiteX15" fmla="*/ 1957302 w 2170501"/>
              <a:gd name="connsiteY15" fmla="*/ 1409047 h 2254419"/>
              <a:gd name="connsiteX16" fmla="*/ 1789159 w 2170501"/>
              <a:gd name="connsiteY16" fmla="*/ 1012848 h 2254419"/>
              <a:gd name="connsiteX17" fmla="*/ 1819072 w 2170501"/>
              <a:gd name="connsiteY17" fmla="*/ 910914 h 2254419"/>
              <a:gd name="connsiteX18" fmla="*/ 1874324 w 2170501"/>
              <a:gd name="connsiteY18" fmla="*/ 904226 h 2254419"/>
              <a:gd name="connsiteX19" fmla="*/ 565076 w 2170501"/>
              <a:gd name="connsiteY19" fmla="*/ 25347 h 2254419"/>
              <a:gd name="connsiteX20" fmla="*/ 602104 w 2170501"/>
              <a:gd name="connsiteY20" fmla="*/ 99534 h 2254419"/>
              <a:gd name="connsiteX21" fmla="*/ 527134 w 2170501"/>
              <a:gd name="connsiteY21" fmla="*/ 165379 h 2254419"/>
              <a:gd name="connsiteX22" fmla="*/ 517223 w 2170501"/>
              <a:gd name="connsiteY22" fmla="*/ 164816 h 2254419"/>
              <a:gd name="connsiteX23" fmla="*/ 86562 w 2170501"/>
              <a:gd name="connsiteY23" fmla="*/ 162226 h 2254419"/>
              <a:gd name="connsiteX24" fmla="*/ 886 w 2170501"/>
              <a:gd name="connsiteY24" fmla="*/ 99416 h 2254419"/>
              <a:gd name="connsiteX25" fmla="*/ 63695 w 2170501"/>
              <a:gd name="connsiteY25" fmla="*/ 13740 h 2254419"/>
              <a:gd name="connsiteX26" fmla="*/ 68993 w 2170501"/>
              <a:gd name="connsiteY26" fmla="*/ 13116 h 2254419"/>
              <a:gd name="connsiteX27" fmla="*/ 536819 w 2170501"/>
              <a:gd name="connsiteY27" fmla="*/ 15931 h 2254419"/>
              <a:gd name="connsiteX28" fmla="*/ 565076 w 2170501"/>
              <a:gd name="connsiteY28" fmla="*/ 25347 h 2254419"/>
              <a:gd name="connsiteX29" fmla="*/ 1132468 w 2170501"/>
              <a:gd name="connsiteY29" fmla="*/ 198602 h 2254419"/>
              <a:gd name="connsiteX30" fmla="*/ 1521686 w 2170501"/>
              <a:gd name="connsiteY30" fmla="*/ 458304 h 2254419"/>
              <a:gd name="connsiteX31" fmla="*/ 1529659 w 2170501"/>
              <a:gd name="connsiteY31" fmla="*/ 564078 h 2254419"/>
              <a:gd name="connsiteX32" fmla="*/ 1472583 w 2170501"/>
              <a:gd name="connsiteY32" fmla="*/ 590184 h 2254419"/>
              <a:gd name="connsiteX33" fmla="*/ 1472245 w 2170501"/>
              <a:gd name="connsiteY33" fmla="*/ 590184 h 2254419"/>
              <a:gd name="connsiteX34" fmla="*/ 1423143 w 2170501"/>
              <a:gd name="connsiteY34" fmla="*/ 572389 h 2254419"/>
              <a:gd name="connsiteX35" fmla="*/ 1064896 w 2170501"/>
              <a:gd name="connsiteY35" fmla="*/ 332846 h 2254419"/>
              <a:gd name="connsiteX36" fmla="*/ 1031562 w 2170501"/>
              <a:gd name="connsiteY36" fmla="*/ 231938 h 2254419"/>
              <a:gd name="connsiteX37" fmla="*/ 1132468 w 2170501"/>
              <a:gd name="connsiteY37" fmla="*/ 198602 h 2254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2170501" h="2254419">
                <a:moveTo>
                  <a:pt x="2129607" y="1918583"/>
                </a:moveTo>
                <a:cubicBezTo>
                  <a:pt x="2154398" y="1931279"/>
                  <a:pt x="2170966" y="1957258"/>
                  <a:pt x="2170492" y="1986678"/>
                </a:cubicBezTo>
                <a:cubicBezTo>
                  <a:pt x="2166208" y="2064866"/>
                  <a:pt x="2157057" y="2142632"/>
                  <a:pt x="2143122" y="2219532"/>
                </a:cubicBezTo>
                <a:lnTo>
                  <a:pt x="2134528" y="2254419"/>
                </a:lnTo>
                <a:lnTo>
                  <a:pt x="1992178" y="2205563"/>
                </a:lnTo>
                <a:lnTo>
                  <a:pt x="1995353" y="2192695"/>
                </a:lnTo>
                <a:cubicBezTo>
                  <a:pt x="2008198" y="2121944"/>
                  <a:pt x="2016634" y="2050393"/>
                  <a:pt x="2020595" y="1978457"/>
                </a:cubicBezTo>
                <a:cubicBezTo>
                  <a:pt x="2024469" y="1937147"/>
                  <a:pt x="2061092" y="1906808"/>
                  <a:pt x="2102402" y="1910681"/>
                </a:cubicBezTo>
                <a:cubicBezTo>
                  <a:pt x="2112167" y="1911596"/>
                  <a:pt x="2121344" y="1914352"/>
                  <a:pt x="2129607" y="1918583"/>
                </a:cubicBezTo>
                <a:close/>
                <a:moveTo>
                  <a:pt x="1874324" y="904226"/>
                </a:moveTo>
                <a:cubicBezTo>
                  <a:pt x="1892306" y="908991"/>
                  <a:pt x="1908526" y="920398"/>
                  <a:pt x="1919011" y="937393"/>
                </a:cubicBezTo>
                <a:cubicBezTo>
                  <a:pt x="1997699" y="1072785"/>
                  <a:pt x="2059099" y="1217502"/>
                  <a:pt x="2101793" y="1368166"/>
                </a:cubicBezTo>
                <a:cubicBezTo>
                  <a:pt x="2113067" y="1408067"/>
                  <a:pt x="2089878" y="1449546"/>
                  <a:pt x="2049988" y="1460853"/>
                </a:cubicBezTo>
                <a:cubicBezTo>
                  <a:pt x="2043310" y="1462643"/>
                  <a:pt x="2036406" y="1463511"/>
                  <a:pt x="2029492" y="1463442"/>
                </a:cubicBezTo>
                <a:lnTo>
                  <a:pt x="2029492" y="1463668"/>
                </a:lnTo>
                <a:cubicBezTo>
                  <a:pt x="1995920" y="1463668"/>
                  <a:pt x="1966424" y="1441358"/>
                  <a:pt x="1957302" y="1409047"/>
                </a:cubicBezTo>
                <a:cubicBezTo>
                  <a:pt x="1918054" y="1270468"/>
                  <a:pt x="1861564" y="1137362"/>
                  <a:pt x="1789159" y="1012848"/>
                </a:cubicBezTo>
                <a:cubicBezTo>
                  <a:pt x="1769270" y="976439"/>
                  <a:pt x="1782660" y="930802"/>
                  <a:pt x="1819072" y="910914"/>
                </a:cubicBezTo>
                <a:cubicBezTo>
                  <a:pt x="1836601" y="901341"/>
                  <a:pt x="1856343" y="899462"/>
                  <a:pt x="1874324" y="904226"/>
                </a:cubicBezTo>
                <a:close/>
                <a:moveTo>
                  <a:pt x="565076" y="25347"/>
                </a:moveTo>
                <a:cubicBezTo>
                  <a:pt x="590405" y="39934"/>
                  <a:pt x="605899" y="68698"/>
                  <a:pt x="602104" y="99534"/>
                </a:cubicBezTo>
                <a:cubicBezTo>
                  <a:pt x="597454" y="137333"/>
                  <a:pt x="565217" y="165647"/>
                  <a:pt x="527134" y="165379"/>
                </a:cubicBezTo>
                <a:cubicBezTo>
                  <a:pt x="523821" y="165412"/>
                  <a:pt x="520510" y="165224"/>
                  <a:pt x="517223" y="164816"/>
                </a:cubicBezTo>
                <a:cubicBezTo>
                  <a:pt x="374328" y="146158"/>
                  <a:pt x="229672" y="145287"/>
                  <a:pt x="86562" y="162226"/>
                </a:cubicBezTo>
                <a:cubicBezTo>
                  <a:pt x="45559" y="168541"/>
                  <a:pt x="7201" y="140420"/>
                  <a:pt x="886" y="99416"/>
                </a:cubicBezTo>
                <a:cubicBezTo>
                  <a:pt x="-5428" y="58412"/>
                  <a:pt x="22692" y="20054"/>
                  <a:pt x="63695" y="13740"/>
                </a:cubicBezTo>
                <a:cubicBezTo>
                  <a:pt x="65453" y="13470"/>
                  <a:pt x="67220" y="13261"/>
                  <a:pt x="68993" y="13116"/>
                </a:cubicBezTo>
                <a:cubicBezTo>
                  <a:pt x="224454" y="-5269"/>
                  <a:pt x="381592" y="-4323"/>
                  <a:pt x="536819" y="15931"/>
                </a:cubicBezTo>
                <a:cubicBezTo>
                  <a:pt x="547097" y="17195"/>
                  <a:pt x="556633" y="20483"/>
                  <a:pt x="565076" y="25347"/>
                </a:cubicBezTo>
                <a:close/>
                <a:moveTo>
                  <a:pt x="1132468" y="198602"/>
                </a:moveTo>
                <a:cubicBezTo>
                  <a:pt x="1272445" y="268739"/>
                  <a:pt x="1403185" y="355973"/>
                  <a:pt x="1521686" y="458304"/>
                </a:cubicBezTo>
                <a:cubicBezTo>
                  <a:pt x="1553095" y="485311"/>
                  <a:pt x="1556665" y="532668"/>
                  <a:pt x="1529659" y="564078"/>
                </a:cubicBezTo>
                <a:cubicBezTo>
                  <a:pt x="1515367" y="580705"/>
                  <a:pt x="1494511" y="590242"/>
                  <a:pt x="1472583" y="590184"/>
                </a:cubicBezTo>
                <a:lnTo>
                  <a:pt x="1472245" y="590184"/>
                </a:lnTo>
                <a:cubicBezTo>
                  <a:pt x="1454271" y="590357"/>
                  <a:pt x="1436837" y="584037"/>
                  <a:pt x="1423143" y="572389"/>
                </a:cubicBezTo>
                <a:cubicBezTo>
                  <a:pt x="1314092" y="478031"/>
                  <a:pt x="1193758" y="397569"/>
                  <a:pt x="1064896" y="332846"/>
                </a:cubicBezTo>
                <a:cubicBezTo>
                  <a:pt x="1027826" y="314186"/>
                  <a:pt x="1012901" y="269007"/>
                  <a:pt x="1031562" y="231938"/>
                </a:cubicBezTo>
                <a:cubicBezTo>
                  <a:pt x="1050220" y="194867"/>
                  <a:pt x="1095399" y="179942"/>
                  <a:pt x="1132468" y="198602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33E49524-66B4-4DB0-AD09-DC8B9874E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6092" y="6039059"/>
            <a:ext cx="1978348" cy="818941"/>
          </a:xfrm>
          <a:custGeom>
            <a:avLst/>
            <a:gdLst>
              <a:gd name="connsiteX0" fmla="*/ 995532 w 1991064"/>
              <a:gd name="connsiteY0" fmla="*/ 0 h 824205"/>
              <a:gd name="connsiteX1" fmla="*/ 1984823 w 1991064"/>
              <a:gd name="connsiteY1" fmla="*/ 784423 h 824205"/>
              <a:gd name="connsiteX2" fmla="*/ 1991064 w 1991064"/>
              <a:gd name="connsiteY2" fmla="*/ 824205 h 824205"/>
              <a:gd name="connsiteX3" fmla="*/ 0 w 1991064"/>
              <a:gd name="connsiteY3" fmla="*/ 824205 h 824205"/>
              <a:gd name="connsiteX4" fmla="*/ 6241 w 1991064"/>
              <a:gd name="connsiteY4" fmla="*/ 784423 h 824205"/>
              <a:gd name="connsiteX5" fmla="*/ 995532 w 1991064"/>
              <a:gd name="connsiteY5" fmla="*/ 0 h 8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1064" h="824205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944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5882B4-E4F7-4EF0-7B63-693D53A64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2091" y="501651"/>
            <a:ext cx="4395340" cy="1716255"/>
          </a:xfrm>
        </p:spPr>
        <p:txBody>
          <a:bodyPr anchor="b">
            <a:normAutofit/>
          </a:bodyPr>
          <a:lstStyle/>
          <a:p>
            <a:r>
              <a:rPr lang="de-DE" sz="5600"/>
              <a:t>Idea: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F9E74B-25AF-341B-56CF-DD1503AA36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2583" y="2645922"/>
            <a:ext cx="4434721" cy="3710427"/>
          </a:xfrm>
        </p:spPr>
        <p:txBody>
          <a:bodyPr anchor="t">
            <a:normAutofit/>
          </a:bodyPr>
          <a:lstStyle/>
          <a:p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different tables for each project</a:t>
            </a:r>
          </a:p>
          <a:p>
            <a:r>
              <a:rPr lang="en-US" sz="2000" dirty="0" err="1">
                <a:solidFill>
                  <a:schemeClr val="tx1">
                    <a:alpha val="80000"/>
                  </a:schemeClr>
                </a:solidFill>
              </a:rPr>
              <a:t>summarised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 in an overview table</a:t>
            </a:r>
          </a:p>
          <a:p>
            <a:r>
              <a:rPr lang="de-DE" sz="2000" dirty="0" err="1">
                <a:solidFill>
                  <a:schemeClr val="tx1">
                    <a:alpha val="80000"/>
                  </a:schemeClr>
                </a:solidFill>
              </a:rPr>
              <a:t>create</a:t>
            </a:r>
            <a:r>
              <a:rPr lang="de-DE" sz="20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de-DE" sz="2000" dirty="0" err="1">
                <a:solidFill>
                  <a:schemeClr val="tx1">
                    <a:alpha val="80000"/>
                  </a:schemeClr>
                </a:solidFill>
              </a:rPr>
              <a:t>various</a:t>
            </a:r>
            <a:r>
              <a:rPr lang="de-DE" sz="2000" dirty="0">
                <a:solidFill>
                  <a:schemeClr val="tx1">
                    <a:alpha val="80000"/>
                  </a:schemeClr>
                </a:solidFill>
              </a:rPr>
              <a:t> informative </a:t>
            </a:r>
            <a:r>
              <a:rPr lang="de-DE" sz="2000" dirty="0" err="1">
                <a:solidFill>
                  <a:schemeClr val="tx1">
                    <a:alpha val="80000"/>
                  </a:schemeClr>
                </a:solidFill>
              </a:rPr>
              <a:t>graphs</a:t>
            </a:r>
            <a:endParaRPr lang="de-DE" sz="2000" dirty="0">
              <a:solidFill>
                <a:schemeClr val="tx1">
                  <a:alpha val="80000"/>
                </a:schemeClr>
              </a:solidFill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3E0A75DE-99A2-E131-119C-C410DB628DB4}"/>
              </a:ext>
            </a:extLst>
          </p:cNvPr>
          <p:cNvSpPr/>
          <p:nvPr/>
        </p:nvSpPr>
        <p:spPr>
          <a:xfrm>
            <a:off x="201168" y="2468643"/>
            <a:ext cx="5432557" cy="1920714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bg1">
                  <a:alpha val="25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154A548-D551-BF25-2078-903DD0CDB1F0}"/>
              </a:ext>
            </a:extLst>
          </p:cNvPr>
          <p:cNvGrpSpPr/>
          <p:nvPr/>
        </p:nvGrpSpPr>
        <p:grpSpPr>
          <a:xfrm>
            <a:off x="279143" y="2468643"/>
            <a:ext cx="5221624" cy="1920714"/>
            <a:chOff x="829888" y="3511296"/>
            <a:chExt cx="7457624" cy="2743200"/>
          </a:xfrm>
        </p:grpSpPr>
        <p:pic>
          <p:nvPicPr>
            <p:cNvPr id="8" name="Graphic 7" descr="Table with solid fill">
              <a:extLst>
                <a:ext uri="{FF2B5EF4-FFF2-40B4-BE49-F238E27FC236}">
                  <a16:creationId xmlns:a16="http://schemas.microsoft.com/office/drawing/2014/main" id="{B2869F96-B484-6F72-5BA9-6A3C12C0C24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602432" y="4022574"/>
              <a:ext cx="1720643" cy="1720643"/>
            </a:xfrm>
            <a:prstGeom prst="rect">
              <a:avLst/>
            </a:prstGeom>
          </p:spPr>
        </p:pic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9F4098FB-254A-C15C-3BB0-C1404B4944D2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>
              <a:off x="3012994" y="3968496"/>
              <a:ext cx="1589438" cy="60350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0E26F883-1291-199F-5C11-0C7EF7D0F784}"/>
                </a:ext>
              </a:extLst>
            </p:cNvPr>
            <p:cNvCxnSpPr>
              <a:cxnSpLocks/>
              <a:stCxn id="6" idx="3"/>
            </p:cNvCxnSpPr>
            <p:nvPr/>
          </p:nvCxnSpPr>
          <p:spPr>
            <a:xfrm flipV="1">
              <a:off x="3012994" y="4867388"/>
              <a:ext cx="1589438" cy="1550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810D6C8B-3FFD-3AAC-3D1E-DE8FCD1EFD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21306" y="5178284"/>
              <a:ext cx="1581126" cy="61901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49DF75FD-98F2-2BE2-1D2A-B0F2BC13BE10}"/>
                </a:ext>
              </a:extLst>
            </p:cNvPr>
            <p:cNvGrpSpPr/>
            <p:nvPr/>
          </p:nvGrpSpPr>
          <p:grpSpPr>
            <a:xfrm>
              <a:off x="838200" y="3511296"/>
              <a:ext cx="2174794" cy="914400"/>
              <a:chOff x="838200" y="3511296"/>
              <a:chExt cx="2174794" cy="914400"/>
            </a:xfrm>
          </p:grpSpPr>
          <p:pic>
            <p:nvPicPr>
              <p:cNvPr id="5" name="Graphic 4" descr="Table with solid fill">
                <a:extLst>
                  <a:ext uri="{FF2B5EF4-FFF2-40B4-BE49-F238E27FC236}">
                    <a16:creationId xmlns:a16="http://schemas.microsoft.com/office/drawing/2014/main" id="{380C7925-B294-4106-44DF-EE1ED6AD4E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098594" y="3511296"/>
                <a:ext cx="914400" cy="914400"/>
              </a:xfrm>
              <a:prstGeom prst="rect">
                <a:avLst/>
              </a:prstGeom>
            </p:spPr>
          </p:pic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CB1A80F-3633-D883-61E0-1A0D03AC206F}"/>
                  </a:ext>
                </a:extLst>
              </p:cNvPr>
              <p:cNvSpPr txBox="1"/>
              <p:nvPr/>
            </p:nvSpPr>
            <p:spPr>
              <a:xfrm>
                <a:off x="838200" y="3783830"/>
                <a:ext cx="12603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640080">
                  <a:spcAft>
                    <a:spcPts val="600"/>
                  </a:spcAft>
                </a:pPr>
                <a:r>
                  <a:rPr lang="de-DE" sz="126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Project 1</a:t>
                </a:r>
                <a:endParaRPr lang="de-DE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ACEC62D-7EFB-6F1C-289C-08E9DEB7144F}"/>
                </a:ext>
              </a:extLst>
            </p:cNvPr>
            <p:cNvGrpSpPr/>
            <p:nvPr/>
          </p:nvGrpSpPr>
          <p:grpSpPr>
            <a:xfrm>
              <a:off x="838200" y="4425696"/>
              <a:ext cx="2174794" cy="914400"/>
              <a:chOff x="838200" y="4425696"/>
              <a:chExt cx="2174794" cy="914400"/>
            </a:xfrm>
          </p:grpSpPr>
          <p:pic>
            <p:nvPicPr>
              <p:cNvPr id="6" name="Graphic 5" descr="Table with solid fill">
                <a:extLst>
                  <a:ext uri="{FF2B5EF4-FFF2-40B4-BE49-F238E27FC236}">
                    <a16:creationId xmlns:a16="http://schemas.microsoft.com/office/drawing/2014/main" id="{2C4FCA9A-6501-1539-FDF1-8BB6A90923D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098594" y="4425696"/>
                <a:ext cx="914400" cy="914400"/>
              </a:xfrm>
              <a:prstGeom prst="rect">
                <a:avLst/>
              </a:prstGeom>
            </p:spPr>
          </p:pic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9E9FBF9-E038-27B1-4562-FB41108B3B0B}"/>
                  </a:ext>
                </a:extLst>
              </p:cNvPr>
              <p:cNvSpPr txBox="1"/>
              <p:nvPr/>
            </p:nvSpPr>
            <p:spPr>
              <a:xfrm>
                <a:off x="838200" y="4698230"/>
                <a:ext cx="12603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640080">
                  <a:spcAft>
                    <a:spcPts val="600"/>
                  </a:spcAft>
                </a:pPr>
                <a:r>
                  <a:rPr lang="de-DE" sz="126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Project 2</a:t>
                </a:r>
                <a:endParaRPr lang="de-DE"/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0BB5B8D0-E827-0DAF-1E50-DFEBC622830A}"/>
                </a:ext>
              </a:extLst>
            </p:cNvPr>
            <p:cNvGrpSpPr/>
            <p:nvPr/>
          </p:nvGrpSpPr>
          <p:grpSpPr>
            <a:xfrm>
              <a:off x="829888" y="5340096"/>
              <a:ext cx="2183106" cy="914400"/>
              <a:chOff x="829888" y="5340096"/>
              <a:chExt cx="2183106" cy="914400"/>
            </a:xfrm>
          </p:grpSpPr>
          <p:pic>
            <p:nvPicPr>
              <p:cNvPr id="7" name="Graphic 6" descr="Table with solid fill">
                <a:extLst>
                  <a:ext uri="{FF2B5EF4-FFF2-40B4-BE49-F238E27FC236}">
                    <a16:creationId xmlns:a16="http://schemas.microsoft.com/office/drawing/2014/main" id="{D6860E38-5141-8D13-E649-8D13AFE620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098594" y="5340096"/>
                <a:ext cx="914400" cy="914400"/>
              </a:xfrm>
              <a:prstGeom prst="rect">
                <a:avLst/>
              </a:prstGeom>
            </p:spPr>
          </p:pic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90C00D9-FF1F-8DC5-BA40-C3E69848F819}"/>
                  </a:ext>
                </a:extLst>
              </p:cNvPr>
              <p:cNvSpPr txBox="1"/>
              <p:nvPr/>
            </p:nvSpPr>
            <p:spPr>
              <a:xfrm>
                <a:off x="829888" y="5612630"/>
                <a:ext cx="12603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640080">
                  <a:spcAft>
                    <a:spcPts val="600"/>
                  </a:spcAft>
                </a:pPr>
                <a:r>
                  <a:rPr lang="de-DE" sz="126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Project 3</a:t>
                </a:r>
                <a:endParaRPr lang="de-DE"/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8D95751-F347-2F4A-343C-428103FD21DD}"/>
                </a:ext>
              </a:extLst>
            </p:cNvPr>
            <p:cNvSpPr txBox="1"/>
            <p:nvPr/>
          </p:nvSpPr>
          <p:spPr>
            <a:xfrm>
              <a:off x="4420338" y="3900916"/>
              <a:ext cx="20848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640080">
                <a:spcAft>
                  <a:spcPts val="600"/>
                </a:spcAft>
              </a:pPr>
              <a:r>
                <a:rPr lang="de-DE" sz="1260" kern="1200" dirty="0" err="1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Overview</a:t>
              </a:r>
              <a:r>
                <a:rPr lang="de-DE" sz="126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 </a:t>
              </a:r>
              <a:r>
                <a:rPr lang="de-DE" sz="1260" kern="1200" dirty="0" err="1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table</a:t>
              </a:r>
              <a:endParaRPr lang="de-DE" dirty="0"/>
            </a:p>
          </p:txBody>
        </p:sp>
        <p:pic>
          <p:nvPicPr>
            <p:cNvPr id="33" name="Graphic 32" descr="Upward trend with solid fill">
              <a:extLst>
                <a:ext uri="{FF2B5EF4-FFF2-40B4-BE49-F238E27FC236}">
                  <a16:creationId xmlns:a16="http://schemas.microsoft.com/office/drawing/2014/main" id="{C89B2F6D-C414-7BC5-B238-753CA339526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373112" y="3968496"/>
              <a:ext cx="914400" cy="914400"/>
            </a:xfrm>
            <a:prstGeom prst="rect">
              <a:avLst/>
            </a:prstGeom>
          </p:spPr>
        </p:pic>
        <p:pic>
          <p:nvPicPr>
            <p:cNvPr id="35" name="Graphic 34" descr="Pie chart with solid fill">
              <a:extLst>
                <a:ext uri="{FF2B5EF4-FFF2-40B4-BE49-F238E27FC236}">
                  <a16:creationId xmlns:a16="http://schemas.microsoft.com/office/drawing/2014/main" id="{4423B8A4-3C45-2ADB-86F5-94E88205F43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373112" y="4882896"/>
              <a:ext cx="914400" cy="914400"/>
            </a:xfrm>
            <a:prstGeom prst="rect">
              <a:avLst/>
            </a:prstGeom>
          </p:spPr>
        </p:pic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42B87C9D-31C0-0CFD-2805-E1580E35C600}"/>
                </a:ext>
              </a:extLst>
            </p:cNvPr>
            <p:cNvCxnSpPr>
              <a:endCxn id="33" idx="1"/>
            </p:cNvCxnSpPr>
            <p:nvPr/>
          </p:nvCxnSpPr>
          <p:spPr>
            <a:xfrm flipV="1">
              <a:off x="6323075" y="4425696"/>
              <a:ext cx="1050037" cy="44944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7316F6A2-F602-1AB4-5CD6-3489648E521A}"/>
                </a:ext>
              </a:extLst>
            </p:cNvPr>
            <p:cNvCxnSpPr>
              <a:endCxn id="35" idx="1"/>
            </p:cNvCxnSpPr>
            <p:nvPr/>
          </p:nvCxnSpPr>
          <p:spPr>
            <a:xfrm>
              <a:off x="6323075" y="4867388"/>
              <a:ext cx="1050037" cy="47270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18029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F8C1CD2-E59C-42CC-91D0-39F8E0CF16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9D9A39-7198-901D-4F6C-5BE07F9BA3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6" y="753626"/>
            <a:ext cx="5081925" cy="3004145"/>
          </a:xfrm>
        </p:spPr>
        <p:txBody>
          <a:bodyPr>
            <a:normAutofit/>
          </a:bodyPr>
          <a:lstStyle/>
          <a:p>
            <a:r>
              <a:rPr lang="de-DE" sz="4200" dirty="0"/>
              <a:t>Time </a:t>
            </a:r>
            <a:r>
              <a:rPr lang="de-DE" sz="4200" dirty="0" err="1"/>
              <a:t>tracking</a:t>
            </a:r>
            <a:r>
              <a:rPr lang="de-DE" sz="4200" dirty="0"/>
              <a:t>/</a:t>
            </a:r>
            <a:r>
              <a:rPr lang="de-DE" sz="4200" dirty="0" err="1"/>
              <a:t>scheduling</a:t>
            </a:r>
            <a:r>
              <a:rPr lang="de-DE" sz="4200" dirty="0"/>
              <a:t> </a:t>
            </a:r>
            <a:r>
              <a:rPr lang="de-DE" sz="4200" dirty="0" err="1"/>
              <a:t>for</a:t>
            </a:r>
            <a:r>
              <a:rPr lang="de-DE" sz="4200" dirty="0"/>
              <a:t> </a:t>
            </a:r>
            <a:r>
              <a:rPr lang="de-DE" sz="4200" dirty="0" err="1"/>
              <a:t>working</a:t>
            </a:r>
            <a:r>
              <a:rPr lang="de-DE" sz="4200" dirty="0"/>
              <a:t>, </a:t>
            </a:r>
            <a:r>
              <a:rPr lang="de-DE" sz="4200" dirty="0" err="1"/>
              <a:t>studying</a:t>
            </a:r>
            <a:r>
              <a:rPr lang="de-DE" sz="4200" dirty="0"/>
              <a:t> and </a:t>
            </a:r>
            <a:r>
              <a:rPr lang="de-DE" sz="4200" dirty="0" err="1"/>
              <a:t>freetime</a:t>
            </a:r>
            <a:r>
              <a:rPr lang="de-DE" sz="4200" dirty="0"/>
              <a:t> </a:t>
            </a:r>
            <a:r>
              <a:rPr lang="de-DE" sz="4200" dirty="0" err="1"/>
              <a:t>projects</a:t>
            </a:r>
            <a:endParaRPr lang="de-DE" sz="4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47BECB-4A5F-EEBF-DFC2-246CB7B92A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6" y="3849845"/>
            <a:ext cx="5081926" cy="2189214"/>
          </a:xfrm>
        </p:spPr>
        <p:txBody>
          <a:bodyPr>
            <a:normAutofit/>
          </a:bodyPr>
          <a:lstStyle/>
          <a:p>
            <a:r>
              <a:rPr lang="de-DE" dirty="0"/>
              <a:t>Episode 3</a:t>
            </a:r>
          </a:p>
          <a:p>
            <a:r>
              <a:rPr lang="de-DE" dirty="0"/>
              <a:t>The Weekly </a:t>
            </a:r>
            <a:r>
              <a:rPr lang="de-DE" dirty="0" err="1"/>
              <a:t>Overview</a:t>
            </a:r>
            <a:r>
              <a:rPr lang="de-DE" dirty="0"/>
              <a:t> Table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7062BB1-E215-424E-80C4-7E1CF179A3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6092" y="0"/>
            <a:ext cx="2066948" cy="1621879"/>
          </a:xfrm>
          <a:custGeom>
            <a:avLst/>
            <a:gdLst>
              <a:gd name="connsiteX0" fmla="*/ 0 w 2066948"/>
              <a:gd name="connsiteY0" fmla="*/ 0 h 1621879"/>
              <a:gd name="connsiteX1" fmla="*/ 123825 w 2066948"/>
              <a:gd name="connsiteY1" fmla="*/ 0 h 1621879"/>
              <a:gd name="connsiteX2" fmla="*/ 123825 w 2066948"/>
              <a:gd name="connsiteY2" fmla="*/ 1452620 h 1621879"/>
              <a:gd name="connsiteX3" fmla="*/ 1881378 w 2066948"/>
              <a:gd name="connsiteY3" fmla="*/ 436017 h 1621879"/>
              <a:gd name="connsiteX4" fmla="*/ 1127572 w 2066948"/>
              <a:gd name="connsiteY4" fmla="*/ 0 h 1621879"/>
              <a:gd name="connsiteX5" fmla="*/ 1374887 w 2066948"/>
              <a:gd name="connsiteY5" fmla="*/ 0 h 1621879"/>
              <a:gd name="connsiteX6" fmla="*/ 2035969 w 2066948"/>
              <a:gd name="connsiteY6" fmla="*/ 382391 h 1621879"/>
              <a:gd name="connsiteX7" fmla="*/ 2058648 w 2066948"/>
              <a:gd name="connsiteY7" fmla="*/ 466963 h 1621879"/>
              <a:gd name="connsiteX8" fmla="*/ 2035969 w 2066948"/>
              <a:gd name="connsiteY8" fmla="*/ 489642 h 1621879"/>
              <a:gd name="connsiteX9" fmla="*/ 92869 w 2066948"/>
              <a:gd name="connsiteY9" fmla="*/ 1613592 h 1621879"/>
              <a:gd name="connsiteX10" fmla="*/ 61913 w 2066948"/>
              <a:gd name="connsiteY10" fmla="*/ 1621879 h 1621879"/>
              <a:gd name="connsiteX11" fmla="*/ 0 w 2066948"/>
              <a:gd name="connsiteY11" fmla="*/ 1559967 h 1621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66948" h="1621879">
                <a:moveTo>
                  <a:pt x="0" y="0"/>
                </a:moveTo>
                <a:lnTo>
                  <a:pt x="123825" y="0"/>
                </a:lnTo>
                <a:lnTo>
                  <a:pt x="123825" y="1452620"/>
                </a:lnTo>
                <a:lnTo>
                  <a:pt x="1881378" y="436017"/>
                </a:lnTo>
                <a:lnTo>
                  <a:pt x="1127572" y="0"/>
                </a:lnTo>
                <a:lnTo>
                  <a:pt x="1374887" y="0"/>
                </a:lnTo>
                <a:lnTo>
                  <a:pt x="2035969" y="382391"/>
                </a:lnTo>
                <a:cubicBezTo>
                  <a:pt x="2065582" y="399479"/>
                  <a:pt x="2075745" y="437340"/>
                  <a:pt x="2058648" y="466963"/>
                </a:cubicBezTo>
                <a:cubicBezTo>
                  <a:pt x="2053219" y="476384"/>
                  <a:pt x="2045389" y="484204"/>
                  <a:pt x="2035969" y="489642"/>
                </a:cubicBezTo>
                <a:lnTo>
                  <a:pt x="92869" y="1613592"/>
                </a:lnTo>
                <a:cubicBezTo>
                  <a:pt x="83458" y="1619031"/>
                  <a:pt x="72780" y="1621889"/>
                  <a:pt x="61913" y="1621879"/>
                </a:cubicBezTo>
                <a:cubicBezTo>
                  <a:pt x="27719" y="1621879"/>
                  <a:pt x="0" y="1594161"/>
                  <a:pt x="0" y="1559967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7" name="Graphic 6" descr="Pie chart with solid fill">
            <a:extLst>
              <a:ext uri="{FF2B5EF4-FFF2-40B4-BE49-F238E27FC236}">
                <a16:creationId xmlns:a16="http://schemas.microsoft.com/office/drawing/2014/main" id="{1D01B98D-E413-E8AF-8314-41669BC0C7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06092" y="2106287"/>
            <a:ext cx="2480088" cy="2480088"/>
          </a:xfrm>
          <a:custGeom>
            <a:avLst/>
            <a:gdLst/>
            <a:ahLst/>
            <a:cxnLst/>
            <a:rect l="l" t="t" r="r" b="b"/>
            <a:pathLst>
              <a:path w="1964763" h="1856167">
                <a:moveTo>
                  <a:pt x="34265" y="0"/>
                </a:moveTo>
                <a:lnTo>
                  <a:pt x="1930498" y="0"/>
                </a:lnTo>
                <a:cubicBezTo>
                  <a:pt x="1949422" y="0"/>
                  <a:pt x="1964763" y="15341"/>
                  <a:pt x="1964763" y="34265"/>
                </a:cubicBezTo>
                <a:lnTo>
                  <a:pt x="1964763" y="1821902"/>
                </a:lnTo>
                <a:cubicBezTo>
                  <a:pt x="1964763" y="1840826"/>
                  <a:pt x="1949422" y="1856167"/>
                  <a:pt x="1930498" y="1856167"/>
                </a:cubicBezTo>
                <a:lnTo>
                  <a:pt x="34265" y="1856167"/>
                </a:lnTo>
                <a:cubicBezTo>
                  <a:pt x="15341" y="1856167"/>
                  <a:pt x="0" y="1840826"/>
                  <a:pt x="0" y="1821902"/>
                </a:cubicBezTo>
                <a:lnTo>
                  <a:pt x="0" y="34265"/>
                </a:lnTo>
                <a:cubicBezTo>
                  <a:pt x="0" y="15341"/>
                  <a:pt x="15341" y="0"/>
                  <a:pt x="34265" y="0"/>
                </a:cubicBezTo>
                <a:close/>
              </a:path>
            </a:pathLst>
          </a:custGeom>
        </p:spPr>
      </p:pic>
      <p:pic>
        <p:nvPicPr>
          <p:cNvPr id="9" name="Graphic 8" descr="Table with solid fill">
            <a:extLst>
              <a:ext uri="{FF2B5EF4-FFF2-40B4-BE49-F238E27FC236}">
                <a16:creationId xmlns:a16="http://schemas.microsoft.com/office/drawing/2014/main" id="{CAB5DC06-8A72-A29F-9CFD-9D68D814CB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09611" y="146615"/>
            <a:ext cx="2161997" cy="2161997"/>
          </a:xfrm>
          <a:custGeom>
            <a:avLst/>
            <a:gdLst/>
            <a:ahLst/>
            <a:cxnLst/>
            <a:rect l="l" t="t" r="r" b="b"/>
            <a:pathLst>
              <a:path w="1964763" h="1856167">
                <a:moveTo>
                  <a:pt x="34265" y="0"/>
                </a:moveTo>
                <a:lnTo>
                  <a:pt x="1930498" y="0"/>
                </a:lnTo>
                <a:cubicBezTo>
                  <a:pt x="1949422" y="0"/>
                  <a:pt x="1964763" y="15341"/>
                  <a:pt x="1964763" y="34265"/>
                </a:cubicBezTo>
                <a:lnTo>
                  <a:pt x="1964763" y="1821902"/>
                </a:lnTo>
                <a:cubicBezTo>
                  <a:pt x="1964763" y="1840826"/>
                  <a:pt x="1949422" y="1856167"/>
                  <a:pt x="1930498" y="1856167"/>
                </a:cubicBezTo>
                <a:lnTo>
                  <a:pt x="34265" y="1856167"/>
                </a:lnTo>
                <a:cubicBezTo>
                  <a:pt x="15341" y="1856167"/>
                  <a:pt x="0" y="1840826"/>
                  <a:pt x="0" y="1821902"/>
                </a:cubicBezTo>
                <a:lnTo>
                  <a:pt x="0" y="34265"/>
                </a:lnTo>
                <a:cubicBezTo>
                  <a:pt x="0" y="15341"/>
                  <a:pt x="15341" y="0"/>
                  <a:pt x="34265" y="0"/>
                </a:cubicBezTo>
                <a:close/>
              </a:path>
            </a:pathLst>
          </a:custGeom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6FD0FBFA-B43E-40C1-A6E4-B88234171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23287" y="3391544"/>
            <a:ext cx="569514" cy="569514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B368E167-B2D7-4904-BB6B-AE0486A2C6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62258" y="2429507"/>
            <a:ext cx="1029742" cy="1346076"/>
          </a:xfrm>
          <a:custGeom>
            <a:avLst/>
            <a:gdLst>
              <a:gd name="connsiteX0" fmla="*/ 824347 w 1261243"/>
              <a:gd name="connsiteY0" fmla="*/ 0 h 1648694"/>
              <a:gd name="connsiteX1" fmla="*/ 1145220 w 1261243"/>
              <a:gd name="connsiteY1" fmla="*/ 64781 h 1648694"/>
              <a:gd name="connsiteX2" fmla="*/ 1261243 w 1261243"/>
              <a:gd name="connsiteY2" fmla="*/ 127757 h 1648694"/>
              <a:gd name="connsiteX3" fmla="*/ 1261243 w 1261243"/>
              <a:gd name="connsiteY3" fmla="*/ 1520938 h 1648694"/>
              <a:gd name="connsiteX4" fmla="*/ 1145220 w 1261243"/>
              <a:gd name="connsiteY4" fmla="*/ 1583913 h 1648694"/>
              <a:gd name="connsiteX5" fmla="*/ 824347 w 1261243"/>
              <a:gd name="connsiteY5" fmla="*/ 1648694 h 1648694"/>
              <a:gd name="connsiteX6" fmla="*/ 0 w 1261243"/>
              <a:gd name="connsiteY6" fmla="*/ 824347 h 1648694"/>
              <a:gd name="connsiteX7" fmla="*/ 824347 w 1261243"/>
              <a:gd name="connsiteY7" fmla="*/ 0 h 1648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61243" h="1648694">
                <a:moveTo>
                  <a:pt x="824347" y="0"/>
                </a:moveTo>
                <a:cubicBezTo>
                  <a:pt x="938165" y="0"/>
                  <a:pt x="1046596" y="23067"/>
                  <a:pt x="1145220" y="64781"/>
                </a:cubicBezTo>
                <a:lnTo>
                  <a:pt x="1261243" y="127757"/>
                </a:lnTo>
                <a:lnTo>
                  <a:pt x="1261243" y="1520938"/>
                </a:lnTo>
                <a:lnTo>
                  <a:pt x="1145220" y="1583913"/>
                </a:lnTo>
                <a:cubicBezTo>
                  <a:pt x="1046596" y="1625627"/>
                  <a:pt x="938165" y="1648694"/>
                  <a:pt x="824347" y="1648694"/>
                </a:cubicBezTo>
                <a:cubicBezTo>
                  <a:pt x="369073" y="1648694"/>
                  <a:pt x="0" y="1279621"/>
                  <a:pt x="0" y="824347"/>
                </a:cubicBezTo>
                <a:cubicBezTo>
                  <a:pt x="0" y="369073"/>
                  <a:pt x="369073" y="0"/>
                  <a:pt x="824347" y="0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Graphic 4" descr="Stopwatch with solid fill">
            <a:extLst>
              <a:ext uri="{FF2B5EF4-FFF2-40B4-BE49-F238E27FC236}">
                <a16:creationId xmlns:a16="http://schemas.microsoft.com/office/drawing/2014/main" id="{AB126BD6-D431-7A62-865F-75D732884B3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08044" y="4184262"/>
            <a:ext cx="2161997" cy="2161997"/>
          </a:xfrm>
          <a:custGeom>
            <a:avLst/>
            <a:gdLst/>
            <a:ahLst/>
            <a:cxnLst/>
            <a:rect l="l" t="t" r="r" b="b"/>
            <a:pathLst>
              <a:path w="2565029" h="2588972">
                <a:moveTo>
                  <a:pt x="69897" y="0"/>
                </a:moveTo>
                <a:lnTo>
                  <a:pt x="2495132" y="0"/>
                </a:lnTo>
                <a:cubicBezTo>
                  <a:pt x="2533735" y="0"/>
                  <a:pt x="2565029" y="31294"/>
                  <a:pt x="2565029" y="69897"/>
                </a:cubicBezTo>
                <a:lnTo>
                  <a:pt x="2565029" y="2519075"/>
                </a:lnTo>
                <a:cubicBezTo>
                  <a:pt x="2565029" y="2557678"/>
                  <a:pt x="2533735" y="2588972"/>
                  <a:pt x="2495132" y="2588972"/>
                </a:cubicBezTo>
                <a:lnTo>
                  <a:pt x="69897" y="2588972"/>
                </a:lnTo>
                <a:cubicBezTo>
                  <a:pt x="31294" y="2588972"/>
                  <a:pt x="0" y="2557678"/>
                  <a:pt x="0" y="2519075"/>
                </a:cubicBezTo>
                <a:lnTo>
                  <a:pt x="0" y="69897"/>
                </a:lnTo>
                <a:cubicBezTo>
                  <a:pt x="0" y="31294"/>
                  <a:pt x="31294" y="0"/>
                  <a:pt x="69897" y="0"/>
                </a:cubicBezTo>
                <a:close/>
              </a:path>
            </a:pathLst>
          </a:cu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97546D8-565E-45FE-8079-058CAED5A0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463438">
            <a:off x="6710830" y="5005247"/>
            <a:ext cx="2170501" cy="2254419"/>
          </a:xfrm>
          <a:custGeom>
            <a:avLst/>
            <a:gdLst>
              <a:gd name="connsiteX0" fmla="*/ 2129607 w 2170501"/>
              <a:gd name="connsiteY0" fmla="*/ 1918583 h 2254419"/>
              <a:gd name="connsiteX1" fmla="*/ 2170492 w 2170501"/>
              <a:gd name="connsiteY1" fmla="*/ 1986678 h 2254419"/>
              <a:gd name="connsiteX2" fmla="*/ 2143122 w 2170501"/>
              <a:gd name="connsiteY2" fmla="*/ 2219532 h 2254419"/>
              <a:gd name="connsiteX3" fmla="*/ 2134528 w 2170501"/>
              <a:gd name="connsiteY3" fmla="*/ 2254419 h 2254419"/>
              <a:gd name="connsiteX4" fmla="*/ 1992178 w 2170501"/>
              <a:gd name="connsiteY4" fmla="*/ 2205563 h 2254419"/>
              <a:gd name="connsiteX5" fmla="*/ 1995353 w 2170501"/>
              <a:gd name="connsiteY5" fmla="*/ 2192695 h 2254419"/>
              <a:gd name="connsiteX6" fmla="*/ 2020595 w 2170501"/>
              <a:gd name="connsiteY6" fmla="*/ 1978457 h 2254419"/>
              <a:gd name="connsiteX7" fmla="*/ 2102402 w 2170501"/>
              <a:gd name="connsiteY7" fmla="*/ 1910681 h 2254419"/>
              <a:gd name="connsiteX8" fmla="*/ 2129607 w 2170501"/>
              <a:gd name="connsiteY8" fmla="*/ 1918583 h 2254419"/>
              <a:gd name="connsiteX9" fmla="*/ 1874324 w 2170501"/>
              <a:gd name="connsiteY9" fmla="*/ 904226 h 2254419"/>
              <a:gd name="connsiteX10" fmla="*/ 1919011 w 2170501"/>
              <a:gd name="connsiteY10" fmla="*/ 937393 h 2254419"/>
              <a:gd name="connsiteX11" fmla="*/ 2101793 w 2170501"/>
              <a:gd name="connsiteY11" fmla="*/ 1368166 h 2254419"/>
              <a:gd name="connsiteX12" fmla="*/ 2049988 w 2170501"/>
              <a:gd name="connsiteY12" fmla="*/ 1460853 h 2254419"/>
              <a:gd name="connsiteX13" fmla="*/ 2029492 w 2170501"/>
              <a:gd name="connsiteY13" fmla="*/ 1463442 h 2254419"/>
              <a:gd name="connsiteX14" fmla="*/ 2029492 w 2170501"/>
              <a:gd name="connsiteY14" fmla="*/ 1463668 h 2254419"/>
              <a:gd name="connsiteX15" fmla="*/ 1957302 w 2170501"/>
              <a:gd name="connsiteY15" fmla="*/ 1409047 h 2254419"/>
              <a:gd name="connsiteX16" fmla="*/ 1789159 w 2170501"/>
              <a:gd name="connsiteY16" fmla="*/ 1012848 h 2254419"/>
              <a:gd name="connsiteX17" fmla="*/ 1819072 w 2170501"/>
              <a:gd name="connsiteY17" fmla="*/ 910914 h 2254419"/>
              <a:gd name="connsiteX18" fmla="*/ 1874324 w 2170501"/>
              <a:gd name="connsiteY18" fmla="*/ 904226 h 2254419"/>
              <a:gd name="connsiteX19" fmla="*/ 565076 w 2170501"/>
              <a:gd name="connsiteY19" fmla="*/ 25347 h 2254419"/>
              <a:gd name="connsiteX20" fmla="*/ 602104 w 2170501"/>
              <a:gd name="connsiteY20" fmla="*/ 99534 h 2254419"/>
              <a:gd name="connsiteX21" fmla="*/ 527134 w 2170501"/>
              <a:gd name="connsiteY21" fmla="*/ 165379 h 2254419"/>
              <a:gd name="connsiteX22" fmla="*/ 517223 w 2170501"/>
              <a:gd name="connsiteY22" fmla="*/ 164816 h 2254419"/>
              <a:gd name="connsiteX23" fmla="*/ 86562 w 2170501"/>
              <a:gd name="connsiteY23" fmla="*/ 162226 h 2254419"/>
              <a:gd name="connsiteX24" fmla="*/ 886 w 2170501"/>
              <a:gd name="connsiteY24" fmla="*/ 99416 h 2254419"/>
              <a:gd name="connsiteX25" fmla="*/ 63695 w 2170501"/>
              <a:gd name="connsiteY25" fmla="*/ 13740 h 2254419"/>
              <a:gd name="connsiteX26" fmla="*/ 68993 w 2170501"/>
              <a:gd name="connsiteY26" fmla="*/ 13116 h 2254419"/>
              <a:gd name="connsiteX27" fmla="*/ 536819 w 2170501"/>
              <a:gd name="connsiteY27" fmla="*/ 15931 h 2254419"/>
              <a:gd name="connsiteX28" fmla="*/ 565076 w 2170501"/>
              <a:gd name="connsiteY28" fmla="*/ 25347 h 2254419"/>
              <a:gd name="connsiteX29" fmla="*/ 1132468 w 2170501"/>
              <a:gd name="connsiteY29" fmla="*/ 198602 h 2254419"/>
              <a:gd name="connsiteX30" fmla="*/ 1521686 w 2170501"/>
              <a:gd name="connsiteY30" fmla="*/ 458304 h 2254419"/>
              <a:gd name="connsiteX31" fmla="*/ 1529659 w 2170501"/>
              <a:gd name="connsiteY31" fmla="*/ 564078 h 2254419"/>
              <a:gd name="connsiteX32" fmla="*/ 1472583 w 2170501"/>
              <a:gd name="connsiteY32" fmla="*/ 590184 h 2254419"/>
              <a:gd name="connsiteX33" fmla="*/ 1472245 w 2170501"/>
              <a:gd name="connsiteY33" fmla="*/ 590184 h 2254419"/>
              <a:gd name="connsiteX34" fmla="*/ 1423143 w 2170501"/>
              <a:gd name="connsiteY34" fmla="*/ 572389 h 2254419"/>
              <a:gd name="connsiteX35" fmla="*/ 1064896 w 2170501"/>
              <a:gd name="connsiteY35" fmla="*/ 332846 h 2254419"/>
              <a:gd name="connsiteX36" fmla="*/ 1031562 w 2170501"/>
              <a:gd name="connsiteY36" fmla="*/ 231938 h 2254419"/>
              <a:gd name="connsiteX37" fmla="*/ 1132468 w 2170501"/>
              <a:gd name="connsiteY37" fmla="*/ 198602 h 2254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2170501" h="2254419">
                <a:moveTo>
                  <a:pt x="2129607" y="1918583"/>
                </a:moveTo>
                <a:cubicBezTo>
                  <a:pt x="2154398" y="1931279"/>
                  <a:pt x="2170966" y="1957258"/>
                  <a:pt x="2170492" y="1986678"/>
                </a:cubicBezTo>
                <a:cubicBezTo>
                  <a:pt x="2166208" y="2064866"/>
                  <a:pt x="2157057" y="2142632"/>
                  <a:pt x="2143122" y="2219532"/>
                </a:cubicBezTo>
                <a:lnTo>
                  <a:pt x="2134528" y="2254419"/>
                </a:lnTo>
                <a:lnTo>
                  <a:pt x="1992178" y="2205563"/>
                </a:lnTo>
                <a:lnTo>
                  <a:pt x="1995353" y="2192695"/>
                </a:lnTo>
                <a:cubicBezTo>
                  <a:pt x="2008198" y="2121944"/>
                  <a:pt x="2016634" y="2050393"/>
                  <a:pt x="2020595" y="1978457"/>
                </a:cubicBezTo>
                <a:cubicBezTo>
                  <a:pt x="2024469" y="1937147"/>
                  <a:pt x="2061092" y="1906808"/>
                  <a:pt x="2102402" y="1910681"/>
                </a:cubicBezTo>
                <a:cubicBezTo>
                  <a:pt x="2112167" y="1911596"/>
                  <a:pt x="2121344" y="1914352"/>
                  <a:pt x="2129607" y="1918583"/>
                </a:cubicBezTo>
                <a:close/>
                <a:moveTo>
                  <a:pt x="1874324" y="904226"/>
                </a:moveTo>
                <a:cubicBezTo>
                  <a:pt x="1892306" y="908991"/>
                  <a:pt x="1908526" y="920398"/>
                  <a:pt x="1919011" y="937393"/>
                </a:cubicBezTo>
                <a:cubicBezTo>
                  <a:pt x="1997699" y="1072785"/>
                  <a:pt x="2059099" y="1217502"/>
                  <a:pt x="2101793" y="1368166"/>
                </a:cubicBezTo>
                <a:cubicBezTo>
                  <a:pt x="2113067" y="1408067"/>
                  <a:pt x="2089878" y="1449546"/>
                  <a:pt x="2049988" y="1460853"/>
                </a:cubicBezTo>
                <a:cubicBezTo>
                  <a:pt x="2043310" y="1462643"/>
                  <a:pt x="2036406" y="1463511"/>
                  <a:pt x="2029492" y="1463442"/>
                </a:cubicBezTo>
                <a:lnTo>
                  <a:pt x="2029492" y="1463668"/>
                </a:lnTo>
                <a:cubicBezTo>
                  <a:pt x="1995920" y="1463668"/>
                  <a:pt x="1966424" y="1441358"/>
                  <a:pt x="1957302" y="1409047"/>
                </a:cubicBezTo>
                <a:cubicBezTo>
                  <a:pt x="1918054" y="1270468"/>
                  <a:pt x="1861564" y="1137362"/>
                  <a:pt x="1789159" y="1012848"/>
                </a:cubicBezTo>
                <a:cubicBezTo>
                  <a:pt x="1769270" y="976439"/>
                  <a:pt x="1782660" y="930802"/>
                  <a:pt x="1819072" y="910914"/>
                </a:cubicBezTo>
                <a:cubicBezTo>
                  <a:pt x="1836601" y="901341"/>
                  <a:pt x="1856343" y="899462"/>
                  <a:pt x="1874324" y="904226"/>
                </a:cubicBezTo>
                <a:close/>
                <a:moveTo>
                  <a:pt x="565076" y="25347"/>
                </a:moveTo>
                <a:cubicBezTo>
                  <a:pt x="590405" y="39934"/>
                  <a:pt x="605899" y="68698"/>
                  <a:pt x="602104" y="99534"/>
                </a:cubicBezTo>
                <a:cubicBezTo>
                  <a:pt x="597454" y="137333"/>
                  <a:pt x="565217" y="165647"/>
                  <a:pt x="527134" y="165379"/>
                </a:cubicBezTo>
                <a:cubicBezTo>
                  <a:pt x="523821" y="165412"/>
                  <a:pt x="520510" y="165224"/>
                  <a:pt x="517223" y="164816"/>
                </a:cubicBezTo>
                <a:cubicBezTo>
                  <a:pt x="374328" y="146158"/>
                  <a:pt x="229672" y="145287"/>
                  <a:pt x="86562" y="162226"/>
                </a:cubicBezTo>
                <a:cubicBezTo>
                  <a:pt x="45559" y="168541"/>
                  <a:pt x="7201" y="140420"/>
                  <a:pt x="886" y="99416"/>
                </a:cubicBezTo>
                <a:cubicBezTo>
                  <a:pt x="-5428" y="58412"/>
                  <a:pt x="22692" y="20054"/>
                  <a:pt x="63695" y="13740"/>
                </a:cubicBezTo>
                <a:cubicBezTo>
                  <a:pt x="65453" y="13470"/>
                  <a:pt x="67220" y="13261"/>
                  <a:pt x="68993" y="13116"/>
                </a:cubicBezTo>
                <a:cubicBezTo>
                  <a:pt x="224454" y="-5269"/>
                  <a:pt x="381592" y="-4323"/>
                  <a:pt x="536819" y="15931"/>
                </a:cubicBezTo>
                <a:cubicBezTo>
                  <a:pt x="547097" y="17195"/>
                  <a:pt x="556633" y="20483"/>
                  <a:pt x="565076" y="25347"/>
                </a:cubicBezTo>
                <a:close/>
                <a:moveTo>
                  <a:pt x="1132468" y="198602"/>
                </a:moveTo>
                <a:cubicBezTo>
                  <a:pt x="1272445" y="268739"/>
                  <a:pt x="1403185" y="355973"/>
                  <a:pt x="1521686" y="458304"/>
                </a:cubicBezTo>
                <a:cubicBezTo>
                  <a:pt x="1553095" y="485311"/>
                  <a:pt x="1556665" y="532668"/>
                  <a:pt x="1529659" y="564078"/>
                </a:cubicBezTo>
                <a:cubicBezTo>
                  <a:pt x="1515367" y="580705"/>
                  <a:pt x="1494511" y="590242"/>
                  <a:pt x="1472583" y="590184"/>
                </a:cubicBezTo>
                <a:lnTo>
                  <a:pt x="1472245" y="590184"/>
                </a:lnTo>
                <a:cubicBezTo>
                  <a:pt x="1454271" y="590357"/>
                  <a:pt x="1436837" y="584037"/>
                  <a:pt x="1423143" y="572389"/>
                </a:cubicBezTo>
                <a:cubicBezTo>
                  <a:pt x="1314092" y="478031"/>
                  <a:pt x="1193758" y="397569"/>
                  <a:pt x="1064896" y="332846"/>
                </a:cubicBezTo>
                <a:cubicBezTo>
                  <a:pt x="1027826" y="314186"/>
                  <a:pt x="1012901" y="269007"/>
                  <a:pt x="1031562" y="231938"/>
                </a:cubicBezTo>
                <a:cubicBezTo>
                  <a:pt x="1050220" y="194867"/>
                  <a:pt x="1095399" y="179942"/>
                  <a:pt x="1132468" y="198602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33E49524-66B4-4DB0-AD09-DC8B9874E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6092" y="6039059"/>
            <a:ext cx="1978348" cy="818941"/>
          </a:xfrm>
          <a:custGeom>
            <a:avLst/>
            <a:gdLst>
              <a:gd name="connsiteX0" fmla="*/ 995532 w 1991064"/>
              <a:gd name="connsiteY0" fmla="*/ 0 h 824205"/>
              <a:gd name="connsiteX1" fmla="*/ 1984823 w 1991064"/>
              <a:gd name="connsiteY1" fmla="*/ 784423 h 824205"/>
              <a:gd name="connsiteX2" fmla="*/ 1991064 w 1991064"/>
              <a:gd name="connsiteY2" fmla="*/ 824205 h 824205"/>
              <a:gd name="connsiteX3" fmla="*/ 0 w 1991064"/>
              <a:gd name="connsiteY3" fmla="*/ 824205 h 824205"/>
              <a:gd name="connsiteX4" fmla="*/ 6241 w 1991064"/>
              <a:gd name="connsiteY4" fmla="*/ 784423 h 824205"/>
              <a:gd name="connsiteX5" fmla="*/ 995532 w 1991064"/>
              <a:gd name="connsiteY5" fmla="*/ 0 h 8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1064" h="824205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410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5882B4-E4F7-4EF0-7B63-693D53A64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2091" y="501651"/>
            <a:ext cx="4395340" cy="1716255"/>
          </a:xfrm>
        </p:spPr>
        <p:txBody>
          <a:bodyPr anchor="b">
            <a:normAutofit/>
          </a:bodyPr>
          <a:lstStyle/>
          <a:p>
            <a:r>
              <a:rPr lang="de-DE" sz="5600" dirty="0" err="1"/>
              <a:t>Idea</a:t>
            </a:r>
            <a:r>
              <a:rPr lang="de-DE" sz="5600" dirty="0"/>
              <a:t>: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F9E74B-25AF-341B-56CF-DD1503AA36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2583" y="2645922"/>
            <a:ext cx="4434721" cy="3710427"/>
          </a:xfrm>
        </p:spPr>
        <p:txBody>
          <a:bodyPr anchor="t">
            <a:normAutofit/>
          </a:bodyPr>
          <a:lstStyle/>
          <a:p>
            <a:r>
              <a:rPr lang="de-DE" sz="2000" dirty="0" err="1">
                <a:solidFill>
                  <a:schemeClr val="tx1">
                    <a:alpha val="80000"/>
                  </a:schemeClr>
                </a:solidFill>
              </a:rPr>
              <a:t>Summarise</a:t>
            </a:r>
            <a:r>
              <a:rPr lang="de-DE" sz="20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de-DE" sz="2000" dirty="0" err="1">
                <a:solidFill>
                  <a:schemeClr val="tx1">
                    <a:alpha val="80000"/>
                  </a:schemeClr>
                </a:solidFill>
              </a:rPr>
              <a:t>working</a:t>
            </a:r>
            <a:r>
              <a:rPr lang="de-DE" sz="20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de-DE" sz="2000" dirty="0" err="1">
                <a:solidFill>
                  <a:schemeClr val="tx1">
                    <a:alpha val="80000"/>
                  </a:schemeClr>
                </a:solidFill>
              </a:rPr>
              <a:t>hours</a:t>
            </a:r>
            <a:r>
              <a:rPr lang="de-DE" sz="2000" dirty="0">
                <a:solidFill>
                  <a:schemeClr val="tx1">
                    <a:alpha val="80000"/>
                  </a:schemeClr>
                </a:solidFill>
              </a:rPr>
              <a:t> per </a:t>
            </a:r>
            <a:r>
              <a:rPr lang="de-DE" sz="2000" dirty="0" err="1">
                <a:solidFill>
                  <a:schemeClr val="tx1">
                    <a:alpha val="80000"/>
                  </a:schemeClr>
                </a:solidFill>
              </a:rPr>
              <a:t>week</a:t>
            </a:r>
            <a:endParaRPr lang="de-DE" sz="2000" dirty="0">
              <a:solidFill>
                <a:schemeClr val="tx1">
                  <a:alpha val="80000"/>
                </a:schemeClr>
              </a:solidFill>
            </a:endParaRPr>
          </a:p>
          <a:p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Better overview for leisure/hobby objects</a:t>
            </a:r>
          </a:p>
          <a:p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Also conceivable as a monthly overview</a:t>
            </a:r>
            <a:endParaRPr lang="de-DE" sz="2000" dirty="0">
              <a:solidFill>
                <a:schemeClr val="tx1">
                  <a:alpha val="80000"/>
                </a:schemeClr>
              </a:solidFill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3E0A75DE-99A2-E131-119C-C410DB628DB4}"/>
              </a:ext>
            </a:extLst>
          </p:cNvPr>
          <p:cNvSpPr/>
          <p:nvPr/>
        </p:nvSpPr>
        <p:spPr>
          <a:xfrm>
            <a:off x="201168" y="2468643"/>
            <a:ext cx="5432557" cy="1920714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bg1">
                  <a:alpha val="25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75B02930-BED2-E0B5-5EA3-63CE42F1899D}"/>
              </a:ext>
            </a:extLst>
          </p:cNvPr>
          <p:cNvGrpSpPr/>
          <p:nvPr/>
        </p:nvGrpSpPr>
        <p:grpSpPr>
          <a:xfrm>
            <a:off x="201168" y="2468643"/>
            <a:ext cx="5221624" cy="1920714"/>
            <a:chOff x="5981079" y="4105419"/>
            <a:chExt cx="5221624" cy="1920714"/>
          </a:xfrm>
        </p:grpSpPr>
        <p:pic>
          <p:nvPicPr>
            <p:cNvPr id="9" name="Graphic 8" descr="Monthly calendar with solid fill">
              <a:extLst>
                <a:ext uri="{FF2B5EF4-FFF2-40B4-BE49-F238E27FC236}">
                  <a16:creationId xmlns:a16="http://schemas.microsoft.com/office/drawing/2014/main" id="{C3760EB6-34C0-B9F3-DCA0-FDCA31F4C99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563786" y="4471112"/>
              <a:ext cx="1315270" cy="1315270"/>
            </a:xfrm>
            <a:prstGeom prst="rect">
              <a:avLst/>
            </a:prstGeom>
          </p:spPr>
        </p:pic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68EC7928-3136-13FC-8FA4-D6B5DD033142}"/>
                </a:ext>
              </a:extLst>
            </p:cNvPr>
            <p:cNvCxnSpPr>
              <a:cxnSpLocks/>
              <a:stCxn id="43" idx="3"/>
            </p:cNvCxnSpPr>
            <p:nvPr/>
          </p:nvCxnSpPr>
          <p:spPr>
            <a:xfrm>
              <a:off x="7509630" y="4425538"/>
              <a:ext cx="1112881" cy="42255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DD258481-2D34-3594-DF86-460597E6D7B3}"/>
                </a:ext>
              </a:extLst>
            </p:cNvPr>
            <p:cNvCxnSpPr>
              <a:cxnSpLocks/>
              <a:stCxn id="38" idx="3"/>
            </p:cNvCxnSpPr>
            <p:nvPr/>
          </p:nvCxnSpPr>
          <p:spPr>
            <a:xfrm flipV="1">
              <a:off x="7509630" y="5054918"/>
              <a:ext cx="1112881" cy="1085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10FCBA43-56C3-5C62-5CB2-2A0D0EE133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15450" y="5272599"/>
              <a:ext cx="1107061" cy="43341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6B6C379-DAB5-D4EA-85F6-1236C570367E}"/>
                </a:ext>
              </a:extLst>
            </p:cNvPr>
            <p:cNvGrpSpPr/>
            <p:nvPr/>
          </p:nvGrpSpPr>
          <p:grpSpPr>
            <a:xfrm>
              <a:off x="5986899" y="4105419"/>
              <a:ext cx="1522731" cy="640238"/>
              <a:chOff x="838200" y="3511296"/>
              <a:chExt cx="2174794" cy="914400"/>
            </a:xfrm>
          </p:grpSpPr>
          <p:pic>
            <p:nvPicPr>
              <p:cNvPr id="43" name="Graphic 42" descr="Table with solid fill">
                <a:extLst>
                  <a:ext uri="{FF2B5EF4-FFF2-40B4-BE49-F238E27FC236}">
                    <a16:creationId xmlns:a16="http://schemas.microsoft.com/office/drawing/2014/main" id="{BF0A97CF-07CD-06D1-52DB-65EF62A690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098594" y="3511296"/>
                <a:ext cx="914400" cy="914400"/>
              </a:xfrm>
              <a:prstGeom prst="rect">
                <a:avLst/>
              </a:prstGeom>
            </p:spPr>
          </p:pic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209D1455-09EB-ACEE-1456-175E8A8B6B5C}"/>
                  </a:ext>
                </a:extLst>
              </p:cNvPr>
              <p:cNvSpPr txBox="1"/>
              <p:nvPr/>
            </p:nvSpPr>
            <p:spPr>
              <a:xfrm>
                <a:off x="838200" y="3783830"/>
                <a:ext cx="12603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640080">
                  <a:spcAft>
                    <a:spcPts val="600"/>
                  </a:spcAft>
                </a:pPr>
                <a:r>
                  <a:rPr lang="de-DE" sz="126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Project 1</a:t>
                </a:r>
                <a:endParaRPr lang="de-DE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D6918E45-3535-D224-CF59-EF3661A8D37A}"/>
                </a:ext>
              </a:extLst>
            </p:cNvPr>
            <p:cNvGrpSpPr/>
            <p:nvPr/>
          </p:nvGrpSpPr>
          <p:grpSpPr>
            <a:xfrm>
              <a:off x="5986899" y="4745657"/>
              <a:ext cx="1522731" cy="640238"/>
              <a:chOff x="838200" y="4425696"/>
              <a:chExt cx="2174794" cy="914400"/>
            </a:xfrm>
          </p:grpSpPr>
          <p:pic>
            <p:nvPicPr>
              <p:cNvPr id="38" name="Graphic 37" descr="Table with solid fill">
                <a:extLst>
                  <a:ext uri="{FF2B5EF4-FFF2-40B4-BE49-F238E27FC236}">
                    <a16:creationId xmlns:a16="http://schemas.microsoft.com/office/drawing/2014/main" id="{B306C5A2-C3B5-B6B2-A4AD-7F26EA0394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098594" y="4425696"/>
                <a:ext cx="914400" cy="914400"/>
              </a:xfrm>
              <a:prstGeom prst="rect">
                <a:avLst/>
              </a:prstGeom>
            </p:spPr>
          </p:pic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6BCB4BB-75D7-E03D-7179-FBB4469C92F4}"/>
                  </a:ext>
                </a:extLst>
              </p:cNvPr>
              <p:cNvSpPr txBox="1"/>
              <p:nvPr/>
            </p:nvSpPr>
            <p:spPr>
              <a:xfrm>
                <a:off x="838200" y="4698230"/>
                <a:ext cx="12603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640080">
                  <a:spcAft>
                    <a:spcPts val="600"/>
                  </a:spcAft>
                </a:pPr>
                <a:r>
                  <a:rPr lang="de-DE" sz="126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Project 2</a:t>
                </a:r>
                <a:endParaRPr lang="de-DE"/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1861AEAD-9DD6-37DA-CBC2-8E46D060C46E}"/>
                </a:ext>
              </a:extLst>
            </p:cNvPr>
            <p:cNvGrpSpPr/>
            <p:nvPr/>
          </p:nvGrpSpPr>
          <p:grpSpPr>
            <a:xfrm>
              <a:off x="5981079" y="5385895"/>
              <a:ext cx="1528551" cy="640238"/>
              <a:chOff x="829888" y="5340096"/>
              <a:chExt cx="2183106" cy="914400"/>
            </a:xfrm>
          </p:grpSpPr>
          <p:pic>
            <p:nvPicPr>
              <p:cNvPr id="34" name="Graphic 33" descr="Table with solid fill">
                <a:extLst>
                  <a:ext uri="{FF2B5EF4-FFF2-40B4-BE49-F238E27FC236}">
                    <a16:creationId xmlns:a16="http://schemas.microsoft.com/office/drawing/2014/main" id="{06DC1332-1514-5FC3-A4D5-2C4D17124E2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098594" y="5340096"/>
                <a:ext cx="914400" cy="914400"/>
              </a:xfrm>
              <a:prstGeom prst="rect">
                <a:avLst/>
              </a:prstGeom>
            </p:spPr>
          </p:pic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D058E9A-4252-EBDD-2F0B-33B3FE69F0AC}"/>
                  </a:ext>
                </a:extLst>
              </p:cNvPr>
              <p:cNvSpPr txBox="1"/>
              <p:nvPr/>
            </p:nvSpPr>
            <p:spPr>
              <a:xfrm>
                <a:off x="829888" y="5612630"/>
                <a:ext cx="12603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640080">
                  <a:spcAft>
                    <a:spcPts val="600"/>
                  </a:spcAft>
                </a:pPr>
                <a:r>
                  <a:rPr lang="de-DE" sz="126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Project 3</a:t>
                </a:r>
                <a:endParaRPr lang="de-DE"/>
              </a:p>
            </p:txBody>
          </p: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F1E3C9-968F-604C-FC08-8A545F5AD7D6}"/>
                </a:ext>
              </a:extLst>
            </p:cNvPr>
            <p:cNvSpPr txBox="1"/>
            <p:nvPr/>
          </p:nvSpPr>
          <p:spPr>
            <a:xfrm>
              <a:off x="8495014" y="4378220"/>
              <a:ext cx="1459742" cy="2585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640080">
                <a:spcAft>
                  <a:spcPts val="600"/>
                </a:spcAft>
              </a:pPr>
              <a:r>
                <a:rPr lang="de-DE" sz="1260" kern="1200" dirty="0" err="1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Overview</a:t>
              </a:r>
              <a:r>
                <a:rPr lang="de-DE" sz="126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 </a:t>
              </a:r>
              <a:r>
                <a:rPr lang="de-DE" sz="1260" kern="1200" dirty="0" err="1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table</a:t>
              </a:r>
              <a:endParaRPr lang="de-DE" dirty="0"/>
            </a:p>
          </p:txBody>
        </p:sp>
        <p:pic>
          <p:nvPicPr>
            <p:cNvPr id="28" name="Graphic 27" descr="Upward trend with solid fill">
              <a:extLst>
                <a:ext uri="{FF2B5EF4-FFF2-40B4-BE49-F238E27FC236}">
                  <a16:creationId xmlns:a16="http://schemas.microsoft.com/office/drawing/2014/main" id="{F10292FE-D0EA-3F44-88C7-7F4D8A168B0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562465" y="4425538"/>
              <a:ext cx="640238" cy="640238"/>
            </a:xfrm>
            <a:prstGeom prst="rect">
              <a:avLst/>
            </a:prstGeom>
          </p:spPr>
        </p:pic>
        <p:pic>
          <p:nvPicPr>
            <p:cNvPr id="29" name="Graphic 28" descr="Pie chart with solid fill">
              <a:extLst>
                <a:ext uri="{FF2B5EF4-FFF2-40B4-BE49-F238E27FC236}">
                  <a16:creationId xmlns:a16="http://schemas.microsoft.com/office/drawing/2014/main" id="{584953B7-2354-7713-BFD0-4C88095146E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0562465" y="5065776"/>
              <a:ext cx="640238" cy="640238"/>
            </a:xfrm>
            <a:prstGeom prst="rect">
              <a:avLst/>
            </a:prstGeom>
          </p:spPr>
        </p:pic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31336F9B-7055-2A39-7ECD-CFC214656E1A}"/>
                </a:ext>
              </a:extLst>
            </p:cNvPr>
            <p:cNvCxnSpPr>
              <a:cxnSpLocks/>
              <a:endCxn id="28" idx="1"/>
            </p:cNvCxnSpPr>
            <p:nvPr/>
          </p:nvCxnSpPr>
          <p:spPr>
            <a:xfrm flipV="1">
              <a:off x="9827258" y="4745657"/>
              <a:ext cx="735207" cy="31469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E685B7E6-94CA-7151-ACA4-FDC32CCBEB69}"/>
                </a:ext>
              </a:extLst>
            </p:cNvPr>
            <p:cNvCxnSpPr>
              <a:cxnSpLocks/>
              <a:endCxn id="29" idx="1"/>
            </p:cNvCxnSpPr>
            <p:nvPr/>
          </p:nvCxnSpPr>
          <p:spPr>
            <a:xfrm>
              <a:off x="9827258" y="5054918"/>
              <a:ext cx="735207" cy="33097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76982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5882B4-E4F7-4EF0-7B63-693D53A64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2091" y="501651"/>
            <a:ext cx="4395340" cy="1716255"/>
          </a:xfrm>
        </p:spPr>
        <p:txBody>
          <a:bodyPr anchor="b">
            <a:normAutofit/>
          </a:bodyPr>
          <a:lstStyle/>
          <a:p>
            <a:r>
              <a:rPr lang="de-DE" sz="5600" dirty="0" err="1"/>
              <a:t>Improvement</a:t>
            </a:r>
            <a:r>
              <a:rPr lang="de-DE" sz="5600" dirty="0"/>
              <a:t>: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F9E74B-25AF-341B-56CF-DD1503AA36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2583" y="2645922"/>
            <a:ext cx="4434721" cy="3710427"/>
          </a:xfrm>
        </p:spPr>
        <p:txBody>
          <a:bodyPr anchor="t">
            <a:normAutofit/>
          </a:bodyPr>
          <a:lstStyle/>
          <a:p>
            <a:r>
              <a:rPr lang="de-DE" dirty="0" err="1">
                <a:solidFill>
                  <a:schemeClr val="tx1">
                    <a:alpha val="80000"/>
                  </a:schemeClr>
                </a:solidFill>
              </a:rPr>
              <a:t>Using</a:t>
            </a:r>
            <a:r>
              <a:rPr lang="de-DE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alpha val="80000"/>
                  </a:schemeClr>
                </a:solidFill>
              </a:rPr>
              <a:t>the</a:t>
            </a:r>
            <a:r>
              <a:rPr lang="de-DE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alpha val="80000"/>
                  </a:schemeClr>
                </a:solidFill>
              </a:rPr>
              <a:t>combination</a:t>
            </a:r>
            <a:r>
              <a:rPr lang="de-DE" dirty="0">
                <a:solidFill>
                  <a:schemeClr val="tx1">
                    <a:alpha val="80000"/>
                  </a:schemeClr>
                </a:solidFill>
              </a:rPr>
              <a:t>:</a:t>
            </a:r>
          </a:p>
          <a:p>
            <a:pPr lvl="1"/>
            <a:r>
              <a:rPr lang="de-DE" sz="2000" b="1" dirty="0">
                <a:solidFill>
                  <a:schemeClr val="tx1">
                    <a:alpha val="80000"/>
                  </a:schemeClr>
                </a:solidFill>
              </a:rPr>
              <a:t>FILTER(): </a:t>
            </a:r>
            <a:r>
              <a:rPr lang="de-DE" sz="2000" dirty="0" err="1">
                <a:solidFill>
                  <a:schemeClr val="tx1">
                    <a:alpha val="80000"/>
                  </a:schemeClr>
                </a:solidFill>
              </a:rPr>
              <a:t>Get</a:t>
            </a:r>
            <a:r>
              <a:rPr lang="de-DE" sz="20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de-DE" sz="2000" dirty="0" err="1">
                <a:solidFill>
                  <a:schemeClr val="tx1">
                    <a:alpha val="80000"/>
                  </a:schemeClr>
                </a:solidFill>
              </a:rPr>
              <a:t>values</a:t>
            </a:r>
            <a:r>
              <a:rPr lang="de-DE" sz="20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de-DE" sz="2000" dirty="0" err="1">
                <a:solidFill>
                  <a:schemeClr val="tx1">
                    <a:alpha val="80000"/>
                  </a:schemeClr>
                </a:solidFill>
              </a:rPr>
              <a:t>from</a:t>
            </a:r>
            <a:r>
              <a:rPr lang="de-DE" sz="20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de-DE" sz="2000" dirty="0" err="1">
                <a:solidFill>
                  <a:schemeClr val="tx1">
                    <a:alpha val="80000"/>
                  </a:schemeClr>
                </a:solidFill>
              </a:rPr>
              <a:t>specific</a:t>
            </a:r>
            <a:r>
              <a:rPr lang="de-DE" sz="20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de-DE" sz="2000" dirty="0" err="1">
                <a:solidFill>
                  <a:schemeClr val="tx1">
                    <a:alpha val="80000"/>
                  </a:schemeClr>
                </a:solidFill>
              </a:rPr>
              <a:t>week</a:t>
            </a:r>
            <a:endParaRPr lang="de-DE" sz="2000" dirty="0">
              <a:solidFill>
                <a:schemeClr val="tx1">
                  <a:alpha val="80000"/>
                </a:schemeClr>
              </a:solidFill>
            </a:endParaRPr>
          </a:p>
          <a:p>
            <a:pPr lvl="1"/>
            <a:r>
              <a:rPr lang="de-DE" sz="2000" b="1" dirty="0">
                <a:solidFill>
                  <a:schemeClr val="tx1">
                    <a:alpha val="80000"/>
                  </a:schemeClr>
                </a:solidFill>
              </a:rPr>
              <a:t>SUM(): </a:t>
            </a:r>
            <a:r>
              <a:rPr lang="de-DE" sz="2000" dirty="0" err="1">
                <a:solidFill>
                  <a:schemeClr val="tx1">
                    <a:alpha val="80000"/>
                  </a:schemeClr>
                </a:solidFill>
              </a:rPr>
              <a:t>Summarize</a:t>
            </a:r>
            <a:r>
              <a:rPr lang="de-DE" sz="20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de-DE" sz="2000" dirty="0" err="1">
                <a:solidFill>
                  <a:schemeClr val="tx1">
                    <a:alpha val="80000"/>
                  </a:schemeClr>
                </a:solidFill>
              </a:rPr>
              <a:t>values</a:t>
            </a:r>
            <a:endParaRPr lang="de-DE" sz="2000" dirty="0">
              <a:solidFill>
                <a:schemeClr val="tx1">
                  <a:alpha val="80000"/>
                </a:schemeClr>
              </a:solidFill>
            </a:endParaRPr>
          </a:p>
          <a:p>
            <a:pPr lvl="1"/>
            <a:endParaRPr lang="de-DE" sz="2000" dirty="0">
              <a:solidFill>
                <a:schemeClr val="tx1">
                  <a:alpha val="80000"/>
                </a:schemeClr>
              </a:solidFill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3E0A75DE-99A2-E131-119C-C410DB628DB4}"/>
              </a:ext>
            </a:extLst>
          </p:cNvPr>
          <p:cNvSpPr/>
          <p:nvPr/>
        </p:nvSpPr>
        <p:spPr>
          <a:xfrm>
            <a:off x="173676" y="2930652"/>
            <a:ext cx="5432557" cy="996696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bg1">
                  <a:alpha val="25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246EF2-10D4-3371-26F6-DBDDC4384C42}"/>
              </a:ext>
            </a:extLst>
          </p:cNvPr>
          <p:cNvSpPr txBox="1"/>
          <p:nvPr/>
        </p:nvSpPr>
        <p:spPr>
          <a:xfrm>
            <a:off x="-7673" y="3167390"/>
            <a:ext cx="57944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b="1" dirty="0"/>
              <a:t>=SUM(FILTER(Worktime;Week;0))</a:t>
            </a:r>
          </a:p>
        </p:txBody>
      </p:sp>
    </p:spTree>
    <p:extLst>
      <p:ext uri="{BB962C8B-B14F-4D97-AF65-F5344CB8AC3E}">
        <p14:creationId xmlns:p14="http://schemas.microsoft.com/office/powerpoint/2010/main" val="2243313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183</Words>
  <Application>Microsoft Office PowerPoint</Application>
  <PresentationFormat>Widescreen</PresentationFormat>
  <Paragraphs>42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Time tracking/scheduling for working, studying and freetime projects</vt:lpstr>
      <vt:lpstr>Why do time tracking?</vt:lpstr>
      <vt:lpstr>Idea:</vt:lpstr>
      <vt:lpstr>Time tracking/scheduling for working, studying and freetime projects</vt:lpstr>
      <vt:lpstr>Idea:</vt:lpstr>
      <vt:lpstr>Time tracking/scheduling for working, studying and freetime projects</vt:lpstr>
      <vt:lpstr>Idea:</vt:lpstr>
      <vt:lpstr>Improvement: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 tracking/scheduling for working, studying and freetime projects</dc:title>
  <dc:creator>Max Weinhold</dc:creator>
  <cp:lastModifiedBy>Max Weinhold</cp:lastModifiedBy>
  <cp:revision>7</cp:revision>
  <dcterms:created xsi:type="dcterms:W3CDTF">2024-05-11T09:07:31Z</dcterms:created>
  <dcterms:modified xsi:type="dcterms:W3CDTF">2024-08-03T17:57:34Z</dcterms:modified>
</cp:coreProperties>
</file>