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20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30" r:id="rId12"/>
    <p:sldId id="42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A06D"/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3" autoAdjust="0"/>
    <p:restoredTop sz="94660"/>
  </p:normalViewPr>
  <p:slideViewPr>
    <p:cSldViewPr>
      <p:cViewPr varScale="1">
        <p:scale>
          <a:sx n="111" d="100"/>
          <a:sy n="111" d="100"/>
        </p:scale>
        <p:origin x="16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xWienandts/Denoising_Autoencoder_to_Missing_Data_Imputation/tree/ma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dataset/186/wine+quality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ics.uci.edu/dataset/848/secondary+mushroom+datas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914400"/>
          </a:xfrm>
        </p:spPr>
        <p:txBody>
          <a:bodyPr/>
          <a:lstStyle/>
          <a:p>
            <a:pPr eaLnBrk="1" hangingPunct="1"/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Garamond" panose="02020404030301010803" pitchFamily="18" charset="0"/>
                <a:ea typeface="Batang" panose="020B0503020000020004" pitchFamily="18" charset="-127"/>
                <a:cs typeface="Angsana New" panose="020B0502040204020203" pitchFamily="18" charset="-34"/>
              </a:rPr>
              <a:t>Denoising Autoencoder to Fill Missing Values</a:t>
            </a:r>
            <a:b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286000"/>
            <a:ext cx="6400800" cy="449172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Max Wienandts</a:t>
            </a:r>
          </a:p>
          <a:p>
            <a:pPr eaLnBrk="1" hangingPunct="1">
              <a:defRPr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Max Wienandts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5813" y="5029200"/>
            <a:ext cx="4949825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CSCI E-82 Advanced Machine Learning, Data Mining, and Artificial Intelligence</a:t>
            </a:r>
          </a:p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Fall 2023</a:t>
            </a: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Harvard Extension School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  <a:p>
            <a:pPr algn="ctr">
              <a:defRPr/>
            </a:pPr>
            <a:endParaRPr lang="en-US" dirty="0"/>
          </a:p>
        </p:txBody>
      </p:sp>
      <p:pic>
        <p:nvPicPr>
          <p:cNvPr id="1028" name="Picture 4" descr="Harvard Extension School Virtual Open House">
            <a:extLst>
              <a:ext uri="{FF2B5EF4-FFF2-40B4-BE49-F238E27FC236}">
                <a16:creationId xmlns:a16="http://schemas.microsoft.com/office/drawing/2014/main" id="{A1E9B2BC-0458-EA38-9495-BC6C6AB37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570" y="3429000"/>
            <a:ext cx="4788861" cy="85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F87FD-D3BE-0923-AA3C-F0E2AE3B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Wine Dataset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5B0644-0793-7F23-442D-67C96C0C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B8C34B-F81C-545A-446D-2057B852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4E6489DD-7CF6-3ACC-3917-F32980202291}"/>
              </a:ext>
            </a:extLst>
          </p:cNvPr>
          <p:cNvGrpSpPr/>
          <p:nvPr/>
        </p:nvGrpSpPr>
        <p:grpSpPr>
          <a:xfrm>
            <a:off x="0" y="762000"/>
            <a:ext cx="9144000" cy="2743200"/>
            <a:chOff x="0" y="962239"/>
            <a:chExt cx="9144000" cy="2743200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2273AF2E-5A48-A3D3-E17E-86157BE2DC48}"/>
                </a:ext>
              </a:extLst>
            </p:cNvPr>
            <p:cNvGrpSpPr/>
            <p:nvPr/>
          </p:nvGrpSpPr>
          <p:grpSpPr>
            <a:xfrm>
              <a:off x="0" y="962239"/>
              <a:ext cx="4572000" cy="2743200"/>
              <a:chOff x="948912" y="997293"/>
              <a:chExt cx="3657600" cy="2431707"/>
            </a:xfrm>
          </p:grpSpPr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FB8F3EE4-C32B-BDAB-B523-973867BEFC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8912" y="1443797"/>
                <a:ext cx="3657600" cy="1985203"/>
              </a:xfrm>
              <a:prstGeom prst="rect">
                <a:avLst/>
              </a:prstGeom>
            </p:spPr>
          </p:pic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DE4399C-BCF2-5E40-2148-EA677701ECD6}"/>
                  </a:ext>
                </a:extLst>
              </p:cNvPr>
              <p:cNvSpPr txBox="1"/>
              <p:nvPr/>
            </p:nvSpPr>
            <p:spPr>
              <a:xfrm>
                <a:off x="1630902" y="997293"/>
                <a:ext cx="2293620" cy="545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/>
                  <a:t>LightGBM</a:t>
                </a:r>
                <a:r>
                  <a:rPr lang="en-US" sz="1100" dirty="0"/>
                  <a:t> without denoising autoencoder:</a:t>
                </a:r>
              </a:p>
              <a:p>
                <a:pPr algn="ctr"/>
                <a:r>
                  <a:rPr lang="en-US" sz="1100" dirty="0"/>
                  <a:t>Missing values were filled with the median.</a:t>
                </a:r>
              </a:p>
              <a:p>
                <a:pPr algn="ctr"/>
                <a:endParaRPr lang="pt-BR" sz="1200" dirty="0"/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4B6828E8-E0D5-DB6B-1273-1A5801BC92C8}"/>
                </a:ext>
              </a:extLst>
            </p:cNvPr>
            <p:cNvGrpSpPr/>
            <p:nvPr/>
          </p:nvGrpSpPr>
          <p:grpSpPr>
            <a:xfrm>
              <a:off x="4572000" y="962239"/>
              <a:ext cx="4572000" cy="2743200"/>
              <a:chOff x="533400" y="3648547"/>
              <a:chExt cx="3657600" cy="2310503"/>
            </a:xfrm>
          </p:grpSpPr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5A04FA97-68DE-3B30-4C73-AA80D060AD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400" y="3928669"/>
                <a:ext cx="3657600" cy="2030381"/>
              </a:xfrm>
              <a:prstGeom prst="rect">
                <a:avLst/>
              </a:prstGeom>
            </p:spPr>
          </p:pic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36807F4-1216-157D-5E71-6FB93983F2D6}"/>
                  </a:ext>
                </a:extLst>
              </p:cNvPr>
              <p:cNvSpPr txBox="1"/>
              <p:nvPr/>
            </p:nvSpPr>
            <p:spPr>
              <a:xfrm>
                <a:off x="1318260" y="3648547"/>
                <a:ext cx="2087880" cy="362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/>
                  <a:t>LightGBM</a:t>
                </a:r>
                <a:r>
                  <a:rPr lang="en-US" sz="1100" dirty="0"/>
                  <a:t> with denoising autoencoder:</a:t>
                </a:r>
              </a:p>
              <a:p>
                <a:endParaRPr lang="pt-BR" sz="1100" dirty="0"/>
              </a:p>
            </p:txBody>
          </p:sp>
        </p:grp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B7CDC6F-0E86-691B-980E-7D20B87948F6}"/>
              </a:ext>
            </a:extLst>
          </p:cNvPr>
          <p:cNvGrpSpPr/>
          <p:nvPr/>
        </p:nvGrpSpPr>
        <p:grpSpPr>
          <a:xfrm>
            <a:off x="2399168" y="3733800"/>
            <a:ext cx="4345665" cy="2743200"/>
            <a:chOff x="2162174" y="4005590"/>
            <a:chExt cx="3657600" cy="2155011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C5C9BE52-33F1-2D98-D5EB-7D2C6C8BF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2174" y="4267200"/>
              <a:ext cx="3657600" cy="1893401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D2C68FBD-8D5C-D277-7328-777D06D5FDC0}"/>
                </a:ext>
              </a:extLst>
            </p:cNvPr>
            <p:cNvSpPr txBox="1"/>
            <p:nvPr/>
          </p:nvSpPr>
          <p:spPr>
            <a:xfrm>
              <a:off x="2379583" y="4005590"/>
              <a:ext cx="3222784" cy="205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Comparison with and without autoencoder using bootstrap.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9073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75F91-3D33-4305-0159-F557F4AB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Mushroom Only Categoric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E31C88-E305-968E-9FDB-06F3FFC4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F73B72-C6DE-BBD6-E2CA-2FE0B00B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25522B4-BA77-0AAE-BE63-5ECE75353686}"/>
              </a:ext>
            </a:extLst>
          </p:cNvPr>
          <p:cNvGrpSpPr/>
          <p:nvPr/>
        </p:nvGrpSpPr>
        <p:grpSpPr>
          <a:xfrm>
            <a:off x="0" y="762000"/>
            <a:ext cx="9144000" cy="2930420"/>
            <a:chOff x="0" y="762000"/>
            <a:chExt cx="9144000" cy="293042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F70ACAC7-CFEF-88F8-047E-088645E74D4A}"/>
                </a:ext>
              </a:extLst>
            </p:cNvPr>
            <p:cNvGrpSpPr/>
            <p:nvPr/>
          </p:nvGrpSpPr>
          <p:grpSpPr>
            <a:xfrm>
              <a:off x="0" y="762000"/>
              <a:ext cx="8162925" cy="2930420"/>
              <a:chOff x="0" y="762000"/>
              <a:chExt cx="8162925" cy="2930420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F72D4AB4-EEDC-7D53-6869-D22E4F4515B4}"/>
                  </a:ext>
                </a:extLst>
              </p:cNvPr>
              <p:cNvGrpSpPr/>
              <p:nvPr/>
            </p:nvGrpSpPr>
            <p:grpSpPr>
              <a:xfrm>
                <a:off x="852488" y="762000"/>
                <a:ext cx="7310437" cy="615553"/>
                <a:chOff x="852488" y="762000"/>
                <a:chExt cx="7310437" cy="615553"/>
              </a:xfrm>
            </p:grpSpPr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0CADC1A-46F1-36CF-1336-B8169488E2CE}"/>
                    </a:ext>
                  </a:extLst>
                </p:cNvPr>
                <p:cNvSpPr txBox="1"/>
                <p:nvPr/>
              </p:nvSpPr>
              <p:spPr>
                <a:xfrm>
                  <a:off x="852488" y="762000"/>
                  <a:ext cx="2867025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err="1"/>
                    <a:t>LightGBM</a:t>
                  </a:r>
                  <a:r>
                    <a:rPr lang="en-US" sz="1100" dirty="0"/>
                    <a:t> without denoising autoencoder:</a:t>
                  </a:r>
                </a:p>
                <a:p>
                  <a:pPr algn="ctr"/>
                  <a:r>
                    <a:rPr lang="en-US" sz="1100" dirty="0"/>
                    <a:t>Missing values were filled with the median.</a:t>
                  </a:r>
                </a:p>
                <a:p>
                  <a:pPr algn="ctr"/>
                  <a:endParaRPr lang="pt-BR" sz="1200" dirty="0"/>
                </a:p>
              </p:txBody>
            </p:sp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1DC6F0D8-4254-FAD3-FFFC-706196C05E0D}"/>
                    </a:ext>
                  </a:extLst>
                </p:cNvPr>
                <p:cNvSpPr txBox="1"/>
                <p:nvPr/>
              </p:nvSpPr>
              <p:spPr>
                <a:xfrm>
                  <a:off x="5553075" y="838200"/>
                  <a:ext cx="260985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err="1"/>
                    <a:t>LightGBM</a:t>
                  </a:r>
                  <a:r>
                    <a:rPr lang="en-US" sz="1100" dirty="0"/>
                    <a:t> with denoising autoencoder:</a:t>
                  </a:r>
                </a:p>
                <a:p>
                  <a:endParaRPr lang="pt-BR" sz="1100" dirty="0"/>
                </a:p>
              </p:txBody>
            </p:sp>
          </p:grpSp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6FF6B921-FDA9-2E00-382A-DD506FA3C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194349"/>
                <a:ext cx="4572000" cy="2498071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6BCADFF8-EF93-D92B-7324-4938CDC87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1101724"/>
              <a:ext cx="4572000" cy="259069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718ED5-39BE-8990-C19A-3B94C430BB4D}"/>
              </a:ext>
            </a:extLst>
          </p:cNvPr>
          <p:cNvGrpSpPr/>
          <p:nvPr/>
        </p:nvGrpSpPr>
        <p:grpSpPr>
          <a:xfrm>
            <a:off x="2286000" y="3733800"/>
            <a:ext cx="4572000" cy="2720307"/>
            <a:chOff x="2286000" y="3733800"/>
            <a:chExt cx="4572000" cy="272030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54AD47B-B605-732D-7962-F872E846F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6000" y="3962400"/>
              <a:ext cx="4572000" cy="2491707"/>
            </a:xfrm>
            <a:prstGeom prst="rect">
              <a:avLst/>
            </a:prstGeom>
          </p:spPr>
        </p:pic>
        <p:sp>
          <p:nvSpPr>
            <p:cNvPr id="10" name="CaixaDeTexto 16">
              <a:extLst>
                <a:ext uri="{FF2B5EF4-FFF2-40B4-BE49-F238E27FC236}">
                  <a16:creationId xmlns:a16="http://schemas.microsoft.com/office/drawing/2014/main" id="{B7279C5B-6480-7DE3-AB22-9C640EE31037}"/>
                </a:ext>
              </a:extLst>
            </p:cNvPr>
            <p:cNvSpPr txBox="1"/>
            <p:nvPr/>
          </p:nvSpPr>
          <p:spPr>
            <a:xfrm>
              <a:off x="3124200" y="3733800"/>
              <a:ext cx="2895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Comparison with and without autoencoder.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9481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75F91-3D33-4305-0159-F557F4AB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Results</a:t>
            </a:r>
            <a:r>
              <a:rPr lang="pt-BR" dirty="0"/>
              <a:t>: </a:t>
            </a:r>
            <a:r>
              <a:rPr lang="pt-BR" dirty="0" err="1"/>
              <a:t>Mushroom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variables</a:t>
            </a:r>
            <a:r>
              <a:rPr lang="pt-BR" dirty="0"/>
              <a:t>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E31C88-E305-968E-9FDB-06F3FFC4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F73B72-C6DE-BBD6-E2CA-2FE0B00B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72D4AB4-EEDC-7D53-6869-D22E4F4515B4}"/>
              </a:ext>
            </a:extLst>
          </p:cNvPr>
          <p:cNvGrpSpPr/>
          <p:nvPr/>
        </p:nvGrpSpPr>
        <p:grpSpPr>
          <a:xfrm>
            <a:off x="0" y="832247"/>
            <a:ext cx="9144000" cy="2841038"/>
            <a:chOff x="0" y="832247"/>
            <a:chExt cx="9144000" cy="2841038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2D197770-1097-EBB4-0650-621B66030531}"/>
                </a:ext>
              </a:extLst>
            </p:cNvPr>
            <p:cNvGrpSpPr/>
            <p:nvPr/>
          </p:nvGrpSpPr>
          <p:grpSpPr>
            <a:xfrm>
              <a:off x="0" y="832247"/>
              <a:ext cx="4572000" cy="2832299"/>
              <a:chOff x="0" y="832247"/>
              <a:chExt cx="4572000" cy="2832299"/>
            </a:xfrm>
          </p:grpSpPr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0CADC1A-46F1-36CF-1336-B8169488E2CE}"/>
                  </a:ext>
                </a:extLst>
              </p:cNvPr>
              <p:cNvSpPr txBox="1"/>
              <p:nvPr/>
            </p:nvSpPr>
            <p:spPr>
              <a:xfrm>
                <a:off x="852488" y="832247"/>
                <a:ext cx="2867025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/>
                  <a:t>LightGBM</a:t>
                </a:r>
                <a:r>
                  <a:rPr lang="en-US" sz="1100" dirty="0"/>
                  <a:t> without denoising autoencoder:</a:t>
                </a:r>
              </a:p>
              <a:p>
                <a:pPr algn="ctr"/>
                <a:r>
                  <a:rPr lang="en-US" sz="1100" dirty="0"/>
                  <a:t>Missing values were filled with the median.</a:t>
                </a:r>
              </a:p>
              <a:p>
                <a:pPr algn="ctr"/>
                <a:endParaRPr lang="pt-BR" sz="1200" dirty="0"/>
              </a:p>
            </p:txBody>
          </p:sp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AC960B05-E8C4-908B-5925-2EAB058DF8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19200"/>
                <a:ext cx="4572000" cy="2445346"/>
              </a:xfrm>
              <a:prstGeom prst="rect">
                <a:avLst/>
              </a:prstGeom>
            </p:spPr>
          </p:pic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4E355B02-629E-1800-3F90-4A213B54AA5E}"/>
                </a:ext>
              </a:extLst>
            </p:cNvPr>
            <p:cNvGrpSpPr/>
            <p:nvPr/>
          </p:nvGrpSpPr>
          <p:grpSpPr>
            <a:xfrm>
              <a:off x="4572000" y="864513"/>
              <a:ext cx="4572000" cy="2808772"/>
              <a:chOff x="4598653" y="2693313"/>
              <a:chExt cx="4572000" cy="2808772"/>
            </a:xfrm>
          </p:grpSpPr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DC6F0D8-4254-FAD3-FFFC-706196C05E0D}"/>
                  </a:ext>
                </a:extLst>
              </p:cNvPr>
              <p:cNvSpPr txBox="1"/>
              <p:nvPr/>
            </p:nvSpPr>
            <p:spPr>
              <a:xfrm>
                <a:off x="5579728" y="2693313"/>
                <a:ext cx="260985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/>
                  <a:t>LightGBM</a:t>
                </a:r>
                <a:r>
                  <a:rPr lang="en-US" sz="1100" dirty="0"/>
                  <a:t> with denoising autoencoder:</a:t>
                </a:r>
              </a:p>
              <a:p>
                <a:endParaRPr lang="pt-BR" sz="1100" dirty="0"/>
              </a:p>
            </p:txBody>
          </p:sp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0BA46789-0DAE-CAC5-C068-9D488C397F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8653" y="2928218"/>
                <a:ext cx="4572000" cy="2573867"/>
              </a:xfrm>
              <a:prstGeom prst="rect">
                <a:avLst/>
              </a:prstGeom>
            </p:spPr>
          </p:pic>
        </p:grp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C8AE703-9F7F-2235-8200-4688E2528B0B}"/>
              </a:ext>
            </a:extLst>
          </p:cNvPr>
          <p:cNvSpPr txBox="1"/>
          <p:nvPr/>
        </p:nvSpPr>
        <p:spPr>
          <a:xfrm>
            <a:off x="3124200" y="3733800"/>
            <a:ext cx="289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Comparison with and without autoencoder.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0BFD55-8F6C-CDF8-E48C-C91282704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3962400"/>
            <a:ext cx="4572000" cy="24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0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Denoising Autoencoder can be used to reconstruct  damaged data.</a:t>
            </a:r>
          </a:p>
          <a:p>
            <a:r>
              <a:rPr lang="en-US" dirty="0"/>
              <a:t>But…</a:t>
            </a:r>
          </a:p>
          <a:p>
            <a:pPr lvl="1"/>
            <a:r>
              <a:rPr lang="en-US" dirty="0"/>
              <a:t>Does it work with all kind of data?</a:t>
            </a:r>
          </a:p>
          <a:p>
            <a:pPr lvl="1"/>
            <a:r>
              <a:rPr lang="en-US" dirty="0"/>
              <a:t>Is it superior to other techniques?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Performance comparison for 3 problems:</a:t>
            </a:r>
          </a:p>
          <a:p>
            <a:pPr lvl="1"/>
            <a:r>
              <a:rPr lang="en-US" dirty="0"/>
              <a:t>Only continuous variables;</a:t>
            </a:r>
          </a:p>
          <a:p>
            <a:pPr lvl="1"/>
            <a:r>
              <a:rPr lang="en-US" dirty="0"/>
              <a:t>Only categorical variables; and</a:t>
            </a:r>
          </a:p>
          <a:p>
            <a:pPr lvl="1"/>
            <a:r>
              <a:rPr lang="en-US" dirty="0"/>
              <a:t>Continuous and categorical variables.</a:t>
            </a:r>
          </a:p>
          <a:p>
            <a:pPr lvl="1"/>
            <a:endParaRPr lang="en-US" dirty="0"/>
          </a:p>
          <a:p>
            <a:r>
              <a:rPr lang="en-US" dirty="0"/>
              <a:t>How to implement autoencoder for each of these situations.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200" dirty="0" err="1"/>
              <a:t>Github</a:t>
            </a:r>
            <a:r>
              <a:rPr lang="en-US" sz="1200" dirty="0"/>
              <a:t>: </a:t>
            </a:r>
            <a:r>
              <a:rPr lang="en-US" sz="1200" dirty="0">
                <a:hlinkClick r:id="rId2"/>
              </a:rPr>
              <a:t>https://github.com/MaxWienandts/Denoising_Autoencoder_to_Missing_Data_Imputation/tree/main</a:t>
            </a:r>
            <a:r>
              <a:rPr lang="en-US" sz="1200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Max Wienandts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ushroom Anatomy: Understanding Caps + Stems - Minnesota ...">
            <a:extLst>
              <a:ext uri="{FF2B5EF4-FFF2-40B4-BE49-F238E27FC236}">
                <a16:creationId xmlns:a16="http://schemas.microsoft.com/office/drawing/2014/main" id="{4DA7C260-65C6-8226-8624-8DB49CCEF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724299"/>
            <a:ext cx="2592008" cy="29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The Data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Wine Quality (</a:t>
            </a:r>
            <a:r>
              <a:rPr lang="en-US" dirty="0">
                <a:hlinkClick r:id="rId3"/>
              </a:rPr>
              <a:t>https://archive.ics.uci.edu/dataset/186/wine+quality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Problem: Prediction of wine type (red or white);</a:t>
            </a:r>
          </a:p>
          <a:p>
            <a:pPr lvl="1"/>
            <a:r>
              <a:rPr lang="en-US" dirty="0"/>
              <a:t>Observations: 6,497;</a:t>
            </a:r>
          </a:p>
          <a:p>
            <a:pPr lvl="1"/>
            <a:r>
              <a:rPr lang="en-US" dirty="0"/>
              <a:t>Variables: 11 </a:t>
            </a:r>
            <a:r>
              <a:rPr lang="pt-BR" b="0" i="0" dirty="0" err="1">
                <a:solidFill>
                  <a:srgbClr val="303030"/>
                </a:solidFill>
                <a:effectLst/>
                <a:latin typeface="ui-sans-serif"/>
              </a:rPr>
              <a:t>physicochemical</a:t>
            </a:r>
            <a:r>
              <a:rPr lang="pt-BR" b="0" i="0" dirty="0">
                <a:solidFill>
                  <a:srgbClr val="303030"/>
                </a:solidFill>
                <a:effectLst/>
                <a:latin typeface="ui-sans-serif"/>
              </a:rPr>
              <a:t> </a:t>
            </a:r>
            <a:r>
              <a:rPr lang="en-US" dirty="0"/>
              <a:t>continuous variables.</a:t>
            </a:r>
          </a:p>
          <a:p>
            <a:pPr lvl="1"/>
            <a:endParaRPr lang="en-US" dirty="0"/>
          </a:p>
          <a:p>
            <a:r>
              <a:rPr lang="en-US" dirty="0"/>
              <a:t>Mushroom Dataset (</a:t>
            </a:r>
            <a:r>
              <a:rPr lang="en-US" dirty="0">
                <a:hlinkClick r:id="rId4"/>
              </a:rPr>
              <a:t>https://archive.ics.uci.edu/dataset/848/secondary+mushroom+dataset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Problem: Prediction if a mushroom is edible or poisonous;</a:t>
            </a:r>
          </a:p>
          <a:p>
            <a:pPr lvl="1"/>
            <a:r>
              <a:rPr lang="en-US" dirty="0"/>
              <a:t>Observations: 61,069;</a:t>
            </a:r>
          </a:p>
          <a:p>
            <a:pPr lvl="1"/>
            <a:r>
              <a:rPr lang="en-US" dirty="0"/>
              <a:t>Variables: 20 physical characteristics:</a:t>
            </a:r>
          </a:p>
          <a:p>
            <a:pPr lvl="2"/>
            <a:r>
              <a:rPr lang="en-US" dirty="0"/>
              <a:t>3 continuous;</a:t>
            </a:r>
          </a:p>
          <a:p>
            <a:pPr lvl="2"/>
            <a:r>
              <a:rPr lang="en-US" dirty="0"/>
              <a:t>17 categorical.</a:t>
            </a:r>
          </a:p>
          <a:p>
            <a:pPr lvl="1"/>
            <a:r>
              <a:rPr lang="en-US" dirty="0"/>
              <a:t>Two models:</a:t>
            </a:r>
          </a:p>
          <a:p>
            <a:pPr lvl="2"/>
            <a:r>
              <a:rPr lang="en-US" dirty="0"/>
              <a:t>Using only categorical variables;</a:t>
            </a:r>
          </a:p>
          <a:p>
            <a:pPr lvl="2"/>
            <a:r>
              <a:rPr lang="en-US" dirty="0"/>
              <a:t>Using all variables.</a:t>
            </a:r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Max Wienandts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457200" cy="365125"/>
          </a:xfrm>
        </p:spPr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4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25266-AF61-0ADF-D4B7-DF26DCF6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99D091-A428-E678-048A-B4A07A504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Wine dataset:</a:t>
            </a:r>
          </a:p>
          <a:p>
            <a:pPr lvl="1"/>
            <a:r>
              <a:rPr lang="en-US" sz="1600" dirty="0"/>
              <a:t>Wine\1 EDA Denoising </a:t>
            </a:r>
            <a:r>
              <a:rPr lang="en-US" sz="1600" dirty="0" err="1"/>
              <a:t>Autoencoder.ipynb</a:t>
            </a:r>
            <a:r>
              <a:rPr lang="en-US" sz="1600" dirty="0"/>
              <a:t>;</a:t>
            </a:r>
          </a:p>
          <a:p>
            <a:pPr lvl="1"/>
            <a:r>
              <a:rPr lang="en-US" sz="1600" dirty="0"/>
              <a:t>No missing values.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1600" dirty="0"/>
              <a:t>Mushroom dataset:</a:t>
            </a:r>
          </a:p>
          <a:p>
            <a:pPr lvl="1"/>
            <a:r>
              <a:rPr lang="en-US" sz="1600" dirty="0"/>
              <a:t>Mushroom\1 EDA Denoising </a:t>
            </a:r>
            <a:r>
              <a:rPr lang="en-US" sz="1600" dirty="0" err="1"/>
              <a:t>Autoencoder.ipynb</a:t>
            </a:r>
            <a:r>
              <a:rPr lang="en-US" sz="1600" dirty="0"/>
              <a:t>;</a:t>
            </a:r>
          </a:p>
          <a:p>
            <a:pPr lvl="1"/>
            <a:r>
              <a:rPr lang="en-US" sz="1600" dirty="0"/>
              <a:t>There are missing values when a mushroom does not have a characteristic, i.e., not all mushroom have a veil.</a:t>
            </a:r>
          </a:p>
          <a:p>
            <a:endParaRPr lang="en-US" sz="16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718DCF-5C14-8FBA-A922-852BA4DA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DFF40C-6D14-3A36-F7F2-E2DCC03C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52AA41A7-472B-6F1B-767A-81E2C52D958A}"/>
              </a:ext>
            </a:extLst>
          </p:cNvPr>
          <p:cNvGrpSpPr/>
          <p:nvPr/>
        </p:nvGrpSpPr>
        <p:grpSpPr>
          <a:xfrm>
            <a:off x="1981200" y="1828800"/>
            <a:ext cx="5383407" cy="1682496"/>
            <a:chOff x="762000" y="2054078"/>
            <a:chExt cx="5383407" cy="1682496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C92227A2-F014-378D-4F95-EC152AAE8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2057400"/>
              <a:ext cx="2236595" cy="1679174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5170AB1B-04CC-2C59-2966-0C48D94F4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2232" y="2054078"/>
              <a:ext cx="2593175" cy="1682496"/>
            </a:xfrm>
            <a:prstGeom prst="rect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562AA0B-037E-49AF-2459-2DEC4867C314}"/>
              </a:ext>
            </a:extLst>
          </p:cNvPr>
          <p:cNvGrpSpPr/>
          <p:nvPr/>
        </p:nvGrpSpPr>
        <p:grpSpPr>
          <a:xfrm>
            <a:off x="855390" y="4685517"/>
            <a:ext cx="7433221" cy="1682496"/>
            <a:chOff x="560210" y="4685517"/>
            <a:chExt cx="7433221" cy="1682496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A238999F-6A6A-59A9-D4B4-DA45C5AB3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210" y="4685517"/>
              <a:ext cx="2288286" cy="1682496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F75D2792-F52C-A875-DF48-96A7AB16D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8000" y="4685517"/>
              <a:ext cx="2499616" cy="1682496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9A5CD82F-CD17-1DF5-E60A-EF982A3FC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47120" y="4685517"/>
              <a:ext cx="2246311" cy="1682496"/>
            </a:xfrm>
            <a:prstGeom prst="rect">
              <a:avLst/>
            </a:prstGeom>
          </p:spPr>
        </p:pic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5B2DB76-0905-0977-F748-554D67C8437A}"/>
              </a:ext>
            </a:extLst>
          </p:cNvPr>
          <p:cNvSpPr txBox="1"/>
          <p:nvPr/>
        </p:nvSpPr>
        <p:spPr>
          <a:xfrm>
            <a:off x="8311111" y="5326710"/>
            <a:ext cx="712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DAA06D"/>
                </a:solidFill>
              </a:rPr>
              <a:t>B = </a:t>
            </a:r>
            <a:r>
              <a:rPr lang="pt-BR" sz="1000" dirty="0" err="1">
                <a:solidFill>
                  <a:srgbClr val="DAA06D"/>
                </a:solidFill>
              </a:rPr>
              <a:t>buff</a:t>
            </a:r>
            <a:endParaRPr lang="pt-BR" sz="1000" dirty="0">
              <a:solidFill>
                <a:srgbClr val="DAA06D"/>
              </a:solidFill>
            </a:endParaRPr>
          </a:p>
          <a:p>
            <a:r>
              <a:rPr lang="pt-BR" sz="1000" dirty="0"/>
              <a:t>F = </a:t>
            </a:r>
            <a:r>
              <a:rPr lang="pt-BR" sz="1000" dirty="0" err="1"/>
              <a:t>none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417445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0AE9E-BFCB-EB64-4ABA-6C84D491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876C04-26EC-97E5-A44B-9FC7C6CDD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Wine dataset:</a:t>
            </a:r>
          </a:p>
          <a:p>
            <a:pPr lvl="1"/>
            <a:r>
              <a:rPr lang="en-US" sz="1800" dirty="0"/>
              <a:t>Wine\2 Denoising </a:t>
            </a:r>
            <a:r>
              <a:rPr lang="en-US" sz="1800" dirty="0" err="1"/>
              <a:t>Autoencoder.ipynb</a:t>
            </a:r>
            <a:endParaRPr lang="en-US" dirty="0"/>
          </a:p>
          <a:p>
            <a:pPr lvl="1"/>
            <a:r>
              <a:rPr lang="en-US" dirty="0"/>
              <a:t>Coding: 8</a:t>
            </a:r>
          </a:p>
          <a:p>
            <a:pPr lvl="1"/>
            <a:r>
              <a:rPr lang="en-US" dirty="0"/>
              <a:t>Activation: </a:t>
            </a:r>
            <a:r>
              <a:rPr lang="en-US" dirty="0" err="1"/>
              <a:t>SeLU</a:t>
            </a:r>
            <a:endParaRPr lang="en-US" dirty="0"/>
          </a:p>
          <a:p>
            <a:pPr lvl="1"/>
            <a:r>
              <a:rPr lang="en-US" dirty="0"/>
              <a:t>Loss function: Mean Squared Error</a:t>
            </a:r>
          </a:p>
          <a:p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D6F236-09AC-8123-BBC1-43C4D977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E2AE27-73B0-5038-C27E-9150419E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49F8B00-59EE-65E3-5594-4E5697DAE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681206"/>
            <a:ext cx="4876800" cy="371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8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8DB63E1F-B887-1B13-7C24-F778F15E2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4799840"/>
            <a:ext cx="3429000" cy="166279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B0AE9E-BFCB-EB64-4ABA-6C84D491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876C04-26EC-97E5-A44B-9FC7C6CDD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Mushroom dataset (only categorical variables):</a:t>
            </a:r>
          </a:p>
          <a:p>
            <a:pPr lvl="1"/>
            <a:r>
              <a:rPr lang="en-US" dirty="0"/>
              <a:t>Mushroom </a:t>
            </a:r>
            <a:r>
              <a:rPr lang="en-US" sz="1800" dirty="0"/>
              <a:t>\2 Denoising Autoencoder only </a:t>
            </a:r>
            <a:r>
              <a:rPr lang="en-US" sz="1800" dirty="0" err="1"/>
              <a:t>Category.ipynb</a:t>
            </a:r>
            <a:endParaRPr lang="en-US" dirty="0"/>
          </a:p>
          <a:p>
            <a:pPr lvl="1"/>
            <a:r>
              <a:rPr lang="en-US" dirty="0"/>
              <a:t>Coding: 90 (there are 92 dummies in total)</a:t>
            </a:r>
          </a:p>
          <a:p>
            <a:pPr lvl="1"/>
            <a:r>
              <a:rPr lang="en-US" dirty="0"/>
              <a:t>Activation: </a:t>
            </a:r>
            <a:r>
              <a:rPr lang="en-US" dirty="0" err="1"/>
              <a:t>ReLU</a:t>
            </a:r>
            <a:r>
              <a:rPr lang="en-US" dirty="0"/>
              <a:t> and sigmoid (It is a good idea to map results to 0 and 1)</a:t>
            </a:r>
          </a:p>
          <a:p>
            <a:pPr lvl="1"/>
            <a:r>
              <a:rPr lang="en-US" dirty="0"/>
              <a:t>Loss function: Binary Cross Entropy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D6F236-09AC-8123-BBC1-43C4D977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E2AE27-73B0-5038-C27E-9150419E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D171935-C2CB-57B8-071E-60D93C8CD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621746"/>
            <a:ext cx="4873752" cy="217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0AE9E-BFCB-EB64-4ABA-6C84D491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876C04-26EC-97E5-A44B-9FC7C6CDD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Mushroom dataset (categorical and continuous variables):</a:t>
            </a:r>
          </a:p>
          <a:p>
            <a:pPr lvl="1"/>
            <a:r>
              <a:rPr lang="en-US" dirty="0"/>
              <a:t>Mushroom </a:t>
            </a:r>
            <a:r>
              <a:rPr lang="en-US" sz="1800" dirty="0"/>
              <a:t>\2 Denoising Autoencoder Continuous and </a:t>
            </a:r>
            <a:r>
              <a:rPr lang="en-US" sz="1800" dirty="0" err="1"/>
              <a:t>category.ipynb</a:t>
            </a:r>
            <a:endParaRPr lang="en-US" dirty="0"/>
          </a:p>
          <a:p>
            <a:pPr lvl="1"/>
            <a:r>
              <a:rPr lang="en-US" dirty="0"/>
              <a:t>Coding: 93 (there are 92 dummies plus 3 continuous variables)</a:t>
            </a:r>
          </a:p>
          <a:p>
            <a:pPr lvl="1"/>
            <a:r>
              <a:rPr lang="en-US" dirty="0"/>
              <a:t>Activation: </a:t>
            </a:r>
            <a:r>
              <a:rPr lang="en-US" dirty="0" err="1"/>
              <a:t>ReLU</a:t>
            </a:r>
            <a:r>
              <a:rPr lang="en-US" dirty="0"/>
              <a:t> and sigmoid (It is a good idea to map results to 0 and 1)</a:t>
            </a:r>
          </a:p>
          <a:p>
            <a:pPr lvl="1"/>
            <a:r>
              <a:rPr lang="en-US" dirty="0"/>
              <a:t>Loss function: Mean Squared Error and Binary Cross Entropy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D6F236-09AC-8123-BBC1-43C4D977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E2AE27-73B0-5038-C27E-9150419E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B976BA86-9B20-800E-31D1-FF3F609EF7E4}"/>
              </a:ext>
            </a:extLst>
          </p:cNvPr>
          <p:cNvGrpSpPr/>
          <p:nvPr/>
        </p:nvGrpSpPr>
        <p:grpSpPr>
          <a:xfrm>
            <a:off x="72612" y="2993920"/>
            <a:ext cx="8998776" cy="2721080"/>
            <a:chOff x="76199" y="2667000"/>
            <a:chExt cx="8998776" cy="2721080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5DF823CB-3D08-3710-851C-9E11BEDFD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99" y="2667000"/>
              <a:ext cx="4953001" cy="2606990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FC829C51-1D64-36F8-BB89-6C284029D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400" y="2667000"/>
              <a:ext cx="3969575" cy="2721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481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9A6D897-5D4D-9E6B-62D0-008A67A55BCE}"/>
              </a:ext>
            </a:extLst>
          </p:cNvPr>
          <p:cNvGrpSpPr/>
          <p:nvPr/>
        </p:nvGrpSpPr>
        <p:grpSpPr>
          <a:xfrm>
            <a:off x="1592198" y="4495800"/>
            <a:ext cx="5959604" cy="2027613"/>
            <a:chOff x="2057400" y="4419600"/>
            <a:chExt cx="5959604" cy="2027613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C6F06644-E0C9-9E12-B275-8D40AC35F113}"/>
                </a:ext>
              </a:extLst>
            </p:cNvPr>
            <p:cNvGrpSpPr/>
            <p:nvPr/>
          </p:nvGrpSpPr>
          <p:grpSpPr>
            <a:xfrm>
              <a:off x="2057400" y="4419600"/>
              <a:ext cx="2800825" cy="2027613"/>
              <a:chOff x="990599" y="4530093"/>
              <a:chExt cx="2800825" cy="2027613"/>
            </a:xfrm>
          </p:grpSpPr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90665CC9-6A03-6F76-94B3-5C55A66568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0599" y="4728906"/>
                <a:ext cx="2800825" cy="1828800"/>
              </a:xfrm>
              <a:prstGeom prst="rect">
                <a:avLst/>
              </a:prstGeom>
            </p:spPr>
          </p:pic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1DB7946-21F7-299B-A3FB-77AF419C3F9E}"/>
                  </a:ext>
                </a:extLst>
              </p:cNvPr>
              <p:cNvSpPr txBox="1"/>
              <p:nvPr/>
            </p:nvSpPr>
            <p:spPr>
              <a:xfrm>
                <a:off x="1567216" y="4530093"/>
                <a:ext cx="16475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Only categorical variables</a:t>
                </a:r>
                <a:endParaRPr lang="pt-BR" sz="1000" dirty="0"/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E27F1613-1685-0C59-B6BD-A829E1AB9729}"/>
                </a:ext>
              </a:extLst>
            </p:cNvPr>
            <p:cNvGrpSpPr/>
            <p:nvPr/>
          </p:nvGrpSpPr>
          <p:grpSpPr>
            <a:xfrm>
              <a:off x="5257800" y="4419600"/>
              <a:ext cx="2759204" cy="2027613"/>
              <a:chOff x="5173598" y="4530093"/>
              <a:chExt cx="2759204" cy="2027613"/>
            </a:xfrm>
          </p:grpSpPr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97F7B5A4-6C57-715C-3A51-5A0872A917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3598" y="4728906"/>
                <a:ext cx="2759204" cy="1828800"/>
              </a:xfrm>
              <a:prstGeom prst="rect">
                <a:avLst/>
              </a:prstGeom>
            </p:spPr>
          </p:pic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CD050B81-64E0-7E5A-AAF7-EBD57EC8884F}"/>
                  </a:ext>
                </a:extLst>
              </p:cNvPr>
              <p:cNvSpPr txBox="1"/>
              <p:nvPr/>
            </p:nvSpPr>
            <p:spPr>
              <a:xfrm>
                <a:off x="5412099" y="4530093"/>
                <a:ext cx="2286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Categorical and Continuous variables</a:t>
                </a:r>
                <a:endParaRPr lang="pt-BR" sz="1000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A3D2561-8519-3B7A-C74A-ABBD69F0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LightGBM</a:t>
            </a:r>
            <a:r>
              <a:rPr lang="en-US" dirty="0"/>
              <a:t> without missing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02DD1C-9A4A-DE5F-82CF-7F7F8160E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Wine:</a:t>
            </a:r>
          </a:p>
          <a:p>
            <a:pPr lvl="1"/>
            <a:r>
              <a:rPr lang="en-US" sz="1600" dirty="0"/>
              <a:t>Wine\2 Denoising </a:t>
            </a:r>
            <a:r>
              <a:rPr lang="en-US" sz="1600" dirty="0" err="1"/>
              <a:t>Autoencoder.ipynb</a:t>
            </a:r>
            <a:endParaRPr lang="en-US" sz="1600" dirty="0"/>
          </a:p>
          <a:p>
            <a:pPr lvl="1"/>
            <a:r>
              <a:rPr lang="en-US" sz="1600" dirty="0"/>
              <a:t>Test set represent 10% of the data unseen by the model</a:t>
            </a:r>
          </a:p>
          <a:p>
            <a:pPr lvl="1"/>
            <a:r>
              <a:rPr lang="en-US" sz="1600" dirty="0"/>
              <a:t>Accuracy: 99%</a:t>
            </a:r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1600" dirty="0"/>
              <a:t>Mushroom (only categorical variables):</a:t>
            </a:r>
          </a:p>
          <a:p>
            <a:pPr lvl="1"/>
            <a:r>
              <a:rPr lang="en-US" sz="1600" dirty="0"/>
              <a:t>Mushroom \2 Denoising Autoencoder only </a:t>
            </a:r>
            <a:r>
              <a:rPr lang="en-US" sz="1600" dirty="0" err="1"/>
              <a:t>Category.ipynb</a:t>
            </a:r>
            <a:endParaRPr lang="en-US" sz="1600" dirty="0"/>
          </a:p>
          <a:p>
            <a:pPr lvl="1"/>
            <a:r>
              <a:rPr lang="en-US" sz="1600" dirty="0"/>
              <a:t>Mushroom \2 Denoising Autoencoder Continuous and </a:t>
            </a:r>
            <a:r>
              <a:rPr lang="en-US" sz="1600" dirty="0" err="1"/>
              <a:t>category.ipynb</a:t>
            </a:r>
            <a:endParaRPr lang="en-US" sz="1600" dirty="0"/>
          </a:p>
          <a:p>
            <a:pPr lvl="1"/>
            <a:r>
              <a:rPr lang="en-US" sz="1600" dirty="0"/>
              <a:t>Test set represent 10% of the data unseen by the model</a:t>
            </a:r>
          </a:p>
          <a:p>
            <a:pPr lvl="1"/>
            <a:r>
              <a:rPr lang="en-US" sz="1600" dirty="0"/>
              <a:t>Accuracy: 99%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pt-BR" sz="16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836D98E-B6E1-6381-E76C-32E23CE8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898933-C7DA-EDAF-07C2-188C1BA6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C3676B5-06A4-6BA4-DC68-183FFF9EA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66800"/>
            <a:ext cx="2743200" cy="1828800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6442729-B82F-2680-2FD4-3FB698C98CFA}"/>
              </a:ext>
            </a:extLst>
          </p:cNvPr>
          <p:cNvCxnSpPr/>
          <p:nvPr/>
        </p:nvCxnSpPr>
        <p:spPr>
          <a:xfrm>
            <a:off x="152400" y="297180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4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32DAB-7C58-7809-997F-449EC089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Simulation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A81648-93FA-ECC7-891D-6C6A841CF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 datasets for each problem were created</a:t>
            </a:r>
          </a:p>
          <a:p>
            <a:endParaRPr lang="en-US" dirty="0"/>
          </a:p>
          <a:p>
            <a:r>
              <a:rPr lang="en-US" dirty="0"/>
              <a:t>Each dataset with a different proportion of randomly fabricated missing values. Proportions used: .05, .10, .15, .20, .25, .30, .35, .40, .45, .50, .55, .60, .65, .70, .75, .80, .85, .90</a:t>
            </a:r>
          </a:p>
          <a:p>
            <a:endParaRPr lang="en-US" dirty="0"/>
          </a:p>
          <a:p>
            <a:r>
              <a:rPr lang="en-US" dirty="0"/>
              <a:t>For both mushroom studies, the missing values were only created in the categorical variables. First, the variables were one-hot encoded. After, each value was randomly set to zero.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00C1C0-0A4A-1B47-94DC-DBBB29D8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Max Wienandts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42F428-C6AD-94A3-0FA6-7306CFDD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10845</TotalTime>
  <Words>729</Words>
  <Application>Microsoft Office PowerPoint</Application>
  <PresentationFormat>On-screen Show (4:3)</PresentationFormat>
  <Paragraphs>136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Garamond</vt:lpstr>
      <vt:lpstr>Times New Roman</vt:lpstr>
      <vt:lpstr>ui-sans-serif</vt:lpstr>
      <vt:lpstr>Wingdings</vt:lpstr>
      <vt:lpstr>Office Theme</vt:lpstr>
      <vt:lpstr> Denoising Autoencoder to Fill Missing Values </vt:lpstr>
      <vt:lpstr>Introduction</vt:lpstr>
      <vt:lpstr>The Data</vt:lpstr>
      <vt:lpstr>Exploratory Data Analysis</vt:lpstr>
      <vt:lpstr>Autoencoders</vt:lpstr>
      <vt:lpstr>Autoencoders</vt:lpstr>
      <vt:lpstr>Autoencoders</vt:lpstr>
      <vt:lpstr>LightGBM without missing</vt:lpstr>
      <vt:lpstr>Missing Values Simulation</vt:lpstr>
      <vt:lpstr>Results: Wine Dataset</vt:lpstr>
      <vt:lpstr>Results: Mushroom Only Categoric</vt:lpstr>
      <vt:lpstr>Results: Mushroom all variables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Max Eduardo Lazarini Wienandts</cp:lastModifiedBy>
  <cp:revision>900</cp:revision>
  <cp:lastPrinted>2012-11-30T20:59:45Z</cp:lastPrinted>
  <dcterms:created xsi:type="dcterms:W3CDTF">2006-08-16T00:00:00Z</dcterms:created>
  <dcterms:modified xsi:type="dcterms:W3CDTF">2023-09-28T10:57:06Z</dcterms:modified>
</cp:coreProperties>
</file>