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420" r:id="rId3"/>
    <p:sldId id="421" r:id="rId4"/>
    <p:sldId id="422" r:id="rId5"/>
    <p:sldId id="423" r:id="rId6"/>
    <p:sldId id="424" r:id="rId7"/>
    <p:sldId id="42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A06D"/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3" autoAdjust="0"/>
    <p:restoredTop sz="94660"/>
  </p:normalViewPr>
  <p:slideViewPr>
    <p:cSldViewPr>
      <p:cViewPr varScale="1">
        <p:scale>
          <a:sx n="113" d="100"/>
          <a:sy n="113" d="100"/>
        </p:scale>
        <p:origin x="1584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12/11/2023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12/11/2023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12/11/2023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12/11/2023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12/11/2023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12/11/2023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12/11/2023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dradaolteanu/gtzan-dataset-music-genre-classification" TargetMode="External"/><Relationship Id="rId2" Type="http://schemas.openxmlformats.org/officeDocument/2006/relationships/hyperlink" Target="https://opihi.cs.uvic.ca/sound/genres.tar.g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analytics-vidhya/understanding-the-mel-spectrogram-fca2afa2ce5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63/5.016110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914400"/>
          </a:xfrm>
        </p:spPr>
        <p:txBody>
          <a:bodyPr/>
          <a:lstStyle/>
          <a:p>
            <a:pPr eaLnBrk="1" hangingPunct="1"/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Garamond" panose="02020404030301010803" pitchFamily="18" charset="0"/>
                <a:ea typeface="Batang" panose="020B0503020000020004" pitchFamily="18" charset="-127"/>
                <a:cs typeface="Angsana New" panose="020B0502040204020203" pitchFamily="18" charset="-34"/>
              </a:rPr>
              <a:t>Music Classification</a:t>
            </a:r>
            <a:b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286000"/>
            <a:ext cx="6400800" cy="449172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Max Wienandts</a:t>
            </a: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Max Wienandts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5813" y="5029200"/>
            <a:ext cx="4949825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CSCI E-82 Advanced Machine Learning, Data Mining, and Artificial Intelligence</a:t>
            </a:r>
          </a:p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Fall 2023</a:t>
            </a: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Harvard Extension School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  <a:p>
            <a:pPr algn="ctr">
              <a:defRPr/>
            </a:pPr>
            <a:endParaRPr lang="en-US" dirty="0"/>
          </a:p>
        </p:txBody>
      </p:sp>
      <p:pic>
        <p:nvPicPr>
          <p:cNvPr id="1028" name="Picture 4" descr="Harvard Extension School Virtual Open House">
            <a:extLst>
              <a:ext uri="{FF2B5EF4-FFF2-40B4-BE49-F238E27FC236}">
                <a16:creationId xmlns:a16="http://schemas.microsoft.com/office/drawing/2014/main" id="{A1E9B2BC-0458-EA38-9495-BC6C6AB37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570" y="3429000"/>
            <a:ext cx="4788861" cy="85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Classify folders</a:t>
            </a:r>
          </a:p>
          <a:p>
            <a:pPr lvl="1"/>
            <a:r>
              <a:rPr lang="en-US" dirty="0"/>
              <a:t>Classify new songs in streaming services</a:t>
            </a:r>
          </a:p>
          <a:p>
            <a:pPr lvl="1"/>
            <a:r>
              <a:rPr lang="en-US" dirty="0"/>
              <a:t>Use as input for recommender systems</a:t>
            </a:r>
          </a:p>
          <a:p>
            <a:pPr lvl="1"/>
            <a:r>
              <a:rPr lang="en-US" dirty="0"/>
              <a:t>Use the model with transfer learning to other models related to audio in general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Max Wienandts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The Data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GTZAN Dataset</a:t>
            </a:r>
            <a:r>
              <a:rPr lang="en-US" dirty="0"/>
              <a:t> (</a:t>
            </a:r>
            <a:r>
              <a:rPr lang="en-US" sz="1800" b="0" i="0" u="none" strike="noStrike" baseline="0" dirty="0">
                <a:latin typeface="TimesNewRomanPSMT"/>
                <a:hlinkClick r:id="rId2"/>
              </a:rPr>
              <a:t>https://opihi.cs.uvic.ca/sound/genres.tar.gz</a:t>
            </a:r>
            <a:r>
              <a:rPr lang="en-US" dirty="0"/>
              <a:t>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https://www.kaggle.com/datasets/andradaolteanu/gtzan-dataset-music-genre-classification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Not a competition, just the dataset.</a:t>
            </a:r>
            <a:endParaRPr lang="en-US" dirty="0"/>
          </a:p>
          <a:p>
            <a:pPr lvl="1"/>
            <a:r>
              <a:rPr lang="en-US" dirty="0"/>
              <a:t>Problem: Classify music in 10 genres: blues, classical, country, disco, </a:t>
            </a:r>
            <a:r>
              <a:rPr lang="en-US" dirty="0" err="1"/>
              <a:t>hiphop</a:t>
            </a:r>
            <a:r>
              <a:rPr lang="en-US" dirty="0"/>
              <a:t>, jazz, metal, pop, reggae, rock.</a:t>
            </a:r>
          </a:p>
          <a:p>
            <a:pPr lvl="1"/>
            <a:r>
              <a:rPr lang="en-US" dirty="0"/>
              <a:t>Observations: 100 for each music genre;</a:t>
            </a:r>
          </a:p>
          <a:p>
            <a:pPr lvl="1"/>
            <a:r>
              <a:rPr lang="en-US" dirty="0"/>
              <a:t>Variables: </a:t>
            </a:r>
            <a:r>
              <a:rPr lang="pt-BR" dirty="0"/>
              <a:t>30 </a:t>
            </a:r>
            <a:r>
              <a:rPr lang="en-US" dirty="0"/>
              <a:t>seconds of music in WAV format.</a:t>
            </a:r>
          </a:p>
          <a:p>
            <a:pPr lvl="2"/>
            <a:r>
              <a:rPr lang="en-US" dirty="0"/>
              <a:t>In Kaggle, there is also the 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Mel Spectrograms, and a table with some features. These will not be used.</a:t>
            </a:r>
            <a:r>
              <a:rPr lang="en-US" dirty="0"/>
              <a:t> 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Max Wienandts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457200" cy="365125"/>
          </a:xfrm>
        </p:spPr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4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25266-AF61-0ADF-D4B7-DF26DCF6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 signal Vs. MEL Spectrograms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99D091-A428-E678-048A-B4A07A504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Waveform signal: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1600" dirty="0"/>
              <a:t>MEL Spectrogram: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718DCF-5C14-8FBA-A922-852BA4DA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DFF40C-6D14-3A36-F7F2-E2DCC03C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D02F3E-E759-6C23-41A4-E339B374D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80307"/>
            <a:ext cx="5943600" cy="18232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BFA47F-81C1-B6DE-16A1-0D0C408D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402395"/>
            <a:ext cx="5010179" cy="28999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05407B-C7F5-C52C-C2D7-16A691B3490D}"/>
              </a:ext>
            </a:extLst>
          </p:cNvPr>
          <p:cNvSpPr txBox="1"/>
          <p:nvPr/>
        </p:nvSpPr>
        <p:spPr>
          <a:xfrm>
            <a:off x="5248289" y="3429000"/>
            <a:ext cx="39338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42424"/>
                </a:solidFill>
                <a:latin typeface="source-serif-pro"/>
              </a:rPr>
              <a:t>The spectrogram is the </a:t>
            </a:r>
            <a:r>
              <a:rPr lang="en-US" sz="1400" i="0" dirty="0">
                <a:solidFill>
                  <a:srgbClr val="242424"/>
                </a:solidFill>
                <a:effectLst/>
                <a:latin typeface="source-serif-pro"/>
              </a:rPr>
              <a:t>short-time Fourier transform applied in the waveform signal.</a:t>
            </a:r>
            <a:endParaRPr lang="en-US" sz="1400" dirty="0">
              <a:solidFill>
                <a:srgbClr val="242424"/>
              </a:solidFill>
              <a:latin typeface="source-serif-pro"/>
            </a:endParaRPr>
          </a:p>
          <a:p>
            <a:r>
              <a:rPr lang="en-US" sz="1400" b="0" i="0" dirty="0">
                <a:solidFill>
                  <a:srgbClr val="242424"/>
                </a:solidFill>
                <a:effectLst/>
                <a:latin typeface="source-serif-pro"/>
              </a:rPr>
              <a:t>The spectrogram is a way to visually represent a signal’s loudness, or amplitude, as it varies over time at different frequencies.</a:t>
            </a:r>
          </a:p>
          <a:p>
            <a:r>
              <a:rPr lang="en-US" sz="1400" dirty="0">
                <a:solidFill>
                  <a:srgbClr val="242424"/>
                </a:solidFill>
                <a:latin typeface="source-serif-pro"/>
              </a:rPr>
              <a:t>The MEL transformation is a 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source-serif-pro"/>
              </a:rPr>
              <a:t>unit of pitch such that equal distances in pitch sounds equally distant to the listener.</a:t>
            </a:r>
          </a:p>
          <a:p>
            <a:endParaRPr lang="en-US" sz="1400" dirty="0">
              <a:solidFill>
                <a:srgbClr val="242424"/>
              </a:solidFill>
              <a:latin typeface="source-serif-pro"/>
            </a:endParaRPr>
          </a:p>
          <a:p>
            <a:r>
              <a:rPr lang="en-US" sz="1400" dirty="0">
                <a:hlinkClick r:id="rId4"/>
              </a:rPr>
              <a:t>https://medium.com/analytics-vidhya/understanding-the-mel-spectrogram-fca2afa2ce53</a:t>
            </a:r>
            <a:r>
              <a:rPr lang="en-US" sz="1400" dirty="0">
                <a:solidFill>
                  <a:srgbClr val="242424"/>
                </a:solidFill>
                <a:latin typeface="source-serif-pro"/>
              </a:rPr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445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0AE9E-BFCB-EB64-4ABA-6C84D491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876C04-26EC-97E5-A44B-9FC7C6CDD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5676" y="962381"/>
            <a:ext cx="1341967" cy="381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Baseline model:</a:t>
            </a:r>
          </a:p>
          <a:p>
            <a:endParaRPr lang="en-US" sz="14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D6F236-09AC-8123-BBC1-43C4D977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E2AE27-73B0-5038-C27E-9150419E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181101-322B-4446-DB38-F7E1D55D3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60" y="1297389"/>
            <a:ext cx="1676400" cy="34104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C571C0-C782-C619-B22D-B3AE3FBF9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20" y="4833566"/>
            <a:ext cx="3199080" cy="176214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C69E942-D2F8-17AD-2FDA-E90EB1E14008}"/>
              </a:ext>
            </a:extLst>
          </p:cNvPr>
          <p:cNvGrpSpPr/>
          <p:nvPr/>
        </p:nvGrpSpPr>
        <p:grpSpPr>
          <a:xfrm>
            <a:off x="5105400" y="962381"/>
            <a:ext cx="3848100" cy="5634053"/>
            <a:chOff x="4610100" y="962381"/>
            <a:chExt cx="3848100" cy="563405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53FC745-DD1F-CA7D-15A0-8229923BA0AD}"/>
                </a:ext>
              </a:extLst>
            </p:cNvPr>
            <p:cNvGrpSpPr/>
            <p:nvPr/>
          </p:nvGrpSpPr>
          <p:grpSpPr>
            <a:xfrm>
              <a:off x="4648200" y="962381"/>
              <a:ext cx="3810000" cy="2836543"/>
              <a:chOff x="4572000" y="1066800"/>
              <a:chExt cx="3810000" cy="283654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B9BFE8-89B7-65FC-1027-7851DFB77850}"/>
                  </a:ext>
                </a:extLst>
              </p:cNvPr>
              <p:cNvSpPr txBox="1"/>
              <p:nvPr/>
            </p:nvSpPr>
            <p:spPr>
              <a:xfrm>
                <a:off x="4572000" y="1066800"/>
                <a:ext cx="381000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err="1"/>
                  <a:t>Trying</a:t>
                </a:r>
                <a:r>
                  <a:rPr lang="pt-BR" sz="1400" dirty="0"/>
                  <a:t> </a:t>
                </a:r>
                <a:r>
                  <a:rPr lang="pt-BR" sz="1400" dirty="0" err="1"/>
                  <a:t>to</a:t>
                </a:r>
                <a:r>
                  <a:rPr lang="pt-BR" sz="1400" dirty="0"/>
                  <a:t> remove </a:t>
                </a:r>
                <a:r>
                  <a:rPr lang="pt-BR" sz="1400" dirty="0" err="1"/>
                  <a:t>overfit</a:t>
                </a:r>
                <a:r>
                  <a:rPr lang="pt-BR" sz="1400" dirty="0"/>
                  <a:t>: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Dropout layers;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Kernel regularization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Bias regularization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60690AB-C951-99D3-F159-DB9F2C37E6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2000" y="2118137"/>
                <a:ext cx="3200400" cy="1785206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5EC9DA7-E21A-6159-BB32-D42941472493}"/>
                </a:ext>
              </a:extLst>
            </p:cNvPr>
            <p:cNvGrpSpPr/>
            <p:nvPr/>
          </p:nvGrpSpPr>
          <p:grpSpPr>
            <a:xfrm>
              <a:off x="4610100" y="4267200"/>
              <a:ext cx="3276600" cy="2329234"/>
              <a:chOff x="4800600" y="4344127"/>
              <a:chExt cx="3276600" cy="232923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07D6A3-71B7-1111-F20B-8B00AB1AF0FE}"/>
                  </a:ext>
                </a:extLst>
              </p:cNvPr>
              <p:cNvSpPr txBox="1"/>
              <p:nvPr/>
            </p:nvSpPr>
            <p:spPr>
              <a:xfrm>
                <a:off x="4800600" y="4344127"/>
                <a:ext cx="1981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New information: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Waveform signal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2C5CC63C-6E76-BF72-1D1B-34DB4489E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76800" y="4910493"/>
                <a:ext cx="3200400" cy="176286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7928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0AE9E-BFCB-EB64-4ABA-6C84D491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A3E031-34DA-8C33-5688-A8DF5ADB7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516" y="866246"/>
            <a:ext cx="5578968" cy="5334000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D6F236-09AC-8123-BBC1-43C4D977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E2AE27-73B0-5038-C27E-9150419E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0AE9E-BFCB-EB64-4ABA-6C84D491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876C04-26EC-97E5-A44B-9FC7C6CDD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learning:</a:t>
            </a:r>
          </a:p>
          <a:p>
            <a:pPr lvl="1"/>
            <a:r>
              <a:rPr lang="en-US" dirty="0"/>
              <a:t>“Automatic Music Genre Classification using Deep Learning”. S. Rakesh1, M. Venu Gopalachari1, and G. Kiran Kumar. </a:t>
            </a:r>
            <a:r>
              <a:rPr lang="en-US" dirty="0">
                <a:hlinkClick r:id="rId2"/>
              </a:rPr>
              <a:t>https://doi.org/10.1063/5.0161104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EfficientNetB2, Validation accuracy: 0.8141</a:t>
            </a:r>
          </a:p>
          <a:p>
            <a:pPr lvl="1"/>
            <a:r>
              <a:rPr lang="en-US" dirty="0"/>
              <a:t>Solves the problem of few observations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D6F236-09AC-8123-BBC1-43C4D977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E2AE27-73B0-5038-C27E-9150419E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1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12231</TotalTime>
  <Words>339</Words>
  <Application>Microsoft Office PowerPoint</Application>
  <PresentationFormat>On-screen Show (4:3)</PresentationFormat>
  <Paragraphs>67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Garamond</vt:lpstr>
      <vt:lpstr>Inter</vt:lpstr>
      <vt:lpstr>source-serif-pro</vt:lpstr>
      <vt:lpstr>Times New Roman</vt:lpstr>
      <vt:lpstr>TimesNewRomanPSMT</vt:lpstr>
      <vt:lpstr>Wingdings</vt:lpstr>
      <vt:lpstr>Office Theme</vt:lpstr>
      <vt:lpstr> Music Classification </vt:lpstr>
      <vt:lpstr>Introduction</vt:lpstr>
      <vt:lpstr>The Data</vt:lpstr>
      <vt:lpstr>Waveform signal Vs. MEL Spectrograms </vt:lpstr>
      <vt:lpstr>Models</vt:lpstr>
      <vt:lpstr>Results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Max Eduardo Lazarini Wienandts</dc:creator>
  <cp:lastModifiedBy>Max Eduardo Lazarini Wienandts</cp:lastModifiedBy>
  <cp:revision>905</cp:revision>
  <cp:lastPrinted>2012-11-30T20:59:45Z</cp:lastPrinted>
  <dcterms:created xsi:type="dcterms:W3CDTF">2006-08-16T00:00:00Z</dcterms:created>
  <dcterms:modified xsi:type="dcterms:W3CDTF">2023-12-12T10:32:55Z</dcterms:modified>
</cp:coreProperties>
</file>