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0" r:id="rId3"/>
    <p:sldId id="423" r:id="rId4"/>
    <p:sldId id="425" r:id="rId5"/>
    <p:sldId id="421" r:id="rId6"/>
    <p:sldId id="426" r:id="rId7"/>
    <p:sldId id="428" r:id="rId8"/>
    <p:sldId id="427" r:id="rId9"/>
    <p:sldId id="429" r:id="rId10"/>
    <p:sldId id="430" r:id="rId11"/>
    <p:sldId id="432" r:id="rId12"/>
    <p:sldId id="433" r:id="rId13"/>
    <p:sldId id="434" r:id="rId14"/>
    <p:sldId id="436" r:id="rId15"/>
    <p:sldId id="437" r:id="rId16"/>
    <p:sldId id="438" r:id="rId17"/>
    <p:sldId id="439" r:id="rId18"/>
    <p:sldId id="440" r:id="rId19"/>
    <p:sldId id="441" r:id="rId20"/>
    <p:sldId id="41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>
      <p:cViewPr varScale="1">
        <p:scale>
          <a:sx n="133" d="100"/>
          <a:sy n="133" d="100"/>
        </p:scale>
        <p:origin x="1725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pip?hl=en" TargetMode="External"/><Relationship Id="rId2" Type="http://schemas.openxmlformats.org/officeDocument/2006/relationships/hyperlink" Target="https://www.kaggle.com/datasets/davidgauthier/glassdoor-job-reviews?sort=most-commen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0wW95m3q5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vidgauthier/glassdoor-job-reviews?sort=most-comm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914400"/>
          </a:xfrm>
        </p:spPr>
        <p:txBody>
          <a:bodyPr/>
          <a:lstStyle/>
          <a:p>
            <a:pPr eaLnBrk="1" hangingPunct="1"/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Final Project</a:t>
            </a:r>
            <a:br>
              <a:rPr lang="en-US" altLang="en-US" sz="32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</a:br>
            <a:r>
              <a:rPr lang="en-US" altLang="en-US" sz="32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 </a:t>
            </a:r>
            <a:r>
              <a:rPr lang="en-US" altLang="en-US" sz="3200" b="1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Sentiment Analysis and Topic </a:t>
            </a:r>
            <a:r>
              <a:rPr lang="en-US" altLang="en-US" sz="3200" b="1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M</a:t>
            </a:r>
            <a:r>
              <a:rPr lang="en-US" altLang="en-US" sz="3200" b="1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odeling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0"/>
            <a:ext cx="6400800" cy="44917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Max Wienandts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CSCI S-89 Introduction to Deep Learning</a:t>
            </a:r>
          </a:p>
          <a:p>
            <a:pPr algn="ctr">
              <a:defRPr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Summer 2023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Summer School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F3900-F92E-4439-8E37-E5F7918B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550" y="2949217"/>
            <a:ext cx="1292899" cy="14957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5CF83-1316-8945-80CD-7E533FFD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Bidirectional Encoder Representations from Transformers (BERT)</a:t>
            </a:r>
            <a:endParaRPr lang="pt-BR" sz="2400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3C1BD1-F297-FE3B-4641-841BC9799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546" y="1251752"/>
            <a:ext cx="7456909" cy="4006048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9999A6-B61D-140B-5C06-85920DB7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B7D782-93AF-5026-986E-275E3AE2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17A26330-FD7B-ED68-2475-7CB6BEC6E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429" r="64914"/>
          <a:stretch/>
        </p:blipFill>
        <p:spPr bwMode="auto">
          <a:xfrm>
            <a:off x="843546" y="5562600"/>
            <a:ext cx="23304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6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8156C-7051-BA30-B883-89456237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DistilBERT</a:t>
            </a:r>
            <a:r>
              <a:rPr lang="en-US" sz="2400" dirty="0"/>
              <a:t> (a distilled version of BERT)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4AD605-55F6-0E48-DE5E-51D11606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dirty="0" err="1"/>
              <a:t>DistilBERT</a:t>
            </a:r>
            <a:r>
              <a:rPr lang="en-US" sz="1800" dirty="0"/>
              <a:t> (a distilled version of BERT)</a:t>
            </a:r>
            <a:endParaRPr lang="pt-BR" dirty="0"/>
          </a:p>
          <a:p>
            <a:pPr lvl="1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HuggingFace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https://huggingface.co/docs/transformers/model_doc/distilbert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“small, fast, cheap, and light Transformer model trained by distilling BERT base”.</a:t>
            </a:r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Its is already trained and can be used in other problems with transfer learning;</a:t>
            </a:r>
          </a:p>
          <a:p>
            <a:pPr lvl="1"/>
            <a:r>
              <a:rPr lang="en-US" dirty="0"/>
              <a:t>It is possible to fine-tune;</a:t>
            </a:r>
          </a:p>
          <a:p>
            <a:pPr lvl="1"/>
            <a:r>
              <a:rPr lang="en-US" dirty="0"/>
              <a:t>Runs 60% faster than BERT, maintaining 95% of its performance.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it still takes a long time to train;</a:t>
            </a:r>
          </a:p>
          <a:p>
            <a:pPr lvl="1"/>
            <a:r>
              <a:rPr lang="en-US" dirty="0"/>
              <a:t>It still requires a considerable processing power, preferably a GPU with large VRAM.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C24C3C-1D5C-816E-796E-DC0D3C2B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B70224-B1D2-51D8-D757-154E3E2D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2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0201E-4077-9105-D8B2-781CD40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DistilBERT</a:t>
            </a:r>
            <a:r>
              <a:rPr lang="en-US" sz="3200" dirty="0"/>
              <a:t> (a distilled version of BERT)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16629-B3D5-8FFA-1AB6-6839E5E2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Use the correct tokenizer from the transformer library, it automatically preprocess with:</a:t>
            </a:r>
          </a:p>
          <a:p>
            <a:pPr lvl="2"/>
            <a:r>
              <a:rPr lang="en-US" dirty="0"/>
              <a:t>Lower case;</a:t>
            </a:r>
          </a:p>
          <a:p>
            <a:pPr lvl="2"/>
            <a:r>
              <a:rPr lang="en-US" dirty="0"/>
              <a:t>Separates punctuation;</a:t>
            </a:r>
          </a:p>
          <a:p>
            <a:pPr lvl="2"/>
            <a:r>
              <a:rPr lang="en-US" dirty="0"/>
              <a:t>Encode the message with its own vocabulary;</a:t>
            </a:r>
          </a:p>
          <a:p>
            <a:pPr lvl="2"/>
            <a:r>
              <a:rPr lang="en-US" dirty="0"/>
              <a:t>Adds special tokens CLS and SEP;</a:t>
            </a:r>
          </a:p>
          <a:p>
            <a:pPr lvl="2"/>
            <a:r>
              <a:rPr lang="en-US" dirty="0"/>
              <a:t>Pads and truncate the reviews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CCF949-0300-4DEC-7BCE-67DF7519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16BA44-7DD5-11C7-CEF7-F80FFF63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C573110-4980-D757-EE3F-2C842A2A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10" y="3352800"/>
            <a:ext cx="6858179" cy="31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6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E2C4-B4DE-4AF3-6A14-15CE4486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DistilBERT</a:t>
            </a:r>
            <a:r>
              <a:rPr lang="en-US" sz="3200" dirty="0"/>
              <a:t> (a distilled version of BERT)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F939CEE-60D2-E086-78E8-244C19DC1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515" y="1219200"/>
            <a:ext cx="5970970" cy="4006048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005C02-4218-9088-A410-386B41B7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4D7781-89E2-18AB-7F37-35026315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FB198B4-D790-58C8-BC64-B19684CA8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80" r="65844"/>
          <a:stretch/>
        </p:blipFill>
        <p:spPr>
          <a:xfrm>
            <a:off x="1586515" y="5486400"/>
            <a:ext cx="229969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7BB20-1D72-E8BF-20E9-593F9D3D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Latent Dirichlet Allocation (LDA)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6570D-273B-8E41-BA3A-E318D424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dirty="0"/>
              <a:t>Latent Dirichlet Allocation (LDA</a:t>
            </a:r>
            <a:r>
              <a:rPr lang="en-US" sz="1800" dirty="0"/>
              <a:t>)</a:t>
            </a:r>
            <a:endParaRPr lang="pt-BR" dirty="0"/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learning;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M.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Blei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Andrew Y. Ng and Michael I. Jordan, in your article Latent Dirichlet Allocation: “a generative probabilistic model for collections of discrete data such as text corpora”.</a:t>
            </a:r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It is simply to use;</a:t>
            </a:r>
          </a:p>
          <a:p>
            <a:pPr lvl="1"/>
            <a:r>
              <a:rPr lang="en-US" dirty="0"/>
              <a:t>It is fast to train;</a:t>
            </a:r>
          </a:p>
          <a:p>
            <a:pPr lvl="1"/>
            <a:r>
              <a:rPr lang="en-US" dirty="0"/>
              <a:t>It does not require much computational power.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 not consider the relationship among words;</a:t>
            </a:r>
          </a:p>
          <a:p>
            <a:pPr lvl="1"/>
            <a:r>
              <a:rPr lang="en-US" dirty="0"/>
              <a:t>It demands more preprocessing than other models;</a:t>
            </a:r>
          </a:p>
          <a:p>
            <a:pPr lvl="1"/>
            <a:r>
              <a:rPr lang="en-US" dirty="0"/>
              <a:t>Not all words defined as a topic have meaning;</a:t>
            </a:r>
          </a:p>
          <a:p>
            <a:pPr lvl="1"/>
            <a:r>
              <a:rPr lang="en-US" dirty="0"/>
              <a:t>May return topics that overlaps with another.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8E6197-9AFD-2332-748B-CC9C8ABC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3F8BEB-C1CB-82EF-6340-2203F6B2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1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D7F27-DA09-E127-1D51-A62E90E4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BE13E-4B55-BE36-5B03-8868C1A1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r>
              <a:rPr lang="en-US" sz="1700" dirty="0"/>
              <a:t>:</a:t>
            </a:r>
          </a:p>
          <a:p>
            <a:pPr marR="0" lvl="1">
              <a:lnSpc>
                <a:spcPct val="107000"/>
              </a:lnSpc>
            </a:pPr>
            <a:r>
              <a:rPr lang="en-US" sz="1700" dirty="0"/>
              <a:t>Lower case all words;</a:t>
            </a:r>
            <a:endParaRPr lang="pt-BR" sz="1700" dirty="0"/>
          </a:p>
          <a:p>
            <a:pPr marR="0" lvl="1">
              <a:lnSpc>
                <a:spcPct val="107000"/>
              </a:lnSpc>
            </a:pPr>
            <a:r>
              <a:rPr lang="en-US" sz="1700" dirty="0"/>
              <a:t>Remove punctuations;</a:t>
            </a:r>
            <a:endParaRPr lang="pt-BR" sz="1700" dirty="0"/>
          </a:p>
          <a:p>
            <a:pPr marR="0" lvl="1">
              <a:lnSpc>
                <a:spcPct val="107000"/>
              </a:lnSpc>
            </a:pPr>
            <a:r>
              <a:rPr lang="en-US" sz="1700" dirty="0"/>
              <a:t>Remove stop words;</a:t>
            </a:r>
            <a:endParaRPr lang="pt-BR" sz="1700" dirty="0"/>
          </a:p>
          <a:p>
            <a:pPr marR="0" lvl="1">
              <a:lnSpc>
                <a:spcPct val="107000"/>
              </a:lnSpc>
            </a:pPr>
            <a:r>
              <a:rPr lang="en-US" sz="1700" dirty="0"/>
              <a:t>Remove frequent words that are not appropriate to be used as topic;</a:t>
            </a:r>
            <a:endParaRPr lang="pt-BR" sz="1700" dirty="0"/>
          </a:p>
          <a:p>
            <a:pPr marR="0" lvl="1">
              <a:lnSpc>
                <a:spcPct val="107000"/>
              </a:lnSpc>
            </a:pPr>
            <a:r>
              <a:rPr lang="en-US" sz="1700" dirty="0"/>
              <a:t>Tokenize the reviews in unigrams; </a:t>
            </a:r>
            <a:endParaRPr lang="pt-BR" sz="1700" dirty="0"/>
          </a:p>
          <a:p>
            <a:pPr marR="0" lvl="1">
              <a:lnSpc>
                <a:spcPct val="107000"/>
              </a:lnSpc>
            </a:pPr>
            <a:r>
              <a:rPr lang="en-US" sz="1700" dirty="0"/>
              <a:t>Stem or lemmatize the words (in this study it was used stemming);</a:t>
            </a:r>
            <a:endParaRPr lang="pt-BR" sz="1700" dirty="0"/>
          </a:p>
          <a:p>
            <a:pPr marR="0" lvl="1">
              <a:lnSpc>
                <a:spcPct val="107000"/>
              </a:lnSpc>
            </a:pPr>
            <a:r>
              <a:rPr lang="en-US" sz="1700" dirty="0"/>
              <a:t>Count the number of times that each word appears in one document, or vectorize the words using TF-IDF.</a:t>
            </a:r>
            <a:endParaRPr lang="pt-BR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D57562-C189-5EEC-7AE5-FB068F17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4D3EC1-879C-4C79-36FA-BC82A6BF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6B69B73-1558-40B3-8E9D-2A4E54E4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360" y="4098417"/>
            <a:ext cx="5225280" cy="20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9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D6F82-1406-66AB-94B6-33125DB0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8D5E9FE-1FD9-4D4B-130E-C825446E9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40" y="1981200"/>
            <a:ext cx="5007560" cy="322769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DD9726-0C24-635E-A12B-1476ED51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449195-D55B-0A41-76D2-C83AA3EF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3395DD-60E2-D87F-D827-1AF22360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02" y="3015370"/>
            <a:ext cx="2100998" cy="115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768E3-6C95-04B8-8E42-6D7ED0B4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CBAE33-EE54-A5FD-15FA-5112C316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AD2DD4-CF8A-58F1-2CC0-91AB0193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3636ECF-4DC2-237C-2CF8-68623DA7482A}"/>
              </a:ext>
            </a:extLst>
          </p:cNvPr>
          <p:cNvGrpSpPr/>
          <p:nvPr/>
        </p:nvGrpSpPr>
        <p:grpSpPr>
          <a:xfrm>
            <a:off x="20254" y="926068"/>
            <a:ext cx="3027746" cy="4036340"/>
            <a:chOff x="20254" y="926068"/>
            <a:chExt cx="3027746" cy="403634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A4AAE06-E554-5F0A-74AE-188E1CFB391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54" y="1295399"/>
              <a:ext cx="3017520" cy="164592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25705F2-79A9-5293-234D-1CBC1B34DB5D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" y="3042168"/>
              <a:ext cx="3017520" cy="192024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7265BF5-B64F-735D-6E5E-923D4E49226F}"/>
                </a:ext>
              </a:extLst>
            </p:cNvPr>
            <p:cNvSpPr txBox="1"/>
            <p:nvPr/>
          </p:nvSpPr>
          <p:spPr>
            <a:xfrm>
              <a:off x="1128964" y="926068"/>
              <a:ext cx="8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LSTM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0793C74-AA43-74F4-5B8F-DE5118A39682}"/>
              </a:ext>
            </a:extLst>
          </p:cNvPr>
          <p:cNvGrpSpPr/>
          <p:nvPr/>
        </p:nvGrpSpPr>
        <p:grpSpPr>
          <a:xfrm>
            <a:off x="3056978" y="926068"/>
            <a:ext cx="3039022" cy="4036340"/>
            <a:chOff x="3056978" y="926068"/>
            <a:chExt cx="3039022" cy="403634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8530F64-5BDD-5F15-4ED7-D144C37CDE8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480" y="1295399"/>
              <a:ext cx="3017520" cy="1645920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D4A90CC-1582-18FD-B20E-87543ED15D94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6978" y="3042168"/>
              <a:ext cx="3017520" cy="192024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4445603-AAD5-05CC-8A74-BAA2ED6FD3DA}"/>
                </a:ext>
              </a:extLst>
            </p:cNvPr>
            <p:cNvSpPr txBox="1"/>
            <p:nvPr/>
          </p:nvSpPr>
          <p:spPr>
            <a:xfrm>
              <a:off x="4187190" y="926068"/>
              <a:ext cx="8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BERT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9BCAD64-4D99-6BA1-3EC3-8BF889EF42B9}"/>
              </a:ext>
            </a:extLst>
          </p:cNvPr>
          <p:cNvGrpSpPr/>
          <p:nvPr/>
        </p:nvGrpSpPr>
        <p:grpSpPr>
          <a:xfrm>
            <a:off x="6126480" y="926068"/>
            <a:ext cx="3017520" cy="4036340"/>
            <a:chOff x="6126480" y="926068"/>
            <a:chExt cx="3017520" cy="403634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98D7E48-AC77-3FC5-0E2A-76FB7799B06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6480" y="1295399"/>
              <a:ext cx="3017520" cy="164592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47763E3-415F-81AE-0F93-95395BF8A061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6480" y="3042168"/>
              <a:ext cx="3017520" cy="1920240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AD0C535-F40C-1C4F-5C9B-ED0D53AD9BB0}"/>
                </a:ext>
              </a:extLst>
            </p:cNvPr>
            <p:cNvSpPr txBox="1"/>
            <p:nvPr/>
          </p:nvSpPr>
          <p:spPr>
            <a:xfrm>
              <a:off x="6987540" y="926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DistilBERT</a:t>
              </a:r>
              <a:endParaRPr lang="pt-BR"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49DBE5C4-ABC4-F46D-0847-584A6348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34086"/>
              </p:ext>
            </p:extLst>
          </p:nvPr>
        </p:nvGraphicFramePr>
        <p:xfrm>
          <a:off x="1890394" y="5537144"/>
          <a:ext cx="5577205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606">
                  <a:extLst>
                    <a:ext uri="{9D8B030D-6E8A-4147-A177-3AD203B41FA5}">
                      <a16:colId xmlns:a16="http://schemas.microsoft.com/office/drawing/2014/main" val="37055414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553747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59158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13337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478816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981233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190191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785883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Model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Accuracy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Precision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Recall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Specifity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F1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ROC AUC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time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77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LSTM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0.96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0.96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0.96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0.96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0.96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0.992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 minutes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257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BERT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0.94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0.95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0.93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0.95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0.94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0.985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hours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765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DistilBERT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0.94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0.95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0.94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0.95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0.94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0.986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hours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06779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965838-2E97-CC56-BFA9-5695018E230C}"/>
              </a:ext>
            </a:extLst>
          </p:cNvPr>
          <p:cNvSpPr txBox="1"/>
          <p:nvPr/>
        </p:nvSpPr>
        <p:spPr>
          <a:xfrm>
            <a:off x="3444240" y="5181600"/>
            <a:ext cx="2286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err="1">
                <a:latin typeface="+mn-lt"/>
              </a:rPr>
              <a:t>Validation</a:t>
            </a:r>
            <a:r>
              <a:rPr lang="pt-BR" sz="1700" dirty="0">
                <a:latin typeface="+mn-lt"/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76492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CFD8-0F62-340B-228B-17479AD7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F9F3A-5EDA-92C8-F1CA-EAFD1595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/>
              <a:t>Latent Dirichlet Allocation (LDA</a:t>
            </a:r>
            <a:r>
              <a:rPr lang="en-US" sz="1800" dirty="0"/>
              <a:t>)</a:t>
            </a:r>
            <a:endParaRPr lang="pt-BR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Glassdoor has 6 topics: 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Culture and Values;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Diversity and Inclusion; 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Work/Life Balance; 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Senior Management; 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Compensation and Benefits; and 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Opportunities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388029-97CD-417B-3DA1-3B7ED397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8FC767-AF09-1824-1D44-E96C2510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9476ED-EFE9-4DF1-8867-7524D2F3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914400"/>
            <a:ext cx="2514600" cy="27059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4BA183-E706-4C3C-98B5-01C259FE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52310"/>
            <a:ext cx="2514600" cy="27673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F0C60AC-1372-A8A5-BDF8-E5EE6FB88C53}"/>
              </a:ext>
            </a:extLst>
          </p:cNvPr>
          <p:cNvSpPr txBox="1"/>
          <p:nvPr/>
        </p:nvSpPr>
        <p:spPr>
          <a:xfrm>
            <a:off x="457200" y="4248001"/>
            <a:ext cx="373380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Compensation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Staff;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Senior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Management;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/Life Balance.</a:t>
            </a:r>
          </a:p>
          <a:p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35D9228-CA69-A293-9E74-F9F15940D312}"/>
              </a:ext>
            </a:extLst>
          </p:cNvPr>
          <p:cNvCxnSpPr>
            <a:cxnSpLocks/>
          </p:cNvCxnSpPr>
          <p:nvPr/>
        </p:nvCxnSpPr>
        <p:spPr>
          <a:xfrm>
            <a:off x="609600" y="3657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89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2FF3-535E-A783-BBDD-07574CEE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213C03-E157-694D-4AB3-97632BE2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1371600"/>
            <a:ext cx="3200400" cy="4329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analysis given a company: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6B8AF3-0C87-65C9-DA5A-6F5624E2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CC9D57-6697-D62E-2938-2B9D2FA5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6CE9690-B3AF-C3B8-01EF-BDC5868B5403}"/>
              </a:ext>
            </a:extLst>
          </p:cNvPr>
          <p:cNvGrpSpPr/>
          <p:nvPr/>
        </p:nvGrpSpPr>
        <p:grpSpPr>
          <a:xfrm>
            <a:off x="0" y="1864213"/>
            <a:ext cx="9144000" cy="2936387"/>
            <a:chOff x="0" y="1295400"/>
            <a:chExt cx="9144000" cy="293638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493DFF1-81B0-44E1-8EE7-F20A9F2B6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95400"/>
              <a:ext cx="3017520" cy="2279421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9530A76-08E8-AC12-26BC-8B6820B3A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0" y="1295400"/>
              <a:ext cx="3017520" cy="290875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1F10B09-C872-803C-8888-EA501A14B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480" y="1295400"/>
              <a:ext cx="3017520" cy="2936387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2F169E3-9F9C-3F42-2598-750A36C2C482}"/>
              </a:ext>
            </a:extLst>
          </p:cNvPr>
          <p:cNvGrpSpPr/>
          <p:nvPr/>
        </p:nvGrpSpPr>
        <p:grpSpPr>
          <a:xfrm>
            <a:off x="1262657" y="5075247"/>
            <a:ext cx="6618687" cy="944553"/>
            <a:chOff x="478928" y="4748689"/>
            <a:chExt cx="6618687" cy="944553"/>
          </a:xfrm>
        </p:grpSpPr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31FC6C16-D7EE-13D0-48D9-37781FB46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77581" y="4748689"/>
              <a:ext cx="3421380" cy="432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70C0"/>
                </a:buClr>
                <a:buFont typeface="Wingdings" pitchFamily="2" charset="2"/>
                <a:buChar char="§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2D050"/>
                </a:buClr>
                <a:buFont typeface="Wingdings" pitchFamily="2" charset="2"/>
                <a:buChar char="§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itchFamily="2" charset="2"/>
                <a:buChar char="§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Some analysis given a new review:</a:t>
              </a:r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E7436191-8305-6235-9E43-9F45F1609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928" y="5181600"/>
              <a:ext cx="6618687" cy="511642"/>
            </a:xfrm>
            <a:prstGeom prst="rect">
              <a:avLst/>
            </a:prstGeom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2439A4-2451-488C-98CC-FEB8F5DAC26B}"/>
              </a:ext>
            </a:extLst>
          </p:cNvPr>
          <p:cNvSpPr txBox="1"/>
          <p:nvPr/>
        </p:nvSpPr>
        <p:spPr>
          <a:xfrm>
            <a:off x="441960" y="91440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notebook: </a:t>
            </a:r>
            <a:r>
              <a:rPr lang="pt-BR" b="0" i="0" dirty="0">
                <a:effectLst/>
                <a:latin typeface="system-ui"/>
              </a:rPr>
              <a:t>4 </a:t>
            </a:r>
            <a:r>
              <a:rPr lang="pt-BR" b="0" i="0" dirty="0" err="1">
                <a:effectLst/>
                <a:latin typeface="system-ui"/>
              </a:rPr>
              <a:t>Production.ipynb</a:t>
            </a:r>
            <a:r>
              <a:rPr lang="pt-BR" b="0" i="0" dirty="0">
                <a:effectLst/>
                <a:latin typeface="system-ui"/>
              </a:rPr>
              <a:t>.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900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 “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BERT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appropriate to sentiment analysis? Is Latent Dirichlet Allocation (LDA) appropriate for topic modeling?”</a:t>
            </a:r>
            <a:endParaRPr lang="en-US" dirty="0"/>
          </a:p>
          <a:p>
            <a:r>
              <a:rPr lang="en-US" dirty="0"/>
              <a:t>Identify the sentiment of a review:</a:t>
            </a:r>
          </a:p>
          <a:p>
            <a:pPr lvl="1"/>
            <a:r>
              <a:rPr lang="en-US" dirty="0"/>
              <a:t>Baseline model LSTM (Long Short-Term Memory);</a:t>
            </a:r>
          </a:p>
          <a:p>
            <a:pPr lvl="1"/>
            <a:r>
              <a:rPr lang="en-US" dirty="0"/>
              <a:t>BERT (Bidirectional Encoder Representation from Transformers);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 (a distilled version of BERT).</a:t>
            </a:r>
          </a:p>
          <a:p>
            <a:r>
              <a:rPr lang="en-US" dirty="0"/>
              <a:t>Identify the topic of a review:</a:t>
            </a:r>
          </a:p>
          <a:p>
            <a:pPr lvl="1"/>
            <a:r>
              <a:rPr lang="en-US" dirty="0"/>
              <a:t>LDA (Latent Dirichlet Allocation).</a:t>
            </a:r>
          </a:p>
          <a:p>
            <a:r>
              <a:rPr lang="en-US" dirty="0"/>
              <a:t>Dataset: 838,566 positive and negative company reviews from Glassdoor:</a:t>
            </a:r>
          </a:p>
          <a:p>
            <a:pPr lvl="1"/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https://www.kaggle.com/datasets/davidgauthier/glassdoor-job-reviews?sort=most-comments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r>
              <a:rPr lang="en-US" dirty="0"/>
              <a:t>Python libraries:</a:t>
            </a:r>
          </a:p>
          <a:p>
            <a:pPr lvl="1"/>
            <a:r>
              <a:rPr lang="en-US" dirty="0" err="1"/>
              <a:t>json</a:t>
            </a:r>
            <a:r>
              <a:rPr lang="en-US" dirty="0"/>
              <a:t>; pickle; time; </a:t>
            </a:r>
            <a:r>
              <a:rPr lang="en-US" dirty="0" err="1"/>
              <a:t>numpy</a:t>
            </a:r>
            <a:r>
              <a:rPr lang="en-US" dirty="0"/>
              <a:t>; pandas;</a:t>
            </a:r>
          </a:p>
          <a:p>
            <a:pPr lvl="1"/>
            <a:r>
              <a:rPr lang="en-US" dirty="0"/>
              <a:t>matplotlib; seaborn; </a:t>
            </a:r>
            <a:r>
              <a:rPr lang="en-US" dirty="0" err="1"/>
              <a:t>wordcloud</a:t>
            </a:r>
            <a:r>
              <a:rPr lang="en-US" dirty="0"/>
              <a:t>; </a:t>
            </a:r>
            <a:r>
              <a:rPr lang="en-US" dirty="0" err="1"/>
              <a:t>pyLDAvis</a:t>
            </a:r>
            <a:endParaRPr lang="en-US" dirty="0"/>
          </a:p>
          <a:p>
            <a:pPr lvl="1"/>
            <a:r>
              <a:rPr lang="en-US" dirty="0"/>
              <a:t>re; </a:t>
            </a:r>
            <a:r>
              <a:rPr lang="en-US" dirty="0" err="1"/>
              <a:t>nltk</a:t>
            </a:r>
            <a:r>
              <a:rPr lang="en-US" dirty="0"/>
              <a:t> (</a:t>
            </a:r>
            <a:r>
              <a:rPr lang="pt-BR" dirty="0"/>
              <a:t>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necessary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download </a:t>
            </a:r>
            <a:r>
              <a:rPr lang="pt-BR" dirty="0" err="1"/>
              <a:t>stopwords</a:t>
            </a:r>
            <a:r>
              <a:rPr lang="en-US" dirty="0"/>
              <a:t>); </a:t>
            </a:r>
            <a:r>
              <a:rPr lang="en-US" dirty="0" err="1"/>
              <a:t>genshim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scikit-learn (</a:t>
            </a:r>
            <a:r>
              <a:rPr lang="en-US" dirty="0" err="1"/>
              <a:t>sklearn</a:t>
            </a:r>
            <a:r>
              <a:rPr lang="en-US" dirty="0"/>
              <a:t>); </a:t>
            </a:r>
            <a:r>
              <a:rPr lang="en-US" dirty="0" err="1"/>
              <a:t>tensorflow</a:t>
            </a:r>
            <a:r>
              <a:rPr lang="en-US" dirty="0"/>
              <a:t> (</a:t>
            </a:r>
            <a:r>
              <a:rPr lang="pt-BR" dirty="0"/>
              <a:t>Step-</a:t>
            </a:r>
            <a:r>
              <a:rPr lang="pt-BR" dirty="0" err="1"/>
              <a:t>by</a:t>
            </a:r>
            <a:r>
              <a:rPr lang="pt-BR" dirty="0"/>
              <a:t>-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instructions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https://www.tensorflow.org/install/pip?hl=en</a:t>
            </a:r>
            <a:r>
              <a:rPr lang="en-US" dirty="0"/>
              <a:t>); transformers.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YouTube Video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YouTube video presentation: </a:t>
            </a:r>
            <a:r>
              <a:rPr lang="en-US" dirty="0">
                <a:latin typeface="Garamond" panose="02020404030301010803" pitchFamily="18" charset="0"/>
                <a:hlinkClick r:id="rId2"/>
              </a:rPr>
              <a:t>https://youtu.be</a:t>
            </a:r>
            <a:r>
              <a:rPr lang="en-US">
                <a:latin typeface="Garamond" panose="02020404030301010803" pitchFamily="18" charset="0"/>
                <a:hlinkClick r:id="rId2"/>
              </a:rPr>
              <a:t>/a0wW95m3q5w</a:t>
            </a:r>
            <a:r>
              <a:rPr lang="en-US"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69B5B-7C91-8FB2-8CEA-DA0F25A3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81FB8-A926-2473-C6A7-910D22D0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notebook: 1 ETL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EDA.ipynb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  <a:p>
            <a:r>
              <a:rPr lang="en-US" dirty="0"/>
              <a:t>Dataset: 838,566 positive and negative company reviews from Glassdoor:</a:t>
            </a:r>
          </a:p>
          <a:p>
            <a:pPr lvl="1"/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https://www.kaggle.com/datasets/davidgauthier/glassdoor-job-reviews?sort=most-comments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r>
              <a:rPr lang="en-US" dirty="0"/>
              <a:t>Every row has one positive and one negative review.</a:t>
            </a:r>
          </a:p>
          <a:p>
            <a:r>
              <a:rPr lang="en-US" dirty="0"/>
              <a:t>Preprocess and cleaning the data:</a:t>
            </a:r>
          </a:p>
          <a:p>
            <a:pPr lvl="1"/>
            <a:r>
              <a:rPr lang="en-US" dirty="0"/>
              <a:t>Make a table so every row has the name of the company, one review, and the sentiment of the review (positive or negative);</a:t>
            </a:r>
          </a:p>
          <a:p>
            <a:pPr lvl="1"/>
            <a:r>
              <a:rPr lang="en-US" dirty="0"/>
              <a:t>Drop missing values (from 1,677,132 rows, only 15 had missing values);</a:t>
            </a:r>
          </a:p>
          <a:p>
            <a:pPr lvl="1"/>
            <a:r>
              <a:rPr lang="en-US" dirty="0"/>
              <a:t>Substitute special characters such as “\r” and “\n” by blank space;</a:t>
            </a:r>
          </a:p>
          <a:p>
            <a:pPr lvl="1"/>
            <a:r>
              <a:rPr lang="en-US" dirty="0"/>
              <a:t>Drop line with only punctuations.</a:t>
            </a:r>
          </a:p>
          <a:p>
            <a:r>
              <a:rPr lang="en-US" dirty="0"/>
              <a:t>1,676,974 observations:</a:t>
            </a:r>
          </a:p>
          <a:p>
            <a:pPr lvl="1"/>
            <a:r>
              <a:rPr lang="en-US" dirty="0"/>
              <a:t>838,553 (50%) positive reviews;</a:t>
            </a:r>
          </a:p>
          <a:p>
            <a:pPr lvl="1"/>
            <a:r>
              <a:rPr lang="en-US" dirty="0"/>
              <a:t>838,421 (50%) negative reviews.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252BAA-96CC-71B4-7FC4-424CDBE2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EA88D1-E77B-1D8E-8A73-F77E8224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0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52E49-4D12-5224-E5F8-8039AE8E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BD529-423B-6B9C-FC73-537A9716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752600"/>
          </a:xfrm>
        </p:spPr>
        <p:txBody>
          <a:bodyPr/>
          <a:lstStyle/>
          <a:p>
            <a:r>
              <a:rPr lang="en-US" sz="1700" dirty="0" err="1"/>
              <a:t>Wordcloud</a:t>
            </a:r>
            <a:r>
              <a:rPr lang="en-US" sz="1700" dirty="0"/>
              <a:t> Preprocessing:</a:t>
            </a:r>
          </a:p>
          <a:p>
            <a:pPr lvl="1"/>
            <a:r>
              <a:rPr lang="en-US" sz="1700" dirty="0"/>
              <a:t>Lower case;</a:t>
            </a:r>
          </a:p>
          <a:p>
            <a:pPr lvl="1"/>
            <a:r>
              <a:rPr lang="en-US" sz="1700" dirty="0"/>
              <a:t>Remove punctuation;</a:t>
            </a:r>
          </a:p>
          <a:p>
            <a:pPr lvl="1"/>
            <a:r>
              <a:rPr lang="en-US" sz="1700" dirty="0"/>
              <a:t>Remove </a:t>
            </a:r>
            <a:r>
              <a:rPr lang="en-US" sz="1700" dirty="0" err="1"/>
              <a:t>stopwords</a:t>
            </a:r>
            <a:r>
              <a:rPr lang="en-US" sz="1700" dirty="0"/>
              <a:t> (here, it was used the </a:t>
            </a:r>
            <a:r>
              <a:rPr lang="en-US" sz="1700" dirty="0" err="1"/>
              <a:t>nltk</a:t>
            </a:r>
            <a:r>
              <a:rPr lang="en-US" sz="1700" dirty="0"/>
              <a:t> library);</a:t>
            </a:r>
          </a:p>
          <a:p>
            <a:pPr lvl="1"/>
            <a:r>
              <a:rPr lang="en-US" sz="1700" dirty="0"/>
              <a:t>Remove some words that are not relevant to our study in specific.</a:t>
            </a:r>
          </a:p>
          <a:p>
            <a:pPr lvl="1"/>
            <a:endParaRPr lang="pt-BR" sz="17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4241CF-399B-DC26-501E-534F9EF7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21B0B9-10BE-44F4-FD75-77B017C6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314EEAB-CC95-357C-D244-63F7E775BADC}"/>
              </a:ext>
            </a:extLst>
          </p:cNvPr>
          <p:cNvGrpSpPr>
            <a:grpSpLocks noChangeAspect="1"/>
          </p:cNvGrpSpPr>
          <p:nvPr/>
        </p:nvGrpSpPr>
        <p:grpSpPr>
          <a:xfrm>
            <a:off x="1409700" y="4097244"/>
            <a:ext cx="6400800" cy="2259106"/>
            <a:chOff x="375285" y="2895600"/>
            <a:chExt cx="8396859" cy="27432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1FB2265-1453-03E8-7DED-F7FE35A9E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285" y="2895600"/>
              <a:ext cx="4120515" cy="27432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711CF8A-C169-7D2D-1428-31F56AE9C1BF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200" y="2895600"/>
              <a:ext cx="4123944" cy="2743200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658BDD-E6BC-825A-348B-BB9C92123567}"/>
              </a:ext>
            </a:extLst>
          </p:cNvPr>
          <p:cNvSpPr txBox="1"/>
          <p:nvPr/>
        </p:nvSpPr>
        <p:spPr>
          <a:xfrm>
            <a:off x="457200" y="1017657"/>
            <a:ext cx="1905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700" dirty="0">
                <a:latin typeface="+mn-lt"/>
              </a:rPr>
              <a:t>Review length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80FFD98-5718-B159-C9ED-89797042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34193"/>
              </p:ext>
            </p:extLst>
          </p:nvPr>
        </p:nvGraphicFramePr>
        <p:xfrm>
          <a:off x="457200" y="1584324"/>
          <a:ext cx="4280090" cy="89217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60690">
                  <a:extLst>
                    <a:ext uri="{9D8B030D-6E8A-4147-A177-3AD203B41FA5}">
                      <a16:colId xmlns:a16="http://schemas.microsoft.com/office/drawing/2014/main" val="34168891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66410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0848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20405786"/>
                    </a:ext>
                  </a:extLst>
                </a:gridCol>
              </a:tblGrid>
              <a:tr h="223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Mean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18.58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Standard Deviation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defTabSz="8572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32.82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6988035"/>
                  </a:ext>
                </a:extLst>
              </a:tr>
              <a:tr h="223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Minimum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Maximum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31720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1221"/>
                  </a:ext>
                </a:extLst>
              </a:tr>
              <a:tr h="223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25</a:t>
                      </a:r>
                      <a:r>
                        <a:rPr lang="en-US" sz="1100" kern="100" baseline="30000" dirty="0">
                          <a:effectLst/>
                        </a:rPr>
                        <a:t>th</a:t>
                      </a:r>
                      <a:r>
                        <a:rPr lang="en-US" sz="1100" kern="100" dirty="0">
                          <a:effectLst/>
                        </a:rPr>
                        <a:t> Percentile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50</a:t>
                      </a:r>
                      <a:r>
                        <a:rPr lang="en-US" sz="1100" kern="100" baseline="30000" dirty="0">
                          <a:effectLst/>
                        </a:rPr>
                        <a:t>th</a:t>
                      </a:r>
                      <a:r>
                        <a:rPr lang="en-US" sz="1100" kern="100" dirty="0">
                          <a:effectLst/>
                        </a:rPr>
                        <a:t> Percentile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9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094479"/>
                  </a:ext>
                </a:extLst>
              </a:tr>
              <a:tr h="223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75</a:t>
                      </a:r>
                      <a:r>
                        <a:rPr lang="en-US" sz="1100" kern="100" baseline="30000" dirty="0">
                          <a:effectLst/>
                        </a:rPr>
                        <a:t>th</a:t>
                      </a:r>
                      <a:r>
                        <a:rPr lang="en-US" sz="1100" kern="100" dirty="0">
                          <a:effectLst/>
                        </a:rPr>
                        <a:t> Percentile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95</a:t>
                      </a:r>
                      <a:r>
                        <a:rPr lang="en-US" sz="1100" kern="100" baseline="30000" dirty="0">
                          <a:effectLst/>
                        </a:rPr>
                        <a:t>th</a:t>
                      </a:r>
                      <a:r>
                        <a:rPr lang="en-US" sz="1100" kern="100" dirty="0">
                          <a:effectLst/>
                        </a:rPr>
                        <a:t> Percentile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57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79001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FCE3B250-F68E-2B5F-B068-E9386A54E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83" y="936625"/>
            <a:ext cx="3446589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(LSTM, BERT,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pt-BR" b="0" i="0" dirty="0">
                <a:effectLst/>
                <a:latin typeface="system-ui"/>
              </a:rPr>
              <a:t>2 LSTM BERT </a:t>
            </a:r>
            <a:r>
              <a:rPr lang="pt-BR" b="0" i="0" dirty="0" err="1">
                <a:effectLst/>
                <a:latin typeface="system-ui"/>
              </a:rPr>
              <a:t>DistilBERT.ipynb</a:t>
            </a:r>
            <a:r>
              <a:rPr lang="pt-BR" b="0" i="0" dirty="0">
                <a:effectLst/>
                <a:latin typeface="system-ui"/>
              </a:rPr>
              <a:t>.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(LDA): </a:t>
            </a:r>
            <a:r>
              <a:rPr lang="pt-BR" b="0" i="0" dirty="0">
                <a:effectLst/>
                <a:latin typeface="system-ui"/>
              </a:rPr>
              <a:t>3 </a:t>
            </a:r>
            <a:r>
              <a:rPr lang="pt-BR" b="0" i="0" dirty="0" err="1">
                <a:effectLst/>
                <a:latin typeface="system-ui"/>
              </a:rPr>
              <a:t>Topic</a:t>
            </a:r>
            <a:r>
              <a:rPr lang="pt-BR" b="0" i="0" dirty="0">
                <a:effectLst/>
                <a:latin typeface="system-ui"/>
              </a:rPr>
              <a:t> </a:t>
            </a:r>
            <a:r>
              <a:rPr lang="pt-BR" b="0" i="0" dirty="0" err="1">
                <a:effectLst/>
                <a:latin typeface="system-ui"/>
              </a:rPr>
              <a:t>modeling.ipynb</a:t>
            </a:r>
            <a:r>
              <a:rPr lang="pt-BR" b="0" i="0" dirty="0">
                <a:effectLst/>
                <a:latin typeface="system-ui"/>
              </a:rPr>
              <a:t>.</a:t>
            </a:r>
          </a:p>
          <a:p>
            <a:r>
              <a:rPr lang="en-US" dirty="0"/>
              <a:t>20% of the dataset (335,395) was separated for test. </a:t>
            </a:r>
          </a:p>
          <a:p>
            <a:r>
              <a:rPr lang="en-US" dirty="0"/>
              <a:t>20% of the remaining (268,316) was separated for validation.</a:t>
            </a:r>
          </a:p>
          <a:p>
            <a:r>
              <a:rPr lang="en-US" dirty="0"/>
              <a:t>The rest of the dataset (1,073,263) was used to train.</a:t>
            </a:r>
          </a:p>
          <a:p>
            <a:r>
              <a:rPr lang="en-US" dirty="0"/>
              <a:t>All sentiment analysis models considered a maximum length of 60 for the reviews.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Long Short-Term Memory (LSTM):</a:t>
            </a:r>
          </a:p>
          <a:p>
            <a:pPr lvl="1"/>
            <a:r>
              <a:rPr lang="en-US" dirty="0"/>
              <a:t>Avoids vanishing and exploding gradients;</a:t>
            </a:r>
          </a:p>
          <a:p>
            <a:pPr lvl="1"/>
            <a:r>
              <a:rPr lang="en-US" dirty="0"/>
              <a:t>“selective persistent short-term memory” – Andrew </a:t>
            </a:r>
            <a:r>
              <a:rPr lang="en-US" dirty="0" err="1"/>
              <a:t>Glassner</a:t>
            </a:r>
            <a:r>
              <a:rPr lang="en-US" dirty="0"/>
              <a:t>, </a:t>
            </a:r>
            <a:r>
              <a:rPr lang="en-US" i="1" dirty="0"/>
              <a:t>Deep Learning a Visual Approach</a:t>
            </a:r>
            <a:r>
              <a:rPr lang="en-US" dirty="0"/>
              <a:t>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Simple to implement;</a:t>
            </a:r>
          </a:p>
          <a:p>
            <a:pPr lvl="1"/>
            <a:r>
              <a:rPr lang="en-US" dirty="0"/>
              <a:t>Fast to train.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 not capture all the relationship among words in a sentence;</a:t>
            </a:r>
          </a:p>
          <a:p>
            <a:pPr lvl="1"/>
            <a:r>
              <a:rPr lang="en-US" dirty="0"/>
              <a:t>May have poor performance.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BA762-1957-9CF6-1CAB-F7291493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Short-Term Memory (LSTM)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19FBF-3026-1163-9EBD-FD215E53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r>
              <a:rPr lang="en-US" sz="1700" dirty="0"/>
              <a:t>:</a:t>
            </a:r>
          </a:p>
          <a:p>
            <a:pPr lvl="1"/>
            <a:r>
              <a:rPr lang="en-US" sz="1700" dirty="0"/>
              <a:t>Remove punctuation;</a:t>
            </a:r>
          </a:p>
          <a:p>
            <a:pPr lvl="1"/>
            <a:r>
              <a:rPr lang="en-US" sz="1700" dirty="0"/>
              <a:t>Create</a:t>
            </a:r>
            <a:r>
              <a:rPr lang="pt-BR" sz="1700" dirty="0"/>
              <a:t> </a:t>
            </a:r>
            <a:r>
              <a:rPr lang="en-US" sz="1700" dirty="0"/>
              <a:t>a vocabulary</a:t>
            </a:r>
            <a:r>
              <a:rPr lang="pt-BR" sz="1700" dirty="0"/>
              <a:t>, 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values for padding, and unknown words; </a:t>
            </a:r>
          </a:p>
          <a:p>
            <a:pPr lvl="1"/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Encode the reviews transforming each word in a number defined in the previous step;</a:t>
            </a:r>
            <a:endParaRPr lang="pt-BR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 and truncate the reviews so all the observations have the same length;</a:t>
            </a:r>
            <a:endParaRPr lang="pt-BR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700" dirty="0"/>
              <a:t>You may add new steps such as put all words in lower case, and stemming or lemmatization. However, with enough observations, these are not crucial.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2ED931-9FC2-78B9-0172-E5F53C47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42792B2-8894-DAD5-6ECD-4BADD78F0CEE}"/>
              </a:ext>
            </a:extLst>
          </p:cNvPr>
          <p:cNvGrpSpPr/>
          <p:nvPr/>
        </p:nvGrpSpPr>
        <p:grpSpPr>
          <a:xfrm>
            <a:off x="429865" y="3429000"/>
            <a:ext cx="8311451" cy="3129725"/>
            <a:chOff x="429865" y="3581400"/>
            <a:chExt cx="8311451" cy="3129725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8F806A4-B369-8386-330B-EB200984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65" y="3581400"/>
              <a:ext cx="4599335" cy="3129725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148C8561-8B5D-2C92-6511-CE16959C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4346141"/>
              <a:ext cx="3331116" cy="1600242"/>
            </a:xfrm>
            <a:prstGeom prst="rect">
              <a:avLst/>
            </a:prstGeom>
          </p:spPr>
        </p:pic>
      </p:grp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A0F81-5830-0804-14F0-66147F4B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</p:spTree>
    <p:extLst>
      <p:ext uri="{BB962C8B-B14F-4D97-AF65-F5344CB8AC3E}">
        <p14:creationId xmlns:p14="http://schemas.microsoft.com/office/powerpoint/2010/main" val="22375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5EF7-044A-F278-F614-0A67155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7CBEA-459E-3EA7-0BED-37795A3F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5D4224-D994-7C1A-1E47-AB107916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0B6C8C-13FE-3EF8-B9B0-38D9606E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96F660-B5D5-1DD8-871E-7D1C3AF6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61" y="1012298"/>
            <a:ext cx="4751739" cy="27977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F95B2E-5BE1-6D7C-2694-EEC8D6EF2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962400"/>
            <a:ext cx="4512247" cy="23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1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E85BB-F259-8860-9908-54EA5A17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Bidirectional Encoder Representations from Transformers (BERT)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1F108-5DD8-2B32-95EB-A836C408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dirty="0"/>
              <a:t>Bidirectional Encoder Representations from Transformers (BERT)</a:t>
            </a:r>
            <a:endParaRPr lang="pt-BR" dirty="0"/>
          </a:p>
          <a:p>
            <a:pPr lvl="1"/>
            <a:r>
              <a:rPr lang="en-US" dirty="0"/>
              <a:t>Uses transformers blocks;</a:t>
            </a:r>
          </a:p>
          <a:p>
            <a:pPr lvl="1"/>
            <a:r>
              <a:rPr lang="en-US" dirty="0"/>
              <a:t>General-purpose language model;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It considers the impact of every word on every other word.</a:t>
            </a:r>
          </a:p>
          <a:p>
            <a:pPr lvl="1"/>
            <a:r>
              <a:rPr lang="en-US" dirty="0"/>
              <a:t>Its is already trained and can be used in other problems with transfer learning;</a:t>
            </a:r>
          </a:p>
          <a:p>
            <a:pPr lvl="1"/>
            <a:r>
              <a:rPr lang="en-US" dirty="0"/>
              <a:t>It is possible to fine-tune.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Even using transfer learning, it takes a long time to train;</a:t>
            </a:r>
          </a:p>
          <a:p>
            <a:pPr lvl="1"/>
            <a:r>
              <a:rPr lang="en-US" dirty="0"/>
              <a:t>Requires a considerable processing power, preferably a GPU with large VRAM.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E15B57-8822-CA0D-65C8-986774B3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2A980-5936-10F2-1BE0-C877D3F8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8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80199-D93B-0844-E69C-CD547D9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Bidirectional Encoder Representations from Transformers (BERT)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09372-2233-CB9C-ED1D-8417DA1B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Use the correct tokenizer from the transformer library, it automatically preprocess with:</a:t>
            </a:r>
          </a:p>
          <a:p>
            <a:pPr lvl="2"/>
            <a:r>
              <a:rPr lang="en-US" dirty="0"/>
              <a:t>Lower case;</a:t>
            </a:r>
          </a:p>
          <a:p>
            <a:pPr lvl="2"/>
            <a:r>
              <a:rPr lang="en-US" dirty="0"/>
              <a:t>Separates punctuation;</a:t>
            </a:r>
          </a:p>
          <a:p>
            <a:pPr lvl="2"/>
            <a:r>
              <a:rPr lang="en-US" dirty="0"/>
              <a:t>Encode the message with its own vocabulary;</a:t>
            </a:r>
          </a:p>
          <a:p>
            <a:pPr lvl="2"/>
            <a:r>
              <a:rPr lang="en-US" dirty="0"/>
              <a:t>Adds special tokens CLS and SEP;</a:t>
            </a:r>
          </a:p>
          <a:p>
            <a:pPr lvl="2"/>
            <a:r>
              <a:rPr lang="en-US" dirty="0"/>
              <a:t>Pads and truncate the reviews</a:t>
            </a:r>
          </a:p>
          <a:p>
            <a:pPr lvl="1"/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6576EF-2F37-931F-53D8-F747811F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Max Wienandts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E77A70-9AE7-1C77-CEAB-8905A734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1FEE66-06A2-CE39-D086-F1D11192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00" y="3352800"/>
            <a:ext cx="6025400" cy="31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9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11101</TotalTime>
  <Words>1303</Words>
  <Application>Microsoft Office PowerPoint</Application>
  <PresentationFormat>Apresentação na tela (4:3)</PresentationFormat>
  <Paragraphs>242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Garamond</vt:lpstr>
      <vt:lpstr>system-ui</vt:lpstr>
      <vt:lpstr>Times New Roman</vt:lpstr>
      <vt:lpstr>Wingdings</vt:lpstr>
      <vt:lpstr>Office Theme</vt:lpstr>
      <vt:lpstr> Final Project  Sentiment Analysis and Topic Modeling </vt:lpstr>
      <vt:lpstr>Introduction</vt:lpstr>
      <vt:lpstr>Dataset</vt:lpstr>
      <vt:lpstr>Exploratory Data Analysis</vt:lpstr>
      <vt:lpstr>Methodology</vt:lpstr>
      <vt:lpstr>Long Short-Term Memory (LSTM)</vt:lpstr>
      <vt:lpstr>Long Short-Term Memory (LSTM)</vt:lpstr>
      <vt:lpstr>Bidirectional Encoder Representations from Transformers (BERT)</vt:lpstr>
      <vt:lpstr>Bidirectional Encoder Representations from Transformers (BERT)</vt:lpstr>
      <vt:lpstr>Bidirectional Encoder Representations from Transformers (BERT)</vt:lpstr>
      <vt:lpstr>DistilBERT (a distilled version of BERT)</vt:lpstr>
      <vt:lpstr>DistilBERT (a distilled version of BERT)</vt:lpstr>
      <vt:lpstr>DistilBERT (a distilled version of BERT)</vt:lpstr>
      <vt:lpstr>Latent Dirichlet Allocation (LDA)</vt:lpstr>
      <vt:lpstr>Latent Dirichlet Allocation (LDA)</vt:lpstr>
      <vt:lpstr>Latent Dirichlet Allocation (LDA)</vt:lpstr>
      <vt:lpstr>Results</vt:lpstr>
      <vt:lpstr>Results</vt:lpstr>
      <vt:lpstr>Results</vt:lpstr>
      <vt:lpstr>YouTube Video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Max Wienandts</cp:lastModifiedBy>
  <cp:revision>910</cp:revision>
  <cp:lastPrinted>2012-11-30T20:59:45Z</cp:lastPrinted>
  <dcterms:created xsi:type="dcterms:W3CDTF">2006-08-16T00:00:00Z</dcterms:created>
  <dcterms:modified xsi:type="dcterms:W3CDTF">2023-08-03T07:59:16Z</dcterms:modified>
</cp:coreProperties>
</file>