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52"/>
  </p:notesMasterIdLst>
  <p:sldIdLst>
    <p:sldId id="347" r:id="rId5"/>
    <p:sldId id="257" r:id="rId6"/>
    <p:sldId id="355" r:id="rId7"/>
    <p:sldId id="447" r:id="rId8"/>
    <p:sldId id="496" r:id="rId9"/>
    <p:sldId id="448" r:id="rId10"/>
    <p:sldId id="449" r:id="rId11"/>
    <p:sldId id="450" r:id="rId12"/>
    <p:sldId id="413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27" r:id="rId22"/>
    <p:sldId id="455" r:id="rId23"/>
    <p:sldId id="456" r:id="rId24"/>
    <p:sldId id="457" r:id="rId25"/>
    <p:sldId id="458" r:id="rId26"/>
    <p:sldId id="459" r:id="rId27"/>
    <p:sldId id="460" r:id="rId28"/>
    <p:sldId id="431" r:id="rId29"/>
    <p:sldId id="461" r:id="rId30"/>
    <p:sldId id="462" r:id="rId31"/>
    <p:sldId id="463" r:id="rId32"/>
    <p:sldId id="437" r:id="rId33"/>
    <p:sldId id="468" r:id="rId34"/>
    <p:sldId id="469" r:id="rId35"/>
    <p:sldId id="470" r:id="rId36"/>
    <p:sldId id="471" r:id="rId37"/>
    <p:sldId id="472" r:id="rId38"/>
    <p:sldId id="440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43" r:id="rId47"/>
    <p:sldId id="492" r:id="rId48"/>
    <p:sldId id="493" r:id="rId49"/>
    <p:sldId id="494" r:id="rId50"/>
    <p:sldId id="49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</p14:sldIdLst>
        </p14:section>
        <p14:section name="Chapitre 1 : Démarrer un projet informatique" id="{65C585D5-0659-4508-9AAA-B4D7EA18C35A}">
          <p14:sldIdLst>
            <p14:sldId id="355"/>
            <p14:sldId id="447"/>
            <p14:sldId id="496"/>
            <p14:sldId id="448"/>
            <p14:sldId id="449"/>
            <p14:sldId id="450"/>
          </p14:sldIdLst>
        </p14:section>
        <p14:section name="Chapitre 2 : Les aspects financiers et juridiques" id="{316A208C-C7C7-431A-8AD1-14087673C54F}">
          <p14:sldIdLst>
            <p14:sldId id="41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hapitre 3 : La prise en compte du risque" id="{4740D1B5-07AF-4397-98A8-8CB6F5A596AA}">
          <p14:sldIdLst>
            <p14:sldId id="427"/>
            <p14:sldId id="455"/>
            <p14:sldId id="456"/>
            <p14:sldId id="457"/>
            <p14:sldId id="458"/>
            <p14:sldId id="459"/>
            <p14:sldId id="460"/>
          </p14:sldIdLst>
        </p14:section>
        <p14:section name="Chapitre 4 : L’approche classique du projet" id="{FD9BC66F-AB38-D64A-95A9-FB85784C4903}">
          <p14:sldIdLst>
            <p14:sldId id="431"/>
            <p14:sldId id="461"/>
            <p14:sldId id="462"/>
            <p14:sldId id="463"/>
          </p14:sldIdLst>
        </p14:section>
        <p14:section name="Chapitre 5 : Rendre les projets agiles" id="{FAC05898-68E1-0F4B-B54C-D20AA27057F9}">
          <p14:sldIdLst>
            <p14:sldId id="437"/>
            <p14:sldId id="468"/>
            <p14:sldId id="469"/>
            <p14:sldId id="470"/>
            <p14:sldId id="471"/>
            <p14:sldId id="472"/>
          </p14:sldIdLst>
        </p14:section>
        <p14:section name="Chapitre 6 : Planification, chiffrage et suivi au quotidien" id="{FC228500-8643-EA47-BD3A-7CC1D70D6083}">
          <p14:sldIdLst>
            <p14:sldId id="440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7 : Pilotage d’un portfolio de projets" id="{372AE604-5D6A-2E4A-A0F7-C2C1F1EA3A59}">
          <p14:sldIdLst>
            <p14:sldId id="443"/>
            <p14:sldId id="492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29164-A7F6-1A1B-D4D7-E9D3815C85B2}" v="2" dt="2024-11-14T09:12:3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5" autoAdjust="0"/>
    <p:restoredTop sz="83440"/>
  </p:normalViewPr>
  <p:slideViewPr>
    <p:cSldViewPr snapToGrid="0">
      <p:cViewPr varScale="1">
        <p:scale>
          <a:sx n="112" d="100"/>
          <a:sy n="112" d="100"/>
        </p:scale>
        <p:origin x="1416" y="184"/>
      </p:cViewPr>
      <p:guideLst/>
    </p:cSldViewPr>
  </p:slideViewPr>
  <p:outlineViewPr>
    <p:cViewPr>
      <p:scale>
        <a:sx n="33" d="100"/>
        <a:sy n="33" d="100"/>
      </p:scale>
      <p:origin x="0" y="-90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thazar VAILLANT" userId="S::balthazar.vaillant@ecole-isitech.fr::50583ce5-dfc1-4f5b-949e-8fc14d009d3d" providerId="AD" clId="Web-{1A229164-A7F6-1A1B-D4D7-E9D3815C85B2}"/>
    <pc:docChg chg="modSld">
      <pc:chgData name="Balthazar VAILLANT" userId="S::balthazar.vaillant@ecole-isitech.fr::50583ce5-dfc1-4f5b-949e-8fc14d009d3d" providerId="AD" clId="Web-{1A229164-A7F6-1A1B-D4D7-E9D3815C85B2}" dt="2024-11-14T09:12:37.675" v="1" actId="1076"/>
      <pc:docMkLst>
        <pc:docMk/>
      </pc:docMkLst>
      <pc:sldChg chg="modSp">
        <pc:chgData name="Balthazar VAILLANT" userId="S::balthazar.vaillant@ecole-isitech.fr::50583ce5-dfc1-4f5b-949e-8fc14d009d3d" providerId="AD" clId="Web-{1A229164-A7F6-1A1B-D4D7-E9D3815C85B2}" dt="2024-11-14T09:12:37.675" v="1" actId="1076"/>
        <pc:sldMkLst>
          <pc:docMk/>
          <pc:sldMk cId="3631981553" sldId="461"/>
        </pc:sldMkLst>
        <pc:picChg chg="mod">
          <ac:chgData name="Balthazar VAILLANT" userId="S::balthazar.vaillant@ecole-isitech.fr::50583ce5-dfc1-4f5b-949e-8fc14d009d3d" providerId="AD" clId="Web-{1A229164-A7F6-1A1B-D4D7-E9D3815C85B2}" dt="2024-11-14T09:12:37.675" v="1" actId="1076"/>
          <ac:picMkLst>
            <pc:docMk/>
            <pc:sldMk cId="3631981553" sldId="461"/>
            <ac:picMk id="25" creationId="{B3523690-DEAD-F0A4-D60F-FC4D514FADD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r>
            <a:rPr lang="fr-FR" sz="2000" dirty="0"/>
            <a:t>Chapitre 1 Démarrer un projet informatique</a:t>
          </a:r>
          <a:endParaRPr lang="en-US" sz="2000" dirty="0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 custT="1"/>
      <dgm:spPr/>
      <dgm:t>
        <a:bodyPr/>
        <a:lstStyle/>
        <a:p>
          <a:r>
            <a:rPr lang="fr-FR" sz="2000" dirty="0"/>
            <a:t>Chapitre 2 Les aspects financiers et juridiques</a:t>
          </a:r>
          <a:endParaRPr lang="en-US" sz="2000" dirty="0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 custT="1"/>
      <dgm:spPr/>
      <dgm:t>
        <a:bodyPr/>
        <a:lstStyle/>
        <a:p>
          <a:r>
            <a:rPr lang="fr-FR" sz="2000" dirty="0"/>
            <a:t>Chapitre 3 La prise en compte du risque</a:t>
          </a:r>
          <a:endParaRPr lang="en-US" sz="2000" dirty="0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12DA76FD-D2DA-E940-94AF-2173CF32DBAE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4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L’approche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classique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du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F426A9-DFD1-7842-8701-EAB9DDC79092}" type="parTrans" cxnId="{CCBC6666-2204-5B4F-923D-C429C8EC29AD}">
      <dgm:prSet/>
      <dgm:spPr/>
      <dgm:t>
        <a:bodyPr/>
        <a:lstStyle/>
        <a:p>
          <a:endParaRPr lang="en-GB"/>
        </a:p>
      </dgm:t>
    </dgm:pt>
    <dgm:pt modelId="{147515E0-5C1E-BB44-B1BA-4E6336E4333F}" type="sibTrans" cxnId="{CCBC6666-2204-5B4F-923D-C429C8EC29AD}">
      <dgm:prSet/>
      <dgm:spPr/>
      <dgm:t>
        <a:bodyPr/>
        <a:lstStyle/>
        <a:p>
          <a:endParaRPr lang="en-GB"/>
        </a:p>
      </dgm:t>
    </dgm:pt>
    <dgm:pt modelId="{6E3BADC3-1DF6-D945-B45C-A940F4960FFC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5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Rendre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les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projets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agiles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1D7CF49-849F-CE42-B66F-A398A978F3C6}" type="parTrans" cxnId="{59294D89-B6B4-974B-BE33-2F704C91CF90}">
      <dgm:prSet/>
      <dgm:spPr/>
      <dgm:t>
        <a:bodyPr/>
        <a:lstStyle/>
        <a:p>
          <a:endParaRPr lang="en-GB"/>
        </a:p>
      </dgm:t>
    </dgm:pt>
    <dgm:pt modelId="{DB6EA12F-681D-D84D-8EF9-3DE45DE16C4F}" type="sibTrans" cxnId="{59294D89-B6B4-974B-BE33-2F704C91CF90}">
      <dgm:prSet/>
      <dgm:spPr/>
      <dgm:t>
        <a:bodyPr/>
        <a:lstStyle/>
        <a:p>
          <a:endParaRPr lang="en-GB"/>
        </a:p>
      </dgm:t>
    </dgm:pt>
    <dgm:pt modelId="{8AC80278-4217-6A48-9E07-78BE2FAA5592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6 Planification,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chiffrage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et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suivi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au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quotidien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B766EB-7617-BB47-AB8B-AEBAF3025A89}" type="parTrans" cxnId="{ED14EE84-9E20-774C-8C77-CF5583244409}">
      <dgm:prSet/>
      <dgm:spPr/>
      <dgm:t>
        <a:bodyPr/>
        <a:lstStyle/>
        <a:p>
          <a:endParaRPr lang="en-GB"/>
        </a:p>
      </dgm:t>
    </dgm:pt>
    <dgm:pt modelId="{E185EBB4-3FC0-7346-BF2C-92E56A3344D6}" type="sibTrans" cxnId="{ED14EE84-9E20-774C-8C77-CF5583244409}">
      <dgm:prSet/>
      <dgm:spPr/>
      <dgm:t>
        <a:bodyPr/>
        <a:lstStyle/>
        <a:p>
          <a:endParaRPr lang="en-GB"/>
        </a:p>
      </dgm:t>
    </dgm:pt>
    <dgm:pt modelId="{D2779270-0E8F-DD4A-814D-079D4B700587}">
      <dgm:prSet custT="1"/>
      <dgm:spPr/>
      <dgm:t>
        <a:bodyPr/>
        <a:lstStyle/>
        <a:p>
          <a:pPr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7 Pilotage d’un portfolio de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projets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9F6E85F-62CD-DF49-A33F-A39E9FC43136}" type="parTrans" cxnId="{A7746613-F8E2-0A45-A08A-7E201AE30B27}">
      <dgm:prSet/>
      <dgm:spPr/>
      <dgm:t>
        <a:bodyPr/>
        <a:lstStyle/>
        <a:p>
          <a:endParaRPr lang="en-GB"/>
        </a:p>
      </dgm:t>
    </dgm:pt>
    <dgm:pt modelId="{96C55275-6321-7F4E-BBD9-A61EC6A7A1F6}" type="sibTrans" cxnId="{A7746613-F8E2-0A45-A08A-7E201AE30B27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7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7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7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7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7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7"/>
      <dgm:spPr/>
    </dgm:pt>
    <dgm:pt modelId="{7CBE9DFC-2B8C-A840-9EC1-0919C01D6BD5}" type="pres">
      <dgm:prSet presAssocID="{0308D590-C161-4E12-B758-1525695553A2}" presName="vert1" presStyleCnt="0"/>
      <dgm:spPr/>
    </dgm:pt>
    <dgm:pt modelId="{4BFB9DEE-3763-0A4C-B542-E92BAB137947}" type="pres">
      <dgm:prSet presAssocID="{12DA76FD-D2DA-E940-94AF-2173CF32DBAE}" presName="thickLine" presStyleLbl="alignNode1" presStyleIdx="3" presStyleCnt="7"/>
      <dgm:spPr/>
    </dgm:pt>
    <dgm:pt modelId="{0A674837-88E8-0641-917B-6D9CD365FA30}" type="pres">
      <dgm:prSet presAssocID="{12DA76FD-D2DA-E940-94AF-2173CF32DBAE}" presName="horz1" presStyleCnt="0"/>
      <dgm:spPr/>
    </dgm:pt>
    <dgm:pt modelId="{BA30D837-1EBE-A64B-8513-6AA1247A536C}" type="pres">
      <dgm:prSet presAssocID="{12DA76FD-D2DA-E940-94AF-2173CF32DBAE}" presName="tx1" presStyleLbl="revTx" presStyleIdx="3" presStyleCnt="7"/>
      <dgm:spPr/>
    </dgm:pt>
    <dgm:pt modelId="{E700F39A-36A4-C448-A753-AD7EF221AD55}" type="pres">
      <dgm:prSet presAssocID="{12DA76FD-D2DA-E940-94AF-2173CF32DBAE}" presName="vert1" presStyleCnt="0"/>
      <dgm:spPr/>
    </dgm:pt>
    <dgm:pt modelId="{F40D6D4E-4549-104E-BA50-D37E16392EE4}" type="pres">
      <dgm:prSet presAssocID="{6E3BADC3-1DF6-D945-B45C-A940F4960FFC}" presName="thickLine" presStyleLbl="alignNode1" presStyleIdx="4" presStyleCnt="7"/>
      <dgm:spPr/>
    </dgm:pt>
    <dgm:pt modelId="{F2BB8549-0D41-BF4C-99FB-59422788E8CA}" type="pres">
      <dgm:prSet presAssocID="{6E3BADC3-1DF6-D945-B45C-A940F4960FFC}" presName="horz1" presStyleCnt="0"/>
      <dgm:spPr/>
    </dgm:pt>
    <dgm:pt modelId="{E43B43A1-797B-C846-8C34-9CA40127A538}" type="pres">
      <dgm:prSet presAssocID="{6E3BADC3-1DF6-D945-B45C-A940F4960FFC}" presName="tx1" presStyleLbl="revTx" presStyleIdx="4" presStyleCnt="7"/>
      <dgm:spPr/>
    </dgm:pt>
    <dgm:pt modelId="{DCA222CA-85B6-3B42-AEB0-4A5761CA76B6}" type="pres">
      <dgm:prSet presAssocID="{6E3BADC3-1DF6-D945-B45C-A940F4960FFC}" presName="vert1" presStyleCnt="0"/>
      <dgm:spPr/>
    </dgm:pt>
    <dgm:pt modelId="{AF2E6FB8-6363-0545-8737-47B4630B6281}" type="pres">
      <dgm:prSet presAssocID="{8AC80278-4217-6A48-9E07-78BE2FAA5592}" presName="thickLine" presStyleLbl="alignNode1" presStyleIdx="5" presStyleCnt="7"/>
      <dgm:spPr/>
    </dgm:pt>
    <dgm:pt modelId="{AD5A65E7-A3A3-8647-8909-45B37AAB5D98}" type="pres">
      <dgm:prSet presAssocID="{8AC80278-4217-6A48-9E07-78BE2FAA5592}" presName="horz1" presStyleCnt="0"/>
      <dgm:spPr/>
    </dgm:pt>
    <dgm:pt modelId="{A1ED1E17-BDC1-C740-AE43-A0B2AFBB3B34}" type="pres">
      <dgm:prSet presAssocID="{8AC80278-4217-6A48-9E07-78BE2FAA5592}" presName="tx1" presStyleLbl="revTx" presStyleIdx="5" presStyleCnt="7"/>
      <dgm:spPr/>
    </dgm:pt>
    <dgm:pt modelId="{0F3D7E3D-569A-6547-82B7-574AA8B71AC2}" type="pres">
      <dgm:prSet presAssocID="{8AC80278-4217-6A48-9E07-78BE2FAA5592}" presName="vert1" presStyleCnt="0"/>
      <dgm:spPr/>
    </dgm:pt>
    <dgm:pt modelId="{C6463641-B865-714D-8BB7-2C2FD13CEBEB}" type="pres">
      <dgm:prSet presAssocID="{D2779270-0E8F-DD4A-814D-079D4B700587}" presName="thickLine" presStyleLbl="alignNode1" presStyleIdx="6" presStyleCnt="7"/>
      <dgm:spPr/>
    </dgm:pt>
    <dgm:pt modelId="{F3479163-A678-D54F-819E-86C85B7B6B23}" type="pres">
      <dgm:prSet presAssocID="{D2779270-0E8F-DD4A-814D-079D4B700587}" presName="horz1" presStyleCnt="0"/>
      <dgm:spPr/>
    </dgm:pt>
    <dgm:pt modelId="{D1EC0234-18E9-ED4F-BC2C-2416BDF4ED13}" type="pres">
      <dgm:prSet presAssocID="{D2779270-0E8F-DD4A-814D-079D4B700587}" presName="tx1" presStyleLbl="revTx" presStyleIdx="6" presStyleCnt="7"/>
      <dgm:spPr/>
    </dgm:pt>
    <dgm:pt modelId="{40F3CE18-131C-F241-9BAC-E2B20FAECCD2}" type="pres">
      <dgm:prSet presAssocID="{D2779270-0E8F-DD4A-814D-079D4B700587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7746613-F8E2-0A45-A08A-7E201AE30B27}" srcId="{E5B6C62B-81E8-463D-9B1C-741416C9BAC5}" destId="{D2779270-0E8F-DD4A-814D-079D4B700587}" srcOrd="6" destOrd="0" parTransId="{E9F6E85F-62CD-DF49-A33F-A39E9FC43136}" sibTransId="{96C55275-6321-7F4E-BBD9-A61EC6A7A1F6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CCBC6666-2204-5B4F-923D-C429C8EC29AD}" srcId="{E5B6C62B-81E8-463D-9B1C-741416C9BAC5}" destId="{12DA76FD-D2DA-E940-94AF-2173CF32DBAE}" srcOrd="3" destOrd="0" parTransId="{F1F426A9-DFD1-7842-8701-EAB9DDC79092}" sibTransId="{147515E0-5C1E-BB44-B1BA-4E6336E4333F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2B7B156-B6B6-9844-92A6-47EA8E1459E1}" type="presOf" srcId="{28744FCC-73B3-4D47-8956-6F07AB6EAE30}" destId="{1A097C1C-5246-2D4B-BCB5-B47FB13E9C82}" srcOrd="0" destOrd="0" presId="urn:microsoft.com/office/officeart/2008/layout/LinedList"/>
    <dgm:cxn modelId="{AD396277-0389-414D-8E2B-4568DB354BFE}" type="presOf" srcId="{0308D590-C161-4E12-B758-1525695553A2}" destId="{9A2C8170-E140-3048-85C0-97DC20485B0D}" srcOrd="0" destOrd="0" presId="urn:microsoft.com/office/officeart/2008/layout/LinedList"/>
    <dgm:cxn modelId="{66F61F7C-0619-0C47-8A30-C235AC182969}" type="presOf" srcId="{6E3BADC3-1DF6-D945-B45C-A940F4960FFC}" destId="{E43B43A1-797B-C846-8C34-9CA40127A538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ED14EE84-9E20-774C-8C77-CF5583244409}" srcId="{E5B6C62B-81E8-463D-9B1C-741416C9BAC5}" destId="{8AC80278-4217-6A48-9E07-78BE2FAA5592}" srcOrd="5" destOrd="0" parTransId="{B8B766EB-7617-BB47-AB8B-AEBAF3025A89}" sibTransId="{E185EBB4-3FC0-7346-BF2C-92E56A3344D6}"/>
    <dgm:cxn modelId="{59294D89-B6B4-974B-BE33-2F704C91CF90}" srcId="{E5B6C62B-81E8-463D-9B1C-741416C9BAC5}" destId="{6E3BADC3-1DF6-D945-B45C-A940F4960FFC}" srcOrd="4" destOrd="0" parTransId="{21D7CF49-849F-CE42-B66F-A398A978F3C6}" sibTransId="{DB6EA12F-681D-D84D-8EF9-3DE45DE16C4F}"/>
    <dgm:cxn modelId="{B588D7A1-6DCD-E84D-8803-7BD660C85F6D}" type="presOf" srcId="{12DA76FD-D2DA-E940-94AF-2173CF32DBAE}" destId="{BA30D837-1EBE-A64B-8513-6AA1247A536C}" srcOrd="0" destOrd="0" presId="urn:microsoft.com/office/officeart/2008/layout/LinedList"/>
    <dgm:cxn modelId="{721337B0-B710-7646-AB46-16396BDC2B5F}" type="presOf" srcId="{8AC80278-4217-6A48-9E07-78BE2FAA5592}" destId="{A1ED1E17-BDC1-C740-AE43-A0B2AFBB3B34}" srcOrd="0" destOrd="0" presId="urn:microsoft.com/office/officeart/2008/layout/LinedList"/>
    <dgm:cxn modelId="{D50293B6-E72C-8A40-86AF-B9B4A9E801B6}" type="presOf" srcId="{D2779270-0E8F-DD4A-814D-079D4B700587}" destId="{D1EC0234-18E9-ED4F-BC2C-2416BDF4ED13}" srcOrd="0" destOrd="0" presId="urn:microsoft.com/office/officeart/2008/layout/LinedList"/>
    <dgm:cxn modelId="{8B1697D4-2BE4-A045-A5E1-921191085C67}" type="presOf" srcId="{BA29BC76-C8FB-4116-AD20-589F50163BB1}" destId="{2004E748-7C9E-E444-99E1-D2720EECB565}" srcOrd="0" destOrd="0" presId="urn:microsoft.com/office/officeart/2008/layout/LinedList"/>
    <dgm:cxn modelId="{277B90FA-597D-CB4A-92E8-FC4761B9FA31}" type="presParOf" srcId="{02956F8B-8164-EB41-8AB9-AF6266033E2D}" destId="{D462E113-B255-2C48-AC66-E4834ADA7DA7}" srcOrd="0" destOrd="0" presId="urn:microsoft.com/office/officeart/2008/layout/LinedList"/>
    <dgm:cxn modelId="{794DE932-EA6C-D94F-B890-3B5955F1AA27}" type="presParOf" srcId="{02956F8B-8164-EB41-8AB9-AF6266033E2D}" destId="{DEF062FB-F67D-544E-8601-4FB747A618BC}" srcOrd="1" destOrd="0" presId="urn:microsoft.com/office/officeart/2008/layout/LinedList"/>
    <dgm:cxn modelId="{BEFBDEB4-E921-2944-946E-745170C1B6D2}" type="presParOf" srcId="{DEF062FB-F67D-544E-8601-4FB747A618BC}" destId="{1A097C1C-5246-2D4B-BCB5-B47FB13E9C82}" srcOrd="0" destOrd="0" presId="urn:microsoft.com/office/officeart/2008/layout/LinedList"/>
    <dgm:cxn modelId="{5025EFBB-69AD-CC4D-BB00-30EC6FC008A7}" type="presParOf" srcId="{DEF062FB-F67D-544E-8601-4FB747A618BC}" destId="{02FA40C7-E7C5-F94D-8336-7930C055E06C}" srcOrd="1" destOrd="0" presId="urn:microsoft.com/office/officeart/2008/layout/LinedList"/>
    <dgm:cxn modelId="{2C84A1ED-8861-E043-8198-D3E2B26785C8}" type="presParOf" srcId="{02956F8B-8164-EB41-8AB9-AF6266033E2D}" destId="{6855B220-D32A-1549-B740-17D275027C09}" srcOrd="2" destOrd="0" presId="urn:microsoft.com/office/officeart/2008/layout/LinedList"/>
    <dgm:cxn modelId="{E17D7498-B2CB-104B-B1E5-26BC31165B49}" type="presParOf" srcId="{02956F8B-8164-EB41-8AB9-AF6266033E2D}" destId="{CDDCB76F-77AA-F94E-8976-C3E26B0A3240}" srcOrd="3" destOrd="0" presId="urn:microsoft.com/office/officeart/2008/layout/LinedList"/>
    <dgm:cxn modelId="{3ACDC850-9E7A-8246-98FC-C513EFB56815}" type="presParOf" srcId="{CDDCB76F-77AA-F94E-8976-C3E26B0A3240}" destId="{2004E748-7C9E-E444-99E1-D2720EECB565}" srcOrd="0" destOrd="0" presId="urn:microsoft.com/office/officeart/2008/layout/LinedList"/>
    <dgm:cxn modelId="{B9C94D5B-2FAB-4B4B-8C8C-3ECAA335878C}" type="presParOf" srcId="{CDDCB76F-77AA-F94E-8976-C3E26B0A3240}" destId="{290CD2AE-7712-B44D-9285-D00C1184C1AF}" srcOrd="1" destOrd="0" presId="urn:microsoft.com/office/officeart/2008/layout/LinedList"/>
    <dgm:cxn modelId="{E0DA933B-468C-BC43-BC00-BFCB121AB01D}" type="presParOf" srcId="{02956F8B-8164-EB41-8AB9-AF6266033E2D}" destId="{9327F25A-82DE-8A43-9717-ACBAA35DC4BA}" srcOrd="4" destOrd="0" presId="urn:microsoft.com/office/officeart/2008/layout/LinedList"/>
    <dgm:cxn modelId="{A95B669E-162B-8141-8A77-9A83B9B6F015}" type="presParOf" srcId="{02956F8B-8164-EB41-8AB9-AF6266033E2D}" destId="{2268A255-FBB4-0142-9B6F-2975C5D7F5BE}" srcOrd="5" destOrd="0" presId="urn:microsoft.com/office/officeart/2008/layout/LinedList"/>
    <dgm:cxn modelId="{A1CED43F-67AD-7942-BC89-5FD334947BB8}" type="presParOf" srcId="{2268A255-FBB4-0142-9B6F-2975C5D7F5BE}" destId="{9A2C8170-E140-3048-85C0-97DC20485B0D}" srcOrd="0" destOrd="0" presId="urn:microsoft.com/office/officeart/2008/layout/LinedList"/>
    <dgm:cxn modelId="{3CD301B1-20B9-AD4F-9FB1-8CF1AA219798}" type="presParOf" srcId="{2268A255-FBB4-0142-9B6F-2975C5D7F5BE}" destId="{7CBE9DFC-2B8C-A840-9EC1-0919C01D6BD5}" srcOrd="1" destOrd="0" presId="urn:microsoft.com/office/officeart/2008/layout/LinedList"/>
    <dgm:cxn modelId="{20EEAC9E-FB18-104D-8C04-34890EA9495C}" type="presParOf" srcId="{02956F8B-8164-EB41-8AB9-AF6266033E2D}" destId="{4BFB9DEE-3763-0A4C-B542-E92BAB137947}" srcOrd="6" destOrd="0" presId="urn:microsoft.com/office/officeart/2008/layout/LinedList"/>
    <dgm:cxn modelId="{88D436D6-8E11-3845-935D-A01E34BA10A4}" type="presParOf" srcId="{02956F8B-8164-EB41-8AB9-AF6266033E2D}" destId="{0A674837-88E8-0641-917B-6D9CD365FA30}" srcOrd="7" destOrd="0" presId="urn:microsoft.com/office/officeart/2008/layout/LinedList"/>
    <dgm:cxn modelId="{0586F4FC-4079-A14A-BA38-FD683FAA6982}" type="presParOf" srcId="{0A674837-88E8-0641-917B-6D9CD365FA30}" destId="{BA30D837-1EBE-A64B-8513-6AA1247A536C}" srcOrd="0" destOrd="0" presId="urn:microsoft.com/office/officeart/2008/layout/LinedList"/>
    <dgm:cxn modelId="{A5A9E4D2-0833-0546-B645-BD9C21E27509}" type="presParOf" srcId="{0A674837-88E8-0641-917B-6D9CD365FA30}" destId="{E700F39A-36A4-C448-A753-AD7EF221AD55}" srcOrd="1" destOrd="0" presId="urn:microsoft.com/office/officeart/2008/layout/LinedList"/>
    <dgm:cxn modelId="{2D0744A3-77A4-BB40-AE3D-1F34F54B8493}" type="presParOf" srcId="{02956F8B-8164-EB41-8AB9-AF6266033E2D}" destId="{F40D6D4E-4549-104E-BA50-D37E16392EE4}" srcOrd="8" destOrd="0" presId="urn:microsoft.com/office/officeart/2008/layout/LinedList"/>
    <dgm:cxn modelId="{48818EEE-6098-D442-A74F-E67F36680CEE}" type="presParOf" srcId="{02956F8B-8164-EB41-8AB9-AF6266033E2D}" destId="{F2BB8549-0D41-BF4C-99FB-59422788E8CA}" srcOrd="9" destOrd="0" presId="urn:microsoft.com/office/officeart/2008/layout/LinedList"/>
    <dgm:cxn modelId="{186D91DD-FCB9-2143-B83E-E62DA5E6DEC3}" type="presParOf" srcId="{F2BB8549-0D41-BF4C-99FB-59422788E8CA}" destId="{E43B43A1-797B-C846-8C34-9CA40127A538}" srcOrd="0" destOrd="0" presId="urn:microsoft.com/office/officeart/2008/layout/LinedList"/>
    <dgm:cxn modelId="{49D2C7E1-EAF1-5E48-ACF4-EC422DF7532D}" type="presParOf" srcId="{F2BB8549-0D41-BF4C-99FB-59422788E8CA}" destId="{DCA222CA-85B6-3B42-AEB0-4A5761CA76B6}" srcOrd="1" destOrd="0" presId="urn:microsoft.com/office/officeart/2008/layout/LinedList"/>
    <dgm:cxn modelId="{CD227F6E-8979-644C-ADFC-D832FECF6B46}" type="presParOf" srcId="{02956F8B-8164-EB41-8AB9-AF6266033E2D}" destId="{AF2E6FB8-6363-0545-8737-47B4630B6281}" srcOrd="10" destOrd="0" presId="urn:microsoft.com/office/officeart/2008/layout/LinedList"/>
    <dgm:cxn modelId="{C5E2DBD7-7D0F-5040-B7B3-BCC5D296FF96}" type="presParOf" srcId="{02956F8B-8164-EB41-8AB9-AF6266033E2D}" destId="{AD5A65E7-A3A3-8647-8909-45B37AAB5D98}" srcOrd="11" destOrd="0" presId="urn:microsoft.com/office/officeart/2008/layout/LinedList"/>
    <dgm:cxn modelId="{4980DF47-9BE6-5244-849C-88F335CFF25B}" type="presParOf" srcId="{AD5A65E7-A3A3-8647-8909-45B37AAB5D98}" destId="{A1ED1E17-BDC1-C740-AE43-A0B2AFBB3B34}" srcOrd="0" destOrd="0" presId="urn:microsoft.com/office/officeart/2008/layout/LinedList"/>
    <dgm:cxn modelId="{C00B50A9-CE3E-2F4C-9B94-EEFD893BD186}" type="presParOf" srcId="{AD5A65E7-A3A3-8647-8909-45B37AAB5D98}" destId="{0F3D7E3D-569A-6547-82B7-574AA8B71AC2}" srcOrd="1" destOrd="0" presId="urn:microsoft.com/office/officeart/2008/layout/LinedList"/>
    <dgm:cxn modelId="{95724899-32BE-DF40-9632-1E3045A31BB8}" type="presParOf" srcId="{02956F8B-8164-EB41-8AB9-AF6266033E2D}" destId="{C6463641-B865-714D-8BB7-2C2FD13CEBEB}" srcOrd="12" destOrd="0" presId="urn:microsoft.com/office/officeart/2008/layout/LinedList"/>
    <dgm:cxn modelId="{1293CBFB-D8A8-BE41-ABA9-08F0133B05F9}" type="presParOf" srcId="{02956F8B-8164-EB41-8AB9-AF6266033E2D}" destId="{F3479163-A678-D54F-819E-86C85B7B6B23}" srcOrd="13" destOrd="0" presId="urn:microsoft.com/office/officeart/2008/layout/LinedList"/>
    <dgm:cxn modelId="{DA37D416-714F-C14B-AB41-2EEE9037C951}" type="presParOf" srcId="{F3479163-A678-D54F-819E-86C85B7B6B23}" destId="{D1EC0234-18E9-ED4F-BC2C-2416BDF4ED13}" srcOrd="0" destOrd="0" presId="urn:microsoft.com/office/officeart/2008/layout/LinedList"/>
    <dgm:cxn modelId="{972A2D7C-2067-4049-97E7-09930917D2B2}" type="presParOf" srcId="{F3479163-A678-D54F-819E-86C85B7B6B23}" destId="{40F3CE18-131C-F241-9BAC-E2B20FAECC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1 Démarrer un projet informatique</a:t>
          </a:r>
          <a:endParaRPr lang="en-US" sz="2000" kern="1200" dirty="0"/>
        </a:p>
      </dsp:txBody>
      <dsp:txXfrm>
        <a:off x="0" y="642"/>
        <a:ext cx="7310414" cy="751927"/>
      </dsp:txXfrm>
    </dsp:sp>
    <dsp:sp modelId="{6855B220-D32A-1549-B740-17D275027C09}">
      <dsp:nvSpPr>
        <dsp:cNvPr id="0" name=""/>
        <dsp:cNvSpPr/>
      </dsp:nvSpPr>
      <dsp:spPr>
        <a:xfrm>
          <a:off x="0" y="752570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220562"/>
                <a:satOff val="249"/>
                <a:lumOff val="588"/>
                <a:alphaOff val="0"/>
                <a:tint val="96000"/>
                <a:lumMod val="104000"/>
              </a:schemeClr>
            </a:gs>
            <a:gs pos="100000">
              <a:schemeClr val="accent2">
                <a:hueOff val="-220562"/>
                <a:satOff val="249"/>
                <a:lumOff val="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752570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2 Les aspects financiers et juridiques</a:t>
          </a:r>
          <a:endParaRPr lang="en-US" sz="2000" kern="1200" dirty="0"/>
        </a:p>
      </dsp:txBody>
      <dsp:txXfrm>
        <a:off x="0" y="752570"/>
        <a:ext cx="7310414" cy="751927"/>
      </dsp:txXfrm>
    </dsp:sp>
    <dsp:sp modelId="{9327F25A-82DE-8A43-9717-ACBAA35DC4BA}">
      <dsp:nvSpPr>
        <dsp:cNvPr id="0" name=""/>
        <dsp:cNvSpPr/>
      </dsp:nvSpPr>
      <dsp:spPr>
        <a:xfrm>
          <a:off x="0" y="1504498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504498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3 La prise en compte du risque</a:t>
          </a:r>
          <a:endParaRPr lang="en-US" sz="2000" kern="1200" dirty="0"/>
        </a:p>
      </dsp:txBody>
      <dsp:txXfrm>
        <a:off x="0" y="1504498"/>
        <a:ext cx="7310414" cy="751927"/>
      </dsp:txXfrm>
    </dsp:sp>
    <dsp:sp modelId="{4BFB9DEE-3763-0A4C-B542-E92BAB137947}">
      <dsp:nvSpPr>
        <dsp:cNvPr id="0" name=""/>
        <dsp:cNvSpPr/>
      </dsp:nvSpPr>
      <dsp:spPr>
        <a:xfrm>
          <a:off x="0" y="2256425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0D837-1EBE-A64B-8513-6AA1247A536C}">
      <dsp:nvSpPr>
        <dsp:cNvPr id="0" name=""/>
        <dsp:cNvSpPr/>
      </dsp:nvSpPr>
      <dsp:spPr>
        <a:xfrm>
          <a:off x="0" y="2256425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4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L’approche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classique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du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256425"/>
        <a:ext cx="7310414" cy="751927"/>
      </dsp:txXfrm>
    </dsp:sp>
    <dsp:sp modelId="{F40D6D4E-4549-104E-BA50-D37E16392EE4}">
      <dsp:nvSpPr>
        <dsp:cNvPr id="0" name=""/>
        <dsp:cNvSpPr/>
      </dsp:nvSpPr>
      <dsp:spPr>
        <a:xfrm>
          <a:off x="0" y="3008353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3B43A1-797B-C846-8C34-9CA40127A538}">
      <dsp:nvSpPr>
        <dsp:cNvPr id="0" name=""/>
        <dsp:cNvSpPr/>
      </dsp:nvSpPr>
      <dsp:spPr>
        <a:xfrm>
          <a:off x="0" y="3008353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5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Rendre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les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projets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agiles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008353"/>
        <a:ext cx="7310414" cy="751927"/>
      </dsp:txXfrm>
    </dsp:sp>
    <dsp:sp modelId="{AF2E6FB8-6363-0545-8737-47B4630B6281}">
      <dsp:nvSpPr>
        <dsp:cNvPr id="0" name=""/>
        <dsp:cNvSpPr/>
      </dsp:nvSpPr>
      <dsp:spPr>
        <a:xfrm>
          <a:off x="0" y="3760280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1102811"/>
                <a:satOff val="1243"/>
                <a:lumOff val="2942"/>
                <a:alphaOff val="0"/>
                <a:tint val="96000"/>
                <a:lumMod val="104000"/>
              </a:schemeClr>
            </a:gs>
            <a:gs pos="100000">
              <a:schemeClr val="accent2">
                <a:hueOff val="-1102811"/>
                <a:satOff val="1243"/>
                <a:lumOff val="294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D1E17-BDC1-C740-AE43-A0B2AFBB3B34}">
      <dsp:nvSpPr>
        <dsp:cNvPr id="0" name=""/>
        <dsp:cNvSpPr/>
      </dsp:nvSpPr>
      <dsp:spPr>
        <a:xfrm>
          <a:off x="0" y="3760280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6 Planification,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chiffrage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et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suivi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au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quotidien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760280"/>
        <a:ext cx="7310414" cy="751927"/>
      </dsp:txXfrm>
    </dsp:sp>
    <dsp:sp modelId="{C6463641-B865-714D-8BB7-2C2FD13CEBEB}">
      <dsp:nvSpPr>
        <dsp:cNvPr id="0" name=""/>
        <dsp:cNvSpPr/>
      </dsp:nvSpPr>
      <dsp:spPr>
        <a:xfrm>
          <a:off x="0" y="4512208"/>
          <a:ext cx="7310414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C0234-18E9-ED4F-BC2C-2416BDF4ED13}">
      <dsp:nvSpPr>
        <dsp:cNvPr id="0" name=""/>
        <dsp:cNvSpPr/>
      </dsp:nvSpPr>
      <dsp:spPr>
        <a:xfrm>
          <a:off x="0" y="4512208"/>
          <a:ext cx="7310414" cy="751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7 Pilotage d’un portfolio de </a:t>
          </a: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projets</a:t>
          </a:r>
          <a:endParaRPr lang="en-GB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512208"/>
        <a:ext cx="7310414" cy="75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11/14/2024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813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C174C-3B62-46C3-6014-29866BB3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45400-7C60-5617-2EFF-FDA6F2183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BCEC4-B0D6-5A34-98E0-326794FEA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51A9-B0F1-CADD-64A6-1A9BFA006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1515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F855-14C5-E6CF-94B7-055337406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837B-5C40-E6ED-FEED-9CAA039BB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181AE-8EAC-2199-75B0-04ED26624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3DEF-4355-2CBC-8088-158EFD4F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504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CEE4-1BE7-3C13-CE65-CF3128FB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70A44-3F95-5B97-E3A6-EA251B155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A6E90-D2D3-0AED-B0DC-B27FCA3C8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FF7E5-49EC-771E-8A71-7724847F5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8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C20C8-B181-6DF9-5E1F-A1205CC3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1B61A-FFC8-EA16-BE22-B151BDDA5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6E0FE-AF2A-C117-80D8-9C7CDDBE5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42182-9681-4481-6F7F-545E70716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917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A0FD-9321-3E34-BC38-F93BE27B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17338-9FF3-CC55-978F-620892359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4BBEE-528F-8049-AB76-52764FB66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56F8-F3FE-8ECE-BA30-EEE3CF931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797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0411E-AD61-7E1A-39F2-4EB86F83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ED5B7-625F-30AC-5D95-B2A4798ED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8889A-DC57-12F7-B1A7-B4C3F952B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4D5A-A8C6-5A7E-F7F5-557D6B90E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64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5BD47-7365-4431-9671-6AD1A42E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14A9E-BB29-912F-D7C4-85078F41F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80FB3-81A2-E29C-7A84-1D2D6BD93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E56-DF5E-7F9A-5A04-8AA3F9C7E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824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17F0-27E5-E0B7-AA5D-3262683F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41213-89FB-867F-FBE1-E1FB310C9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95581-D6DF-AC87-94F4-FCCA41D5E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225E-5F52-0568-CB69-CEF2B5B9E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8434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EC78B-3E58-174B-2F36-05C9BBEFB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2EB13-CD5D-D9EA-FB48-97D2A969D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25B75-AE22-4C51-44A3-BD1EF3141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B63F-FE11-2F29-6E39-E97D56B33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4724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0C40-DE9D-3E62-2729-901C484B0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92A20-F09F-334F-57F3-A2931F542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F5BDA-38DD-6105-0B2E-77207FAB5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FE1A-54F2-04B7-7333-E21D34484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631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FC82-9FCC-3D2D-3775-F38F18E3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D4E1A-1292-0FF7-FA88-159D50839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84369-40A4-5AA6-9DBC-78296AB1A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B55E8-1212-7FF6-2BE1-446E44365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065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7C020-A440-ED79-7F72-BAE9F06D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3913D-B995-EC88-BF14-2ED9CC44C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70203-21D2-EAEF-B221-38DE72113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1216-40D4-13B0-F3FA-D33BFC6AB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9442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7481-71FA-ED51-3C25-C004E51A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A6BEA-B426-A6FF-B69B-781816E26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4D68A-5887-6895-CBAC-91F7FCD41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E586-FABD-38C7-C049-64BD2F0C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151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F8BC-83FD-6929-B168-CBB6818CB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ECE35-58A0-424F-5791-21FC10889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B1074-4741-6CE5-BCEF-6D99CEBD4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24B7-EF20-7318-65E9-0F14A1E6F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4958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AD8D-5C73-3178-52ED-31E411BA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DF2EC-015D-286A-C6AC-22E09441E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7D21A-7195-C24D-0C58-BA7739A1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2A2E-21B6-DCEA-D949-07D9A1870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04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764D4-8328-3613-63F2-7853B399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79E9E-C64C-B0AF-335F-B2FD40AFF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0B3B3-5A57-DFB0-05ED-DF5D56EF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788E-1197-A8D1-D8F8-E2F15CF1B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73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C392-331B-0131-AE83-B13708BE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EA8FD-E006-526F-7F36-422367CCC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7B78E-8041-E593-D6F1-DC754A243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BA1E-7A94-C552-4744-2471F173F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462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8B173-EDA6-0E2F-F143-5EF6A72B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4247C-0AE3-6A90-16DE-987B22D57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D97B2-D1B6-55A0-5E30-7484B0FFF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DBF7-B6CB-7B08-BBFF-5353CF580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3360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9454F-4CE6-0ECE-7289-57B4986D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76C15-F1A2-4995-A67C-83EEE5F31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3D4DF-6965-04F1-079F-222A30E63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0B67-AD98-D276-2E23-CC6FBDE79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71093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F31F-6A27-C102-62D2-4BA1D56FA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2C98-5806-8E00-D05E-90170FA5D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C0096-80D5-E212-2A33-6CCD69E88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81D00-3B6A-A0DD-9F20-C23AC66A4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9882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729D-618D-1080-6D2A-F2768013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72945-4A84-F746-3F81-CA6B83A73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4ABCE-F509-8C1A-BB59-C092A84F0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DA05-4855-B041-6934-4F4311E2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491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5EA6-74F7-B25F-ECC1-30035B85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09D72-F061-3D06-E6E2-BDBD054AE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7DAF7-2DD7-09E3-222A-8BD066131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19294-B315-05BC-034B-4AFF57860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5725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2D30-E167-0094-2279-7FB81B75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CAF51-6B27-AD29-3C19-FED3FEB8C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DE5B1-8B32-CD23-D663-F7633C1DC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45A3-96FA-54F1-9A73-F1C7C66E4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4335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A2096-F58E-EABF-1AA9-9F3431EF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31A76-CB7B-B257-8EA1-5B7E4ABED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C1890-50BB-195D-B998-DAC0A56F2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2003-14A1-DFA0-A410-E864E4C87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1486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6332-874C-1FF5-5D5E-B630A1B11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82821-88AF-CB55-43D8-30F3A1AAD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9ECF8-46A4-945D-D68B-BAF0338F6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E8CF-AC13-77F7-3D8C-D7746FD69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4108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30E42-6585-7374-AF3C-7B23A799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7FBFD-9330-40DB-C04F-36728DEA6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538A-DE52-4CCC-AD97-38C98B65F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9B92-53BF-6404-09CC-09B3E85B0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1807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B144-8ECB-6CA4-F66D-87289768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FA867-5EAB-6275-C0BC-9CA7F8D4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0055A-73D8-DE5C-E342-2C43D63C5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D3510-CD6B-4E83-1991-7EE5E8FD5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7055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43C8-B01D-7893-8777-540CB8A4A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B659-0FFF-3D08-492C-F3BC1074F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471A7-DD8D-9CFE-EE02-3440EDD37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83D6D-6673-5819-487A-197E3EDF2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2634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5FABE-593C-56C1-DDA4-88399C6C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B4782-F007-0B25-A9FF-26C4EB996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585AD-FD5B-CA4E-9A38-2B4D15D3C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4AAF-4771-EBFE-A156-E71CE2381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2867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62A5-BE91-0510-A021-AED58955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DA36F-B6E6-E7D4-D502-20AC16247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7B467-EBBD-F1C8-C498-6AC777219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2801-6579-0FCF-DE21-6A9EFBCC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4725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CE77-43DD-7EB5-A427-17D100C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BEAA6-D6A2-C8EC-131D-E0750DBB9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6BD71-97C9-2DC5-329E-2A840D790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7466-6507-D6FB-45C9-D0B5238FD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1465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3B468-8025-377A-E08E-DA5720DD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2DBDD-F2D2-4251-7E2C-B942ED7F2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1FF89-FCAE-865C-8915-1FE45436D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9E97-950C-534A-293C-67616343E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504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33507-4DE8-D959-3C0F-43C0D5AE8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33549-5B62-7E84-D19E-3D9392496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79C3F-F08C-0367-4CFA-69251F3D1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E0A1-CB69-647E-BD28-55AB456D4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4229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241E-B334-2524-FA4C-3138E79D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210C3-1690-8341-95B4-FE1E0EF08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DB3B7-8A7C-91C8-4943-0263AC843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CFAE-FA82-C5FD-DD4E-F4A5095AB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55814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AD8C6-4A32-32EA-C05F-C4F3B504A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1FE9F-C192-9F34-95E7-8723AD85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8A0C5-667F-D1EF-2547-4BE491C3A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F98BF-855B-9079-2386-2C950E210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78940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1702D-CC11-E055-2FCE-FCAA8FA7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1C93E-5FCF-4EE6-0964-B05A3920C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B33AC-6706-1AC9-A844-6D74B36F4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9A7A8-A8A0-0BED-DA79-D0D07FB03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91286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75D8-71C8-053A-D1C8-B12015CF3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DFE73-DBA9-D5E4-0239-4C9774E40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E86FC-2850-CECF-36DC-B02FCE6AC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2512-5356-E602-E213-2551A20B1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69988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7DEF1-CC48-FDE7-2922-C60D0BA7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84B5B-FA33-F1E0-F88A-B184631F9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AB729-A8C8-76A2-3A3D-FB90A28EE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7383-764D-E1E0-8E99-7404236C7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9510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C967A-ED9A-8C76-4CA9-5937F287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35119-216D-CCBA-2E6D-676A1D2F7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BC46A-DE80-8EC5-C95B-47E2DD19A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1AA4-CDAB-EC81-1F5E-763FE2BAF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575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9331-21E4-01EA-EE63-AEB665A1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6680A-5CE4-B063-1806-457308504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1A7BB-BD0B-12B3-0905-F36966A39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3D9D-D6CD-CEEE-5A71-0CFECC985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123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58B7-0E5D-43B3-73ED-DA96C68A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52731-DDE0-001A-BFC5-9ACE9648C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93F8DA-78DF-5CD0-E789-0EF73716D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13EE5-B286-BC7B-5BCA-1E0FA71F7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725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D4F9-3C14-922B-9A15-A58E6EE9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16269-3CA6-9D0D-06F0-03FB66D2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C481-5F7A-7CAA-45AF-9F247DD9C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14E0-2F82-536A-25E4-FA0C90680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298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C42D-BD28-2AB2-BCC4-561B98785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34A46-CC7B-467E-0212-4AE643DE1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98F52-1E67-EB03-8306-991C7B730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CE4B-9728-DA91-61F0-FE03BD39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00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7F70-85B0-744C-EC7A-F1A3C8B1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855209-EE66-C43E-8CFF-086D39C6D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15C95-7FBF-6624-60F9-3913F3194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B772-3E5D-98B0-1C16-4B0878486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10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dirty="0"/>
              <a:t>Taille 32</a:t>
            </a:r>
            <a:br>
              <a:rPr lang="fr-FR" dirty="0"/>
            </a:br>
            <a:r>
              <a:rPr lang="fr-FR" dirty="0"/>
              <a:t>Taille </a:t>
            </a:r>
            <a:r>
              <a:rPr lang="fr-FR" sz="2600" dirty="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14/11/2024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Code : CPI-I-1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721767" y="6503799"/>
            <a:ext cx="2818427" cy="349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Conduite de projets informatiques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fr/image/1987218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png/15153198-3d-illustration-financial-management-concept-and-investment-banner-template-of-payment-with-mone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logyadvice.com/blog/information-technology/4-risk-management-considerations-for-your-projec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ones.com/agile-waterfall-hybrid-project-managem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ones.com/agile-waterfall-hybrid-project-managem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ones.com/agile-waterfall-hybrid-project-managem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ggl.com/blog/agile-project-management-in-market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ggl.com/blog/agile-project-management-in-market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ggl.com/blog/agile-project-management-in-marketi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ggl.com/blog/agile-project-management-in-marketi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ggl.com/blog/agile-project-management-in-market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mi-teamwork.com/fr/blog/gestion-de-projet-efficace-en-5-etapes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vico.com/resource-allocation-and-plannin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usion.companiesofnassal.com/insights/defining-terms-program-management-and-project-managemen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usion.companiesofnassal.com/insights/defining-terms-program-management-and-project-management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usion.companiesofnassal.com/insights/defining-terms-program-management-and-project-manageme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usion.companiesofnassal.com/insights/defining-terms-program-management-and-project-manage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mi-teamwork.com/fr/blog/gestion-de-projet-efficace-en-5-etap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mi-teamwork.com/fr/blog/gestion-de-projet-efficace-en-5-etap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mi-teamwork.com/fr/blog/gestion-de-projet-efficace-en-5-etap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mi-teamwork.com/fr/blog/gestion-de-projet-efficace-en-5-etap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imelb.com/necessite-chef-de-proj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10297064" cy="2262781"/>
          </a:xfrm>
        </p:spPr>
        <p:txBody>
          <a:bodyPr>
            <a:normAutofit/>
          </a:bodyPr>
          <a:lstStyle/>
          <a:p>
            <a:r>
              <a:rPr lang="en-US" sz="4000" dirty="0" err="1"/>
              <a:t>Conduite</a:t>
            </a:r>
            <a:r>
              <a:rPr lang="en-US" sz="4000" dirty="0"/>
              <a:t> de </a:t>
            </a:r>
            <a:r>
              <a:rPr lang="en-US" sz="4000" dirty="0" err="1"/>
              <a:t>projets</a:t>
            </a:r>
            <a:r>
              <a:rPr lang="en-US" sz="4000" dirty="0"/>
              <a:t> </a:t>
            </a:r>
            <a:r>
              <a:rPr lang="en-US" sz="4000" dirty="0" err="1"/>
              <a:t>informatiques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5A375-8875-6BEE-58BF-AD471612A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83190" y="2189163"/>
            <a:ext cx="5429144" cy="3838575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A67A-CD74-9E42-5ABD-924386313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2D16-B99C-D714-D4AB-24A7CD9D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2.1</a:t>
            </a:r>
            <a:br>
              <a:rPr lang="en-US" dirty="0"/>
            </a:br>
            <a:r>
              <a:rPr lang="en-US" sz="2900" dirty="0"/>
              <a:t>Les aspects financiers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7B96-13B3-6C74-A353-F86B0696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.1.1 La structure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coût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d’un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projet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prestations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d’hébergement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2.1.3 Le plan de charge financier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2.1.4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prestations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d’exploitation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de maintenance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2.1.5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prestations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support aux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utilisateurs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2.1.6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coûts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refacturés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2.1.7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coûts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non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à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l’informatique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ED5C-3D21-9ABF-C9F2-2BE7D9A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1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2CE2B8AB-6A27-D237-6F79-472BA57A7C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27423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864B0-05AC-1FC3-28BD-499CFFD8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5F00-A29F-549D-CBB8-96471EAC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2.2</a:t>
            </a:r>
            <a:br>
              <a:rPr lang="en-US" dirty="0"/>
            </a:br>
            <a:r>
              <a:rPr lang="en-US" sz="2900" dirty="0"/>
              <a:t>Les budgets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846F-5A50-108E-841A-19FD7EE7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.2.1 Constitution des budgets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2.2.2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indicateurs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aux budgets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F46B-3414-ED3A-0BF9-7B7A5B85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4A13D88F-4298-07D3-E733-57392427A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73190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4556E-F8C7-7A99-90CE-F9FE64F0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EA95-D810-2CFC-AD29-0DCEAF39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2.3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compte</a:t>
            </a:r>
            <a:r>
              <a:rPr lang="en-US" sz="2900" dirty="0"/>
              <a:t> de </a:t>
            </a:r>
            <a:r>
              <a:rPr lang="en-US" sz="2900" dirty="0" err="1"/>
              <a:t>résultats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CFCC-388B-44AD-05D0-E06A4991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.3.1 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modèle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économique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2.3.2 La projection financière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0C2E-2C95-C434-1AED-425302EE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720F30CE-9521-A80F-1B41-857EB130F9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20717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B682-9F81-28E8-29A1-736599329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C5B7-4DAB-7F6C-C6B0-2DBB2749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2.4</a:t>
            </a:r>
            <a:br>
              <a:rPr lang="en-US" dirty="0"/>
            </a:br>
            <a:r>
              <a:rPr lang="en-US" dirty="0"/>
              <a:t>Le business care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B606-52F0-7C69-C7E1-635B3140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.4.1 La proposition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valeur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2.4.2 Le top line financier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L’executive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692D-D21B-4FAC-F2C3-1B58FFFD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1FB856EE-11E2-2260-6397-D8BDDAFF85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2293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70C94-4F16-4506-915C-AE9F2803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BC0-5593-CDAE-9097-834D47DB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2.5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suivi</a:t>
            </a:r>
            <a:r>
              <a:rPr lang="en-US" sz="2900" dirty="0"/>
              <a:t> financier des </a:t>
            </a:r>
            <a:r>
              <a:rPr lang="en-US" sz="2900" dirty="0" err="1"/>
              <a:t>projets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D22-9ED1-2D11-FD4A-DEC91232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.5.1 Les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comptes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rendus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d’activité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2.5.2 La reconnaissance du chiffre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C04A-3D91-6BF9-3315-BBF3D292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8E5D88C7-C689-7FEA-675E-4ED0069840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522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0BE3A-C5BF-3C2F-6CE9-3C70A6C0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A1CE-F137-DEE4-BB34-E10ECB84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2.6</a:t>
            </a:r>
            <a:br>
              <a:rPr lang="en-US" dirty="0"/>
            </a:br>
            <a:r>
              <a:rPr lang="en-US" sz="2900" dirty="0"/>
              <a:t>La </a:t>
            </a:r>
            <a:r>
              <a:rPr lang="en-US" sz="2900" dirty="0" err="1"/>
              <a:t>réglementation</a:t>
            </a:r>
            <a:r>
              <a:rPr lang="en-US" sz="2900" dirty="0"/>
              <a:t> </a:t>
            </a:r>
            <a:r>
              <a:rPr lang="en-US" sz="2900" dirty="0" err="1"/>
              <a:t>concernant</a:t>
            </a:r>
            <a:r>
              <a:rPr lang="en-US" sz="2900" dirty="0"/>
              <a:t> la protection des données </a:t>
            </a:r>
            <a:r>
              <a:rPr lang="en-US" sz="2900" dirty="0" err="1"/>
              <a:t>personnelles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D659-B654-3046-04E4-F86D299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.6.1 Que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recouvre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terme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données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personnelles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?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2.6.2 Des données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personnelles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conserves le temps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d’effectuer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traitements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2.6.3 Le stockage des données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personnelles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neutralisation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2.6.4 Le register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traitements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2.6.5 La territorialisation des données dans le cadre d’un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2.6.6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responsabilité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données au sein des organisations (alias CDO)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1D22-0816-A474-D968-6EB78CD2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A25D4280-8272-33B9-1549-424ABB36932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13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A2BC8-20BC-6DDD-4D66-46BAFD89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DA1-E807-ECF8-5FD4-7894A458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2.7</a:t>
            </a:r>
            <a:br>
              <a:rPr lang="en-US" dirty="0"/>
            </a:br>
            <a:r>
              <a:rPr lang="en-US" sz="2900" dirty="0"/>
              <a:t>Le cadre </a:t>
            </a:r>
            <a:r>
              <a:rPr lang="en-US" sz="2900" dirty="0" err="1"/>
              <a:t>contractuel</a:t>
            </a:r>
            <a:r>
              <a:rPr lang="en-US" sz="2900" dirty="0"/>
              <a:t> du </a:t>
            </a:r>
            <a:r>
              <a:rPr lang="en-US" sz="2900" dirty="0" err="1"/>
              <a:t>projet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882A-078A-DED0-26C7-21797E38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.7.1 Le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vocabulaire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appels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d’offres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2.7.2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types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pour 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informatique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2.7.3 La definition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contractuelle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Statement Of Work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2.7.4 Les annexes techniques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F0BD-ACBF-EAAB-FA20-105AF82B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6DEF297A-D83A-F15E-912A-5ECDEA8B769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32499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3A91B-33C2-4111-BF68-7FD7D845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FBE-0AC8-3CC9-B35E-E0BDB2AD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2.8</a:t>
            </a:r>
            <a:br>
              <a:rPr lang="en-US" dirty="0"/>
            </a:br>
            <a:r>
              <a:rPr lang="en-US" sz="2900" dirty="0"/>
              <a:t>Étude financière du site de vente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ligne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FCE0-DEA0-DF52-172C-A41C48A1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.8.1 Structure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coûts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et budgets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estimés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2.8.2 Business case et P&amp;L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2.8.3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Scénarios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financier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A5C5-5580-FF65-B34F-C2AA2E52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fr-FR"/>
          </a:p>
        </p:txBody>
      </p:sp>
      <p:pic>
        <p:nvPicPr>
          <p:cNvPr id="5" name="Content Placeholder 14" descr="A clipboard with a calculator and coins&#10;&#10;Description automatically generated">
            <a:extLst>
              <a:ext uri="{FF2B5EF4-FFF2-40B4-BE49-F238E27FC236}">
                <a16:creationId xmlns:a16="http://schemas.microsoft.com/office/drawing/2014/main" id="{43DABC72-4206-8391-44D3-2505E6443C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46497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755B-80E4-0679-7DA7-AFDDF6B7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DB5-175D-FA9E-EBE7-E8A3A34D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</a:t>
            </a:r>
            <a:br>
              <a:rPr lang="en-US" dirty="0"/>
            </a:br>
            <a:r>
              <a:rPr lang="en-US" sz="2900" dirty="0"/>
              <a:t>La </a:t>
            </a:r>
            <a:r>
              <a:rPr lang="en-US" sz="2900" dirty="0" err="1"/>
              <a:t>prise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compte</a:t>
            </a:r>
            <a:r>
              <a:rPr lang="en-US" sz="2900" dirty="0"/>
              <a:t> du </a:t>
            </a:r>
            <a:r>
              <a:rPr lang="en-US" sz="2900" dirty="0" err="1"/>
              <a:t>risque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3A98-DED0-428D-77DF-D70D7390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3.1 Les trois axes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d’analyse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 Prendre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 Étude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pour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CRM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1E75F-A0DC-E0C6-5351-6AAF3EA9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4E5E1BC7-DD29-42A5-FB77-6B95CD53F4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366474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CF99-22F2-8EF8-D595-0CA7CFDF5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4170-0D41-DFB7-9C2B-17A6B6AF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3.1</a:t>
            </a:r>
            <a:br>
              <a:rPr lang="en-US" dirty="0"/>
            </a:br>
            <a:r>
              <a:rPr lang="en-US" sz="2900" dirty="0"/>
              <a:t>Les trois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6C2C-E7C2-28BD-E21A-C363BB86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CC647-E463-7BE6-DCC9-89EAAD3D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449F6FA9-2F17-A73F-5328-F20B815C55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405622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29677"/>
              </p:ext>
            </p:extLst>
          </p:nvPr>
        </p:nvGraphicFramePr>
        <p:xfrm>
          <a:off x="4713144" y="641551"/>
          <a:ext cx="7310414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C279-E955-D19F-A236-DA6FC588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A28F-6A6C-0F7E-0453-866E2DCA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3.2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modèle</a:t>
            </a:r>
            <a:r>
              <a:rPr lang="en-US" sz="2900" dirty="0"/>
              <a:t> de </a:t>
            </a:r>
            <a:r>
              <a:rPr lang="en-US" sz="2900" dirty="0" err="1"/>
              <a:t>développement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40BF-5414-F532-0934-C702416F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3.2.1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cascade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V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itératif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3.2.4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RAD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3.2.5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Extreme Programming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3.2.6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RUP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A7F5-699D-C9BD-8D5D-3EBDE6EB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833B3522-5949-5438-5701-270A8813077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176881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62D9F-3DCB-7970-91A0-B912A12A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11C2-6BBE-9904-7D59-B4A33DEB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789067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3.3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modèle</a:t>
            </a:r>
            <a:r>
              <a:rPr lang="en-US" sz="2900" dirty="0"/>
              <a:t> </a:t>
            </a:r>
            <a:r>
              <a:rPr lang="en-US" sz="2900" dirty="0" err="1"/>
              <a:t>d’analyse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C95-2D4E-05E1-1D13-0D128CC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3.3.1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principe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modélisation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analyse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Merise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UML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3CB4-51C6-5957-756D-5D6BB679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1606EC10-3333-9EC2-7BD9-13090CB0A61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109477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6B038-5254-34DD-775C-B2B2D9EB0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AAFE-D6C4-5D48-CC7A-593BB41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3.4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modèle</a:t>
            </a:r>
            <a:r>
              <a:rPr lang="en-US" sz="2900" dirty="0"/>
              <a:t> de pilotage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B24B-9CA7-244A-6828-182024D6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3.4.1 Les faits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relatifs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indicateurs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performance (PKI)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3.4.3 Le pilotage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AD6A-18F6-61D9-7D46-9A9DB9B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4C1F99ED-1AC9-3C19-51F8-68EF856B6DE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109308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F431-B37B-3F1A-4948-A5D1A2C6F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4B2E-9958-4544-C733-A7409E0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3.5</a:t>
            </a:r>
            <a:br>
              <a:rPr lang="en-US" dirty="0"/>
            </a:br>
            <a:r>
              <a:rPr lang="en-US" dirty="0"/>
              <a:t>Prendre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le </a:t>
            </a:r>
            <a:r>
              <a:rPr lang="en-US" dirty="0" err="1"/>
              <a:t>risque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B1D-B161-835B-2AA0-683C212F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L’analyse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3.5.2 Le plan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5C2F-F0AD-F8F0-9089-7C10726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780CC3FC-BB40-D15E-EDF1-8DA9C260D1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1801547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C5109-59D9-E866-EBA1-0E667AFE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62EC-76CE-7C05-4AC1-45755F57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3.6</a:t>
            </a:r>
            <a:br>
              <a:rPr lang="en-US" dirty="0"/>
            </a:br>
            <a:r>
              <a:rPr lang="en-US" sz="2900" dirty="0"/>
              <a:t>Étude du </a:t>
            </a:r>
            <a:r>
              <a:rPr lang="en-US" sz="2900" dirty="0" err="1"/>
              <a:t>risque</a:t>
            </a:r>
            <a:r>
              <a:rPr lang="en-US" sz="2900" dirty="0"/>
              <a:t> pour le </a:t>
            </a:r>
            <a:r>
              <a:rPr lang="en-US" sz="2900" dirty="0" err="1"/>
              <a:t>projet</a:t>
            </a:r>
            <a:r>
              <a:rPr lang="en-US" sz="2900" dirty="0"/>
              <a:t> de 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DEB-CEBF-32B1-821C-3E8C41A9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3.6.1 Analyse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3.6.2 Plan de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3.6.3 Choix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71E0-575F-941B-22EA-7143CDA4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8" name="Content Placeholder 7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C3020A0C-1D7B-199A-05B1-8161E850B88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704"/>
            <a:ext cx="5122863" cy="2873916"/>
          </a:xfrm>
        </p:spPr>
      </p:pic>
    </p:spTree>
    <p:extLst>
      <p:ext uri="{BB962C8B-B14F-4D97-AF65-F5344CB8AC3E}">
        <p14:creationId xmlns:p14="http://schemas.microsoft.com/office/powerpoint/2010/main" val="210668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69855-7749-2CDF-0A62-A43B3DE3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AB5-D89D-2267-F032-6940A2C5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</a:t>
            </a:r>
            <a:br>
              <a:rPr lang="en-US" dirty="0"/>
            </a:br>
            <a:r>
              <a:rPr lang="en-US" sz="2900" dirty="0" err="1"/>
              <a:t>L’approche</a:t>
            </a:r>
            <a:r>
              <a:rPr lang="en-US" sz="2900" dirty="0"/>
              <a:t> </a:t>
            </a:r>
            <a:r>
              <a:rPr lang="en-US" sz="2900" dirty="0" err="1"/>
              <a:t>classique</a:t>
            </a:r>
            <a:r>
              <a:rPr lang="en-US" sz="2900" dirty="0"/>
              <a:t> du </a:t>
            </a:r>
            <a:r>
              <a:rPr lang="en-US" sz="2900" dirty="0" err="1"/>
              <a:t>projet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8899-7A0E-49FE-46D4-245289D8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modèle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cascade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est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un reference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 Les phases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d’activité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6F2E-92D0-F341-6CEB-2B78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C6A5D302-C7DF-C993-41D4-8C9915EE9F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258648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61C3-5834-A648-4E6D-9AF172C3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BFC-FB76-09DF-55C0-21F41D82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modèle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cascade </a:t>
            </a:r>
            <a:r>
              <a:rPr lang="en-US" sz="2900" dirty="0" err="1"/>
              <a:t>est</a:t>
            </a:r>
            <a:r>
              <a:rPr lang="en-US" sz="2900" dirty="0"/>
              <a:t> </a:t>
            </a:r>
            <a:r>
              <a:rPr lang="en-US" sz="2900" dirty="0" err="1"/>
              <a:t>une</a:t>
            </a:r>
            <a:r>
              <a:rPr lang="en-US" sz="2900" dirty="0"/>
              <a:t> </a:t>
            </a:r>
            <a:r>
              <a:rPr lang="en-US" sz="2900" dirty="0" err="1"/>
              <a:t>référence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84FE-9C0E-CE17-CE44-7D5E8941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Estimer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par anticipation pour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planifier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4.1.2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contrainte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specifications stables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4.1.3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gouvernance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dans 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waterfall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CE02-72DE-BEC4-3A99-E88DF485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fr-FR"/>
          </a:p>
        </p:txBody>
      </p:sp>
      <p:pic>
        <p:nvPicPr>
          <p:cNvPr id="25" name="Content Placeholder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523690-DEAD-F0A4-D60F-FC4D514FAD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63198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4E56C-D02D-A917-0049-952F167A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6148-05F4-9D28-4A39-C37BA24A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4.2</a:t>
            </a:r>
            <a:br>
              <a:rPr lang="en-US" dirty="0"/>
            </a:br>
            <a:r>
              <a:rPr lang="en-US" sz="2900" dirty="0"/>
              <a:t>Les phases du </a:t>
            </a:r>
            <a:r>
              <a:rPr lang="en-US" sz="2900" dirty="0" err="1"/>
              <a:t>projet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339-5ED6-1938-1A6D-BBEFC1A7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L’expression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besoins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 cahier des charges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cadrage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spécifications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générales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4.2.3 La conception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détaillée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4.2.4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réalisation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4.2.5 Les tests et les corrections,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l’assurance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qualité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4.2.6 Les types de tests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4.2.7 Gestion des versions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4.2.8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lancement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A7F7-5600-9DE5-BE2A-712EAF8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8" name="Content Placeholder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C7C7BC-3A0B-3632-26A1-C7F80819FF4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5525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66AE-3D4F-71C5-1424-A400B943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78E9-733C-6553-ED08-7CC8DBDF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757170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4.3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développement</a:t>
            </a:r>
            <a:r>
              <a:rPr lang="en-US" sz="2900" dirty="0"/>
              <a:t> du </a:t>
            </a:r>
            <a:r>
              <a:rPr lang="en-US" sz="2900" dirty="0" err="1"/>
              <a:t>projet</a:t>
            </a:r>
            <a:r>
              <a:rPr lang="en-US" sz="2900" dirty="0"/>
              <a:t> de pilotage </a:t>
            </a:r>
            <a:r>
              <a:rPr lang="en-US" sz="2900" dirty="0" err="1"/>
              <a:t>d’activité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C027-DFC7-949C-B286-30AF4D7B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604430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4.3.1 Organisation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développement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4.3.2 Organisation des tests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4.3.3 La gestion des anomalies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4.3.4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déploiement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02BB2-93F1-7F4B-EE96-494377FC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8" name="Content Placeholder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A7B33B-F0A1-392D-1964-F0561BF7FC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864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08D4-FC4B-C578-3947-AD47AD98C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9168-918B-3A03-E5D9-88C6C4E7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</a:t>
            </a:r>
            <a:br>
              <a:rPr lang="en-US" dirty="0"/>
            </a:br>
            <a:r>
              <a:rPr lang="en-US" sz="2900" dirty="0" err="1"/>
              <a:t>Rendre</a:t>
            </a:r>
            <a:r>
              <a:rPr lang="en-US" sz="2900" dirty="0"/>
              <a:t> les </a:t>
            </a:r>
            <a:r>
              <a:rPr lang="en-US" sz="2900" dirty="0" err="1"/>
              <a:t>projets</a:t>
            </a:r>
            <a:r>
              <a:rPr lang="en-US" sz="2900" dirty="0"/>
              <a:t> </a:t>
            </a:r>
            <a:r>
              <a:rPr lang="en-US" sz="2900" dirty="0" err="1"/>
              <a:t>agiles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A7AD-03F2-1889-611E-F703EECA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 Les bases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l’agilité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 Des approaches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agiles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remarquables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outils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adaptés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à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l’agile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Intégration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 Le story telling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Sports’Net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89B53-57EE-50F9-AD8D-F40BD6B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F6A33FA5-BD59-02E7-2EE6-60661FA4C37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43841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900" dirty="0" err="1"/>
              <a:t>Démarrer</a:t>
            </a:r>
            <a:r>
              <a:rPr lang="en-US" sz="2900" dirty="0"/>
              <a:t> un </a:t>
            </a:r>
            <a:r>
              <a:rPr lang="en-US" sz="2900" dirty="0" err="1"/>
              <a:t>projet</a:t>
            </a:r>
            <a:r>
              <a:rPr lang="en-US" sz="2900" dirty="0"/>
              <a:t> </a:t>
            </a:r>
            <a:r>
              <a:rPr lang="en-US" sz="2900" dirty="0" err="1"/>
              <a:t>informatique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770626" cy="3759253"/>
          </a:xfrm>
        </p:spPr>
        <p:txBody>
          <a:bodyPr>
            <a:normAutofit/>
          </a:bodyPr>
          <a:lstStyle/>
          <a:p>
            <a:r>
              <a:rPr lang="en-US" dirty="0"/>
              <a:t>1.1 </a:t>
            </a:r>
            <a:r>
              <a:rPr lang="en-US" dirty="0" err="1"/>
              <a:t>Démarrer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endParaRPr lang="en-US" dirty="0"/>
          </a:p>
          <a:p>
            <a:r>
              <a:rPr lang="en-US" dirty="0"/>
              <a:t>1.2 </a:t>
            </a:r>
            <a:r>
              <a:rPr lang="en-US" dirty="0" err="1"/>
              <a:t>Élaborer</a:t>
            </a:r>
            <a:r>
              <a:rPr lang="en-US" dirty="0"/>
              <a:t> son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1.3 </a:t>
            </a:r>
            <a:r>
              <a:rPr lang="en-US" dirty="0" err="1"/>
              <a:t>L’apport</a:t>
            </a:r>
            <a:r>
              <a:rPr lang="en-US" dirty="0"/>
              <a:t> de la conduit de </a:t>
            </a:r>
            <a:r>
              <a:rPr lang="en-US" dirty="0" err="1"/>
              <a:t>projets</a:t>
            </a:r>
            <a:endParaRPr lang="en-US" dirty="0"/>
          </a:p>
          <a:p>
            <a:r>
              <a:rPr lang="en-US" dirty="0"/>
              <a:t>1.4 Quatre </a:t>
            </a:r>
            <a:r>
              <a:rPr lang="en-US" dirty="0" err="1"/>
              <a:t>projets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d’études</a:t>
            </a:r>
            <a:r>
              <a:rPr lang="en-US" dirty="0"/>
              <a:t> de </a:t>
            </a:r>
            <a:r>
              <a:rPr lang="en-US" dirty="0" err="1"/>
              <a:t>cas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13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14124976-948A-6827-7D1F-216407F3FA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B843D-1FDF-DE58-3142-34A63F3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728-55F7-86B9-5370-11FBB1C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</a:t>
            </a:r>
            <a:br>
              <a:rPr lang="en-US" dirty="0"/>
            </a:br>
            <a:r>
              <a:rPr lang="en-US" sz="2900" dirty="0"/>
              <a:t>Les bases de </a:t>
            </a:r>
            <a:r>
              <a:rPr lang="en-US" sz="2900" dirty="0" err="1"/>
              <a:t>l’agilité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E41B-AD75-AAFF-50C2-97346C67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5.1.1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maîtrise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risque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5.1.2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préceptes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5.1.3 Les nouveaux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rôles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FBAB-76D6-DCD8-4D3F-DEC46023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882825E-0E1D-B215-C85B-56DE09A617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77997"/>
            <a:ext cx="5122863" cy="2381330"/>
          </a:xfrm>
        </p:spPr>
      </p:pic>
    </p:spTree>
    <p:extLst>
      <p:ext uri="{BB962C8B-B14F-4D97-AF65-F5344CB8AC3E}">
        <p14:creationId xmlns:p14="http://schemas.microsoft.com/office/powerpoint/2010/main" val="266569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F37D-B88D-D968-6C9F-A2BFF206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3AE7-AA79-B625-5596-89526234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5.2</a:t>
            </a:r>
            <a:br>
              <a:rPr lang="en-US" dirty="0"/>
            </a:br>
            <a:r>
              <a:rPr lang="en-US" sz="2900" dirty="0"/>
              <a:t>Des </a:t>
            </a:r>
            <a:r>
              <a:rPr lang="en-US" sz="2900" dirty="0" err="1"/>
              <a:t>approches</a:t>
            </a:r>
            <a:r>
              <a:rPr lang="en-US" sz="2900" dirty="0"/>
              <a:t> </a:t>
            </a:r>
            <a:r>
              <a:rPr lang="en-US" sz="2900" dirty="0" err="1"/>
              <a:t>agiles</a:t>
            </a:r>
            <a:r>
              <a:rPr lang="en-US" sz="2900" dirty="0"/>
              <a:t> </a:t>
            </a:r>
            <a:r>
              <a:rPr lang="en-US" sz="2900" dirty="0" err="1"/>
              <a:t>remarquables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A4BC-CE41-F4DF-380A-878A1492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5.2.1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méthodologie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Scrum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5.2.2 Kanban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0BD76-01B1-5CCD-7609-652BA632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63033A5-3E66-34F5-B1BD-AA9AE2A94A2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77997"/>
            <a:ext cx="5122863" cy="2381330"/>
          </a:xfrm>
        </p:spPr>
      </p:pic>
    </p:spTree>
    <p:extLst>
      <p:ext uri="{BB962C8B-B14F-4D97-AF65-F5344CB8AC3E}">
        <p14:creationId xmlns:p14="http://schemas.microsoft.com/office/powerpoint/2010/main" val="3472116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96E5-88AD-272C-EBB5-C3347AE4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D1B9-C3D6-5AF5-7119-4748F856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5.3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outils</a:t>
            </a:r>
            <a:r>
              <a:rPr lang="en-US" sz="2900" dirty="0"/>
              <a:t> </a:t>
            </a:r>
            <a:r>
              <a:rPr lang="en-US" sz="2900" dirty="0" err="1"/>
              <a:t>adaptés</a:t>
            </a:r>
            <a:r>
              <a:rPr lang="en-US" sz="2900" dirty="0"/>
              <a:t> à </a:t>
            </a:r>
            <a:r>
              <a:rPr lang="en-US" sz="2900" dirty="0" err="1"/>
              <a:t>l’agile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A65-E2F9-71AE-34CC-FF723829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5.3.1 Structuration et planification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5.3.2 Testing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Intégration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continue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48F69-2B4D-769C-F957-542A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69CC72A-5E01-1CEF-0B33-B9DADF37F5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77997"/>
            <a:ext cx="5122863" cy="2381330"/>
          </a:xfrm>
        </p:spPr>
      </p:pic>
    </p:spTree>
    <p:extLst>
      <p:ext uri="{BB962C8B-B14F-4D97-AF65-F5344CB8AC3E}">
        <p14:creationId xmlns:p14="http://schemas.microsoft.com/office/powerpoint/2010/main" val="4239773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B786-C654-ABF6-DB4B-4C9391B7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DFC-F92E-2547-373C-6ECA9940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5.4</a:t>
            </a:r>
            <a:br>
              <a:rPr lang="en-US" dirty="0"/>
            </a:br>
            <a:r>
              <a:rPr lang="en-US" sz="2900" dirty="0" err="1"/>
              <a:t>Intégration</a:t>
            </a:r>
            <a:r>
              <a:rPr lang="en-US" sz="2900" dirty="0"/>
              <a:t> des </a:t>
            </a:r>
            <a:r>
              <a:rPr lang="en-US" sz="2900" dirty="0" err="1"/>
              <a:t>projets</a:t>
            </a:r>
            <a:r>
              <a:rPr lang="en-US" sz="2900" dirty="0"/>
              <a:t> </a:t>
            </a:r>
            <a:r>
              <a:rPr lang="en-US" sz="2900" dirty="0" err="1"/>
              <a:t>agiles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F53A-2B3D-D0A9-D678-B468BC5A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5.4.1 La place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l’agile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dans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l’organisation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R&amp;D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positionnement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l’agile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vis-à-vis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l’externe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Contractualisation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44998-14A0-F75B-9758-034A146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DF5989F-5085-3A5C-5E41-8B0EA19BE2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77997"/>
            <a:ext cx="5122863" cy="2381330"/>
          </a:xfrm>
        </p:spPr>
      </p:pic>
    </p:spTree>
    <p:extLst>
      <p:ext uri="{BB962C8B-B14F-4D97-AF65-F5344CB8AC3E}">
        <p14:creationId xmlns:p14="http://schemas.microsoft.com/office/powerpoint/2010/main" val="2205576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51B3B-22AD-7599-751D-D5C78026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6051-5D12-7E8C-7933-D9809685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5.5</a:t>
            </a:r>
            <a:br>
              <a:rPr lang="en-US" dirty="0"/>
            </a:br>
            <a:r>
              <a:rPr lang="en-US" sz="2900" dirty="0"/>
              <a:t>Le story telling de </a:t>
            </a:r>
            <a:r>
              <a:rPr lang="en-US" sz="2900" dirty="0" err="1"/>
              <a:t>Sports’net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55C6-1434-DD7A-26D4-F03EE1D9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5.5.1 Composition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l’équipe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organisation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5.5.2 La construction du backlog et le grooming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5.5.3 La gestion des sources et les forks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5.5.4 Le résumé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cas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d’affaire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906-DB8A-3829-6594-B0B2BCB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8" name="Content Placeholder 7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B95E8EF-E2A2-1CC2-5291-4ED10AF2A2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2077997"/>
            <a:ext cx="5122863" cy="2381330"/>
          </a:xfrm>
        </p:spPr>
      </p:pic>
    </p:spTree>
    <p:extLst>
      <p:ext uri="{BB962C8B-B14F-4D97-AF65-F5344CB8AC3E}">
        <p14:creationId xmlns:p14="http://schemas.microsoft.com/office/powerpoint/2010/main" val="284657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36DF-526E-0EBF-34A7-31FB65D6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6AC1-5530-5165-FF98-845D64BF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sz="2900" dirty="0"/>
              <a:t>Planification, </a:t>
            </a:r>
            <a:r>
              <a:rPr lang="en-US" sz="2900" dirty="0" err="1"/>
              <a:t>chiffrage</a:t>
            </a:r>
            <a:r>
              <a:rPr lang="en-US" sz="2900" dirty="0"/>
              <a:t> et </a:t>
            </a:r>
            <a:r>
              <a:rPr lang="en-US" sz="2900" dirty="0" err="1"/>
              <a:t>suivi</a:t>
            </a:r>
            <a:r>
              <a:rPr lang="en-US" sz="2900" dirty="0"/>
              <a:t> au </a:t>
            </a:r>
            <a:r>
              <a:rPr lang="en-US" sz="2900" dirty="0" err="1"/>
              <a:t>quotidien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9293-2ACB-393F-DDDD-6512702B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L’estimation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charges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L’emploi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temps du chef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6.3 La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ressources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 La planification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 pilotage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6.6 La planification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d’activité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6.7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d’activité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A4C2-9CC3-2F7D-DD13-654BB314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5320167B-30A8-AE92-E1C1-DBE339E074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3628989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DC938-44A2-4300-778A-69347CEE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EFB9-2C52-D039-E350-67EAA8EC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6.1</a:t>
            </a:r>
            <a:br>
              <a:rPr lang="en-US" dirty="0"/>
            </a:br>
            <a:r>
              <a:rPr lang="en-US" sz="2900" dirty="0" err="1"/>
              <a:t>L’estimation</a:t>
            </a:r>
            <a:r>
              <a:rPr lang="en-US" sz="2900" dirty="0"/>
              <a:t> des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6B31-E9E0-64B9-0974-25F7F11E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6.1.1 Les charges et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délais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6.1.2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L’estimation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analytique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6.1.3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L’estimation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imposée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6.1.4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L’estimation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pour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méthodes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6120-E7BB-3C25-99D5-510852C5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7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C6117545-53FA-AA3C-EEB3-24A475AFFC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3615283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1E19-F5A4-5656-5D38-67927BD6C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B391-2CAB-32C2-B74A-2C9B647F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6.2</a:t>
            </a:r>
            <a:br>
              <a:rPr lang="en-US" dirty="0"/>
            </a:br>
            <a:r>
              <a:rPr lang="en-US" sz="2900" dirty="0" err="1"/>
              <a:t>L’emploi</a:t>
            </a:r>
            <a:r>
              <a:rPr lang="en-US" sz="2900" dirty="0"/>
              <a:t> du temps du </a:t>
            </a:r>
            <a:r>
              <a:rPr lang="en-US" sz="2900" dirty="0" err="1"/>
              <a:t>projet</a:t>
            </a:r>
            <a:r>
              <a:rPr lang="en-US" sz="2900" dirty="0"/>
              <a:t> du chef de </a:t>
            </a:r>
            <a:r>
              <a:rPr lang="en-US" sz="2900" dirty="0" err="1"/>
              <a:t>projet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C2FC-2F91-B7C1-1A9D-87FB91E8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6.2.1 Les charges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d’encadrement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6.2.2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tâches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d’organisation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60F7-2A1D-318A-47FB-821769B8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12589628-3839-1F4A-D7EC-BF87EF8D5A8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2736692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B621-1044-4429-3F40-0951FB695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7028-64E5-F0D3-8B8D-98C27106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6.3</a:t>
            </a:r>
            <a:br>
              <a:rPr lang="en-US" dirty="0"/>
            </a:br>
            <a:r>
              <a:rPr lang="en-US" sz="2900" dirty="0"/>
              <a:t>La gestion des </a:t>
            </a:r>
            <a:r>
              <a:rPr lang="en-US" sz="2900" dirty="0" err="1"/>
              <a:t>ressources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EA5A-AED0-A061-46DD-03BE3DAA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6.3.1 Le plan de charge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6.3.2 La montée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charge et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disponibilité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6.3.3 La surcharge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6.3.4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ressources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Cloud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8E02-1BAD-17F0-DC20-B8A1913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E37BDB6C-2091-2D81-11D3-833F691AF3C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1561936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6525-4D75-B9C9-A337-D8614C1A3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39C8-0F04-D7AC-A2F8-77687999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6.4</a:t>
            </a:r>
            <a:br>
              <a:rPr lang="en-US" dirty="0"/>
            </a:br>
            <a:r>
              <a:rPr lang="en-US" sz="2900" dirty="0"/>
              <a:t>La planification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90E2-91AB-558F-D4D6-B9CCA759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6.4.1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planning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recensement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taches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diagramme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Gantt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6.4.4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diagramme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PERT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6.4.5 Le chemin critique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6.4.6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Planifier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mode agile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6.4.7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outils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planification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D86C-2538-ABE8-DEE9-FCA76FEF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5B7DDB26-BFD8-BA9B-61F9-68B80D8896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19105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EBE5-6E3C-D451-892D-265A170F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08D-1E00-0CD1-A7F2-DB087B5A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1.1</a:t>
            </a:r>
            <a:br>
              <a:rPr lang="en-US" dirty="0"/>
            </a:br>
            <a:r>
              <a:rPr lang="en-US" sz="2900" dirty="0" err="1"/>
              <a:t>Démarrer</a:t>
            </a:r>
            <a:r>
              <a:rPr lang="en-US" sz="2900" dirty="0"/>
              <a:t> un </a:t>
            </a:r>
            <a:r>
              <a:rPr lang="en-US" sz="2900" dirty="0" err="1"/>
              <a:t>projet</a:t>
            </a:r>
            <a:r>
              <a:rPr lang="en-US" sz="2900" dirty="0"/>
              <a:t> </a:t>
            </a:r>
            <a:r>
              <a:rPr lang="en-US" sz="2900" dirty="0" err="1"/>
              <a:t>informatique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29F5-EEA1-8D5A-4578-BB9DFEE1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 dirty="0"/>
              <a:t>1.1.1 Identifier les </a:t>
            </a:r>
            <a:r>
              <a:rPr lang="en-US" dirty="0" err="1"/>
              <a:t>enjeux</a:t>
            </a:r>
            <a:endParaRPr lang="en-US" dirty="0"/>
          </a:p>
          <a:p>
            <a:r>
              <a:rPr lang="en-US" dirty="0"/>
              <a:t>1.1.2 </a:t>
            </a: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1.1.3 Le </a:t>
            </a:r>
            <a:r>
              <a:rPr lang="en-US" dirty="0" err="1"/>
              <a:t>périmètre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3B5E-7D62-E4AF-7A0E-69CA07F6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8" name="Content Placeholder 7" descr="A person touching a screen&#10;&#10;Description automatically generated">
            <a:extLst>
              <a:ext uri="{FF2B5EF4-FFF2-40B4-BE49-F238E27FC236}">
                <a16:creationId xmlns:a16="http://schemas.microsoft.com/office/drawing/2014/main" id="{50F55831-66F4-0156-4FD6-55B1839169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373532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0DA4-50BE-2A5E-05E5-5B42EC7A5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F640-8276-240B-19E9-75D9D2D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6.5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suivi</a:t>
            </a:r>
            <a:r>
              <a:rPr lang="en-US" sz="2900" dirty="0"/>
              <a:t> et le pilotage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221-04AD-2DB3-E477-3D78A80E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6.5.1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6.5.2 La gestion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imprévus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6.5.3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conflits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6.5.4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comité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6.5.5 Terminer 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23447-36F6-C3EB-D3D7-F1DB44A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DE7A2A10-0E65-B11E-A6EC-525A721AFB1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327570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B6D92-3551-C5EA-342A-71A65D09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A8A-10B8-7973-F7BA-AD0CDB98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6.6</a:t>
            </a:r>
            <a:br>
              <a:rPr lang="en-US" dirty="0"/>
            </a:br>
            <a:r>
              <a:rPr lang="en-US" sz="2900" dirty="0"/>
              <a:t>La planification du </a:t>
            </a:r>
            <a:r>
              <a:rPr lang="en-US" sz="2900" dirty="0" err="1"/>
              <a:t>projet</a:t>
            </a:r>
            <a:r>
              <a:rPr lang="en-US" sz="2900" dirty="0"/>
              <a:t> de pilotage </a:t>
            </a:r>
            <a:r>
              <a:rPr lang="en-US" sz="2900" dirty="0" err="1"/>
              <a:t>d’activité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64A1-A491-8991-B159-2B8E892F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6.6.1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estimations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6.6.2 Le planning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6.6.3 Analyse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périodes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critiques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8338-79ED-AEF2-5A3A-4E4294F0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8BDD763C-E0D2-5AAA-9BAE-B06ED3D1A2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3816246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DF49-8C05-55E8-454E-0AA3927E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0465-3C52-0FC6-AA28-4FDACF8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6.7 </a:t>
            </a:r>
            <a:br>
              <a:rPr lang="en-US" dirty="0"/>
            </a:br>
            <a:r>
              <a:rPr lang="en-US" sz="2900" dirty="0" err="1"/>
              <a:t>Suivi</a:t>
            </a:r>
            <a:r>
              <a:rPr lang="en-US" sz="2900" dirty="0"/>
              <a:t> du </a:t>
            </a:r>
            <a:r>
              <a:rPr lang="en-US" sz="2900" dirty="0" err="1"/>
              <a:t>projet</a:t>
            </a:r>
            <a:r>
              <a:rPr lang="en-US" sz="2900" dirty="0"/>
              <a:t> de pilotage </a:t>
            </a:r>
            <a:r>
              <a:rPr lang="en-US" sz="2900" dirty="0" err="1"/>
              <a:t>d’activité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5DBF-1A2F-E38C-8699-4B0CE0A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78172"/>
            <a:ext cx="5446775" cy="40146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6.7.1 Organisation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reunions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6.7.2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Quelques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imprévus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6.7.3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par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comité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6.7.4 Le go live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B27D-CD3D-5AC5-0F22-87F178B8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group of people standing on a calendar&#10;&#10;Description automatically generated">
            <a:extLst>
              <a:ext uri="{FF2B5EF4-FFF2-40B4-BE49-F238E27FC236}">
                <a16:creationId xmlns:a16="http://schemas.microsoft.com/office/drawing/2014/main" id="{0020AF5A-C0E0-DD1D-5EB9-E2E66F4CEF6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107455"/>
            <a:ext cx="5122863" cy="4322415"/>
          </a:xfrm>
        </p:spPr>
      </p:pic>
    </p:spTree>
    <p:extLst>
      <p:ext uri="{BB962C8B-B14F-4D97-AF65-F5344CB8AC3E}">
        <p14:creationId xmlns:p14="http://schemas.microsoft.com/office/powerpoint/2010/main" val="137349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39582-B7A5-41F3-BF0D-0481D6AE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F130-1FA6-3A25-C20B-CC13AE7F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</a:t>
            </a:r>
            <a:br>
              <a:rPr lang="en-US" dirty="0"/>
            </a:br>
            <a:r>
              <a:rPr lang="en-US" sz="2900" dirty="0"/>
              <a:t>Pilotage d’un portfolio de </a:t>
            </a:r>
            <a:r>
              <a:rPr lang="en-US" sz="2900" dirty="0" err="1"/>
              <a:t>projets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AF4B-87ED-FED2-08F7-C3FB970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 Constitution d’un programme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 Pilotage d’un programme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 Gestion de la communication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 Pilotage du programme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d’expérience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client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On’Troc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EDC-1168-1FD7-C772-7C8FCEA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7DF9FACB-AE2F-3515-84F5-399C70EDD5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1961943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154B6-3637-DCEB-CD52-B54FC147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2F37-27F5-7774-5EC4-68B12DC7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7.1</a:t>
            </a:r>
            <a:br>
              <a:rPr lang="en-US" dirty="0"/>
            </a:br>
            <a:r>
              <a:rPr lang="en-US" sz="2900" dirty="0"/>
              <a:t>Constitution d’un </a:t>
            </a:r>
            <a:r>
              <a:rPr lang="en-US" sz="2900" dirty="0" err="1"/>
              <a:t>programme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7A33-CD8E-1E30-126B-D59CDA88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7.1.1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cadre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contractuel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Définition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feuille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route du programme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7.1.3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indicateurs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programme &amp; SLA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4179-37AE-8CB4-1F8B-F5567C3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7" name="Content Placeholder 6" descr="A close-up of a gears&#10;&#10;Description automatically generated">
            <a:extLst>
              <a:ext uri="{FF2B5EF4-FFF2-40B4-BE49-F238E27FC236}">
                <a16:creationId xmlns:a16="http://schemas.microsoft.com/office/drawing/2014/main" id="{5A6FACDC-21B3-DA1D-29E6-5A209F90286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561041"/>
            <a:ext cx="5122863" cy="3415242"/>
          </a:xfrm>
        </p:spPr>
      </p:pic>
    </p:spTree>
    <p:extLst>
      <p:ext uri="{BB962C8B-B14F-4D97-AF65-F5344CB8AC3E}">
        <p14:creationId xmlns:p14="http://schemas.microsoft.com/office/powerpoint/2010/main" val="1880876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6A3A-9599-E5E7-133A-B7A86609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777-ED25-BA00-C0BE-12395D75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7.2</a:t>
            </a:r>
            <a:br>
              <a:rPr lang="en-US" dirty="0"/>
            </a:br>
            <a:r>
              <a:rPr lang="en-US" sz="2900" dirty="0"/>
              <a:t>Pilotage d’un </a:t>
            </a:r>
            <a:r>
              <a:rPr lang="en-US" sz="2900" dirty="0" err="1"/>
              <a:t>programme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A153-9BE0-C2A6-70C5-7D8A547B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7.2.1 Un tableau de bord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consolidé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7.2.2 Gestion et coordination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ressources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7.2.3 Gestion financière et pilotage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budgétaire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0B7BA-7095-14A3-408A-835A1C4D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6" descr="A close-up of a gears&#10;&#10;Description automatically generated">
            <a:extLst>
              <a:ext uri="{FF2B5EF4-FFF2-40B4-BE49-F238E27FC236}">
                <a16:creationId xmlns:a16="http://schemas.microsoft.com/office/drawing/2014/main" id="{590C7664-17AB-DD72-F892-FB3ED9B558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561041"/>
            <a:ext cx="5122863" cy="3415242"/>
          </a:xfrm>
        </p:spPr>
      </p:pic>
    </p:spTree>
    <p:extLst>
      <p:ext uri="{BB962C8B-B14F-4D97-AF65-F5344CB8AC3E}">
        <p14:creationId xmlns:p14="http://schemas.microsoft.com/office/powerpoint/2010/main" val="4070341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A83EB-B19D-EEE9-005F-7E5F3084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7741-9236-846C-748B-6BE202F3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7.3</a:t>
            </a:r>
            <a:br>
              <a:rPr lang="en-US" dirty="0"/>
            </a:br>
            <a:r>
              <a:rPr lang="en-US" sz="2900" dirty="0"/>
              <a:t>Gestion de la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FCA8-3CF0-8546-5A3C-0143F820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7.3.1 Gestion de la communication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auprès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équipes et des instances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7.3.2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Conduite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changement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A982B-E6E4-0462-444D-25C07E2F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6" descr="A close-up of a gears&#10;&#10;Description automatically generated">
            <a:extLst>
              <a:ext uri="{FF2B5EF4-FFF2-40B4-BE49-F238E27FC236}">
                <a16:creationId xmlns:a16="http://schemas.microsoft.com/office/drawing/2014/main" id="{18513AC2-4D89-D063-6CFE-DE911116508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561041"/>
            <a:ext cx="5122863" cy="3415242"/>
          </a:xfrm>
        </p:spPr>
      </p:pic>
    </p:spTree>
    <p:extLst>
      <p:ext uri="{BB962C8B-B14F-4D97-AF65-F5344CB8AC3E}">
        <p14:creationId xmlns:p14="http://schemas.microsoft.com/office/powerpoint/2010/main" val="528950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FB02-3CA5-23ED-891F-EF51E7E0E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F979-3EF3-31AB-4D71-0DE8AEFE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876440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7.4</a:t>
            </a:r>
            <a:br>
              <a:rPr lang="en-US" dirty="0"/>
            </a:br>
            <a:r>
              <a:rPr lang="en-US" sz="2900" dirty="0"/>
              <a:t>Pilotage du </a:t>
            </a:r>
            <a:r>
              <a:rPr lang="en-US" sz="2900" dirty="0" err="1"/>
              <a:t>programme</a:t>
            </a:r>
            <a:r>
              <a:rPr lang="en-US" sz="2900" dirty="0"/>
              <a:t> </a:t>
            </a:r>
            <a:r>
              <a:rPr lang="en-US" sz="2900" dirty="0" err="1"/>
              <a:t>d’expérience</a:t>
            </a:r>
            <a:r>
              <a:rPr lang="en-US" sz="2900" dirty="0"/>
              <a:t> client </a:t>
            </a:r>
            <a:r>
              <a:rPr lang="en-US" sz="2900" dirty="0" err="1"/>
              <a:t>On’Troc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75D3-6FFD-0DAC-7F7F-219F4733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7.4.1 Le kick-off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7.4.2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comité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pilotage de fin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d’exercice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7.4.3 Booster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l’usage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!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04F8-5BCC-AFDB-30DF-6CFD647A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6" descr="A close-up of a gears&#10;&#10;Description automatically generated">
            <a:extLst>
              <a:ext uri="{FF2B5EF4-FFF2-40B4-BE49-F238E27FC236}">
                <a16:creationId xmlns:a16="http://schemas.microsoft.com/office/drawing/2014/main" id="{E6FFD065-4350-5EBA-237B-12F4A3E219A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561041"/>
            <a:ext cx="5122863" cy="3415242"/>
          </a:xfrm>
        </p:spPr>
      </p:pic>
    </p:spTree>
    <p:extLst>
      <p:ext uri="{BB962C8B-B14F-4D97-AF65-F5344CB8AC3E}">
        <p14:creationId xmlns:p14="http://schemas.microsoft.com/office/powerpoint/2010/main" val="31216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98BE-30AD-2769-925A-90038A54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A767-1FDA-9175-049F-8348B7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1.1</a:t>
            </a:r>
            <a:br>
              <a:rPr lang="en-US" dirty="0"/>
            </a:br>
            <a:r>
              <a:rPr lang="en-US" sz="2900" dirty="0" err="1"/>
              <a:t>Démarrer</a:t>
            </a:r>
            <a:r>
              <a:rPr lang="en-US" sz="2900" dirty="0"/>
              <a:t> un </a:t>
            </a:r>
            <a:r>
              <a:rPr lang="en-US" sz="2900" dirty="0" err="1"/>
              <a:t>projet</a:t>
            </a:r>
            <a:r>
              <a:rPr lang="en-US" sz="2900" dirty="0"/>
              <a:t> </a:t>
            </a:r>
            <a:r>
              <a:rPr lang="en-US" sz="2900" dirty="0" err="1"/>
              <a:t>informatique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6589-AF06-90F5-8966-AC36FD23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 dirty="0"/>
              <a:t>1.1.1 Identifier les </a:t>
            </a:r>
            <a:r>
              <a:rPr lang="en-US" dirty="0" err="1"/>
              <a:t>enjeux</a:t>
            </a:r>
            <a:endParaRPr lang="en-US" dirty="0"/>
          </a:p>
          <a:p>
            <a:r>
              <a:rPr lang="en-US" dirty="0"/>
              <a:t>1.1.2 </a:t>
            </a: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1.1.3 Le </a:t>
            </a:r>
            <a:r>
              <a:rPr lang="en-US" dirty="0" err="1"/>
              <a:t>périmètre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7026-BE6F-F825-0A46-3FB3530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8" name="Content Placeholder 7" descr="A person touching a screen&#10;&#10;Description automatically generated">
            <a:extLst>
              <a:ext uri="{FF2B5EF4-FFF2-40B4-BE49-F238E27FC236}">
                <a16:creationId xmlns:a16="http://schemas.microsoft.com/office/drawing/2014/main" id="{E76546F7-B8B5-5B33-6092-BD34D939684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6060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C1AC-F5AD-DFA4-BDDC-849E8A9A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50C-D4CC-DE27-4610-79358770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1.2</a:t>
            </a:r>
            <a:br>
              <a:rPr lang="en-US" dirty="0"/>
            </a:br>
            <a:r>
              <a:rPr lang="en-US" sz="2900" dirty="0" err="1"/>
              <a:t>Élaborer</a:t>
            </a:r>
            <a:r>
              <a:rPr lang="en-US" sz="2900" dirty="0"/>
              <a:t> son </a:t>
            </a:r>
            <a:r>
              <a:rPr lang="en-US" sz="2900" dirty="0" err="1"/>
              <a:t>projet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09EB-C5CF-217C-3CBE-0EC87F80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 dirty="0"/>
              <a:t>1.2.1 </a:t>
            </a:r>
            <a:r>
              <a:rPr lang="en-US" dirty="0" err="1"/>
              <a:t>Dimensionner</a:t>
            </a:r>
            <a:r>
              <a:rPr lang="en-US" dirty="0"/>
              <a:t> le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1.2.2 </a:t>
            </a:r>
            <a:r>
              <a:rPr lang="en-US" dirty="0" err="1"/>
              <a:t>Constituer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équipe</a:t>
            </a:r>
          </a:p>
          <a:p>
            <a:r>
              <a:rPr lang="en-US" dirty="0"/>
              <a:t>1.2.3 </a:t>
            </a:r>
            <a:r>
              <a:rPr lang="en-US" dirty="0" err="1"/>
              <a:t>Déclencher</a:t>
            </a:r>
            <a:r>
              <a:rPr lang="en-US" dirty="0"/>
              <a:t> le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08DE8-8F91-0147-9886-20153DA1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8" name="Content Placeholder 7" descr="A person touching a screen&#10;&#10;Description automatically generated">
            <a:extLst>
              <a:ext uri="{FF2B5EF4-FFF2-40B4-BE49-F238E27FC236}">
                <a16:creationId xmlns:a16="http://schemas.microsoft.com/office/drawing/2014/main" id="{651A8629-AAA6-E913-06A6-226811D97B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41132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8497-5E5A-E8E5-4526-E9029D81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5CE1-0932-47BE-66F1-942A076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2945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1.3</a:t>
            </a:r>
            <a:br>
              <a:rPr lang="en-US" dirty="0"/>
            </a:br>
            <a:r>
              <a:rPr lang="en-US" sz="2900" dirty="0" err="1"/>
              <a:t>L’apport</a:t>
            </a:r>
            <a:r>
              <a:rPr lang="en-US" sz="2900" dirty="0"/>
              <a:t> de la </a:t>
            </a:r>
            <a:r>
              <a:rPr lang="en-US" sz="2900" dirty="0" err="1"/>
              <a:t>conduite</a:t>
            </a:r>
            <a:r>
              <a:rPr lang="en-US" sz="2900" dirty="0"/>
              <a:t> de </a:t>
            </a:r>
            <a:r>
              <a:rPr lang="en-US" sz="2900" dirty="0" err="1"/>
              <a:t>projets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476C-25DA-B1DF-EAD9-467ED846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 dirty="0"/>
              <a:t>1.3.1 Maximiser la Valeur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1.3.2 </a:t>
            </a:r>
            <a:r>
              <a:rPr lang="en-US" dirty="0" err="1"/>
              <a:t>Fiabiliser</a:t>
            </a:r>
            <a:r>
              <a:rPr lang="en-US" dirty="0"/>
              <a:t> </a:t>
            </a:r>
            <a:r>
              <a:rPr lang="en-US" dirty="0" err="1"/>
              <a:t>l’employ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r>
              <a:rPr lang="en-US" dirty="0"/>
              <a:t> et le planning</a:t>
            </a:r>
          </a:p>
          <a:p>
            <a:r>
              <a:rPr lang="en-US" dirty="0"/>
              <a:t>1.3.3 </a:t>
            </a:r>
            <a:r>
              <a:rPr lang="en-US" dirty="0" err="1"/>
              <a:t>Développer</a:t>
            </a:r>
            <a:r>
              <a:rPr lang="en-US" dirty="0"/>
              <a:t> son équipe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63F0-C14F-D93D-997F-3D25C9FE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8" name="Content Placeholder 7" descr="A person touching a screen&#10;&#10;Description automatically generated">
            <a:extLst>
              <a:ext uri="{FF2B5EF4-FFF2-40B4-BE49-F238E27FC236}">
                <a16:creationId xmlns:a16="http://schemas.microsoft.com/office/drawing/2014/main" id="{4AF5F691-9445-7D1C-FDC3-0912391CAF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4551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5385-E228-B504-C159-0570E4CEB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C752-6361-93F4-D000-007E63C9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2630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1.4</a:t>
            </a:r>
            <a:br>
              <a:rPr lang="en-US" dirty="0"/>
            </a:br>
            <a:r>
              <a:rPr lang="en-US" sz="2900" dirty="0"/>
              <a:t>Quatre </a:t>
            </a:r>
            <a:r>
              <a:rPr lang="en-US" sz="2900" dirty="0" err="1"/>
              <a:t>projets</a:t>
            </a:r>
            <a:r>
              <a:rPr lang="en-US" sz="2900" dirty="0"/>
              <a:t> sous </a:t>
            </a:r>
            <a:r>
              <a:rPr lang="en-US" sz="2900" dirty="0" err="1"/>
              <a:t>forme</a:t>
            </a:r>
            <a:r>
              <a:rPr lang="en-US" sz="2900" dirty="0"/>
              <a:t> </a:t>
            </a:r>
            <a:r>
              <a:rPr lang="en-US" sz="2900" dirty="0" err="1"/>
              <a:t>d’études</a:t>
            </a:r>
            <a:r>
              <a:rPr lang="en-US" sz="2900" dirty="0"/>
              <a:t> de </a:t>
            </a:r>
            <a:r>
              <a:rPr lang="en-US" sz="2900" dirty="0" err="1"/>
              <a:t>cas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57FF-4C6C-F37E-5049-6C49F30F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613353" cy="3759253"/>
          </a:xfrm>
        </p:spPr>
        <p:txBody>
          <a:bodyPr>
            <a:normAutofit/>
          </a:bodyPr>
          <a:lstStyle/>
          <a:p>
            <a:r>
              <a:rPr lang="en-US" dirty="0"/>
              <a:t>1.4.1 Mise </a:t>
            </a:r>
            <a:r>
              <a:rPr lang="en-US" dirty="0" err="1"/>
              <a:t>en</a:t>
            </a:r>
            <a:r>
              <a:rPr lang="en-US" dirty="0"/>
              <a:t> oeuvre d’un CRM</a:t>
            </a:r>
          </a:p>
          <a:p>
            <a:r>
              <a:rPr lang="en-US" dirty="0"/>
              <a:t>1.4.2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application de pilotage </a:t>
            </a:r>
            <a:r>
              <a:rPr lang="en-US" dirty="0" err="1"/>
              <a:t>d’activité</a:t>
            </a:r>
            <a:endParaRPr lang="en-US" dirty="0"/>
          </a:p>
          <a:p>
            <a:r>
              <a:rPr lang="en-US" dirty="0"/>
              <a:t>1.4.3 </a:t>
            </a:r>
            <a:r>
              <a:rPr lang="en-US" dirty="0" err="1"/>
              <a:t>Création</a:t>
            </a:r>
            <a:r>
              <a:rPr lang="en-US" dirty="0"/>
              <a:t> d’un site de vente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endParaRPr lang="en-US" dirty="0"/>
          </a:p>
          <a:p>
            <a:r>
              <a:rPr lang="en-US" dirty="0"/>
              <a:t>1.4.4 </a:t>
            </a:r>
            <a:r>
              <a:rPr lang="en-US" dirty="0" err="1"/>
              <a:t>L’appli</a:t>
            </a:r>
            <a:r>
              <a:rPr lang="en-US" dirty="0"/>
              <a:t> </a:t>
            </a:r>
            <a:r>
              <a:rPr lang="en-US" dirty="0" err="1"/>
              <a:t>Sports’net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B805-CA01-C209-F29B-1781E39E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8" name="Content Placeholder 7" descr="A person touching a screen&#10;&#10;Description automatically generated">
            <a:extLst>
              <a:ext uri="{FF2B5EF4-FFF2-40B4-BE49-F238E27FC236}">
                <a16:creationId xmlns:a16="http://schemas.microsoft.com/office/drawing/2014/main" id="{7BD0BCCA-5E4D-24C1-B3F9-67A753D8B6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70140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89111-3359-D3BE-7F05-F4674FE1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FC7-9F7A-3419-B5D9-F881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</a:t>
            </a:r>
            <a:br>
              <a:rPr lang="en-US" dirty="0"/>
            </a:br>
            <a:r>
              <a:rPr lang="en-US" sz="2900" dirty="0"/>
              <a:t>Les aspects financiers et </a:t>
            </a:r>
            <a:r>
              <a:rPr lang="en-US" sz="2900" dirty="0" err="1"/>
              <a:t>juridiques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5E3F-EB74-AD34-61A4-362E8334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.1 Les aspects financiers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2.2 Les budgets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2.3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résultats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2.4 Le business care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2.5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suivi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financier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2.6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réglementation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concernant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la protection des données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personnelles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(data privacy)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2.7 Le cadre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contractuel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projet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2.8 Étude financière du site de vente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ligne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FF28-E738-A837-19C3-D86CC21E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8" name="Content Placeholder 12" descr="A person with many hands holding papers and paper&#10;&#10;Description automatically generated">
            <a:extLst>
              <a:ext uri="{FF2B5EF4-FFF2-40B4-BE49-F238E27FC236}">
                <a16:creationId xmlns:a16="http://schemas.microsoft.com/office/drawing/2014/main" id="{B36A24BC-4CED-7601-80ED-72AF760E84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31277"/>
            <a:ext cx="5122863" cy="2874771"/>
          </a:xfrm>
        </p:spPr>
      </p:pic>
    </p:spTree>
    <p:extLst>
      <p:ext uri="{BB962C8B-B14F-4D97-AF65-F5344CB8AC3E}">
        <p14:creationId xmlns:p14="http://schemas.microsoft.com/office/powerpoint/2010/main" val="15351036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f4f282-6af0-4840-9350-1c054795260d" xsi:nil="true"/>
    <lcf76f155ced4ddcb4097134ff3c332f xmlns="d619f02f-8271-4954-8f57-22d1db0180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AB37E7F54894C94AE0D1AADC5968B" ma:contentTypeVersion="14" ma:contentTypeDescription="Crée un document." ma:contentTypeScope="" ma:versionID="23acf66ce540922e0c4f0f250459d766">
  <xsd:schema xmlns:xsd="http://www.w3.org/2001/XMLSchema" xmlns:xs="http://www.w3.org/2001/XMLSchema" xmlns:p="http://schemas.microsoft.com/office/2006/metadata/properties" xmlns:ns2="d619f02f-8271-4954-8f57-22d1db01800d" xmlns:ns3="13f4f282-6af0-4840-9350-1c054795260d" targetNamespace="http://schemas.microsoft.com/office/2006/metadata/properties" ma:root="true" ma:fieldsID="421b8c7ef5271a7b0cdb657e80c30fb4" ns2:_="" ns3:_="">
    <xsd:import namespace="d619f02f-8271-4954-8f57-22d1db01800d"/>
    <xsd:import namespace="13f4f282-6af0-4840-9350-1c0547952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19f02f-8271-4954-8f57-22d1db018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4f282-6af0-4840-9350-1c0547952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25f3ab1-28e1-4ca5-add7-cb4c56a155ac}" ma:internalName="TaxCatchAll" ma:showField="CatchAllData" ma:web="13f4f282-6af0-4840-9350-1c05479526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2D9207-75B4-4FAC-A48D-3D9278E8E9C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288afd39-9301-47a6-8729-307a4250536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13f4f282-6af0-4840-9350-1c054795260d"/>
    <ds:schemaRef ds:uri="d619f02f-8271-4954-8f57-22d1db01800d"/>
  </ds:schemaRefs>
</ds:datastoreItem>
</file>

<file path=customXml/itemProps3.xml><?xml version="1.0" encoding="utf-8"?>
<ds:datastoreItem xmlns:ds="http://schemas.openxmlformats.org/officeDocument/2006/customXml" ds:itemID="{AE591294-7133-4E45-B6E9-606FB31B62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19f02f-8271-4954-8f57-22d1db01800d"/>
    <ds:schemaRef ds:uri="13f4f282-6af0-4840-9350-1c0547952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4665</TotalTime>
  <Words>1443</Words>
  <Application>Microsoft Office PowerPoint</Application>
  <PresentationFormat>Grand écran</PresentationFormat>
  <Paragraphs>370</Paragraphs>
  <Slides>47</Slides>
  <Notes>45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Brin</vt:lpstr>
      <vt:lpstr>Conduite de projets informatiques</vt:lpstr>
      <vt:lpstr>Plan de cours</vt:lpstr>
      <vt:lpstr>Chapitre 1 Démarrer un projet informatique</vt:lpstr>
      <vt:lpstr>Chapitre 1.1 Démarrer un projet informatique</vt:lpstr>
      <vt:lpstr>Chapitre 1.1 Démarrer un projet informatique</vt:lpstr>
      <vt:lpstr>Chapitre 1.2 Élaborer son projet</vt:lpstr>
      <vt:lpstr>Chapitre 1.3 L’apport de la conduite de projets</vt:lpstr>
      <vt:lpstr>Chapitre 1.4 Quatre projets sous forme d’études de cas</vt:lpstr>
      <vt:lpstr>Chapitre 2 Les aspects financiers et juridiques</vt:lpstr>
      <vt:lpstr>Chapitre 2.1 Les aspects financiers</vt:lpstr>
      <vt:lpstr>Chapitre 2.2 Les budgets</vt:lpstr>
      <vt:lpstr>Chapitre 2.3 Le compte de résultats</vt:lpstr>
      <vt:lpstr>Chapitre 2.4 Le business care</vt:lpstr>
      <vt:lpstr>Chapitre 2.5 Le suivi financier des projets</vt:lpstr>
      <vt:lpstr>Chapitre 2.6 La réglementation concernant la protection des données personnelles</vt:lpstr>
      <vt:lpstr>Chapitre 2.7 Le cadre contractuel du projet</vt:lpstr>
      <vt:lpstr>Chapitre 2.8 Étude financière du site de vente en ligne</vt:lpstr>
      <vt:lpstr>Chapitre 3 La prise en compte du risque</vt:lpstr>
      <vt:lpstr>Chapitre 3.1 Les trois axes</vt:lpstr>
      <vt:lpstr>Chapitre 3.2 Le modèle de développement</vt:lpstr>
      <vt:lpstr>Chapitre 3.3 Le modèle d’analyse</vt:lpstr>
      <vt:lpstr>Chapitre 3.4 Le modèle de pilotage</vt:lpstr>
      <vt:lpstr>Chapitre 3.5 Prendre en compte le risque</vt:lpstr>
      <vt:lpstr>Chapitre 3.6 Étude du risque pour le projet de CRM</vt:lpstr>
      <vt:lpstr>Chapitre 4 L’approche classique du projet</vt:lpstr>
      <vt:lpstr>Chapitre 4.1 Le modèle en cascade est une référence</vt:lpstr>
      <vt:lpstr>Chapitre 4.2 Les phases du projet</vt:lpstr>
      <vt:lpstr>Chapitre 4.3 Le développement du projet de pilotage d’activité</vt:lpstr>
      <vt:lpstr>Chapitre 5 Rendre les projets agiles</vt:lpstr>
      <vt:lpstr>Chapitre 5.1 Les bases de l’agilité</vt:lpstr>
      <vt:lpstr>Chapitre 5.2 Des approches agiles remarquables</vt:lpstr>
      <vt:lpstr>Chapitre 5.3 Les outils adaptés à l’agile</vt:lpstr>
      <vt:lpstr>Chapitre 5.4 Intégration des projets agiles</vt:lpstr>
      <vt:lpstr>Chapitre 5.5 Le story telling de Sports’net</vt:lpstr>
      <vt:lpstr>Chapitre 6 Planification, chiffrage et suivi au quotidien</vt:lpstr>
      <vt:lpstr>Chapitre 6.1 L’estimation des charges</vt:lpstr>
      <vt:lpstr>Chapitre 6.2 L’emploi du temps du projet du chef de projet</vt:lpstr>
      <vt:lpstr>Chapitre 6.3 La gestion des ressources</vt:lpstr>
      <vt:lpstr>Chapitre 6.4 La planification</vt:lpstr>
      <vt:lpstr>Chapitre 6.5 Le suivi et le pilotage</vt:lpstr>
      <vt:lpstr>Chapitre 6.6 La planification du projet de pilotage d’activité</vt:lpstr>
      <vt:lpstr>Chapitre 6.7  Suivi du projet de pilotage d’activité</vt:lpstr>
      <vt:lpstr>Chapitre 7 Pilotage d’un portfolio de projets</vt:lpstr>
      <vt:lpstr>Chapitre 7.1 Constitution d’un programme</vt:lpstr>
      <vt:lpstr>Chapitre 7.2 Pilotage d’un programme</vt:lpstr>
      <vt:lpstr>Chapitre 7.3 Gestion de la communication</vt:lpstr>
      <vt:lpstr>Chapitre 7.4 Pilotage du programme d’expérience client On’Troc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Mounir BENDAHMANE</cp:lastModifiedBy>
  <cp:revision>68</cp:revision>
  <dcterms:created xsi:type="dcterms:W3CDTF">2018-06-13T15:01:22Z</dcterms:created>
  <dcterms:modified xsi:type="dcterms:W3CDTF">2024-11-14T09:12:45Z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0x01010041EAB37E7F54894C94AE0D1AADC5968B</vt:lpwstr>
  </property>
  <property fmtid="{D5CDD505-2E9C-101B-9397-08002B2CF9AE}" pid="3" name="MediaServiceImageTags">
    <vt:lpwstr/>
  </property>
</Properties>
</file>