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6" r:id="rId2"/>
    <p:sldId id="277" r:id="rId3"/>
    <p:sldId id="278" r:id="rId4"/>
    <p:sldId id="257" r:id="rId5"/>
    <p:sldId id="258" r:id="rId6"/>
    <p:sldId id="273" r:id="rId7"/>
    <p:sldId id="259" r:id="rId8"/>
    <p:sldId id="260" r:id="rId9"/>
    <p:sldId id="261" r:id="rId10"/>
    <p:sldId id="262" r:id="rId11"/>
    <p:sldId id="263" r:id="rId12"/>
    <p:sldId id="274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2" r:id="rId21"/>
    <p:sldId id="271" r:id="rId22"/>
    <p:sldId id="275" r:id="rId23"/>
    <p:sldId id="279" r:id="rId24"/>
    <p:sldId id="280" r:id="rId25"/>
    <p:sldId id="281" r:id="rId26"/>
    <p:sldId id="30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7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12" Type="http://schemas.openxmlformats.org/officeDocument/2006/relationships/image" Target="../media/image37.wmf"/><Relationship Id="rId2" Type="http://schemas.openxmlformats.org/officeDocument/2006/relationships/image" Target="../media/image4.wmf"/><Relationship Id="rId1" Type="http://schemas.openxmlformats.org/officeDocument/2006/relationships/image" Target="../media/image29.wmf"/><Relationship Id="rId6" Type="http://schemas.openxmlformats.org/officeDocument/2006/relationships/image" Target="../media/image31.wmf"/><Relationship Id="rId11" Type="http://schemas.openxmlformats.org/officeDocument/2006/relationships/image" Target="../media/image36.wmf"/><Relationship Id="rId5" Type="http://schemas.openxmlformats.org/officeDocument/2006/relationships/image" Target="../media/image7.wmf"/><Relationship Id="rId10" Type="http://schemas.openxmlformats.org/officeDocument/2006/relationships/image" Target="../media/image35.wmf"/><Relationship Id="rId4" Type="http://schemas.openxmlformats.org/officeDocument/2006/relationships/image" Target="../media/image6.wmf"/><Relationship Id="rId9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3.wmf"/><Relationship Id="rId1" Type="http://schemas.openxmlformats.org/officeDocument/2006/relationships/image" Target="../media/image29.wmf"/><Relationship Id="rId6" Type="http://schemas.openxmlformats.org/officeDocument/2006/relationships/image" Target="../media/image44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3.wmf"/><Relationship Id="rId1" Type="http://schemas.openxmlformats.org/officeDocument/2006/relationships/image" Target="../media/image48.wmf"/><Relationship Id="rId6" Type="http://schemas.openxmlformats.org/officeDocument/2006/relationships/image" Target="../media/image50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7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7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7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6BEBF-724C-4B69-963B-DDEB3C9B4F7A}" type="datetimeFigureOut">
              <a:rPr lang="en-US" smtClean="0"/>
              <a:t>09/12/2014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5B44-2B4B-4044-81FE-B351611F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488A-405A-447F-84A8-EB00FA71BAC0}" type="datetimeFigureOut">
              <a:rPr lang="en-US" smtClean="0"/>
              <a:t>09/12/2014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6B077-3317-44D1-A35F-C061043F4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6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488A-405A-447F-84A8-EB00FA71BAC0}" type="datetimeFigureOut">
              <a:rPr lang="en-US" smtClean="0"/>
              <a:t>09/12/2014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6B077-3317-44D1-A35F-C061043F4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9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488A-405A-447F-84A8-EB00FA71BAC0}" type="datetimeFigureOut">
              <a:rPr lang="en-US" smtClean="0"/>
              <a:t>09/12/2014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6B077-3317-44D1-A35F-C061043F4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488A-405A-447F-84A8-EB00FA71BAC0}" type="datetimeFigureOut">
              <a:rPr lang="en-US" smtClean="0"/>
              <a:t>09/12/2014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6B077-3317-44D1-A35F-C061043F4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5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488A-405A-447F-84A8-EB00FA71BAC0}" type="datetimeFigureOut">
              <a:rPr lang="en-US" smtClean="0"/>
              <a:t>09/12/2014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6B077-3317-44D1-A35F-C061043F4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1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488A-405A-447F-84A8-EB00FA71BAC0}" type="datetimeFigureOut">
              <a:rPr lang="en-US" smtClean="0"/>
              <a:t>09/12/2014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6B077-3317-44D1-A35F-C061043F4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488A-405A-447F-84A8-EB00FA71BAC0}" type="datetimeFigureOut">
              <a:rPr lang="en-US" smtClean="0"/>
              <a:t>09/12/2014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6B077-3317-44D1-A35F-C061043F4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3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488A-405A-447F-84A8-EB00FA71BAC0}" type="datetimeFigureOut">
              <a:rPr lang="en-US" smtClean="0"/>
              <a:t>09/12/2014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6B077-3317-44D1-A35F-C061043F4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7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488A-405A-447F-84A8-EB00FA71BAC0}" type="datetimeFigureOut">
              <a:rPr lang="en-US" smtClean="0"/>
              <a:t>09/12/2014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6B077-3317-44D1-A35F-C061043F4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488A-405A-447F-84A8-EB00FA71BAC0}" type="datetimeFigureOut">
              <a:rPr lang="en-US" smtClean="0"/>
              <a:t>09/12/2014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6B077-3317-44D1-A35F-C061043F4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1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488A-405A-447F-84A8-EB00FA71BAC0}" type="datetimeFigureOut">
              <a:rPr lang="en-US" smtClean="0"/>
              <a:t>09/12/2014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6B077-3317-44D1-A35F-C061043F4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5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E488A-405A-447F-84A8-EB00FA71BAC0}" type="datetimeFigureOut">
              <a:rPr lang="en-US" smtClean="0"/>
              <a:t>09/12/2014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6B077-3317-44D1-A35F-C061043F4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3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26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33.wmf"/><Relationship Id="rId26" Type="http://schemas.openxmlformats.org/officeDocument/2006/relationships/image" Target="../media/image37.wmf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43.bin"/><Relationship Id="rId25" Type="http://schemas.openxmlformats.org/officeDocument/2006/relationships/oleObject" Target="../embeddings/oleObject4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36.wmf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31.wmf"/><Relationship Id="rId22" Type="http://schemas.openxmlformats.org/officeDocument/2006/relationships/image" Target="../media/image3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4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4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6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4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6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5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58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2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5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9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1371600"/>
            <a:ext cx="8229600" cy="1905000"/>
          </a:xfrm>
          <a:prstGeom prst="roundRect">
            <a:avLst/>
          </a:prstGeom>
          <a:solidFill>
            <a:srgbClr val="0206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cap="all" dirty="0" smtClean="0">
                <a:latin typeface="Times New Roman" pitchFamily="18" charset="0"/>
                <a:cs typeface="Times New Roman" pitchFamily="18" charset="0"/>
              </a:rPr>
              <a:t>PHƯƠNG PHÁP PROPER GENERALIZED DECOMPOSITION 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358140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u="sng" dirty="0" err="1" smtClean="0">
                <a:solidFill>
                  <a:srgbClr val="020574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i="1" u="sng" dirty="0" smtClean="0">
                <a:solidFill>
                  <a:srgbClr val="02057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u="sng" dirty="0" err="1" smtClean="0">
                <a:solidFill>
                  <a:srgbClr val="020574"/>
                </a:solidFill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sz="2400" i="1" dirty="0" smtClean="0">
                <a:solidFill>
                  <a:srgbClr val="020574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solidFill>
                  <a:srgbClr val="761600"/>
                </a:solidFill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sz="2400" dirty="0" smtClean="0">
                <a:solidFill>
                  <a:srgbClr val="761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761600"/>
                </a:solidFill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sz="2400" dirty="0" smtClean="0">
                <a:solidFill>
                  <a:srgbClr val="761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761600"/>
                </a:solidFill>
                <a:latin typeface="Times New Roman" pitchFamily="18" charset="0"/>
                <a:cs typeface="Times New Roman" pitchFamily="18" charset="0"/>
              </a:rPr>
              <a:t>Cường</a:t>
            </a:r>
            <a:endParaRPr lang="en-US" sz="2400" dirty="0" smtClean="0">
              <a:solidFill>
                <a:srgbClr val="761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000" y="6351657"/>
            <a:ext cx="838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7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Chí</a:t>
            </a:r>
            <a:r>
              <a:rPr lang="en-US" sz="17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Minh, </a:t>
            </a:r>
            <a:r>
              <a:rPr lang="en-US" sz="17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tháng</a:t>
            </a:r>
            <a:r>
              <a:rPr lang="en-US" sz="17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4/2014</a:t>
            </a:r>
            <a:endParaRPr lang="en-US" sz="17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8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32075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76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479662"/>
              </p:ext>
            </p:extLst>
          </p:nvPr>
        </p:nvGraphicFramePr>
        <p:xfrm>
          <a:off x="3505200" y="1879600"/>
          <a:ext cx="914400" cy="1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" name="Equation" r:id="rId3" imgW="914400" imgH="183240" progId="Equation.DSMT4">
                  <p:embed/>
                </p:oleObj>
              </mc:Choice>
              <mc:Fallback>
                <p:oleObj name="Equation" r:id="rId3" imgW="914400" imgH="18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5200" y="1879600"/>
                        <a:ext cx="914400" cy="18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6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2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57200" y="121920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b="1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 2: </a:t>
            </a:r>
            <a:r>
              <a:rPr lang="fr-FR" sz="2400" b="1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i="1" dirty="0" smtClean="0">
                <a:latin typeface="Times New Roman" pitchFamily="18" charset="0"/>
                <a:cs typeface="Times New Roman" pitchFamily="18" charset="0"/>
              </a:rPr>
              <a:t>S(y)</a:t>
            </a:r>
          </a:p>
          <a:p>
            <a:pPr algn="just">
              <a:lnSpc>
                <a:spcPct val="150000"/>
              </a:lnSpc>
            </a:pPr>
            <a:r>
              <a:rPr lang="fr-FR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i="1" dirty="0" smtClean="0">
                <a:latin typeface="Times New Roman" pitchFamily="18" charset="0"/>
                <a:cs typeface="Times New Roman" pitchFamily="18" charset="0"/>
              </a:rPr>
              <a:t>R(x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="1" i="1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0736" name="Object 307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036455"/>
              </p:ext>
            </p:extLst>
          </p:nvPr>
        </p:nvGraphicFramePr>
        <p:xfrm>
          <a:off x="1143000" y="2388691"/>
          <a:ext cx="26289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" name="Equation" r:id="rId5" imgW="1104840" imgH="253800" progId="Equation.DSMT4">
                  <p:embed/>
                </p:oleObj>
              </mc:Choice>
              <mc:Fallback>
                <p:oleObj name="Equation" r:id="rId5" imgW="1104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388691"/>
                        <a:ext cx="26289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8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57200" y="2819400"/>
            <a:ext cx="82296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i="1" dirty="0" smtClean="0">
                <a:latin typeface="Times New Roman" pitchFamily="18" charset="0"/>
                <a:cs typeface="Times New Roman" pitchFamily="18" charset="0"/>
              </a:rPr>
              <a:t>R(x)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, ta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086570"/>
              </p:ext>
            </p:extLst>
          </p:nvPr>
        </p:nvGraphicFramePr>
        <p:xfrm>
          <a:off x="487680" y="3581400"/>
          <a:ext cx="4652963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" name="Equation" r:id="rId7" imgW="1955520" imgH="507960" progId="Equation.DSMT4">
                  <p:embed/>
                </p:oleObj>
              </mc:Choice>
              <mc:Fallback>
                <p:oleObj name="Equation" r:id="rId7" imgW="1955520" imgH="507960" progId="Equation.DSMT4">
                  <p:embed/>
                  <p:pic>
                    <p:nvPicPr>
                      <p:cNvPr id="0" name="Object 307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" y="3581400"/>
                        <a:ext cx="4652963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315731"/>
              </p:ext>
            </p:extLst>
          </p:nvPr>
        </p:nvGraphicFramePr>
        <p:xfrm>
          <a:off x="3276600" y="4648200"/>
          <a:ext cx="4894262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" name="Equation" r:id="rId9" imgW="2057400" imgH="507960" progId="Equation.DSMT4">
                  <p:embed/>
                </p:oleObj>
              </mc:Choice>
              <mc:Fallback>
                <p:oleObj name="Equation" r:id="rId9" imgW="2057400" imgH="507960" progId="Equation.DSMT4">
                  <p:embed/>
                  <p:pic>
                    <p:nvPicPr>
                      <p:cNvPr id="0" name="Object 307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648200"/>
                        <a:ext cx="4894262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8229600" y="4876800"/>
            <a:ext cx="8382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(14)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05800" y="2315633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(13)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57200" y="228600"/>
            <a:ext cx="8229600" cy="838200"/>
          </a:xfrm>
          <a:prstGeom prst="roundRect">
            <a:avLst/>
          </a:prstGeom>
          <a:solidFill>
            <a:srgbClr val="0206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II. BÀI TOÁN MINH HỌA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65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32075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76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203536"/>
              </p:ext>
            </p:extLst>
          </p:nvPr>
        </p:nvGraphicFramePr>
        <p:xfrm>
          <a:off x="3505200" y="1879600"/>
          <a:ext cx="914400" cy="1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" name="Equation" r:id="rId3" imgW="914400" imgH="183240" progId="Equation.DSMT4">
                  <p:embed/>
                </p:oleObj>
              </mc:Choice>
              <mc:Fallback>
                <p:oleObj name="Equation" r:id="rId3" imgW="914400" imgH="18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5200" y="1879600"/>
                        <a:ext cx="914400" cy="18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6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2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8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187516"/>
              </p:ext>
            </p:extLst>
          </p:nvPr>
        </p:nvGraphicFramePr>
        <p:xfrm>
          <a:off x="1255713" y="1739900"/>
          <a:ext cx="7011987" cy="392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" name="Equation" r:id="rId5" imgW="3555720" imgH="2006280" progId="Equation.DSMT4">
                  <p:embed/>
                </p:oleObj>
              </mc:Choice>
              <mc:Fallback>
                <p:oleObj name="Equation" r:id="rId5" imgW="3555720" imgH="2006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1739900"/>
                        <a:ext cx="7011987" cy="392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57200" y="13716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05800" y="27432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(15)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57200" y="228600"/>
            <a:ext cx="8229600" cy="838200"/>
          </a:xfrm>
          <a:prstGeom prst="roundRect">
            <a:avLst/>
          </a:prstGeom>
          <a:solidFill>
            <a:srgbClr val="0206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II. BÀI TOÁN MINH HỌA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82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32075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76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103411"/>
              </p:ext>
            </p:extLst>
          </p:nvPr>
        </p:nvGraphicFramePr>
        <p:xfrm>
          <a:off x="3505200" y="1879600"/>
          <a:ext cx="914400" cy="1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5" name="Equation" r:id="rId3" imgW="914400" imgH="183240" progId="Equation.DSMT4">
                  <p:embed/>
                </p:oleObj>
              </mc:Choice>
              <mc:Fallback>
                <p:oleObj name="Equation" r:id="rId3" imgW="914400" imgH="18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5200" y="1879600"/>
                        <a:ext cx="914400" cy="18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6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2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57200" y="1219200"/>
            <a:ext cx="8229600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khi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tụ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dừng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i="1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8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452751"/>
              </p:ext>
            </p:extLst>
          </p:nvPr>
        </p:nvGraphicFramePr>
        <p:xfrm>
          <a:off x="519112" y="3048000"/>
          <a:ext cx="5043488" cy="192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6" name="Equation" r:id="rId5" imgW="1828800" imgH="698400" progId="Equation.DSMT4">
                  <p:embed/>
                </p:oleObj>
              </mc:Choice>
              <mc:Fallback>
                <p:oleObj name="Equation" r:id="rId5" imgW="182880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9112" y="3048000"/>
                        <a:ext cx="5043488" cy="1925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8305800" y="3962400"/>
            <a:ext cx="7620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(16)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57200" y="228600"/>
            <a:ext cx="8229600" cy="838200"/>
          </a:xfrm>
          <a:prstGeom prst="roundRect">
            <a:avLst/>
          </a:prstGeom>
          <a:solidFill>
            <a:srgbClr val="0206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II. BÀI TOÁN MINH HỌA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66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b="1" i="1" u="sng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fr-FR" sz="2400" b="1" i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i="1" u="sng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fr-FR" sz="2400" b="1" i="1" u="sng" dirty="0" smtClean="0">
                <a:latin typeface="Times New Roman" pitchFamily="18" charset="0"/>
                <a:cs typeface="Times New Roman" pitchFamily="18" charset="0"/>
              </a:rPr>
              <a:t> 2: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Poisson 2D: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32075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76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927589"/>
              </p:ext>
            </p:extLst>
          </p:nvPr>
        </p:nvGraphicFramePr>
        <p:xfrm>
          <a:off x="609599" y="1828800"/>
          <a:ext cx="3352801" cy="1043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8" name="Equation" r:id="rId3" imgW="1371600" imgH="419100" progId="Equation.DSMT4">
                  <p:embed/>
                </p:oleObj>
              </mc:Choice>
              <mc:Fallback>
                <p:oleObj name="Equation" r:id="rId3" imgW="13716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99" y="1828800"/>
                        <a:ext cx="3352801" cy="10438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191000" y="2057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rong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miền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93218"/>
              </p:ext>
            </p:extLst>
          </p:nvPr>
        </p:nvGraphicFramePr>
        <p:xfrm>
          <a:off x="5717283" y="2133600"/>
          <a:ext cx="1826517" cy="552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9" name="Equation" r:id="rId5" imgW="799753" imgH="241195" progId="Equation.DSMT4">
                  <p:embed/>
                </p:oleObj>
              </mc:Choice>
              <mc:Fallback>
                <p:oleObj name="Equation" r:id="rId5" imgW="79975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7283" y="2133600"/>
                        <a:ext cx="1826517" cy="5526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989708"/>
              </p:ext>
            </p:extLst>
          </p:nvPr>
        </p:nvGraphicFramePr>
        <p:xfrm>
          <a:off x="628650" y="2971800"/>
          <a:ext cx="188912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0" name="Equation" r:id="rId7" imgW="711000" imgH="253800" progId="Equation.DSMT4">
                  <p:embed/>
                </p:oleObj>
              </mc:Choice>
              <mc:Fallback>
                <p:oleObj name="Equation" r:id="rId7" imgW="711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2971800"/>
                        <a:ext cx="1889125" cy="677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191000" y="28956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rên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biên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791847"/>
              </p:ext>
            </p:extLst>
          </p:nvPr>
        </p:nvGraphicFramePr>
        <p:xfrm>
          <a:off x="5791200" y="3029635"/>
          <a:ext cx="1150899" cy="399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1" name="Equation" r:id="rId9" imgW="494870" imgH="177646" progId="Equation.DSMT4">
                  <p:embed/>
                </p:oleObj>
              </mc:Choice>
              <mc:Fallback>
                <p:oleObj name="Equation" r:id="rId9" imgW="494870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029635"/>
                        <a:ext cx="1150899" cy="3993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120436"/>
              </p:ext>
            </p:extLst>
          </p:nvPr>
        </p:nvGraphicFramePr>
        <p:xfrm>
          <a:off x="3505200" y="1879600"/>
          <a:ext cx="914400" cy="1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2" name="Equation" r:id="rId11" imgW="914400" imgH="183240" progId="Equation.DSMT4">
                  <p:embed/>
                </p:oleObj>
              </mc:Choice>
              <mc:Fallback>
                <p:oleObj name="Equation" r:id="rId11" imgW="914400" imgH="18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05200" y="1879600"/>
                        <a:ext cx="914400" cy="18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" name="Text Box 1"/>
          <p:cNvSpPr txBox="1"/>
          <p:nvPr/>
        </p:nvSpPr>
        <p:spPr>
          <a:xfrm>
            <a:off x="1282861" y="4648200"/>
            <a:ext cx="2286000" cy="14478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 </a:t>
            </a:r>
          </a:p>
        </p:txBody>
      </p:sp>
      <p:sp>
        <p:nvSpPr>
          <p:cNvPr id="30721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23" name="Object 307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714026"/>
              </p:ext>
            </p:extLst>
          </p:nvPr>
        </p:nvGraphicFramePr>
        <p:xfrm>
          <a:off x="1892461" y="4123154"/>
          <a:ext cx="1295400" cy="44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3" name="Equation" r:id="rId13" imgW="723586" imgH="253890" progId="Equation.DSMT4">
                  <p:embed/>
                </p:oleObj>
              </mc:Choice>
              <mc:Fallback>
                <p:oleObj name="Equation" r:id="rId13" imgW="723586" imgH="25389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461" y="4123154"/>
                        <a:ext cx="1295400" cy="4488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26" name="Object 307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822500"/>
              </p:ext>
            </p:extLst>
          </p:nvPr>
        </p:nvGraphicFramePr>
        <p:xfrm>
          <a:off x="76200" y="5181600"/>
          <a:ext cx="1206661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4" name="Equation" r:id="rId15" imgW="685800" imgH="254000" progId="Equation.DSMT4">
                  <p:embed/>
                </p:oleObj>
              </mc:Choice>
              <mc:Fallback>
                <p:oleObj name="Equation" r:id="rId15" imgW="685800" imgH="2540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5181600"/>
                        <a:ext cx="1206661" cy="441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30" name="Object 307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999905"/>
              </p:ext>
            </p:extLst>
          </p:nvPr>
        </p:nvGraphicFramePr>
        <p:xfrm>
          <a:off x="1776472" y="6096001"/>
          <a:ext cx="1258989" cy="436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5" name="Equation" r:id="rId17" imgW="723586" imgH="253890" progId="Equation.DSMT4">
                  <p:embed/>
                </p:oleObj>
              </mc:Choice>
              <mc:Fallback>
                <p:oleObj name="Equation" r:id="rId17" imgW="723586" imgH="25389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72" y="6096001"/>
                        <a:ext cx="1258989" cy="4362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34" name="Object 307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107743"/>
              </p:ext>
            </p:extLst>
          </p:nvPr>
        </p:nvGraphicFramePr>
        <p:xfrm>
          <a:off x="3645061" y="5122812"/>
          <a:ext cx="1241425" cy="4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6" name="Equation" r:id="rId19" imgW="710891" imgH="253890" progId="Equation.DSMT4">
                  <p:embed/>
                </p:oleObj>
              </mc:Choice>
              <mc:Fallback>
                <p:oleObj name="Equation" r:id="rId19" imgW="710891" imgH="25389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5061" y="5122812"/>
                        <a:ext cx="1241425" cy="439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6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43" name="Object 307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478828"/>
              </p:ext>
            </p:extLst>
          </p:nvPr>
        </p:nvGraphicFramePr>
        <p:xfrm>
          <a:off x="5638800" y="4355306"/>
          <a:ext cx="2619015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7" name="Equation" r:id="rId21" imgW="1117440" imgH="863280" progId="Equation.DSMT4">
                  <p:embed/>
                </p:oleObj>
              </mc:Choice>
              <mc:Fallback>
                <p:oleObj name="Equation" r:id="rId21" imgW="1117440" imgH="8632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355306"/>
                        <a:ext cx="2619015" cy="203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457200" y="36056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miền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0745" name="Object 307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770584"/>
              </p:ext>
            </p:extLst>
          </p:nvPr>
        </p:nvGraphicFramePr>
        <p:xfrm>
          <a:off x="2971800" y="38100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8" name="Equation" r:id="rId23" imgW="152280" imgH="164880" progId="Equation.DSMT4">
                  <p:embed/>
                </p:oleObj>
              </mc:Choice>
              <mc:Fallback>
                <p:oleObj name="Equation" r:id="rId23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971800" y="3810000"/>
                        <a:ext cx="381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9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51" name="Object 307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723818"/>
              </p:ext>
            </p:extLst>
          </p:nvPr>
        </p:nvGraphicFramePr>
        <p:xfrm>
          <a:off x="5224062" y="3733800"/>
          <a:ext cx="338538" cy="399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9" name="Equation" r:id="rId25" imgW="164957" imgH="190335" progId="Equation.DSMT4">
                  <p:embed/>
                </p:oleObj>
              </mc:Choice>
              <mc:Fallback>
                <p:oleObj name="Equation" r:id="rId25" imgW="164957" imgH="190335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062" y="3733800"/>
                        <a:ext cx="338538" cy="3992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ight Arrow 14"/>
          <p:cNvSpPr/>
          <p:nvPr/>
        </p:nvSpPr>
        <p:spPr>
          <a:xfrm>
            <a:off x="4953000" y="5295900"/>
            <a:ext cx="4572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305800" y="1981200"/>
            <a:ext cx="7620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(17)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305800" y="2858869"/>
            <a:ext cx="7620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(18)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305800" y="5029200"/>
            <a:ext cx="7620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(19)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57200" y="228600"/>
            <a:ext cx="8229600" cy="838200"/>
          </a:xfrm>
          <a:prstGeom prst="roundRect">
            <a:avLst/>
          </a:prstGeom>
          <a:solidFill>
            <a:srgbClr val="0206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II. BÀI TOÁN MINH HỌA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9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32075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76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646197"/>
              </p:ext>
            </p:extLst>
          </p:nvPr>
        </p:nvGraphicFramePr>
        <p:xfrm>
          <a:off x="3505200" y="3251200"/>
          <a:ext cx="914400" cy="1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" name="Equation" r:id="rId3" imgW="914400" imgH="183240" progId="Equation.DSMT4">
                  <p:embed/>
                </p:oleObj>
              </mc:Choice>
              <mc:Fallback>
                <p:oleObj name="Equation" r:id="rId3" imgW="914400" imgH="18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5200" y="3251200"/>
                        <a:ext cx="914400" cy="18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6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2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8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57200" y="1219200"/>
            <a:ext cx="8161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Đăt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101030"/>
              </p:ext>
            </p:extLst>
          </p:nvPr>
        </p:nvGraphicFramePr>
        <p:xfrm>
          <a:off x="518160" y="3124200"/>
          <a:ext cx="5529262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" name="Equation" r:id="rId5" imgW="2323800" imgH="482400" progId="Equation.DSMT4">
                  <p:embed/>
                </p:oleObj>
              </mc:Choice>
              <mc:Fallback>
                <p:oleObj name="Equation" r:id="rId5" imgW="2323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" y="3124200"/>
                        <a:ext cx="5529262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233375"/>
              </p:ext>
            </p:extLst>
          </p:nvPr>
        </p:nvGraphicFramePr>
        <p:xfrm>
          <a:off x="1219200" y="1479176"/>
          <a:ext cx="1447800" cy="425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5" name="Equation" r:id="rId7" imgW="596641" imgH="177723" progId="Equation.DSMT4">
                  <p:embed/>
                </p:oleObj>
              </mc:Choice>
              <mc:Fallback>
                <p:oleObj name="Equation" r:id="rId7" imgW="596641" imgH="17772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479176"/>
                        <a:ext cx="1447800" cy="4258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ight Arrow 10"/>
          <p:cNvSpPr/>
          <p:nvPr/>
        </p:nvSpPr>
        <p:spPr>
          <a:xfrm>
            <a:off x="533400" y="2278592"/>
            <a:ext cx="533400" cy="14499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70930"/>
              </p:ext>
            </p:extLst>
          </p:nvPr>
        </p:nvGraphicFramePr>
        <p:xfrm>
          <a:off x="1219200" y="2182847"/>
          <a:ext cx="1493520" cy="407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6" name="Equation" r:id="rId9" imgW="596880" imgH="164880" progId="Equation.DSMT4">
                  <p:embed/>
                </p:oleObj>
              </mc:Choice>
              <mc:Fallback>
                <p:oleObj name="Equation" r:id="rId9" imgW="596880" imgH="1648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182847"/>
                        <a:ext cx="1493520" cy="4079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36587"/>
              </p:ext>
            </p:extLst>
          </p:nvPr>
        </p:nvGraphicFramePr>
        <p:xfrm>
          <a:off x="533400" y="4381500"/>
          <a:ext cx="8159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7" name="Equation" r:id="rId11" imgW="342720" imgH="177480" progId="Equation.DSMT4">
                  <p:embed/>
                </p:oleObj>
              </mc:Choice>
              <mc:Fallback>
                <p:oleObj name="Equation" r:id="rId11" imgW="342720" imgH="1774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381500"/>
                        <a:ext cx="8159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1371600" y="42672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rên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biên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0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25" name="Object 307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257759"/>
              </p:ext>
            </p:extLst>
          </p:nvPr>
        </p:nvGraphicFramePr>
        <p:xfrm>
          <a:off x="2743200" y="4419600"/>
          <a:ext cx="1070841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8" name="Equation" r:id="rId13" imgW="495000" imgH="177480" progId="Equation.DSMT4">
                  <p:embed/>
                </p:oleObj>
              </mc:Choice>
              <mc:Fallback>
                <p:oleObj name="Equation" r:id="rId13" imgW="495000" imgH="17748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419600"/>
                        <a:ext cx="1070841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518160" y="2514600"/>
            <a:ext cx="816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(20)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(12) ta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305800" y="12954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(20)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305800" y="1828800"/>
            <a:ext cx="7620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(21)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305800" y="3306233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2)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305800" y="4220633"/>
            <a:ext cx="7620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(23)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7200" y="487680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Bây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(22)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biên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(23)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(15)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57200" y="228600"/>
            <a:ext cx="8229600" cy="838200"/>
          </a:xfrm>
          <a:prstGeom prst="roundRect">
            <a:avLst/>
          </a:prstGeom>
          <a:solidFill>
            <a:srgbClr val="0206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II. BÀI TOÁN MINH HỌA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3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19050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Poisson 2D: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32075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76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274185"/>
              </p:ext>
            </p:extLst>
          </p:nvPr>
        </p:nvGraphicFramePr>
        <p:xfrm>
          <a:off x="609599" y="2743200"/>
          <a:ext cx="3352801" cy="1043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4" name="Equation" r:id="rId3" imgW="1371600" imgH="419100" progId="Equation.DSMT4">
                  <p:embed/>
                </p:oleObj>
              </mc:Choice>
              <mc:Fallback>
                <p:oleObj name="Equation" r:id="rId3" imgW="13716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99" y="2743200"/>
                        <a:ext cx="3352801" cy="10438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191000" y="28956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rong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miền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241561"/>
              </p:ext>
            </p:extLst>
          </p:nvPr>
        </p:nvGraphicFramePr>
        <p:xfrm>
          <a:off x="5710238" y="3027045"/>
          <a:ext cx="22907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5" name="Equation" r:id="rId5" imgW="1002960" imgH="228600" progId="Equation.DSMT4">
                  <p:embed/>
                </p:oleObj>
              </mc:Choice>
              <mc:Fallback>
                <p:oleObj name="Equation" r:id="rId5" imgW="1002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0238" y="3027045"/>
                        <a:ext cx="2290762" cy="523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785677"/>
              </p:ext>
            </p:extLst>
          </p:nvPr>
        </p:nvGraphicFramePr>
        <p:xfrm>
          <a:off x="628650" y="3970338"/>
          <a:ext cx="188912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6" name="Equation" r:id="rId7" imgW="711000" imgH="253800" progId="Equation.DSMT4">
                  <p:embed/>
                </p:oleObj>
              </mc:Choice>
              <mc:Fallback>
                <p:oleObj name="Equation" r:id="rId7" imgW="711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3970338"/>
                        <a:ext cx="1889125" cy="677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191000" y="38862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rên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biên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374219"/>
              </p:ext>
            </p:extLst>
          </p:nvPr>
        </p:nvGraphicFramePr>
        <p:xfrm>
          <a:off x="5791200" y="4038600"/>
          <a:ext cx="1150899" cy="399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7" name="Equation" r:id="rId9" imgW="494870" imgH="177646" progId="Equation.DSMT4">
                  <p:embed/>
                </p:oleObj>
              </mc:Choice>
              <mc:Fallback>
                <p:oleObj name="Equation" r:id="rId9" imgW="494870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038600"/>
                        <a:ext cx="1150899" cy="3993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533523"/>
              </p:ext>
            </p:extLst>
          </p:nvPr>
        </p:nvGraphicFramePr>
        <p:xfrm>
          <a:off x="3505200" y="1879600"/>
          <a:ext cx="914400" cy="1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8" name="Equation" r:id="rId11" imgW="914400" imgH="183240" progId="Equation.DSMT4">
                  <p:embed/>
                </p:oleObj>
              </mc:Choice>
              <mc:Fallback>
                <p:oleObj name="Equation" r:id="rId11" imgW="914400" imgH="18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05200" y="1879600"/>
                        <a:ext cx="914400" cy="18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153323"/>
              </p:ext>
            </p:extLst>
          </p:nvPr>
        </p:nvGraphicFramePr>
        <p:xfrm>
          <a:off x="609600" y="5341937"/>
          <a:ext cx="53784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9" name="Equation" r:id="rId13" imgW="2260440" imgH="253800" progId="Equation.DSMT4">
                  <p:embed/>
                </p:oleObj>
              </mc:Choice>
              <mc:Fallback>
                <p:oleObj name="Equation" r:id="rId13" imgW="2260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41937"/>
                        <a:ext cx="5378450" cy="601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57200" y="4648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57200" y="12192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b="1" u="sng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fr-FR" sz="24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u="sng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fr-FR" sz="2400" b="1" u="sng" dirty="0" smtClean="0">
                <a:latin typeface="Times New Roman" pitchFamily="18" charset="0"/>
                <a:cs typeface="Times New Roman" pitchFamily="18" charset="0"/>
              </a:rPr>
              <a:t> 1</a:t>
            </a:r>
            <a:endParaRPr lang="en-US" sz="2400" b="1" u="sng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57200" y="228600"/>
            <a:ext cx="8229600" cy="838200"/>
          </a:xfrm>
          <a:prstGeom prst="roundRect">
            <a:avLst/>
          </a:prstGeom>
          <a:solidFill>
            <a:srgbClr val="0206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II. BÀI TOÁN MINH HỌA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32075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76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47800"/>
            <a:ext cx="4608976" cy="3456732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024" y="1447800"/>
            <a:ext cx="4608976" cy="3456732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457200" y="499246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PGD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57200" y="228600"/>
            <a:ext cx="8229600" cy="838200"/>
          </a:xfrm>
          <a:prstGeom prst="roundRect">
            <a:avLst/>
          </a:prstGeom>
          <a:solidFill>
            <a:srgbClr val="0206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II. BÀI TOÁN MINH HỌA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59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32075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76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" name="Picture 5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23" t="31874" r="13720" b="10938"/>
          <a:stretch/>
        </p:blipFill>
        <p:spPr bwMode="auto">
          <a:xfrm>
            <a:off x="1887997" y="1143000"/>
            <a:ext cx="5655803" cy="5459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457200" y="228600"/>
            <a:ext cx="8229600" cy="838200"/>
          </a:xfrm>
          <a:prstGeom prst="roundRect">
            <a:avLst/>
          </a:prstGeom>
          <a:solidFill>
            <a:srgbClr val="0206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II. BÀI TOÁN MINH HỌA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7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19812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Poisson 2D: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32075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76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767639"/>
              </p:ext>
            </p:extLst>
          </p:nvPr>
        </p:nvGraphicFramePr>
        <p:xfrm>
          <a:off x="457200" y="2667000"/>
          <a:ext cx="4592638" cy="868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6" name="Equation" r:id="rId3" imgW="2260440" imgH="419040" progId="Equation.DSMT4">
                  <p:embed/>
                </p:oleObj>
              </mc:Choice>
              <mc:Fallback>
                <p:oleObj name="Equation" r:id="rId3" imgW="22604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67000"/>
                        <a:ext cx="4592638" cy="8681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029200" y="278266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rong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miền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238861"/>
              </p:ext>
            </p:extLst>
          </p:nvPr>
        </p:nvGraphicFramePr>
        <p:xfrm>
          <a:off x="6548438" y="2939977"/>
          <a:ext cx="2138362" cy="489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7" name="Equation" r:id="rId5" imgW="1002960" imgH="228600" progId="Equation.DSMT4">
                  <p:embed/>
                </p:oleObj>
              </mc:Choice>
              <mc:Fallback>
                <p:oleObj name="Equation" r:id="rId5" imgW="1002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8438" y="2939977"/>
                        <a:ext cx="2138362" cy="4890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07409"/>
              </p:ext>
            </p:extLst>
          </p:nvPr>
        </p:nvGraphicFramePr>
        <p:xfrm>
          <a:off x="474662" y="3650442"/>
          <a:ext cx="3716338" cy="540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8" name="Equation" r:id="rId7" imgW="1752480" imgH="253800" progId="Equation.DSMT4">
                  <p:embed/>
                </p:oleObj>
              </mc:Choice>
              <mc:Fallback>
                <p:oleObj name="Equation" r:id="rId7" imgW="1752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" y="3650442"/>
                        <a:ext cx="3716338" cy="5405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029200" y="354466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rên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biên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457547"/>
              </p:ext>
            </p:extLst>
          </p:nvPr>
        </p:nvGraphicFramePr>
        <p:xfrm>
          <a:off x="6553200" y="3733800"/>
          <a:ext cx="990600" cy="343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9" name="Equation" r:id="rId9" imgW="494870" imgH="177646" progId="Equation.DSMT4">
                  <p:embed/>
                </p:oleObj>
              </mc:Choice>
              <mc:Fallback>
                <p:oleObj name="Equation" r:id="rId9" imgW="494870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733800"/>
                        <a:ext cx="990600" cy="3437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495977"/>
              </p:ext>
            </p:extLst>
          </p:nvPr>
        </p:nvGraphicFramePr>
        <p:xfrm>
          <a:off x="3505200" y="1879600"/>
          <a:ext cx="914400" cy="1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0" name="Equation" r:id="rId11" imgW="914400" imgH="183240" progId="Equation.DSMT4">
                  <p:embed/>
                </p:oleObj>
              </mc:Choice>
              <mc:Fallback>
                <p:oleObj name="Equation" r:id="rId11" imgW="914400" imgH="18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05200" y="1879600"/>
                        <a:ext cx="914400" cy="18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700772"/>
              </p:ext>
            </p:extLst>
          </p:nvPr>
        </p:nvGraphicFramePr>
        <p:xfrm>
          <a:off x="632619" y="5148325"/>
          <a:ext cx="3329782" cy="56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1" name="Equation" r:id="rId13" imgW="1485720" imgH="253800" progId="Equation.DSMT4">
                  <p:embed/>
                </p:oleObj>
              </mc:Choice>
              <mc:Fallback>
                <p:oleObj name="Equation" r:id="rId13" imgW="14857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19" y="5148325"/>
                        <a:ext cx="3329782" cy="566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57200" y="438286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57200" y="1325033"/>
            <a:ext cx="38862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b="1" u="sng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fr-FR" sz="24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u="sng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fr-FR" sz="2400" b="1" u="sng" dirty="0" smtClean="0">
                <a:latin typeface="Times New Roman" pitchFamily="18" charset="0"/>
                <a:cs typeface="Times New Roman" pitchFamily="18" charset="0"/>
              </a:rPr>
              <a:t> 2</a:t>
            </a:r>
            <a:endParaRPr lang="en-US" sz="2400" b="1" u="sng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57200" y="228600"/>
            <a:ext cx="8229600" cy="838200"/>
          </a:xfrm>
          <a:prstGeom prst="roundRect">
            <a:avLst/>
          </a:prstGeom>
          <a:solidFill>
            <a:srgbClr val="0206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II. BÀI TOÁN MINH HỌA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56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32075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76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541811"/>
              </p:ext>
            </p:extLst>
          </p:nvPr>
        </p:nvGraphicFramePr>
        <p:xfrm>
          <a:off x="472439" y="1295400"/>
          <a:ext cx="272620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2" name="Equation" r:id="rId3" imgW="1270000" imgH="419100" progId="Equation.DSMT4">
                  <p:embed/>
                </p:oleObj>
              </mc:Choice>
              <mc:Fallback>
                <p:oleObj name="Equation" r:id="rId3" imgW="1270000" imgH="419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39" y="1295400"/>
                        <a:ext cx="2726201" cy="91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00"/>
            <a:ext cx="4608976" cy="34567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024" y="2133600"/>
            <a:ext cx="4608976" cy="345673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57200" y="558147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729537"/>
              </p:ext>
            </p:extLst>
          </p:nvPr>
        </p:nvGraphicFramePr>
        <p:xfrm>
          <a:off x="5235575" y="6324600"/>
          <a:ext cx="3270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3" name="Equation" r:id="rId7" imgW="152280" imgH="164880" progId="Equation.DSMT4">
                  <p:embed/>
                </p:oleObj>
              </mc:Choice>
              <mc:Fallback>
                <p:oleObj name="Equation" r:id="rId7" imgW="152280" imgH="1648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5575" y="6324600"/>
                        <a:ext cx="3270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ounded Rectangle 34"/>
          <p:cNvSpPr/>
          <p:nvPr/>
        </p:nvSpPr>
        <p:spPr>
          <a:xfrm>
            <a:off x="457200" y="228600"/>
            <a:ext cx="8229600" cy="838200"/>
          </a:xfrm>
          <a:prstGeom prst="roundRect">
            <a:avLst/>
          </a:prstGeom>
          <a:solidFill>
            <a:srgbClr val="0206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II. BÀI TOÁN MINH HỌA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3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228600"/>
            <a:ext cx="8229600" cy="838200"/>
          </a:xfrm>
          <a:prstGeom prst="roundRect">
            <a:avLst/>
          </a:prstGeom>
          <a:solidFill>
            <a:srgbClr val="0206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NỘI DUNG TRÌNH BÀY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32075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76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9" name="AutoShape 66"/>
          <p:cNvSpPr>
            <a:spLocks noChangeArrowheads="1"/>
          </p:cNvSpPr>
          <p:nvPr/>
        </p:nvSpPr>
        <p:spPr bwMode="gray">
          <a:xfrm>
            <a:off x="457200" y="3124200"/>
            <a:ext cx="7854646" cy="5127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48BE67"/>
              </a:gs>
              <a:gs pos="100000">
                <a:srgbClr val="48BE67">
                  <a:gamma/>
                  <a:tint val="36471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45791" dir="3378596" algn="ctr" rotWithShape="0">
              <a:srgbClr val="B2B2B2"/>
            </a:outerShdw>
          </a:effectLst>
        </p:spPr>
        <p:txBody>
          <a:bodyPr wrap="none" anchor="ctr"/>
          <a:lstStyle/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PGD</a:t>
            </a:r>
            <a:endParaRPr lang="en-US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AutoShape 77"/>
          <p:cNvSpPr>
            <a:spLocks noChangeArrowheads="1"/>
          </p:cNvSpPr>
          <p:nvPr/>
        </p:nvSpPr>
        <p:spPr bwMode="gray">
          <a:xfrm>
            <a:off x="466760" y="5049838"/>
            <a:ext cx="2581240" cy="5127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0D4F2"/>
              </a:gs>
              <a:gs pos="100000">
                <a:srgbClr val="80D4F2">
                  <a:gamma/>
                  <a:tint val="60784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45791" dir="3378596" algn="ctr" rotWithShape="0">
              <a:srgbClr val="B2B2B2"/>
            </a:outerShdw>
          </a:effectLst>
        </p:spPr>
        <p:txBody>
          <a:bodyPr wrap="none" anchor="ctr"/>
          <a:lstStyle/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AutoShape 117"/>
          <p:cNvSpPr>
            <a:spLocks noChangeArrowheads="1"/>
          </p:cNvSpPr>
          <p:nvPr/>
        </p:nvSpPr>
        <p:spPr bwMode="gray">
          <a:xfrm>
            <a:off x="466760" y="1270000"/>
            <a:ext cx="3362290" cy="5127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2DE78"/>
              </a:gs>
              <a:gs pos="100000">
                <a:srgbClr val="F2DE78">
                  <a:gamma/>
                  <a:tint val="39216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45791" dir="3378596" algn="ctr" rotWithShape="0">
              <a:srgbClr val="B2B2B2"/>
            </a:outerShdw>
          </a:effectLst>
        </p:spPr>
        <p:txBody>
          <a:bodyPr wrap="none" anchor="ctr"/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PGD</a:t>
            </a:r>
            <a:endParaRPr lang="en-US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AutoShape 137"/>
          <p:cNvSpPr>
            <a:spLocks noChangeArrowheads="1"/>
          </p:cNvSpPr>
          <p:nvPr/>
        </p:nvSpPr>
        <p:spPr bwMode="gray">
          <a:xfrm>
            <a:off x="457200" y="2209799"/>
            <a:ext cx="6743700" cy="5127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35E23"/>
              </a:gs>
              <a:gs pos="100000">
                <a:srgbClr val="E35E23">
                  <a:gamma/>
                  <a:tint val="48627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endParaRPr lang="en-US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AutoShape 118"/>
          <p:cNvSpPr>
            <a:spLocks noChangeArrowheads="1"/>
          </p:cNvSpPr>
          <p:nvPr/>
        </p:nvSpPr>
        <p:spPr bwMode="gray">
          <a:xfrm>
            <a:off x="457200" y="4114800"/>
            <a:ext cx="3371850" cy="5127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D67E1"/>
              </a:gs>
              <a:gs pos="100000">
                <a:srgbClr val="8D67E1">
                  <a:gamma/>
                  <a:tint val="36471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VI. </a:t>
            </a:r>
            <a:r>
              <a:rPr lang="en-US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28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32075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76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57200" y="499246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PGD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6176"/>
            <a:ext cx="4608976" cy="345673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024" y="1648668"/>
            <a:ext cx="4608976" cy="3456732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457200" y="228600"/>
            <a:ext cx="8229600" cy="838200"/>
          </a:xfrm>
          <a:prstGeom prst="roundRect">
            <a:avLst/>
          </a:prstGeom>
          <a:solidFill>
            <a:srgbClr val="0206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II. BÀI TOÁN MINH HỌA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5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32075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76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9" t="34061" r="13648" b="19063"/>
          <a:stretch/>
        </p:blipFill>
        <p:spPr bwMode="auto">
          <a:xfrm>
            <a:off x="1371600" y="1219200"/>
            <a:ext cx="6624828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ounded Rectangle 28"/>
          <p:cNvSpPr/>
          <p:nvPr/>
        </p:nvSpPr>
        <p:spPr>
          <a:xfrm>
            <a:off x="457200" y="228600"/>
            <a:ext cx="8229600" cy="838200"/>
          </a:xfrm>
          <a:prstGeom prst="roundRect">
            <a:avLst/>
          </a:prstGeom>
          <a:solidFill>
            <a:srgbClr val="0206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II. BÀI TOÁN MINH HỌA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48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12192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PGD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PGD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PGD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32075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4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37285"/>
              </p:ext>
            </p:extLst>
          </p:nvPr>
        </p:nvGraphicFramePr>
        <p:xfrm>
          <a:off x="457200" y="3527524"/>
          <a:ext cx="49768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9" name="Equation" r:id="rId3" imgW="2336760" imgH="431640" progId="Equation.DSMT4">
                  <p:embed/>
                </p:oleObj>
              </mc:Choice>
              <mc:Fallback>
                <p:oleObj name="Equation" r:id="rId3" imgW="2336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27524"/>
                        <a:ext cx="4976812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7200" y="44196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Ta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ẩn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PGD là                   ,</a:t>
            </a:r>
          </a:p>
          <a:p>
            <a:pPr algn="just">
              <a:lnSpc>
                <a:spcPct val="150000"/>
              </a:lnSpc>
            </a:pP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là       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rời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rạc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miền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là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kiệm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76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320909"/>
              </p:ext>
            </p:extLst>
          </p:nvPr>
        </p:nvGraphicFramePr>
        <p:xfrm>
          <a:off x="6629400" y="4572000"/>
          <a:ext cx="140811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0" name="Equation" r:id="rId5" imgW="698400" imgH="203040" progId="Equation.DSMT4">
                  <p:embed/>
                </p:oleObj>
              </mc:Choice>
              <mc:Fallback>
                <p:oleObj name="Equation" r:id="rId5" imgW="698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9400" y="4572000"/>
                        <a:ext cx="1408112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622873"/>
              </p:ext>
            </p:extLst>
          </p:nvPr>
        </p:nvGraphicFramePr>
        <p:xfrm>
          <a:off x="1981199" y="5029200"/>
          <a:ext cx="642883" cy="438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1" name="Equation" r:id="rId7" imgW="279360" imgH="190440" progId="Equation.DSMT4">
                  <p:embed/>
                </p:oleObj>
              </mc:Choice>
              <mc:Fallback>
                <p:oleObj name="Equation" r:id="rId7" imgW="2793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81199" y="5029200"/>
                        <a:ext cx="642883" cy="438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ounded Rectangle 22"/>
          <p:cNvSpPr/>
          <p:nvPr/>
        </p:nvSpPr>
        <p:spPr>
          <a:xfrm>
            <a:off x="457200" y="228600"/>
            <a:ext cx="8229600" cy="838200"/>
          </a:xfrm>
          <a:prstGeom prst="roundRect">
            <a:avLst/>
          </a:prstGeom>
          <a:solidFill>
            <a:srgbClr val="0206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II. BÀI TOÁN MINH HỌA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25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228600"/>
            <a:ext cx="8229600" cy="838200"/>
          </a:xfrm>
          <a:prstGeom prst="roundRect">
            <a:avLst/>
          </a:prstGeom>
          <a:solidFill>
            <a:srgbClr val="0206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III. ƯU ĐIỂM VÀ HẠN CHẾ CỦA PHƯƠNG PHÁP PGD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1219200"/>
            <a:ext cx="8229600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PGD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FEM, FDM, FVM, FFT, Spectral Method, …</a:t>
            </a:r>
          </a:p>
          <a:p>
            <a:pPr algn="just"/>
            <a:r>
              <a:rPr lang="en-US" sz="24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32075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76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7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228600"/>
            <a:ext cx="8229600" cy="838200"/>
          </a:xfrm>
          <a:prstGeom prst="roundRect">
            <a:avLst/>
          </a:prstGeom>
          <a:solidFill>
            <a:srgbClr val="0206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IV. PHẠM VI NGHIÊN CỨU HIỆN TẠI CỦA PHƯƠNG PHÁP PGD (DỰA TRÊN CÁC CÔNG BỐ)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1219200"/>
            <a:ext cx="822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PGD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2D, 3D.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chảy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chảy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IBM-PGD.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rắn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composite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dầm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nứt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3D.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acoustic.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32075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76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0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228600"/>
            <a:ext cx="8229600" cy="838200"/>
          </a:xfrm>
          <a:prstGeom prst="roundRect">
            <a:avLst/>
          </a:prstGeom>
          <a:solidFill>
            <a:srgbClr val="0206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V. CÁC HƯỚNG NGHIÊN CỨU 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1219200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PGD.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PGD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song song).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IBM-PGD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chất-kết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thanh-kết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32075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76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32075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76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95542" y="2895600"/>
            <a:ext cx="71529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CHÂN THÀNH CẢM ƠN!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621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228600"/>
            <a:ext cx="8229600" cy="838200"/>
          </a:xfrm>
          <a:prstGeom prst="roundRect">
            <a:avLst/>
          </a:prstGeom>
          <a:solidFill>
            <a:srgbClr val="0206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THIỆU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1219200"/>
            <a:ext cx="8229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chia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lưới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(FEM, FVM, FDM …)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57200" algn="just">
              <a:lnSpc>
                <a:spcPct val="15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bậc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(POD, PGD, …).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bậc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phổ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rãi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nay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là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Proper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Generalized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Decomposition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(PGD).</a:t>
            </a:r>
          </a:p>
          <a:p>
            <a:pPr algn="just">
              <a:lnSpc>
                <a:spcPct val="150000"/>
              </a:lnSpc>
            </a:pP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32075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76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1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228600"/>
            <a:ext cx="8229600" cy="838200"/>
          </a:xfrm>
          <a:prstGeom prst="roundRect">
            <a:avLst/>
          </a:prstGeom>
          <a:solidFill>
            <a:srgbClr val="0206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THIỆU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121920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PGD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Chinesta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(2010).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PGD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tảng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57200" algn="just">
              <a:lnSpc>
                <a:spcPct val="150000"/>
              </a:lnSpc>
            </a:pP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quát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32075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4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218488"/>
              </p:ext>
            </p:extLst>
          </p:nvPr>
        </p:nvGraphicFramePr>
        <p:xfrm>
          <a:off x="6400800" y="3002280"/>
          <a:ext cx="1447800" cy="490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Equation" r:id="rId3" imgW="748975" imgH="253890" progId="Equation.DSMT4">
                  <p:embed/>
                </p:oleObj>
              </mc:Choice>
              <mc:Fallback>
                <p:oleObj name="Equation" r:id="rId3" imgW="74897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002280"/>
                        <a:ext cx="1447800" cy="490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4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250851"/>
              </p:ext>
            </p:extLst>
          </p:nvPr>
        </p:nvGraphicFramePr>
        <p:xfrm>
          <a:off x="2096294" y="4038600"/>
          <a:ext cx="49514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Equation" r:id="rId5" imgW="2323800" imgH="431640" progId="Equation.DSMT4">
                  <p:embed/>
                </p:oleObj>
              </mc:Choice>
              <mc:Fallback>
                <p:oleObj name="Equation" r:id="rId5" imgW="2323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6294" y="4038600"/>
                        <a:ext cx="4951412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7200" y="5038235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ở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i="1" dirty="0" smtClean="0">
                <a:latin typeface="Times New Roman" pitchFamily="18" charset="0"/>
                <a:cs typeface="Times New Roman" pitchFamily="18" charset="0"/>
              </a:rPr>
              <a:t>(i = 1,…, D)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là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.                        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76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3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b="1" i="1" u="sng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fr-FR" sz="2400" b="1" i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i="1" u="sng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fr-FR" sz="2400" b="1" i="1" u="sng" dirty="0" smtClean="0"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Poisson 2D: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32075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76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422940"/>
              </p:ext>
            </p:extLst>
          </p:nvPr>
        </p:nvGraphicFramePr>
        <p:xfrm>
          <a:off x="533400" y="1897063"/>
          <a:ext cx="3352800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2" name="Equation" r:id="rId3" imgW="1371600" imgH="444240" progId="Equation.DSMT4">
                  <p:embed/>
                </p:oleObj>
              </mc:Choice>
              <mc:Fallback>
                <p:oleObj name="Equation" r:id="rId3" imgW="1371600" imgH="4442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897063"/>
                        <a:ext cx="3352800" cy="1106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191000" y="2163233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rong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miền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274801"/>
              </p:ext>
            </p:extLst>
          </p:nvPr>
        </p:nvGraphicFramePr>
        <p:xfrm>
          <a:off x="5717283" y="2286000"/>
          <a:ext cx="1826517" cy="552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" name="Equation" r:id="rId5" imgW="799753" imgH="241195" progId="Equation.DSMT4">
                  <p:embed/>
                </p:oleObj>
              </mc:Choice>
              <mc:Fallback>
                <p:oleObj name="Equation" r:id="rId5" imgW="799753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7283" y="2286000"/>
                        <a:ext cx="1826517" cy="5526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757923"/>
              </p:ext>
            </p:extLst>
          </p:nvPr>
        </p:nvGraphicFramePr>
        <p:xfrm>
          <a:off x="533400" y="3167063"/>
          <a:ext cx="188912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" name="Equation" r:id="rId7" imgW="711000" imgH="253800" progId="Equation.DSMT4">
                  <p:embed/>
                </p:oleObj>
              </mc:Choice>
              <mc:Fallback>
                <p:oleObj name="Equation" r:id="rId7" imgW="71100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167063"/>
                        <a:ext cx="1889125" cy="677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191000" y="308746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rên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biên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421736"/>
              </p:ext>
            </p:extLst>
          </p:nvPr>
        </p:nvGraphicFramePr>
        <p:xfrm>
          <a:off x="5791200" y="3276600"/>
          <a:ext cx="1150899" cy="399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" name="Equation" r:id="rId9" imgW="494870" imgH="177646" progId="Equation.DSMT4">
                  <p:embed/>
                </p:oleObj>
              </mc:Choice>
              <mc:Fallback>
                <p:oleObj name="Equation" r:id="rId9" imgW="494870" imgH="17764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276600"/>
                        <a:ext cx="1150899" cy="3993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546343"/>
              </p:ext>
            </p:extLst>
          </p:nvPr>
        </p:nvGraphicFramePr>
        <p:xfrm>
          <a:off x="3505200" y="1879600"/>
          <a:ext cx="914400" cy="1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" name="Equation" r:id="rId11" imgW="914400" imgH="183240" progId="Equation.DSMT4">
                  <p:embed/>
                </p:oleObj>
              </mc:Choice>
              <mc:Fallback>
                <p:oleObj name="Equation" r:id="rId11" imgW="914400" imgH="18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05200" y="1879600"/>
                        <a:ext cx="914400" cy="18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05260"/>
              </p:ext>
            </p:extLst>
          </p:nvPr>
        </p:nvGraphicFramePr>
        <p:xfrm>
          <a:off x="331788" y="4648200"/>
          <a:ext cx="67992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7" name="Equation" r:id="rId13" imgW="2857320" imgH="482400" progId="Equation.DSMT4">
                  <p:embed/>
                </p:oleObj>
              </mc:Choice>
              <mc:Fallback>
                <p:oleObj name="Equation" r:id="rId13" imgW="2857320" imgH="482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4648200"/>
                        <a:ext cx="6799262" cy="114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57200" y="3849469"/>
            <a:ext cx="38862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62000" y="6000748"/>
            <a:ext cx="38862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117191"/>
              </p:ext>
            </p:extLst>
          </p:nvPr>
        </p:nvGraphicFramePr>
        <p:xfrm>
          <a:off x="457200" y="6000748"/>
          <a:ext cx="447834" cy="551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" name="Equation" r:id="rId15" imgW="164880" imgH="203040" progId="Equation.DSMT4">
                  <p:embed/>
                </p:oleObj>
              </mc:Choice>
              <mc:Fallback>
                <p:oleObj name="Equation" r:id="rId15" imgW="164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7200" y="6000748"/>
                        <a:ext cx="447834" cy="551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8382000" y="2163233"/>
            <a:ext cx="6858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(1)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82000" y="3077633"/>
            <a:ext cx="6858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(2)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82000" y="4800600"/>
            <a:ext cx="6858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(3)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57200" y="228600"/>
            <a:ext cx="8229600" cy="838200"/>
          </a:xfrm>
          <a:prstGeom prst="roundRect">
            <a:avLst/>
          </a:prstGeom>
          <a:solidFill>
            <a:srgbClr val="0206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II. BÀI TOÁN MINH HỌA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10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30480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PGD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(4)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32075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76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246442"/>
              </p:ext>
            </p:extLst>
          </p:nvPr>
        </p:nvGraphicFramePr>
        <p:xfrm>
          <a:off x="3505200" y="1879600"/>
          <a:ext cx="914400" cy="1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0" name="Equation" r:id="rId3" imgW="914400" imgH="183240" progId="Equation.DSMT4">
                  <p:embed/>
                </p:oleObj>
              </mc:Choice>
              <mc:Fallback>
                <p:oleObj name="Equation" r:id="rId3" imgW="914400" imgH="18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5200" y="1879600"/>
                        <a:ext cx="914400" cy="18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6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2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36" name="Object 307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624036"/>
              </p:ext>
            </p:extLst>
          </p:nvPr>
        </p:nvGraphicFramePr>
        <p:xfrm>
          <a:off x="533400" y="4267200"/>
          <a:ext cx="374650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1" name="Equation" r:id="rId5" imgW="1574640" imgH="431640" progId="Equation.DSMT4">
                  <p:embed/>
                </p:oleObj>
              </mc:Choice>
              <mc:Fallback>
                <p:oleObj name="Equation" r:id="rId5" imgW="1574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267200"/>
                        <a:ext cx="3746500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8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382000" y="2133600"/>
            <a:ext cx="6858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(4)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9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246155"/>
              </p:ext>
            </p:extLst>
          </p:nvPr>
        </p:nvGraphicFramePr>
        <p:xfrm>
          <a:off x="498475" y="1905000"/>
          <a:ext cx="64658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2" name="Equation" r:id="rId7" imgW="2717640" imgH="482400" progId="Equation.DSMT4">
                  <p:embed/>
                </p:oleObj>
              </mc:Choice>
              <mc:Fallback>
                <p:oleObj name="Equation" r:id="rId7" imgW="27176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" y="1905000"/>
                        <a:ext cx="646588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57200" y="1219200"/>
            <a:ext cx="82296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(3):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2000" y="5943600"/>
            <a:ext cx="6858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(6)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95300" y="514486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(n &lt; N)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452528"/>
              </p:ext>
            </p:extLst>
          </p:nvPr>
        </p:nvGraphicFramePr>
        <p:xfrm>
          <a:off x="522288" y="5684837"/>
          <a:ext cx="3897312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3" name="Equation" r:id="rId9" imgW="1638000" imgH="431640" progId="Equation.DSMT4">
                  <p:embed/>
                </p:oleObj>
              </mc:Choice>
              <mc:Fallback>
                <p:oleObj name="Equation" r:id="rId9" imgW="1638000" imgH="431640" progId="Equation.DSMT4">
                  <p:embed/>
                  <p:pic>
                    <p:nvPicPr>
                      <p:cNvPr id="0" name="Object 307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5684837"/>
                        <a:ext cx="3897312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8382000" y="4419600"/>
            <a:ext cx="6858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(5)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457200" y="228600"/>
            <a:ext cx="8229600" cy="838200"/>
          </a:xfrm>
          <a:prstGeom prst="roundRect">
            <a:avLst/>
          </a:prstGeom>
          <a:solidFill>
            <a:srgbClr val="0206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II. BÀI TOÁN MINH HỌA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1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3001433"/>
            <a:ext cx="8382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32075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76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042534"/>
              </p:ext>
            </p:extLst>
          </p:nvPr>
        </p:nvGraphicFramePr>
        <p:xfrm>
          <a:off x="3505200" y="1879600"/>
          <a:ext cx="914400" cy="1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" name="Equation" r:id="rId3" imgW="914400" imgH="183240" progId="Equation.DSMT4">
                  <p:embed/>
                </p:oleObj>
              </mc:Choice>
              <mc:Fallback>
                <p:oleObj name="Equation" r:id="rId3" imgW="914400" imgH="18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5200" y="1879600"/>
                        <a:ext cx="914400" cy="18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564388"/>
              </p:ext>
            </p:extLst>
          </p:nvPr>
        </p:nvGraphicFramePr>
        <p:xfrm>
          <a:off x="1066800" y="3055937"/>
          <a:ext cx="477202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" name="Equation" r:id="rId5" imgW="2006280" imgH="253800" progId="Equation.DSMT4">
                  <p:embed/>
                </p:oleObj>
              </mc:Choice>
              <mc:Fallback>
                <p:oleObj name="Equation" r:id="rId5" imgW="2006280" imgH="253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055937"/>
                        <a:ext cx="4772025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6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30" name="Object 307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930687"/>
              </p:ext>
            </p:extLst>
          </p:nvPr>
        </p:nvGraphicFramePr>
        <p:xfrm>
          <a:off x="533400" y="3781425"/>
          <a:ext cx="61944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" name="Equation" r:id="rId7" imgW="2603160" imgH="431640" progId="Equation.DSMT4">
                  <p:embed/>
                </p:oleObj>
              </mc:Choice>
              <mc:Fallback>
                <p:oleObj name="Equation" r:id="rId7" imgW="2603160" imgH="4316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781425"/>
                        <a:ext cx="619442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57200" y="4743271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b="1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fr-FR" sz="2400" b="1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i="1" dirty="0" smtClean="0">
                <a:latin typeface="Times New Roman" pitchFamily="18" charset="0"/>
                <a:cs typeface="Times New Roman" pitchFamily="18" charset="0"/>
              </a:rPr>
              <a:t>R(x)</a:t>
            </a:r>
          </a:p>
          <a:p>
            <a:pPr algn="just">
              <a:lnSpc>
                <a:spcPct val="150000"/>
              </a:lnSpc>
            </a:pP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i="1" dirty="0" smtClean="0">
                <a:latin typeface="Times New Roman" pitchFamily="18" charset="0"/>
                <a:cs typeface="Times New Roman" pitchFamily="18" charset="0"/>
              </a:rPr>
              <a:t>S(y)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fr-FR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i="1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0736" name="Object 307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572058"/>
              </p:ext>
            </p:extLst>
          </p:nvPr>
        </p:nvGraphicFramePr>
        <p:xfrm>
          <a:off x="533400" y="5953125"/>
          <a:ext cx="26289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" name="Equation" r:id="rId9" imgW="1104840" imgH="253800" progId="Equation.DSMT4">
                  <p:embed/>
                </p:oleObj>
              </mc:Choice>
              <mc:Fallback>
                <p:oleObj name="Equation" r:id="rId9" imgW="1104840" imgH="253800" progId="Equation.DSMT4">
                  <p:embed/>
                  <p:pic>
                    <p:nvPicPr>
                      <p:cNvPr id="0" name="Object 307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953125"/>
                        <a:ext cx="26289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8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382000" y="1905000"/>
            <a:ext cx="6858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(7)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82000" y="3886200"/>
            <a:ext cx="6858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(8)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9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899941"/>
              </p:ext>
            </p:extLst>
          </p:nvPr>
        </p:nvGraphicFramePr>
        <p:xfrm>
          <a:off x="547688" y="1812925"/>
          <a:ext cx="6767512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" name="Equation" r:id="rId11" imgW="2844720" imgH="431640" progId="Equation.DSMT4">
                  <p:embed/>
                </p:oleObj>
              </mc:Choice>
              <mc:Fallback>
                <p:oleObj name="Equation" r:id="rId11" imgW="2844720" imgH="431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1812925"/>
                        <a:ext cx="6767512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57200" y="1143000"/>
            <a:ext cx="82296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i="1" dirty="0" smtClean="0">
                <a:latin typeface="Times New Roman" pitchFamily="18" charset="0"/>
                <a:cs typeface="Times New Roman" pitchFamily="18" charset="0"/>
              </a:rPr>
              <a:t>n+1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2000" y="5943600"/>
            <a:ext cx="6858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(9)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0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0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Rectangle 10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457200" y="228600"/>
            <a:ext cx="8229600" cy="838200"/>
          </a:xfrm>
          <a:prstGeom prst="roundRect">
            <a:avLst/>
          </a:prstGeom>
          <a:solidFill>
            <a:srgbClr val="0206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II. BÀI TOÁN MINH HỌA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1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32075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76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556718"/>
              </p:ext>
            </p:extLst>
          </p:nvPr>
        </p:nvGraphicFramePr>
        <p:xfrm>
          <a:off x="3584575" y="2218443"/>
          <a:ext cx="914400" cy="1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" name="Equation" r:id="rId3" imgW="914400" imgH="183240" progId="Equation.DSMT4">
                  <p:embed/>
                </p:oleObj>
              </mc:Choice>
              <mc:Fallback>
                <p:oleObj name="Equation" r:id="rId3" imgW="914400" imgH="18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4575" y="2218443"/>
                        <a:ext cx="914400" cy="18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6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30" name="Object 307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810623"/>
              </p:ext>
            </p:extLst>
          </p:nvPr>
        </p:nvGraphicFramePr>
        <p:xfrm>
          <a:off x="567055" y="1779340"/>
          <a:ext cx="3471863" cy="1074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9" name="Equation" r:id="rId5" imgW="1587240" imgH="495000" progId="Equation.DSMT4">
                  <p:embed/>
                </p:oleObj>
              </mc:Choice>
              <mc:Fallback>
                <p:oleObj name="Equation" r:id="rId5" imgW="15872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055" y="1779340"/>
                        <a:ext cx="3471863" cy="1074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8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107568"/>
              </p:ext>
            </p:extLst>
          </p:nvPr>
        </p:nvGraphicFramePr>
        <p:xfrm>
          <a:off x="4108450" y="1752600"/>
          <a:ext cx="3743325" cy="1024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" name="Equation" r:id="rId7" imgW="1701720" imgH="469800" progId="Equation.DSMT4">
                  <p:embed/>
                </p:oleObj>
              </mc:Choice>
              <mc:Fallback>
                <p:oleObj name="Equation" r:id="rId7" imgW="1701720" imgH="469800" progId="Equation.DSMT4">
                  <p:embed/>
                  <p:pic>
                    <p:nvPicPr>
                      <p:cNvPr id="0" name="Object 307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1752600"/>
                        <a:ext cx="3743325" cy="1024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093887"/>
              </p:ext>
            </p:extLst>
          </p:nvPr>
        </p:nvGraphicFramePr>
        <p:xfrm>
          <a:off x="4041775" y="2989968"/>
          <a:ext cx="3810000" cy="929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1" name="Equation" r:id="rId9" imgW="1701720" imgH="419040" progId="Equation.DSMT4">
                  <p:embed/>
                </p:oleObj>
              </mc:Choice>
              <mc:Fallback>
                <p:oleObj name="Equation" r:id="rId9" imgW="1701720" imgH="4190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775" y="2989968"/>
                        <a:ext cx="3810000" cy="929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393513"/>
              </p:ext>
            </p:extLst>
          </p:nvPr>
        </p:nvGraphicFramePr>
        <p:xfrm>
          <a:off x="4117975" y="4060649"/>
          <a:ext cx="4552950" cy="1078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2" name="Equation" r:id="rId11" imgW="2070000" imgH="495000" progId="Equation.DSMT4">
                  <p:embed/>
                </p:oleObj>
              </mc:Choice>
              <mc:Fallback>
                <p:oleObj name="Equation" r:id="rId11" imgW="2070000" imgH="4950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975" y="4060649"/>
                        <a:ext cx="4552950" cy="1078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21" name="Object 307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092404"/>
              </p:ext>
            </p:extLst>
          </p:nvPr>
        </p:nvGraphicFramePr>
        <p:xfrm>
          <a:off x="4117975" y="5202943"/>
          <a:ext cx="47212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3" name="Equation" r:id="rId13" imgW="2145960" imgH="495000" progId="Equation.DSMT4">
                  <p:embed/>
                </p:oleObj>
              </mc:Choice>
              <mc:Fallback>
                <p:oleObj name="Equation" r:id="rId13" imgW="2145960" imgH="4950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975" y="5202943"/>
                        <a:ext cx="47212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153400" y="6059269"/>
            <a:ext cx="87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(10)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(8)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(9)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(4):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457200" y="228600"/>
            <a:ext cx="8229600" cy="838200"/>
          </a:xfrm>
          <a:prstGeom prst="roundRect">
            <a:avLst/>
          </a:prstGeom>
          <a:solidFill>
            <a:srgbClr val="0206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II. BÀI TOÁN MINH HỌA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96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32075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76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062239"/>
              </p:ext>
            </p:extLst>
          </p:nvPr>
        </p:nvGraphicFramePr>
        <p:xfrm>
          <a:off x="3505200" y="1879600"/>
          <a:ext cx="914400" cy="1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5" name="Equation" r:id="rId3" imgW="914400" imgH="183240" progId="Equation.DSMT4">
                  <p:embed/>
                </p:oleObj>
              </mc:Choice>
              <mc:Fallback>
                <p:oleObj name="Equation" r:id="rId3" imgW="914400" imgH="18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5200" y="1879600"/>
                        <a:ext cx="914400" cy="18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6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30" name="Object 307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193725"/>
              </p:ext>
            </p:extLst>
          </p:nvPr>
        </p:nvGraphicFramePr>
        <p:xfrm>
          <a:off x="533399" y="1333876"/>
          <a:ext cx="7924801" cy="1028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6" name="Equation" r:id="rId5" imgW="3784320" imgH="495000" progId="Equation.DSMT4">
                  <p:embed/>
                </p:oleObj>
              </mc:Choice>
              <mc:Fallback>
                <p:oleObj name="Equation" r:id="rId5" imgW="378432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99" y="1333876"/>
                        <a:ext cx="7924801" cy="10283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8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509028"/>
              </p:ext>
            </p:extLst>
          </p:nvPr>
        </p:nvGraphicFramePr>
        <p:xfrm>
          <a:off x="1219200" y="2681413"/>
          <a:ext cx="7086600" cy="402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" name="Equation" r:id="rId7" imgW="3593880" imgH="2057400" progId="Equation.DSMT4">
                  <p:embed/>
                </p:oleObj>
              </mc:Choice>
              <mc:Fallback>
                <p:oleObj name="Equation" r:id="rId7" imgW="3593880" imgH="2057400" progId="Equation.DSMT4">
                  <p:embed/>
                  <p:pic>
                    <p:nvPicPr>
                      <p:cNvPr id="0" name="Object 307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681413"/>
                        <a:ext cx="7086600" cy="402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57200" y="22860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82000" y="14478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(11)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05800" y="37338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(12)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57200" y="228600"/>
            <a:ext cx="8229600" cy="838200"/>
          </a:xfrm>
          <a:prstGeom prst="roundRect">
            <a:avLst/>
          </a:prstGeom>
          <a:solidFill>
            <a:srgbClr val="0206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II. BÀI TOÁN MINH HỌA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7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1291</Words>
  <Application>Microsoft Office PowerPoint</Application>
  <PresentationFormat>On-screen Show (4:3)</PresentationFormat>
  <Paragraphs>126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CUONG</dc:creator>
  <cp:lastModifiedBy>CUONG</cp:lastModifiedBy>
  <cp:revision>96</cp:revision>
  <dcterms:created xsi:type="dcterms:W3CDTF">2014-04-07T02:21:14Z</dcterms:created>
  <dcterms:modified xsi:type="dcterms:W3CDTF">2014-12-09T16:06:32Z</dcterms:modified>
</cp:coreProperties>
</file>