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1" r:id="rId10"/>
    <p:sldId id="262" r:id="rId11"/>
    <p:sldId id="263" r:id="rId12"/>
    <p:sldId id="264" r:id="rId13"/>
  </p:sldIdLst>
  <p:sldSz cx="10080625" cy="567055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6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BEC1B9-D169-4F97-8CC1-2586F0281A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5EA6B6-7A3D-4DB7-911F-FECF0AB036C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327A8E-ACF8-4748-9F54-B7531B5214B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619A05-D12F-4CBF-9CDF-E41E801191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3BD6A0-B724-4B49-984F-CC040BE0FC38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598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2736BA-A82D-46CB-A333-C5FE7F1EBD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D7AAFD-ED82-4EA7-8696-3CB7E07683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CFB5EEF7-B351-4CD4-9DE2-6ADABD183B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F9746-EE16-4771-9922-69B96A39AEB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EA6A3-8230-4026-AEF4-336531DFFC2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0CC7D-EFEA-4863-94EB-F40C6CEFF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DAE0E30-D323-4732-917B-71BB0420C9B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F8C57-B943-453E-A19F-1DC59C9BF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D20AA9-493B-42DA-893E-55647642482F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4D6376-5B7A-4B71-9B0A-4C968C3A0F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B66B5A-48F2-47D0-891B-8F57D87FE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AA4A9-177F-431C-BF19-3DFA9CDE8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C1B12A-AB04-4C6F-A17A-1D6D4B9DB174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DFBE7B-B54A-4548-A818-EF9C0F43F1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15AD2B-D7C1-45FB-A99D-B12AF34B34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47924-2E9C-4716-9027-3FC3F19552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8A5DD3-C5A0-413E-8E69-21C7E66E0E42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345F8D-48D5-47D4-A06A-F45AECBB17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C77600-3D7E-4EE0-8DE9-FBAE4D1D45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0C454-30F2-4718-B2B7-5A3BB8C49E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BD4DAD-25D6-4A37-AED7-2577B2D26A81}" type="slidenum">
              <a:t>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2C444E-C57E-4745-98C0-627C2AC149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6EEDC-CC3E-41BA-9BA3-A0E9963C3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1038A-5337-4A04-83E8-2FCD634D8D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F2495F-87DD-4D32-953A-C737DD6FC399}" type="slidenum">
              <a:t>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F71BE1-7481-4095-8AE2-614C27A757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24706C-1A2F-4F27-BE96-DD4AB0497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64FCE-1F8A-4685-8D9C-9830E141B7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6BFD39-7D88-411B-AB8E-040EDD96BD61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A1119D6-0712-44DD-B893-E6EFBBCD3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08ED8D-F3FC-462E-A040-606DA9228F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36C3B-0A08-467A-A631-E14B1A16BC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DC138F-F608-41C6-B235-C863C4EB2C63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CB24FC-DEDD-49D9-802A-55896AFD58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247477-E1AF-4FEC-8575-F3EFFA9787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90CE7-8A9E-4F82-B759-550F4A56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DDA691-B17D-44EA-80C1-2B6C67D528A8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9B3210-7A87-4F7E-BDEF-19EE8FE37D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EAE402-9A95-449A-8668-89478B735F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A1611-5F81-46F6-B150-58644CDE0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D140D4-86D2-4C3B-9467-720F3D9FB642}" type="slidenum">
              <a:t>12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51139B-69C3-4192-B745-709094E744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2E0306-598C-45D5-82B0-85EA2F3F30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E51D-7AED-4263-B692-03B6BB5E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229FD-1F41-49F9-806C-F125993EE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6DF7A-0F2F-47F1-8912-A0D869EB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9D5EA-5D94-4799-9B6F-5A9473C1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96635-BD7B-4697-9935-105C643A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D1C6A-2149-41BC-9180-29BF9D45D49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FD400-55E7-4943-8FCC-06991B76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0B1DC-8F16-4477-A214-EEE3C22D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7382B-C6DA-4B82-9A58-70791D80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6AE3A-122D-43D7-AFF8-648E05C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21D48-6297-42E8-8F15-4E869FF6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2385A-7ABC-4F59-993E-1975E5D2EDC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ECB37-8734-467A-A935-17C456A98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1B6580-CD44-43DA-B708-6E4916C54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5EFD4-AF07-42B0-990C-39B22B1D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4414B-C8B7-4E34-BA97-01FCE74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3B949-2FA2-40C5-8FA2-99C8C86B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AE5B9-A04A-4A49-ABE4-338B16E02AA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7A71-C248-443C-B311-411D6644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06099-06E6-43E7-9EEC-AF948BF8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AFC50-8714-4288-B051-6E622356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D713F-F1EC-4389-9C1A-F77079C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FD4BF-3F8D-4BB9-BF61-5E87E22E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00581-7FE2-4533-8807-5D5A0A8455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BD2F3-EAD5-4A65-8115-544C1B64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CA37D-F784-4232-BA89-0F7D507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0B565-CEA7-49AA-AA66-82CAAC58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B9EFC-569D-4AE6-A8C7-A39DF926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CB518-656A-437F-8367-84DC7118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A762B-A976-4B4A-AA13-E9B956F000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E91BE-FE44-4F20-9DC6-CB8FDFA2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C11D1-2159-4185-99DE-134A10E2C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F660FD-100D-4FDD-B33C-59C0D7A86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3D98D-1204-46A3-9CC0-76EDC864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816E74-2F8D-4BC7-AEAF-CADB45B3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0C38B-A26C-444B-AB9F-11A2E4BA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8E526-4CCB-4476-8420-A94B24349D1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A7C7-5CD1-470A-9584-B48463B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7BD44-58E0-49EA-A8E5-62F5CE04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8A4833-220E-4084-8CC3-7422CC52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2478E1-2E97-4D93-B51D-590E5AD34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D3FBB9-750A-466A-974E-BE9F51D52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8C2317-B0EF-4486-9DE9-3B48835D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FBC0AF-BB3E-47E9-812F-0789E358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51F61D-694B-4829-A9A1-6A814A4C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A89B5-6A43-4678-BE18-E92247717A9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984C-0D8F-4B87-B736-3089DCF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76DFBA-DA06-46F5-8EE6-CED7A0BC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6410C3-B4C2-479E-83EC-571BC2E7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86681-95A3-47E7-9270-726E4DF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0E8FAF-5205-4D5C-963F-8A60F9C563C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01265C-C88D-4773-B1B4-9804090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C2374-4D6A-42AD-87BA-B5694E96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3CE4A-626C-4B58-A381-291C7F2A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B7790E-2359-4457-9EE5-DA58BC2560F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337C0-3DAA-4870-A02A-B855DFA4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11F3D-BCBE-41AF-8C21-812F5BB6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890A1-57C3-436F-B386-AE560A56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A9932F-33A0-45D7-A526-FE2695B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6808C-FE5D-4285-8809-DF86593B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0B914-2A85-40E8-BE98-AA08314C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A09FD-C4CF-446E-9678-1BF606D8C62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C663-2407-47DD-BF16-532CDF78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9FE871-7A6B-4D3A-AB6F-BB7234F96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EFA7ED-19C8-4E9E-A18D-8692F7C8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89999-7B7D-48B9-B9F0-E07DBB5B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C1EAE5-731A-4C1D-83C8-025220E8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4DE16-994A-4CE4-AF26-4677684A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64C767-A273-4661-BE4B-2D8AF91A27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2B8923-998D-4392-A53B-A128534C0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E8FBA-A93A-481C-9EE0-CF726411F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1CD79-0537-4D91-A5A6-27FFBE54B79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D7DF6-8251-44F1-8D72-DEDDF60D7FC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C2AEF-5883-4A67-B987-ACB8D237E4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A9E53EE-A5B2-4BDB-A8E8-8D504D32F589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80DA-2FE8-4283-AAEE-A5B01D892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Project Name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020D7-2AE8-4EED-B3BB-6540B296C86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/>
              <a:t>Team: Reid, Sam, Max and Hector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9F033-9BB3-4C42-AF69-A983068198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Results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C7725-D686-4559-97F5-9711A41089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775DA-D97D-4983-BC43-9D14E6098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112BB-A756-4F82-9663-433B931752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BCD7-01C3-4C24-8609-EA80CED60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Bibliography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A1B3B7-E134-48B8-9601-282EAAE470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9FDB-DC02-4F04-BE6F-5D6A4F2F6C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829631"/>
          </a:xfrm>
        </p:spPr>
        <p:txBody>
          <a:bodyPr/>
          <a:lstStyle/>
          <a:p>
            <a:pPr lvl="0"/>
            <a:r>
              <a:rPr lang="en-US" sz="3600" dirty="0"/>
              <a:t>Motivation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2D07C-190D-4B9D-AA0C-1608922ED5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Reinforcement learning (RL) is a third machine learning paradigm.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RL problems involve learning what is necessary to do in order to maximize a numerical reward signal.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The stock market problem can be approached as a RL problem given its nature of a goal-directed agent that interacts in an uncertain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9A2C4-8169-4405-943D-44A3C136A3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771089"/>
          </a:xfrm>
        </p:spPr>
        <p:txBody>
          <a:bodyPr/>
          <a:lstStyle/>
          <a:p>
            <a:pPr lvl="0"/>
            <a:r>
              <a:rPr lang="en-US" sz="3600" dirty="0"/>
              <a:t>Data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1BCEE-DAD0-46D9-9F5C-461899A56E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1F16-E83D-41C9-BC26-BC73519FBE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763206"/>
          </a:xfrm>
        </p:spPr>
        <p:txBody>
          <a:bodyPr/>
          <a:lstStyle/>
          <a:p>
            <a:pPr lvl="0"/>
            <a:r>
              <a:rPr lang="en-US" dirty="0"/>
              <a:t>Methodology: Overview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57BEE-08C2-41E3-8A4D-52C77B402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Reinforcement learning aims to </a:t>
            </a:r>
            <a:r>
              <a:rPr lang="en-US" sz="2400" dirty="0" err="1"/>
              <a:t>maximise</a:t>
            </a:r>
            <a:r>
              <a:rPr lang="en-US" sz="2400" dirty="0"/>
              <a:t> a given reward signal by undertaking certain actions (in a restricted space).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reinforcement learning problem contains four sub-elements: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Policy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Reward signal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Value function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Model of environment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E7A54-6824-4AD5-ABCF-B96F0C68968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731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</a:rPr>
              <a:t>Methodology</a:t>
            </a:r>
            <a:r>
              <a:rPr lang="en-US" dirty="0">
                <a:solidFill>
                  <a:sysClr val="windowText" lastClr="000000"/>
                </a:solidFill>
              </a:rPr>
              <a:t>: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326600"/>
                <a:ext cx="9071640" cy="3655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85000" lnSpcReduction="2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ysClr val="windowText" lastClr="000000"/>
                    </a:solidFill>
                    <a:latin typeface="Liberation Sans"/>
                  </a:rPr>
                  <a:t>RL are modeled as Markov Decision Process (MDP)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a sequence of discrete time steps t = 0, 1, 2, 3..., the agent interacts with the environment. At each step t, the agent receives state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and performs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As a consequence of the action, the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and transitions to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326600"/>
                <a:ext cx="9071640" cy="3655303"/>
              </a:xfrm>
              <a:prstGeom prst="rect">
                <a:avLst/>
              </a:prstGeom>
              <a:blipFill>
                <a:blip r:embed="rId2"/>
                <a:stretch>
                  <a:fillRect l="-1613" t="-3673" r="-1613" b="-3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0ED8CA5-7A58-42BC-942C-5AE72FDC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09" y="1702735"/>
            <a:ext cx="4588605" cy="2080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03D182-FE46-43EE-80B7-7CB1CE9A377F}"/>
              </a:ext>
            </a:extLst>
          </p:cNvPr>
          <p:cNvSpPr txBox="1"/>
          <p:nvPr/>
        </p:nvSpPr>
        <p:spPr>
          <a:xfrm>
            <a:off x="985345" y="5156976"/>
            <a:ext cx="734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* Figure 1 source: from book </a:t>
            </a:r>
            <a:endParaRPr lang="es-MX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55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lnSpcReduction="1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general reinforcement learning paradigm involves find an optimal policy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to </a:t>
                </a:r>
                <a:r>
                  <a:rPr lang="en-US" sz="1800" dirty="0" err="1"/>
                  <a:t>maximise</a:t>
                </a:r>
                <a:r>
                  <a:rPr lang="en-US" sz="1800" dirty="0"/>
                  <a:t> the expected discounted return.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Value and action-value functions allow the actions of the agent to be assessed under the implementation of a certain policy.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Bellman’s equation: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 reinforcement learning problem principally involves </a:t>
                </a:r>
                <a:r>
                  <a:rPr lang="en-US" sz="1800" dirty="0" err="1"/>
                  <a:t>maximise</a:t>
                </a:r>
                <a:r>
                  <a:rPr lang="en-US" sz="1800" dirty="0"/>
                  <a:t> the value and action-value functions: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&amp;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blipFill>
                <a:blip r:embed="rId2"/>
                <a:stretch>
                  <a:fillRect l="-1478" t="-2063" r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7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215D-668C-49FB-8E3B-4045BC901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1"/>
            <a:ext cx="9071640" cy="648906"/>
          </a:xfrm>
        </p:spPr>
        <p:txBody>
          <a:bodyPr/>
          <a:lstStyle/>
          <a:p>
            <a:pPr lvl="0"/>
            <a:r>
              <a:rPr lang="en-US" sz="3600" dirty="0"/>
              <a:t>Methodology: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930166"/>
                <a:ext cx="9071640" cy="75280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Q-learning attempts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/>
                  <a:t> (optimal action-value function) without any regard for the policy followed.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930166"/>
                <a:ext cx="9071640" cy="752803"/>
              </a:xfrm>
              <a:blipFill>
                <a:blip r:embed="rId3"/>
                <a:stretch>
                  <a:fillRect l="-1747" t="-9756" b="-24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C48575C-DE00-4D51-8B0E-A823847E28A4}"/>
                  </a:ext>
                </a:extLst>
              </p:cNvPr>
              <p:cNvSpPr txBox="1"/>
              <p:nvPr/>
            </p:nvSpPr>
            <p:spPr>
              <a:xfrm>
                <a:off x="1463400" y="1738148"/>
                <a:ext cx="7152838" cy="3077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Q-learning algorithm: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Algorithm parameters: step size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, small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arbitrarily except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𝑡𝑒𝑟𝑚𝑖𝑛𝑎𝑙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Loop for each episode: </a:t>
                </a:r>
              </a:p>
              <a:p>
                <a:pPr lvl="1"/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Loop for each step of episode: </a:t>
                </a:r>
              </a:p>
              <a:p>
                <a:pPr lvl="1"/>
                <a:r>
                  <a:rPr lang="en-US" sz="1600" dirty="0"/>
                  <a:t>Choose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Take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, observe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C48575C-DE00-4D51-8B0E-A823847E2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00" y="1738148"/>
                <a:ext cx="7152838" cy="3077766"/>
              </a:xfrm>
              <a:prstGeom prst="rect">
                <a:avLst/>
              </a:prstGeom>
              <a:blipFill>
                <a:blip r:embed="rId4"/>
                <a:stretch>
                  <a:fillRect l="-340" t="-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EB775-7A0D-47DC-886B-B7CBFA71C94B}"/>
              </a:ext>
            </a:extLst>
          </p:cNvPr>
          <p:cNvSpPr txBox="1">
            <a:spLocks/>
          </p:cNvSpPr>
          <p:nvPr/>
        </p:nvSpPr>
        <p:spPr>
          <a:xfrm>
            <a:off x="503999" y="226081"/>
            <a:ext cx="9071640" cy="648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3600" dirty="0">
                <a:solidFill>
                  <a:sysClr val="windowText" lastClr="000000"/>
                </a:solidFill>
              </a:rPr>
              <a:t>Methodology: Deep Q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As an extension of Q-Learning is to use Neural networks to approximate the Q-function.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train the neural network on the state space, we must define a loss function.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general, a partition of the data is used to train the neural network and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function, then this is used as our action-value function for deciding the optimal policy.</a:t>
                </a: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blipFill>
                <a:blip r:embed="rId2"/>
                <a:stretch>
                  <a:fillRect l="-1613" t="-1878" r="-739" b="-1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1457-A497-4591-949A-B936A56A8B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751382"/>
          </a:xfrm>
        </p:spPr>
        <p:txBody>
          <a:bodyPr/>
          <a:lstStyle/>
          <a:p>
            <a:pPr lvl="0"/>
            <a:r>
              <a:rPr lang="en-US" sz="3600" dirty="0"/>
              <a:t>Methodology</a:t>
            </a:r>
            <a:r>
              <a:rPr lang="en-US" dirty="0"/>
              <a:t>: </a:t>
            </a:r>
            <a:r>
              <a:rPr lang="en-US" sz="3600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999" y="1326600"/>
                <a:ext cx="9071640" cy="3497648"/>
              </a:xfrm>
            </p:spPr>
            <p:txBody>
              <a:bodyPr>
                <a:normAutofit fontScale="62500" lnSpcReduction="20000"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State: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h𝑜𝑙𝑑𝑖𝑛𝑔𝑠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𝑏𝑎𝑙𝑎𝑛𝑐𝑒</m:t>
                        </m:r>
                      </m:e>
                    </m:d>
                  </m:oMath>
                </a14:m>
                <a:r>
                  <a:rPr lang="en-US" dirty="0"/>
                  <a:t>where prices refers to the current prices of all the stocks in our portfolio, holdings the quantity of each stock held and balance as the total portfolio value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Rewards: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/>
                  <a:t> can be defined as the change in the portfolio value due to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Our Reward was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Policy: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which is governs the trading strategy at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Action-value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as defined above. The expected reward we obtain by following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choosing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while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The action-value function is approximated by a neural network.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999" y="1326600"/>
                <a:ext cx="9071640" cy="3497648"/>
              </a:xfrm>
              <a:blipFill>
                <a:blip r:embed="rId3"/>
                <a:stretch>
                  <a:fillRect l="-1613" t="-3839" r="-24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276</TotalTime>
  <Words>649</Words>
  <Application>Microsoft Office PowerPoint</Application>
  <PresentationFormat>Panorámica</PresentationFormat>
  <Paragraphs>73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Liberation Sans</vt:lpstr>
      <vt:lpstr>Liberation Serif</vt:lpstr>
      <vt:lpstr>StarSymbol</vt:lpstr>
      <vt:lpstr>Default</vt:lpstr>
      <vt:lpstr>Project Name</vt:lpstr>
      <vt:lpstr>Motivation</vt:lpstr>
      <vt:lpstr>Data</vt:lpstr>
      <vt:lpstr>Methodology: Overview</vt:lpstr>
      <vt:lpstr>Presentación de PowerPoint</vt:lpstr>
      <vt:lpstr>Presentación de PowerPoint</vt:lpstr>
      <vt:lpstr>Methodology: Q-learning</vt:lpstr>
      <vt:lpstr>Presentación de PowerPoint</vt:lpstr>
      <vt:lpstr>Methodology: Problem formulation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hector eulogio cano barbosa</dc:creator>
  <cp:lastModifiedBy>hector eulogio cano barbosa</cp:lastModifiedBy>
  <cp:revision>27</cp:revision>
  <dcterms:created xsi:type="dcterms:W3CDTF">2019-03-30T18:36:27Z</dcterms:created>
  <dcterms:modified xsi:type="dcterms:W3CDTF">2019-03-30T22:20:06Z</dcterms:modified>
</cp:coreProperties>
</file>