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5" r:id="rId5"/>
    <p:sldId id="266" r:id="rId6"/>
    <p:sldId id="260" r:id="rId7"/>
    <p:sldId id="267" r:id="rId8"/>
    <p:sldId id="261" r:id="rId9"/>
    <p:sldId id="262" r:id="rId10"/>
    <p:sldId id="263" r:id="rId11"/>
    <p:sldId id="264" r:id="rId12"/>
  </p:sldIdLst>
  <p:sldSz cx="10080625" cy="56705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1BEC1B9-D169-4F97-8CC1-2586F0281A7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5EA6B6-7A3D-4DB7-911F-FECF0AB036C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327A8E-ACF8-4748-9F54-B7531B5214B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619A05-D12F-4CBF-9CDF-E41E801191A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C3BD6A0-B724-4B49-984F-CC040BE0FC38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85985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2736BA-A82D-46CB-A333-C5FE7F1EBD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D7AAFD-ED82-4EA7-8696-3CB7E076837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CFB5EEF7-B351-4CD4-9DE2-6ADABD183BC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1F9746-EE16-4771-9922-69B96A39AEB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3EA6A3-8230-4026-AEF4-336531DFFC2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A0CC7D-EFEA-4863-94EB-F40C6CEFFB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DAE0E30-D323-4732-917B-71BB0420C9B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3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6F8C57-B943-453E-A19F-1DC59C9BF4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4D20AA9-493B-42DA-893E-55647642482F}" type="slidenum">
              <a:t>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C4D6376-5B7A-4B71-9B0A-4C968C3A0F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1B66B5A-48F2-47D0-891B-8F57D87FEE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9AA4A9-177F-431C-BF19-3DFA9CDE83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6C1B12A-AB04-4C6F-A17A-1D6D4B9DB174}" type="slidenum">
              <a:t>2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2DFBE7B-B54A-4548-A818-EF9C0F43F1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215AD2B-D7C1-45FB-A99D-B12AF34B34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90C454-30F2-4718-B2B7-5A3BB8C49E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BD4DAD-25D6-4A37-AED7-2577B2D26A81}" type="slidenum">
              <a:t>3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72C444E-C57E-4745-98C0-627C2AC149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DA6EEDC-CC3E-41BA-9BA3-A0E9963C3E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E1038A-5337-4A04-83E8-2FCD634D8D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4F2495F-87DD-4D32-953A-C737DD6FC399}" type="slidenum">
              <a:t>6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7F71BE1-7481-4095-8AE2-614C27A757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924706C-1A2F-4F27-BE96-DD4AB0497A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064FCE-1F8A-4685-8D9C-9830E141B7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F6BFD39-7D88-411B-AB8E-040EDD96BD61}" type="slidenum">
              <a:t>8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A1119D6-0712-44DD-B893-E6EFBBCD34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408ED8D-F3FC-462E-A040-606DA9228F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A36C3B-0A08-467A-A631-E14B1A16BC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5DC138F-F608-41C6-B235-C863C4EB2C63}" type="slidenum">
              <a:t>9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CCB24FC-DEDD-49D9-802A-55896AFD58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F247477-E1AF-4FEC-8575-F3EFFA9787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F90CE7-8A9E-4F82-B759-550F4A5687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DDA691-B17D-44EA-80C1-2B6C67D528A8}" type="slidenum">
              <a:t>10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29B3210-7A87-4F7E-BDEF-19EE8FE37D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8EAE402-9A95-449A-8668-89478B735F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A1611-5F81-46F6-B150-58644CDE0D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D140D4-86D2-4C3B-9467-720F3D9FB642}" type="slidenum">
              <a:t>11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51139B-69C3-4192-B745-709094E744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62E0306-598C-45D5-82B0-85EA2F3F30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1367" y="1113725"/>
            <a:ext cx="8452604" cy="6671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761367" y="3555212"/>
            <a:ext cx="8452604" cy="6671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61367" y="1227692"/>
            <a:ext cx="8452604" cy="226822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978192" y="3364396"/>
            <a:ext cx="893716" cy="893746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454" y="1184236"/>
            <a:ext cx="8240911" cy="2510163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937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575" y="3629152"/>
            <a:ext cx="6524685" cy="884606"/>
          </a:xfrm>
        </p:spPr>
        <p:txBody>
          <a:bodyPr>
            <a:normAutofit/>
          </a:bodyPr>
          <a:lstStyle>
            <a:lvl1pPr marL="0" indent="0" algn="l">
              <a:buNone/>
              <a:defRPr sz="1819">
                <a:solidFill>
                  <a:schemeClr val="tx1"/>
                </a:solidFill>
              </a:defRPr>
            </a:lvl1pPr>
            <a:lvl2pPr marL="378013" indent="0" algn="ctr">
              <a:buNone/>
              <a:defRPr sz="1819"/>
            </a:lvl2pPr>
            <a:lvl3pPr marL="756026" indent="0" algn="ctr">
              <a:buNone/>
              <a:defRPr sz="1819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1492" y="3546644"/>
            <a:ext cx="987117" cy="529251"/>
          </a:xfrm>
        </p:spPr>
        <p:txBody>
          <a:bodyPr/>
          <a:lstStyle>
            <a:lvl1pPr>
              <a:defRPr sz="2315"/>
            </a:lvl1pPr>
          </a:lstStyle>
          <a:p>
            <a:pPr lvl="0"/>
            <a:fld id="{E84D1C6A-2149-41BC-9180-29BF9D45D4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0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42385A-7ABC-4F59-993E-1975E5D2ED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3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441043"/>
            <a:ext cx="2110631" cy="466245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055" y="441043"/>
            <a:ext cx="6205885" cy="466245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7AE5B9-A04A-4A49-ABE4-338B16E02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500581-7FE2-4533-8807-5D5A0A845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66448"/>
            <a:ext cx="10080625" cy="16041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831" y="1013138"/>
            <a:ext cx="7673876" cy="2910882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614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712" y="4150842"/>
            <a:ext cx="7484864" cy="882086"/>
          </a:xfrm>
        </p:spPr>
        <p:txBody>
          <a:bodyPr anchor="t">
            <a:normAutofit/>
          </a:bodyPr>
          <a:lstStyle>
            <a:lvl1pPr marL="0" indent="0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441" y="5186664"/>
            <a:ext cx="2186375" cy="301904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4713" y="5186664"/>
            <a:ext cx="5231844" cy="301904"/>
          </a:xfrm>
        </p:spPr>
        <p:txBody>
          <a:bodyPr/>
          <a:lstStyle/>
          <a:p>
            <a:pPr lvl="0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41990" y="1923132"/>
            <a:ext cx="893716" cy="893746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592" y="2072201"/>
            <a:ext cx="982512" cy="595608"/>
          </a:xfrm>
        </p:spPr>
        <p:txBody>
          <a:bodyPr/>
          <a:lstStyle>
            <a:lvl1pPr>
              <a:defRPr sz="2315"/>
            </a:lvl1pPr>
          </a:lstStyle>
          <a:p>
            <a:pPr lvl="0"/>
            <a:fld id="{E58A762B-A976-4B4A-AA13-E9B956F000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575" y="1814576"/>
            <a:ext cx="3931444" cy="3288919"/>
          </a:xfrm>
        </p:spPr>
        <p:txBody>
          <a:bodyPr/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2086" y="1814576"/>
            <a:ext cx="3931444" cy="3288919"/>
          </a:xfrm>
        </p:spPr>
        <p:txBody>
          <a:bodyPr/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08E526-4CCB-4476-8420-A94B24349D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2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055" y="1693604"/>
            <a:ext cx="3931444" cy="529251"/>
          </a:xfrm>
        </p:spPr>
        <p:txBody>
          <a:bodyPr anchor="ctr">
            <a:normAutofit/>
          </a:bodyPr>
          <a:lstStyle>
            <a:lvl1pPr marL="0" indent="0">
              <a:buNone/>
              <a:defRPr sz="1654" b="1">
                <a:solidFill>
                  <a:schemeClr val="accent1">
                    <a:lumMod val="75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4575" y="2268220"/>
            <a:ext cx="3931444" cy="2721864"/>
          </a:xfrm>
        </p:spPr>
        <p:txBody>
          <a:bodyPr/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2086" y="1693604"/>
            <a:ext cx="3931444" cy="529251"/>
          </a:xfrm>
        </p:spPr>
        <p:txBody>
          <a:bodyPr anchor="ctr">
            <a:normAutofit/>
          </a:bodyPr>
          <a:lstStyle>
            <a:lvl1pPr marL="0" indent="0">
              <a:buNone/>
              <a:defRPr sz="1654" b="1">
                <a:solidFill>
                  <a:schemeClr val="accent1">
                    <a:lumMod val="75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2086" y="2268220"/>
            <a:ext cx="3931444" cy="2721864"/>
          </a:xfrm>
        </p:spPr>
        <p:txBody>
          <a:bodyPr/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A89B5-6A43-4678-BE18-E92247717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5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0E8FAF-5205-4D5C-963F-8A60F9C563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9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B7790E-2359-4457-9EE5-DA58BC2560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001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65723" y="1"/>
            <a:ext cx="3214902" cy="567054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38" y="567055"/>
            <a:ext cx="2646164" cy="1436539"/>
          </a:xfrm>
        </p:spPr>
        <p:txBody>
          <a:bodyPr anchor="b">
            <a:normAutofit/>
          </a:bodyPr>
          <a:lstStyle>
            <a:lvl1pPr>
              <a:defRPr sz="2646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567055"/>
            <a:ext cx="5549384" cy="4150843"/>
          </a:xfrm>
        </p:spPr>
        <p:txBody>
          <a:bodyPr/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9038" y="2003594"/>
            <a:ext cx="2646164" cy="27218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27"/>
              </a:spcBef>
              <a:buNone/>
              <a:defRPr sz="1158">
                <a:solidFill>
                  <a:schemeClr val="accent1">
                    <a:lumMod val="75000"/>
                  </a:schemeClr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9427208" y="5151023"/>
            <a:ext cx="378023" cy="378037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9A09FD-C4CF-446E-9678-1BF606D8C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8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65723" y="1"/>
            <a:ext cx="3214902" cy="567054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38" y="567055"/>
            <a:ext cx="2646164" cy="1436539"/>
          </a:xfrm>
        </p:spPr>
        <p:txBody>
          <a:bodyPr anchor="b">
            <a:normAutofit/>
          </a:bodyPr>
          <a:lstStyle>
            <a:lvl1pPr>
              <a:defRPr sz="2646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865723" cy="567055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9038" y="2003594"/>
            <a:ext cx="2646164" cy="27218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27"/>
              </a:spcBef>
              <a:buNone/>
              <a:defRPr sz="1158">
                <a:solidFill>
                  <a:schemeClr val="accent1">
                    <a:lumMod val="75000"/>
                  </a:schemeClr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427208" y="5151023"/>
            <a:ext cx="378023" cy="378037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64C767-A273-4661-BE4B-2D8AF91A2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1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575" y="400719"/>
            <a:ext cx="8316516" cy="133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75" y="1754090"/>
            <a:ext cx="8316516" cy="3349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5168" y="5186664"/>
            <a:ext cx="2706648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9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9696" y="5186664"/>
            <a:ext cx="523184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9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427208" y="5151023"/>
            <a:ext cx="378023" cy="378037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52300" y="5186664"/>
            <a:ext cx="529233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8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fld id="{9A9E53EE-A5B2-4BDB-A8E8-8D504D32F5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4465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51205" indent="-151205" algn="l" defTabSz="756026" rtl="0" eaLnBrk="1" latinLnBrk="0" hangingPunct="1">
        <a:lnSpc>
          <a:spcPct val="90000"/>
        </a:lnSpc>
        <a:spcBef>
          <a:spcPts val="992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51205" algn="l" defTabSz="756026" rtl="0" eaLnBrk="1" latinLnBrk="0" hangingPunct="1">
        <a:lnSpc>
          <a:spcPct val="90000"/>
        </a:lnSpc>
        <a:spcBef>
          <a:spcPts val="331"/>
        </a:spcBef>
        <a:spcAft>
          <a:spcPts val="165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604821" indent="-151205" algn="l" defTabSz="756026" rtl="0" eaLnBrk="1" latinLnBrk="0" hangingPunct="1">
        <a:lnSpc>
          <a:spcPct val="90000"/>
        </a:lnSpc>
        <a:spcBef>
          <a:spcPts val="331"/>
        </a:spcBef>
        <a:spcAft>
          <a:spcPts val="165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831629" indent="-151205" algn="l" defTabSz="756026" rtl="0" eaLnBrk="1" latinLnBrk="0" hangingPunct="1">
        <a:lnSpc>
          <a:spcPct val="90000"/>
        </a:lnSpc>
        <a:spcBef>
          <a:spcPts val="331"/>
        </a:spcBef>
        <a:spcAft>
          <a:spcPts val="165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058436" indent="-151205" algn="l" defTabSz="756026" rtl="0" eaLnBrk="1" latinLnBrk="0" hangingPunct="1">
        <a:lnSpc>
          <a:spcPct val="90000"/>
        </a:lnSpc>
        <a:spcBef>
          <a:spcPts val="331"/>
        </a:spcBef>
        <a:spcAft>
          <a:spcPts val="165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322880" indent="-189006" algn="l" defTabSz="756026" rtl="0" eaLnBrk="1" latinLnBrk="0" hangingPunct="1">
        <a:lnSpc>
          <a:spcPct val="90000"/>
        </a:lnSpc>
        <a:spcBef>
          <a:spcPts val="331"/>
        </a:spcBef>
        <a:spcAft>
          <a:spcPts val="165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1570920" indent="-189006" algn="l" defTabSz="756026" rtl="0" eaLnBrk="1" latinLnBrk="0" hangingPunct="1">
        <a:lnSpc>
          <a:spcPct val="90000"/>
        </a:lnSpc>
        <a:spcBef>
          <a:spcPts val="331"/>
        </a:spcBef>
        <a:spcAft>
          <a:spcPts val="165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1818960" indent="-189006" algn="l" defTabSz="756026" rtl="0" eaLnBrk="1" latinLnBrk="0" hangingPunct="1">
        <a:lnSpc>
          <a:spcPct val="90000"/>
        </a:lnSpc>
        <a:spcBef>
          <a:spcPts val="331"/>
        </a:spcBef>
        <a:spcAft>
          <a:spcPts val="165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067000" indent="-189006" algn="l" defTabSz="756026" rtl="0" eaLnBrk="1" latinLnBrk="0" hangingPunct="1">
        <a:lnSpc>
          <a:spcPct val="90000"/>
        </a:lnSpc>
        <a:spcBef>
          <a:spcPts val="331"/>
        </a:spcBef>
        <a:spcAft>
          <a:spcPts val="165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4">
            <a:extLst>
              <a:ext uri="{FF2B5EF4-FFF2-40B4-BE49-F238E27FC236}">
                <a16:creationId xmlns:a16="http://schemas.microsoft.com/office/drawing/2014/main" id="{A3706321-4A87-49EB-851D-1C32A4C7B6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7" b="8516"/>
          <a:stretch/>
        </p:blipFill>
        <p:spPr>
          <a:xfrm>
            <a:off x="-1" y="0"/>
            <a:ext cx="10080625" cy="567055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E40CADD-87C1-459A-B4F3-D6060192B07E}"/>
              </a:ext>
            </a:extLst>
          </p:cNvPr>
          <p:cNvSpPr txBox="1">
            <a:spLocks/>
          </p:cNvSpPr>
          <p:nvPr/>
        </p:nvSpPr>
        <p:spPr>
          <a:xfrm>
            <a:off x="2459422" y="3381703"/>
            <a:ext cx="6528462" cy="1125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65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The Trading BOT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Reinforcement Learning For Automated Trading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0F3BB27-AD83-4E05-8C13-551F01237412}"/>
              </a:ext>
            </a:extLst>
          </p:cNvPr>
          <p:cNvSpPr txBox="1">
            <a:spLocks/>
          </p:cNvSpPr>
          <p:nvPr/>
        </p:nvSpPr>
        <p:spPr>
          <a:xfrm>
            <a:off x="503999" y="4872076"/>
            <a:ext cx="8483884" cy="433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51205" indent="-151205" algn="l" defTabSz="756026" rtl="0" eaLnBrk="1" latinLnBrk="0" hangingPunct="1">
              <a:lnSpc>
                <a:spcPct val="90000"/>
              </a:lnSpc>
              <a:spcBef>
                <a:spcPts val="992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4821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629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8436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288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092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896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6700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>
                <a:solidFill>
                  <a:schemeClr val="bg1"/>
                </a:solidFill>
              </a:rPr>
              <a:t>Reid Falconer, Sam </a:t>
            </a:r>
            <a:r>
              <a:rPr lang="en-US" sz="2000" dirty="0" err="1">
                <a:solidFill>
                  <a:schemeClr val="bg1"/>
                </a:solidFill>
              </a:rPr>
              <a:t>MacIntyre</a:t>
            </a:r>
            <a:r>
              <a:rPr lang="en-US" sz="2000" dirty="0">
                <a:solidFill>
                  <a:schemeClr val="bg1"/>
                </a:solidFill>
              </a:rPr>
              <a:t>, Hector Cano, Maximilian </a:t>
            </a:r>
            <a:r>
              <a:rPr lang="en-US" sz="2000" dirty="0" err="1">
                <a:solidFill>
                  <a:schemeClr val="bg1"/>
                </a:solidFill>
              </a:rPr>
              <a:t>Zebhauser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775DA-D97D-4983-BC43-9D14E6098E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0" y="272011"/>
            <a:ext cx="9072563" cy="947737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Conclusion and Future Extensions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E04FE9-6BDF-4289-B6DF-C0CFC62FBC6A}"/>
              </a:ext>
            </a:extLst>
          </p:cNvPr>
          <p:cNvSpPr txBox="1">
            <a:spLocks/>
          </p:cNvSpPr>
          <p:nvPr/>
        </p:nvSpPr>
        <p:spPr>
          <a:xfrm>
            <a:off x="504029" y="1319157"/>
            <a:ext cx="9072563" cy="374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205" indent="-151205" algn="l" defTabSz="756026" rtl="0" eaLnBrk="1" latinLnBrk="0" hangingPunct="1">
              <a:lnSpc>
                <a:spcPct val="90000"/>
              </a:lnSpc>
              <a:spcBef>
                <a:spcPts val="992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4821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629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8436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288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092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896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6700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Through our experiments with AAPL and WLL stocks, we have managed to show that with minimal training and hyperparameter tuning, our agent can outperform random actions and a Buy and Hold strategy.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margin of improvement is variable depending on the presence of an upward trend in the stock price.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We have also demonstrated the agent’s ability to manage volatility of the portfolio effectively.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initial budget appeared to be a strong determinant of the behavior of our agent.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A more thorough investigation into this and its implications for algorithmic trading would be an interesting extension.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There are many possible future developments that could be explored such as using multiple stocks, modifying the reward function, performing online-learning and doing further hyper-parameter tuning.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3BCD7-01C3-4C24-8609-EA80CED604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0" y="248362"/>
            <a:ext cx="9072563" cy="947737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Bibliography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A1C004-5F99-446B-8809-6F5DBB4F3185}"/>
              </a:ext>
            </a:extLst>
          </p:cNvPr>
          <p:cNvSpPr txBox="1">
            <a:spLocks/>
          </p:cNvSpPr>
          <p:nvPr/>
        </p:nvSpPr>
        <p:spPr>
          <a:xfrm>
            <a:off x="504029" y="1319157"/>
            <a:ext cx="9072563" cy="374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205" indent="-151205" algn="l" defTabSz="756026" rtl="0" eaLnBrk="1" latinLnBrk="0" hangingPunct="1">
              <a:lnSpc>
                <a:spcPct val="90000"/>
              </a:lnSpc>
              <a:spcBef>
                <a:spcPts val="992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4821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629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8436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288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092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896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6700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Sutton, R. S., &amp; </a:t>
            </a:r>
            <a:r>
              <a:rPr lang="en-US" dirty="0" err="1"/>
              <a:t>Barto</a:t>
            </a:r>
            <a:r>
              <a:rPr lang="en-US" dirty="0"/>
              <a:t>, A. G. (2018). </a:t>
            </a:r>
            <a:r>
              <a:rPr lang="en-US" i="1" dirty="0"/>
              <a:t>Reinforcement learning: An introduction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49FDB-DC02-4F04-BE6F-5D6A4F2F6C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0" y="201612"/>
            <a:ext cx="9072563" cy="830263"/>
          </a:xfrm>
        </p:spPr>
        <p:txBody>
          <a:bodyPr/>
          <a:lstStyle/>
          <a:p>
            <a:pPr lvl="0"/>
            <a:r>
              <a:rPr lang="en-US" sz="3600" dirty="0"/>
              <a:t>Motivation and Executive Summary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12D07C-190D-4B9D-AA0C-1608922ED5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0" y="1354904"/>
            <a:ext cx="9072563" cy="3973000"/>
          </a:xfrm>
        </p:spPr>
        <p:txBody>
          <a:bodyPr>
            <a:noAutofit/>
          </a:bodyPr>
          <a:lstStyle/>
          <a:p>
            <a:pPr lvl="0" algn="just">
              <a:buSzPct val="45000"/>
              <a:buFont typeface="StarSymbol"/>
              <a:buChar char="●"/>
            </a:pPr>
            <a:r>
              <a:rPr lang="en-US" sz="2000" dirty="0"/>
              <a:t>Trading stocks is reward maximizing, sequential process of decision making with a high level of uncertainty, the idea would be to automatize this process</a:t>
            </a:r>
          </a:p>
          <a:p>
            <a:pPr lvl="0" algn="just">
              <a:buSzPct val="45000"/>
              <a:buFont typeface="StarSymbol"/>
              <a:buChar char="●"/>
            </a:pPr>
            <a:r>
              <a:rPr lang="en-US" sz="2000" dirty="0"/>
              <a:t>To tackle this problem we extended the dynamic programming approach and used reinforcement learning (RL), which is the third machine learning paradigm next to supervised and unsupervised learning</a:t>
            </a:r>
          </a:p>
          <a:p>
            <a:pPr lvl="0" algn="just">
              <a:buSzPct val="45000"/>
              <a:buFont typeface="StarSymbol"/>
              <a:buChar char="●"/>
            </a:pPr>
            <a:r>
              <a:rPr lang="en-US" sz="2000" dirty="0"/>
              <a:t>We trained the trading agent to decide whether to sell, hold or buy a certain stock on given data and evaluate its performance by comparing it to a random or a holding trading strategy</a:t>
            </a:r>
          </a:p>
          <a:p>
            <a:pPr lvl="0" algn="just">
              <a:buSzPct val="45000"/>
              <a:buFont typeface="StarSymbol"/>
              <a:buChar char="●"/>
            </a:pPr>
            <a:r>
              <a:rPr lang="en-US" sz="2000" dirty="0"/>
              <a:t>This problem can be extended to a portfolio managing robot/ agent, which goes far beyond the scope of this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C1F16-E83D-41C9-BC26-BC73519FBE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0" y="240533"/>
            <a:ext cx="9072563" cy="988659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/>
              <a:t>Teaching the Agent to Trade</a:t>
            </a:r>
            <a:br>
              <a:rPr lang="en-US" sz="3600" dirty="0"/>
            </a:br>
            <a:r>
              <a:rPr lang="en-US" sz="2800" dirty="0"/>
              <a:t>Underlying Theory and Methodology</a:t>
            </a:r>
            <a:r>
              <a:rPr lang="en-US" sz="360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D57BEE-08C2-41E3-8A4D-52C77B4029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0" y="1354849"/>
            <a:ext cx="9072563" cy="32877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Reinforcement learning aims to maximize a given reward signal by undertaking certain actions (in a restricted space).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reinforcement learning problem contains four sub-elements: </a:t>
            </a:r>
          </a:p>
          <a:p>
            <a:pPr marL="1028700" lvl="1" indent="-342900"/>
            <a:r>
              <a:rPr lang="en-US" sz="1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Policy </a:t>
            </a:r>
          </a:p>
          <a:p>
            <a:pPr marL="1028700" lvl="1" indent="-342900"/>
            <a:r>
              <a:rPr lang="en-US" sz="1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Reward signal </a:t>
            </a:r>
          </a:p>
          <a:p>
            <a:pPr marL="1028700" lvl="1" indent="-342900"/>
            <a:r>
              <a:rPr lang="en-US" sz="1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Value function</a:t>
            </a:r>
          </a:p>
          <a:p>
            <a:pPr marL="1028700" lvl="1" indent="-342900"/>
            <a:r>
              <a:rPr lang="en-US" sz="1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Model of environment (optional)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E7A54-6824-4AD5-ABCF-B96F0C689685}"/>
              </a:ext>
            </a:extLst>
          </p:cNvPr>
          <p:cNvSpPr txBox="1">
            <a:spLocks/>
          </p:cNvSpPr>
          <p:nvPr/>
        </p:nvSpPr>
        <p:spPr>
          <a:xfrm>
            <a:off x="503999" y="141551"/>
            <a:ext cx="9071640" cy="731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pPr algn="l" defTabSz="756026" hangingPunct="1">
              <a:lnSpc>
                <a:spcPct val="80000"/>
              </a:lnSpc>
              <a:spcBef>
                <a:spcPct val="0"/>
              </a:spcBef>
            </a:pPr>
            <a:r>
              <a:rPr lang="en-US" sz="3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Methodology: Overview</a:t>
            </a:r>
            <a:r>
              <a:rPr lang="en-US" sz="3600" cap="all" spc="83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9505BA54-5828-4B9D-92F8-ECB6D7EC06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999" y="1149238"/>
                <a:ext cx="9071640" cy="3990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 fontScale="70000" lnSpcReduction="20000"/>
              </a:bodyPr>
              <a:lstStyle>
                <a:lvl1pPr hangingPunct="0">
                  <a:spcBef>
                    <a:spcPts val="1417"/>
                  </a:spcBef>
                  <a:spcAft>
                    <a:spcPts val="0"/>
                  </a:spcAft>
                  <a:tabLst/>
                  <a:defRPr lang="en-US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n-lt"/>
                  </a:rPr>
                  <a:t>RL are modeled as Markov Decision Process (MDP)</a:t>
                </a: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  <a:p>
                <a:pPr marL="342900" indent="-34290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800" dirty="0">
                  <a:latin typeface="+mn-lt"/>
                </a:endParaRPr>
              </a:p>
              <a:p>
                <a:pPr marL="342900" indent="-34290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n-lt"/>
                  </a:rPr>
                  <a:t>At a sequence of discrete time steps t = 0, 1, 2, 3..., the agent interacts with the environment. At each step t, the agent receives state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800" dirty="0">
                    <a:latin typeface="+mn-lt"/>
                  </a:rPr>
                  <a:t>and</a:t>
                </a:r>
                <a:r>
                  <a:rPr lang="en-US" sz="2400" dirty="0"/>
                  <a:t> </a:t>
                </a:r>
                <a:r>
                  <a:rPr lang="en-US" sz="2800" dirty="0">
                    <a:latin typeface="+mn-lt"/>
                  </a:rPr>
                  <a:t>performs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800" dirty="0">
                    <a:latin typeface="+mn-lt"/>
                  </a:rPr>
                  <a:t>As a consequence of the action, the agent receives a reward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𝓡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800" dirty="0">
                    <a:latin typeface="+mn-lt"/>
                  </a:rPr>
                  <a:t>and transitions to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9505BA54-5828-4B9D-92F8-ECB6D7EC0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9" y="1149238"/>
                <a:ext cx="9071640" cy="3990321"/>
              </a:xfrm>
              <a:prstGeom prst="rect">
                <a:avLst/>
              </a:prstGeom>
              <a:blipFill>
                <a:blip r:embed="rId3"/>
                <a:stretch>
                  <a:fillRect l="-1613" t="-3517" r="-23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F0ED8CA5-7A58-42BC-942C-5AE72FDCA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516" y="1608141"/>
            <a:ext cx="4588605" cy="20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3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59FDFE8F-54F0-453B-B016-3E557CE086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492" y="380668"/>
                <a:ext cx="9071640" cy="5022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 fontScale="92500" lnSpcReduction="10000"/>
              </a:bodyPr>
              <a:lstStyle>
                <a:lvl1pPr hangingPunct="0">
                  <a:spcBef>
                    <a:spcPts val="1417"/>
                  </a:spcBef>
                  <a:spcAft>
                    <a:spcPts val="0"/>
                  </a:spcAft>
                  <a:tabLst/>
                  <a:defRPr lang="en-US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+mn-lt"/>
                  </a:rPr>
                  <a:t>The general reinforcement learning paradigm involves find an optimal policy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200" dirty="0">
                    <a:latin typeface="+mn-lt"/>
                  </a:rPr>
                  <a:t> to maximize the expected discounted return.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+mn-lt"/>
                  </a:rPr>
                  <a:t>Value and action-value functions allow the actions of the agent to be assessed under the implementation of a certain policy.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acc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/>
                  <a:t>,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acc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+mn-lt"/>
                  </a:rPr>
                  <a:t>Bellman’s equation:</a:t>
                </a:r>
              </a:p>
              <a:p>
                <a:pPr algn="ctr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acc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nary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1800" dirty="0"/>
                  <a:t>, for all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dirty="0"/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+mn-lt"/>
                  </a:rPr>
                  <a:t>A reinforcement learning problem principally involves maximize the value and action-value functions: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acc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&amp;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ysClr val="windowText" lastClr="000000"/>
                  </a:solidFill>
                  <a:latin typeface="Liberation Sans"/>
                </a:endParaRP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59FDFE8F-54F0-453B-B016-3E557CE08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2" y="380668"/>
                <a:ext cx="9071640" cy="5022963"/>
              </a:xfrm>
              <a:prstGeom prst="rect">
                <a:avLst/>
              </a:prstGeom>
              <a:blipFill>
                <a:blip r:embed="rId2"/>
                <a:stretch>
                  <a:fillRect l="-1613" t="-2184" r="-1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07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E215D-668C-49FB-8E3B-4045BC9013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536" y="225425"/>
            <a:ext cx="9072563" cy="649288"/>
          </a:xfrm>
        </p:spPr>
        <p:txBody>
          <a:bodyPr/>
          <a:lstStyle/>
          <a:p>
            <a:pPr lvl="0"/>
            <a:r>
              <a:rPr lang="en-US" sz="3600" dirty="0"/>
              <a:t>Methodology: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87C81DE8-C798-4003-ADA9-E215A58230F9}"/>
                  </a:ext>
                </a:extLst>
              </p:cNvPr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03536" y="874713"/>
                <a:ext cx="9072563" cy="75247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Q-learning attempts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/>
                  <a:t> (optimal action-value function) without any regard for the policy </a:t>
                </a:r>
                <a:r>
                  <a:rPr lang="en-US" sz="2000" dirty="0">
                    <a:highlight>
                      <a:scrgbClr r="0" g="0" b="0">
                        <a:alpha val="0"/>
                      </a:scrgbClr>
                    </a:highlight>
                  </a:rPr>
                  <a:t>followed</a:t>
                </a:r>
                <a:r>
                  <a:rPr lang="en-US" sz="20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87C81DE8-C798-4003-ADA9-E215A58230F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3536" y="874713"/>
                <a:ext cx="9072563" cy="752475"/>
              </a:xfrm>
              <a:blipFill>
                <a:blip r:embed="rId3"/>
                <a:stretch>
                  <a:fillRect l="-336" t="-806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28BEF695-E868-4E5D-A2CA-3B61A5338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425" y="1775129"/>
            <a:ext cx="7383773" cy="3334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EB775-7A0D-47DC-886B-B7CBFA71C94B}"/>
              </a:ext>
            </a:extLst>
          </p:cNvPr>
          <p:cNvSpPr txBox="1">
            <a:spLocks/>
          </p:cNvSpPr>
          <p:nvPr/>
        </p:nvSpPr>
        <p:spPr>
          <a:xfrm>
            <a:off x="503999" y="375982"/>
            <a:ext cx="9071640" cy="648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pPr algn="l" defTabSz="756026" hangingPunct="1">
              <a:lnSpc>
                <a:spcPct val="90000"/>
              </a:lnSpc>
              <a:spcBef>
                <a:spcPct val="0"/>
              </a:spcBef>
            </a:pPr>
            <a:r>
              <a:rPr lang="en-US" sz="36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Methodology: Deep Q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5C88E3E1-FC14-4249-9E3B-870F667710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999" y="1198179"/>
                <a:ext cx="9071640" cy="3898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/>
              </a:bodyPr>
              <a:lstStyle>
                <a:lvl1pPr hangingPunct="0">
                  <a:spcBef>
                    <a:spcPts val="1417"/>
                  </a:spcBef>
                  <a:spcAft>
                    <a:spcPts val="0"/>
                  </a:spcAft>
                  <a:tabLst/>
                  <a:defRPr lang="en-US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</a:rPr>
                  <a:t>As an extension of Q-Learning is to use Neural networks to approximate the Q-function.</a:t>
                </a: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</a:rPr>
                  <a:t>To train the neural network on the state space, we must define a loss function.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</a:rPr>
                  <a:t>In general, a partition of the data is used to train the neural network and approximate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function, then this is used as our action-value function for deciding the optimal policy.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5C88E3E1-FC14-4249-9E3B-870F66771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9" y="1198179"/>
                <a:ext cx="9071640" cy="3898024"/>
              </a:xfrm>
              <a:prstGeom prst="rect">
                <a:avLst/>
              </a:prstGeom>
              <a:blipFill>
                <a:blip r:embed="rId3"/>
                <a:stretch>
                  <a:fillRect l="-1613" t="-2034" b="-10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77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F1457-A497-4591-949A-B936A56A8B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29" y="353951"/>
            <a:ext cx="9072563" cy="752475"/>
          </a:xfrm>
        </p:spPr>
        <p:txBody>
          <a:bodyPr/>
          <a:lstStyle/>
          <a:p>
            <a:pPr lvl="0"/>
            <a:r>
              <a:rPr lang="en-US" sz="3600" dirty="0"/>
              <a:t>Problem formulation – Algorithm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D5D3C77-12DD-4829-A570-F7E97CE3DC60}"/>
                  </a:ext>
                </a:extLst>
              </p:cNvPr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04029" y="1319157"/>
                <a:ext cx="9072563" cy="3497263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State: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𝓢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𝑝𝑟𝑖𝑐𝑒𝑠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h𝑜𝑙𝑑𝑖𝑛𝑔𝑠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𝑏𝑎𝑙𝑎𝑛𝑐𝑒</m:t>
                        </m:r>
                      </m:e>
                    </m:d>
                  </m:oMath>
                </a14:m>
                <a:r>
                  <a:rPr lang="en-US" dirty="0"/>
                  <a:t>where prices refers to the current prices of all the stocks in our portfolio, holdings the quantity of each stock held and balance as the total portfolio value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Actions: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h𝑜𝑙𝑑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Rewards: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n-US" dirty="0"/>
                  <a:t> can be defined as the change in the portfolio value due to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Our Reward was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𝑏𝑎𝑙𝑎𝑛𝑐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𝑏𝑎𝑙𝑎𝑛𝑐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Policy: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which is governs the trading strategy at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Action-value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as defined above. The expected reward we obtain by following policy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choosing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while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The action-value function is approximated by a neural network.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D5D3C77-12DD-4829-A570-F7E97CE3DC6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4029" y="1319157"/>
                <a:ext cx="9072563" cy="3497263"/>
              </a:xfrm>
              <a:blipFill>
                <a:blip r:embed="rId3"/>
                <a:stretch>
                  <a:fillRect l="-134" t="-1220" r="-4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9F033-9BB3-4C42-AF69-A983068198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0" y="264237"/>
            <a:ext cx="9072563" cy="947737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59E922D1-25CC-4A45-9A23-753C2F718B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029" y="1319157"/>
                <a:ext cx="9072563" cy="37400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51205" indent="-151205" algn="l" defTabSz="756026" rtl="0" eaLnBrk="1" latinLnBrk="0" hangingPunct="1">
                  <a:lnSpc>
                    <a:spcPct val="90000"/>
                  </a:lnSpc>
                  <a:spcBef>
                    <a:spcPts val="992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5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78013" indent="-151205" algn="l" defTabSz="756026" rtl="0" eaLnBrk="1" latinLnBrk="0" hangingPunct="1">
                  <a:lnSpc>
                    <a:spcPct val="90000"/>
                  </a:lnSpc>
                  <a:spcBef>
                    <a:spcPts val="331"/>
                  </a:spcBef>
                  <a:spcAft>
                    <a:spcPts val="165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48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4821" indent="-151205" algn="l" defTabSz="756026" rtl="0" eaLnBrk="1" latinLnBrk="0" hangingPunct="1">
                  <a:lnSpc>
                    <a:spcPct val="90000"/>
                  </a:lnSpc>
                  <a:spcBef>
                    <a:spcPts val="331"/>
                  </a:spcBef>
                  <a:spcAft>
                    <a:spcPts val="165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3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31629" indent="-151205" algn="l" defTabSz="756026" rtl="0" eaLnBrk="1" latinLnBrk="0" hangingPunct="1">
                  <a:lnSpc>
                    <a:spcPct val="90000"/>
                  </a:lnSpc>
                  <a:spcBef>
                    <a:spcPts val="331"/>
                  </a:spcBef>
                  <a:spcAft>
                    <a:spcPts val="165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3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58436" indent="-151205" algn="l" defTabSz="756026" rtl="0" eaLnBrk="1" latinLnBrk="0" hangingPunct="1">
                  <a:lnSpc>
                    <a:spcPct val="90000"/>
                  </a:lnSpc>
                  <a:spcBef>
                    <a:spcPts val="331"/>
                  </a:spcBef>
                  <a:spcAft>
                    <a:spcPts val="165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3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22880" indent="-189006" algn="l" defTabSz="756026" rtl="0" eaLnBrk="1" latinLnBrk="0" hangingPunct="1">
                  <a:lnSpc>
                    <a:spcPct val="90000"/>
                  </a:lnSpc>
                  <a:spcBef>
                    <a:spcPts val="331"/>
                  </a:spcBef>
                  <a:spcAft>
                    <a:spcPts val="165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3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70920" indent="-189006" algn="l" defTabSz="756026" rtl="0" eaLnBrk="1" latinLnBrk="0" hangingPunct="1">
                  <a:lnSpc>
                    <a:spcPct val="90000"/>
                  </a:lnSpc>
                  <a:spcBef>
                    <a:spcPts val="331"/>
                  </a:spcBef>
                  <a:spcAft>
                    <a:spcPts val="165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3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18960" indent="-189006" algn="l" defTabSz="756026" rtl="0" eaLnBrk="1" latinLnBrk="0" hangingPunct="1">
                  <a:lnSpc>
                    <a:spcPct val="90000"/>
                  </a:lnSpc>
                  <a:spcBef>
                    <a:spcPts val="331"/>
                  </a:spcBef>
                  <a:spcAft>
                    <a:spcPts val="165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3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067000" indent="-189006" algn="l" defTabSz="756026" rtl="0" eaLnBrk="1" latinLnBrk="0" hangingPunct="1">
                  <a:lnSpc>
                    <a:spcPct val="90000"/>
                  </a:lnSpc>
                  <a:spcBef>
                    <a:spcPts val="331"/>
                  </a:spcBef>
                  <a:spcAft>
                    <a:spcPts val="165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3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Neural Network was set up to learn to learn from a 200 length rolling window and each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 200+2 dimensional vector.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Neural Network was trained over multiple epochs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To evaluate the performance of the algorithm, we compared it to a standard Buy and Hold strategy and to a randomized action strategy.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Notably, the Q-learning algorithm clearly learns to buy low and sell high from its training, and out-performs Buy and Hold dramatically.</a:t>
                </a: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59E922D1-25CC-4A45-9A23-753C2F718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9" y="1319157"/>
                <a:ext cx="9072563" cy="3740023"/>
              </a:xfrm>
              <a:prstGeom prst="rect">
                <a:avLst/>
              </a:prstGeom>
              <a:blipFill>
                <a:blip r:embed="rId3"/>
                <a:stretch>
                  <a:fillRect l="-134" t="-1792" r="-4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B2EFD29D-22A8-4238-BDA6-E2CE8EF81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375" y="2700529"/>
            <a:ext cx="5133870" cy="149342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591</TotalTime>
  <Words>850</Words>
  <Application>Microsoft Office PowerPoint</Application>
  <PresentationFormat>Personalizado</PresentationFormat>
  <Paragraphs>78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Arial</vt:lpstr>
      <vt:lpstr>Calibri</vt:lpstr>
      <vt:lpstr>Cambria Math</vt:lpstr>
      <vt:lpstr>Liberation Sans</vt:lpstr>
      <vt:lpstr>Liberation Serif</vt:lpstr>
      <vt:lpstr>Rockwell</vt:lpstr>
      <vt:lpstr>Rockwell Condensed</vt:lpstr>
      <vt:lpstr>StarSymbol</vt:lpstr>
      <vt:lpstr>Wingdings</vt:lpstr>
      <vt:lpstr>Letras en madera</vt:lpstr>
      <vt:lpstr>Presentación de PowerPoint</vt:lpstr>
      <vt:lpstr>Motivation and Executive Summary</vt:lpstr>
      <vt:lpstr>Teaching the Agent to Trade Underlying Theory and Methodology </vt:lpstr>
      <vt:lpstr>Presentación de PowerPoint</vt:lpstr>
      <vt:lpstr>Presentación de PowerPoint</vt:lpstr>
      <vt:lpstr>Methodology: Q-learning</vt:lpstr>
      <vt:lpstr>Presentación de PowerPoint</vt:lpstr>
      <vt:lpstr>Problem formulation – Algorithm Training</vt:lpstr>
      <vt:lpstr>Results</vt:lpstr>
      <vt:lpstr>Conclusion and Future Extensions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hector eulogio cano barbosa</dc:creator>
  <cp:lastModifiedBy>hector eulogio cano barbosa</cp:lastModifiedBy>
  <cp:revision>44</cp:revision>
  <dcterms:created xsi:type="dcterms:W3CDTF">2019-03-30T18:36:27Z</dcterms:created>
  <dcterms:modified xsi:type="dcterms:W3CDTF">2019-03-31T17:16:10Z</dcterms:modified>
</cp:coreProperties>
</file>