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8288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27" d="100"/>
          <a:sy n="27" d="100"/>
        </p:scale>
        <p:origin x="1660" y="17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2F0EF2-F8F7-95E6-1D0A-B0440A0E328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99EB28-D5E9-68F9-FD9B-0601E2DDFE8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404FC4-3204-2E84-8B17-F9AC4F8A6AC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A35A89-DD16-6792-AE26-80A8CB2E794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E992D-9541-5E02-895C-B048891EAB8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88FD99-EC24-95E7-52C5-0E848E2188C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DC1836-357B-4DC7-A4DC-4F4D8986D69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F4ADD-19C6-C810-C689-6412ED1B63A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01C664-8537-40C0-B822-88B45ED1674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6024F3-41E2-0253-7EE8-AB3B5BCCC6C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CE2AB0-4615-37A3-638F-571D00DC638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51EFA4-4675-DA33-A1D7-3211387BB40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EAAB7-450C-18AA-B211-1430ED9D081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F3B9D3-7547-018E-2277-7F116FF28FC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627961-B4F8-A143-6C46-A829B51823C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2FB87B-CEB1-F5C6-C81A-E169D1196AA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359CC1-E125-0CC2-C19F-D92B3EC401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5ECCDF-5064-F7B6-8FDC-E838BC29B36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20D7C7-3C20-BB2C-D8FC-D119A78811A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 bwMode="auto">
          <a:xfrm>
            <a:off x="4659440" y="10145064"/>
            <a:ext cx="8969120" cy="693897"/>
            <a:chOff x="0" y="0"/>
            <a:chExt cx="2362237" cy="182755"/>
          </a:xfrm>
        </p:grpSpPr>
        <p:sp>
          <p:nvSpPr>
            <p:cNvPr id="6" name="Freeform 6"/>
            <p:cNvSpPr/>
            <p:nvPr/>
          </p:nvSpPr>
          <p:spPr bwMode="auto">
            <a:xfrm>
              <a:off x="0" y="0"/>
              <a:ext cx="2362237" cy="182755"/>
            </a:xfrm>
            <a:custGeom>
              <a:avLst/>
              <a:gdLst/>
              <a:ahLst/>
              <a:cxnLst/>
              <a:rect l="l" t="t" r="r" b="b"/>
              <a:pathLst>
                <a:path w="2362237" h="182755" fill="norm" stroke="1" extrusionOk="0">
                  <a:moveTo>
                    <a:pt x="0" y="0"/>
                  </a:moveTo>
                  <a:lnTo>
                    <a:pt x="2362237" y="0"/>
                  </a:lnTo>
                  <a:lnTo>
                    <a:pt x="2362237" y="182755"/>
                  </a:lnTo>
                  <a:lnTo>
                    <a:pt x="0" y="182755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47625"/>
              <a:ext cx="2362237" cy="23038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 bwMode="auto">
          <a:xfrm>
            <a:off x="-22412" y="5243579"/>
            <a:ext cx="1831041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«ИНФОРМАЦИОННАЯ СИСТЕМА </a:t>
            </a:r>
            <a:b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</a:b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ТАКСОПАРКА»</a:t>
            </a:r>
            <a:endParaRPr lang="en-US" sz="54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0" y="238269"/>
            <a:ext cx="1828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Муромский институт (филиал)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федерального государственного бюджетного образовательного учреждения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 высшего профессионального образования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 «Владимирский государственный университет 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имени Александра Григорьевича и Николая Григорьевича Столетовых»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(МИ (филиал) </a:t>
            </a:r>
            <a:r>
              <a:rPr lang="ru-RU" sz="2400">
                <a:latin typeface="Times New Roman"/>
                <a:cs typeface="Times New Roman"/>
              </a:rPr>
              <a:t>ВлГУ</a:t>
            </a:r>
            <a:r>
              <a:rPr lang="ru-RU" sz="2400">
                <a:latin typeface="Times New Roman"/>
                <a:cs typeface="Times New Roman"/>
              </a:rPr>
              <a:t>)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22412" y="3429372"/>
            <a:ext cx="18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5400">
                <a:latin typeface="Roboto Condensed Bold"/>
                <a:ea typeface="Roboto Condensed Bold"/>
              </a:rPr>
              <a:t>КУРСОВАЯ РАБОТА 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>
            <a:off x="0" y="4397142"/>
            <a:ext cx="183104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По дисциплине: «Разработка приложений для мобильных операционных систем»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на тему:</a:t>
            </a:r>
            <a:br>
              <a:rPr lang="ru-RU" sz="2000">
                <a:latin typeface="Times New Roman"/>
                <a:cs typeface="Times New Roman"/>
              </a:rPr>
            </a:b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62000" y="808878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Руководитель:</a:t>
            </a:r>
            <a:r>
              <a:rPr lang="ru-RU" sz="2400">
                <a:latin typeface="Times New Roman"/>
                <a:cs typeface="Times New Roman"/>
              </a:rPr>
              <a:t> Колпаков А.А</a:t>
            </a:r>
            <a:endParaRPr/>
          </a:p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Выполнил:</a:t>
            </a:r>
            <a:r>
              <a:rPr lang="ru-RU" sz="2400">
                <a:latin typeface="Times New Roman"/>
                <a:cs typeface="Times New Roman"/>
              </a:rPr>
              <a:t> Носков М.Ю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0" y="9381447"/>
            <a:ext cx="18288000" cy="47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Муром, 2024 г.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4648200" y="4855741"/>
            <a:ext cx="12420600" cy="5123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 bwMode="auto">
          <a:xfrm>
            <a:off x="3124200" y="4044644"/>
            <a:ext cx="13151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8000">
                <a:latin typeface="Roboto Condensed Bold"/>
                <a:ea typeface="Roboto Condensed Bold"/>
              </a:rPr>
              <a:t>3 РАЗРАБОТКА АЛГОРИТМОВ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52400" y="5715000"/>
            <a:ext cx="9144000" cy="914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4419600" y="1866900"/>
            <a:ext cx="7260965" cy="7267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43000" y="5612196"/>
            <a:ext cx="3377477" cy="40846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 bwMode="auto">
          <a:xfrm>
            <a:off x="609600" y="4762500"/>
            <a:ext cx="31242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 bwMode="auto">
          <a:xfrm>
            <a:off x="12039599" y="797692"/>
            <a:ext cx="3628069" cy="1295400"/>
          </a:xfrm>
          <a:prstGeom prst="ellipse">
            <a:avLst/>
          </a:prstGeom>
          <a:solidFill>
            <a:srgbClr val="FFE269"/>
          </a:solidFill>
          <a:ln>
            <a:solidFill>
              <a:srgbClr val="FFE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>
            <a:off x="762000" y="4266337"/>
            <a:ext cx="563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5400">
                <a:latin typeface="Roboto Condensed Bold"/>
                <a:ea typeface="Roboto Condensed Bold"/>
              </a:rPr>
              <a:t>Разработка алгоритмов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6335485" y="2365153"/>
            <a:ext cx="112177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>
                <a:highlight>
                  <a:srgbClr val="FFE269"/>
                </a:highlight>
                <a:latin typeface="Times New Roman"/>
                <a:cs typeface="Times New Roman"/>
              </a:rPr>
              <a:t>Пример получения данных об автомобилях:</a:t>
            </a:r>
            <a:endParaRPr/>
          </a:p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           </a:t>
            </a:r>
            <a:r>
              <a:rPr lang="en-US" sz="3200">
                <a:latin typeface="Times New Roman"/>
                <a:cs typeface="Times New Roman"/>
              </a:rPr>
              <a:t>val</a:t>
            </a:r>
            <a:r>
              <a:rPr lang="en-US" sz="3200">
                <a:latin typeface="Times New Roman"/>
                <a:cs typeface="Times New Roman"/>
              </a:rPr>
              <a:t> cursor = </a:t>
            </a:r>
            <a:r>
              <a:rPr lang="en-US" sz="3200">
                <a:latin typeface="Times New Roman"/>
                <a:cs typeface="Times New Roman"/>
              </a:rPr>
              <a:t>mDb.rawQuery</a:t>
            </a:r>
            <a:r>
              <a:rPr lang="en-US" sz="3200">
                <a:latin typeface="Times New Roman"/>
                <a:cs typeface="Times New Roman"/>
              </a:rPr>
              <a:t>("SELECT * FROM Vehicles", null)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cursor.use</a:t>
            </a:r>
            <a:r>
              <a:rPr lang="en-US" sz="3200">
                <a:latin typeface="Times New Roman"/>
                <a:cs typeface="Times New Roman"/>
              </a:rPr>
              <a:t> {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while (</a:t>
            </a:r>
            <a:r>
              <a:rPr lang="en-US" sz="3200">
                <a:latin typeface="Times New Roman"/>
                <a:cs typeface="Times New Roman"/>
              </a:rPr>
              <a:t>it.moveToNext</a:t>
            </a:r>
            <a:r>
              <a:rPr lang="en-US" sz="3200">
                <a:latin typeface="Times New Roman"/>
                <a:cs typeface="Times New Roman"/>
              </a:rPr>
              <a:t>()) {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    </a:t>
            </a:r>
            <a:r>
              <a:rPr lang="en-US" sz="3200">
                <a:latin typeface="Times New Roman"/>
                <a:cs typeface="Times New Roman"/>
              </a:rPr>
              <a:t>val</a:t>
            </a:r>
            <a:r>
              <a:rPr lang="en-US" sz="3200">
                <a:latin typeface="Times New Roman"/>
                <a:cs typeface="Times New Roman"/>
              </a:rPr>
              <a:t> vehicle = HashMap&lt;String, Any&gt;()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    vehicle["Model"] = </a:t>
            </a:r>
            <a:r>
              <a:rPr lang="en-US" sz="3200">
                <a:latin typeface="Times New Roman"/>
                <a:cs typeface="Times New Roman"/>
              </a:rPr>
              <a:t>it.getString</a:t>
            </a:r>
            <a:r>
              <a:rPr lang="en-US" sz="3200">
                <a:latin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cs typeface="Times New Roman"/>
              </a:rPr>
              <a:t>it.getColumnIndex</a:t>
            </a:r>
            <a:r>
              <a:rPr lang="en-US" sz="3200">
                <a:latin typeface="Times New Roman"/>
                <a:cs typeface="Times New Roman"/>
              </a:rPr>
              <a:t>("Model"))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    vehicle["</a:t>
            </a:r>
            <a:r>
              <a:rPr lang="en-US" sz="3200">
                <a:latin typeface="Times New Roman"/>
                <a:cs typeface="Times New Roman"/>
              </a:rPr>
              <a:t>LicensePlate</a:t>
            </a:r>
            <a:r>
              <a:rPr lang="en-US" sz="3200">
                <a:latin typeface="Times New Roman"/>
                <a:cs typeface="Times New Roman"/>
              </a:rPr>
              <a:t>"] = </a:t>
            </a:r>
            <a:r>
              <a:rPr lang="en-US" sz="3200">
                <a:latin typeface="Times New Roman"/>
                <a:cs typeface="Times New Roman"/>
              </a:rPr>
              <a:t>it.getString</a:t>
            </a:r>
            <a:r>
              <a:rPr lang="en-US" sz="3200">
                <a:latin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cs typeface="Times New Roman"/>
              </a:rPr>
              <a:t>it.getColumnIndex</a:t>
            </a:r>
            <a:r>
              <a:rPr lang="en-US" sz="3200">
                <a:latin typeface="Times New Roman"/>
                <a:cs typeface="Times New Roman"/>
              </a:rPr>
              <a:t>("</a:t>
            </a:r>
            <a:r>
              <a:rPr lang="en-US" sz="3200">
                <a:latin typeface="Times New Roman"/>
                <a:cs typeface="Times New Roman"/>
              </a:rPr>
              <a:t>LicensePlate</a:t>
            </a:r>
            <a:r>
              <a:rPr lang="en-US" sz="3200">
                <a:latin typeface="Times New Roman"/>
                <a:cs typeface="Times New Roman"/>
              </a:rPr>
              <a:t>"))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    vehicle["</a:t>
            </a:r>
            <a:r>
              <a:rPr lang="en-US" sz="3200">
                <a:latin typeface="Times New Roman"/>
                <a:cs typeface="Times New Roman"/>
              </a:rPr>
              <a:t>StatusAuto</a:t>
            </a:r>
            <a:r>
              <a:rPr lang="en-US" sz="3200">
                <a:latin typeface="Times New Roman"/>
                <a:cs typeface="Times New Roman"/>
              </a:rPr>
              <a:t>"] = </a:t>
            </a:r>
            <a:r>
              <a:rPr lang="en-US" sz="3200">
                <a:latin typeface="Times New Roman"/>
                <a:cs typeface="Times New Roman"/>
              </a:rPr>
              <a:t>it.getString</a:t>
            </a:r>
            <a:r>
              <a:rPr lang="en-US" sz="3200">
                <a:latin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cs typeface="Times New Roman"/>
              </a:rPr>
              <a:t>it.getColumnIndex</a:t>
            </a:r>
            <a:r>
              <a:rPr lang="en-US" sz="3200">
                <a:latin typeface="Times New Roman"/>
                <a:cs typeface="Times New Roman"/>
              </a:rPr>
              <a:t>("</a:t>
            </a:r>
            <a:r>
              <a:rPr lang="en-US" sz="3200">
                <a:latin typeface="Times New Roman"/>
                <a:cs typeface="Times New Roman"/>
              </a:rPr>
              <a:t>StatusAuto</a:t>
            </a:r>
            <a:r>
              <a:rPr lang="en-US" sz="3200">
                <a:latin typeface="Times New Roman"/>
                <a:cs typeface="Times New Roman"/>
              </a:rPr>
              <a:t>"))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    </a:t>
            </a:r>
            <a:r>
              <a:rPr lang="en-US" sz="3200">
                <a:latin typeface="Times New Roman"/>
                <a:cs typeface="Times New Roman"/>
              </a:rPr>
              <a:t>orders.add</a:t>
            </a:r>
            <a:r>
              <a:rPr lang="en-US" sz="3200">
                <a:latin typeface="Times New Roman"/>
                <a:cs typeface="Times New Roman"/>
              </a:rPr>
              <a:t>(vehicle)</a:t>
            </a:r>
            <a:endParaRPr/>
          </a:p>
          <a:p>
            <a:pPr>
              <a:defRPr/>
            </a:pPr>
            <a:r>
              <a:rPr lang="en-US" sz="3200">
                <a:latin typeface="Times New Roman"/>
                <a:cs typeface="Times New Roman"/>
              </a:rPr>
              <a:t>    } }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896600" y="114658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600">
                <a:latin typeface="Roboto Condensed Bold"/>
                <a:ea typeface="Roboto Condensed Bold"/>
              </a:rPr>
              <a:t>Таблица автомобилей: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auto">
          <a:xfrm>
            <a:off x="533400" y="1333500"/>
            <a:ext cx="36576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828800" y="1943100"/>
            <a:ext cx="41148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>
            <a:off x="685800" y="915025"/>
            <a:ext cx="7315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НАСТРОЙКА МОДЕЛИ ПОЛЬЗОВАТЕЛЯ</a:t>
            </a:r>
            <a:endParaRPr/>
          </a:p>
        </p:txBody>
      </p:sp>
      <p:sp>
        <p:nvSpPr>
          <p:cNvPr id="6" name="Прямоугольник: скругленные углы 5"/>
          <p:cNvSpPr/>
          <p:nvPr/>
        </p:nvSpPr>
        <p:spPr bwMode="auto">
          <a:xfrm>
            <a:off x="533400" y="2933699"/>
            <a:ext cx="8305800" cy="6438275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override fun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onCreate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savedInstanceState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: Bundle?) {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super.onCreate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savedInstanceState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setContentView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R.layout.activity_registration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dbHelper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= DbHelepr2(this)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val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username =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findViewById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&lt;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EditText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&gt;(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R.id.username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val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db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dbHelper.writableDatabase</a:t>
            </a: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val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query = "INSERT INTO Users (Username, Email,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PhoneNumber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 Password) VALUES (?, ?, ?, ?)"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val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db.compileStatement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(query)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stmt.bindString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(1,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userNameText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stmt.bindString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(2,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emailText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stmt.bindString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(3,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phoneNumberText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stmt.bindString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(4,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passwordText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stmt.executeInsert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()</a:t>
            </a:r>
            <a:endParaRPr/>
          </a:p>
        </p:txBody>
      </p:sp>
      <p:sp>
        <p:nvSpPr>
          <p:cNvPr id="7" name="Прямоугольник: скругленные углы 6"/>
          <p:cNvSpPr/>
          <p:nvPr/>
        </p:nvSpPr>
        <p:spPr bwMode="auto">
          <a:xfrm>
            <a:off x="9464750" y="533400"/>
            <a:ext cx="8305800" cy="92202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val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sharedPreferences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getSharedPreferences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("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TaxiParkPrefs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", MODE_PRIVATE)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with(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sharedPreferences.edit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()) {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   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putString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("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Логин",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userNameText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   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putString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("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Почта",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emailText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   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putString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("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Номер телефона",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phoneNumberText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    apply()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}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Toast.makeText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(this, "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Вы успешно зарегистрировались",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Toast.LENGTH_SHORT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).show()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finish()  // 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Закрытие экрана регистрации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        }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else {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    // 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Если какие-то поля пустые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           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Toast.makeText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(this, "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Пожалуйста, заполните все поля",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Toast.LENGTH_SHORT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).show()</a:t>
            </a:r>
            <a:endParaRPr/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        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028701" y="-248871"/>
            <a:ext cx="5981700" cy="10784742"/>
            <a:chOff x="0" y="0"/>
            <a:chExt cx="1908171" cy="2840426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1908171" cy="2840426"/>
            </a:xfrm>
            <a:custGeom>
              <a:avLst/>
              <a:gdLst/>
              <a:ahLst/>
              <a:cxnLst/>
              <a:rect l="l" t="t" r="r" b="b"/>
              <a:pathLst>
                <a:path w="1908171" h="2840426" fill="norm" stroke="1" extrusionOk="0">
                  <a:moveTo>
                    <a:pt x="0" y="0"/>
                  </a:moveTo>
                  <a:lnTo>
                    <a:pt x="1908171" y="0"/>
                  </a:lnTo>
                  <a:lnTo>
                    <a:pt x="1908171" y="2840426"/>
                  </a:lnTo>
                  <a:lnTo>
                    <a:pt x="0" y="2840426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47625"/>
              <a:ext cx="1908171" cy="288805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>
            <a:off x="17784257" y="-248871"/>
            <a:ext cx="258369" cy="10784742"/>
            <a:chOff x="0" y="0"/>
            <a:chExt cx="68048" cy="2840426"/>
          </a:xfrm>
        </p:grpSpPr>
        <p:sp>
          <p:nvSpPr>
            <p:cNvPr id="6" name="Freeform 6"/>
            <p:cNvSpPr/>
            <p:nvPr/>
          </p:nvSpPr>
          <p:spPr bwMode="auto">
            <a:xfrm>
              <a:off x="0" y="0"/>
              <a:ext cx="68048" cy="2840426"/>
            </a:xfrm>
            <a:custGeom>
              <a:avLst/>
              <a:gdLst/>
              <a:ahLst/>
              <a:cxnLst/>
              <a:rect l="l" t="t" r="r" b="b"/>
              <a:pathLst>
                <a:path w="68048" h="2840426" fill="norm" stroke="1" extrusionOk="0">
                  <a:moveTo>
                    <a:pt x="0" y="0"/>
                  </a:moveTo>
                  <a:lnTo>
                    <a:pt x="68048" y="0"/>
                  </a:lnTo>
                  <a:lnTo>
                    <a:pt x="68048" y="2840426"/>
                  </a:lnTo>
                  <a:lnTo>
                    <a:pt x="0" y="2840426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47625"/>
              <a:ext cx="68048" cy="288805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 bwMode="auto">
          <a:xfrm>
            <a:off x="9341647" y="1125014"/>
            <a:ext cx="7375810" cy="382292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  <a:defRPr/>
            </a:pP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>
            <a:off x="1229448" y="571500"/>
            <a:ext cx="5486400" cy="200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defRPr/>
            </a:pPr>
            <a:r>
              <a:rPr lang="ru-RU" sz="66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Руководство программиста</a:t>
            </a:r>
            <a:endParaRPr lang="en-US" sz="66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0363199" y="1028700"/>
            <a:ext cx="6263229" cy="381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Box 24"/>
          <p:cNvSpPr txBox="1"/>
          <p:nvPr/>
        </p:nvSpPr>
        <p:spPr bwMode="auto">
          <a:xfrm>
            <a:off x="7396524" y="297939"/>
            <a:ext cx="9601199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800">
                <a:latin typeface="Times New Roman"/>
                <a:cs typeface="Times New Roman"/>
              </a:rPr>
              <a:t>	</a:t>
            </a:r>
            <a:r>
              <a:rPr lang="ru-RU" sz="3600">
                <a:latin typeface="Roboto Condensed Bold"/>
                <a:ea typeface="Roboto Condensed Bold"/>
                <a:cs typeface="Times New Roman"/>
              </a:rPr>
              <a:t>Основные компоненты приложения</a:t>
            </a:r>
            <a:endParaRPr lang="ru-RU" sz="2800">
              <a:latin typeface="Roboto Condensed Bold"/>
              <a:ea typeface="Roboto Condensed Bold"/>
              <a:cs typeface="Times New Roman"/>
            </a:endParaRPr>
          </a:p>
          <a:p>
            <a:pPr algn="ctr">
              <a:defRPr/>
            </a:pPr>
            <a:endParaRPr lang="ru-RU" sz="2800">
              <a:latin typeface="Roboto Condensed Bold"/>
              <a:ea typeface="Roboto Condensed Bold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MainActivity</a:t>
            </a:r>
            <a:r>
              <a:rPr lang="ru-RU" sz="3600">
                <a:latin typeface="Times New Roman"/>
                <a:cs typeface="Times New Roman"/>
              </a:rPr>
              <a:t> </a:t>
            </a:r>
            <a:endParaRPr/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главная активность, с кнопками для навигации по различным разделам (машины, водители, заказы, профиль).</a:t>
            </a:r>
            <a:endParaRPr/>
          </a:p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AuthActivity</a:t>
            </a:r>
            <a:r>
              <a:rPr lang="ru-RU" sz="3600">
                <a:latin typeface="Times New Roman"/>
                <a:cs typeface="Times New Roman"/>
              </a:rPr>
              <a:t> </a:t>
            </a:r>
            <a:endParaRPr/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экран авторизации пользователя.</a:t>
            </a:r>
            <a:endParaRPr/>
          </a:p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RegistrationActivity</a:t>
            </a:r>
            <a:r>
              <a:rPr lang="ru-RU" sz="3600">
                <a:latin typeface="Times New Roman"/>
                <a:cs typeface="Times New Roman"/>
              </a:rPr>
              <a:t> </a:t>
            </a:r>
            <a:endParaRPr/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экран регистрации нового пользователя.</a:t>
            </a:r>
            <a:endParaRPr/>
          </a:p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BookingsActivity</a:t>
            </a:r>
            <a:r>
              <a:rPr lang="ru-RU" sz="3600">
                <a:latin typeface="Roboto Condensed Bold"/>
                <a:ea typeface="Roboto Condensed Bold"/>
                <a:cs typeface="Times New Roman"/>
              </a:rPr>
              <a:t> </a:t>
            </a:r>
            <a:endParaRPr lang="ru-RU" sz="3600">
              <a:latin typeface="Times New Roman"/>
              <a:ea typeface="Roboto Condensed Bold"/>
              <a:cs typeface="Times New Roman"/>
            </a:endParaRPr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экран для отображения бронирований.</a:t>
            </a:r>
            <a:endParaRPr/>
          </a:p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ProfileActivity</a:t>
            </a:r>
            <a:r>
              <a:rPr lang="ru-RU" sz="3600">
                <a:latin typeface="Times New Roman"/>
                <a:cs typeface="Times New Roman"/>
              </a:rPr>
              <a:t> </a:t>
            </a:r>
            <a:endParaRPr/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экран для отображения  профиля пользователя.</a:t>
            </a:r>
            <a:endParaRPr/>
          </a:p>
          <a:p>
            <a:pPr algn="just">
              <a:defRPr/>
            </a:pPr>
            <a:endParaRPr lang="ru-RU"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ru-RU" sz="3600"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DbHelepr2 </a:t>
            </a:r>
            <a:endParaRPr lang="ru-RU" sz="3600">
              <a:highlight>
                <a:srgbClr val="FFE269"/>
              </a:highlight>
              <a:latin typeface="Times New Roman"/>
              <a:ea typeface="Roboto Condensed Bold"/>
              <a:cs typeface="Times New Roman"/>
            </a:endParaRPr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класс для работы с базой данных </a:t>
            </a:r>
            <a:r>
              <a:rPr lang="ru-RU" sz="2400">
                <a:latin typeface="Times New Roman"/>
                <a:cs typeface="Times New Roman"/>
              </a:rPr>
              <a:t>SQLite</a:t>
            </a:r>
            <a:r>
              <a:rPr lang="ru-RU" sz="2400">
                <a:latin typeface="Times New Roman"/>
                <a:cs typeface="Times New Roman"/>
              </a:rPr>
              <a:t>.</a:t>
            </a:r>
            <a:endParaRPr/>
          </a:p>
        </p:txBody>
      </p:sp>
      <p:sp>
        <p:nvSpPr>
          <p:cNvPr id="26" name="TextBox 25"/>
          <p:cNvSpPr txBox="1"/>
          <p:nvPr/>
        </p:nvSpPr>
        <p:spPr bwMode="auto">
          <a:xfrm>
            <a:off x="1414824" y="3065613"/>
            <a:ext cx="5115648" cy="6986528"/>
          </a:xfrm>
          <a:prstGeom prst="rect">
            <a:avLst/>
          </a:prstGeom>
          <a:solidFill>
            <a:srgbClr val="FFF4D1"/>
          </a:solidFill>
          <a:ln>
            <a:solidFill>
              <a:srgbClr val="FFF4D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ru-RU" sz="2800">
                <a:highlight>
                  <a:srgbClr val="FFE269"/>
                </a:highlight>
                <a:latin typeface="Times New Roman"/>
                <a:cs typeface="Times New Roman"/>
              </a:rPr>
              <a:t>Приложение</a:t>
            </a:r>
            <a:r>
              <a:rPr lang="ru-RU" sz="2800">
                <a:latin typeface="Times New Roman"/>
                <a:cs typeface="Times New Roman"/>
              </a:rPr>
              <a:t> включает в себя работу с базой данных, аутентификацию и регистрацию пользователей, а также функциональность для работы с бронированиями и профилями пользователей. 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2800">
                <a:highlight>
                  <a:srgbClr val="FFE269"/>
                </a:highlight>
                <a:latin typeface="Times New Roman"/>
                <a:cs typeface="Times New Roman"/>
              </a:rPr>
              <a:t>Руководство </a:t>
            </a:r>
            <a:r>
              <a:rPr lang="ru-RU" sz="2800">
                <a:latin typeface="Times New Roman"/>
                <a:cs typeface="Times New Roman"/>
              </a:rPr>
              <a:t>охватывает основные моменты работы с каждым компонентом приложения, начиная с создания базы данных и заканчивая обработкой пользовательского интерфейса.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 bwMode="auto">
          <a:xfrm>
            <a:off x="609600" y="723900"/>
            <a:ext cx="8534400" cy="89154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0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Работа с базой данных: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DbHelepr2 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— это класс для работы с базой данных 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SQLite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 Он выполняет несколько ключевых функций: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Создание и копирование базы данных. </a:t>
            </a:r>
            <a:endParaRPr/>
          </a:p>
          <a:p>
            <a:pPr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База данных копируется из </a:t>
            </a: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ассетов</a:t>
            </a: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 в файловую систему устройства при первом запуске приложения.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Обновление базы данных. </a:t>
            </a:r>
            <a:endParaRPr/>
          </a:p>
          <a:p>
            <a:pPr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Если версия базы данных изменяется, происходит ее обновление.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Запросы к базе данных. </a:t>
            </a:r>
            <a:endParaRPr/>
          </a:p>
          <a:p>
            <a:pPr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Класс выполняет SQL-запросы для работы с данными пользователей и бронированиями.</a:t>
            </a:r>
            <a:endParaRPr/>
          </a:p>
          <a:p>
            <a:pPr algn="ctr">
              <a:defRPr/>
            </a:pPr>
            <a:r>
              <a:rPr lang="ru-RU" sz="20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Основные методы: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openDataBase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о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ткрывает базу данных для чтения и записи.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getUserByUsernameAndPassword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п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роверяет, существует ли пользователь с указанным логином и паролем.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getUserIdByUsername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в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озвращает ID пользователя по логину.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createBooking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с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оздает запись о новом бронировании.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getUserBookings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в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озвращает список бронирований пользователя.</a:t>
            </a:r>
            <a:endParaRPr/>
          </a:p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checkTableExists</a:t>
            </a:r>
            <a:r>
              <a:rPr lang="ru-RU" sz="20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(): </a:t>
            </a:r>
            <a:r>
              <a:rPr lang="ru-RU" sz="2000">
                <a:solidFill>
                  <a:schemeClr val="tx1"/>
                </a:solidFill>
                <a:latin typeface="Times New Roman"/>
                <a:ea typeface="Roboto Condensed Bold"/>
                <a:cs typeface="Times New Roman"/>
              </a:rPr>
              <a:t>п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роверяет существование таблицы в базе данных.</a:t>
            </a:r>
            <a:endParaRPr/>
          </a:p>
          <a:p>
            <a:pPr algn="ctr">
              <a:defRPr/>
            </a:pPr>
            <a:r>
              <a:rPr lang="ru-RU" sz="20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Основные задачи класса: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Инициализация и создание базы данных.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Копирование базы данных из активов, если база еще не существует.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Обновление базы данных при изменении версии.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Предоставление методов для выполнения SQL-запросов к базе данных, таких как создание записей и извлечение информации.</a:t>
            </a:r>
            <a:endParaRPr/>
          </a:p>
        </p:txBody>
      </p:sp>
      <p:sp>
        <p:nvSpPr>
          <p:cNvPr id="5" name="Прямоугольник: скругленные углы 4"/>
          <p:cNvSpPr/>
          <p:nvPr/>
        </p:nvSpPr>
        <p:spPr bwMode="auto">
          <a:xfrm>
            <a:off x="9525000" y="4152900"/>
            <a:ext cx="8382000" cy="54864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Методы класса</a:t>
            </a:r>
            <a:endParaRPr/>
          </a:p>
          <a:p>
            <a:pPr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1. 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init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 (Конструктор)</a:t>
            </a:r>
            <a:endParaRPr/>
          </a:p>
          <a:p>
            <a:pPr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init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 {</a:t>
            </a:r>
            <a:endParaRPr/>
          </a:p>
          <a:p>
            <a:pPr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copyDataBase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() 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// копирует базу данных, если она еще не существует</a:t>
            </a:r>
            <a:endParaRPr/>
          </a:p>
          <a:p>
            <a:pPr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readableDatabase</a:t>
            </a: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// открывает базу данных в режиме чтения</a:t>
            </a:r>
            <a:endParaRPr/>
          </a:p>
          <a:p>
            <a:pPr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В конструкторе класса вызывается метод </a:t>
            </a: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copyDataBase</a:t>
            </a: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()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, который проверяет, существует ли база данных. Если она не существует, метод копирует ее из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ассетов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readableDatabase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инициирует создание базы данных, если она еще не была создана, и затем закрывает ее.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791700" y="1104900"/>
            <a:ext cx="7848600" cy="206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defRPr/>
            </a:pP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Руководство программиста</a:t>
            </a:r>
            <a:endParaRPr lang="en-US" sz="54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 bwMode="auto">
          <a:xfrm>
            <a:off x="609600" y="723900"/>
            <a:ext cx="8534400" cy="89154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Руководство пользователя для мобильного приложения</a:t>
            </a:r>
            <a:endParaRPr/>
          </a:p>
          <a:p>
            <a:pPr>
              <a:defRPr/>
            </a:pPr>
            <a:r>
              <a:rPr lang="ru-RU" sz="2300">
                <a:solidFill>
                  <a:schemeClr val="tx1"/>
                </a:solidFill>
                <a:latin typeface="Times New Roman"/>
                <a:cs typeface="Times New Roman"/>
              </a:rPr>
              <a:t>поможет освоиться с основными функциями и страницами нашего </a:t>
            </a:r>
            <a:r>
              <a:rPr lang="ru-RU" sz="2300">
                <a:solidFill>
                  <a:schemeClr val="tx1"/>
                </a:solidFill>
                <a:latin typeface="Times New Roman"/>
                <a:cs typeface="Times New Roman"/>
              </a:rPr>
              <a:t>Android</a:t>
            </a:r>
            <a:r>
              <a:rPr lang="ru-RU" sz="2300">
                <a:solidFill>
                  <a:schemeClr val="tx1"/>
                </a:solidFill>
                <a:latin typeface="Times New Roman"/>
                <a:cs typeface="Times New Roman"/>
              </a:rPr>
              <a:t>-приложения. В нем описаны ключевые экраны и действия, которые доступны пользователю.</a:t>
            </a:r>
            <a:endParaRPr/>
          </a:p>
          <a:p>
            <a:pPr>
              <a:defRPr/>
            </a:pPr>
            <a:endParaRPr lang="ru-RU" sz="2400">
              <a:solidFill>
                <a:schemeClr val="tx1"/>
              </a:solidFill>
              <a:highlight>
                <a:srgbClr val="FFE269"/>
              </a:highlight>
              <a:latin typeface="Roboto Condensed Bold"/>
              <a:ea typeface="Roboto Condensed Bold"/>
              <a:cs typeface="Times New Roman"/>
            </a:endParaRPr>
          </a:p>
          <a:p>
            <a:pPr algn="ctr">
              <a:defRPr/>
            </a:pP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Главная страница (</a:t>
            </a: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MainActivity</a:t>
            </a:r>
            <a:r>
              <a:rPr lang="ru-RU" sz="24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)</a:t>
            </a:r>
            <a:endParaRPr/>
          </a:p>
          <a:p>
            <a:pPr algn="ctr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На главной странице приложения вы увидите:</a:t>
            </a:r>
            <a:endParaRPr/>
          </a:p>
          <a:p>
            <a:pPr marL="514350" indent="-514350">
              <a:buAutoNum type="arabicPeriod"/>
              <a:defRPr/>
            </a:pPr>
            <a:r>
              <a:rPr lang="ru-RU" sz="2800" b="1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Логотип приложения </a:t>
            </a:r>
            <a:endParaRPr lang="ru-RU" sz="2400" b="1">
              <a:solidFill>
                <a:schemeClr val="tx1"/>
              </a:solidFill>
              <a:latin typeface="Times New Roman"/>
              <a:ea typeface="Roboto Condensed Bold"/>
              <a:cs typeface="Times New Roman"/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расположен в верхней части экрана. Это изображение представляет бренд и является визуальным элементом интерфейса.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2. </a:t>
            </a:r>
            <a:r>
              <a:rPr lang="ru-RU" sz="2800" b="1">
                <a:solidFill>
                  <a:schemeClr val="tx1"/>
                </a:solidFill>
                <a:latin typeface="Roboto Condensed Bold"/>
                <a:ea typeface="Roboto Condensed Bold"/>
                <a:cs typeface="Times New Roman"/>
              </a:rPr>
              <a:t>Кнопки навигации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 b="1">
                <a:solidFill>
                  <a:schemeClr val="tx1"/>
                </a:solidFill>
                <a:highlight>
                  <a:srgbClr val="FFE269"/>
                </a:highlight>
                <a:latin typeface="Times New Roman"/>
                <a:cs typeface="Times New Roman"/>
              </a:rPr>
              <a:t>Водители</a:t>
            </a:r>
            <a:endParaRPr/>
          </a:p>
          <a:p>
            <a:pPr>
              <a:defRPr/>
            </a:pPr>
            <a:r>
              <a:rPr lang="ru-RU" sz="2200">
                <a:solidFill>
                  <a:schemeClr val="tx1"/>
                </a:solidFill>
                <a:latin typeface="Times New Roman"/>
                <a:cs typeface="Times New Roman"/>
              </a:rPr>
              <a:t>откроет раздел, посвященный водителям.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 b="1">
                <a:solidFill>
                  <a:schemeClr val="tx1"/>
                </a:solidFill>
                <a:highlight>
                  <a:srgbClr val="FFE269"/>
                </a:highlight>
                <a:latin typeface="Times New Roman"/>
                <a:cs typeface="Times New Roman"/>
              </a:rPr>
              <a:t>Автомобили</a:t>
            </a:r>
            <a:endParaRPr/>
          </a:p>
          <a:p>
            <a:pPr>
              <a:defRPr/>
            </a:pPr>
            <a:r>
              <a:rPr lang="ru-RU" sz="2200">
                <a:solidFill>
                  <a:schemeClr val="tx1"/>
                </a:solidFill>
                <a:latin typeface="Times New Roman"/>
                <a:cs typeface="Times New Roman"/>
              </a:rPr>
              <a:t>откроет раздел с информацией о доступных автомобилях.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 b="1">
                <a:solidFill>
                  <a:schemeClr val="tx1"/>
                </a:solidFill>
                <a:highlight>
                  <a:srgbClr val="FFE269"/>
                </a:highlight>
                <a:latin typeface="Times New Roman"/>
                <a:cs typeface="Times New Roman"/>
              </a:rPr>
              <a:t>Мои заказы</a:t>
            </a:r>
            <a:endParaRPr/>
          </a:p>
          <a:p>
            <a:pPr>
              <a:defRPr/>
            </a:pPr>
            <a:r>
              <a:rPr lang="ru-RU" sz="2200">
                <a:solidFill>
                  <a:schemeClr val="tx1"/>
                </a:solidFill>
                <a:latin typeface="Times New Roman"/>
                <a:cs typeface="Times New Roman"/>
              </a:rPr>
              <a:t>перейдет к списку ваших заказов.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 b="1">
                <a:solidFill>
                  <a:schemeClr val="tx1"/>
                </a:solidFill>
                <a:highlight>
                  <a:srgbClr val="FFE269"/>
                </a:highlight>
                <a:latin typeface="Times New Roman"/>
                <a:cs typeface="Times New Roman"/>
              </a:rPr>
              <a:t>Бронирования</a:t>
            </a:r>
            <a:endParaRPr/>
          </a:p>
          <a:p>
            <a:pPr>
              <a:defRPr/>
            </a:pPr>
            <a:r>
              <a:rPr lang="ru-RU" sz="2200">
                <a:solidFill>
                  <a:schemeClr val="tx1"/>
                </a:solidFill>
                <a:latin typeface="Times New Roman"/>
                <a:cs typeface="Times New Roman"/>
              </a:rPr>
              <a:t>откроет раздел с вашими активными бронированиями.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 sz="2400" b="1">
                <a:solidFill>
                  <a:schemeClr val="tx1"/>
                </a:solidFill>
                <a:highlight>
                  <a:srgbClr val="FFE269"/>
                </a:highlight>
                <a:latin typeface="Times New Roman"/>
                <a:cs typeface="Times New Roman"/>
              </a:rPr>
              <a:t>Мой профиль</a:t>
            </a:r>
            <a:endParaRPr/>
          </a:p>
          <a:p>
            <a:pPr>
              <a:defRPr/>
            </a:pPr>
            <a:r>
              <a:rPr lang="ru-RU" sz="2200">
                <a:solidFill>
                  <a:schemeClr val="tx1"/>
                </a:solidFill>
                <a:latin typeface="Times New Roman"/>
                <a:cs typeface="Times New Roman"/>
              </a:rPr>
              <a:t>перейдет к вашему личному профилю.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/>
          </a:p>
        </p:txBody>
      </p:sp>
      <p:sp>
        <p:nvSpPr>
          <p:cNvPr id="5" name="Прямоугольник: скругленные углы 4"/>
          <p:cNvSpPr/>
          <p:nvPr/>
        </p:nvSpPr>
        <p:spPr bwMode="auto">
          <a:xfrm>
            <a:off x="9525000" y="3695700"/>
            <a:ext cx="8382000" cy="59436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800">
                <a:solidFill>
                  <a:schemeClr val="tx1"/>
                </a:solidFill>
                <a:highlight>
                  <a:srgbClr val="FFE269"/>
                </a:highlight>
                <a:latin typeface="Roboto Condensed Bold"/>
                <a:ea typeface="Roboto Condensed Bold"/>
                <a:cs typeface="Times New Roman"/>
              </a:rPr>
              <a:t>Страница авторизации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Поле для ввода логина 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введите ваш логин для входа в систему.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Поле для ввода пароля 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введите ваш пароль.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Кнопка «Войти»</a:t>
            </a:r>
            <a:endParaRPr/>
          </a:p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после ввода логина и пароля, нажмите эту кнопку, чтобы войти в приложение.</a:t>
            </a:r>
            <a:endParaRPr/>
          </a:p>
          <a:p>
            <a:pPr>
              <a:defRPr/>
            </a:pPr>
            <a:endParaRPr lang="ru-RU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800" i="1">
                <a:solidFill>
                  <a:schemeClr val="tx1"/>
                </a:solidFill>
                <a:latin typeface="Times New Roman"/>
                <a:cs typeface="Times New Roman"/>
              </a:rPr>
              <a:t>Если вы еще не зарегистрированы, можете создать новый аккаунт, перейдя по кнопке регистрации на главной странице.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9791700" y="1104900"/>
            <a:ext cx="7848600" cy="206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defRPr/>
            </a:pP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Руководство пользователя</a:t>
            </a:r>
            <a:endParaRPr lang="en-US" sz="54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16791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57299" y="133349"/>
            <a:ext cx="3994785" cy="8877299"/>
          </a:xfrm>
          <a:prstGeom prst="rect">
            <a:avLst/>
          </a:prstGeom>
        </p:spPr>
      </p:pic>
      <p:pic>
        <p:nvPicPr>
          <p:cNvPr id="20587486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410449" y="304799"/>
            <a:ext cx="3891914" cy="8648699"/>
          </a:xfrm>
          <a:prstGeom prst="rect">
            <a:avLst/>
          </a:prstGeom>
        </p:spPr>
      </p:pic>
      <p:pic>
        <p:nvPicPr>
          <p:cNvPr id="6269210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2211049" y="304799"/>
            <a:ext cx="3917631" cy="870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273545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466775" y="361949"/>
            <a:ext cx="4140517" cy="9201149"/>
          </a:xfrm>
          <a:prstGeom prst="rect">
            <a:avLst/>
          </a:prstGeom>
        </p:spPr>
      </p:pic>
      <p:pic>
        <p:nvPicPr>
          <p:cNvPr id="3100145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800850" y="426807"/>
            <a:ext cx="4098472" cy="9107717"/>
          </a:xfrm>
          <a:prstGeom prst="rect">
            <a:avLst/>
          </a:prstGeom>
        </p:spPr>
      </p:pic>
      <p:pic>
        <p:nvPicPr>
          <p:cNvPr id="18229927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2458700" y="390524"/>
            <a:ext cx="4114800" cy="9144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3581399" y="2705099"/>
            <a:ext cx="12692699" cy="3749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000">
                <a:latin typeface="Roboto Condensed Bold"/>
                <a:ea typeface="Roboto Condensed Bold"/>
              </a:rPr>
              <a:t>В процессе разработки было создано </a:t>
            </a:r>
            <a:r>
              <a:rPr lang="ru-RU" sz="4000">
                <a:latin typeface="Roboto Condensed Bold"/>
                <a:ea typeface="Roboto Condensed Bold"/>
              </a:rPr>
              <a:t>клиенто</a:t>
            </a:r>
            <a:r>
              <a:rPr lang="ru-RU" sz="4000">
                <a:latin typeface="Roboto Condensed Bold"/>
                <a:ea typeface="Roboto Condensed Bold"/>
              </a:rPr>
              <a:t>- ориентированное приложение для просмотра сведений об автомобилях, заказах и бронирований. Также создан функционал регистрации и авторизации, для создания заказов и бронирований для конкретного пользователя.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90800" y="6972300"/>
            <a:ext cx="8001000" cy="8001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4357432" y="3314700"/>
            <a:ext cx="8714863" cy="871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 bwMode="auto">
          <a:xfrm>
            <a:off x="4659440" y="10145064"/>
            <a:ext cx="8969120" cy="693897"/>
            <a:chOff x="0" y="0"/>
            <a:chExt cx="2362237" cy="182755"/>
          </a:xfrm>
        </p:grpSpPr>
        <p:sp>
          <p:nvSpPr>
            <p:cNvPr id="6" name="Freeform 6"/>
            <p:cNvSpPr/>
            <p:nvPr/>
          </p:nvSpPr>
          <p:spPr bwMode="auto">
            <a:xfrm>
              <a:off x="0" y="0"/>
              <a:ext cx="2362237" cy="182755"/>
            </a:xfrm>
            <a:custGeom>
              <a:avLst/>
              <a:gdLst/>
              <a:ahLst/>
              <a:cxnLst/>
              <a:rect l="l" t="t" r="r" b="b"/>
              <a:pathLst>
                <a:path w="2362237" h="182755" fill="norm" stroke="1" extrusionOk="0">
                  <a:moveTo>
                    <a:pt x="0" y="0"/>
                  </a:moveTo>
                  <a:lnTo>
                    <a:pt x="2362237" y="0"/>
                  </a:lnTo>
                  <a:lnTo>
                    <a:pt x="2362237" y="182755"/>
                  </a:lnTo>
                  <a:lnTo>
                    <a:pt x="0" y="182755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47625"/>
              <a:ext cx="2362237" cy="23038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 bwMode="auto">
          <a:xfrm>
            <a:off x="-22412" y="5243579"/>
            <a:ext cx="1831041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«ИНФОРМАЦИОННАЯ СИСТЕМА </a:t>
            </a:r>
            <a:b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</a:b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ТАКСОПАРКА»</a:t>
            </a:r>
            <a:endParaRPr lang="en-US" sz="54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0" y="238269"/>
            <a:ext cx="1828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Муромский институт (филиал)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федерального государственного бюджетного образовательного учреждения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 высшего профессионального образования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 «Владимирский государственный университет 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имени Александра Григорьевича и Николая Григорьевича Столетовых»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(МИ (филиал) </a:t>
            </a:r>
            <a:r>
              <a:rPr lang="ru-RU" sz="2400">
                <a:latin typeface="Times New Roman"/>
                <a:cs typeface="Times New Roman"/>
              </a:rPr>
              <a:t>ВлГУ</a:t>
            </a:r>
            <a:r>
              <a:rPr lang="ru-RU" sz="2400">
                <a:latin typeface="Times New Roman"/>
                <a:cs typeface="Times New Roman"/>
              </a:rPr>
              <a:t>)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22412" y="3429372"/>
            <a:ext cx="18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5400">
                <a:latin typeface="Roboto Condensed Bold"/>
                <a:ea typeface="Roboto Condensed Bold"/>
              </a:rPr>
              <a:t>КУРСОВАЯ РАБОТА 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>
            <a:off x="0" y="4397142"/>
            <a:ext cx="183104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По дисциплине: «Разработка приложений для мобильных операционных систем»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на тему:</a:t>
            </a:r>
            <a:br>
              <a:rPr lang="ru-RU" sz="2000">
                <a:latin typeface="Times New Roman"/>
                <a:cs typeface="Times New Roman"/>
              </a:rPr>
            </a:b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62000" y="808878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Руководитель:</a:t>
            </a:r>
            <a:r>
              <a:rPr lang="ru-RU" sz="2400">
                <a:latin typeface="Times New Roman"/>
                <a:cs typeface="Times New Roman"/>
              </a:rPr>
              <a:t> Колпаков А.А</a:t>
            </a:r>
            <a:endParaRPr/>
          </a:p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Выполнил:</a:t>
            </a:r>
            <a:r>
              <a:rPr lang="ru-RU" sz="2400">
                <a:latin typeface="Times New Roman"/>
                <a:cs typeface="Times New Roman"/>
              </a:rPr>
              <a:t> Носков М.Ю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0" y="9381447"/>
            <a:ext cx="18288000" cy="47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Муром, 2024 г.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/>
          <p:cNvSpPr/>
          <p:nvPr/>
        </p:nvSpPr>
        <p:spPr bwMode="auto">
          <a:xfrm>
            <a:off x="7162800" y="1943100"/>
            <a:ext cx="10589369" cy="6248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7455673" y="1943100"/>
            <a:ext cx="10296496" cy="6248400"/>
            <a:chOff x="0" y="0"/>
            <a:chExt cx="2711834" cy="844385"/>
          </a:xfrm>
        </p:grpSpPr>
        <p:sp>
          <p:nvSpPr>
            <p:cNvPr id="4" name="Freeform 4"/>
            <p:cNvSpPr/>
            <p:nvPr/>
          </p:nvSpPr>
          <p:spPr bwMode="auto">
            <a:xfrm>
              <a:off x="0" y="0"/>
              <a:ext cx="2711834" cy="844385"/>
            </a:xfrm>
            <a:custGeom>
              <a:avLst/>
              <a:gdLst/>
              <a:ahLst/>
              <a:cxnLst/>
              <a:rect l="l" t="t" r="r" b="b"/>
              <a:pathLst>
                <a:path w="2711834" h="844385" fill="norm" stroke="1" extrusionOk="0">
                  <a:moveTo>
                    <a:pt x="0" y="0"/>
                  </a:moveTo>
                  <a:lnTo>
                    <a:pt x="2711834" y="0"/>
                  </a:lnTo>
                  <a:lnTo>
                    <a:pt x="2711834" y="844385"/>
                  </a:lnTo>
                  <a:lnTo>
                    <a:pt x="0" y="844385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0" y="-47625"/>
              <a:ext cx="2711834" cy="89201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 bwMode="auto">
          <a:xfrm>
            <a:off x="-137209" y="3540488"/>
            <a:ext cx="803981" cy="3206024"/>
            <a:chOff x="0" y="0"/>
            <a:chExt cx="211748" cy="844385"/>
          </a:xfrm>
        </p:grpSpPr>
        <p:sp>
          <p:nvSpPr>
            <p:cNvPr id="11" name="Freeform 11"/>
            <p:cNvSpPr/>
            <p:nvPr/>
          </p:nvSpPr>
          <p:spPr bwMode="auto">
            <a:xfrm>
              <a:off x="0" y="0"/>
              <a:ext cx="211748" cy="844385"/>
            </a:xfrm>
            <a:custGeom>
              <a:avLst/>
              <a:gdLst/>
              <a:ahLst/>
              <a:cxnLst/>
              <a:rect l="l" t="t" r="r" b="b"/>
              <a:pathLst>
                <a:path w="211748" h="844385" fill="norm" stroke="1" extrusionOk="0">
                  <a:moveTo>
                    <a:pt x="0" y="0"/>
                  </a:moveTo>
                  <a:lnTo>
                    <a:pt x="211748" y="0"/>
                  </a:lnTo>
                  <a:lnTo>
                    <a:pt x="211748" y="844385"/>
                  </a:lnTo>
                  <a:lnTo>
                    <a:pt x="0" y="844385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12" name="TextBox 12"/>
            <p:cNvSpPr txBox="1"/>
            <p:nvPr/>
          </p:nvSpPr>
          <p:spPr bwMode="auto">
            <a:xfrm>
              <a:off x="0" y="-47625"/>
              <a:ext cx="211748" cy="89201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914400" y="4000500"/>
            <a:ext cx="6400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>
                <a:latin typeface="Roboto Condensed Bold"/>
                <a:ea typeface="Roboto Condensed Bold"/>
              </a:rPr>
              <a:t>В данной курсовой работе необходимо было </a:t>
            </a:r>
            <a:br>
              <a:rPr lang="ru-RU" sz="3200">
                <a:latin typeface="Roboto Condensed Bold"/>
                <a:ea typeface="Roboto Condensed Bold"/>
              </a:rPr>
            </a:br>
            <a:r>
              <a:rPr lang="ru-RU" sz="3200">
                <a:latin typeface="Roboto Condensed Bold"/>
                <a:ea typeface="Roboto Condensed Bold"/>
              </a:rPr>
              <a:t>спроектировать информационную систему таксопарка. </a:t>
            </a:r>
            <a:endParaRPr/>
          </a:p>
        </p:txBody>
      </p:sp>
      <p:sp>
        <p:nvSpPr>
          <p:cNvPr id="15" name="Овал 14"/>
          <p:cNvSpPr/>
          <p:nvPr/>
        </p:nvSpPr>
        <p:spPr bwMode="auto">
          <a:xfrm>
            <a:off x="8057147" y="2779548"/>
            <a:ext cx="3352800" cy="17525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schemeClr val="tx1"/>
                </a:solidFill>
                <a:latin typeface="Roboto Condensed Bold"/>
                <a:ea typeface="Roboto Condensed Bold"/>
              </a:rPr>
              <a:t>Android Studio</a:t>
            </a:r>
            <a:endParaRPr/>
          </a:p>
        </p:txBody>
      </p:sp>
      <p:sp>
        <p:nvSpPr>
          <p:cNvPr id="16" name="Овал 15"/>
          <p:cNvSpPr/>
          <p:nvPr/>
        </p:nvSpPr>
        <p:spPr bwMode="auto">
          <a:xfrm>
            <a:off x="8077200" y="5562601"/>
            <a:ext cx="3352800" cy="17525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schemeClr val="tx1"/>
                </a:solidFill>
                <a:latin typeface="Roboto Condensed Bold"/>
                <a:ea typeface="Roboto Condensed Bold"/>
              </a:rPr>
              <a:t>KOTLIN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11668625" y="3169502"/>
            <a:ext cx="61697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Была использована в качестве средства разработки базы данных</a:t>
            </a:r>
            <a:endParaRPr/>
          </a:p>
        </p:txBody>
      </p:sp>
      <p:sp>
        <p:nvSpPr>
          <p:cNvPr id="20" name="TextBox 19"/>
          <p:cNvSpPr txBox="1"/>
          <p:nvPr/>
        </p:nvSpPr>
        <p:spPr bwMode="auto">
          <a:xfrm>
            <a:off x="11811000" y="6210300"/>
            <a:ext cx="600806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Язык разработки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 bwMode="auto">
          <a:xfrm>
            <a:off x="12192000" y="3695700"/>
            <a:ext cx="5338864" cy="21335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1295400" y="5524500"/>
            <a:ext cx="6477000" cy="3047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Box 5"/>
          <p:cNvSpPr txBox="1"/>
          <p:nvPr/>
        </p:nvSpPr>
        <p:spPr bwMode="auto">
          <a:xfrm flipH="0" flipV="0">
            <a:off x="9881764" y="4548436"/>
            <a:ext cx="7882190" cy="1016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defRPr/>
            </a:pPr>
            <a:r>
              <a:rPr lang="ru-RU" sz="96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ВВЕДЕНИЕ</a:t>
            </a:r>
            <a:endParaRPr lang="en-US" sz="96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7136" y="5061398"/>
            <a:ext cx="9497437" cy="504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Автоматизированные системы обработки данных 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 sz="3400">
                <a:latin typeface="Times New Roman"/>
                <a:cs typeface="Times New Roman"/>
              </a:rPr>
              <a:t>являются неотъемлемой частью современных информационных технологий. </a:t>
            </a:r>
            <a:endParaRPr/>
          </a:p>
          <a:p>
            <a:pPr>
              <a:defRPr/>
            </a:pPr>
            <a:r>
              <a:rPr lang="ru-RU" sz="3400">
                <a:latin typeface="Times New Roman"/>
                <a:cs typeface="Times New Roman"/>
              </a:rPr>
              <a:t>Они позволяют эффективно обрабатывать большие объемы информации, распределять вычислительные ресурсы и обеспечивать высокую доступность данных. 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1562099"/>
            <a:ext cx="11001439" cy="216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400">
                <a:latin typeface="Times New Roman"/>
                <a:cs typeface="Times New Roman"/>
              </a:rPr>
              <a:t>Предлагаемая тема курсового проекта – </a:t>
            </a:r>
            <a:endParaRPr lang="ru-RU" sz="3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3400">
                <a:latin typeface="Times New Roman"/>
                <a:cs typeface="Times New Roman"/>
              </a:rPr>
              <a:t>«Система таксопарка» – достаточно актуальна и требует разработки и внедрения современного инструментария для эффективной организации работы таксопарка.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-509005" y="-80310"/>
            <a:ext cx="9272005" cy="2404410"/>
            <a:chOff x="0" y="0"/>
            <a:chExt cx="5084711" cy="594059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084711" cy="594059"/>
            </a:xfrm>
            <a:custGeom>
              <a:avLst/>
              <a:gdLst/>
              <a:ahLst/>
              <a:cxnLst/>
              <a:rect l="l" t="t" r="r" b="b"/>
              <a:pathLst>
                <a:path w="5084711" h="594059" fill="norm" stroke="1" extrusionOk="0">
                  <a:moveTo>
                    <a:pt x="0" y="0"/>
                  </a:moveTo>
                  <a:lnTo>
                    <a:pt x="5084711" y="0"/>
                  </a:lnTo>
                  <a:lnTo>
                    <a:pt x="5084711" y="594059"/>
                  </a:lnTo>
                  <a:lnTo>
                    <a:pt x="0" y="594059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47625"/>
              <a:ext cx="5084711" cy="64168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>
            <a:off x="-509005" y="10001250"/>
            <a:ext cx="19306010" cy="483850"/>
            <a:chOff x="0" y="0"/>
            <a:chExt cx="5084711" cy="127434"/>
          </a:xfrm>
        </p:grpSpPr>
        <p:sp>
          <p:nvSpPr>
            <p:cNvPr id="6" name="Freeform 6"/>
            <p:cNvSpPr/>
            <p:nvPr/>
          </p:nvSpPr>
          <p:spPr bwMode="auto">
            <a:xfrm>
              <a:off x="0" y="0"/>
              <a:ext cx="5084711" cy="127434"/>
            </a:xfrm>
            <a:custGeom>
              <a:avLst/>
              <a:gdLst/>
              <a:ahLst/>
              <a:cxnLst/>
              <a:rect l="l" t="t" r="r" b="b"/>
              <a:pathLst>
                <a:path w="5084711" h="127434" fill="norm" stroke="1" extrusionOk="0">
                  <a:moveTo>
                    <a:pt x="0" y="0"/>
                  </a:moveTo>
                  <a:lnTo>
                    <a:pt x="5084711" y="0"/>
                  </a:lnTo>
                  <a:lnTo>
                    <a:pt x="5084711" y="127434"/>
                  </a:lnTo>
                  <a:lnTo>
                    <a:pt x="0" y="127434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47625"/>
              <a:ext cx="5084711" cy="1750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 bwMode="auto">
          <a:xfrm>
            <a:off x="203200" y="339372"/>
            <a:ext cx="8890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defRPr/>
            </a:pPr>
            <a:r>
              <a:rPr lang="ru-RU" sz="54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1 АНАЛИЗ ТЕХНИЧЕСКОГО ЗАДАНИЯ</a:t>
            </a:r>
            <a:endParaRPr lang="en-US" sz="54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85800" y="3489462"/>
            <a:ext cx="7935239" cy="448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ru-RU" sz="3200">
                <a:latin typeface="Times New Roman"/>
                <a:cs typeface="Times New Roman"/>
              </a:rPr>
              <a:t>В данной курсовой работе поставлена задача создания АИС таксопарка.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3200">
                <a:latin typeface="Times New Roman"/>
                <a:cs typeface="Times New Roman"/>
              </a:rPr>
              <a:t>Для разработки такой системы необходимы СУБД для создания базы данных и среда разработки для создания интерфейса и функций по работе с БД. 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 sz="3200">
                <a:latin typeface="Times New Roman"/>
                <a:cs typeface="Times New Roman"/>
              </a:rPr>
              <a:t>Проектируемый продукт будет использоваться клиентами, использующие услуги автотранспорта. </a:t>
            </a:r>
            <a:endParaRPr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10600" y="-512885"/>
            <a:ext cx="8227113" cy="10287000"/>
          </a:xfrm>
          <a:prstGeom prst="rect">
            <a:avLst/>
          </a:prstGeom>
        </p:spPr>
      </p:pic>
      <p:sp>
        <p:nvSpPr>
          <p:cNvPr id="20" name="Овал 19"/>
          <p:cNvSpPr/>
          <p:nvPr/>
        </p:nvSpPr>
        <p:spPr bwMode="auto">
          <a:xfrm>
            <a:off x="12065000" y="723900"/>
            <a:ext cx="5665204" cy="2057400"/>
          </a:xfrm>
          <a:prstGeom prst="ellipse">
            <a:avLst/>
          </a:prstGeom>
          <a:solidFill>
            <a:srgbClr val="FFE269"/>
          </a:solidFill>
          <a:ln>
            <a:solidFill>
              <a:srgbClr val="FFE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 b="1">
                <a:solidFill>
                  <a:schemeClr val="tx1"/>
                </a:solidFill>
                <a:latin typeface="Times New Roman"/>
                <a:cs typeface="Times New Roman"/>
              </a:rPr>
              <a:t>СОЗДАНИЕ АИС ТАКСОПАРКА</a:t>
            </a:r>
            <a:endParaRPr/>
          </a:p>
        </p:txBody>
      </p:sp>
      <p:sp>
        <p:nvSpPr>
          <p:cNvPr id="21" name="Овал 20"/>
          <p:cNvSpPr/>
          <p:nvPr/>
        </p:nvSpPr>
        <p:spPr bwMode="auto">
          <a:xfrm>
            <a:off x="12064999" y="3401108"/>
            <a:ext cx="5665204" cy="1196836"/>
          </a:xfrm>
          <a:prstGeom prst="ellipse">
            <a:avLst/>
          </a:prstGeom>
          <a:solidFill>
            <a:srgbClr val="FFE269"/>
          </a:solidFill>
          <a:ln>
            <a:solidFill>
              <a:srgbClr val="FFE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600" b="1">
                <a:solidFill>
                  <a:schemeClr val="tx1"/>
                </a:solidFill>
                <a:latin typeface="Times New Roman"/>
                <a:cs typeface="Times New Roman"/>
              </a:rPr>
              <a:t>СУБД </a:t>
            </a:r>
            <a:endParaRPr/>
          </a:p>
          <a:p>
            <a:pPr algn="ctr">
              <a:defRPr/>
            </a:pP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создание базы данных</a:t>
            </a:r>
            <a:endParaRPr lang="ru-RU" sz="1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2064999" y="4953875"/>
            <a:ext cx="5665204" cy="1741418"/>
          </a:xfrm>
          <a:prstGeom prst="ellipse">
            <a:avLst/>
          </a:prstGeom>
          <a:solidFill>
            <a:srgbClr val="FFE269"/>
          </a:solidFill>
          <a:ln>
            <a:solidFill>
              <a:srgbClr val="FFE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 b="1">
                <a:solidFill>
                  <a:schemeClr val="tx1"/>
                </a:solidFill>
                <a:latin typeface="Times New Roman"/>
                <a:cs typeface="Times New Roman"/>
              </a:rPr>
              <a:t>Среда разработки </a:t>
            </a:r>
            <a:endParaRPr/>
          </a:p>
          <a:p>
            <a:pPr algn="ctr">
              <a:defRPr/>
            </a:pP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создание интерфейса и функций по работе с БД</a:t>
            </a:r>
            <a:endParaRPr/>
          </a:p>
        </p:txBody>
      </p:sp>
      <p:sp>
        <p:nvSpPr>
          <p:cNvPr id="23" name="Овал 22"/>
          <p:cNvSpPr/>
          <p:nvPr/>
        </p:nvSpPr>
        <p:spPr bwMode="auto">
          <a:xfrm>
            <a:off x="12064999" y="7059682"/>
            <a:ext cx="5665205" cy="2503418"/>
          </a:xfrm>
          <a:prstGeom prst="ellipse">
            <a:avLst/>
          </a:prstGeom>
          <a:solidFill>
            <a:srgbClr val="FFE269"/>
          </a:solidFill>
          <a:ln>
            <a:solidFill>
              <a:srgbClr val="FFE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Использование клиентами, использующие услуги автотранспорта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15437" y="3746500"/>
            <a:ext cx="6379207" cy="5262979"/>
            <a:chOff x="0" y="0"/>
            <a:chExt cx="1680121" cy="1624139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1680121" cy="1624139"/>
            </a:xfrm>
            <a:custGeom>
              <a:avLst/>
              <a:gdLst/>
              <a:ahLst/>
              <a:cxnLst/>
              <a:rect l="l" t="t" r="r" b="b"/>
              <a:pathLst>
                <a:path w="1680121" h="1624139" fill="norm" stroke="1" extrusionOk="0">
                  <a:moveTo>
                    <a:pt x="0" y="0"/>
                  </a:moveTo>
                  <a:lnTo>
                    <a:pt x="1680121" y="0"/>
                  </a:lnTo>
                  <a:lnTo>
                    <a:pt x="1680121" y="1624139"/>
                  </a:lnTo>
                  <a:lnTo>
                    <a:pt x="0" y="1624139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47625"/>
              <a:ext cx="1680121" cy="167176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defRPr/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 bwMode="auto">
          <a:xfrm>
            <a:off x="632777" y="1006058"/>
            <a:ext cx="12323736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defRPr/>
            </a:pPr>
            <a:r>
              <a:rPr lang="ru-RU" sz="8000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</a:rPr>
              <a:t>ОПИСАНИЕ ПРЕДМЕТНОЙ ОБЛАСТИ</a:t>
            </a:r>
            <a:endParaRPr lang="en-US" sz="8000" b="1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5437" y="5008163"/>
            <a:ext cx="63792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5400">
                <a:latin typeface="Roboto Condensed Bold"/>
                <a:ea typeface="Roboto Condensed Bold"/>
              </a:rPr>
              <a:t>Приложение должно работать с задачами таксопарка. 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7073475" y="3746500"/>
            <a:ext cx="10287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000">
                <a:latin typeface="Roboto Condensed Bold"/>
                <a:ea typeface="Roboto Condensed Bold"/>
              </a:rPr>
              <a:t>Это включает в себя просмотры сведений об автомобилях, заказах и бронированиях.</a:t>
            </a:r>
            <a:endParaRPr/>
          </a:p>
          <a:p>
            <a:pPr>
              <a:defRPr/>
            </a:pPr>
            <a:endParaRPr lang="ru-RU" sz="4000"/>
          </a:p>
          <a:p>
            <a:pPr marL="571500" indent="-571500" algn="just">
              <a:buFont typeface="Arial"/>
              <a:buChar char="•"/>
              <a:defRPr/>
            </a:pPr>
            <a:r>
              <a:rPr lang="ru-RU" sz="3600">
                <a:latin typeface="Times New Roman"/>
                <a:cs typeface="Times New Roman"/>
              </a:rPr>
              <a:t>Приложение будет показывать текущий статус заказов конкретного пользователя. </a:t>
            </a:r>
            <a:endParaRPr/>
          </a:p>
          <a:p>
            <a:pPr marL="571500" indent="-571500" algn="just">
              <a:buFont typeface="Arial"/>
              <a:buChar char="•"/>
              <a:defRPr/>
            </a:pPr>
            <a:r>
              <a:rPr lang="ru-RU" sz="3600">
                <a:latin typeface="Times New Roman"/>
                <a:cs typeface="Times New Roman"/>
              </a:rPr>
              <a:t>Пользователь должен иметь возможность зарегистрироваться и авторизоваться в приложении, для дальнейшего создания заказов и бронирований.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/>
          <p:nvPr/>
        </p:nvSpPr>
        <p:spPr bwMode="auto">
          <a:xfrm>
            <a:off x="-16934" y="1714290"/>
            <a:ext cx="18321867" cy="1143000"/>
          </a:xfrm>
          <a:prstGeom prst="rect">
            <a:avLst/>
          </a:prstGeom>
        </p:spPr>
        <p:txBody>
          <a:bodyPr/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 </a:t>
            </a:r>
            <a:r>
              <a:rPr lang="ru-RU" sz="6600">
                <a:latin typeface="Roboto Condensed Bold"/>
                <a:ea typeface="Roboto Condensed Bold"/>
              </a:rPr>
              <a:t>РАЗРАБОТКА МОДЕЛЕЙ ДАННЫ</a:t>
            </a:r>
            <a:r>
              <a:rPr lang="en-US" sz="6600">
                <a:latin typeface="Roboto Condensed Bold"/>
                <a:ea typeface="Roboto Condensed Bold"/>
              </a:rPr>
              <a:t>X</a:t>
            </a:r>
            <a:endParaRPr lang="ru-RU">
              <a:latin typeface="Roboto Condensed Bold"/>
              <a:ea typeface="Roboto Condensed Bold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174876" y="5143500"/>
            <a:ext cx="6054725" cy="24828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>
                <a:solidFill>
                  <a:schemeClr val="tx1"/>
                </a:solidFill>
                <a:latin typeface="Roboto Condensed Bold"/>
                <a:ea typeface="Roboto Condensed Bold"/>
              </a:rPr>
              <a:t>2.1 Разработка концептуальной модели данных</a:t>
            </a:r>
            <a:endParaRPr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058400" y="5143500"/>
            <a:ext cx="6019800" cy="24828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>
                <a:solidFill>
                  <a:schemeClr val="tx1"/>
                </a:solidFill>
                <a:latin typeface="Roboto Condensed Bold"/>
                <a:ea typeface="Roboto Condensed Bold"/>
              </a:rPr>
              <a:t>2.2 Разработка логической и физической модели данных</a:t>
            </a:r>
            <a:endParaRPr/>
          </a:p>
        </p:txBody>
      </p:sp>
      <p:sp>
        <p:nvSpPr>
          <p:cNvPr id="9" name="Стрелка вниз 6"/>
          <p:cNvSpPr/>
          <p:nvPr/>
        </p:nvSpPr>
        <p:spPr bwMode="auto">
          <a:xfrm>
            <a:off x="4774278" y="3314490"/>
            <a:ext cx="1031875" cy="144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481848" y="3259666"/>
            <a:ext cx="1091279" cy="1481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 flipH="0" flipV="0">
            <a:off x="285750" y="405020"/>
            <a:ext cx="11183069" cy="1432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2.1 Разработка</a:t>
            </a:r>
            <a:endParaRPr/>
          </a:p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концептуальной модели данных</a:t>
            </a:r>
            <a:endParaRPr/>
          </a:p>
        </p:txBody>
      </p:sp>
      <p:pic>
        <p:nvPicPr>
          <p:cNvPr id="15280716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46827" y="1790699"/>
            <a:ext cx="14657853" cy="745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400">
                <a:latin typeface="Roboto Condensed Bold"/>
                <a:ea typeface="Roboto Condensed Bold"/>
              </a:rPr>
              <a:t>2.2 Разработка логической и физической модели данных</a:t>
            </a:r>
            <a:endParaRPr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838200" y="1375320"/>
            <a:ext cx="16992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371600" y="5143500"/>
            <a:ext cx="38862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/>
        </p:nvSpPr>
        <p:spPr bwMode="auto">
          <a:xfrm>
            <a:off x="859465" y="46863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ЛОГИЧЕСКАЯ </a:t>
            </a:r>
            <a:endParaRPr/>
          </a:p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МОДЕЛЬ ДАННЫХ</a:t>
            </a:r>
            <a:endParaRPr/>
          </a:p>
        </p:txBody>
      </p:sp>
      <p:pic>
        <p:nvPicPr>
          <p:cNvPr id="3289257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29450" y="1894849"/>
            <a:ext cx="10613108" cy="795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400">
                <a:latin typeface="Roboto Condensed Bold"/>
                <a:ea typeface="Roboto Condensed Bold"/>
              </a:rPr>
              <a:t>2.2 Разработка логической и физической модели данных</a:t>
            </a:r>
            <a:endParaRPr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838200" y="1375320"/>
            <a:ext cx="16992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371600" y="5143500"/>
            <a:ext cx="38862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/>
        </p:nvSpPr>
        <p:spPr bwMode="auto">
          <a:xfrm>
            <a:off x="859465" y="46863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ФИЗИЧЕСКАЯ </a:t>
            </a:r>
            <a:endParaRPr/>
          </a:p>
          <a:p>
            <a:pPr>
              <a:defRPr/>
            </a:pPr>
            <a:r>
              <a:rPr lang="ru-RU" sz="4400">
                <a:latin typeface="Roboto Condensed Bold"/>
                <a:ea typeface="Roboto Condensed Bold"/>
              </a:rPr>
              <a:t>МОДЕЛЬ ДАННЫХ</a:t>
            </a:r>
            <a:endParaRPr/>
          </a:p>
        </p:txBody>
      </p:sp>
      <p:pic>
        <p:nvPicPr>
          <p:cNvPr id="15656461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81749" y="1562099"/>
            <a:ext cx="11504891" cy="843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Произвольный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and Modern Construction Service Presentation</dc:title>
  <dc:subject/>
  <dc:creator>Виктория лукич</dc:creator>
  <cp:keywords/>
  <dc:description/>
  <dc:identifier>DAGTWYevBPU</dc:identifier>
  <dc:language/>
  <cp:lastModifiedBy/>
  <cp:revision>6</cp:revision>
  <dcterms:created xsi:type="dcterms:W3CDTF">2006-08-16T00:00:00Z</dcterms:created>
  <dcterms:modified xsi:type="dcterms:W3CDTF">2024-12-19T15:32:42Z</dcterms:modified>
  <cp:category/>
  <cp:contentStatus/>
  <cp:version/>
</cp:coreProperties>
</file>