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1"/>
  </p:notesMasterIdLst>
  <p:sldIdLst>
    <p:sldId id="257" r:id="rId2"/>
    <p:sldId id="258" r:id="rId3"/>
    <p:sldId id="267" r:id="rId4"/>
    <p:sldId id="262" r:id="rId5"/>
    <p:sldId id="263" r:id="rId6"/>
    <p:sldId id="265" r:id="rId7"/>
    <p:sldId id="266" r:id="rId8"/>
    <p:sldId id="268" r:id="rId9"/>
    <p:sldId id="259" r:id="rId10"/>
    <p:sldId id="270" r:id="rId11"/>
    <p:sldId id="271" r:id="rId12"/>
    <p:sldId id="279" r:id="rId13"/>
    <p:sldId id="280" r:id="rId14"/>
    <p:sldId id="272" r:id="rId15"/>
    <p:sldId id="273" r:id="rId16"/>
    <p:sldId id="285" r:id="rId17"/>
    <p:sldId id="284" r:id="rId18"/>
    <p:sldId id="274" r:id="rId19"/>
    <p:sldId id="277" r:id="rId20"/>
    <p:sldId id="278" r:id="rId21"/>
    <p:sldId id="275" r:id="rId22"/>
    <p:sldId id="276" r:id="rId23"/>
    <p:sldId id="286" r:id="rId24"/>
    <p:sldId id="287" r:id="rId25"/>
    <p:sldId id="288" r:id="rId26"/>
    <p:sldId id="289" r:id="rId27"/>
    <p:sldId id="290" r:id="rId28"/>
    <p:sldId id="291" r:id="rId29"/>
    <p:sldId id="260" r:id="rId30"/>
    <p:sldId id="261" r:id="rId31"/>
    <p:sldId id="294" r:id="rId32"/>
    <p:sldId id="293" r:id="rId33"/>
    <p:sldId id="297" r:id="rId34"/>
    <p:sldId id="307" r:id="rId35"/>
    <p:sldId id="344" r:id="rId36"/>
    <p:sldId id="313" r:id="rId37"/>
    <p:sldId id="322" r:id="rId38"/>
    <p:sldId id="315" r:id="rId39"/>
    <p:sldId id="324" r:id="rId40"/>
    <p:sldId id="325" r:id="rId41"/>
    <p:sldId id="323" r:id="rId42"/>
    <p:sldId id="326" r:id="rId43"/>
    <p:sldId id="342" r:id="rId44"/>
    <p:sldId id="327" r:id="rId45"/>
    <p:sldId id="362" r:id="rId46"/>
    <p:sldId id="363" r:id="rId47"/>
    <p:sldId id="364" r:id="rId48"/>
    <p:sldId id="340" r:id="rId49"/>
    <p:sldId id="365" r:id="rId50"/>
    <p:sldId id="366" r:id="rId51"/>
    <p:sldId id="367" r:id="rId52"/>
    <p:sldId id="368" r:id="rId53"/>
    <p:sldId id="369" r:id="rId54"/>
    <p:sldId id="408" r:id="rId55"/>
    <p:sldId id="407" r:id="rId56"/>
    <p:sldId id="370" r:id="rId57"/>
    <p:sldId id="376" r:id="rId58"/>
    <p:sldId id="378" r:id="rId59"/>
    <p:sldId id="379" r:id="rId60"/>
    <p:sldId id="382" r:id="rId61"/>
    <p:sldId id="380" r:id="rId62"/>
    <p:sldId id="381" r:id="rId63"/>
    <p:sldId id="388" r:id="rId64"/>
    <p:sldId id="389" r:id="rId65"/>
    <p:sldId id="390" r:id="rId66"/>
    <p:sldId id="387" r:id="rId67"/>
    <p:sldId id="400" r:id="rId68"/>
    <p:sldId id="391" r:id="rId69"/>
    <p:sldId id="394" r:id="rId70"/>
    <p:sldId id="395" r:id="rId71"/>
    <p:sldId id="397" r:id="rId72"/>
    <p:sldId id="399" r:id="rId73"/>
    <p:sldId id="396" r:id="rId74"/>
    <p:sldId id="386" r:id="rId75"/>
    <p:sldId id="402" r:id="rId76"/>
    <p:sldId id="404" r:id="rId77"/>
    <p:sldId id="405" r:id="rId78"/>
    <p:sldId id="406" r:id="rId79"/>
    <p:sldId id="409" r:id="rId80"/>
    <p:sldId id="411" r:id="rId81"/>
    <p:sldId id="412" r:id="rId82"/>
    <p:sldId id="413" r:id="rId83"/>
    <p:sldId id="410" r:id="rId84"/>
    <p:sldId id="414" r:id="rId85"/>
    <p:sldId id="415" r:id="rId86"/>
    <p:sldId id="416" r:id="rId87"/>
    <p:sldId id="417" r:id="rId88"/>
    <p:sldId id="418" r:id="rId89"/>
    <p:sldId id="419" r:id="rId90"/>
    <p:sldId id="420" r:id="rId91"/>
    <p:sldId id="422" r:id="rId92"/>
    <p:sldId id="423" r:id="rId93"/>
    <p:sldId id="421" r:id="rId94"/>
    <p:sldId id="403" r:id="rId95"/>
    <p:sldId id="401" r:id="rId96"/>
    <p:sldId id="424" r:id="rId97"/>
    <p:sldId id="311" r:id="rId98"/>
    <p:sldId id="296" r:id="rId99"/>
    <p:sldId id="308" r:id="rId100"/>
    <p:sldId id="309" r:id="rId101"/>
    <p:sldId id="310" r:id="rId102"/>
    <p:sldId id="295" r:id="rId103"/>
    <p:sldId id="347" r:id="rId104"/>
    <p:sldId id="348" r:id="rId105"/>
    <p:sldId id="352" r:id="rId106"/>
    <p:sldId id="357" r:id="rId107"/>
    <p:sldId id="358" r:id="rId108"/>
    <p:sldId id="359" r:id="rId109"/>
    <p:sldId id="349" r:id="rId110"/>
    <p:sldId id="360" r:id="rId111"/>
    <p:sldId id="350" r:id="rId112"/>
    <p:sldId id="351" r:id="rId113"/>
    <p:sldId id="356" r:id="rId114"/>
    <p:sldId id="355" r:id="rId115"/>
    <p:sldId id="361" r:id="rId116"/>
    <p:sldId id="314" r:id="rId117"/>
    <p:sldId id="346" r:id="rId118"/>
    <p:sldId id="377" r:id="rId119"/>
    <p:sldId id="345" r:id="rId1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kiosk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D5D"/>
    <a:srgbClr val="92D050"/>
    <a:srgbClr val="484D78"/>
    <a:srgbClr val="272440"/>
    <a:srgbClr val="353F59"/>
    <a:srgbClr val="FFFFFF"/>
    <a:srgbClr val="FDFDFD"/>
    <a:srgbClr val="336699"/>
    <a:srgbClr val="FF1919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27" autoAdjust="0"/>
    <p:restoredTop sz="94664" autoAdjust="0"/>
  </p:normalViewPr>
  <p:slideViewPr>
    <p:cSldViewPr snapToGrid="0">
      <p:cViewPr varScale="1">
        <p:scale>
          <a:sx n="114" d="100"/>
          <a:sy n="114" d="100"/>
        </p:scale>
        <p:origin x="708" y="114"/>
      </p:cViewPr>
      <p:guideLst/>
    </p:cSldViewPr>
  </p:slideViewPr>
  <p:outlineViewPr>
    <p:cViewPr>
      <p:scale>
        <a:sx n="33" d="100"/>
        <a:sy n="33" d="100"/>
      </p:scale>
      <p:origin x="0" y="-720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173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AB8E8D-2742-4599-A8BC-22136A870ED7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60BC1D-03DE-46D1-BE45-549EA9B97E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1023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60BC1D-03DE-46D1-BE45-549EA9B97E51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4909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60BC1D-03DE-46D1-BE45-549EA9B97E51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503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9AA76-A7D7-4FFB-A2A5-FCBF102FAA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091668-4D1C-49B5-9760-E1C7D760C7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0C9DB5-34AB-40E7-948D-6DC346427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98F1B-277F-439B-B80E-186890DD9DC3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2F4441-15C3-40E6-86C1-D40FED047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BA225C-310F-41A8-BD7D-7AF0B5792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2F213-FAE5-42F3-925D-477C27F1C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629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854DA-E682-4782-9E7C-DDF2922DD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48B9D2-EF6F-4B5D-8BD6-D113DDC066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8EF249-E204-491E-94E3-28A999CA9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98F1B-277F-439B-B80E-186890DD9DC3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8B7255-E734-4268-AC13-73A8CF019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A85045-EB2D-45E0-9FC1-29B912F61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2F213-FAE5-42F3-925D-477C27F1C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991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DE4112-BA99-4DCB-B427-1EBA695E1C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2A1812-8866-42C0-8784-228368BCDB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7CAAD-4F9C-4C9C-8FC2-EE7968850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98F1B-277F-439B-B80E-186890DD9DC3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48F6A6-C113-4881-9AB9-B5C988CE7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A0FB9D-E8D5-4930-9952-F7998C65F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2F213-FAE5-42F3-925D-477C27F1C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316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C5410-95A0-4782-B83C-6584BE0A0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5CCB7E-8C77-480A-B104-D768ABE874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FAF995-766C-4CF0-ABB5-D2321AF25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98F1B-277F-439B-B80E-186890DD9DC3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A99D57-F75F-4707-85CB-B5250364D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A70BA5-5F33-4535-98E6-4D5F92691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2F213-FAE5-42F3-925D-477C27F1C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488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E70EA-2E1B-446B-A88C-3D1FACE09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61AFD2-C4F9-4A7D-9A0D-00E5DBFDCC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5F13AF-E527-47FD-8C43-B9C91B069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98F1B-277F-439B-B80E-186890DD9DC3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4051ED-30B8-4A6F-B5CA-D8E970F1E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B800CA-A567-4E20-A99A-2E508A527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2F213-FAE5-42F3-925D-477C27F1C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119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EB137-CD16-451C-87E4-B0AE849DB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12848A-86C3-4E2C-BCCD-31A151F0DB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DFA82C-D4C9-42DF-B936-A5F82AE681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578DE7-5083-4027-956D-2A9F9A26F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98F1B-277F-439B-B80E-186890DD9DC3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74A6D9-9707-4B07-AA6D-1BCE5753B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2097B5-B068-4BCA-AB89-B9E868FBA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2F213-FAE5-42F3-925D-477C27F1C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570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EB512-D775-404E-80D7-B69A96C62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0F4A6E-534D-46F4-84CB-A4D89B4173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C3186D-45A9-441F-8625-F3406E483F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AEE416-8A6D-4E07-80A0-31313E7B5E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EAB9C8-6A81-41C8-9A0B-F6EE3BEDDE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D11B92-8DA9-4481-AE44-1A5E481D5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98F1B-277F-439B-B80E-186890DD9DC3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5F1171-BAD1-48A6-ABCC-9730C15FB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E34D23-F422-4BF0-8060-01C6D7576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2F213-FAE5-42F3-925D-477C27F1C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207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ED797-B648-45E5-BDC9-2F3B72513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33B0F6-7135-475E-9D52-DB8B477F5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98F1B-277F-439B-B80E-186890DD9DC3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FBD7A3-1220-4FEF-944E-AA093324C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DC7861-082B-4049-907D-BA63421FF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2F213-FAE5-42F3-925D-477C27F1C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784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B54C93-5B8F-45CD-B523-A6BD82E20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98F1B-277F-439B-B80E-186890DD9DC3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B40E69-D5C2-412F-8C15-7BD1B708B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2AA303-0673-4305-9FC8-1508D5F37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2F213-FAE5-42F3-925D-477C27F1C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692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BE2F2-EA1B-4C3C-9887-F1D61C7F7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01629C-BF7D-4B72-B0EF-BC240FD6B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04009B-CD07-4C5B-895E-356079BFC3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BC11E9-9B92-4E55-964E-89A7A725D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98F1B-277F-439B-B80E-186890DD9DC3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D3E5CC-309A-48CB-97C6-6D06B794D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57BEB6-EA7D-40B9-8B8F-409136381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2F213-FAE5-42F3-925D-477C27F1C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671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F79CC-A11A-4260-996D-9E32CC19A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6A3D2B-BF9A-4ABC-B1DB-852B7F3228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087977-ACFC-47C4-9305-3AC8B52B01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7F9A75-CE6F-47D0-827C-44B24DDF3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98F1B-277F-439B-B80E-186890DD9DC3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6E9945-DB31-40B9-AD5E-3B7A36E6E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EB3019-8BDA-41DB-869A-1B594B2A3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2F213-FAE5-42F3-925D-477C27F1C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233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4C4DB8-CACD-43AA-B8F5-44AA42B46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3CA6F2-4E93-45A5-9F42-7EEE87D07B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D36377-691F-48E5-9A41-3CB204B448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898F1B-277F-439B-B80E-186890DD9DC3}" type="datetimeFigureOut">
              <a:rPr lang="en-US" smtClean="0"/>
              <a:t>1/29/2019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2E6C6D-9C0B-4F5B-A533-2B3843F501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5C6168-CF14-4F4C-A774-0364864348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D2F213-FAE5-42F3-925D-477C27F1C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620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jpg"/><Relationship Id="rId7" Type="http://schemas.openxmlformats.org/officeDocument/2006/relationships/image" Target="../media/image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slide" Target="slide9.xml"/><Relationship Id="rId5" Type="http://schemas.openxmlformats.org/officeDocument/2006/relationships/image" Target="../media/image3.jpg"/><Relationship Id="rId10" Type="http://schemas.openxmlformats.org/officeDocument/2006/relationships/image" Target="../media/image7.png"/><Relationship Id="rId4" Type="http://schemas.openxmlformats.org/officeDocument/2006/relationships/slide" Target="slide2.xml"/><Relationship Id="rId9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" Target="slide2.xml"/><Relationship Id="rId3" Type="http://schemas.openxmlformats.org/officeDocument/2006/relationships/slide" Target="slide1.xml"/><Relationship Id="rId7" Type="http://schemas.openxmlformats.org/officeDocument/2006/relationships/image" Target="../media/image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slide" Target="slide32.xml"/><Relationship Id="rId11" Type="http://schemas.openxmlformats.org/officeDocument/2006/relationships/image" Target="../media/image12.png"/><Relationship Id="rId5" Type="http://schemas.openxmlformats.org/officeDocument/2006/relationships/image" Target="../media/image8.png"/><Relationship Id="rId10" Type="http://schemas.openxmlformats.org/officeDocument/2006/relationships/slide" Target="slide9.xml"/><Relationship Id="rId4" Type="http://schemas.openxmlformats.org/officeDocument/2006/relationships/slide" Target="slide31.xml"/><Relationship Id="rId9" Type="http://schemas.openxmlformats.org/officeDocument/2006/relationships/slide" Target="slide11.xml"/></Relationships>
</file>

<file path=ppt/slides/_rels/slide10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32.jpeg"/><Relationship Id="rId9" Type="http://schemas.openxmlformats.org/officeDocument/2006/relationships/slide" Target="slide99.xml"/></Relationships>
</file>

<file path=ppt/slides/_rels/slide10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12" Type="http://schemas.openxmlformats.org/officeDocument/2006/relationships/slide" Target="slide100.xm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slide" Target="slide98.xml"/><Relationship Id="rId5" Type="http://schemas.openxmlformats.org/officeDocument/2006/relationships/image" Target="../media/image33.png"/><Relationship Id="rId10" Type="http://schemas.openxmlformats.org/officeDocument/2006/relationships/slide" Target="slide99.xml"/><Relationship Id="rId4" Type="http://schemas.openxmlformats.org/officeDocument/2006/relationships/image" Target="../media/image32.jpeg"/><Relationship Id="rId9" Type="http://schemas.openxmlformats.org/officeDocument/2006/relationships/slide" Target="slide101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slide" Target="slide1.xml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jpe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03.xml.rels><?xml version="1.0" encoding="UTF-8" standalone="yes"?>
<Relationships xmlns="http://schemas.openxmlformats.org/package/2006/relationships"><Relationship Id="rId8" Type="http://schemas.openxmlformats.org/officeDocument/2006/relationships/slide" Target="slide38.xml"/><Relationship Id="rId3" Type="http://schemas.openxmlformats.org/officeDocument/2006/relationships/image" Target="../media/image37.jpg"/><Relationship Id="rId7" Type="http://schemas.openxmlformats.org/officeDocument/2006/relationships/image" Target="../media/image21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jpeg"/><Relationship Id="rId5" Type="http://schemas.openxmlformats.org/officeDocument/2006/relationships/slide" Target="slide104.xml"/><Relationship Id="rId4" Type="http://schemas.openxmlformats.org/officeDocument/2006/relationships/image" Target="../media/image22.jpg"/><Relationship Id="rId9" Type="http://schemas.openxmlformats.org/officeDocument/2006/relationships/slide" Target="slide100.xml"/></Relationships>
</file>

<file path=ppt/slides/_rels/slide104.xml.rels><?xml version="1.0" encoding="UTF-8" standalone="yes"?>
<Relationships xmlns="http://schemas.openxmlformats.org/package/2006/relationships"><Relationship Id="rId8" Type="http://schemas.openxmlformats.org/officeDocument/2006/relationships/slide" Target="slide100.xml"/><Relationship Id="rId3" Type="http://schemas.openxmlformats.org/officeDocument/2006/relationships/image" Target="../media/image37.jpg"/><Relationship Id="rId7" Type="http://schemas.openxmlformats.org/officeDocument/2006/relationships/slide" Target="slide105.xml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slide" Target="slide60.xml"/><Relationship Id="rId4" Type="http://schemas.openxmlformats.org/officeDocument/2006/relationships/image" Target="../media/image22.jpg"/></Relationships>
</file>

<file path=ppt/slides/_rels/slide105.xml.rels><?xml version="1.0" encoding="UTF-8" standalone="yes"?>
<Relationships xmlns="http://schemas.openxmlformats.org/package/2006/relationships"><Relationship Id="rId8" Type="http://schemas.openxmlformats.org/officeDocument/2006/relationships/slide" Target="slide106.xml"/><Relationship Id="rId3" Type="http://schemas.openxmlformats.org/officeDocument/2006/relationships/image" Target="../media/image37.jpg"/><Relationship Id="rId7" Type="http://schemas.openxmlformats.org/officeDocument/2006/relationships/image" Target="../media/image21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00.xml"/><Relationship Id="rId5" Type="http://schemas.openxmlformats.org/officeDocument/2006/relationships/slide" Target="slide60.xml"/><Relationship Id="rId4" Type="http://schemas.openxmlformats.org/officeDocument/2006/relationships/image" Target="../media/image22.jpg"/><Relationship Id="rId9" Type="http://schemas.openxmlformats.org/officeDocument/2006/relationships/image" Target="../media/image45.png"/></Relationships>
</file>

<file path=ppt/slides/_rels/slide10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37.jpg"/><Relationship Id="rId7" Type="http://schemas.openxmlformats.org/officeDocument/2006/relationships/image" Target="../media/image21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00.xml"/><Relationship Id="rId5" Type="http://schemas.openxmlformats.org/officeDocument/2006/relationships/slide" Target="slide60.xml"/><Relationship Id="rId4" Type="http://schemas.openxmlformats.org/officeDocument/2006/relationships/image" Target="../media/image22.jpg"/><Relationship Id="rId9" Type="http://schemas.openxmlformats.org/officeDocument/2006/relationships/slide" Target="slide107.xml"/></Relationships>
</file>

<file path=ppt/slides/_rels/slide107.xml.rels><?xml version="1.0" encoding="UTF-8" standalone="yes"?>
<Relationships xmlns="http://schemas.openxmlformats.org/package/2006/relationships"><Relationship Id="rId8" Type="http://schemas.openxmlformats.org/officeDocument/2006/relationships/slide" Target="slide109.xml"/><Relationship Id="rId3" Type="http://schemas.openxmlformats.org/officeDocument/2006/relationships/image" Target="../media/image37.jpg"/><Relationship Id="rId7" Type="http://schemas.openxmlformats.org/officeDocument/2006/relationships/image" Target="../media/image21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00.xml"/><Relationship Id="rId5" Type="http://schemas.openxmlformats.org/officeDocument/2006/relationships/slide" Target="slide60.xml"/><Relationship Id="rId4" Type="http://schemas.openxmlformats.org/officeDocument/2006/relationships/image" Target="../media/image22.jpg"/><Relationship Id="rId9" Type="http://schemas.openxmlformats.org/officeDocument/2006/relationships/image" Target="../media/image45.png"/></Relationships>
</file>

<file path=ppt/slides/_rels/slide108.xml.rels><?xml version="1.0" encoding="UTF-8" standalone="yes"?>
<Relationships xmlns="http://schemas.openxmlformats.org/package/2006/relationships"><Relationship Id="rId8" Type="http://schemas.openxmlformats.org/officeDocument/2006/relationships/slide" Target="slide109.xml"/><Relationship Id="rId3" Type="http://schemas.openxmlformats.org/officeDocument/2006/relationships/image" Target="../media/image37.jpg"/><Relationship Id="rId7" Type="http://schemas.openxmlformats.org/officeDocument/2006/relationships/image" Target="../media/image21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00.xml"/><Relationship Id="rId5" Type="http://schemas.openxmlformats.org/officeDocument/2006/relationships/slide" Target="slide60.xml"/><Relationship Id="rId4" Type="http://schemas.openxmlformats.org/officeDocument/2006/relationships/image" Target="../media/image22.jpg"/><Relationship Id="rId9" Type="http://schemas.openxmlformats.org/officeDocument/2006/relationships/image" Target="../media/image45.png"/></Relationships>
</file>

<file path=ppt/slides/_rels/slide109.xml.rels><?xml version="1.0" encoding="UTF-8" standalone="yes"?>
<Relationships xmlns="http://schemas.openxmlformats.org/package/2006/relationships"><Relationship Id="rId8" Type="http://schemas.openxmlformats.org/officeDocument/2006/relationships/slide" Target="slide38.xml"/><Relationship Id="rId3" Type="http://schemas.openxmlformats.org/officeDocument/2006/relationships/image" Target="../media/image37.jpg"/><Relationship Id="rId7" Type="http://schemas.openxmlformats.org/officeDocument/2006/relationships/slide" Target="slide108.xml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slide" Target="slide110.xml"/><Relationship Id="rId4" Type="http://schemas.openxmlformats.org/officeDocument/2006/relationships/image" Target="../media/image22.jp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" Target="slide2.xml"/><Relationship Id="rId3" Type="http://schemas.openxmlformats.org/officeDocument/2006/relationships/slide" Target="slide1.xml"/><Relationship Id="rId7" Type="http://schemas.openxmlformats.org/officeDocument/2006/relationships/image" Target="../media/image9.png"/><Relationship Id="rId12" Type="http://schemas.openxmlformats.org/officeDocument/2006/relationships/image" Target="../media/image12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slide" Target="slide32.xml"/><Relationship Id="rId11" Type="http://schemas.openxmlformats.org/officeDocument/2006/relationships/slide" Target="slide9.xml"/><Relationship Id="rId5" Type="http://schemas.openxmlformats.org/officeDocument/2006/relationships/image" Target="../media/image8.png"/><Relationship Id="rId10" Type="http://schemas.openxmlformats.org/officeDocument/2006/relationships/slide" Target="slide13.xml"/><Relationship Id="rId4" Type="http://schemas.openxmlformats.org/officeDocument/2006/relationships/slide" Target="slide31.xml"/><Relationship Id="rId9" Type="http://schemas.openxmlformats.org/officeDocument/2006/relationships/slide" Target="slide12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7" Type="http://schemas.openxmlformats.org/officeDocument/2006/relationships/slide" Target="slide38.xml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08.xml"/><Relationship Id="rId5" Type="http://schemas.openxmlformats.org/officeDocument/2006/relationships/image" Target="../media/image21.png"/><Relationship Id="rId4" Type="http://schemas.openxmlformats.org/officeDocument/2006/relationships/image" Target="../media/image22.jpg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slide" Target="slide60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slide" Target="slide60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slide" Target="slide60.xm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7" Type="http://schemas.openxmlformats.org/officeDocument/2006/relationships/image" Target="../media/image21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00.xml"/><Relationship Id="rId5" Type="http://schemas.openxmlformats.org/officeDocument/2006/relationships/slide" Target="slide60.xml"/><Relationship Id="rId4" Type="http://schemas.openxmlformats.org/officeDocument/2006/relationships/image" Target="../media/image22.jpg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jpeg"/></Relationships>
</file>

<file path=ppt/slides/_rels/slide1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jpeg"/><Relationship Id="rId9" Type="http://schemas.openxmlformats.org/officeDocument/2006/relationships/image" Target="../media/image37.jpg"/></Relationships>
</file>

<file path=ppt/slides/_rels/slide1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slide" Target="slide105.xml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12" Type="http://schemas.openxmlformats.org/officeDocument/2006/relationships/image" Target="../media/image2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slide" Target="slide60.xml"/><Relationship Id="rId5" Type="http://schemas.openxmlformats.org/officeDocument/2006/relationships/image" Target="../media/image33.png"/><Relationship Id="rId15" Type="http://schemas.openxmlformats.org/officeDocument/2006/relationships/slide" Target="slide52.xml"/><Relationship Id="rId10" Type="http://schemas.openxmlformats.org/officeDocument/2006/relationships/image" Target="../media/image22.jpg"/><Relationship Id="rId4" Type="http://schemas.openxmlformats.org/officeDocument/2006/relationships/image" Target="../media/image32.jpeg"/><Relationship Id="rId9" Type="http://schemas.openxmlformats.org/officeDocument/2006/relationships/image" Target="../media/image37.jpg"/><Relationship Id="rId14" Type="http://schemas.openxmlformats.org/officeDocument/2006/relationships/slide" Target="slide100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" Target="slide14.xml"/><Relationship Id="rId3" Type="http://schemas.openxmlformats.org/officeDocument/2006/relationships/slide" Target="slide1.xml"/><Relationship Id="rId7" Type="http://schemas.openxmlformats.org/officeDocument/2006/relationships/image" Target="../media/image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slide" Target="slide32.xml"/><Relationship Id="rId11" Type="http://schemas.openxmlformats.org/officeDocument/2006/relationships/image" Target="../media/image12.png"/><Relationship Id="rId5" Type="http://schemas.openxmlformats.org/officeDocument/2006/relationships/image" Target="../media/image8.png"/><Relationship Id="rId10" Type="http://schemas.openxmlformats.org/officeDocument/2006/relationships/slide" Target="slide11.xml"/><Relationship Id="rId4" Type="http://schemas.openxmlformats.org/officeDocument/2006/relationships/slide" Target="slide31.xml"/><Relationship Id="rId9" Type="http://schemas.openxmlformats.org/officeDocument/2006/relationships/slide" Target="slide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slide" Target="slide1.xml"/><Relationship Id="rId7" Type="http://schemas.openxmlformats.org/officeDocument/2006/relationships/slide" Target="slide32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2.png"/><Relationship Id="rId5" Type="http://schemas.openxmlformats.org/officeDocument/2006/relationships/slide" Target="slide31.xml"/><Relationship Id="rId10" Type="http://schemas.openxmlformats.org/officeDocument/2006/relationships/slide" Target="slide14.xml"/><Relationship Id="rId4" Type="http://schemas.openxmlformats.org/officeDocument/2006/relationships/slide" Target="slide15.xml"/><Relationship Id="rId9" Type="http://schemas.openxmlformats.org/officeDocument/2006/relationships/slide" Target="slide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slide" Target="slide1.xml"/><Relationship Id="rId7" Type="http://schemas.openxmlformats.org/officeDocument/2006/relationships/slide" Target="slide32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2.png"/><Relationship Id="rId5" Type="http://schemas.openxmlformats.org/officeDocument/2006/relationships/slide" Target="slide31.xml"/><Relationship Id="rId10" Type="http://schemas.openxmlformats.org/officeDocument/2006/relationships/slide" Target="slide13.xml"/><Relationship Id="rId4" Type="http://schemas.openxmlformats.org/officeDocument/2006/relationships/slide" Target="slide15.xml"/><Relationship Id="rId9" Type="http://schemas.openxmlformats.org/officeDocument/2006/relationships/slide" Target="slide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slide" Target="slide2.xml"/><Relationship Id="rId3" Type="http://schemas.openxmlformats.org/officeDocument/2006/relationships/slide" Target="slide1.xml"/><Relationship Id="rId7" Type="http://schemas.openxmlformats.org/officeDocument/2006/relationships/image" Target="../media/image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slide" Target="slide32.xml"/><Relationship Id="rId11" Type="http://schemas.openxmlformats.org/officeDocument/2006/relationships/image" Target="../media/image12.png"/><Relationship Id="rId5" Type="http://schemas.openxmlformats.org/officeDocument/2006/relationships/image" Target="../media/image8.png"/><Relationship Id="rId10" Type="http://schemas.openxmlformats.org/officeDocument/2006/relationships/slide" Target="slide17.xml"/><Relationship Id="rId4" Type="http://schemas.openxmlformats.org/officeDocument/2006/relationships/slide" Target="slide31.xml"/><Relationship Id="rId9" Type="http://schemas.openxmlformats.org/officeDocument/2006/relationships/slide" Target="slide16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slide" Target="slide2.xml"/><Relationship Id="rId3" Type="http://schemas.openxmlformats.org/officeDocument/2006/relationships/slide" Target="slide1.xml"/><Relationship Id="rId7" Type="http://schemas.openxmlformats.org/officeDocument/2006/relationships/image" Target="../media/image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slide" Target="slide32.xml"/><Relationship Id="rId11" Type="http://schemas.openxmlformats.org/officeDocument/2006/relationships/image" Target="../media/image12.png"/><Relationship Id="rId5" Type="http://schemas.openxmlformats.org/officeDocument/2006/relationships/image" Target="../media/image8.png"/><Relationship Id="rId10" Type="http://schemas.openxmlformats.org/officeDocument/2006/relationships/slide" Target="slide15.xml"/><Relationship Id="rId4" Type="http://schemas.openxmlformats.org/officeDocument/2006/relationships/slide" Target="slide31.xml"/><Relationship Id="rId9" Type="http://schemas.openxmlformats.org/officeDocument/2006/relationships/slide" Target="slide1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slide" Target="slide2.xml"/><Relationship Id="rId3" Type="http://schemas.openxmlformats.org/officeDocument/2006/relationships/slide" Target="slide1.xml"/><Relationship Id="rId7" Type="http://schemas.openxmlformats.org/officeDocument/2006/relationships/image" Target="../media/image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slide" Target="slide32.xml"/><Relationship Id="rId11" Type="http://schemas.openxmlformats.org/officeDocument/2006/relationships/image" Target="../media/image12.png"/><Relationship Id="rId5" Type="http://schemas.openxmlformats.org/officeDocument/2006/relationships/image" Target="../media/image8.png"/><Relationship Id="rId10" Type="http://schemas.openxmlformats.org/officeDocument/2006/relationships/slide" Target="slide19.xml"/><Relationship Id="rId4" Type="http://schemas.openxmlformats.org/officeDocument/2006/relationships/slide" Target="slide31.xml"/><Relationship Id="rId9" Type="http://schemas.openxmlformats.org/officeDocument/2006/relationships/slide" Target="slide18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slide" Target="slide19.xml"/><Relationship Id="rId3" Type="http://schemas.openxmlformats.org/officeDocument/2006/relationships/slide" Target="slide1.xml"/><Relationship Id="rId7" Type="http://schemas.openxmlformats.org/officeDocument/2006/relationships/image" Target="../media/image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slide" Target="slide32.xml"/><Relationship Id="rId11" Type="http://schemas.openxmlformats.org/officeDocument/2006/relationships/image" Target="../media/image12.png"/><Relationship Id="rId5" Type="http://schemas.openxmlformats.org/officeDocument/2006/relationships/image" Target="../media/image8.png"/><Relationship Id="rId10" Type="http://schemas.openxmlformats.org/officeDocument/2006/relationships/slide" Target="slide17.xml"/><Relationship Id="rId4" Type="http://schemas.openxmlformats.org/officeDocument/2006/relationships/slide" Target="slide31.xml"/><Relationship Id="rId9" Type="http://schemas.openxmlformats.org/officeDocument/2006/relationships/slide" Target="slide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slide" Target="slide2.xml"/><Relationship Id="rId3" Type="http://schemas.openxmlformats.org/officeDocument/2006/relationships/slide" Target="slide1.xml"/><Relationship Id="rId7" Type="http://schemas.openxmlformats.org/officeDocument/2006/relationships/image" Target="../media/image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slide" Target="slide32.xml"/><Relationship Id="rId11" Type="http://schemas.openxmlformats.org/officeDocument/2006/relationships/image" Target="../media/image12.png"/><Relationship Id="rId5" Type="http://schemas.openxmlformats.org/officeDocument/2006/relationships/image" Target="../media/image8.png"/><Relationship Id="rId10" Type="http://schemas.openxmlformats.org/officeDocument/2006/relationships/slide" Target="slide17.xml"/><Relationship Id="rId4" Type="http://schemas.openxmlformats.org/officeDocument/2006/relationships/slide" Target="slide31.xml"/><Relationship Id="rId9" Type="http://schemas.openxmlformats.org/officeDocument/2006/relationships/slide" Target="slide20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32.xml"/><Relationship Id="rId13" Type="http://schemas.openxmlformats.org/officeDocument/2006/relationships/image" Target="../media/image11.png"/><Relationship Id="rId3" Type="http://schemas.openxmlformats.org/officeDocument/2006/relationships/slide" Target="slide1.xml"/><Relationship Id="rId7" Type="http://schemas.openxmlformats.org/officeDocument/2006/relationships/image" Target="../media/image8.png"/><Relationship Id="rId12" Type="http://schemas.openxmlformats.org/officeDocument/2006/relationships/image" Target="../media/image10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slide" Target="slide31.xml"/><Relationship Id="rId11" Type="http://schemas.openxmlformats.org/officeDocument/2006/relationships/slide" Target="slide9.xml"/><Relationship Id="rId5" Type="http://schemas.openxmlformats.org/officeDocument/2006/relationships/slide" Target="slide3.xml"/><Relationship Id="rId10" Type="http://schemas.openxmlformats.org/officeDocument/2006/relationships/slide" Target="slide29.xml"/><Relationship Id="rId4" Type="http://schemas.openxmlformats.org/officeDocument/2006/relationships/slide" Target="slide4.xml"/><Relationship Id="rId9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slide" Target="slide2.xml"/><Relationship Id="rId3" Type="http://schemas.openxmlformats.org/officeDocument/2006/relationships/slide" Target="slide1.xml"/><Relationship Id="rId7" Type="http://schemas.openxmlformats.org/officeDocument/2006/relationships/image" Target="../media/image9.png"/><Relationship Id="rId12" Type="http://schemas.openxmlformats.org/officeDocument/2006/relationships/image" Target="../media/image12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slide" Target="slide32.xml"/><Relationship Id="rId11" Type="http://schemas.openxmlformats.org/officeDocument/2006/relationships/slide" Target="slide19.xml"/><Relationship Id="rId5" Type="http://schemas.openxmlformats.org/officeDocument/2006/relationships/image" Target="../media/image8.png"/><Relationship Id="rId10" Type="http://schemas.openxmlformats.org/officeDocument/2006/relationships/slide" Target="slide22.xml"/><Relationship Id="rId4" Type="http://schemas.openxmlformats.org/officeDocument/2006/relationships/slide" Target="slide31.xml"/><Relationship Id="rId9" Type="http://schemas.openxmlformats.org/officeDocument/2006/relationships/slide" Target="slide21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slide" Target="slide2.xml"/><Relationship Id="rId3" Type="http://schemas.openxmlformats.org/officeDocument/2006/relationships/slide" Target="slide1.xml"/><Relationship Id="rId7" Type="http://schemas.openxmlformats.org/officeDocument/2006/relationships/image" Target="../media/image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slide" Target="slide32.xml"/><Relationship Id="rId5" Type="http://schemas.openxmlformats.org/officeDocument/2006/relationships/image" Target="../media/image8.png"/><Relationship Id="rId10" Type="http://schemas.openxmlformats.org/officeDocument/2006/relationships/image" Target="../media/image12.png"/><Relationship Id="rId4" Type="http://schemas.openxmlformats.org/officeDocument/2006/relationships/slide" Target="slide31.xml"/><Relationship Id="rId9" Type="http://schemas.openxmlformats.org/officeDocument/2006/relationships/slide" Target="slide2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slide" Target="slide2.xml"/><Relationship Id="rId3" Type="http://schemas.openxmlformats.org/officeDocument/2006/relationships/slide" Target="slide1.xml"/><Relationship Id="rId7" Type="http://schemas.openxmlformats.org/officeDocument/2006/relationships/image" Target="../media/image9.png"/><Relationship Id="rId12" Type="http://schemas.openxmlformats.org/officeDocument/2006/relationships/image" Target="../media/image12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slide" Target="slide32.xml"/><Relationship Id="rId11" Type="http://schemas.openxmlformats.org/officeDocument/2006/relationships/image" Target="../media/image13.jpeg"/><Relationship Id="rId5" Type="http://schemas.openxmlformats.org/officeDocument/2006/relationships/image" Target="../media/image8.png"/><Relationship Id="rId10" Type="http://schemas.openxmlformats.org/officeDocument/2006/relationships/slide" Target="slide20.xml"/><Relationship Id="rId4" Type="http://schemas.openxmlformats.org/officeDocument/2006/relationships/slide" Target="slide31.xml"/><Relationship Id="rId9" Type="http://schemas.openxmlformats.org/officeDocument/2006/relationships/slide" Target="slide2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slide" Target="slide25.xml"/><Relationship Id="rId2" Type="http://schemas.openxmlformats.org/officeDocument/2006/relationships/slide" Target="slide2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4.xml"/><Relationship Id="rId5" Type="http://schemas.openxmlformats.org/officeDocument/2006/relationships/slide" Target="slide1.xml"/><Relationship Id="rId4" Type="http://schemas.openxmlformats.org/officeDocument/2006/relationships/image" Target="../media/image2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slide" Target="slide2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slide" Target="slide26.xml"/><Relationship Id="rId2" Type="http://schemas.openxmlformats.org/officeDocument/2006/relationships/slide" Target="slide2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4.xml"/><Relationship Id="rId5" Type="http://schemas.openxmlformats.org/officeDocument/2006/relationships/slide" Target="slide1.xml"/><Relationship Id="rId4" Type="http://schemas.openxmlformats.org/officeDocument/2006/relationships/image" Target="../media/image2.jp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slide" Target="slide27.xml"/><Relationship Id="rId2" Type="http://schemas.openxmlformats.org/officeDocument/2006/relationships/slide" Target="slide25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.xml"/><Relationship Id="rId5" Type="http://schemas.openxmlformats.org/officeDocument/2006/relationships/image" Target="../media/image2.jpg"/><Relationship Id="rId4" Type="http://schemas.openxmlformats.org/officeDocument/2006/relationships/slide" Target="slide2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4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4.xml"/><Relationship Id="rId5" Type="http://schemas.openxmlformats.org/officeDocument/2006/relationships/slide" Target="slide1.xml"/><Relationship Id="rId4" Type="http://schemas.openxmlformats.org/officeDocument/2006/relationships/image" Target="../media/image2.jp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slide" Target="slide2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7" Type="http://schemas.openxmlformats.org/officeDocument/2006/relationships/image" Target="../media/image1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slide" Target="slide2.xml"/><Relationship Id="rId5" Type="http://schemas.openxmlformats.org/officeDocument/2006/relationships/image" Target="../media/image10.png"/><Relationship Id="rId4" Type="http://schemas.openxmlformats.org/officeDocument/2006/relationships/slide" Target="slide9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1.png"/><Relationship Id="rId3" Type="http://schemas.openxmlformats.org/officeDocument/2006/relationships/slide" Target="slide1.xml"/><Relationship Id="rId7" Type="http://schemas.openxmlformats.org/officeDocument/2006/relationships/slide" Target="slide32.xml"/><Relationship Id="rId12" Type="http://schemas.openxmlformats.org/officeDocument/2006/relationships/slide" Target="slide2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0.png"/><Relationship Id="rId5" Type="http://schemas.openxmlformats.org/officeDocument/2006/relationships/slide" Target="slide31.xml"/><Relationship Id="rId10" Type="http://schemas.openxmlformats.org/officeDocument/2006/relationships/slide" Target="slide9.xml"/><Relationship Id="rId4" Type="http://schemas.openxmlformats.org/officeDocument/2006/relationships/slide" Target="slide4.xml"/><Relationship Id="rId9" Type="http://schemas.openxmlformats.org/officeDocument/2006/relationships/slide" Target="slide29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7" Type="http://schemas.openxmlformats.org/officeDocument/2006/relationships/image" Target="../media/image1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slide" Target="slide2.xml"/><Relationship Id="rId5" Type="http://schemas.openxmlformats.org/officeDocument/2006/relationships/image" Target="../media/image10.png"/><Relationship Id="rId4" Type="http://schemas.openxmlformats.org/officeDocument/2006/relationships/slide" Target="slide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jpg"/><Relationship Id="rId7" Type="http://schemas.openxmlformats.org/officeDocument/2006/relationships/image" Target="../media/image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slide" Target="slide9.xml"/><Relationship Id="rId5" Type="http://schemas.openxmlformats.org/officeDocument/2006/relationships/image" Target="../media/image3.jpg"/><Relationship Id="rId10" Type="http://schemas.openxmlformats.org/officeDocument/2006/relationships/image" Target="../media/image7.png"/><Relationship Id="rId4" Type="http://schemas.openxmlformats.org/officeDocument/2006/relationships/slide" Target="slide2.xml"/><Relationship Id="rId9" Type="http://schemas.openxmlformats.org/officeDocument/2006/relationships/image" Target="../media/image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" Target="slide35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slide" Target="slide36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slide" Target="slide34.xml"/><Relationship Id="rId3" Type="http://schemas.openxmlformats.org/officeDocument/2006/relationships/slide" Target="slide37.xml"/><Relationship Id="rId7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19.png"/><Relationship Id="rId4" Type="http://schemas.openxmlformats.org/officeDocument/2006/relationships/image" Target="../media/image2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slide" Target="slide38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slide" Target="slide39.xml"/><Relationship Id="rId4" Type="http://schemas.openxmlformats.org/officeDocument/2006/relationships/slide" Target="slide38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slide" Target="slide40.xml"/><Relationship Id="rId4" Type="http://schemas.openxmlformats.org/officeDocument/2006/relationships/slide" Target="slide38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29.xml"/><Relationship Id="rId3" Type="http://schemas.openxmlformats.org/officeDocument/2006/relationships/slide" Target="slide1.xml"/><Relationship Id="rId7" Type="http://schemas.openxmlformats.org/officeDocument/2006/relationships/image" Target="../media/image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slide" Target="slide32.xml"/><Relationship Id="rId11" Type="http://schemas.openxmlformats.org/officeDocument/2006/relationships/image" Target="../media/image11.png"/><Relationship Id="rId5" Type="http://schemas.openxmlformats.org/officeDocument/2006/relationships/image" Target="../media/image8.png"/><Relationship Id="rId10" Type="http://schemas.openxmlformats.org/officeDocument/2006/relationships/image" Target="../media/image10.png"/><Relationship Id="rId4" Type="http://schemas.openxmlformats.org/officeDocument/2006/relationships/slide" Target="slide31.xml"/><Relationship Id="rId9" Type="http://schemas.openxmlformats.org/officeDocument/2006/relationships/slide" Target="slide9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7" Type="http://schemas.openxmlformats.org/officeDocument/2006/relationships/slide" Target="slide36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slide" Target="slide41.xml"/><Relationship Id="rId4" Type="http://schemas.openxmlformats.org/officeDocument/2006/relationships/slide" Target="slide38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1.png"/><Relationship Id="rId4" Type="http://schemas.openxmlformats.org/officeDocument/2006/relationships/slide" Target="slide4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7" Type="http://schemas.openxmlformats.org/officeDocument/2006/relationships/slide" Target="slide40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3.png"/><Relationship Id="rId4" Type="http://schemas.openxmlformats.org/officeDocument/2006/relationships/slide" Target="slide4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jpg"/><Relationship Id="rId4" Type="http://schemas.openxmlformats.org/officeDocument/2006/relationships/slide" Target="slide4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7" Type="http://schemas.openxmlformats.org/officeDocument/2006/relationships/slide" Target="slide38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5.jpeg"/><Relationship Id="rId4" Type="http://schemas.openxmlformats.org/officeDocument/2006/relationships/slide" Target="slide45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slide" Target="slide42.xml"/><Relationship Id="rId3" Type="http://schemas.openxmlformats.org/officeDocument/2006/relationships/image" Target="../media/image22.jpg"/><Relationship Id="rId7" Type="http://schemas.openxmlformats.org/officeDocument/2006/relationships/slide" Target="slide46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slide" Target="slide38.xml"/><Relationship Id="rId5" Type="http://schemas.openxmlformats.org/officeDocument/2006/relationships/image" Target="../media/image21.png"/><Relationship Id="rId4" Type="http://schemas.openxmlformats.org/officeDocument/2006/relationships/image" Target="../media/image25.jpe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7" Type="http://schemas.openxmlformats.org/officeDocument/2006/relationships/slide" Target="slide38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5.jpeg"/><Relationship Id="rId4" Type="http://schemas.openxmlformats.org/officeDocument/2006/relationships/slide" Target="slide47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slide" Target="slide48.xml"/><Relationship Id="rId3" Type="http://schemas.openxmlformats.org/officeDocument/2006/relationships/image" Target="../media/image22.jpg"/><Relationship Id="rId7" Type="http://schemas.openxmlformats.org/officeDocument/2006/relationships/slide" Target="slide100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slide" Target="slide38.xml"/><Relationship Id="rId5" Type="http://schemas.openxmlformats.org/officeDocument/2006/relationships/image" Target="../media/image21.png"/><Relationship Id="rId4" Type="http://schemas.openxmlformats.org/officeDocument/2006/relationships/image" Target="../media/image25.jpeg"/><Relationship Id="rId9" Type="http://schemas.openxmlformats.org/officeDocument/2006/relationships/slide" Target="slide45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jpg"/><Relationship Id="rId4" Type="http://schemas.openxmlformats.org/officeDocument/2006/relationships/slide" Target="slide49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7" Type="http://schemas.openxmlformats.org/officeDocument/2006/relationships/slide" Target="slide38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5.jpeg"/><Relationship Id="rId4" Type="http://schemas.openxmlformats.org/officeDocument/2006/relationships/slide" Target="slide50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29.xml"/><Relationship Id="rId3" Type="http://schemas.openxmlformats.org/officeDocument/2006/relationships/slide" Target="slide1.xml"/><Relationship Id="rId7" Type="http://schemas.openxmlformats.org/officeDocument/2006/relationships/image" Target="../media/image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slide" Target="slide32.xml"/><Relationship Id="rId11" Type="http://schemas.openxmlformats.org/officeDocument/2006/relationships/image" Target="../media/image11.png"/><Relationship Id="rId5" Type="http://schemas.openxmlformats.org/officeDocument/2006/relationships/image" Target="../media/image8.png"/><Relationship Id="rId10" Type="http://schemas.openxmlformats.org/officeDocument/2006/relationships/image" Target="../media/image10.png"/><Relationship Id="rId4" Type="http://schemas.openxmlformats.org/officeDocument/2006/relationships/slide" Target="slide31.xml"/><Relationship Id="rId9" Type="http://schemas.openxmlformats.org/officeDocument/2006/relationships/slide" Target="slide9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slide" Target="slide47.xml"/><Relationship Id="rId3" Type="http://schemas.openxmlformats.org/officeDocument/2006/relationships/image" Target="../media/image22.jpg"/><Relationship Id="rId7" Type="http://schemas.openxmlformats.org/officeDocument/2006/relationships/slide" Target="slide51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slide" Target="slide38.xml"/><Relationship Id="rId5" Type="http://schemas.openxmlformats.org/officeDocument/2006/relationships/image" Target="../media/image21.png"/><Relationship Id="rId4" Type="http://schemas.openxmlformats.org/officeDocument/2006/relationships/image" Target="../media/image25.jpe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7" Type="http://schemas.openxmlformats.org/officeDocument/2006/relationships/slide" Target="slide38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5.jpeg"/><Relationship Id="rId4" Type="http://schemas.openxmlformats.org/officeDocument/2006/relationships/slide" Target="slide52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slide" Target="slide50.xml"/><Relationship Id="rId3" Type="http://schemas.openxmlformats.org/officeDocument/2006/relationships/image" Target="../media/image22.jpg"/><Relationship Id="rId7" Type="http://schemas.openxmlformats.org/officeDocument/2006/relationships/slide" Target="slide53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slide" Target="slide38.xml"/><Relationship Id="rId5" Type="http://schemas.openxmlformats.org/officeDocument/2006/relationships/image" Target="../media/image21.png"/><Relationship Id="rId4" Type="http://schemas.openxmlformats.org/officeDocument/2006/relationships/image" Target="../media/image25.jpe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slide" Target="slide52.xml"/><Relationship Id="rId5" Type="http://schemas.openxmlformats.org/officeDocument/2006/relationships/image" Target="../media/image24.jpg"/><Relationship Id="rId4" Type="http://schemas.openxmlformats.org/officeDocument/2006/relationships/slide" Target="slide54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slide" Target="slide38.xml"/><Relationship Id="rId3" Type="http://schemas.openxmlformats.org/officeDocument/2006/relationships/image" Target="../media/image22.jpg"/><Relationship Id="rId7" Type="http://schemas.openxmlformats.org/officeDocument/2006/relationships/slide" Target="slide52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slide" Target="slide57.xml"/><Relationship Id="rId5" Type="http://schemas.openxmlformats.org/officeDocument/2006/relationships/image" Target="../media/image21.png"/><Relationship Id="rId4" Type="http://schemas.openxmlformats.org/officeDocument/2006/relationships/slide" Target="slide55.xml"/><Relationship Id="rId9" Type="http://schemas.openxmlformats.org/officeDocument/2006/relationships/image" Target="../media/image25.jpe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slide" Target="slide52.xml"/><Relationship Id="rId5" Type="http://schemas.openxmlformats.org/officeDocument/2006/relationships/image" Target="../media/image24.jpg"/><Relationship Id="rId4" Type="http://schemas.openxmlformats.org/officeDocument/2006/relationships/slide" Target="slide56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slide" Target="slide52.xml"/><Relationship Id="rId5" Type="http://schemas.openxmlformats.org/officeDocument/2006/relationships/slide" Target="slide57.xml"/><Relationship Id="rId4" Type="http://schemas.openxmlformats.org/officeDocument/2006/relationships/image" Target="../media/image21.png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slide" Target="slide52.xml"/><Relationship Id="rId3" Type="http://schemas.openxmlformats.org/officeDocument/2006/relationships/image" Target="../media/image22.jpg"/><Relationship Id="rId7" Type="http://schemas.openxmlformats.org/officeDocument/2006/relationships/slide" Target="slide100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05.xml"/><Relationship Id="rId5" Type="http://schemas.openxmlformats.org/officeDocument/2006/relationships/image" Target="../media/image21.png"/><Relationship Id="rId10" Type="http://schemas.openxmlformats.org/officeDocument/2006/relationships/slide" Target="slide56.xml"/><Relationship Id="rId4" Type="http://schemas.openxmlformats.org/officeDocument/2006/relationships/slide" Target="slide60.xml"/><Relationship Id="rId9" Type="http://schemas.openxmlformats.org/officeDocument/2006/relationships/slide" Target="slide58.xml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slide" Target="slide52.xml"/><Relationship Id="rId3" Type="http://schemas.openxmlformats.org/officeDocument/2006/relationships/image" Target="../media/image22.jpg"/><Relationship Id="rId7" Type="http://schemas.openxmlformats.org/officeDocument/2006/relationships/slide" Target="slide100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05.xml"/><Relationship Id="rId11" Type="http://schemas.openxmlformats.org/officeDocument/2006/relationships/slide" Target="slide56.xml"/><Relationship Id="rId5" Type="http://schemas.openxmlformats.org/officeDocument/2006/relationships/image" Target="../media/image21.png"/><Relationship Id="rId10" Type="http://schemas.openxmlformats.org/officeDocument/2006/relationships/slide" Target="slide59.xml"/><Relationship Id="rId4" Type="http://schemas.openxmlformats.org/officeDocument/2006/relationships/slide" Target="slide60.xml"/><Relationship Id="rId9" Type="http://schemas.openxmlformats.org/officeDocument/2006/relationships/slide" Target="slide106.xml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slide" Target="slide60.xml"/><Relationship Id="rId3" Type="http://schemas.openxmlformats.org/officeDocument/2006/relationships/image" Target="../media/image22.jpg"/><Relationship Id="rId7" Type="http://schemas.openxmlformats.org/officeDocument/2006/relationships/slide" Target="slide38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slide" Target="slide52.xml"/><Relationship Id="rId5" Type="http://schemas.openxmlformats.org/officeDocument/2006/relationships/image" Target="../media/image21.png"/><Relationship Id="rId4" Type="http://schemas.openxmlformats.org/officeDocument/2006/relationships/slide" Target="slide6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29.xml"/><Relationship Id="rId3" Type="http://schemas.openxmlformats.org/officeDocument/2006/relationships/slide" Target="slide1.xml"/><Relationship Id="rId7" Type="http://schemas.openxmlformats.org/officeDocument/2006/relationships/image" Target="../media/image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slide" Target="slide32.xml"/><Relationship Id="rId11" Type="http://schemas.openxmlformats.org/officeDocument/2006/relationships/image" Target="../media/image11.png"/><Relationship Id="rId5" Type="http://schemas.openxmlformats.org/officeDocument/2006/relationships/image" Target="../media/image8.png"/><Relationship Id="rId10" Type="http://schemas.openxmlformats.org/officeDocument/2006/relationships/image" Target="../media/image10.png"/><Relationship Id="rId4" Type="http://schemas.openxmlformats.org/officeDocument/2006/relationships/slide" Target="slide31.xml"/><Relationship Id="rId9" Type="http://schemas.openxmlformats.org/officeDocument/2006/relationships/slide" Target="slide9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slide" Target="slide52.xml"/><Relationship Id="rId3" Type="http://schemas.openxmlformats.org/officeDocument/2006/relationships/image" Target="../media/image22.jpg"/><Relationship Id="rId7" Type="http://schemas.openxmlformats.org/officeDocument/2006/relationships/slide" Target="slide100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05.xml"/><Relationship Id="rId5" Type="http://schemas.openxmlformats.org/officeDocument/2006/relationships/image" Target="../media/image21.png"/><Relationship Id="rId10" Type="http://schemas.openxmlformats.org/officeDocument/2006/relationships/slide" Target="slide59.xml"/><Relationship Id="rId4" Type="http://schemas.openxmlformats.org/officeDocument/2006/relationships/slide" Target="slide60.xml"/><Relationship Id="rId9" Type="http://schemas.openxmlformats.org/officeDocument/2006/relationships/slide" Target="slide61.xml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slide" Target="slide62.xml"/><Relationship Id="rId3" Type="http://schemas.openxmlformats.org/officeDocument/2006/relationships/image" Target="../media/image22.jpg"/><Relationship Id="rId7" Type="http://schemas.openxmlformats.org/officeDocument/2006/relationships/slide" Target="slide52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00.xml"/><Relationship Id="rId5" Type="http://schemas.openxmlformats.org/officeDocument/2006/relationships/slide" Target="slide105.xml"/><Relationship Id="rId4" Type="http://schemas.openxmlformats.org/officeDocument/2006/relationships/image" Target="../media/image21.png"/><Relationship Id="rId9" Type="http://schemas.openxmlformats.org/officeDocument/2006/relationships/slide" Target="slide59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slide" Target="slide6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slide" Target="slide63.xml"/><Relationship Id="rId4" Type="http://schemas.openxmlformats.org/officeDocument/2006/relationships/image" Target="../media/image22.jpg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slide" Target="slide64.xml"/><Relationship Id="rId3" Type="http://schemas.openxmlformats.org/officeDocument/2006/relationships/image" Target="../media/image17.png"/><Relationship Id="rId7" Type="http://schemas.openxmlformats.org/officeDocument/2006/relationships/slide" Target="slide6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slide" Target="slide66.xml"/><Relationship Id="rId10" Type="http://schemas.openxmlformats.org/officeDocument/2006/relationships/slide" Target="slide108.xml"/><Relationship Id="rId4" Type="http://schemas.openxmlformats.org/officeDocument/2006/relationships/image" Target="../media/image22.jpg"/><Relationship Id="rId9" Type="http://schemas.openxmlformats.org/officeDocument/2006/relationships/slide" Target="slide65.xml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slide" Target="slide52.xml"/><Relationship Id="rId3" Type="http://schemas.openxmlformats.org/officeDocument/2006/relationships/image" Target="../media/image22.jpg"/><Relationship Id="rId7" Type="http://schemas.openxmlformats.org/officeDocument/2006/relationships/slide" Target="slide100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05.xml"/><Relationship Id="rId5" Type="http://schemas.openxmlformats.org/officeDocument/2006/relationships/image" Target="../media/image21.png"/><Relationship Id="rId10" Type="http://schemas.openxmlformats.org/officeDocument/2006/relationships/slide" Target="slide62.xml"/><Relationship Id="rId4" Type="http://schemas.openxmlformats.org/officeDocument/2006/relationships/slide" Target="slide60.xml"/><Relationship Id="rId9" Type="http://schemas.openxmlformats.org/officeDocument/2006/relationships/slide" Target="slide63.xml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slide" Target="slide52.xml"/><Relationship Id="rId3" Type="http://schemas.openxmlformats.org/officeDocument/2006/relationships/image" Target="../media/image22.jpg"/><Relationship Id="rId7" Type="http://schemas.openxmlformats.org/officeDocument/2006/relationships/slide" Target="slide100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05.xml"/><Relationship Id="rId5" Type="http://schemas.openxmlformats.org/officeDocument/2006/relationships/image" Target="../media/image21.png"/><Relationship Id="rId10" Type="http://schemas.openxmlformats.org/officeDocument/2006/relationships/slide" Target="slide62.xml"/><Relationship Id="rId4" Type="http://schemas.openxmlformats.org/officeDocument/2006/relationships/slide" Target="slide60.xml"/><Relationship Id="rId9" Type="http://schemas.openxmlformats.org/officeDocument/2006/relationships/slide" Target="slide63.xml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slide" Target="slide108.xml"/><Relationship Id="rId3" Type="http://schemas.openxmlformats.org/officeDocument/2006/relationships/image" Target="../media/image22.jpg"/><Relationship Id="rId7" Type="http://schemas.openxmlformats.org/officeDocument/2006/relationships/slide" Target="slide52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00.xml"/><Relationship Id="rId11" Type="http://schemas.openxmlformats.org/officeDocument/2006/relationships/image" Target="../media/image24.jpg"/><Relationship Id="rId5" Type="http://schemas.openxmlformats.org/officeDocument/2006/relationships/image" Target="../media/image21.png"/><Relationship Id="rId10" Type="http://schemas.openxmlformats.org/officeDocument/2006/relationships/slide" Target="slide63.xml"/><Relationship Id="rId4" Type="http://schemas.openxmlformats.org/officeDocument/2006/relationships/slide" Target="slide66.xml"/><Relationship Id="rId9" Type="http://schemas.openxmlformats.org/officeDocument/2006/relationships/slide" Target="slide67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slide" Target="slide52.xml"/><Relationship Id="rId5" Type="http://schemas.openxmlformats.org/officeDocument/2006/relationships/image" Target="../media/image21.png"/><Relationship Id="rId4" Type="http://schemas.openxmlformats.org/officeDocument/2006/relationships/slide" Target="slide68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7" Type="http://schemas.openxmlformats.org/officeDocument/2006/relationships/slide" Target="slide38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slide" Target="slide52.xml"/><Relationship Id="rId5" Type="http://schemas.openxmlformats.org/officeDocument/2006/relationships/slide" Target="slide69.xml"/><Relationship Id="rId4" Type="http://schemas.openxmlformats.org/officeDocument/2006/relationships/image" Target="../media/image21.png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slide" Target="slide70.xml"/><Relationship Id="rId3" Type="http://schemas.openxmlformats.org/officeDocument/2006/relationships/image" Target="../media/image22.jpg"/><Relationship Id="rId7" Type="http://schemas.openxmlformats.org/officeDocument/2006/relationships/slide" Target="slide38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slide" Target="slide52.xml"/><Relationship Id="rId5" Type="http://schemas.openxmlformats.org/officeDocument/2006/relationships/slide" Target="slide66.xml"/><Relationship Id="rId4" Type="http://schemas.openxmlformats.org/officeDocument/2006/relationships/image" Target="../media/image21.png"/><Relationship Id="rId9" Type="http://schemas.openxmlformats.org/officeDocument/2006/relationships/slide" Target="slide68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" Target="slide29.xml"/><Relationship Id="rId3" Type="http://schemas.openxmlformats.org/officeDocument/2006/relationships/slide" Target="slide1.xml"/><Relationship Id="rId7" Type="http://schemas.openxmlformats.org/officeDocument/2006/relationships/image" Target="../media/image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slide" Target="slide32.xml"/><Relationship Id="rId11" Type="http://schemas.openxmlformats.org/officeDocument/2006/relationships/image" Target="../media/image11.png"/><Relationship Id="rId5" Type="http://schemas.openxmlformats.org/officeDocument/2006/relationships/image" Target="../media/image8.png"/><Relationship Id="rId10" Type="http://schemas.openxmlformats.org/officeDocument/2006/relationships/image" Target="../media/image10.png"/><Relationship Id="rId4" Type="http://schemas.openxmlformats.org/officeDocument/2006/relationships/slide" Target="slide31.xml"/><Relationship Id="rId9" Type="http://schemas.openxmlformats.org/officeDocument/2006/relationships/slide" Target="slide9.xml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slide" Target="slide68.xml"/><Relationship Id="rId3" Type="http://schemas.openxmlformats.org/officeDocument/2006/relationships/image" Target="../media/image22.jpg"/><Relationship Id="rId7" Type="http://schemas.openxmlformats.org/officeDocument/2006/relationships/slide" Target="slide38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slide" Target="slide52.xml"/><Relationship Id="rId5" Type="http://schemas.openxmlformats.org/officeDocument/2006/relationships/slide" Target="slide66.xml"/><Relationship Id="rId4" Type="http://schemas.openxmlformats.org/officeDocument/2006/relationships/image" Target="../media/image21.png"/><Relationship Id="rId9" Type="http://schemas.openxmlformats.org/officeDocument/2006/relationships/slide" Target="slide71.xml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slide" Target="slide68.xml"/><Relationship Id="rId3" Type="http://schemas.openxmlformats.org/officeDocument/2006/relationships/image" Target="../media/image22.jpg"/><Relationship Id="rId7" Type="http://schemas.openxmlformats.org/officeDocument/2006/relationships/slide" Target="slide38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slide" Target="slide52.xml"/><Relationship Id="rId5" Type="http://schemas.openxmlformats.org/officeDocument/2006/relationships/slide" Target="slide66.xml"/><Relationship Id="rId4" Type="http://schemas.openxmlformats.org/officeDocument/2006/relationships/image" Target="../media/image21.png"/><Relationship Id="rId9" Type="http://schemas.openxmlformats.org/officeDocument/2006/relationships/slide" Target="slide72.xml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slide" Target="slide73.xml"/><Relationship Id="rId3" Type="http://schemas.openxmlformats.org/officeDocument/2006/relationships/image" Target="../media/image22.jpg"/><Relationship Id="rId7" Type="http://schemas.openxmlformats.org/officeDocument/2006/relationships/slide" Target="slide38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slide" Target="slide52.xml"/><Relationship Id="rId5" Type="http://schemas.openxmlformats.org/officeDocument/2006/relationships/slide" Target="slide66.xml"/><Relationship Id="rId4" Type="http://schemas.openxmlformats.org/officeDocument/2006/relationships/image" Target="../media/image21.png"/><Relationship Id="rId9" Type="http://schemas.openxmlformats.org/officeDocument/2006/relationships/slide" Target="slide68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7" Type="http://schemas.openxmlformats.org/officeDocument/2006/relationships/slide" Target="slide38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slide" Target="slide52.xml"/><Relationship Id="rId5" Type="http://schemas.openxmlformats.org/officeDocument/2006/relationships/image" Target="../media/image21.png"/><Relationship Id="rId4" Type="http://schemas.openxmlformats.org/officeDocument/2006/relationships/slide" Target="slide74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slide" Target="slide73.xml"/><Relationship Id="rId5" Type="http://schemas.openxmlformats.org/officeDocument/2006/relationships/image" Target="../media/image24.jpg"/><Relationship Id="rId4" Type="http://schemas.openxmlformats.org/officeDocument/2006/relationships/slide" Target="slide75.xml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slide" Target="slide101.xml"/><Relationship Id="rId7" Type="http://schemas.openxmlformats.org/officeDocument/2006/relationships/slide" Target="slide76.xm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slide" Target="slide73.xml"/><Relationship Id="rId5" Type="http://schemas.openxmlformats.org/officeDocument/2006/relationships/slide" Target="slide75.xml"/><Relationship Id="rId4" Type="http://schemas.openxmlformats.org/officeDocument/2006/relationships/slide" Target="slide99.xml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slide" Target="slide77.xml"/><Relationship Id="rId3" Type="http://schemas.openxmlformats.org/officeDocument/2006/relationships/slide" Target="slide101.xml"/><Relationship Id="rId7" Type="http://schemas.openxmlformats.org/officeDocument/2006/relationships/image" Target="../media/image2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slide" Target="slide52.xml"/><Relationship Id="rId5" Type="http://schemas.openxmlformats.org/officeDocument/2006/relationships/slide" Target="slide76.xml"/><Relationship Id="rId4" Type="http://schemas.openxmlformats.org/officeDocument/2006/relationships/slide" Target="slide99.xml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slide" Target="slide78.xml"/><Relationship Id="rId3" Type="http://schemas.openxmlformats.org/officeDocument/2006/relationships/slide" Target="slide101.xml"/><Relationship Id="rId7" Type="http://schemas.openxmlformats.org/officeDocument/2006/relationships/image" Target="../media/image2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slide" Target="slide52.xml"/><Relationship Id="rId5" Type="http://schemas.openxmlformats.org/officeDocument/2006/relationships/slide" Target="slide77.xml"/><Relationship Id="rId4" Type="http://schemas.openxmlformats.org/officeDocument/2006/relationships/slide" Target="slide99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slide" Target="slide101.xml"/><Relationship Id="rId7" Type="http://schemas.openxmlformats.org/officeDocument/2006/relationships/image" Target="../media/image2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slide" Target="slide52.xml"/><Relationship Id="rId5" Type="http://schemas.openxmlformats.org/officeDocument/2006/relationships/slide" Target="slide79.xml"/><Relationship Id="rId4" Type="http://schemas.openxmlformats.org/officeDocument/2006/relationships/slide" Target="slide99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slide" Target="slide101.xml"/><Relationship Id="rId7" Type="http://schemas.openxmlformats.org/officeDocument/2006/relationships/slide" Target="slide80.xm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slide" Target="slide52.xml"/><Relationship Id="rId4" Type="http://schemas.openxmlformats.org/officeDocument/2006/relationships/slide" Target="slide99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slide" Target="slide1.xml"/><Relationship Id="rId7" Type="http://schemas.openxmlformats.org/officeDocument/2006/relationships/slide" Target="slide32.xml"/><Relationship Id="rId12" Type="http://schemas.openxmlformats.org/officeDocument/2006/relationships/image" Target="../media/image1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0.png"/><Relationship Id="rId5" Type="http://schemas.openxmlformats.org/officeDocument/2006/relationships/slide" Target="slide31.xml"/><Relationship Id="rId10" Type="http://schemas.openxmlformats.org/officeDocument/2006/relationships/slide" Target="slide9.xml"/><Relationship Id="rId4" Type="http://schemas.openxmlformats.org/officeDocument/2006/relationships/slide" Target="slide12.xml"/><Relationship Id="rId9" Type="http://schemas.openxmlformats.org/officeDocument/2006/relationships/slide" Target="slide29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slide" Target="slide101.xml"/><Relationship Id="rId7" Type="http://schemas.openxmlformats.org/officeDocument/2006/relationships/image" Target="../media/image2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slide" Target="slide81.xml"/><Relationship Id="rId5" Type="http://schemas.openxmlformats.org/officeDocument/2006/relationships/slide" Target="slide52.xml"/><Relationship Id="rId4" Type="http://schemas.openxmlformats.org/officeDocument/2006/relationships/slide" Target="slide99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slide" Target="slide101.xml"/><Relationship Id="rId7" Type="http://schemas.openxmlformats.org/officeDocument/2006/relationships/image" Target="../media/image2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slide" Target="slide82.xml"/><Relationship Id="rId5" Type="http://schemas.openxmlformats.org/officeDocument/2006/relationships/slide" Target="slide52.xml"/><Relationship Id="rId4" Type="http://schemas.openxmlformats.org/officeDocument/2006/relationships/slide" Target="slide99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slide" Target="slide101.xml"/><Relationship Id="rId7" Type="http://schemas.openxmlformats.org/officeDocument/2006/relationships/image" Target="../media/image2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slide" Target="slide83.xml"/><Relationship Id="rId5" Type="http://schemas.openxmlformats.org/officeDocument/2006/relationships/slide" Target="slide52.xml"/><Relationship Id="rId4" Type="http://schemas.openxmlformats.org/officeDocument/2006/relationships/slide" Target="slide99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slide" Target="slide101.xm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slide" Target="slide52.xml"/><Relationship Id="rId4" Type="http://schemas.openxmlformats.org/officeDocument/2006/relationships/slide" Target="slide99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slide" Target="slide101.xm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slide" Target="slide52.xml"/><Relationship Id="rId4" Type="http://schemas.openxmlformats.org/officeDocument/2006/relationships/slide" Target="slide99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slide" Target="slide101.xm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slide" Target="slide52.xml"/><Relationship Id="rId4" Type="http://schemas.openxmlformats.org/officeDocument/2006/relationships/slide" Target="slide99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slide" Target="slide101.xm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slide" Target="slide88.xml"/><Relationship Id="rId5" Type="http://schemas.openxmlformats.org/officeDocument/2006/relationships/slide" Target="slide87.xml"/><Relationship Id="rId4" Type="http://schemas.openxmlformats.org/officeDocument/2006/relationships/slide" Target="slide99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slide" Target="slide101.xm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slide" Target="slide88.xml"/><Relationship Id="rId4" Type="http://schemas.openxmlformats.org/officeDocument/2006/relationships/slide" Target="slide99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slide" Target="slide101.xm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slide" Target="slide87.xml"/><Relationship Id="rId4" Type="http://schemas.openxmlformats.org/officeDocument/2006/relationships/slide" Target="slide99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slide" Target="slide101.xml"/><Relationship Id="rId7" Type="http://schemas.openxmlformats.org/officeDocument/2006/relationships/image" Target="../media/image28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27.jpg"/><Relationship Id="rId4" Type="http://schemas.openxmlformats.org/officeDocument/2006/relationships/slide" Target="slide99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slide" Target="slide1.xml"/><Relationship Id="rId7" Type="http://schemas.openxmlformats.org/officeDocument/2006/relationships/slide" Target="slide32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2.png"/><Relationship Id="rId5" Type="http://schemas.openxmlformats.org/officeDocument/2006/relationships/slide" Target="slide31.xml"/><Relationship Id="rId10" Type="http://schemas.openxmlformats.org/officeDocument/2006/relationships/slide" Target="slide10.xml"/><Relationship Id="rId4" Type="http://schemas.openxmlformats.org/officeDocument/2006/relationships/slide" Target="slide11.xml"/><Relationship Id="rId9" Type="http://schemas.openxmlformats.org/officeDocument/2006/relationships/slide" Target="slide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slide" Target="slide101.xm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jpg"/><Relationship Id="rId5" Type="http://schemas.openxmlformats.org/officeDocument/2006/relationships/image" Target="../media/image27.jpg"/><Relationship Id="rId4" Type="http://schemas.openxmlformats.org/officeDocument/2006/relationships/slide" Target="slide99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slide" Target="slide101.xm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jpg"/><Relationship Id="rId5" Type="http://schemas.openxmlformats.org/officeDocument/2006/relationships/image" Target="../media/image27.jpg"/><Relationship Id="rId4" Type="http://schemas.openxmlformats.org/officeDocument/2006/relationships/slide" Target="slide99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slide" Target="slide101.xm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jpg"/><Relationship Id="rId5" Type="http://schemas.openxmlformats.org/officeDocument/2006/relationships/image" Target="../media/image27.jpg"/><Relationship Id="rId4" Type="http://schemas.openxmlformats.org/officeDocument/2006/relationships/slide" Target="slide99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slide" Target="slide101.xm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jpg"/><Relationship Id="rId5" Type="http://schemas.openxmlformats.org/officeDocument/2006/relationships/image" Target="../media/image27.jpg"/><Relationship Id="rId4" Type="http://schemas.openxmlformats.org/officeDocument/2006/relationships/slide" Target="slide99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slide" Target="slide101.xm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slide" Target="slide99.xml"/></Relationships>
</file>

<file path=ppt/slides/_rels/slide9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31.png"/><Relationship Id="rId7" Type="http://schemas.openxmlformats.org/officeDocument/2006/relationships/image" Target="../media/image33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slide" Target="slide99.xml"/><Relationship Id="rId5" Type="http://schemas.openxmlformats.org/officeDocument/2006/relationships/slide" Target="slide101.xml"/><Relationship Id="rId10" Type="http://schemas.openxmlformats.org/officeDocument/2006/relationships/image" Target="../media/image36.png"/><Relationship Id="rId4" Type="http://schemas.openxmlformats.org/officeDocument/2006/relationships/image" Target="../media/image32.jpeg"/><Relationship Id="rId9" Type="http://schemas.openxmlformats.org/officeDocument/2006/relationships/image" Target="../media/image35.png"/></Relationships>
</file>

<file path=ppt/slides/_rels/slide9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slide" Target="slide99.xml"/><Relationship Id="rId5" Type="http://schemas.openxmlformats.org/officeDocument/2006/relationships/image" Target="../media/image32.jpeg"/><Relationship Id="rId10" Type="http://schemas.openxmlformats.org/officeDocument/2006/relationships/slide" Target="slide101.xml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9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jpeg"/><Relationship Id="rId9" Type="http://schemas.openxmlformats.org/officeDocument/2006/relationships/slide" Target="slide98.xml"/></Relationships>
</file>

<file path=ppt/slides/_rels/slide9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31.png"/><Relationship Id="rId7" Type="http://schemas.openxmlformats.org/officeDocument/2006/relationships/image" Target="../media/image33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slide" Target="slide99.xml"/><Relationship Id="rId5" Type="http://schemas.openxmlformats.org/officeDocument/2006/relationships/slide" Target="slide101.xml"/><Relationship Id="rId10" Type="http://schemas.openxmlformats.org/officeDocument/2006/relationships/image" Target="../media/image36.png"/><Relationship Id="rId4" Type="http://schemas.openxmlformats.org/officeDocument/2006/relationships/image" Target="../media/image32.jpeg"/><Relationship Id="rId9" Type="http://schemas.openxmlformats.org/officeDocument/2006/relationships/image" Target="../media/image35.png"/></Relationships>
</file>

<file path=ppt/slides/_rels/slide9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12" Type="http://schemas.openxmlformats.org/officeDocument/2006/relationships/slide" Target="slide98.xm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slide" Target="slide101.xml"/><Relationship Id="rId5" Type="http://schemas.openxmlformats.org/officeDocument/2006/relationships/image" Target="../media/image33.png"/><Relationship Id="rId10" Type="http://schemas.openxmlformats.org/officeDocument/2006/relationships/image" Target="../media/image23.png"/><Relationship Id="rId4" Type="http://schemas.openxmlformats.org/officeDocument/2006/relationships/image" Target="../media/image32.jpeg"/><Relationship Id="rId9" Type="http://schemas.openxmlformats.org/officeDocument/2006/relationships/slide" Target="slide10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CC84A3B-1309-4F5C-B2CA-61328CAE34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46379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9318667-4CD0-4178-AF17-8B6BB3DFA1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37" y="589972"/>
            <a:ext cx="743671" cy="58568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8815869-205C-4A62-9B8A-2EBFCD56869B}"/>
              </a:ext>
            </a:extLst>
          </p:cNvPr>
          <p:cNvSpPr txBox="1"/>
          <p:nvPr/>
        </p:nvSpPr>
        <p:spPr>
          <a:xfrm>
            <a:off x="1043708" y="621950"/>
            <a:ext cx="19026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rgbClr val="336699"/>
                </a:solidFill>
                <a:latin typeface="Franklin Gothic Medium" panose="020B0603020102020204" pitchFamily="34" charset="0"/>
                <a:ea typeface="Microsoft YaHei UI" panose="020B0503020204020204" pitchFamily="34" charset="-122"/>
              </a:rPr>
              <a:t>BlocAdmin.ro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884985-CBBB-475F-827F-D558B25517CD}"/>
              </a:ext>
            </a:extLst>
          </p:cNvPr>
          <p:cNvSpPr txBox="1"/>
          <p:nvPr/>
        </p:nvSpPr>
        <p:spPr>
          <a:xfrm>
            <a:off x="1043708" y="839596"/>
            <a:ext cx="18995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i="1" err="1">
                <a:solidFill>
                  <a:srgbClr val="006600"/>
                </a:solidFill>
              </a:rPr>
              <a:t>Pentru</a:t>
            </a:r>
            <a:r>
              <a:rPr lang="en-US" sz="1000" b="1" i="1">
                <a:solidFill>
                  <a:srgbClr val="006600"/>
                </a:solidFill>
              </a:rPr>
              <a:t> administratorii de bloc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BC44E93-A3A1-487F-99EE-7A3EA5A01AA0}"/>
              </a:ext>
            </a:extLst>
          </p:cNvPr>
          <p:cNvCxnSpPr/>
          <p:nvPr/>
        </p:nvCxnSpPr>
        <p:spPr>
          <a:xfrm>
            <a:off x="400050" y="1209675"/>
            <a:ext cx="11315700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hlinkClick r:id="rId4" action="ppaction://hlinksldjump"/>
            <a:extLst>
              <a:ext uri="{FF2B5EF4-FFF2-40B4-BE49-F238E27FC236}">
                <a16:creationId xmlns:a16="http://schemas.microsoft.com/office/drawing/2014/main" id="{88BB1A2F-B2A7-4E1F-B0A0-DDD4E9263535}"/>
              </a:ext>
            </a:extLst>
          </p:cNvPr>
          <p:cNvSpPr/>
          <p:nvPr/>
        </p:nvSpPr>
        <p:spPr>
          <a:xfrm>
            <a:off x="10010775" y="716490"/>
            <a:ext cx="1704975" cy="246211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/>
              <a:t>Lanseaza BlocAdmin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2C2EC65-78BA-47D7-BAEB-F5BC92290C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2884" y="1506332"/>
            <a:ext cx="4161707" cy="2775859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43D37A0-032B-42FC-975D-AAD904976876}"/>
              </a:ext>
            </a:extLst>
          </p:cNvPr>
          <p:cNvCxnSpPr/>
          <p:nvPr/>
        </p:nvCxnSpPr>
        <p:spPr>
          <a:xfrm>
            <a:off x="504825" y="6353175"/>
            <a:ext cx="113157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3F2E8872-81FC-47BD-9F48-4F9A4E37AC4B}"/>
              </a:ext>
            </a:extLst>
          </p:cNvPr>
          <p:cNvSpPr/>
          <p:nvPr/>
        </p:nvSpPr>
        <p:spPr>
          <a:xfrm>
            <a:off x="504825" y="6368569"/>
            <a:ext cx="266451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i="1">
                <a:solidFill>
                  <a:srgbClr val="336699"/>
                </a:solidFill>
              </a:rPr>
              <a:t>Copyright </a:t>
            </a:r>
            <a:r>
              <a:rPr lang="en-US" sz="800" i="1">
                <a:solidFill>
                  <a:srgbClr val="336699"/>
                </a:solidFill>
                <a:latin typeface="Calibri" panose="020F0502020204030204" pitchFamily="34" charset="0"/>
              </a:rPr>
              <a:t>© </a:t>
            </a:r>
            <a:r>
              <a:rPr lang="en-US" sz="800" i="1">
                <a:solidFill>
                  <a:srgbClr val="336699"/>
                </a:solidFill>
              </a:rPr>
              <a:t>BlocAdmin.ro 2018. Toate drepturile rezervate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81DFDF-E66B-4FF5-B2F1-4286A6BF4321}"/>
              </a:ext>
            </a:extLst>
          </p:cNvPr>
          <p:cNvSpPr/>
          <p:nvPr/>
        </p:nvSpPr>
        <p:spPr>
          <a:xfrm>
            <a:off x="504825" y="6527326"/>
            <a:ext cx="94448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i="1">
                <a:solidFill>
                  <a:schemeClr val="accent1">
                    <a:lumMod val="50000"/>
                  </a:schemeClr>
                </a:solidFill>
              </a:rPr>
              <a:t>Termeni si conditii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EB04D9B-BF0B-48B0-8DEC-87E41C96E0EB}"/>
              </a:ext>
            </a:extLst>
          </p:cNvPr>
          <p:cNvSpPr txBox="1"/>
          <p:nvPr/>
        </p:nvSpPr>
        <p:spPr>
          <a:xfrm>
            <a:off x="966789" y="1506332"/>
            <a:ext cx="48196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rgbClr val="006600"/>
                </a:solidFill>
              </a:rPr>
              <a:t>Solutia ideala pentru administratorii de bloc</a:t>
            </a:r>
          </a:p>
        </p:txBody>
      </p:sp>
      <p:sp>
        <p:nvSpPr>
          <p:cNvPr id="18" name="Rectangle: Rounded Corners 17">
            <a:hlinkClick r:id="rId6" action="ppaction://hlinksldjump"/>
            <a:extLst>
              <a:ext uri="{FF2B5EF4-FFF2-40B4-BE49-F238E27FC236}">
                <a16:creationId xmlns:a16="http://schemas.microsoft.com/office/drawing/2014/main" id="{684133C4-891A-4BF9-9A59-056752685B05}"/>
              </a:ext>
            </a:extLst>
          </p:cNvPr>
          <p:cNvSpPr/>
          <p:nvPr/>
        </p:nvSpPr>
        <p:spPr>
          <a:xfrm>
            <a:off x="2250174" y="1955559"/>
            <a:ext cx="1838325" cy="400098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/>
              <a:t>Creeaza cont gratuit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E4A3F61-BBA5-488D-9CE1-0AF87DEC1E0E}"/>
              </a:ext>
            </a:extLst>
          </p:cNvPr>
          <p:cNvSpPr txBox="1"/>
          <p:nvPr/>
        </p:nvSpPr>
        <p:spPr>
          <a:xfrm>
            <a:off x="2791981" y="3390219"/>
            <a:ext cx="48196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/>
              <a:t>Avantaje pentru administratori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E7A8686-2159-47A3-ACF6-05A36734C190}"/>
              </a:ext>
            </a:extLst>
          </p:cNvPr>
          <p:cNvSpPr txBox="1"/>
          <p:nvPr/>
        </p:nvSpPr>
        <p:spPr>
          <a:xfrm>
            <a:off x="2791980" y="4287697"/>
            <a:ext cx="48196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/>
              <a:t>Avantaje pentru locatari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1254602-75CC-4234-9DF9-6ED75995FA99}"/>
              </a:ext>
            </a:extLst>
          </p:cNvPr>
          <p:cNvSpPr/>
          <p:nvPr/>
        </p:nvSpPr>
        <p:spPr>
          <a:xfrm>
            <a:off x="2896756" y="3745639"/>
            <a:ext cx="4728406" cy="4949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800">
                <a:solidFill>
                  <a:schemeClr val="tx1"/>
                </a:solidFill>
              </a:rPr>
              <a:t>Usor de utilizat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800">
                <a:solidFill>
                  <a:schemeClr val="tx1"/>
                </a:solidFill>
              </a:rPr>
              <a:t>On-line, acces de pe orice computer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800">
                <a:solidFill>
                  <a:schemeClr val="tx1"/>
                </a:solidFill>
              </a:rPr>
              <a:t>Conform cu legea 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5F6A07B-E468-47DE-A8F0-F270043C8B33}"/>
              </a:ext>
            </a:extLst>
          </p:cNvPr>
          <p:cNvSpPr/>
          <p:nvPr/>
        </p:nvSpPr>
        <p:spPr>
          <a:xfrm>
            <a:off x="2896756" y="4705826"/>
            <a:ext cx="4728406" cy="7278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800">
                <a:solidFill>
                  <a:schemeClr val="tx1"/>
                </a:solidFill>
              </a:rPr>
              <a:t>Aplicatie gratuita pentru telefon si tableta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800">
                <a:solidFill>
                  <a:schemeClr val="tx1"/>
                </a:solidFill>
              </a:rPr>
              <a:t>Primesti notificari cand se afiseaza intretinerea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800">
                <a:solidFill>
                  <a:schemeClr val="tx1"/>
                </a:solidFill>
              </a:rPr>
              <a:t>Vezi din ce este compusa intretinerea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800">
                <a:solidFill>
                  <a:schemeClr val="tx1"/>
                </a:solidFill>
              </a:rPr>
              <a:t>Poti plati intretinerea cu cardul direct din aplicatie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800">
                <a:solidFill>
                  <a:schemeClr val="tx1"/>
                </a:solidFill>
              </a:rPr>
              <a:t>Poti comnica cu administratorul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048CE85-B24E-45DA-9A0B-EEAB77A8B9E0}"/>
              </a:ext>
            </a:extLst>
          </p:cNvPr>
          <p:cNvSpPr txBox="1"/>
          <p:nvPr/>
        </p:nvSpPr>
        <p:spPr>
          <a:xfrm>
            <a:off x="1043708" y="2537990"/>
            <a:ext cx="481964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000">
                <a:solidFill>
                  <a:srgbClr val="336699"/>
                </a:solidFill>
              </a:rPr>
              <a:t>BlocAdmin.ro este o aplicatie on-line dedicate administratorilor de bloc. 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000">
                <a:solidFill>
                  <a:srgbClr val="336699"/>
                </a:solidFill>
              </a:rPr>
              <a:t>Este solutia ideala pentru a tine evidenta cheltuielilor si platilor unei asociatii de bloc.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000">
                <a:solidFill>
                  <a:srgbClr val="336699"/>
                </a:solidFill>
              </a:rPr>
              <a:t>Calculul tabelul de intretinere nu a fost nicidata mai simplu de efectuat.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70EF8E3A-1C4B-4C32-95E3-006DB95577B1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352" y="3210935"/>
            <a:ext cx="1695220" cy="2553633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773FBB73-AF55-4CB5-9943-A50B35F16C2E}"/>
              </a:ext>
            </a:extLst>
          </p:cNvPr>
          <p:cNvSpPr txBox="1"/>
          <p:nvPr/>
        </p:nvSpPr>
        <p:spPr>
          <a:xfrm>
            <a:off x="1221217" y="5486532"/>
            <a:ext cx="1231728" cy="70788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bg1"/>
                </a:solidFill>
              </a:rPr>
              <a:t>“BlocAdmin.ro este solutia ideala pentru administrarea unui bloc” </a:t>
            </a:r>
          </a:p>
          <a:p>
            <a:r>
              <a:rPr lang="en-US" sz="800">
                <a:solidFill>
                  <a:schemeClr val="bg1"/>
                </a:solidFill>
              </a:rPr>
              <a:t>Mihai Popescu  Administrator bloc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401939B-FF2C-4791-84CB-66539BAC62EF}"/>
              </a:ext>
            </a:extLst>
          </p:cNvPr>
          <p:cNvCxnSpPr>
            <a:cxnSpLocks/>
          </p:cNvCxnSpPr>
          <p:nvPr/>
        </p:nvCxnSpPr>
        <p:spPr>
          <a:xfrm flipV="1">
            <a:off x="1114425" y="3218106"/>
            <a:ext cx="5024078" cy="8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07789E8-D619-423C-961B-0BEB4579CB99}"/>
              </a:ext>
            </a:extLst>
          </p:cNvPr>
          <p:cNvSpPr txBox="1"/>
          <p:nvPr/>
        </p:nvSpPr>
        <p:spPr>
          <a:xfrm>
            <a:off x="7680037" y="4336158"/>
            <a:ext cx="2478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Care este scopul nostru?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0537A76-05F3-4548-A324-293757E4F37D}"/>
              </a:ext>
            </a:extLst>
          </p:cNvPr>
          <p:cNvSpPr txBox="1"/>
          <p:nvPr/>
        </p:nvSpPr>
        <p:spPr>
          <a:xfrm>
            <a:off x="6581775" y="4734914"/>
            <a:ext cx="49530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/>
              <a:t>“Tatal meu este administrator de bloc de mai bine de 10 ani. In fiecare luna a trebuit sa-mi aloc cel putin o ora pentru a-l ajuta sa calculeze tabelul de intretinere. Astfel, am decis sa dezvolt aceasta aplicatie pentru a veni in sprijinul lui si a altor administratori.</a:t>
            </a:r>
          </a:p>
          <a:p>
            <a:endParaRPr lang="en-US" sz="1000" i="1"/>
          </a:p>
          <a:p>
            <a:r>
              <a:rPr lang="en-US" sz="1000" i="1"/>
              <a:t>Scopul nostru este de a usura munca administratorilor de bloc si de a oferi o solutie transparenta pentru locatari.”</a:t>
            </a:r>
          </a:p>
          <a:p>
            <a:pPr algn="r"/>
            <a:r>
              <a:rPr lang="en-US" sz="1000" i="1"/>
              <a:t>Liviu Florea – fondator BlocAdmin.ro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E80B383D-ADA2-4212-A1EA-C17587D4F347}"/>
              </a:ext>
            </a:extLst>
          </p:cNvPr>
          <p:cNvGrpSpPr/>
          <p:nvPr/>
        </p:nvGrpSpPr>
        <p:grpSpPr>
          <a:xfrm>
            <a:off x="6671903" y="1001156"/>
            <a:ext cx="521970" cy="215444"/>
            <a:chOff x="6671903" y="1001156"/>
            <a:chExt cx="521970" cy="215444"/>
          </a:xfrm>
        </p:grpSpPr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1BF5BD9D-617A-4CF3-90B7-FAF9F95DF8C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71903" y="1001156"/>
              <a:ext cx="190500" cy="190500"/>
            </a:xfrm>
            <a:prstGeom prst="rect">
              <a:avLst/>
            </a:prstGeom>
          </p:spPr>
        </p:pic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11B07CC-4672-492A-BF2C-AEFF51D15352}"/>
                </a:ext>
              </a:extLst>
            </p:cNvPr>
            <p:cNvSpPr txBox="1"/>
            <p:nvPr/>
          </p:nvSpPr>
          <p:spPr>
            <a:xfrm>
              <a:off x="6767153" y="1001156"/>
              <a:ext cx="42672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/>
                <a:t>Acasa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E603225F-5600-4543-BCFB-B7696EACDAE1}"/>
              </a:ext>
            </a:extLst>
          </p:cNvPr>
          <p:cNvGrpSpPr/>
          <p:nvPr/>
        </p:nvGrpSpPr>
        <p:grpSpPr>
          <a:xfrm>
            <a:off x="8402618" y="1009995"/>
            <a:ext cx="650300" cy="215444"/>
            <a:chOff x="8402618" y="1009995"/>
            <a:chExt cx="650300" cy="215444"/>
          </a:xfrm>
        </p:grpSpPr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75F3A6CE-76B1-40E5-9A92-A075220AA25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02618" y="1013488"/>
              <a:ext cx="190500" cy="190500"/>
            </a:xfrm>
            <a:prstGeom prst="rect">
              <a:avLst/>
            </a:prstGeom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6B7A941-AA4F-4F6F-BFD7-599F96D425E5}"/>
                </a:ext>
              </a:extLst>
            </p:cNvPr>
            <p:cNvSpPr txBox="1"/>
            <p:nvPr/>
          </p:nvSpPr>
          <p:spPr>
            <a:xfrm>
              <a:off x="8544445" y="1009995"/>
              <a:ext cx="50847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/>
                <a:t>Contact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AEBA2217-9770-4272-8F7F-B4B9F7042784}"/>
              </a:ext>
            </a:extLst>
          </p:cNvPr>
          <p:cNvGrpSpPr/>
          <p:nvPr/>
        </p:nvGrpSpPr>
        <p:grpSpPr>
          <a:xfrm>
            <a:off x="7403224" y="1004649"/>
            <a:ext cx="791346" cy="219759"/>
            <a:chOff x="7403224" y="1004649"/>
            <a:chExt cx="791346" cy="219759"/>
          </a:xfrm>
        </p:grpSpPr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D1C219F4-0326-4468-A522-2CEF6B8AFD5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03224" y="1004649"/>
              <a:ext cx="190500" cy="190500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D7F0D02C-314D-4ECB-9F3F-0A1A16305F2C}"/>
                </a:ext>
              </a:extLst>
            </p:cNvPr>
            <p:cNvSpPr txBox="1"/>
            <p:nvPr/>
          </p:nvSpPr>
          <p:spPr>
            <a:xfrm>
              <a:off x="7559460" y="1008964"/>
              <a:ext cx="63511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/>
                <a:t>Despre noi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520482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4C358C5-B14B-405D-84E6-2E34DE654F1C}"/>
              </a:ext>
            </a:extLst>
          </p:cNvPr>
          <p:cNvSpPr/>
          <p:nvPr/>
        </p:nvSpPr>
        <p:spPr>
          <a:xfrm>
            <a:off x="4913821" y="627833"/>
            <a:ext cx="2824578" cy="5639618"/>
          </a:xfrm>
          <a:prstGeom prst="rect">
            <a:avLst/>
          </a:prstGeom>
          <a:solidFill>
            <a:schemeClr val="bg1"/>
          </a:solidFill>
          <a:ln w="12700" cmpd="dbl">
            <a:gradFill flip="none" rotWithShape="1">
              <a:gsLst>
                <a:gs pos="0">
                  <a:schemeClr val="accent3">
                    <a:lumMod val="0"/>
                    <a:lumOff val="100000"/>
                  </a:schemeClr>
                </a:gs>
                <a:gs pos="35000">
                  <a:schemeClr val="accent3">
                    <a:lumMod val="0"/>
                    <a:lumOff val="100000"/>
                  </a:schemeClr>
                </a:gs>
                <a:gs pos="100000">
                  <a:schemeClr val="accent3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8F1CC5B-F713-4106-A823-70239DD8BA65}"/>
              </a:ext>
            </a:extLst>
          </p:cNvPr>
          <p:cNvCxnSpPr>
            <a:cxnSpLocks/>
          </p:cNvCxnSpPr>
          <p:nvPr/>
        </p:nvCxnSpPr>
        <p:spPr>
          <a:xfrm>
            <a:off x="5581397" y="3036449"/>
            <a:ext cx="153144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DB816EA2-9E44-4B40-9E75-AFBD4A1346F1}"/>
              </a:ext>
            </a:extLst>
          </p:cNvPr>
          <p:cNvGrpSpPr/>
          <p:nvPr/>
        </p:nvGrpSpPr>
        <p:grpSpPr>
          <a:xfrm>
            <a:off x="5009537" y="901698"/>
            <a:ext cx="2646362" cy="585689"/>
            <a:chOff x="4779422" y="1269185"/>
            <a:chExt cx="2646362" cy="585689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49318667-4CD0-4178-AF17-8B6BB3DFA1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79422" y="1269185"/>
              <a:ext cx="743671" cy="585689"/>
            </a:xfrm>
            <a:prstGeom prst="rect">
              <a:avLst/>
            </a:prstGeom>
          </p:spPr>
        </p:pic>
        <p:sp>
          <p:nvSpPr>
            <p:cNvPr id="7" name="TextBox 6">
              <a:hlinkClick r:id="rId3" action="ppaction://hlinksldjump"/>
              <a:extLst>
                <a:ext uri="{FF2B5EF4-FFF2-40B4-BE49-F238E27FC236}">
                  <a16:creationId xmlns:a16="http://schemas.microsoft.com/office/drawing/2014/main" id="{98815869-205C-4A62-9B8A-2EBFCD56869B}"/>
                </a:ext>
              </a:extLst>
            </p:cNvPr>
            <p:cNvSpPr txBox="1"/>
            <p:nvPr/>
          </p:nvSpPr>
          <p:spPr>
            <a:xfrm>
              <a:off x="5523093" y="1301163"/>
              <a:ext cx="19026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>
                  <a:solidFill>
                    <a:srgbClr val="336699"/>
                  </a:solidFill>
                  <a:latin typeface="Franklin Gothic Medium" panose="020B0603020102020204" pitchFamily="34" charset="0"/>
                  <a:ea typeface="Microsoft YaHei UI" panose="020B0503020204020204" pitchFamily="34" charset="-122"/>
                </a:rPr>
                <a:t>BlocAdmin.ro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4884985-CBBB-475F-827F-D558B25517CD}"/>
                </a:ext>
              </a:extLst>
            </p:cNvPr>
            <p:cNvSpPr txBox="1"/>
            <p:nvPr/>
          </p:nvSpPr>
          <p:spPr>
            <a:xfrm>
              <a:off x="5523093" y="1518809"/>
              <a:ext cx="189951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i="1" err="1">
                  <a:solidFill>
                    <a:srgbClr val="006600"/>
                  </a:solidFill>
                </a:rPr>
                <a:t>Pentru</a:t>
              </a:r>
              <a:r>
                <a:rPr lang="en-US" sz="1000" b="1" i="1">
                  <a:solidFill>
                    <a:srgbClr val="006600"/>
                  </a:solidFill>
                </a:rPr>
                <a:t> administratorii de bloc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B27F7E71-4215-485A-8393-B43E9CAA8FF7}"/>
              </a:ext>
            </a:extLst>
          </p:cNvPr>
          <p:cNvSpPr txBox="1"/>
          <p:nvPr/>
        </p:nvSpPr>
        <p:spPr>
          <a:xfrm>
            <a:off x="5206027" y="1499635"/>
            <a:ext cx="2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>
                <a:solidFill>
                  <a:schemeClr val="tx1">
                    <a:lumMod val="75000"/>
                    <a:lumOff val="25000"/>
                  </a:schemeClr>
                </a:solidFill>
              </a:rPr>
              <a:t>Creeaza cont gratuit</a:t>
            </a:r>
          </a:p>
        </p:txBody>
      </p:sp>
      <p:pic>
        <p:nvPicPr>
          <p:cNvPr id="23" name="Picture 22">
            <a:hlinkClick r:id="rId4" action="ppaction://hlinksldjump"/>
            <a:extLst>
              <a:ext uri="{FF2B5EF4-FFF2-40B4-BE49-F238E27FC236}">
                <a16:creationId xmlns:a16="http://schemas.microsoft.com/office/drawing/2014/main" id="{0B2E746A-F393-44EB-8441-500CC098DD3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950" y="2029075"/>
            <a:ext cx="2516662" cy="391940"/>
          </a:xfrm>
          <a:prstGeom prst="rect">
            <a:avLst/>
          </a:prstGeom>
        </p:spPr>
      </p:pic>
      <p:pic>
        <p:nvPicPr>
          <p:cNvPr id="43" name="Picture 42">
            <a:hlinkClick r:id="rId6" action="ppaction://hlinksldjump"/>
            <a:extLst>
              <a:ext uri="{FF2B5EF4-FFF2-40B4-BE49-F238E27FC236}">
                <a16:creationId xmlns:a16="http://schemas.microsoft.com/office/drawing/2014/main" id="{A8DE5B65-F2B3-40A0-8C00-EB6C71DB4FD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1423" y="2450838"/>
            <a:ext cx="2490149" cy="387811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C44DD265-7B89-4052-B38A-5F14F92BBBF7}"/>
              </a:ext>
            </a:extLst>
          </p:cNvPr>
          <p:cNvSpPr txBox="1"/>
          <p:nvPr/>
        </p:nvSpPr>
        <p:spPr>
          <a:xfrm>
            <a:off x="6124032" y="2913339"/>
            <a:ext cx="36260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>
                <a:solidFill>
                  <a:schemeClr val="bg1">
                    <a:lumMod val="65000"/>
                  </a:schemeClr>
                </a:solidFill>
              </a:rPr>
              <a:t>sau</a:t>
            </a:r>
            <a:endParaRPr lang="en-US" sz="1000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7B5E9C36-E770-464C-A5E1-A9380F01C379}"/>
              </a:ext>
            </a:extLst>
          </p:cNvPr>
          <p:cNvCxnSpPr>
            <a:cxnSpLocks/>
          </p:cNvCxnSpPr>
          <p:nvPr/>
        </p:nvCxnSpPr>
        <p:spPr>
          <a:xfrm>
            <a:off x="5149977" y="5821803"/>
            <a:ext cx="240159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>
            <a:extLst>
              <a:ext uri="{FF2B5EF4-FFF2-40B4-BE49-F238E27FC236}">
                <a16:creationId xmlns:a16="http://schemas.microsoft.com/office/drawing/2014/main" id="{4344FEC9-3B1F-41C5-AAF8-4FF850FB2BFD}"/>
              </a:ext>
            </a:extLst>
          </p:cNvPr>
          <p:cNvGrpSpPr/>
          <p:nvPr/>
        </p:nvGrpSpPr>
        <p:grpSpPr>
          <a:xfrm>
            <a:off x="5206031" y="5875186"/>
            <a:ext cx="2029257" cy="246221"/>
            <a:chOff x="4598515" y="5218985"/>
            <a:chExt cx="1850737" cy="246221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AC32EC44-B5BE-4D0B-A37E-A94115036463}"/>
                </a:ext>
              </a:extLst>
            </p:cNvPr>
            <p:cNvSpPr txBox="1"/>
            <p:nvPr/>
          </p:nvSpPr>
          <p:spPr>
            <a:xfrm>
              <a:off x="4598515" y="5218985"/>
              <a:ext cx="837246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0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Ai deja cont?</a:t>
              </a:r>
            </a:p>
          </p:txBody>
        </p:sp>
        <p:sp>
          <p:nvSpPr>
            <p:cNvPr id="61" name="TextBox 60">
              <a:hlinkClick r:id="rId8" action="ppaction://hlinksldjump"/>
              <a:extLst>
                <a:ext uri="{FF2B5EF4-FFF2-40B4-BE49-F238E27FC236}">
                  <a16:creationId xmlns:a16="http://schemas.microsoft.com/office/drawing/2014/main" id="{B404BCF9-1370-46C3-8463-F002E4D30D95}"/>
                </a:ext>
              </a:extLst>
            </p:cNvPr>
            <p:cNvSpPr txBox="1"/>
            <p:nvPr/>
          </p:nvSpPr>
          <p:spPr>
            <a:xfrm>
              <a:off x="5314462" y="5218985"/>
              <a:ext cx="1134790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000">
                  <a:solidFill>
                    <a:srgbClr val="336699"/>
                  </a:solidFill>
                </a:rPr>
                <a:t>Lanseaza BlocAdmin</a:t>
              </a:r>
            </a:p>
          </p:txBody>
        </p:sp>
      </p:grp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FD1C8846-FA2F-4470-973E-4838CCEB3066}"/>
              </a:ext>
            </a:extLst>
          </p:cNvPr>
          <p:cNvSpPr/>
          <p:nvPr/>
        </p:nvSpPr>
        <p:spPr>
          <a:xfrm>
            <a:off x="5407866" y="5312059"/>
            <a:ext cx="1704975" cy="246211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/>
              <a:t>Creeaza cont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849E7D1C-DD89-4AFE-86F5-657FCBD504A1}"/>
              </a:ext>
            </a:extLst>
          </p:cNvPr>
          <p:cNvSpPr/>
          <p:nvPr/>
        </p:nvSpPr>
        <p:spPr>
          <a:xfrm>
            <a:off x="5142887" y="4895009"/>
            <a:ext cx="105388" cy="93787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6BCDDAF-E83B-46F2-B378-A2051D48475A}"/>
              </a:ext>
            </a:extLst>
          </p:cNvPr>
          <p:cNvSpPr txBox="1"/>
          <p:nvPr/>
        </p:nvSpPr>
        <p:spPr>
          <a:xfrm>
            <a:off x="5265053" y="4818791"/>
            <a:ext cx="2322559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Am citit si sunt de acord cu </a:t>
            </a:r>
            <a:r>
              <a:rPr lang="en-US" sz="1000">
                <a:solidFill>
                  <a:srgbClr val="336699"/>
                </a:solidFill>
              </a:rPr>
              <a:t>Termenii si conditiile de utilizare</a:t>
            </a:r>
          </a:p>
        </p:txBody>
      </p:sp>
      <p:sp>
        <p:nvSpPr>
          <p:cNvPr id="22" name="Rectangle: Rounded Corners 21">
            <a:hlinkClick r:id="rId9" action="ppaction://hlinksldjump"/>
            <a:extLst>
              <a:ext uri="{FF2B5EF4-FFF2-40B4-BE49-F238E27FC236}">
                <a16:creationId xmlns:a16="http://schemas.microsoft.com/office/drawing/2014/main" id="{BF15DFE2-8E8B-410B-A20F-5DF203CBEE55}"/>
              </a:ext>
            </a:extLst>
          </p:cNvPr>
          <p:cNvSpPr/>
          <p:nvPr/>
        </p:nvSpPr>
        <p:spPr>
          <a:xfrm>
            <a:off x="5104787" y="3246075"/>
            <a:ext cx="2484852" cy="246221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>
                <a:solidFill>
                  <a:srgbClr val="C00000"/>
                </a:solidFill>
              </a:rPr>
              <a:t>Adresa de e-mail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B67ECC3-708A-413D-AB12-1A79EECF9F85}"/>
              </a:ext>
            </a:extLst>
          </p:cNvPr>
          <p:cNvSpPr txBox="1"/>
          <p:nvPr/>
        </p:nvSpPr>
        <p:spPr>
          <a:xfrm>
            <a:off x="5014886" y="3501638"/>
            <a:ext cx="2482825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>
                <a:solidFill>
                  <a:srgbClr val="C00000"/>
                </a:solidFill>
              </a:rPr>
              <a:t>Te rog sa introduci adresa de e-mail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86DB5D8-376D-4FEA-A1F2-B048A818D5A6}"/>
              </a:ext>
            </a:extLst>
          </p:cNvPr>
          <p:cNvSpPr txBox="1"/>
          <p:nvPr/>
        </p:nvSpPr>
        <p:spPr>
          <a:xfrm>
            <a:off x="5009537" y="3988705"/>
            <a:ext cx="2482825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>
                <a:solidFill>
                  <a:srgbClr val="C00000"/>
                </a:solidFill>
              </a:rPr>
              <a:t>Te rog sa introduci parola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FD98B02-CDC3-450F-9880-BF20156BA0AD}"/>
              </a:ext>
            </a:extLst>
          </p:cNvPr>
          <p:cNvSpPr txBox="1"/>
          <p:nvPr/>
        </p:nvSpPr>
        <p:spPr>
          <a:xfrm>
            <a:off x="5009536" y="4518825"/>
            <a:ext cx="2482825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>
                <a:solidFill>
                  <a:srgbClr val="C00000"/>
                </a:solidFill>
              </a:rPr>
              <a:t>Te rog sa introduci numarul de telefon mobil 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C181A965-35B7-4FE9-A153-0367D16C3267}"/>
              </a:ext>
            </a:extLst>
          </p:cNvPr>
          <p:cNvSpPr/>
          <p:nvPr/>
        </p:nvSpPr>
        <p:spPr>
          <a:xfrm>
            <a:off x="5104693" y="3747840"/>
            <a:ext cx="2484852" cy="246221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>
                <a:solidFill>
                  <a:srgbClr val="C00000"/>
                </a:solidFill>
              </a:rPr>
              <a:t>Parola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8EC3B269-727B-4E2E-BAE1-B832D6D79A89}"/>
              </a:ext>
            </a:extLst>
          </p:cNvPr>
          <p:cNvSpPr/>
          <p:nvPr/>
        </p:nvSpPr>
        <p:spPr>
          <a:xfrm>
            <a:off x="5111860" y="4254199"/>
            <a:ext cx="2484852" cy="246221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>
                <a:solidFill>
                  <a:srgbClr val="C00000"/>
                </a:solidFill>
              </a:rPr>
              <a:t>Nr de telefon mobil</a:t>
            </a:r>
          </a:p>
        </p:txBody>
      </p:sp>
      <p:pic>
        <p:nvPicPr>
          <p:cNvPr id="4" name="Picture 3">
            <a:hlinkClick r:id="rId10" action="ppaction://hlinksldjump"/>
            <a:extLst>
              <a:ext uri="{FF2B5EF4-FFF2-40B4-BE49-F238E27FC236}">
                <a16:creationId xmlns:a16="http://schemas.microsoft.com/office/drawing/2014/main" id="{82233C41-890D-4041-95E7-FD345EC776C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0" y="-597"/>
            <a:ext cx="12192000" cy="458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090503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tangle 78">
            <a:extLst>
              <a:ext uri="{FF2B5EF4-FFF2-40B4-BE49-F238E27FC236}">
                <a16:creationId xmlns:a16="http://schemas.microsoft.com/office/drawing/2014/main" id="{B038C54C-CC39-41BC-AD9C-443930718FB1}"/>
              </a:ext>
            </a:extLst>
          </p:cNvPr>
          <p:cNvSpPr/>
          <p:nvPr/>
        </p:nvSpPr>
        <p:spPr>
          <a:xfrm>
            <a:off x="1631477" y="1295536"/>
            <a:ext cx="10340000" cy="4407059"/>
          </a:xfrm>
          <a:prstGeom prst="rect">
            <a:avLst/>
          </a:prstGeom>
          <a:solidFill>
            <a:schemeClr val="bg1"/>
          </a:solidFill>
          <a:ln w="12700" cmpd="dbl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88AE32E-EA68-489B-84D5-A64ECD89F4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3784" y="5761732"/>
            <a:ext cx="4058216" cy="263926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45DC611A-BFBB-44AC-B0F7-07794262895A}"/>
              </a:ext>
            </a:extLst>
          </p:cNvPr>
          <p:cNvSpPr/>
          <p:nvPr/>
        </p:nvSpPr>
        <p:spPr>
          <a:xfrm>
            <a:off x="220523" y="1295536"/>
            <a:ext cx="1331440" cy="4408859"/>
          </a:xfrm>
          <a:prstGeom prst="rect">
            <a:avLst/>
          </a:prstGeom>
          <a:solidFill>
            <a:schemeClr val="bg1"/>
          </a:solidFill>
          <a:ln w="12700" cmpd="dbl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A95161-73AC-4C73-A6A7-1A42E4243A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4699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3229837-D7AF-4312-B0D0-03271287A548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523" y="476843"/>
            <a:ext cx="462724" cy="3644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8807322-A722-4FC2-807A-1ED6498CE3E5}"/>
              </a:ext>
            </a:extLst>
          </p:cNvPr>
          <p:cNvSpPr txBox="1"/>
          <p:nvPr/>
        </p:nvSpPr>
        <p:spPr>
          <a:xfrm>
            <a:off x="600617" y="435611"/>
            <a:ext cx="19026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rgbClr val="336699"/>
                </a:solidFill>
                <a:latin typeface="Franklin Gothic Medium" panose="020B0603020102020204" pitchFamily="34" charset="0"/>
                <a:ea typeface="Microsoft YaHei UI" panose="020B0503020204020204" pitchFamily="34" charset="-122"/>
              </a:rPr>
              <a:t>BlocAdmin.ro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456C2F-DE97-4EBD-9E49-51CD2A9ADB5D}"/>
              </a:ext>
            </a:extLst>
          </p:cNvPr>
          <p:cNvSpPr txBox="1"/>
          <p:nvPr/>
        </p:nvSpPr>
        <p:spPr>
          <a:xfrm>
            <a:off x="600617" y="653257"/>
            <a:ext cx="18995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i="1" err="1">
                <a:solidFill>
                  <a:srgbClr val="006600"/>
                </a:solidFill>
              </a:rPr>
              <a:t>Pentru</a:t>
            </a:r>
            <a:r>
              <a:rPr lang="en-US" sz="800" b="1" i="1">
                <a:solidFill>
                  <a:srgbClr val="006600"/>
                </a:solidFill>
              </a:rPr>
              <a:t> administratorii de bloc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A93ADA-403C-432F-8AE5-0196473C4CF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56" y="5889597"/>
            <a:ext cx="11431595" cy="56205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3C8E6E9-9D70-4165-A23F-C2FEAC1921E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761" y="6052448"/>
            <a:ext cx="11434622" cy="54429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2E257A1-1701-4319-A7DE-54E646A0FC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23972"/>
            <a:ext cx="4058216" cy="47959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D20ACDCE-8903-4937-90C9-4E6A8BFAED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0198" y="5761732"/>
            <a:ext cx="4058216" cy="263926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98691049-8A65-42D5-9AB6-28514E63DF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12" y="5903761"/>
            <a:ext cx="4058216" cy="495369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4B1B60BD-3D04-4352-9523-EDD9FAF552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63809"/>
            <a:ext cx="4058216" cy="26392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2BB4F0C-1208-4C56-8B09-2E678B33D19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5952117"/>
            <a:ext cx="8991600" cy="442087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EC0BBD21-5F58-49DB-AB8D-97FCB71D7F7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6592736"/>
            <a:ext cx="12192000" cy="26035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14A719F8-D644-4188-A663-0767926290B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56" y="874080"/>
            <a:ext cx="12191999" cy="315241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DEEAA446-D79D-4357-9B6B-AF972384CC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012" y="6056161"/>
            <a:ext cx="4058216" cy="495369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24AC8071-BE69-4839-8061-4FF39052168E}"/>
              </a:ext>
            </a:extLst>
          </p:cNvPr>
          <p:cNvSpPr txBox="1"/>
          <p:nvPr/>
        </p:nvSpPr>
        <p:spPr>
          <a:xfrm>
            <a:off x="9985019" y="873089"/>
            <a:ext cx="7629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chemeClr val="bg1">
                    <a:lumMod val="85000"/>
                  </a:schemeClr>
                </a:solidFill>
              </a:rPr>
              <a:t>Notificari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EF3861FA-F025-4A15-AE0B-D365E415D5D0}"/>
              </a:ext>
            </a:extLst>
          </p:cNvPr>
          <p:cNvGrpSpPr/>
          <p:nvPr/>
        </p:nvGrpSpPr>
        <p:grpSpPr>
          <a:xfrm>
            <a:off x="10895037" y="959314"/>
            <a:ext cx="188913" cy="127000"/>
            <a:chOff x="10521950" y="971550"/>
            <a:chExt cx="298450" cy="127000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D2CFC05E-B662-46D1-86E6-60B2C4BBEABF}"/>
                </a:ext>
              </a:extLst>
            </p:cNvPr>
            <p:cNvCxnSpPr>
              <a:cxnSpLocks/>
            </p:cNvCxnSpPr>
            <p:nvPr/>
          </p:nvCxnSpPr>
          <p:spPr>
            <a:xfrm>
              <a:off x="10521950" y="971550"/>
              <a:ext cx="298450" cy="0"/>
            </a:xfrm>
            <a:prstGeom prst="line">
              <a:avLst/>
            </a:prstGeom>
            <a:ln w="158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E4A0B63-0CD5-48B6-B233-97D5B0FECF64}"/>
                </a:ext>
              </a:extLst>
            </p:cNvPr>
            <p:cNvCxnSpPr>
              <a:cxnSpLocks/>
            </p:cNvCxnSpPr>
            <p:nvPr/>
          </p:nvCxnSpPr>
          <p:spPr>
            <a:xfrm>
              <a:off x="10521950" y="1035050"/>
              <a:ext cx="298450" cy="0"/>
            </a:xfrm>
            <a:prstGeom prst="line">
              <a:avLst/>
            </a:prstGeom>
            <a:ln w="158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BC1EDA5-6BEE-42F8-81FE-E8C1ADD03A80}"/>
                </a:ext>
              </a:extLst>
            </p:cNvPr>
            <p:cNvCxnSpPr>
              <a:cxnSpLocks/>
            </p:cNvCxnSpPr>
            <p:nvPr/>
          </p:nvCxnSpPr>
          <p:spPr>
            <a:xfrm>
              <a:off x="10521950" y="1098550"/>
              <a:ext cx="298450" cy="0"/>
            </a:xfrm>
            <a:prstGeom prst="line">
              <a:avLst/>
            </a:prstGeom>
            <a:ln w="158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E4D133E1-4242-4932-81FB-9DCA7A78F95D}"/>
              </a:ext>
            </a:extLst>
          </p:cNvPr>
          <p:cNvSpPr txBox="1"/>
          <p:nvPr/>
        </p:nvSpPr>
        <p:spPr>
          <a:xfrm>
            <a:off x="11109169" y="884314"/>
            <a:ext cx="9987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chemeClr val="bg1">
                    <a:lumMod val="85000"/>
                  </a:schemeClr>
                </a:solidFill>
              </a:rPr>
              <a:t>Contul Meu</a:t>
            </a: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78C766AA-C900-488D-9A53-EC9AC65D2938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150" y="898912"/>
            <a:ext cx="218250" cy="242600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6B285945-186E-47EE-9D38-671F972DA7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641" y="5764294"/>
            <a:ext cx="4058216" cy="495369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C268BC58-1485-4CEB-BA45-4E4ECD49595C}"/>
              </a:ext>
            </a:extLst>
          </p:cNvPr>
          <p:cNvSpPr txBox="1"/>
          <p:nvPr/>
        </p:nvSpPr>
        <p:spPr>
          <a:xfrm>
            <a:off x="1732605" y="917057"/>
            <a:ext cx="22685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solidFill>
                  <a:schemeClr val="bg1">
                    <a:lumMod val="85000"/>
                  </a:schemeClr>
                </a:solidFill>
                <a:latin typeface="Franklin Gothic Medium" panose="020B0603020102020204" pitchFamily="34" charset="0"/>
                <a:ea typeface="Microsoft YaHei UI" panose="020B0503020204020204" pitchFamily="34" charset="-122"/>
              </a:rPr>
              <a:t>Asociatia de proprietari Vulturul B4A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05F27FF-BDD1-4510-9582-7420D73A8550}"/>
              </a:ext>
            </a:extLst>
          </p:cNvPr>
          <p:cNvSpPr txBox="1"/>
          <p:nvPr/>
        </p:nvSpPr>
        <p:spPr>
          <a:xfrm>
            <a:off x="4134497" y="926456"/>
            <a:ext cx="6639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solidFill>
                  <a:schemeClr val="bg1">
                    <a:lumMod val="85000"/>
                  </a:schemeClr>
                </a:solidFill>
                <a:latin typeface="Franklin Gothic Medium" panose="020B0603020102020204" pitchFamily="34" charset="0"/>
                <a:ea typeface="Microsoft YaHei UI" panose="020B0503020204020204" pitchFamily="34" charset="-122"/>
              </a:rPr>
              <a:t>Scara  A</a:t>
            </a:r>
          </a:p>
        </p:txBody>
      </p:sp>
      <p:sp>
        <p:nvSpPr>
          <p:cNvPr id="55" name="Isosceles Triangle 54">
            <a:extLst>
              <a:ext uri="{FF2B5EF4-FFF2-40B4-BE49-F238E27FC236}">
                <a16:creationId xmlns:a16="http://schemas.microsoft.com/office/drawing/2014/main" id="{9007196A-6C69-4DBF-A794-80016EBC85AB}"/>
              </a:ext>
            </a:extLst>
          </p:cNvPr>
          <p:cNvSpPr/>
          <p:nvPr/>
        </p:nvSpPr>
        <p:spPr>
          <a:xfrm rot="10800000">
            <a:off x="1673683" y="1003507"/>
            <a:ext cx="96563" cy="73319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Isosceles Triangle 55">
            <a:extLst>
              <a:ext uri="{FF2B5EF4-FFF2-40B4-BE49-F238E27FC236}">
                <a16:creationId xmlns:a16="http://schemas.microsoft.com/office/drawing/2014/main" id="{8166D678-3963-411B-9CD1-922A881D563C}"/>
              </a:ext>
            </a:extLst>
          </p:cNvPr>
          <p:cNvSpPr/>
          <p:nvPr/>
        </p:nvSpPr>
        <p:spPr>
          <a:xfrm rot="10800000">
            <a:off x="4078658" y="1004683"/>
            <a:ext cx="96563" cy="73319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81869AA1-0BE6-4B06-B589-1051855BCDFB}"/>
              </a:ext>
            </a:extLst>
          </p:cNvPr>
          <p:cNvSpPr/>
          <p:nvPr/>
        </p:nvSpPr>
        <p:spPr>
          <a:xfrm>
            <a:off x="1770246" y="1368615"/>
            <a:ext cx="1363479" cy="22955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>
                <a:solidFill>
                  <a:schemeClr val="bg2">
                    <a:lumMod val="25000"/>
                  </a:schemeClr>
                </a:solidFill>
              </a:rPr>
              <a:t>Nume asociatie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E2E2C4B5-65E7-468A-9FF2-1AB12493C5F2}"/>
              </a:ext>
            </a:extLst>
          </p:cNvPr>
          <p:cNvSpPr/>
          <p:nvPr/>
        </p:nvSpPr>
        <p:spPr>
          <a:xfrm>
            <a:off x="1770246" y="1623896"/>
            <a:ext cx="1363479" cy="22955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>
                <a:solidFill>
                  <a:schemeClr val="bg2">
                    <a:lumMod val="25000"/>
                  </a:schemeClr>
                </a:solidFill>
              </a:rPr>
              <a:t>Cod fiscal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FA164BFA-BF39-420A-817C-AF0BEC35A056}"/>
              </a:ext>
            </a:extLst>
          </p:cNvPr>
          <p:cNvSpPr/>
          <p:nvPr/>
        </p:nvSpPr>
        <p:spPr>
          <a:xfrm>
            <a:off x="1770246" y="1879177"/>
            <a:ext cx="1363479" cy="22955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>
                <a:solidFill>
                  <a:schemeClr val="bg2">
                    <a:lumMod val="25000"/>
                  </a:schemeClr>
                </a:solidFill>
              </a:rPr>
              <a:t>Sediul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A6DB5CAB-E911-4BA8-A1E8-C2812FE7EF20}"/>
              </a:ext>
            </a:extLst>
          </p:cNvPr>
          <p:cNvSpPr/>
          <p:nvPr/>
        </p:nvSpPr>
        <p:spPr>
          <a:xfrm>
            <a:off x="1770246" y="2134458"/>
            <a:ext cx="1363479" cy="22955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>
                <a:solidFill>
                  <a:schemeClr val="bg2">
                    <a:lumMod val="25000"/>
                  </a:schemeClr>
                </a:solidFill>
              </a:rPr>
              <a:t>Localitatea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31B0B57A-52DC-4C3A-A721-04A88BA48FCB}"/>
              </a:ext>
            </a:extLst>
          </p:cNvPr>
          <p:cNvSpPr/>
          <p:nvPr/>
        </p:nvSpPr>
        <p:spPr>
          <a:xfrm>
            <a:off x="1770246" y="2389739"/>
            <a:ext cx="1363479" cy="22955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>
                <a:solidFill>
                  <a:schemeClr val="bg2">
                    <a:lumMod val="25000"/>
                  </a:schemeClr>
                </a:solidFill>
              </a:rPr>
              <a:t>Judetul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4AFB08D3-E742-4BA2-AB70-D3CDDA2D2006}"/>
              </a:ext>
            </a:extLst>
          </p:cNvPr>
          <p:cNvSpPr/>
          <p:nvPr/>
        </p:nvSpPr>
        <p:spPr>
          <a:xfrm>
            <a:off x="1770246" y="2900301"/>
            <a:ext cx="1363479" cy="22955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>
                <a:solidFill>
                  <a:schemeClr val="bg2">
                    <a:lumMod val="25000"/>
                  </a:schemeClr>
                </a:solidFill>
              </a:rPr>
              <a:t>Banca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85E7DA2B-97FE-49DA-94AB-077AFA1FC8EE}"/>
              </a:ext>
            </a:extLst>
          </p:cNvPr>
          <p:cNvSpPr/>
          <p:nvPr/>
        </p:nvSpPr>
        <p:spPr>
          <a:xfrm>
            <a:off x="1770246" y="3410863"/>
            <a:ext cx="1363479" cy="22955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>
                <a:solidFill>
                  <a:schemeClr val="bg2">
                    <a:lumMod val="25000"/>
                  </a:schemeClr>
                </a:solidFill>
              </a:rPr>
              <a:t>Administrator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97816CCE-F702-4B64-B42D-658D2DB8DE0B}"/>
              </a:ext>
            </a:extLst>
          </p:cNvPr>
          <p:cNvSpPr/>
          <p:nvPr/>
        </p:nvSpPr>
        <p:spPr>
          <a:xfrm>
            <a:off x="1770246" y="3921425"/>
            <a:ext cx="1363479" cy="22955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>
                <a:solidFill>
                  <a:schemeClr val="bg2">
                    <a:lumMod val="25000"/>
                  </a:schemeClr>
                </a:solidFill>
              </a:rPr>
              <a:t>Presedinte</a:t>
            </a: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AB0BC3BE-FBEC-4DE0-A9FF-FE2A80DD4CDD}"/>
              </a:ext>
            </a:extLst>
          </p:cNvPr>
          <p:cNvSpPr/>
          <p:nvPr/>
        </p:nvSpPr>
        <p:spPr>
          <a:xfrm>
            <a:off x="1770246" y="2645020"/>
            <a:ext cx="1363479" cy="22955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>
                <a:solidFill>
                  <a:schemeClr val="bg2">
                    <a:lumMod val="25000"/>
                  </a:schemeClr>
                </a:solidFill>
              </a:rPr>
              <a:t>Numar scari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71F79E96-7E94-4EF1-91A1-4F07F5DD2445}"/>
              </a:ext>
            </a:extLst>
          </p:cNvPr>
          <p:cNvSpPr/>
          <p:nvPr/>
        </p:nvSpPr>
        <p:spPr>
          <a:xfrm>
            <a:off x="1770246" y="3155582"/>
            <a:ext cx="1363479" cy="22955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>
                <a:solidFill>
                  <a:schemeClr val="bg2">
                    <a:lumMod val="25000"/>
                  </a:schemeClr>
                </a:solidFill>
              </a:rPr>
              <a:t>Codul Iban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9ACBABF3-6FAF-4FD4-A442-C887D32E7D6A}"/>
              </a:ext>
            </a:extLst>
          </p:cNvPr>
          <p:cNvSpPr/>
          <p:nvPr/>
        </p:nvSpPr>
        <p:spPr>
          <a:xfrm>
            <a:off x="1770246" y="3666144"/>
            <a:ext cx="1363479" cy="22955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>
                <a:solidFill>
                  <a:schemeClr val="bg2">
                    <a:lumMod val="25000"/>
                  </a:schemeClr>
                </a:solidFill>
              </a:rPr>
              <a:t>Telefon Administrator</a:t>
            </a: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9F514E94-AF02-4B6A-8EA4-642244F4C6A7}"/>
              </a:ext>
            </a:extLst>
          </p:cNvPr>
          <p:cNvSpPr/>
          <p:nvPr/>
        </p:nvSpPr>
        <p:spPr>
          <a:xfrm>
            <a:off x="1770246" y="4176706"/>
            <a:ext cx="1363479" cy="22955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>
                <a:solidFill>
                  <a:schemeClr val="bg2">
                    <a:lumMod val="25000"/>
                  </a:schemeClr>
                </a:solidFill>
              </a:rPr>
              <a:t>Telefon Presedinte</a:t>
            </a: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60C827EC-C096-4EDE-B0F3-CAA4E7AD200D}"/>
              </a:ext>
            </a:extLst>
          </p:cNvPr>
          <p:cNvSpPr/>
          <p:nvPr/>
        </p:nvSpPr>
        <p:spPr>
          <a:xfrm>
            <a:off x="1770246" y="4431987"/>
            <a:ext cx="1363479" cy="22955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>
                <a:solidFill>
                  <a:schemeClr val="bg2">
                    <a:lumMod val="25000"/>
                  </a:schemeClr>
                </a:solidFill>
              </a:rPr>
              <a:t>Cenzor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6AFF9CD6-79E8-45DA-A27D-4F52724E5018}"/>
              </a:ext>
            </a:extLst>
          </p:cNvPr>
          <p:cNvSpPr/>
          <p:nvPr/>
        </p:nvSpPr>
        <p:spPr>
          <a:xfrm>
            <a:off x="1770246" y="4687269"/>
            <a:ext cx="1363479" cy="22955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>
                <a:solidFill>
                  <a:schemeClr val="bg2">
                    <a:lumMod val="25000"/>
                  </a:schemeClr>
                </a:solidFill>
              </a:rPr>
              <a:t>Telefon cenzor</a:t>
            </a: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DA96DEDB-4727-4A78-9367-E33EED4410D1}"/>
              </a:ext>
            </a:extLst>
          </p:cNvPr>
          <p:cNvSpPr/>
          <p:nvPr/>
        </p:nvSpPr>
        <p:spPr>
          <a:xfrm>
            <a:off x="3181350" y="1368615"/>
            <a:ext cx="2876550" cy="22955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>
                <a:solidFill>
                  <a:schemeClr val="tx1"/>
                </a:solidFill>
              </a:rPr>
              <a:t>Asociatia de proprietari Vulturul B4A</a:t>
            </a: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21C97432-80F6-40B4-85A1-2D04AD77B976}"/>
              </a:ext>
            </a:extLst>
          </p:cNvPr>
          <p:cNvSpPr/>
          <p:nvPr/>
        </p:nvSpPr>
        <p:spPr>
          <a:xfrm>
            <a:off x="3181350" y="1623896"/>
            <a:ext cx="2876550" cy="22955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>
                <a:solidFill>
                  <a:schemeClr val="tx1"/>
                </a:solidFill>
              </a:rPr>
              <a:t>1255645</a:t>
            </a: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ED180EE9-A6C6-44D5-8BFE-74B859551847}"/>
              </a:ext>
            </a:extLst>
          </p:cNvPr>
          <p:cNvSpPr/>
          <p:nvPr/>
        </p:nvSpPr>
        <p:spPr>
          <a:xfrm>
            <a:off x="3181350" y="1879177"/>
            <a:ext cx="2876550" cy="22955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>
                <a:solidFill>
                  <a:schemeClr val="tx1"/>
                </a:solidFill>
              </a:rPr>
              <a:t>Bld. Petrochimistilor, Bloc B4, Scara A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1FE7DC5F-CC12-489A-BA29-4710C4C28F39}"/>
              </a:ext>
            </a:extLst>
          </p:cNvPr>
          <p:cNvSpPr/>
          <p:nvPr/>
        </p:nvSpPr>
        <p:spPr>
          <a:xfrm>
            <a:off x="3181350" y="2134458"/>
            <a:ext cx="2876550" cy="22955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>
                <a:solidFill>
                  <a:schemeClr val="tx1"/>
                </a:solidFill>
              </a:rPr>
              <a:t>Pitesti</a:t>
            </a: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1B2EA663-B781-41DF-9463-E12942FBBECA}"/>
              </a:ext>
            </a:extLst>
          </p:cNvPr>
          <p:cNvSpPr/>
          <p:nvPr/>
        </p:nvSpPr>
        <p:spPr>
          <a:xfrm>
            <a:off x="3181350" y="2389739"/>
            <a:ext cx="2876550" cy="22955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>
                <a:solidFill>
                  <a:schemeClr val="tx1"/>
                </a:solidFill>
              </a:rPr>
              <a:t>Arges</a:t>
            </a: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CE739595-E362-4E72-A8EB-A09909F8CF10}"/>
              </a:ext>
            </a:extLst>
          </p:cNvPr>
          <p:cNvSpPr/>
          <p:nvPr/>
        </p:nvSpPr>
        <p:spPr>
          <a:xfrm>
            <a:off x="3181350" y="2900301"/>
            <a:ext cx="2876550" cy="22955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>
                <a:solidFill>
                  <a:schemeClr val="tx1"/>
                </a:solidFill>
              </a:rPr>
              <a:t>BRD – Sucursala Pitesti</a:t>
            </a: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55D81A0C-FE83-433D-A03C-0514FA966C98}"/>
              </a:ext>
            </a:extLst>
          </p:cNvPr>
          <p:cNvSpPr/>
          <p:nvPr/>
        </p:nvSpPr>
        <p:spPr>
          <a:xfrm>
            <a:off x="3181350" y="3410863"/>
            <a:ext cx="2876550" cy="22955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>
                <a:solidFill>
                  <a:schemeClr val="tx1"/>
                </a:solidFill>
              </a:rPr>
              <a:t>Florea Mihail</a:t>
            </a:r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20914A15-7637-40A3-A0B1-2FEE45EB21BB}"/>
              </a:ext>
            </a:extLst>
          </p:cNvPr>
          <p:cNvSpPr/>
          <p:nvPr/>
        </p:nvSpPr>
        <p:spPr>
          <a:xfrm>
            <a:off x="3181350" y="3921425"/>
            <a:ext cx="2876550" cy="22955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>
                <a:solidFill>
                  <a:schemeClr val="tx1"/>
                </a:solidFill>
              </a:rPr>
              <a:t>Dumitru Constantin</a:t>
            </a:r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3AA7DFAA-EA2C-4947-8AF9-BE7B0E6CAC8B}"/>
              </a:ext>
            </a:extLst>
          </p:cNvPr>
          <p:cNvSpPr/>
          <p:nvPr/>
        </p:nvSpPr>
        <p:spPr>
          <a:xfrm>
            <a:off x="3181349" y="2645020"/>
            <a:ext cx="295275" cy="22955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4E2DC5A0-0704-4969-A9BF-586F36E31086}"/>
              </a:ext>
            </a:extLst>
          </p:cNvPr>
          <p:cNvSpPr/>
          <p:nvPr/>
        </p:nvSpPr>
        <p:spPr>
          <a:xfrm>
            <a:off x="3181350" y="3155582"/>
            <a:ext cx="2876550" cy="22955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>
                <a:solidFill>
                  <a:schemeClr val="tx1"/>
                </a:solidFill>
              </a:rPr>
              <a:t>RO40BRDE030SV70071870300</a:t>
            </a:r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A3FF15F8-EDCD-4BF6-B66E-F4E1A08426A8}"/>
              </a:ext>
            </a:extLst>
          </p:cNvPr>
          <p:cNvSpPr/>
          <p:nvPr/>
        </p:nvSpPr>
        <p:spPr>
          <a:xfrm>
            <a:off x="3181350" y="3666144"/>
            <a:ext cx="2876550" cy="22955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>
                <a:solidFill>
                  <a:schemeClr val="tx1"/>
                </a:solidFill>
              </a:rPr>
              <a:t>0745789546</a:t>
            </a: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B20ED14E-7261-407E-A442-FC5B8A2B8B2D}"/>
              </a:ext>
            </a:extLst>
          </p:cNvPr>
          <p:cNvSpPr/>
          <p:nvPr/>
        </p:nvSpPr>
        <p:spPr>
          <a:xfrm>
            <a:off x="3181350" y="4176706"/>
            <a:ext cx="2876550" cy="22955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>
                <a:solidFill>
                  <a:schemeClr val="tx1"/>
                </a:solidFill>
              </a:rPr>
              <a:t>0742578653</a:t>
            </a: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47A06363-3ED4-4B20-BE41-9B0D9021DFA2}"/>
              </a:ext>
            </a:extLst>
          </p:cNvPr>
          <p:cNvSpPr/>
          <p:nvPr/>
        </p:nvSpPr>
        <p:spPr>
          <a:xfrm>
            <a:off x="3181350" y="4431987"/>
            <a:ext cx="2876550" cy="22955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>
                <a:solidFill>
                  <a:schemeClr val="tx1"/>
                </a:solidFill>
              </a:rPr>
              <a:t>Androne Adriana</a:t>
            </a: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FB05179E-F19F-4A49-A019-001BFAD0F251}"/>
              </a:ext>
            </a:extLst>
          </p:cNvPr>
          <p:cNvSpPr/>
          <p:nvPr/>
        </p:nvSpPr>
        <p:spPr>
          <a:xfrm>
            <a:off x="3181350" y="4687269"/>
            <a:ext cx="2876550" cy="22955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>
                <a:solidFill>
                  <a:schemeClr val="tx1"/>
                </a:solidFill>
              </a:rPr>
              <a:t>0748496357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F8AB6E7-F8E9-468E-813A-DB4EFDD291F1}"/>
              </a:ext>
            </a:extLst>
          </p:cNvPr>
          <p:cNvGrpSpPr/>
          <p:nvPr/>
        </p:nvGrpSpPr>
        <p:grpSpPr>
          <a:xfrm>
            <a:off x="3676650" y="2702171"/>
            <a:ext cx="133349" cy="126826"/>
            <a:chOff x="3629025" y="2702171"/>
            <a:chExt cx="133349" cy="126826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EB508736-FDD3-44CD-BDE6-CA71166C41A4}"/>
                </a:ext>
              </a:extLst>
            </p:cNvPr>
            <p:cNvSpPr/>
            <p:nvPr/>
          </p:nvSpPr>
          <p:spPr>
            <a:xfrm>
              <a:off x="3629025" y="2702171"/>
              <a:ext cx="133349" cy="126826"/>
            </a:xfrm>
            <a:prstGeom prst="ellipse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8DA785CE-3B17-47C7-8520-2BC398749F1B}"/>
                </a:ext>
              </a:extLst>
            </p:cNvPr>
            <p:cNvSpPr/>
            <p:nvPr/>
          </p:nvSpPr>
          <p:spPr>
            <a:xfrm>
              <a:off x="3666491" y="2740062"/>
              <a:ext cx="57784" cy="51396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81" name="Oval 80">
            <a:extLst>
              <a:ext uri="{FF2B5EF4-FFF2-40B4-BE49-F238E27FC236}">
                <a16:creationId xmlns:a16="http://schemas.microsoft.com/office/drawing/2014/main" id="{A73E0145-A974-42C6-8DBB-6DCD88835B51}"/>
              </a:ext>
            </a:extLst>
          </p:cNvPr>
          <p:cNvSpPr/>
          <p:nvPr/>
        </p:nvSpPr>
        <p:spPr>
          <a:xfrm>
            <a:off x="4516804" y="2702171"/>
            <a:ext cx="133349" cy="126826"/>
          </a:xfrm>
          <a:prstGeom prst="ellipse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86C433-007D-4AE6-A77D-81185D0EE18D}"/>
              </a:ext>
            </a:extLst>
          </p:cNvPr>
          <p:cNvSpPr txBox="1"/>
          <p:nvPr/>
        </p:nvSpPr>
        <p:spPr>
          <a:xfrm>
            <a:off x="4618331" y="2637192"/>
            <a:ext cx="6303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Numeric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4EFA818-7C41-448C-AB08-D475FC7C2B42}"/>
              </a:ext>
            </a:extLst>
          </p:cNvPr>
          <p:cNvSpPr txBox="1"/>
          <p:nvPr/>
        </p:nvSpPr>
        <p:spPr>
          <a:xfrm>
            <a:off x="3775650" y="2643959"/>
            <a:ext cx="6447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Alfabetic</a:t>
            </a:r>
          </a:p>
        </p:txBody>
      </p:sp>
      <p:sp>
        <p:nvSpPr>
          <p:cNvPr id="83" name="Rectangle: Rounded Corners 82">
            <a:hlinkClick r:id="rId9" action="ppaction://hlinksldjump"/>
            <a:extLst>
              <a:ext uri="{FF2B5EF4-FFF2-40B4-BE49-F238E27FC236}">
                <a16:creationId xmlns:a16="http://schemas.microsoft.com/office/drawing/2014/main" id="{A5AAE929-7E0D-4694-AC78-A304635657A2}"/>
              </a:ext>
            </a:extLst>
          </p:cNvPr>
          <p:cNvSpPr/>
          <p:nvPr/>
        </p:nvSpPr>
        <p:spPr>
          <a:xfrm>
            <a:off x="1770247" y="5073641"/>
            <a:ext cx="820553" cy="229550"/>
          </a:xfrm>
          <a:prstGeom prst="roundRect">
            <a:avLst/>
          </a:prstGeom>
          <a:solidFill>
            <a:srgbClr val="92D05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000">
                <a:solidFill>
                  <a:schemeClr val="bg2">
                    <a:lumMod val="25000"/>
                  </a:schemeClr>
                </a:solidFill>
              </a:rPr>
              <a:t>      Salveaza</a:t>
            </a:r>
          </a:p>
        </p:txBody>
      </p:sp>
      <p:sp>
        <p:nvSpPr>
          <p:cNvPr id="84" name="Rectangle: Rounded Corners 83">
            <a:hlinkClick r:id="rId9" action="ppaction://hlinksldjump"/>
            <a:extLst>
              <a:ext uri="{FF2B5EF4-FFF2-40B4-BE49-F238E27FC236}">
                <a16:creationId xmlns:a16="http://schemas.microsoft.com/office/drawing/2014/main" id="{6ECDDA94-2137-439D-B1EE-8A6013A2ACCB}"/>
              </a:ext>
            </a:extLst>
          </p:cNvPr>
          <p:cNvSpPr/>
          <p:nvPr/>
        </p:nvSpPr>
        <p:spPr>
          <a:xfrm>
            <a:off x="2723447" y="5073641"/>
            <a:ext cx="905578" cy="229550"/>
          </a:xfrm>
          <a:prstGeom prst="roundRect">
            <a:avLst/>
          </a:prstGeom>
          <a:solidFill>
            <a:srgbClr val="FF5D5D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000">
                <a:solidFill>
                  <a:schemeClr val="bg2">
                    <a:lumMod val="25000"/>
                  </a:schemeClr>
                </a:solidFill>
              </a:rPr>
              <a:t>      Anuleaza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EA8DE4D9-62C9-4DE2-A67E-B15AF1C8975D}"/>
              </a:ext>
            </a:extLst>
          </p:cNvPr>
          <p:cNvPicPr>
            <a:picLocks noChangeAspect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4097" y="5105808"/>
            <a:ext cx="176436" cy="176436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8D6A4818-24D1-4228-835A-70F8C1812542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7715" y="5107705"/>
            <a:ext cx="176436" cy="176436"/>
          </a:xfrm>
          <a:prstGeom prst="rect">
            <a:avLst/>
          </a:prstGeom>
        </p:spPr>
      </p:pic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4656D0AE-E8FB-40DB-B8D8-C969AEB1BB01}"/>
              </a:ext>
            </a:extLst>
          </p:cNvPr>
          <p:cNvSpPr/>
          <p:nvPr/>
        </p:nvSpPr>
        <p:spPr>
          <a:xfrm>
            <a:off x="300037" y="220577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Apartamente</a:t>
            </a:r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C9EC7002-58CB-49CC-867A-A3EB11BB0C8A}"/>
              </a:ext>
            </a:extLst>
          </p:cNvPr>
          <p:cNvSpPr/>
          <p:nvPr/>
        </p:nvSpPr>
        <p:spPr>
          <a:xfrm>
            <a:off x="300037" y="262348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Contoare</a:t>
            </a:r>
          </a:p>
        </p:txBody>
      </p:sp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9ACD6AB6-41BC-4596-9A56-7EE37515C9B9}"/>
              </a:ext>
            </a:extLst>
          </p:cNvPr>
          <p:cNvSpPr/>
          <p:nvPr/>
        </p:nvSpPr>
        <p:spPr>
          <a:xfrm>
            <a:off x="300037" y="304120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Facturi</a:t>
            </a:r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98B13578-8AE9-48C2-8033-8115BCD92B7F}"/>
              </a:ext>
            </a:extLst>
          </p:cNvPr>
          <p:cNvSpPr/>
          <p:nvPr/>
        </p:nvSpPr>
        <p:spPr>
          <a:xfrm>
            <a:off x="300037" y="345891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Venituri</a:t>
            </a:r>
          </a:p>
        </p:txBody>
      </p: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B206B99B-B435-43E0-AF9B-8D5552136804}"/>
              </a:ext>
            </a:extLst>
          </p:cNvPr>
          <p:cNvSpPr/>
          <p:nvPr/>
        </p:nvSpPr>
        <p:spPr>
          <a:xfrm>
            <a:off x="300037" y="387663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Fonduri</a:t>
            </a:r>
          </a:p>
        </p:txBody>
      </p:sp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id="{038C9B3C-A294-4880-B72A-B3557318CF4B}"/>
              </a:ext>
            </a:extLst>
          </p:cNvPr>
          <p:cNvSpPr/>
          <p:nvPr/>
        </p:nvSpPr>
        <p:spPr>
          <a:xfrm>
            <a:off x="300037" y="429434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Contabilitate</a:t>
            </a:r>
          </a:p>
        </p:txBody>
      </p: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4CA98493-0B02-40D3-8A28-7C39F34E545A}"/>
              </a:ext>
            </a:extLst>
          </p:cNvPr>
          <p:cNvSpPr/>
          <p:nvPr/>
        </p:nvSpPr>
        <p:spPr>
          <a:xfrm>
            <a:off x="300037" y="1788059"/>
            <a:ext cx="1151258" cy="381931"/>
          </a:xfrm>
          <a:prstGeom prst="roundRect">
            <a:avLst/>
          </a:prstGeom>
          <a:gradFill flip="none" rotWithShape="1">
            <a:gsLst>
              <a:gs pos="94000">
                <a:schemeClr val="accent1"/>
              </a:gs>
              <a:gs pos="100000">
                <a:schemeClr val="accent1">
                  <a:lumMod val="75000"/>
                </a:schemeClr>
              </a:gs>
              <a:gs pos="93000">
                <a:schemeClr val="bg1"/>
              </a:gs>
              <a:gs pos="100000">
                <a:schemeClr val="bg1"/>
              </a:gs>
            </a:gsLst>
            <a:lin ang="10800000" scaled="1"/>
            <a:tileRect/>
          </a:gradFill>
          <a:ln w="158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>
                <a:solidFill>
                  <a:schemeClr val="tx1">
                    <a:lumMod val="65000"/>
                    <a:lumOff val="35000"/>
                  </a:schemeClr>
                </a:solidFill>
              </a:rPr>
              <a:t>Asociatie</a:t>
            </a:r>
          </a:p>
        </p:txBody>
      </p: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C5B390AD-07FE-4DB9-859B-462918C6238C}"/>
              </a:ext>
            </a:extLst>
          </p:cNvPr>
          <p:cNvSpPr/>
          <p:nvPr/>
        </p:nvSpPr>
        <p:spPr>
          <a:xfrm>
            <a:off x="300037" y="137034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Tabel intretinere</a:t>
            </a:r>
          </a:p>
        </p:txBody>
      </p:sp>
    </p:spTree>
    <p:extLst>
      <p:ext uri="{BB962C8B-B14F-4D97-AF65-F5344CB8AC3E}">
        <p14:creationId xmlns:p14="http://schemas.microsoft.com/office/powerpoint/2010/main" val="897017884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 86">
            <a:extLst>
              <a:ext uri="{FF2B5EF4-FFF2-40B4-BE49-F238E27FC236}">
                <a16:creationId xmlns:a16="http://schemas.microsoft.com/office/drawing/2014/main" id="{EDF1F815-91EE-4884-9AE0-F90438B3855C}"/>
              </a:ext>
            </a:extLst>
          </p:cNvPr>
          <p:cNvSpPr/>
          <p:nvPr/>
        </p:nvSpPr>
        <p:spPr>
          <a:xfrm>
            <a:off x="1631477" y="1295536"/>
            <a:ext cx="10340000" cy="4407059"/>
          </a:xfrm>
          <a:prstGeom prst="rect">
            <a:avLst/>
          </a:prstGeom>
          <a:solidFill>
            <a:schemeClr val="bg1"/>
          </a:solidFill>
          <a:ln w="12700" cmpd="dbl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88AE32E-EA68-489B-84D5-A64ECD89F4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3784" y="5761732"/>
            <a:ext cx="4058216" cy="263926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45DC611A-BFBB-44AC-B0F7-07794262895A}"/>
              </a:ext>
            </a:extLst>
          </p:cNvPr>
          <p:cNvSpPr/>
          <p:nvPr/>
        </p:nvSpPr>
        <p:spPr>
          <a:xfrm>
            <a:off x="220523" y="1295536"/>
            <a:ext cx="1331440" cy="4408859"/>
          </a:xfrm>
          <a:prstGeom prst="rect">
            <a:avLst/>
          </a:prstGeom>
          <a:solidFill>
            <a:schemeClr val="bg1"/>
          </a:solidFill>
          <a:ln w="12700" cmpd="dbl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A95161-73AC-4C73-A6A7-1A42E4243A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4699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3229837-D7AF-4312-B0D0-03271287A548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523" y="476843"/>
            <a:ext cx="462724" cy="3644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8807322-A722-4FC2-807A-1ED6498CE3E5}"/>
              </a:ext>
            </a:extLst>
          </p:cNvPr>
          <p:cNvSpPr txBox="1"/>
          <p:nvPr/>
        </p:nvSpPr>
        <p:spPr>
          <a:xfrm>
            <a:off x="600617" y="435611"/>
            <a:ext cx="19026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rgbClr val="336699"/>
                </a:solidFill>
                <a:latin typeface="Franklin Gothic Medium" panose="020B0603020102020204" pitchFamily="34" charset="0"/>
                <a:ea typeface="Microsoft YaHei UI" panose="020B0503020204020204" pitchFamily="34" charset="-122"/>
              </a:rPr>
              <a:t>BlocAdmin.ro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456C2F-DE97-4EBD-9E49-51CD2A9ADB5D}"/>
              </a:ext>
            </a:extLst>
          </p:cNvPr>
          <p:cNvSpPr txBox="1"/>
          <p:nvPr/>
        </p:nvSpPr>
        <p:spPr>
          <a:xfrm>
            <a:off x="600617" y="653257"/>
            <a:ext cx="18995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i="1" err="1">
                <a:solidFill>
                  <a:srgbClr val="006600"/>
                </a:solidFill>
              </a:rPr>
              <a:t>Pentru</a:t>
            </a:r>
            <a:r>
              <a:rPr lang="en-US" sz="800" b="1" i="1">
                <a:solidFill>
                  <a:srgbClr val="006600"/>
                </a:solidFill>
              </a:rPr>
              <a:t> administratorii de bloc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A93ADA-403C-432F-8AE5-0196473C4CF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56" y="5889597"/>
            <a:ext cx="11431595" cy="56205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3C8E6E9-9D70-4165-A23F-C2FEAC1921E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761" y="6052448"/>
            <a:ext cx="11434622" cy="54429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2E257A1-1701-4319-A7DE-54E646A0FC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23972"/>
            <a:ext cx="4058216" cy="47959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D20ACDCE-8903-4937-90C9-4E6A8BFAED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0198" y="5761732"/>
            <a:ext cx="4058216" cy="263926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98691049-8A65-42D5-9AB6-28514E63DF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12" y="5903761"/>
            <a:ext cx="4058216" cy="495369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4B1B60BD-3D04-4352-9523-EDD9FAF552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63809"/>
            <a:ext cx="4058216" cy="26392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2BB4F0C-1208-4C56-8B09-2E678B33D19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5952117"/>
            <a:ext cx="8991600" cy="442087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EC0BBD21-5F58-49DB-AB8D-97FCB71D7F7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6592736"/>
            <a:ext cx="12192000" cy="26035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14A719F8-D644-4188-A663-0767926290B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56" y="874080"/>
            <a:ext cx="12191999" cy="315241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DEEAA446-D79D-4357-9B6B-AF972384CC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012" y="6056161"/>
            <a:ext cx="4058216" cy="495369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24AC8071-BE69-4839-8061-4FF39052168E}"/>
              </a:ext>
            </a:extLst>
          </p:cNvPr>
          <p:cNvSpPr txBox="1"/>
          <p:nvPr/>
        </p:nvSpPr>
        <p:spPr>
          <a:xfrm>
            <a:off x="9985019" y="873089"/>
            <a:ext cx="7629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chemeClr val="bg1">
                    <a:lumMod val="85000"/>
                  </a:schemeClr>
                </a:solidFill>
              </a:rPr>
              <a:t>Notificari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EF3861FA-F025-4A15-AE0B-D365E415D5D0}"/>
              </a:ext>
            </a:extLst>
          </p:cNvPr>
          <p:cNvGrpSpPr/>
          <p:nvPr/>
        </p:nvGrpSpPr>
        <p:grpSpPr>
          <a:xfrm>
            <a:off x="10895037" y="959314"/>
            <a:ext cx="188913" cy="127000"/>
            <a:chOff x="10521950" y="971550"/>
            <a:chExt cx="298450" cy="127000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D2CFC05E-B662-46D1-86E6-60B2C4BBEABF}"/>
                </a:ext>
              </a:extLst>
            </p:cNvPr>
            <p:cNvCxnSpPr>
              <a:cxnSpLocks/>
            </p:cNvCxnSpPr>
            <p:nvPr/>
          </p:nvCxnSpPr>
          <p:spPr>
            <a:xfrm>
              <a:off x="10521950" y="971550"/>
              <a:ext cx="298450" cy="0"/>
            </a:xfrm>
            <a:prstGeom prst="line">
              <a:avLst/>
            </a:prstGeom>
            <a:ln w="158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E4A0B63-0CD5-48B6-B233-97D5B0FECF64}"/>
                </a:ext>
              </a:extLst>
            </p:cNvPr>
            <p:cNvCxnSpPr>
              <a:cxnSpLocks/>
            </p:cNvCxnSpPr>
            <p:nvPr/>
          </p:nvCxnSpPr>
          <p:spPr>
            <a:xfrm>
              <a:off x="10521950" y="1035050"/>
              <a:ext cx="298450" cy="0"/>
            </a:xfrm>
            <a:prstGeom prst="line">
              <a:avLst/>
            </a:prstGeom>
            <a:ln w="158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BC1EDA5-6BEE-42F8-81FE-E8C1ADD03A80}"/>
                </a:ext>
              </a:extLst>
            </p:cNvPr>
            <p:cNvCxnSpPr>
              <a:cxnSpLocks/>
            </p:cNvCxnSpPr>
            <p:nvPr/>
          </p:nvCxnSpPr>
          <p:spPr>
            <a:xfrm>
              <a:off x="10521950" y="1098550"/>
              <a:ext cx="298450" cy="0"/>
            </a:xfrm>
            <a:prstGeom prst="line">
              <a:avLst/>
            </a:prstGeom>
            <a:ln w="158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E4D133E1-4242-4932-81FB-9DCA7A78F95D}"/>
              </a:ext>
            </a:extLst>
          </p:cNvPr>
          <p:cNvSpPr txBox="1"/>
          <p:nvPr/>
        </p:nvSpPr>
        <p:spPr>
          <a:xfrm>
            <a:off x="11109169" y="884314"/>
            <a:ext cx="9987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chemeClr val="bg1">
                    <a:lumMod val="85000"/>
                  </a:schemeClr>
                </a:solidFill>
              </a:rPr>
              <a:t>Contul Meu</a:t>
            </a: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78C766AA-C900-488D-9A53-EC9AC65D2938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150" y="898912"/>
            <a:ext cx="218250" cy="242600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6B285945-186E-47EE-9D38-671F972DA7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641" y="5764294"/>
            <a:ext cx="4058216" cy="495369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C268BC58-1485-4CEB-BA45-4E4ECD49595C}"/>
              </a:ext>
            </a:extLst>
          </p:cNvPr>
          <p:cNvSpPr txBox="1"/>
          <p:nvPr/>
        </p:nvSpPr>
        <p:spPr>
          <a:xfrm>
            <a:off x="1732605" y="917057"/>
            <a:ext cx="22685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solidFill>
                  <a:schemeClr val="bg1">
                    <a:lumMod val="85000"/>
                  </a:schemeClr>
                </a:solidFill>
                <a:latin typeface="Franklin Gothic Medium" panose="020B0603020102020204" pitchFamily="34" charset="0"/>
                <a:ea typeface="Microsoft YaHei UI" panose="020B0503020204020204" pitchFamily="34" charset="-122"/>
              </a:rPr>
              <a:t>Asociatia de proprietari Vulturul B4A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05F27FF-BDD1-4510-9582-7420D73A8550}"/>
              </a:ext>
            </a:extLst>
          </p:cNvPr>
          <p:cNvSpPr txBox="1"/>
          <p:nvPr/>
        </p:nvSpPr>
        <p:spPr>
          <a:xfrm>
            <a:off x="4134497" y="926456"/>
            <a:ext cx="6639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solidFill>
                  <a:schemeClr val="bg1">
                    <a:lumMod val="85000"/>
                  </a:schemeClr>
                </a:solidFill>
                <a:latin typeface="Franklin Gothic Medium" panose="020B0603020102020204" pitchFamily="34" charset="0"/>
                <a:ea typeface="Microsoft YaHei UI" panose="020B0503020204020204" pitchFamily="34" charset="-122"/>
              </a:rPr>
              <a:t>Scara  A</a:t>
            </a:r>
          </a:p>
        </p:txBody>
      </p:sp>
      <p:sp>
        <p:nvSpPr>
          <p:cNvPr id="55" name="Isosceles Triangle 54">
            <a:extLst>
              <a:ext uri="{FF2B5EF4-FFF2-40B4-BE49-F238E27FC236}">
                <a16:creationId xmlns:a16="http://schemas.microsoft.com/office/drawing/2014/main" id="{9007196A-6C69-4DBF-A794-80016EBC85AB}"/>
              </a:ext>
            </a:extLst>
          </p:cNvPr>
          <p:cNvSpPr/>
          <p:nvPr/>
        </p:nvSpPr>
        <p:spPr>
          <a:xfrm rot="10800000">
            <a:off x="1673683" y="1003507"/>
            <a:ext cx="96563" cy="73319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Isosceles Triangle 55">
            <a:extLst>
              <a:ext uri="{FF2B5EF4-FFF2-40B4-BE49-F238E27FC236}">
                <a16:creationId xmlns:a16="http://schemas.microsoft.com/office/drawing/2014/main" id="{8166D678-3963-411B-9CD1-922A881D563C}"/>
              </a:ext>
            </a:extLst>
          </p:cNvPr>
          <p:cNvSpPr/>
          <p:nvPr/>
        </p:nvSpPr>
        <p:spPr>
          <a:xfrm rot="10800000">
            <a:off x="4078658" y="1004683"/>
            <a:ext cx="96563" cy="73319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: Rounded Corners 78">
            <a:hlinkClick r:id="rId9" action="ppaction://hlinksldjump"/>
            <a:extLst>
              <a:ext uri="{FF2B5EF4-FFF2-40B4-BE49-F238E27FC236}">
                <a16:creationId xmlns:a16="http://schemas.microsoft.com/office/drawing/2014/main" id="{3BBFD3C5-6E09-43DE-B438-3E35FC0ADE23}"/>
              </a:ext>
            </a:extLst>
          </p:cNvPr>
          <p:cNvSpPr/>
          <p:nvPr/>
        </p:nvSpPr>
        <p:spPr>
          <a:xfrm>
            <a:off x="300037" y="2205774"/>
            <a:ext cx="1151258" cy="381931"/>
          </a:xfrm>
          <a:prstGeom prst="roundRect">
            <a:avLst/>
          </a:prstGeom>
          <a:gradFill flip="none" rotWithShape="1">
            <a:gsLst>
              <a:gs pos="94000">
                <a:schemeClr val="accent1"/>
              </a:gs>
              <a:gs pos="100000">
                <a:schemeClr val="accent1">
                  <a:lumMod val="75000"/>
                </a:schemeClr>
              </a:gs>
              <a:gs pos="93000">
                <a:schemeClr val="bg1"/>
              </a:gs>
              <a:gs pos="100000">
                <a:schemeClr val="bg1"/>
              </a:gs>
            </a:gsLst>
            <a:lin ang="10800000" scaled="1"/>
            <a:tileRect/>
          </a:gradFill>
          <a:ln w="158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>
                <a:solidFill>
                  <a:schemeClr val="tx1">
                    <a:lumMod val="65000"/>
                    <a:lumOff val="35000"/>
                  </a:schemeClr>
                </a:solidFill>
              </a:rPr>
              <a:t>Apartamente</a:t>
            </a: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26F83E2E-60BE-49DD-8236-558D5AF47A01}"/>
              </a:ext>
            </a:extLst>
          </p:cNvPr>
          <p:cNvSpPr/>
          <p:nvPr/>
        </p:nvSpPr>
        <p:spPr>
          <a:xfrm>
            <a:off x="300037" y="262348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Contoare</a:t>
            </a:r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AFB19E40-8FAD-4B13-9EA0-CE55C7907DAD}"/>
              </a:ext>
            </a:extLst>
          </p:cNvPr>
          <p:cNvSpPr/>
          <p:nvPr/>
        </p:nvSpPr>
        <p:spPr>
          <a:xfrm>
            <a:off x="300037" y="304120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Facturi</a:t>
            </a:r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EEADE03E-0D8D-4981-B6D5-4A21305F51ED}"/>
              </a:ext>
            </a:extLst>
          </p:cNvPr>
          <p:cNvSpPr/>
          <p:nvPr/>
        </p:nvSpPr>
        <p:spPr>
          <a:xfrm>
            <a:off x="300037" y="345891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Venituri</a:t>
            </a:r>
          </a:p>
        </p:txBody>
      </p:sp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51101059-274A-421D-8630-900AF9715DF7}"/>
              </a:ext>
            </a:extLst>
          </p:cNvPr>
          <p:cNvSpPr/>
          <p:nvPr/>
        </p:nvSpPr>
        <p:spPr>
          <a:xfrm>
            <a:off x="300037" y="387663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Fonduri</a:t>
            </a:r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C6568B5A-E2C2-4649-8592-16E8CA232F04}"/>
              </a:ext>
            </a:extLst>
          </p:cNvPr>
          <p:cNvSpPr/>
          <p:nvPr/>
        </p:nvSpPr>
        <p:spPr>
          <a:xfrm>
            <a:off x="300037" y="429434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Contabilitate</a:t>
            </a:r>
          </a:p>
        </p:txBody>
      </p:sp>
      <p:sp>
        <p:nvSpPr>
          <p:cNvPr id="91" name="Rectangle: Rounded Corners 90">
            <a:hlinkClick r:id="rId10" action="ppaction://hlinksldjump"/>
            <a:extLst>
              <a:ext uri="{FF2B5EF4-FFF2-40B4-BE49-F238E27FC236}">
                <a16:creationId xmlns:a16="http://schemas.microsoft.com/office/drawing/2014/main" id="{016F772F-AC4F-4AF1-A1AD-51E27C54C7BF}"/>
              </a:ext>
            </a:extLst>
          </p:cNvPr>
          <p:cNvSpPr/>
          <p:nvPr/>
        </p:nvSpPr>
        <p:spPr>
          <a:xfrm>
            <a:off x="300037" y="178805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Asociatie</a:t>
            </a:r>
          </a:p>
        </p:txBody>
      </p:sp>
      <p:sp>
        <p:nvSpPr>
          <p:cNvPr id="92" name="Rectangle: Rounded Corners 91">
            <a:hlinkClick r:id="rId11" action="ppaction://hlinksldjump"/>
            <a:extLst>
              <a:ext uri="{FF2B5EF4-FFF2-40B4-BE49-F238E27FC236}">
                <a16:creationId xmlns:a16="http://schemas.microsoft.com/office/drawing/2014/main" id="{264A02FF-317E-479F-89FE-3391BD0C1EF7}"/>
              </a:ext>
            </a:extLst>
          </p:cNvPr>
          <p:cNvSpPr/>
          <p:nvPr/>
        </p:nvSpPr>
        <p:spPr>
          <a:xfrm>
            <a:off x="300037" y="137034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Tabel intretinere</a:t>
            </a:r>
          </a:p>
        </p:txBody>
      </p:sp>
      <p:graphicFrame>
        <p:nvGraphicFramePr>
          <p:cNvPr id="93" name="Table 92">
            <a:extLst>
              <a:ext uri="{FF2B5EF4-FFF2-40B4-BE49-F238E27FC236}">
                <a16:creationId xmlns:a16="http://schemas.microsoft.com/office/drawing/2014/main" id="{3E551DCC-E0F9-4B06-B056-85BF00D7D2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2223020"/>
              </p:ext>
            </p:extLst>
          </p:nvPr>
        </p:nvGraphicFramePr>
        <p:xfrm>
          <a:off x="1718749" y="1368375"/>
          <a:ext cx="2958026" cy="3930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141">
                  <a:extLst>
                    <a:ext uri="{9D8B030D-6E8A-4147-A177-3AD203B41FA5}">
                      <a16:colId xmlns:a16="http://schemas.microsoft.com/office/drawing/2014/main" val="1356937080"/>
                    </a:ext>
                  </a:extLst>
                </a:gridCol>
                <a:gridCol w="1066544">
                  <a:extLst>
                    <a:ext uri="{9D8B030D-6E8A-4147-A177-3AD203B41FA5}">
                      <a16:colId xmlns:a16="http://schemas.microsoft.com/office/drawing/2014/main" val="2496032166"/>
                    </a:ext>
                  </a:extLst>
                </a:gridCol>
                <a:gridCol w="506691">
                  <a:extLst>
                    <a:ext uri="{9D8B030D-6E8A-4147-A177-3AD203B41FA5}">
                      <a16:colId xmlns:a16="http://schemas.microsoft.com/office/drawing/2014/main" val="331307340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927076491"/>
                    </a:ext>
                  </a:extLst>
                </a:gridCol>
                <a:gridCol w="619125">
                  <a:extLst>
                    <a:ext uri="{9D8B030D-6E8A-4147-A177-3AD203B41FA5}">
                      <a16:colId xmlns:a16="http://schemas.microsoft.com/office/drawing/2014/main" val="1584170534"/>
                    </a:ext>
                  </a:extLst>
                </a:gridCol>
              </a:tblGrid>
              <a:tr h="239699"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Ap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Nume, prenume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Nr. camere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Nr. pers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Suprafata</a:t>
                      </a:r>
                    </a:p>
                    <a:p>
                      <a:pPr algn="ctr"/>
                      <a:r>
                        <a:rPr lang="en-US" sz="800"/>
                        <a:t>m</a:t>
                      </a:r>
                      <a:r>
                        <a:rPr lang="en-US" sz="800" baseline="30000"/>
                        <a:t>2</a:t>
                      </a:r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3702425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Odovinca D.</a:t>
                      </a:r>
                      <a:endParaRPr lang="en-US" sz="80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70.00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722038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Iordache Gh.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70.24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0001473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Nitu D-tru.</a:t>
                      </a:r>
                      <a:endParaRPr lang="en-US" sz="80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69.18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9102858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Carstea M.</a:t>
                      </a:r>
                      <a:endParaRPr lang="en-US" sz="80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70.00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2666159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Rapeanu V.</a:t>
                      </a:r>
                      <a:endParaRPr lang="en-US" sz="80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70.24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6231318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Petrescu D-tru.</a:t>
                      </a:r>
                      <a:endParaRPr lang="en-US" sz="80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69.18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3389729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Radu Bogdan</a:t>
                      </a:r>
                      <a:endParaRPr lang="en-US" sz="80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70.24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1803574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Florea M.</a:t>
                      </a:r>
                      <a:endParaRPr lang="en-US" sz="80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69.18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2820063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Tudoran M.</a:t>
                      </a:r>
                      <a:endParaRPr lang="en-US" sz="80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70.24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8173922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Gurlea I.</a:t>
                      </a:r>
                      <a:endParaRPr lang="en-US" sz="80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69.18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9747823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Dumitrache B.</a:t>
                      </a:r>
                      <a:endParaRPr lang="en-US" sz="80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70.00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7969411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Geambasu C.</a:t>
                      </a:r>
                      <a:endParaRPr lang="en-US" sz="80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70.24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0657202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Manea F.</a:t>
                      </a:r>
                      <a:endParaRPr lang="en-US" sz="80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69.18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449946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Raileanu Ion</a:t>
                      </a:r>
                      <a:endParaRPr lang="en-US" sz="80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70.00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8200989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Sandulachi D.</a:t>
                      </a:r>
                      <a:endParaRPr lang="en-US" sz="80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70.24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5683532"/>
                  </a:ext>
                </a:extLst>
              </a:tr>
            </a:tbl>
          </a:graphicData>
        </a:graphic>
      </p:graphicFrame>
      <p:sp>
        <p:nvSpPr>
          <p:cNvPr id="94" name="Rectangle: Rounded Corners 93">
            <a:hlinkClick r:id="rId12" action="ppaction://hlinksldjump"/>
            <a:extLst>
              <a:ext uri="{FF2B5EF4-FFF2-40B4-BE49-F238E27FC236}">
                <a16:creationId xmlns:a16="http://schemas.microsoft.com/office/drawing/2014/main" id="{8AB8E98D-9784-4442-8F7E-CC44E588B260}"/>
              </a:ext>
            </a:extLst>
          </p:cNvPr>
          <p:cNvSpPr/>
          <p:nvPr/>
        </p:nvSpPr>
        <p:spPr>
          <a:xfrm>
            <a:off x="1718749" y="5386092"/>
            <a:ext cx="1414976" cy="22955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000">
                <a:solidFill>
                  <a:schemeClr val="bg2">
                    <a:lumMod val="25000"/>
                  </a:schemeClr>
                </a:solidFill>
              </a:rPr>
              <a:t>      Adauga apartament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A024116-5921-4BFC-9CAE-639B1780AF39}"/>
              </a:ext>
            </a:extLst>
          </p:cNvPr>
          <p:cNvGrpSpPr/>
          <p:nvPr/>
        </p:nvGrpSpPr>
        <p:grpSpPr>
          <a:xfrm>
            <a:off x="1808346" y="5430093"/>
            <a:ext cx="145256" cy="138113"/>
            <a:chOff x="6534150" y="3133725"/>
            <a:chExt cx="457200" cy="504224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1F53ECF-A1B5-47C6-90ED-C0EC624583B5}"/>
                </a:ext>
              </a:extLst>
            </p:cNvPr>
            <p:cNvCxnSpPr/>
            <p:nvPr/>
          </p:nvCxnSpPr>
          <p:spPr>
            <a:xfrm>
              <a:off x="6762750" y="3133725"/>
              <a:ext cx="0" cy="504224"/>
            </a:xfrm>
            <a:prstGeom prst="line">
              <a:avLst/>
            </a:prstGeom>
            <a:ln w="349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353E6B5C-EEAB-4756-AA6D-01A51910208F}"/>
                </a:ext>
              </a:extLst>
            </p:cNvPr>
            <p:cNvCxnSpPr/>
            <p:nvPr/>
          </p:nvCxnSpPr>
          <p:spPr>
            <a:xfrm>
              <a:off x="6534150" y="3385837"/>
              <a:ext cx="457200" cy="0"/>
            </a:xfrm>
            <a:prstGeom prst="line">
              <a:avLst/>
            </a:prstGeom>
            <a:ln w="349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16223839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91003A4-ED16-4C37-BFD5-4B697F5DC6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93731"/>
            <a:ext cx="12201526" cy="6560284"/>
          </a:xfrm>
          <a:prstGeom prst="rect">
            <a:avLst/>
          </a:prstGeom>
          <a:solidFill>
            <a:schemeClr val="accent2"/>
          </a:solidFill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34F01D6-A6AB-40AB-876E-A9D8E813B4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4699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95BCB25-266E-44D4-8119-44CC9C4C1152}"/>
              </a:ext>
            </a:extLst>
          </p:cNvPr>
          <p:cNvSpPr txBox="1"/>
          <p:nvPr/>
        </p:nvSpPr>
        <p:spPr>
          <a:xfrm>
            <a:off x="9672506" y="530498"/>
            <a:ext cx="6639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>
                <a:solidFill>
                  <a:schemeClr val="bg2">
                    <a:lumMod val="90000"/>
                  </a:schemeClr>
                </a:solidFill>
              </a:rPr>
              <a:t>Notificari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2C21097-F811-447B-972D-AE89511FF4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1669" y="485232"/>
            <a:ext cx="259186" cy="25918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37A15F9-D5D6-48FC-B0AB-1FB7C32E79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289" y="586283"/>
            <a:ext cx="133369" cy="14289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C76A591-B98D-43AD-8029-F51C541E382C}"/>
              </a:ext>
            </a:extLst>
          </p:cNvPr>
          <p:cNvSpPr txBox="1"/>
          <p:nvPr/>
        </p:nvSpPr>
        <p:spPr>
          <a:xfrm>
            <a:off x="10684658" y="530498"/>
            <a:ext cx="7906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>
                <a:solidFill>
                  <a:schemeClr val="bg2">
                    <a:lumMod val="90000"/>
                  </a:schemeClr>
                </a:solidFill>
              </a:rPr>
              <a:t>Contul meu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DE02975-815C-49AC-910E-B0442BA9DDE8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" y="475388"/>
            <a:ext cx="395483" cy="311469"/>
          </a:xfrm>
          <a:prstGeom prst="rect">
            <a:avLst/>
          </a:prstGeom>
        </p:spPr>
      </p:pic>
      <p:sp>
        <p:nvSpPr>
          <p:cNvPr id="18" name="TextBox 17">
            <a:hlinkClick r:id="rId7" action="ppaction://hlinksldjump"/>
            <a:extLst>
              <a:ext uri="{FF2B5EF4-FFF2-40B4-BE49-F238E27FC236}">
                <a16:creationId xmlns:a16="http://schemas.microsoft.com/office/drawing/2014/main" id="{95D3039B-8C56-4E0C-86CB-DDBBA4A67D87}"/>
              </a:ext>
            </a:extLst>
          </p:cNvPr>
          <p:cNvSpPr txBox="1"/>
          <p:nvPr/>
        </p:nvSpPr>
        <p:spPr>
          <a:xfrm>
            <a:off x="338849" y="514031"/>
            <a:ext cx="19026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solidFill>
                  <a:schemeClr val="bg1">
                    <a:lumMod val="85000"/>
                  </a:schemeClr>
                </a:solidFill>
                <a:latin typeface="Franklin Gothic Medium" panose="020B0603020102020204" pitchFamily="34" charset="0"/>
                <a:ea typeface="Microsoft YaHei UI" panose="020B0503020204020204" pitchFamily="34" charset="-122"/>
              </a:rPr>
              <a:t>BlocAdmin.ro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75ECED0-B312-4DCD-A292-E558A74CCE3E}"/>
              </a:ext>
            </a:extLst>
          </p:cNvPr>
          <p:cNvSpPr/>
          <p:nvPr/>
        </p:nvSpPr>
        <p:spPr>
          <a:xfrm>
            <a:off x="-7162" y="817945"/>
            <a:ext cx="914400" cy="457200"/>
          </a:xfrm>
          <a:prstGeom prst="rect">
            <a:avLst/>
          </a:prstGeom>
          <a:solidFill>
            <a:srgbClr val="484D7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/>
              <a:t>Tabel intretinere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6DBBB72-B12D-45F3-BB64-9DDEE86A62B0}"/>
              </a:ext>
            </a:extLst>
          </p:cNvPr>
          <p:cNvSpPr/>
          <p:nvPr/>
        </p:nvSpPr>
        <p:spPr>
          <a:xfrm>
            <a:off x="-7162" y="1302436"/>
            <a:ext cx="914400" cy="4572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Apartamente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6D7308B-303C-4505-BDAF-A8281C42FC31}"/>
              </a:ext>
            </a:extLst>
          </p:cNvPr>
          <p:cNvSpPr/>
          <p:nvPr/>
        </p:nvSpPr>
        <p:spPr>
          <a:xfrm>
            <a:off x="0" y="6421054"/>
            <a:ext cx="12192000" cy="432961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D4E6038-A0BB-4485-BA59-2F62B40CFDBF}"/>
              </a:ext>
            </a:extLst>
          </p:cNvPr>
          <p:cNvSpPr txBox="1"/>
          <p:nvPr/>
        </p:nvSpPr>
        <p:spPr>
          <a:xfrm>
            <a:off x="2686032" y="508011"/>
            <a:ext cx="22685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solidFill>
                  <a:schemeClr val="bg1">
                    <a:lumMod val="85000"/>
                  </a:schemeClr>
                </a:solidFill>
                <a:latin typeface="Franklin Gothic Medium" panose="020B0603020102020204" pitchFamily="34" charset="0"/>
                <a:ea typeface="Microsoft YaHei UI" panose="020B0503020204020204" pitchFamily="34" charset="-122"/>
              </a:rPr>
              <a:t>Asociatia de proprietari Vulturul B4A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2B3C168-6541-4352-AB6C-2151DDB3C613}"/>
              </a:ext>
            </a:extLst>
          </p:cNvPr>
          <p:cNvSpPr txBox="1"/>
          <p:nvPr/>
        </p:nvSpPr>
        <p:spPr>
          <a:xfrm>
            <a:off x="5087924" y="517410"/>
            <a:ext cx="6639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solidFill>
                  <a:schemeClr val="bg1">
                    <a:lumMod val="85000"/>
                  </a:schemeClr>
                </a:solidFill>
                <a:latin typeface="Franklin Gothic Medium" panose="020B0603020102020204" pitchFamily="34" charset="0"/>
                <a:ea typeface="Microsoft YaHei UI" panose="020B0503020204020204" pitchFamily="34" charset="-122"/>
              </a:rPr>
              <a:t>Scara  A</a:t>
            </a:r>
          </a:p>
        </p:txBody>
      </p:sp>
      <p:sp>
        <p:nvSpPr>
          <p:cNvPr id="40" name="Isosceles Triangle 39">
            <a:extLst>
              <a:ext uri="{FF2B5EF4-FFF2-40B4-BE49-F238E27FC236}">
                <a16:creationId xmlns:a16="http://schemas.microsoft.com/office/drawing/2014/main" id="{A1B9B95C-615A-4904-B934-D63DE89062AD}"/>
              </a:ext>
            </a:extLst>
          </p:cNvPr>
          <p:cNvSpPr/>
          <p:nvPr/>
        </p:nvSpPr>
        <p:spPr>
          <a:xfrm rot="10800000">
            <a:off x="2627110" y="594461"/>
            <a:ext cx="96563" cy="73319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5550AD09-825E-413F-B71C-199C352DA65B}"/>
              </a:ext>
            </a:extLst>
          </p:cNvPr>
          <p:cNvSpPr/>
          <p:nvPr/>
        </p:nvSpPr>
        <p:spPr>
          <a:xfrm rot="10800000">
            <a:off x="5032085" y="595637"/>
            <a:ext cx="96563" cy="73319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57F7479-2A38-468C-9A30-720E9EB31B48}"/>
              </a:ext>
            </a:extLst>
          </p:cNvPr>
          <p:cNvSpPr/>
          <p:nvPr/>
        </p:nvSpPr>
        <p:spPr>
          <a:xfrm>
            <a:off x="-7162" y="1786927"/>
            <a:ext cx="914400" cy="4572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Contoare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082EE17-7A63-43C2-8B52-39792EDBA62D}"/>
              </a:ext>
            </a:extLst>
          </p:cNvPr>
          <p:cNvSpPr/>
          <p:nvPr/>
        </p:nvSpPr>
        <p:spPr>
          <a:xfrm>
            <a:off x="-7162" y="2271418"/>
            <a:ext cx="914400" cy="4572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Facturi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40D19D8-E7FF-4B31-81FA-12D29526DC9B}"/>
              </a:ext>
            </a:extLst>
          </p:cNvPr>
          <p:cNvSpPr/>
          <p:nvPr/>
        </p:nvSpPr>
        <p:spPr>
          <a:xfrm>
            <a:off x="-7162" y="2755909"/>
            <a:ext cx="914400" cy="4572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Venituri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8568F2D-A026-47DB-9C35-203B376FE307}"/>
              </a:ext>
            </a:extLst>
          </p:cNvPr>
          <p:cNvSpPr/>
          <p:nvPr/>
        </p:nvSpPr>
        <p:spPr>
          <a:xfrm>
            <a:off x="-7162" y="3240400"/>
            <a:ext cx="914400" cy="4572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Fonduri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63F2C35-0CE2-4478-A88E-6217E9A848C7}"/>
              </a:ext>
            </a:extLst>
          </p:cNvPr>
          <p:cNvSpPr/>
          <p:nvPr/>
        </p:nvSpPr>
        <p:spPr>
          <a:xfrm>
            <a:off x="-7162" y="3724893"/>
            <a:ext cx="914400" cy="4572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Contabilitate</a:t>
            </a:r>
          </a:p>
        </p:txBody>
      </p:sp>
      <p:graphicFrame>
        <p:nvGraphicFramePr>
          <p:cNvPr id="49" name="Table 48">
            <a:extLst>
              <a:ext uri="{FF2B5EF4-FFF2-40B4-BE49-F238E27FC236}">
                <a16:creationId xmlns:a16="http://schemas.microsoft.com/office/drawing/2014/main" id="{A59ED08C-0D12-415D-8A16-41114B029A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305275"/>
              </p:ext>
            </p:extLst>
          </p:nvPr>
        </p:nvGraphicFramePr>
        <p:xfrm>
          <a:off x="1019175" y="841372"/>
          <a:ext cx="6463976" cy="54299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>
                  <a:extLst>
                    <a:ext uri="{9D8B030D-6E8A-4147-A177-3AD203B41FA5}">
                      <a16:colId xmlns:a16="http://schemas.microsoft.com/office/drawing/2014/main" val="1356937080"/>
                    </a:ext>
                  </a:extLst>
                </a:gridCol>
                <a:gridCol w="1137363">
                  <a:extLst>
                    <a:ext uri="{9D8B030D-6E8A-4147-A177-3AD203B41FA5}">
                      <a16:colId xmlns:a16="http://schemas.microsoft.com/office/drawing/2014/main" val="2496032166"/>
                    </a:ext>
                  </a:extLst>
                </a:gridCol>
                <a:gridCol w="429208">
                  <a:extLst>
                    <a:ext uri="{9D8B030D-6E8A-4147-A177-3AD203B41FA5}">
                      <a16:colId xmlns:a16="http://schemas.microsoft.com/office/drawing/2014/main" val="927076491"/>
                    </a:ext>
                  </a:extLst>
                </a:gridCol>
                <a:gridCol w="1045028">
                  <a:extLst>
                    <a:ext uri="{9D8B030D-6E8A-4147-A177-3AD203B41FA5}">
                      <a16:colId xmlns:a16="http://schemas.microsoft.com/office/drawing/2014/main" val="1584170534"/>
                    </a:ext>
                  </a:extLst>
                </a:gridCol>
                <a:gridCol w="709127">
                  <a:extLst>
                    <a:ext uri="{9D8B030D-6E8A-4147-A177-3AD203B41FA5}">
                      <a16:colId xmlns:a16="http://schemas.microsoft.com/office/drawing/2014/main" val="3534455024"/>
                    </a:ext>
                  </a:extLst>
                </a:gridCol>
                <a:gridCol w="643812">
                  <a:extLst>
                    <a:ext uri="{9D8B030D-6E8A-4147-A177-3AD203B41FA5}">
                      <a16:colId xmlns:a16="http://schemas.microsoft.com/office/drawing/2014/main" val="386415335"/>
                    </a:ext>
                  </a:extLst>
                </a:gridCol>
                <a:gridCol w="718457">
                  <a:extLst>
                    <a:ext uri="{9D8B030D-6E8A-4147-A177-3AD203B41FA5}">
                      <a16:colId xmlns:a16="http://schemas.microsoft.com/office/drawing/2014/main" val="2239349485"/>
                    </a:ext>
                  </a:extLst>
                </a:gridCol>
                <a:gridCol w="783772">
                  <a:extLst>
                    <a:ext uri="{9D8B030D-6E8A-4147-A177-3AD203B41FA5}">
                      <a16:colId xmlns:a16="http://schemas.microsoft.com/office/drawing/2014/main" val="3212762409"/>
                    </a:ext>
                  </a:extLst>
                </a:gridCol>
                <a:gridCol w="597159">
                  <a:extLst>
                    <a:ext uri="{9D8B030D-6E8A-4147-A177-3AD203B41FA5}">
                      <a16:colId xmlns:a16="http://schemas.microsoft.com/office/drawing/2014/main" val="52044828"/>
                    </a:ext>
                  </a:extLst>
                </a:gridCol>
              </a:tblGrid>
              <a:tr h="239699"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Nume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Nr. pers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Intretinere luna decembrie 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Restanta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Total de plata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Penalitati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Total suma datorata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3702425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r>
                        <a:rPr lang="en-US" sz="800">
                          <a:latin typeface="+mn-lt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Odovinca D.</a:t>
                      </a:r>
                      <a:endParaRPr lang="en-US" sz="80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latin typeface="+mn-lt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105.95</a:t>
                      </a:r>
                      <a:endParaRPr lang="en-US" sz="8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190.90</a:t>
                      </a:r>
                      <a:endParaRPr lang="en-US" sz="8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296.85</a:t>
                      </a:r>
                      <a:endParaRPr lang="en-US" sz="8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8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296.85</a:t>
                      </a:r>
                      <a:endParaRPr lang="en-US" sz="8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7722038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800" b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Iordache Gh.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latin typeface="+mn-lt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288.10</a:t>
                      </a:r>
                      <a:endParaRPr lang="en-US" sz="8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8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288.10</a:t>
                      </a:r>
                      <a:endParaRPr lang="en-US" sz="8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8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288.10</a:t>
                      </a:r>
                      <a:endParaRPr lang="en-US" sz="8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0001473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r>
                        <a:rPr lang="en-US" sz="800">
                          <a:latin typeface="+mn-lt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Nitu D-tru.</a:t>
                      </a:r>
                      <a:endParaRPr lang="en-US" sz="80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latin typeface="+mn-lt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1,133.09</a:t>
                      </a:r>
                      <a:endParaRPr lang="en-US" sz="8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8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1,133.09</a:t>
                      </a:r>
                      <a:endParaRPr lang="en-US" sz="8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8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1,133.09</a:t>
                      </a:r>
                      <a:endParaRPr lang="en-US" sz="8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102858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r>
                        <a:rPr lang="en-US" sz="800">
                          <a:latin typeface="+mn-lt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Carstea M.</a:t>
                      </a:r>
                      <a:endParaRPr lang="en-US" sz="80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latin typeface="+mn-lt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372.62</a:t>
                      </a:r>
                      <a:endParaRPr lang="en-US" sz="8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8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372.62</a:t>
                      </a:r>
                      <a:endParaRPr lang="en-US" sz="8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8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372.62</a:t>
                      </a:r>
                      <a:endParaRPr lang="en-US" sz="8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2666159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r>
                        <a:rPr lang="en-US" sz="800">
                          <a:latin typeface="+mn-lt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Rapeanu V.</a:t>
                      </a:r>
                      <a:endParaRPr lang="en-US" sz="80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latin typeface="+mn-lt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83.89</a:t>
                      </a:r>
                      <a:endParaRPr lang="en-US" sz="8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74.76</a:t>
                      </a:r>
                      <a:endParaRPr lang="en-US" sz="8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158.65</a:t>
                      </a:r>
                      <a:endParaRPr lang="en-US" sz="8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8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158.65</a:t>
                      </a:r>
                      <a:endParaRPr lang="en-US" sz="8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6231318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r>
                        <a:rPr lang="en-US" sz="800">
                          <a:latin typeface="+mn-lt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Petrescu D-tru.</a:t>
                      </a:r>
                      <a:endParaRPr lang="en-US" sz="80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latin typeface="+mn-lt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327.75</a:t>
                      </a:r>
                      <a:endParaRPr lang="en-US" sz="8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8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327.75</a:t>
                      </a:r>
                      <a:endParaRPr lang="en-US" sz="8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8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327.75</a:t>
                      </a:r>
                      <a:endParaRPr lang="en-US" sz="8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3389729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r>
                        <a:rPr lang="en-US" sz="800">
                          <a:latin typeface="+mn-lt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Radu Bogdan</a:t>
                      </a:r>
                      <a:endParaRPr lang="en-US" sz="80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latin typeface="+mn-lt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260.76</a:t>
                      </a:r>
                      <a:endParaRPr lang="en-US" sz="8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8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260.76</a:t>
                      </a:r>
                      <a:endParaRPr lang="en-US" sz="8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8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260.76</a:t>
                      </a:r>
                      <a:endParaRPr lang="en-US" sz="8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1803574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r>
                        <a:rPr lang="en-US" sz="800">
                          <a:latin typeface="+mn-lt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Florea M.</a:t>
                      </a:r>
                      <a:endParaRPr lang="en-US" sz="80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latin typeface="+mn-lt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358.43</a:t>
                      </a:r>
                      <a:endParaRPr lang="en-US" sz="8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8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358.43</a:t>
                      </a:r>
                      <a:endParaRPr lang="en-US" sz="8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8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358.43</a:t>
                      </a:r>
                      <a:endParaRPr lang="en-US" sz="8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2820063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r>
                        <a:rPr lang="en-US" sz="800">
                          <a:latin typeface="+mn-lt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Tudoran M.</a:t>
                      </a:r>
                      <a:endParaRPr lang="en-US" sz="80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latin typeface="+mn-lt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240.66</a:t>
                      </a:r>
                      <a:endParaRPr lang="en-US" sz="8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8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240.66</a:t>
                      </a:r>
                      <a:endParaRPr lang="en-US" sz="8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8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240.66</a:t>
                      </a:r>
                      <a:endParaRPr lang="en-US" sz="8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8173922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r>
                        <a:rPr lang="en-US" sz="800">
                          <a:latin typeface="+mn-lt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Gurlea I.</a:t>
                      </a:r>
                      <a:endParaRPr lang="en-US" sz="80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latin typeface="+mn-lt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184.41</a:t>
                      </a:r>
                      <a:endParaRPr lang="en-US" sz="8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8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184.41</a:t>
                      </a:r>
                      <a:endParaRPr lang="en-US" sz="8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8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184.41</a:t>
                      </a:r>
                      <a:endParaRPr lang="en-US" sz="8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9747823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r>
                        <a:rPr lang="en-US" sz="800">
                          <a:latin typeface="+mn-lt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Dumitrache B.</a:t>
                      </a:r>
                      <a:endParaRPr lang="en-US" sz="80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latin typeface="+mn-lt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153.36</a:t>
                      </a:r>
                      <a:endParaRPr lang="en-US" sz="8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135.94</a:t>
                      </a:r>
                      <a:endParaRPr lang="en-US" sz="8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289.30 </a:t>
                      </a:r>
                      <a:endParaRPr lang="en-US" sz="8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8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289.30</a:t>
                      </a:r>
                      <a:endParaRPr lang="en-US" sz="8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7969411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r>
                        <a:rPr lang="en-US" sz="800">
                          <a:latin typeface="+mn-lt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Geambasu C.</a:t>
                      </a:r>
                      <a:endParaRPr lang="en-US" sz="80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latin typeface="+mn-lt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300.61</a:t>
                      </a:r>
                      <a:endParaRPr lang="en-US" sz="8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8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300.61</a:t>
                      </a:r>
                      <a:endParaRPr lang="en-US" sz="8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8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300.61</a:t>
                      </a:r>
                      <a:endParaRPr lang="en-US" sz="8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657202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r>
                        <a:rPr lang="en-US" sz="800">
                          <a:latin typeface="+mn-lt"/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Manea F.</a:t>
                      </a:r>
                      <a:endParaRPr lang="en-US" sz="80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latin typeface="+mn-lt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267.61</a:t>
                      </a:r>
                      <a:endParaRPr lang="en-US" sz="8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8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267.61</a:t>
                      </a:r>
                      <a:endParaRPr lang="en-US" sz="8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8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267.61</a:t>
                      </a:r>
                      <a:endParaRPr lang="en-US" sz="8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449946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r>
                        <a:rPr lang="en-US" sz="800">
                          <a:latin typeface="+mn-lt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Raileanu Ion</a:t>
                      </a:r>
                      <a:endParaRPr lang="en-US" sz="80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latin typeface="+mn-lt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251.46</a:t>
                      </a:r>
                      <a:endParaRPr lang="en-US" sz="8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8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251.46</a:t>
                      </a:r>
                      <a:endParaRPr lang="en-US" sz="8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8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251.46</a:t>
                      </a:r>
                      <a:endParaRPr lang="en-US" sz="8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8200989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r>
                        <a:rPr lang="en-US" sz="800">
                          <a:latin typeface="+mn-lt"/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Sandulachi D.</a:t>
                      </a:r>
                      <a:endParaRPr lang="en-US" sz="80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latin typeface="+mn-lt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490.56</a:t>
                      </a:r>
                      <a:endParaRPr lang="en-US" sz="8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8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490.56</a:t>
                      </a:r>
                      <a:endParaRPr lang="en-US" sz="8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8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490.56</a:t>
                      </a:r>
                      <a:endParaRPr lang="en-US" sz="8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5683532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r>
                        <a:rPr lang="en-US" sz="800">
                          <a:latin typeface="+mn-lt"/>
                        </a:rP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Micu M.</a:t>
                      </a:r>
                      <a:endParaRPr lang="en-US" sz="80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latin typeface="+mn-lt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62.42</a:t>
                      </a:r>
                      <a:endParaRPr lang="en-US" sz="8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8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62.42</a:t>
                      </a:r>
                      <a:endParaRPr lang="en-US" sz="8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8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62.42</a:t>
                      </a:r>
                      <a:endParaRPr lang="en-US" sz="8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23143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r>
                        <a:rPr lang="en-US" sz="800">
                          <a:latin typeface="+mn-lt"/>
                        </a:rP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Deaconu M.</a:t>
                      </a:r>
                      <a:endParaRPr lang="en-US" sz="80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latin typeface="+mn-lt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299.35</a:t>
                      </a:r>
                      <a:endParaRPr lang="en-US" sz="8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8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299.35</a:t>
                      </a:r>
                      <a:endParaRPr lang="en-US" sz="8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8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299.35</a:t>
                      </a:r>
                      <a:endParaRPr lang="en-US" sz="8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3049884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r>
                        <a:rPr lang="en-US" sz="800">
                          <a:latin typeface="+mn-lt"/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Buscu M.</a:t>
                      </a:r>
                      <a:endParaRPr lang="en-US" sz="80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latin typeface="+mn-lt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152.13</a:t>
                      </a:r>
                      <a:endParaRPr lang="en-US" sz="8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8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152.13</a:t>
                      </a:r>
                      <a:endParaRPr lang="en-US" sz="8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8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152.13</a:t>
                      </a:r>
                      <a:endParaRPr lang="en-US" sz="8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6913745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r>
                        <a:rPr lang="en-US" sz="800">
                          <a:latin typeface="+mn-lt"/>
                        </a:rP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Mihaiescu I.</a:t>
                      </a:r>
                      <a:endParaRPr lang="en-US" sz="80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latin typeface="+mn-lt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520.80</a:t>
                      </a:r>
                      <a:endParaRPr lang="en-US" sz="8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8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520.80</a:t>
                      </a:r>
                      <a:endParaRPr lang="en-US" sz="8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8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520.80</a:t>
                      </a:r>
                      <a:endParaRPr lang="en-US" sz="8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0710798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r>
                        <a:rPr lang="en-US" sz="800">
                          <a:latin typeface="+mn-lt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Iliescu S.</a:t>
                      </a:r>
                      <a:endParaRPr lang="en-US" sz="80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latin typeface="+mn-lt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653.78</a:t>
                      </a:r>
                      <a:endParaRPr lang="en-US" sz="8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8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653.78</a:t>
                      </a:r>
                      <a:endParaRPr lang="en-US" sz="8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135.74</a:t>
                      </a:r>
                      <a:endParaRPr lang="en-US" sz="8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789.52</a:t>
                      </a:r>
                      <a:endParaRPr lang="en-US" sz="8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7335239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r>
                        <a:rPr lang="en-US" sz="800">
                          <a:latin typeface="+mn-lt"/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Tanase Gh</a:t>
                      </a:r>
                      <a:endParaRPr lang="en-US" sz="80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latin typeface="+mn-lt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288.96</a:t>
                      </a:r>
                      <a:endParaRPr lang="en-US" sz="8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8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288.96</a:t>
                      </a:r>
                      <a:endParaRPr lang="en-US" sz="8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8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1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288.96</a:t>
                      </a:r>
                      <a:endParaRPr lang="en-US" sz="80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72438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6548757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69A087C4-DFD9-43AD-8218-7E4AAC5710FB}"/>
              </a:ext>
            </a:extLst>
          </p:cNvPr>
          <p:cNvSpPr/>
          <p:nvPr/>
        </p:nvSpPr>
        <p:spPr>
          <a:xfrm>
            <a:off x="-9526" y="1186962"/>
            <a:ext cx="12192000" cy="1346282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E619CDBA-2BDE-4A20-A6B0-D94D986E9D70}"/>
              </a:ext>
            </a:extLst>
          </p:cNvPr>
          <p:cNvSpPr/>
          <p:nvPr/>
        </p:nvSpPr>
        <p:spPr>
          <a:xfrm>
            <a:off x="1973181" y="1269462"/>
            <a:ext cx="7852094" cy="4337053"/>
          </a:xfrm>
          <a:prstGeom prst="rect">
            <a:avLst/>
          </a:prstGeom>
          <a:solidFill>
            <a:schemeClr val="bg1"/>
          </a:solidFill>
          <a:ln w="12700" cmpd="dbl">
            <a:gradFill flip="none" rotWithShape="1">
              <a:gsLst>
                <a:gs pos="0">
                  <a:schemeClr val="accent3">
                    <a:lumMod val="0"/>
                    <a:lumOff val="100000"/>
                  </a:schemeClr>
                </a:gs>
                <a:gs pos="35000">
                  <a:schemeClr val="accent3">
                    <a:lumMod val="0"/>
                    <a:lumOff val="100000"/>
                  </a:schemeClr>
                </a:gs>
                <a:gs pos="100000">
                  <a:schemeClr val="tx1"/>
                </a:gs>
              </a:gsLst>
              <a:path path="circle">
                <a:fillToRect l="50000" t="-80000" r="50000" b="18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A1966B5C-11A5-4DD1-B4EE-54526F596CA2}"/>
              </a:ext>
            </a:extLst>
          </p:cNvPr>
          <p:cNvSpPr/>
          <p:nvPr/>
        </p:nvSpPr>
        <p:spPr>
          <a:xfrm>
            <a:off x="2037045" y="3193043"/>
            <a:ext cx="4400138" cy="1564119"/>
          </a:xfrm>
          <a:prstGeom prst="rect">
            <a:avLst/>
          </a:prstGeom>
          <a:solidFill>
            <a:schemeClr val="bg1"/>
          </a:solidFill>
          <a:ln w="9525" cap="rnd">
            <a:solidFill>
              <a:schemeClr val="tx1">
                <a:lumMod val="50000"/>
                <a:lumOff val="50000"/>
                <a:alpha val="7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625C435-64AB-4B2D-B175-18DCE1F178D1}"/>
              </a:ext>
            </a:extLst>
          </p:cNvPr>
          <p:cNvSpPr txBox="1"/>
          <p:nvPr/>
        </p:nvSpPr>
        <p:spPr>
          <a:xfrm>
            <a:off x="2612577" y="1424224"/>
            <a:ext cx="12774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tx1">
                    <a:lumMod val="85000"/>
                    <a:lumOff val="15000"/>
                  </a:schemeClr>
                </a:solidFill>
              </a:rPr>
              <a:t>Asociatie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5B8DAE88-CBC2-4EB7-BDB1-ABD6C10AFC13}"/>
              </a:ext>
            </a:extLst>
          </p:cNvPr>
          <p:cNvCxnSpPr/>
          <p:nvPr/>
        </p:nvCxnSpPr>
        <p:spPr>
          <a:xfrm>
            <a:off x="2037045" y="2024743"/>
            <a:ext cx="768704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Picture 59">
            <a:extLst>
              <a:ext uri="{FF2B5EF4-FFF2-40B4-BE49-F238E27FC236}">
                <a16:creationId xmlns:a16="http://schemas.microsoft.com/office/drawing/2014/main" id="{B4D3B41D-A6D2-4303-8912-BC572F1F7E10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662" y="1316179"/>
            <a:ext cx="581706" cy="581706"/>
          </a:xfrm>
          <a:prstGeom prst="rect">
            <a:avLst/>
          </a:prstGeom>
        </p:spPr>
      </p:pic>
      <p:sp>
        <p:nvSpPr>
          <p:cNvPr id="61" name="Rectangle: Rounded Corners 60">
            <a:hlinkClick r:id="rId5" action="ppaction://hlinksldjump"/>
            <a:extLst>
              <a:ext uri="{FF2B5EF4-FFF2-40B4-BE49-F238E27FC236}">
                <a16:creationId xmlns:a16="http://schemas.microsoft.com/office/drawing/2014/main" id="{AD3AD9E4-E303-43A9-B8CE-FB3A63343ADF}"/>
              </a:ext>
            </a:extLst>
          </p:cNvPr>
          <p:cNvSpPr/>
          <p:nvPr/>
        </p:nvSpPr>
        <p:spPr>
          <a:xfrm>
            <a:off x="2041686" y="5285317"/>
            <a:ext cx="1704975" cy="246211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/>
              <a:t>Continua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1B352AE-DF6A-4731-BBE2-97BD459025B8}"/>
              </a:ext>
            </a:extLst>
          </p:cNvPr>
          <p:cNvSpPr/>
          <p:nvPr/>
        </p:nvSpPr>
        <p:spPr>
          <a:xfrm>
            <a:off x="2037045" y="2664629"/>
            <a:ext cx="4400138" cy="447118"/>
          </a:xfrm>
          <a:prstGeom prst="rect">
            <a:avLst/>
          </a:prstGeom>
          <a:solidFill>
            <a:schemeClr val="bg1"/>
          </a:solidFill>
          <a:ln w="9525" cap="rnd">
            <a:solidFill>
              <a:schemeClr val="tx1">
                <a:lumMod val="50000"/>
                <a:lumOff val="50000"/>
                <a:alpha val="7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EA31A385-B4B9-4671-9B4D-E5B6423E863F}"/>
              </a:ext>
            </a:extLst>
          </p:cNvPr>
          <p:cNvSpPr/>
          <p:nvPr/>
        </p:nvSpPr>
        <p:spPr>
          <a:xfrm>
            <a:off x="2092090" y="2736575"/>
            <a:ext cx="1363479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Numar apartament</a:t>
            </a: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B5D58047-7890-41BA-93B1-94D7E6482086}"/>
              </a:ext>
            </a:extLst>
          </p:cNvPr>
          <p:cNvSpPr/>
          <p:nvPr/>
        </p:nvSpPr>
        <p:spPr>
          <a:xfrm>
            <a:off x="3503194" y="2736575"/>
            <a:ext cx="591404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17</a:t>
            </a: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624248CC-8746-49CF-BCED-39C5422DD24E}"/>
              </a:ext>
            </a:extLst>
          </p:cNvPr>
          <p:cNvSpPr/>
          <p:nvPr/>
        </p:nvSpPr>
        <p:spPr>
          <a:xfrm>
            <a:off x="2092090" y="2897738"/>
            <a:ext cx="1363479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Nume, prenume</a:t>
            </a: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340B4D13-5A31-422C-80A0-97CF644C031F}"/>
              </a:ext>
            </a:extLst>
          </p:cNvPr>
          <p:cNvSpPr/>
          <p:nvPr/>
        </p:nvSpPr>
        <p:spPr>
          <a:xfrm>
            <a:off x="3503194" y="2897738"/>
            <a:ext cx="2876550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Iordache Gh.</a:t>
            </a: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B19C878C-3FEE-4A0F-96DB-02411666EC60}"/>
              </a:ext>
            </a:extLst>
          </p:cNvPr>
          <p:cNvSpPr/>
          <p:nvPr/>
        </p:nvSpPr>
        <p:spPr>
          <a:xfrm>
            <a:off x="2037045" y="2066597"/>
            <a:ext cx="2876550" cy="22955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>
                <a:solidFill>
                  <a:schemeClr val="bg2">
                    <a:lumMod val="25000"/>
                  </a:schemeClr>
                </a:solidFill>
              </a:rPr>
              <a:t>Asociatia de proprietari Vulturul B4A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F1591935-6C4F-46B8-A652-31BCA34247E3}"/>
              </a:ext>
            </a:extLst>
          </p:cNvPr>
          <p:cNvSpPr/>
          <p:nvPr/>
        </p:nvSpPr>
        <p:spPr>
          <a:xfrm>
            <a:off x="3267093" y="2340453"/>
            <a:ext cx="526661" cy="167841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>
                <a:solidFill>
                  <a:schemeClr val="bg2">
                    <a:lumMod val="25000"/>
                  </a:schemeClr>
                </a:solidFill>
              </a:rPr>
              <a:t>Scara</a:t>
            </a: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04094E22-B264-46C0-86DC-68C26244CCC5}"/>
              </a:ext>
            </a:extLst>
          </p:cNvPr>
          <p:cNvSpPr/>
          <p:nvPr/>
        </p:nvSpPr>
        <p:spPr>
          <a:xfrm>
            <a:off x="3854380" y="2344459"/>
            <a:ext cx="267011" cy="163831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>
                <a:solidFill>
                  <a:schemeClr val="bg2">
                    <a:lumMod val="25000"/>
                  </a:schemeClr>
                </a:solidFill>
              </a:rPr>
              <a:t>B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0FC76365-FEFB-46A3-8B18-0EC9825AA989}"/>
              </a:ext>
            </a:extLst>
          </p:cNvPr>
          <p:cNvCxnSpPr>
            <a:cxnSpLocks/>
          </p:cNvCxnSpPr>
          <p:nvPr/>
        </p:nvCxnSpPr>
        <p:spPr>
          <a:xfrm>
            <a:off x="2055707" y="2568245"/>
            <a:ext cx="311345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AB44D679-61C7-427F-9446-34707F516308}"/>
              </a:ext>
            </a:extLst>
          </p:cNvPr>
          <p:cNvSpPr/>
          <p:nvPr/>
        </p:nvSpPr>
        <p:spPr>
          <a:xfrm>
            <a:off x="2092090" y="3258680"/>
            <a:ext cx="1363479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Numar camere</a:t>
            </a:r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2025FBD5-8B1C-4501-A1E8-E66439359B44}"/>
              </a:ext>
            </a:extLst>
          </p:cNvPr>
          <p:cNvSpPr/>
          <p:nvPr/>
        </p:nvSpPr>
        <p:spPr>
          <a:xfrm>
            <a:off x="3503194" y="3258680"/>
            <a:ext cx="591405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3</a:t>
            </a:r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421FB981-6F06-42F8-A6D6-ACD808084972}"/>
              </a:ext>
            </a:extLst>
          </p:cNvPr>
          <p:cNvSpPr/>
          <p:nvPr/>
        </p:nvSpPr>
        <p:spPr>
          <a:xfrm>
            <a:off x="2092089" y="3760334"/>
            <a:ext cx="1363479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E-mail</a:t>
            </a:r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22558834-A323-41B5-B806-647DD328DEBE}"/>
              </a:ext>
            </a:extLst>
          </p:cNvPr>
          <p:cNvSpPr/>
          <p:nvPr/>
        </p:nvSpPr>
        <p:spPr>
          <a:xfrm>
            <a:off x="3503193" y="3760334"/>
            <a:ext cx="2010207" cy="1371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iordache@yahoo.com</a:t>
            </a:r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9BB3F1AC-44D3-4B52-A086-08E82ED3709E}"/>
              </a:ext>
            </a:extLst>
          </p:cNvPr>
          <p:cNvSpPr/>
          <p:nvPr/>
        </p:nvSpPr>
        <p:spPr>
          <a:xfrm>
            <a:off x="2092089" y="3927554"/>
            <a:ext cx="1363479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Numar telefon</a:t>
            </a: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AAE87EB7-5771-4C07-9969-5D6D61ADAFD4}"/>
              </a:ext>
            </a:extLst>
          </p:cNvPr>
          <p:cNvSpPr/>
          <p:nvPr/>
        </p:nvSpPr>
        <p:spPr>
          <a:xfrm>
            <a:off x="3503193" y="3927554"/>
            <a:ext cx="862593" cy="1371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0744556982</a:t>
            </a:r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1627F626-2D00-44BA-A000-3CD055D3EBD6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7774" y="2766648"/>
            <a:ext cx="101129" cy="101129"/>
          </a:xfrm>
          <a:prstGeom prst="rect">
            <a:avLst/>
          </a:prstGeom>
        </p:spPr>
      </p:pic>
      <p:sp>
        <p:nvSpPr>
          <p:cNvPr id="78" name="Rectangle 77">
            <a:extLst>
              <a:ext uri="{FF2B5EF4-FFF2-40B4-BE49-F238E27FC236}">
                <a16:creationId xmlns:a16="http://schemas.microsoft.com/office/drawing/2014/main" id="{1F9859A8-C564-422C-BA37-FADEFEFF46E4}"/>
              </a:ext>
            </a:extLst>
          </p:cNvPr>
          <p:cNvSpPr/>
          <p:nvPr/>
        </p:nvSpPr>
        <p:spPr>
          <a:xfrm>
            <a:off x="7371199" y="2105428"/>
            <a:ext cx="1483552" cy="1524180"/>
          </a:xfrm>
          <a:prstGeom prst="rect">
            <a:avLst/>
          </a:prstGeom>
          <a:solidFill>
            <a:schemeClr val="bg1"/>
          </a:solidFill>
          <a:ln>
            <a:gradFill flip="none" rotWithShape="1">
              <a:gsLst>
                <a:gs pos="39000">
                  <a:schemeClr val="bg1">
                    <a:lumMod val="75000"/>
                  </a:schemeClr>
                </a:gs>
                <a:gs pos="60000">
                  <a:schemeClr val="accent3">
                    <a:lumMod val="45000"/>
                    <a:lumOff val="5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100000">
                  <a:schemeClr val="tx1"/>
                </a:gs>
              </a:gsLst>
              <a:lin ang="54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  <a:p>
            <a:pPr algn="ctr"/>
            <a:r>
              <a:rPr lang="en-US" sz="1600">
                <a:solidFill>
                  <a:srgbClr val="00B050"/>
                </a:solidFill>
              </a:rPr>
              <a:t>Indicatii</a:t>
            </a:r>
            <a:r>
              <a:rPr lang="en-US" sz="1200">
                <a:solidFill>
                  <a:srgbClr val="00B050"/>
                </a:solidFill>
              </a:rPr>
              <a:t> </a:t>
            </a:r>
          </a:p>
          <a:p>
            <a:pPr algn="ctr"/>
            <a:r>
              <a:rPr lang="en-US" sz="800">
                <a:solidFill>
                  <a:schemeClr val="tx1"/>
                </a:solidFill>
              </a:rPr>
              <a:t>Aici definesti detaliile apartamentelor.</a:t>
            </a:r>
          </a:p>
          <a:p>
            <a:pPr algn="ctr"/>
            <a:r>
              <a:rPr lang="en-US" sz="800">
                <a:solidFill>
                  <a:schemeClr val="tx1"/>
                </a:solidFill>
              </a:rPr>
              <a:t>Sa contimuam cu restul apartamentelor</a:t>
            </a:r>
            <a:r>
              <a:rPr lang="en-US"/>
              <a:t>si prenumele</a:t>
            </a:r>
          </a:p>
        </p:txBody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id="{14EC3FEE-B761-42D5-8964-6380858801FA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5764" y="2179962"/>
            <a:ext cx="246610" cy="246610"/>
          </a:xfrm>
          <a:prstGeom prst="rect">
            <a:avLst/>
          </a:prstGeom>
        </p:spPr>
      </p:pic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32564B10-657C-4A7F-86AF-912E82F70550}"/>
              </a:ext>
            </a:extLst>
          </p:cNvPr>
          <p:cNvSpPr/>
          <p:nvPr/>
        </p:nvSpPr>
        <p:spPr>
          <a:xfrm>
            <a:off x="2037045" y="2342456"/>
            <a:ext cx="526661" cy="171858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>
                <a:solidFill>
                  <a:schemeClr val="bg2">
                    <a:lumMod val="25000"/>
                  </a:schemeClr>
                </a:solidFill>
              </a:rPr>
              <a:t>Bloc</a:t>
            </a: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97C806C2-0219-4F39-A8D3-327536DEA75B}"/>
              </a:ext>
            </a:extLst>
          </p:cNvPr>
          <p:cNvSpPr/>
          <p:nvPr/>
        </p:nvSpPr>
        <p:spPr>
          <a:xfrm>
            <a:off x="2624331" y="2346462"/>
            <a:ext cx="526661" cy="167846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>
                <a:solidFill>
                  <a:schemeClr val="bg2">
                    <a:lumMod val="25000"/>
                  </a:schemeClr>
                </a:solidFill>
              </a:rPr>
              <a:t>B4</a:t>
            </a: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98506B8A-7244-4959-9A47-6E71760D940D}"/>
              </a:ext>
            </a:extLst>
          </p:cNvPr>
          <p:cNvSpPr/>
          <p:nvPr/>
        </p:nvSpPr>
        <p:spPr>
          <a:xfrm>
            <a:off x="2092089" y="3425898"/>
            <a:ext cx="1363479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Numar persoane</a:t>
            </a:r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43F96257-3168-4638-AC8E-667F4AECD901}"/>
              </a:ext>
            </a:extLst>
          </p:cNvPr>
          <p:cNvSpPr/>
          <p:nvPr/>
        </p:nvSpPr>
        <p:spPr>
          <a:xfrm>
            <a:off x="3503193" y="3425898"/>
            <a:ext cx="591405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4</a:t>
            </a: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EAF22557-37FA-48F1-A189-B735F108BBBE}"/>
              </a:ext>
            </a:extLst>
          </p:cNvPr>
          <p:cNvSpPr/>
          <p:nvPr/>
        </p:nvSpPr>
        <p:spPr>
          <a:xfrm>
            <a:off x="2092089" y="3593116"/>
            <a:ext cx="1363479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Suprafata totala m</a:t>
            </a:r>
            <a:r>
              <a:rPr lang="en-US" sz="800" baseline="30000">
                <a:solidFill>
                  <a:schemeClr val="bg2">
                    <a:lumMod val="25000"/>
                  </a:schemeClr>
                </a:solidFill>
              </a:rPr>
              <a:t>2</a:t>
            </a:r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ADEA1732-6E2B-45A4-B503-DBF8BD798D1C}"/>
              </a:ext>
            </a:extLst>
          </p:cNvPr>
          <p:cNvSpPr/>
          <p:nvPr/>
        </p:nvSpPr>
        <p:spPr>
          <a:xfrm>
            <a:off x="3503193" y="3593116"/>
            <a:ext cx="591405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43.00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9DAE8305-B41B-4EC1-8F86-128D31C41768}"/>
              </a:ext>
            </a:extLst>
          </p:cNvPr>
          <p:cNvSpPr/>
          <p:nvPr/>
        </p:nvSpPr>
        <p:spPr>
          <a:xfrm>
            <a:off x="2660351" y="4757162"/>
            <a:ext cx="623669" cy="13716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rnd">
            <a:solidFill>
              <a:schemeClr val="tx1">
                <a:lumMod val="50000"/>
                <a:lumOff val="50000"/>
                <a:alpha val="72000"/>
              </a:schemeClr>
            </a:solidFill>
          </a:ln>
          <a:effectLst>
            <a:outerShdw blurRad="50800" dist="50800" dir="5400000" algn="ctr" rotWithShape="0">
              <a:schemeClr val="bg1">
                <a:lumMod val="9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>
                <a:solidFill>
                  <a:schemeClr val="bg1">
                    <a:lumMod val="65000"/>
                  </a:schemeClr>
                </a:solidFill>
              </a:rPr>
              <a:t>Contoare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2D12BFF8-713A-4BBB-B42A-81FBEC67DE9D}"/>
              </a:ext>
            </a:extLst>
          </p:cNvPr>
          <p:cNvSpPr/>
          <p:nvPr/>
        </p:nvSpPr>
        <p:spPr>
          <a:xfrm>
            <a:off x="3293180" y="4757162"/>
            <a:ext cx="1072605" cy="13716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rnd">
            <a:solidFill>
              <a:schemeClr val="tx1">
                <a:lumMod val="50000"/>
                <a:lumOff val="50000"/>
                <a:alpha val="72000"/>
              </a:schemeClr>
            </a:solidFill>
          </a:ln>
          <a:effectLst>
            <a:outerShdw blurRad="50800" dist="50800" dir="5400000" algn="ctr" rotWithShape="0">
              <a:schemeClr val="bg1">
                <a:lumMod val="9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>
                <a:solidFill>
                  <a:schemeClr val="bg1">
                    <a:lumMod val="65000"/>
                  </a:schemeClr>
                </a:solidFill>
              </a:rPr>
              <a:t>Distribuire cheltuieli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45E05B-2949-4007-89A0-E01C4433A95C}"/>
              </a:ext>
            </a:extLst>
          </p:cNvPr>
          <p:cNvSpPr/>
          <p:nvPr/>
        </p:nvSpPr>
        <p:spPr>
          <a:xfrm>
            <a:off x="2037045" y="4757925"/>
            <a:ext cx="666338" cy="171268"/>
          </a:xfrm>
          <a:prstGeom prst="rect">
            <a:avLst/>
          </a:prstGeom>
          <a:solidFill>
            <a:schemeClr val="bg1"/>
          </a:solidFill>
          <a:ln w="15875" cap="rnd">
            <a:solidFill>
              <a:schemeClr val="tx1">
                <a:lumMod val="50000"/>
                <a:lumOff val="50000"/>
                <a:alpha val="72000"/>
              </a:schemeClr>
            </a:solidFill>
          </a:ln>
          <a:effectLst>
            <a:outerShdw blurRad="50800" dist="50800" dir="5400000" algn="ctr" rotWithShape="0">
              <a:schemeClr val="bg1">
                <a:lumMod val="9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Profil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80EEF135-95EE-4AF2-8EE6-DE20EBACFF3E}"/>
              </a:ext>
            </a:extLst>
          </p:cNvPr>
          <p:cNvSpPr/>
          <p:nvPr/>
        </p:nvSpPr>
        <p:spPr>
          <a:xfrm>
            <a:off x="4374945" y="4756581"/>
            <a:ext cx="623669" cy="13716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rnd">
            <a:solidFill>
              <a:schemeClr val="tx1">
                <a:lumMod val="50000"/>
                <a:lumOff val="50000"/>
                <a:alpha val="72000"/>
              </a:schemeClr>
            </a:solidFill>
          </a:ln>
          <a:effectLst>
            <a:outerShdw blurRad="50800" dist="50800" dir="5400000" algn="ctr" rotWithShape="0">
              <a:schemeClr val="bg1">
                <a:lumMod val="9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>
                <a:solidFill>
                  <a:schemeClr val="bg1">
                    <a:lumMod val="65000"/>
                  </a:schemeClr>
                </a:solidFill>
              </a:rPr>
              <a:t>Fonduri</a:t>
            </a:r>
          </a:p>
        </p:txBody>
      </p:sp>
      <p:sp>
        <p:nvSpPr>
          <p:cNvPr id="97" name="Rectangle: Rounded Corners 96">
            <a:hlinkClick r:id="rId8" action="ppaction://hlinksldjump"/>
            <a:extLst>
              <a:ext uri="{FF2B5EF4-FFF2-40B4-BE49-F238E27FC236}">
                <a16:creationId xmlns:a16="http://schemas.microsoft.com/office/drawing/2014/main" id="{66F5614A-E692-4437-847E-537F6770E02B}"/>
              </a:ext>
            </a:extLst>
          </p:cNvPr>
          <p:cNvSpPr/>
          <p:nvPr/>
        </p:nvSpPr>
        <p:spPr>
          <a:xfrm>
            <a:off x="5561025" y="3751627"/>
            <a:ext cx="176037" cy="13639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r"/>
            <a:r>
              <a:rPr lang="en-US" sz="1050" b="1">
                <a:solidFill>
                  <a:schemeClr val="bg2">
                    <a:lumMod val="25000"/>
                  </a:schemeClr>
                </a:solidFill>
              </a:rPr>
              <a:t>+</a:t>
            </a:r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E00A176D-8B37-447C-8614-EA83266CFE73}"/>
              </a:ext>
            </a:extLst>
          </p:cNvPr>
          <p:cNvSpPr/>
          <p:nvPr/>
        </p:nvSpPr>
        <p:spPr>
          <a:xfrm>
            <a:off x="5766714" y="3750859"/>
            <a:ext cx="176037" cy="13639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r"/>
            <a:r>
              <a:rPr lang="en-US" sz="1050" b="1">
                <a:solidFill>
                  <a:schemeClr val="bg2">
                    <a:lumMod val="25000"/>
                  </a:schemeClr>
                </a:solidFill>
              </a:rPr>
              <a:t>-</a:t>
            </a:r>
          </a:p>
        </p:txBody>
      </p:sp>
      <p:sp>
        <p:nvSpPr>
          <p:cNvPr id="99" name="Rectangle: Rounded Corners 98">
            <a:hlinkClick r:id="rId8" action="ppaction://hlinksldjump"/>
            <a:extLst>
              <a:ext uri="{FF2B5EF4-FFF2-40B4-BE49-F238E27FC236}">
                <a16:creationId xmlns:a16="http://schemas.microsoft.com/office/drawing/2014/main" id="{452A8BC2-318A-4AEC-8EC4-B5118AD937C1}"/>
              </a:ext>
            </a:extLst>
          </p:cNvPr>
          <p:cNvSpPr/>
          <p:nvPr/>
        </p:nvSpPr>
        <p:spPr>
          <a:xfrm>
            <a:off x="5559424" y="3928322"/>
            <a:ext cx="176037" cy="13639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r"/>
            <a:r>
              <a:rPr lang="en-US" sz="1050" b="1">
                <a:solidFill>
                  <a:schemeClr val="bg2">
                    <a:lumMod val="25000"/>
                  </a:schemeClr>
                </a:solidFill>
              </a:rPr>
              <a:t>+</a:t>
            </a:r>
          </a:p>
        </p:txBody>
      </p:sp>
      <p:sp>
        <p:nvSpPr>
          <p:cNvPr id="100" name="Rectangle: Rounded Corners 99">
            <a:extLst>
              <a:ext uri="{FF2B5EF4-FFF2-40B4-BE49-F238E27FC236}">
                <a16:creationId xmlns:a16="http://schemas.microsoft.com/office/drawing/2014/main" id="{714935EC-4396-432B-8F37-76628A378978}"/>
              </a:ext>
            </a:extLst>
          </p:cNvPr>
          <p:cNvSpPr/>
          <p:nvPr/>
        </p:nvSpPr>
        <p:spPr>
          <a:xfrm>
            <a:off x="5765113" y="3927554"/>
            <a:ext cx="176037" cy="13639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r"/>
            <a:r>
              <a:rPr lang="en-US" sz="1050" b="1">
                <a:solidFill>
                  <a:schemeClr val="bg2">
                    <a:lumMod val="25000"/>
                  </a:schemeClr>
                </a:solidFill>
              </a:rPr>
              <a:t>-</a:t>
            </a:r>
          </a:p>
        </p:txBody>
      </p:sp>
      <p:sp>
        <p:nvSpPr>
          <p:cNvPr id="101" name="Rectangle: Rounded Corners 100">
            <a:hlinkClick r:id="rId9" action="ppaction://hlinksldjump"/>
            <a:extLst>
              <a:ext uri="{FF2B5EF4-FFF2-40B4-BE49-F238E27FC236}">
                <a16:creationId xmlns:a16="http://schemas.microsoft.com/office/drawing/2014/main" id="{887B7F85-1012-4761-97DD-3FF299AD72C9}"/>
              </a:ext>
            </a:extLst>
          </p:cNvPr>
          <p:cNvSpPr/>
          <p:nvPr/>
        </p:nvSpPr>
        <p:spPr>
          <a:xfrm>
            <a:off x="2092090" y="4148757"/>
            <a:ext cx="679873" cy="13716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      Adauga</a:t>
            </a:r>
          </a:p>
        </p:txBody>
      </p: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6E98BBFB-71F5-44B3-B7E1-4B8239CE2AB0}"/>
              </a:ext>
            </a:extLst>
          </p:cNvPr>
          <p:cNvGrpSpPr/>
          <p:nvPr/>
        </p:nvGrpSpPr>
        <p:grpSpPr>
          <a:xfrm>
            <a:off x="2175874" y="4157474"/>
            <a:ext cx="104274" cy="101435"/>
            <a:chOff x="6534150" y="3133725"/>
            <a:chExt cx="457200" cy="504224"/>
          </a:xfrm>
        </p:grpSpPr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2EAD0557-851A-42D8-B553-45061D632BE5}"/>
                </a:ext>
              </a:extLst>
            </p:cNvPr>
            <p:cNvCxnSpPr/>
            <p:nvPr/>
          </p:nvCxnSpPr>
          <p:spPr>
            <a:xfrm>
              <a:off x="6762750" y="3133725"/>
              <a:ext cx="0" cy="504224"/>
            </a:xfrm>
            <a:prstGeom prst="line">
              <a:avLst/>
            </a:prstGeom>
            <a:ln w="349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0A24B411-0208-4900-9074-306C5A3AE510}"/>
                </a:ext>
              </a:extLst>
            </p:cNvPr>
            <p:cNvCxnSpPr/>
            <p:nvPr/>
          </p:nvCxnSpPr>
          <p:spPr>
            <a:xfrm>
              <a:off x="6534150" y="3385837"/>
              <a:ext cx="457200" cy="0"/>
            </a:xfrm>
            <a:prstGeom prst="line">
              <a:avLst/>
            </a:prstGeom>
            <a:ln w="349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15410828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69A087C4-DFD9-43AD-8218-7E4AAC5710FB}"/>
              </a:ext>
            </a:extLst>
          </p:cNvPr>
          <p:cNvSpPr/>
          <p:nvPr/>
        </p:nvSpPr>
        <p:spPr>
          <a:xfrm>
            <a:off x="-9526" y="1186962"/>
            <a:ext cx="12192000" cy="1346282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E619CDBA-2BDE-4A20-A6B0-D94D986E9D70}"/>
              </a:ext>
            </a:extLst>
          </p:cNvPr>
          <p:cNvSpPr/>
          <p:nvPr/>
        </p:nvSpPr>
        <p:spPr>
          <a:xfrm>
            <a:off x="1973181" y="1269462"/>
            <a:ext cx="7852094" cy="4337053"/>
          </a:xfrm>
          <a:prstGeom prst="rect">
            <a:avLst/>
          </a:prstGeom>
          <a:solidFill>
            <a:schemeClr val="bg1"/>
          </a:solidFill>
          <a:ln w="12700" cmpd="dbl">
            <a:gradFill flip="none" rotWithShape="1">
              <a:gsLst>
                <a:gs pos="0">
                  <a:schemeClr val="accent3">
                    <a:lumMod val="0"/>
                    <a:lumOff val="100000"/>
                  </a:schemeClr>
                </a:gs>
                <a:gs pos="35000">
                  <a:schemeClr val="accent3">
                    <a:lumMod val="0"/>
                    <a:lumOff val="100000"/>
                  </a:schemeClr>
                </a:gs>
                <a:gs pos="100000">
                  <a:schemeClr val="tx1"/>
                </a:gs>
              </a:gsLst>
              <a:path path="circle">
                <a:fillToRect l="50000" t="-80000" r="50000" b="18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A1966B5C-11A5-4DD1-B4EE-54526F596CA2}"/>
              </a:ext>
            </a:extLst>
          </p:cNvPr>
          <p:cNvSpPr/>
          <p:nvPr/>
        </p:nvSpPr>
        <p:spPr>
          <a:xfrm>
            <a:off x="2055707" y="2615744"/>
            <a:ext cx="4400138" cy="2472360"/>
          </a:xfrm>
          <a:prstGeom prst="rect">
            <a:avLst/>
          </a:prstGeom>
          <a:solidFill>
            <a:schemeClr val="bg1"/>
          </a:solidFill>
          <a:ln w="9525" cap="rnd">
            <a:solidFill>
              <a:schemeClr val="tx1">
                <a:lumMod val="50000"/>
                <a:lumOff val="50000"/>
                <a:alpha val="7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625C435-64AB-4B2D-B175-18DCE1F178D1}"/>
              </a:ext>
            </a:extLst>
          </p:cNvPr>
          <p:cNvSpPr txBox="1"/>
          <p:nvPr/>
        </p:nvSpPr>
        <p:spPr>
          <a:xfrm>
            <a:off x="2612577" y="1424224"/>
            <a:ext cx="12774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tx1">
                    <a:lumMod val="85000"/>
                    <a:lumOff val="15000"/>
                  </a:schemeClr>
                </a:solidFill>
              </a:rPr>
              <a:t>Asociatie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5B8DAE88-CBC2-4EB7-BDB1-ABD6C10AFC13}"/>
              </a:ext>
            </a:extLst>
          </p:cNvPr>
          <p:cNvCxnSpPr/>
          <p:nvPr/>
        </p:nvCxnSpPr>
        <p:spPr>
          <a:xfrm>
            <a:off x="2037045" y="2024743"/>
            <a:ext cx="768704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Picture 59">
            <a:extLst>
              <a:ext uri="{FF2B5EF4-FFF2-40B4-BE49-F238E27FC236}">
                <a16:creationId xmlns:a16="http://schemas.microsoft.com/office/drawing/2014/main" id="{B4D3B41D-A6D2-4303-8912-BC572F1F7E10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662" y="1316179"/>
            <a:ext cx="581706" cy="581706"/>
          </a:xfrm>
          <a:prstGeom prst="rect">
            <a:avLst/>
          </a:prstGeom>
        </p:spPr>
      </p:pic>
      <p:sp>
        <p:nvSpPr>
          <p:cNvPr id="61" name="Rectangle: Rounded Corners 60">
            <a:hlinkClick r:id="rId5" action="ppaction://hlinksldjump"/>
            <a:extLst>
              <a:ext uri="{FF2B5EF4-FFF2-40B4-BE49-F238E27FC236}">
                <a16:creationId xmlns:a16="http://schemas.microsoft.com/office/drawing/2014/main" id="{AD3AD9E4-E303-43A9-B8CE-FB3A63343ADF}"/>
              </a:ext>
            </a:extLst>
          </p:cNvPr>
          <p:cNvSpPr/>
          <p:nvPr/>
        </p:nvSpPr>
        <p:spPr>
          <a:xfrm>
            <a:off x="2041686" y="5285317"/>
            <a:ext cx="1704975" cy="246211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/>
              <a:t>Continua</a:t>
            </a: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624248CC-8746-49CF-BCED-39C5422DD24E}"/>
              </a:ext>
            </a:extLst>
          </p:cNvPr>
          <p:cNvSpPr/>
          <p:nvPr/>
        </p:nvSpPr>
        <p:spPr>
          <a:xfrm>
            <a:off x="2092089" y="2737718"/>
            <a:ext cx="1709928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Apa</a:t>
            </a: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B19C878C-3FEE-4A0F-96DB-02411666EC60}"/>
              </a:ext>
            </a:extLst>
          </p:cNvPr>
          <p:cNvSpPr/>
          <p:nvPr/>
        </p:nvSpPr>
        <p:spPr>
          <a:xfrm>
            <a:off x="2037045" y="2066597"/>
            <a:ext cx="2876550" cy="22955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>
                <a:solidFill>
                  <a:schemeClr val="bg2">
                    <a:lumMod val="25000"/>
                  </a:schemeClr>
                </a:solidFill>
              </a:rPr>
              <a:t>Asociatia de proprietari Vulturul B4A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0FC76365-FEFB-46A3-8B18-0EC9825AA989}"/>
              </a:ext>
            </a:extLst>
          </p:cNvPr>
          <p:cNvCxnSpPr>
            <a:cxnSpLocks/>
          </p:cNvCxnSpPr>
          <p:nvPr/>
        </p:nvCxnSpPr>
        <p:spPr>
          <a:xfrm>
            <a:off x="2055707" y="2568245"/>
            <a:ext cx="311345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AB44D679-61C7-427F-9446-34707F516308}"/>
              </a:ext>
            </a:extLst>
          </p:cNvPr>
          <p:cNvSpPr/>
          <p:nvPr/>
        </p:nvSpPr>
        <p:spPr>
          <a:xfrm>
            <a:off x="2092089" y="2917712"/>
            <a:ext cx="1709928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Salubritate</a:t>
            </a:r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421FB981-6F06-42F8-A6D6-ACD808084972}"/>
              </a:ext>
            </a:extLst>
          </p:cNvPr>
          <p:cNvSpPr/>
          <p:nvPr/>
        </p:nvSpPr>
        <p:spPr>
          <a:xfrm>
            <a:off x="2094899" y="3428869"/>
            <a:ext cx="1709928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Salarii</a:t>
            </a:r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9BB3F1AC-44D3-4B52-A086-08E82ED3709E}"/>
              </a:ext>
            </a:extLst>
          </p:cNvPr>
          <p:cNvSpPr/>
          <p:nvPr/>
        </p:nvSpPr>
        <p:spPr>
          <a:xfrm>
            <a:off x="2092088" y="3635059"/>
            <a:ext cx="1709928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Caldura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1F9859A8-C564-422C-BA37-FADEFEFF46E4}"/>
              </a:ext>
            </a:extLst>
          </p:cNvPr>
          <p:cNvSpPr/>
          <p:nvPr/>
        </p:nvSpPr>
        <p:spPr>
          <a:xfrm>
            <a:off x="7371199" y="2105428"/>
            <a:ext cx="1483552" cy="1524180"/>
          </a:xfrm>
          <a:prstGeom prst="rect">
            <a:avLst/>
          </a:prstGeom>
          <a:solidFill>
            <a:schemeClr val="bg1"/>
          </a:solidFill>
          <a:ln>
            <a:gradFill flip="none" rotWithShape="1">
              <a:gsLst>
                <a:gs pos="39000">
                  <a:schemeClr val="bg1">
                    <a:lumMod val="75000"/>
                  </a:schemeClr>
                </a:gs>
                <a:gs pos="60000">
                  <a:schemeClr val="accent3">
                    <a:lumMod val="45000"/>
                    <a:lumOff val="5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100000">
                  <a:schemeClr val="tx1"/>
                </a:gs>
              </a:gsLst>
              <a:lin ang="54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  <a:p>
            <a:pPr algn="ctr"/>
            <a:r>
              <a:rPr lang="en-US" sz="1600">
                <a:solidFill>
                  <a:srgbClr val="00B050"/>
                </a:solidFill>
              </a:rPr>
              <a:t>Indicatii</a:t>
            </a:r>
            <a:r>
              <a:rPr lang="en-US" sz="1200">
                <a:solidFill>
                  <a:srgbClr val="00B050"/>
                </a:solidFill>
              </a:rPr>
              <a:t> </a:t>
            </a:r>
          </a:p>
          <a:p>
            <a:pPr algn="ctr"/>
            <a:r>
              <a:rPr lang="en-US" sz="800">
                <a:solidFill>
                  <a:schemeClr val="tx1"/>
                </a:solidFill>
              </a:rPr>
              <a:t>Aici definesti furnizorii. </a:t>
            </a:r>
          </a:p>
          <a:p>
            <a:pPr algn="ctr"/>
            <a:endParaRPr lang="en-US" sz="800">
              <a:solidFill>
                <a:schemeClr val="tx1"/>
              </a:solidFill>
            </a:endParaRPr>
          </a:p>
          <a:p>
            <a:pPr algn="ctr"/>
            <a:r>
              <a:rPr lang="en-US" sz="800">
                <a:solidFill>
                  <a:schemeClr val="tx1"/>
                </a:solidFill>
              </a:rPr>
              <a:t>Apasa butonul </a:t>
            </a:r>
            <a:r>
              <a:rPr lang="en-US" sz="1050" b="1">
                <a:solidFill>
                  <a:schemeClr val="tx1"/>
                </a:solidFill>
              </a:rPr>
              <a:t>Adauga</a:t>
            </a:r>
            <a:r>
              <a:rPr lang="en-US" sz="800">
                <a:solidFill>
                  <a:schemeClr val="tx1"/>
                </a:solidFill>
              </a:rPr>
              <a:t> din dreptul fiecarei categorii de                    </a:t>
            </a:r>
            <a:r>
              <a:rPr lang="en-US" sz="800">
                <a:solidFill>
                  <a:schemeClr val="bg1"/>
                </a:solidFill>
              </a:rPr>
              <a:t>wwwwww</a:t>
            </a:r>
            <a:r>
              <a:rPr lang="en-US" sz="800">
                <a:solidFill>
                  <a:schemeClr val="tx1"/>
                </a:solidFill>
              </a:rPr>
              <a:t>cheltuieli</a:t>
            </a:r>
            <a:r>
              <a:rPr lang="en-US"/>
              <a:t>prenumele</a:t>
            </a:r>
          </a:p>
        </p:txBody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id="{14EC3FEE-B761-42D5-8964-6380858801FA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5764" y="2179962"/>
            <a:ext cx="246610" cy="246610"/>
          </a:xfrm>
          <a:prstGeom prst="rect">
            <a:avLst/>
          </a:prstGeom>
        </p:spPr>
      </p:pic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32564B10-657C-4A7F-86AF-912E82F70550}"/>
              </a:ext>
            </a:extLst>
          </p:cNvPr>
          <p:cNvSpPr/>
          <p:nvPr/>
        </p:nvSpPr>
        <p:spPr>
          <a:xfrm>
            <a:off x="2037045" y="2323406"/>
            <a:ext cx="1144305" cy="22955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>
                <a:solidFill>
                  <a:schemeClr val="bg2">
                    <a:lumMod val="25000"/>
                  </a:schemeClr>
                </a:solidFill>
              </a:rPr>
              <a:t>Furnizori</a:t>
            </a: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98506B8A-7244-4959-9A47-6E71760D940D}"/>
              </a:ext>
            </a:extLst>
          </p:cNvPr>
          <p:cNvSpPr/>
          <p:nvPr/>
        </p:nvSpPr>
        <p:spPr>
          <a:xfrm>
            <a:off x="2092088" y="3084930"/>
            <a:ext cx="1709928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Electricitate</a:t>
            </a: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EAF22557-37FA-48F1-A189-B735F108BBBE}"/>
              </a:ext>
            </a:extLst>
          </p:cNvPr>
          <p:cNvSpPr/>
          <p:nvPr/>
        </p:nvSpPr>
        <p:spPr>
          <a:xfrm>
            <a:off x="2092088" y="3252148"/>
            <a:ext cx="1709928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Lift</a:t>
            </a:r>
          </a:p>
        </p:txBody>
      </p:sp>
      <p:sp>
        <p:nvSpPr>
          <p:cNvPr id="97" name="Rectangle: Rounded Corners 96">
            <a:hlinkClick r:id="rId7" action="ppaction://hlinksldjump"/>
            <a:extLst>
              <a:ext uri="{FF2B5EF4-FFF2-40B4-BE49-F238E27FC236}">
                <a16:creationId xmlns:a16="http://schemas.microsoft.com/office/drawing/2014/main" id="{66F5614A-E692-4437-847E-537F6770E02B}"/>
              </a:ext>
            </a:extLst>
          </p:cNvPr>
          <p:cNvSpPr/>
          <p:nvPr/>
        </p:nvSpPr>
        <p:spPr>
          <a:xfrm>
            <a:off x="3858953" y="2739867"/>
            <a:ext cx="963276" cy="13714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r"/>
            <a:r>
              <a:rPr lang="en-US" sz="1050" b="1">
                <a:solidFill>
                  <a:schemeClr val="bg2">
                    <a:lumMod val="25000"/>
                  </a:schemeClr>
                </a:solidFill>
              </a:rPr>
              <a:t>Adauga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66E7530-A39D-4E3C-96E0-D741258D9132}"/>
              </a:ext>
            </a:extLst>
          </p:cNvPr>
          <p:cNvGrpSpPr/>
          <p:nvPr/>
        </p:nvGrpSpPr>
        <p:grpSpPr>
          <a:xfrm>
            <a:off x="2092090" y="4072557"/>
            <a:ext cx="1704974" cy="126007"/>
            <a:chOff x="2092090" y="3988737"/>
            <a:chExt cx="1704974" cy="126007"/>
          </a:xfrm>
        </p:grpSpPr>
        <p:sp>
          <p:nvSpPr>
            <p:cNvPr id="101" name="Rectangle: Rounded Corners 100">
              <a:hlinkClick r:id="rId8" action="ppaction://hlinksldjump"/>
              <a:extLst>
                <a:ext uri="{FF2B5EF4-FFF2-40B4-BE49-F238E27FC236}">
                  <a16:creationId xmlns:a16="http://schemas.microsoft.com/office/drawing/2014/main" id="{887B7F85-1012-4761-97DD-3FF299AD72C9}"/>
                </a:ext>
              </a:extLst>
            </p:cNvPr>
            <p:cNvSpPr/>
            <p:nvPr/>
          </p:nvSpPr>
          <p:spPr>
            <a:xfrm>
              <a:off x="2092090" y="3988737"/>
              <a:ext cx="1704974" cy="12600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800">
                  <a:solidFill>
                    <a:schemeClr val="bg2">
                      <a:lumMod val="25000"/>
                    </a:schemeClr>
                  </a:solidFill>
                </a:rPr>
                <a:t>  Adauga categorie ce cheltuieli</a:t>
              </a:r>
            </a:p>
          </p:txBody>
        </p: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6E98BBFB-71F5-44B3-B7E1-4B8239CE2AB0}"/>
                </a:ext>
              </a:extLst>
            </p:cNvPr>
            <p:cNvGrpSpPr/>
            <p:nvPr/>
          </p:nvGrpSpPr>
          <p:grpSpPr>
            <a:xfrm>
              <a:off x="2175874" y="3997454"/>
              <a:ext cx="104274" cy="101435"/>
              <a:chOff x="6534150" y="3133725"/>
              <a:chExt cx="457200" cy="504224"/>
            </a:xfrm>
          </p:grpSpPr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2EAD0557-851A-42D8-B553-45061D632BE5}"/>
                  </a:ext>
                </a:extLst>
              </p:cNvPr>
              <p:cNvCxnSpPr/>
              <p:nvPr/>
            </p:nvCxnSpPr>
            <p:spPr>
              <a:xfrm>
                <a:off x="6762750" y="3133725"/>
                <a:ext cx="0" cy="504224"/>
              </a:xfrm>
              <a:prstGeom prst="line">
                <a:avLst/>
              </a:prstGeom>
              <a:ln w="349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0A24B411-0208-4900-9074-306C5A3AE510}"/>
                  </a:ext>
                </a:extLst>
              </p:cNvPr>
              <p:cNvCxnSpPr/>
              <p:nvPr/>
            </p:nvCxnSpPr>
            <p:spPr>
              <a:xfrm>
                <a:off x="6534150" y="3385837"/>
                <a:ext cx="457200" cy="0"/>
              </a:xfrm>
              <a:prstGeom prst="line">
                <a:avLst/>
              </a:prstGeom>
              <a:ln w="349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1BB14877-E568-45D8-A239-477C039A46A9}"/>
              </a:ext>
            </a:extLst>
          </p:cNvPr>
          <p:cNvSpPr/>
          <p:nvPr/>
        </p:nvSpPr>
        <p:spPr>
          <a:xfrm>
            <a:off x="2092088" y="3819044"/>
            <a:ext cx="1709928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Diverse 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D0D58E75-6619-49A6-A49A-C9C1DB9EDC59}"/>
              </a:ext>
            </a:extLst>
          </p:cNvPr>
          <p:cNvSpPr/>
          <p:nvPr/>
        </p:nvSpPr>
        <p:spPr>
          <a:xfrm>
            <a:off x="3858953" y="2928430"/>
            <a:ext cx="963276" cy="13714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r"/>
            <a:r>
              <a:rPr lang="en-US" sz="1050" b="1">
                <a:solidFill>
                  <a:schemeClr val="bg2">
                    <a:lumMod val="25000"/>
                  </a:schemeClr>
                </a:solidFill>
              </a:rPr>
              <a:t>Adauga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D747FC0F-8563-43F5-ACD2-2A36E4987D25}"/>
              </a:ext>
            </a:extLst>
          </p:cNvPr>
          <p:cNvSpPr/>
          <p:nvPr/>
        </p:nvSpPr>
        <p:spPr>
          <a:xfrm>
            <a:off x="3858953" y="3110699"/>
            <a:ext cx="963276" cy="13714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r"/>
            <a:r>
              <a:rPr lang="en-US" sz="1050" b="1">
                <a:solidFill>
                  <a:schemeClr val="bg2">
                    <a:lumMod val="25000"/>
                  </a:schemeClr>
                </a:solidFill>
              </a:rPr>
              <a:t>Adauga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0156D64B-A659-42D6-8B53-1277440C130B}"/>
              </a:ext>
            </a:extLst>
          </p:cNvPr>
          <p:cNvSpPr/>
          <p:nvPr/>
        </p:nvSpPr>
        <p:spPr>
          <a:xfrm>
            <a:off x="3858953" y="3273516"/>
            <a:ext cx="963276" cy="13714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r"/>
            <a:r>
              <a:rPr lang="en-US" sz="1050" b="1">
                <a:solidFill>
                  <a:schemeClr val="bg2">
                    <a:lumMod val="25000"/>
                  </a:schemeClr>
                </a:solidFill>
              </a:rPr>
              <a:t>Adauga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BDD90C2E-B8C6-4535-98A0-E0681B6EA4A1}"/>
              </a:ext>
            </a:extLst>
          </p:cNvPr>
          <p:cNvSpPr/>
          <p:nvPr/>
        </p:nvSpPr>
        <p:spPr>
          <a:xfrm>
            <a:off x="3858953" y="3462079"/>
            <a:ext cx="963276" cy="13714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r"/>
            <a:r>
              <a:rPr lang="en-US" sz="1050" b="1">
                <a:solidFill>
                  <a:schemeClr val="bg2">
                    <a:lumMod val="25000"/>
                  </a:schemeClr>
                </a:solidFill>
              </a:rPr>
              <a:t>Adauga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5C348649-CF30-48CE-A342-76EF2A0E45EE}"/>
              </a:ext>
            </a:extLst>
          </p:cNvPr>
          <p:cNvSpPr/>
          <p:nvPr/>
        </p:nvSpPr>
        <p:spPr>
          <a:xfrm>
            <a:off x="3858953" y="3644348"/>
            <a:ext cx="963276" cy="13714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r"/>
            <a:r>
              <a:rPr lang="en-US" sz="1050" b="1">
                <a:solidFill>
                  <a:schemeClr val="bg2">
                    <a:lumMod val="25000"/>
                  </a:schemeClr>
                </a:solidFill>
              </a:rPr>
              <a:t>Adauga</a:t>
            </a:r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87372260-D588-48C8-A920-939D37CF471A}"/>
              </a:ext>
            </a:extLst>
          </p:cNvPr>
          <p:cNvSpPr/>
          <p:nvPr/>
        </p:nvSpPr>
        <p:spPr>
          <a:xfrm>
            <a:off x="3853692" y="3819055"/>
            <a:ext cx="963276" cy="13714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r"/>
            <a:r>
              <a:rPr lang="en-US" sz="1050" b="1">
                <a:solidFill>
                  <a:schemeClr val="bg2">
                    <a:lumMod val="25000"/>
                  </a:schemeClr>
                </a:solidFill>
              </a:rPr>
              <a:t>Adauga</a:t>
            </a:r>
          </a:p>
        </p:txBody>
      </p:sp>
    </p:spTree>
    <p:extLst>
      <p:ext uri="{BB962C8B-B14F-4D97-AF65-F5344CB8AC3E}">
        <p14:creationId xmlns:p14="http://schemas.microsoft.com/office/powerpoint/2010/main" val="524887328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69A087C4-DFD9-43AD-8218-7E4AAC5710FB}"/>
              </a:ext>
            </a:extLst>
          </p:cNvPr>
          <p:cNvSpPr/>
          <p:nvPr/>
        </p:nvSpPr>
        <p:spPr>
          <a:xfrm>
            <a:off x="-9526" y="1186962"/>
            <a:ext cx="12192000" cy="1346282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E619CDBA-2BDE-4A20-A6B0-D94D986E9D70}"/>
              </a:ext>
            </a:extLst>
          </p:cNvPr>
          <p:cNvSpPr/>
          <p:nvPr/>
        </p:nvSpPr>
        <p:spPr>
          <a:xfrm>
            <a:off x="1973181" y="1269462"/>
            <a:ext cx="7852094" cy="4337053"/>
          </a:xfrm>
          <a:prstGeom prst="rect">
            <a:avLst/>
          </a:prstGeom>
          <a:solidFill>
            <a:schemeClr val="bg1"/>
          </a:solidFill>
          <a:ln w="12700" cmpd="dbl">
            <a:gradFill flip="none" rotWithShape="1">
              <a:gsLst>
                <a:gs pos="0">
                  <a:schemeClr val="accent3">
                    <a:lumMod val="0"/>
                    <a:lumOff val="100000"/>
                  </a:schemeClr>
                </a:gs>
                <a:gs pos="35000">
                  <a:schemeClr val="accent3">
                    <a:lumMod val="0"/>
                    <a:lumOff val="100000"/>
                  </a:schemeClr>
                </a:gs>
                <a:gs pos="100000">
                  <a:schemeClr val="tx1"/>
                </a:gs>
              </a:gsLst>
              <a:path path="circle">
                <a:fillToRect l="50000" t="-80000" r="50000" b="18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A1966B5C-11A5-4DD1-B4EE-54526F596CA2}"/>
              </a:ext>
            </a:extLst>
          </p:cNvPr>
          <p:cNvSpPr/>
          <p:nvPr/>
        </p:nvSpPr>
        <p:spPr>
          <a:xfrm>
            <a:off x="2055707" y="2678753"/>
            <a:ext cx="4400138" cy="2472360"/>
          </a:xfrm>
          <a:prstGeom prst="rect">
            <a:avLst/>
          </a:prstGeom>
          <a:solidFill>
            <a:schemeClr val="bg1"/>
          </a:solidFill>
          <a:ln w="9525" cap="rnd">
            <a:solidFill>
              <a:schemeClr val="tx1">
                <a:lumMod val="50000"/>
                <a:lumOff val="50000"/>
                <a:alpha val="7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625C435-64AB-4B2D-B175-18DCE1F178D1}"/>
              </a:ext>
            </a:extLst>
          </p:cNvPr>
          <p:cNvSpPr txBox="1"/>
          <p:nvPr/>
        </p:nvSpPr>
        <p:spPr>
          <a:xfrm>
            <a:off x="2612577" y="1424224"/>
            <a:ext cx="12774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tx1">
                    <a:lumMod val="85000"/>
                    <a:lumOff val="15000"/>
                  </a:schemeClr>
                </a:solidFill>
              </a:rPr>
              <a:t>Asociatie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5B8DAE88-CBC2-4EB7-BDB1-ABD6C10AFC13}"/>
              </a:ext>
            </a:extLst>
          </p:cNvPr>
          <p:cNvCxnSpPr/>
          <p:nvPr/>
        </p:nvCxnSpPr>
        <p:spPr>
          <a:xfrm>
            <a:off x="2037045" y="2024743"/>
            <a:ext cx="768704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Picture 59">
            <a:extLst>
              <a:ext uri="{FF2B5EF4-FFF2-40B4-BE49-F238E27FC236}">
                <a16:creationId xmlns:a16="http://schemas.microsoft.com/office/drawing/2014/main" id="{B4D3B41D-A6D2-4303-8912-BC572F1F7E10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662" y="1316179"/>
            <a:ext cx="581706" cy="581706"/>
          </a:xfrm>
          <a:prstGeom prst="rect">
            <a:avLst/>
          </a:prstGeom>
        </p:spPr>
      </p:pic>
      <p:sp>
        <p:nvSpPr>
          <p:cNvPr id="61" name="Rectangle: Rounded Corners 60">
            <a:hlinkClick r:id="rId5" action="ppaction://hlinksldjump"/>
            <a:extLst>
              <a:ext uri="{FF2B5EF4-FFF2-40B4-BE49-F238E27FC236}">
                <a16:creationId xmlns:a16="http://schemas.microsoft.com/office/drawing/2014/main" id="{AD3AD9E4-E303-43A9-B8CE-FB3A63343ADF}"/>
              </a:ext>
            </a:extLst>
          </p:cNvPr>
          <p:cNvSpPr/>
          <p:nvPr/>
        </p:nvSpPr>
        <p:spPr>
          <a:xfrm>
            <a:off x="2041686" y="5285317"/>
            <a:ext cx="1704975" cy="246211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/>
              <a:t>Continua</a:t>
            </a: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624248CC-8746-49CF-BCED-39C5422DD24E}"/>
              </a:ext>
            </a:extLst>
          </p:cNvPr>
          <p:cNvSpPr/>
          <p:nvPr/>
        </p:nvSpPr>
        <p:spPr>
          <a:xfrm>
            <a:off x="2092090" y="2737718"/>
            <a:ext cx="1363479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Apa</a:t>
            </a: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B19C878C-3FEE-4A0F-96DB-02411666EC60}"/>
              </a:ext>
            </a:extLst>
          </p:cNvPr>
          <p:cNvSpPr/>
          <p:nvPr/>
        </p:nvSpPr>
        <p:spPr>
          <a:xfrm>
            <a:off x="2037045" y="2066597"/>
            <a:ext cx="2876550" cy="22955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>
                <a:solidFill>
                  <a:schemeClr val="bg2">
                    <a:lumMod val="25000"/>
                  </a:schemeClr>
                </a:solidFill>
              </a:rPr>
              <a:t>Asociatia de proprietari Vulturul B4A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0FC76365-FEFB-46A3-8B18-0EC9825AA989}"/>
              </a:ext>
            </a:extLst>
          </p:cNvPr>
          <p:cNvCxnSpPr>
            <a:cxnSpLocks/>
          </p:cNvCxnSpPr>
          <p:nvPr/>
        </p:nvCxnSpPr>
        <p:spPr>
          <a:xfrm>
            <a:off x="2055707" y="2568245"/>
            <a:ext cx="311345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AB44D679-61C7-427F-9446-34707F516308}"/>
              </a:ext>
            </a:extLst>
          </p:cNvPr>
          <p:cNvSpPr/>
          <p:nvPr/>
        </p:nvSpPr>
        <p:spPr>
          <a:xfrm>
            <a:off x="2092090" y="2917712"/>
            <a:ext cx="1363479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Salubritate</a:t>
            </a:r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421FB981-6F06-42F8-A6D6-ACD808084972}"/>
              </a:ext>
            </a:extLst>
          </p:cNvPr>
          <p:cNvSpPr/>
          <p:nvPr/>
        </p:nvSpPr>
        <p:spPr>
          <a:xfrm>
            <a:off x="2094900" y="3428869"/>
            <a:ext cx="1363479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Salarii</a:t>
            </a:r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9BB3F1AC-44D3-4B52-A086-08E82ED3709E}"/>
              </a:ext>
            </a:extLst>
          </p:cNvPr>
          <p:cNvSpPr/>
          <p:nvPr/>
        </p:nvSpPr>
        <p:spPr>
          <a:xfrm>
            <a:off x="2092089" y="3635059"/>
            <a:ext cx="1363479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Caldura</a:t>
            </a: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32564B10-657C-4A7F-86AF-912E82F70550}"/>
              </a:ext>
            </a:extLst>
          </p:cNvPr>
          <p:cNvSpPr/>
          <p:nvPr/>
        </p:nvSpPr>
        <p:spPr>
          <a:xfrm>
            <a:off x="2037045" y="2323406"/>
            <a:ext cx="1144305" cy="22955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>
                <a:solidFill>
                  <a:schemeClr val="bg2">
                    <a:lumMod val="25000"/>
                  </a:schemeClr>
                </a:solidFill>
              </a:rPr>
              <a:t>Furnizori</a:t>
            </a: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98506B8A-7244-4959-9A47-6E71760D940D}"/>
              </a:ext>
            </a:extLst>
          </p:cNvPr>
          <p:cNvSpPr/>
          <p:nvPr/>
        </p:nvSpPr>
        <p:spPr>
          <a:xfrm>
            <a:off x="2092089" y="3084930"/>
            <a:ext cx="1363479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Electricitate</a:t>
            </a: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EAF22557-37FA-48F1-A189-B735F108BBBE}"/>
              </a:ext>
            </a:extLst>
          </p:cNvPr>
          <p:cNvSpPr/>
          <p:nvPr/>
        </p:nvSpPr>
        <p:spPr>
          <a:xfrm>
            <a:off x="2092089" y="3252148"/>
            <a:ext cx="1363479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Lift</a:t>
            </a:r>
          </a:p>
        </p:txBody>
      </p: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66F5614A-E692-4437-847E-537F6770E02B}"/>
              </a:ext>
            </a:extLst>
          </p:cNvPr>
          <p:cNvSpPr/>
          <p:nvPr/>
        </p:nvSpPr>
        <p:spPr>
          <a:xfrm>
            <a:off x="3516053" y="2739867"/>
            <a:ext cx="963276" cy="13714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r"/>
            <a:r>
              <a:rPr lang="en-US" sz="1050" b="1">
                <a:solidFill>
                  <a:schemeClr val="bg2">
                    <a:lumMod val="25000"/>
                  </a:schemeClr>
                </a:solidFill>
              </a:rPr>
              <a:t>Adauga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66E7530-A39D-4E3C-96E0-D741258D9132}"/>
              </a:ext>
            </a:extLst>
          </p:cNvPr>
          <p:cNvGrpSpPr/>
          <p:nvPr/>
        </p:nvGrpSpPr>
        <p:grpSpPr>
          <a:xfrm>
            <a:off x="2092090" y="4072557"/>
            <a:ext cx="1704974" cy="126007"/>
            <a:chOff x="2092090" y="3988737"/>
            <a:chExt cx="1704974" cy="126007"/>
          </a:xfrm>
        </p:grpSpPr>
        <p:sp>
          <p:nvSpPr>
            <p:cNvPr id="101" name="Rectangle: Rounded Corners 100">
              <a:hlinkClick r:id="rId6" action="ppaction://hlinksldjump"/>
              <a:extLst>
                <a:ext uri="{FF2B5EF4-FFF2-40B4-BE49-F238E27FC236}">
                  <a16:creationId xmlns:a16="http://schemas.microsoft.com/office/drawing/2014/main" id="{887B7F85-1012-4761-97DD-3FF299AD72C9}"/>
                </a:ext>
              </a:extLst>
            </p:cNvPr>
            <p:cNvSpPr/>
            <p:nvPr/>
          </p:nvSpPr>
          <p:spPr>
            <a:xfrm>
              <a:off x="2092090" y="3988737"/>
              <a:ext cx="1704974" cy="12600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800">
                  <a:solidFill>
                    <a:schemeClr val="bg2">
                      <a:lumMod val="25000"/>
                    </a:schemeClr>
                  </a:solidFill>
                </a:rPr>
                <a:t>      Adauga categorie ce cheltuieli</a:t>
              </a:r>
            </a:p>
          </p:txBody>
        </p: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6E98BBFB-71F5-44B3-B7E1-4B8239CE2AB0}"/>
                </a:ext>
              </a:extLst>
            </p:cNvPr>
            <p:cNvGrpSpPr/>
            <p:nvPr/>
          </p:nvGrpSpPr>
          <p:grpSpPr>
            <a:xfrm>
              <a:off x="2175874" y="3997454"/>
              <a:ext cx="104274" cy="101435"/>
              <a:chOff x="6534150" y="3133725"/>
              <a:chExt cx="457200" cy="504224"/>
            </a:xfrm>
          </p:grpSpPr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2EAD0557-851A-42D8-B553-45061D632BE5}"/>
                  </a:ext>
                </a:extLst>
              </p:cNvPr>
              <p:cNvCxnSpPr/>
              <p:nvPr/>
            </p:nvCxnSpPr>
            <p:spPr>
              <a:xfrm>
                <a:off x="6762750" y="3133725"/>
                <a:ext cx="0" cy="504224"/>
              </a:xfrm>
              <a:prstGeom prst="line">
                <a:avLst/>
              </a:prstGeom>
              <a:ln w="349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0A24B411-0208-4900-9074-306C5A3AE510}"/>
                  </a:ext>
                </a:extLst>
              </p:cNvPr>
              <p:cNvCxnSpPr/>
              <p:nvPr/>
            </p:nvCxnSpPr>
            <p:spPr>
              <a:xfrm>
                <a:off x="6534150" y="3385837"/>
                <a:ext cx="457200" cy="0"/>
              </a:xfrm>
              <a:prstGeom prst="line">
                <a:avLst/>
              </a:prstGeom>
              <a:ln w="349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1BB14877-E568-45D8-A239-477C039A46A9}"/>
              </a:ext>
            </a:extLst>
          </p:cNvPr>
          <p:cNvSpPr/>
          <p:nvPr/>
        </p:nvSpPr>
        <p:spPr>
          <a:xfrm>
            <a:off x="2092089" y="3819044"/>
            <a:ext cx="1363479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Diverse 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D0D58E75-6619-49A6-A49A-C9C1DB9EDC59}"/>
              </a:ext>
            </a:extLst>
          </p:cNvPr>
          <p:cNvSpPr/>
          <p:nvPr/>
        </p:nvSpPr>
        <p:spPr>
          <a:xfrm>
            <a:off x="3516053" y="2928430"/>
            <a:ext cx="963276" cy="13714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r"/>
            <a:r>
              <a:rPr lang="en-US" sz="1050" b="1">
                <a:solidFill>
                  <a:schemeClr val="bg2">
                    <a:lumMod val="25000"/>
                  </a:schemeClr>
                </a:solidFill>
              </a:rPr>
              <a:t>Adauga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D747FC0F-8563-43F5-ACD2-2A36E4987D25}"/>
              </a:ext>
            </a:extLst>
          </p:cNvPr>
          <p:cNvSpPr/>
          <p:nvPr/>
        </p:nvSpPr>
        <p:spPr>
          <a:xfrm>
            <a:off x="3516053" y="3110699"/>
            <a:ext cx="963276" cy="13714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r"/>
            <a:r>
              <a:rPr lang="en-US" sz="1050" b="1">
                <a:solidFill>
                  <a:schemeClr val="bg2">
                    <a:lumMod val="25000"/>
                  </a:schemeClr>
                </a:solidFill>
              </a:rPr>
              <a:t>Adauga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0156D64B-A659-42D6-8B53-1277440C130B}"/>
              </a:ext>
            </a:extLst>
          </p:cNvPr>
          <p:cNvSpPr/>
          <p:nvPr/>
        </p:nvSpPr>
        <p:spPr>
          <a:xfrm>
            <a:off x="3516053" y="3273516"/>
            <a:ext cx="963276" cy="13714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r"/>
            <a:r>
              <a:rPr lang="en-US" sz="1050" b="1">
                <a:solidFill>
                  <a:schemeClr val="bg2">
                    <a:lumMod val="25000"/>
                  </a:schemeClr>
                </a:solidFill>
              </a:rPr>
              <a:t>Adauga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BDD90C2E-B8C6-4535-98A0-E0681B6EA4A1}"/>
              </a:ext>
            </a:extLst>
          </p:cNvPr>
          <p:cNvSpPr/>
          <p:nvPr/>
        </p:nvSpPr>
        <p:spPr>
          <a:xfrm>
            <a:off x="3516053" y="3462079"/>
            <a:ext cx="963276" cy="13714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r"/>
            <a:r>
              <a:rPr lang="en-US" sz="1050" b="1">
                <a:solidFill>
                  <a:schemeClr val="bg2">
                    <a:lumMod val="25000"/>
                  </a:schemeClr>
                </a:solidFill>
              </a:rPr>
              <a:t>Adauga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5C348649-CF30-48CE-A342-76EF2A0E45EE}"/>
              </a:ext>
            </a:extLst>
          </p:cNvPr>
          <p:cNvSpPr/>
          <p:nvPr/>
        </p:nvSpPr>
        <p:spPr>
          <a:xfrm>
            <a:off x="3516053" y="3644348"/>
            <a:ext cx="963276" cy="13714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r"/>
            <a:r>
              <a:rPr lang="en-US" sz="1050" b="1">
                <a:solidFill>
                  <a:schemeClr val="bg2">
                    <a:lumMod val="25000"/>
                  </a:schemeClr>
                </a:solidFill>
              </a:rPr>
              <a:t>Adauga</a:t>
            </a:r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87372260-D588-48C8-A920-939D37CF471A}"/>
              </a:ext>
            </a:extLst>
          </p:cNvPr>
          <p:cNvSpPr/>
          <p:nvPr/>
        </p:nvSpPr>
        <p:spPr>
          <a:xfrm>
            <a:off x="3510792" y="3819055"/>
            <a:ext cx="963276" cy="13714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r"/>
            <a:r>
              <a:rPr lang="en-US" sz="1050" b="1">
                <a:solidFill>
                  <a:schemeClr val="bg2">
                    <a:lumMod val="25000"/>
                  </a:schemeClr>
                </a:solidFill>
              </a:rPr>
              <a:t>Adauga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74252A3-9380-4E66-905E-4E5146BAC16C}"/>
              </a:ext>
            </a:extLst>
          </p:cNvPr>
          <p:cNvSpPr/>
          <p:nvPr/>
        </p:nvSpPr>
        <p:spPr>
          <a:xfrm>
            <a:off x="7371199" y="2105428"/>
            <a:ext cx="1483552" cy="1524180"/>
          </a:xfrm>
          <a:prstGeom prst="rect">
            <a:avLst/>
          </a:prstGeom>
          <a:solidFill>
            <a:schemeClr val="bg1"/>
          </a:solidFill>
          <a:ln>
            <a:gradFill flip="none" rotWithShape="1">
              <a:gsLst>
                <a:gs pos="39000">
                  <a:schemeClr val="bg1">
                    <a:lumMod val="75000"/>
                  </a:schemeClr>
                </a:gs>
                <a:gs pos="60000">
                  <a:schemeClr val="accent3">
                    <a:lumMod val="45000"/>
                    <a:lumOff val="5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100000">
                  <a:schemeClr val="tx1"/>
                </a:gs>
              </a:gsLst>
              <a:lin ang="54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  <a:p>
            <a:pPr algn="ctr"/>
            <a:r>
              <a:rPr lang="en-US" sz="1600">
                <a:solidFill>
                  <a:srgbClr val="00B050"/>
                </a:solidFill>
              </a:rPr>
              <a:t>Indicatii</a:t>
            </a:r>
            <a:r>
              <a:rPr lang="en-US" sz="1200">
                <a:solidFill>
                  <a:srgbClr val="00B050"/>
                </a:solidFill>
              </a:rPr>
              <a:t> </a:t>
            </a:r>
          </a:p>
          <a:p>
            <a:pPr algn="ctr"/>
            <a:r>
              <a:rPr lang="en-US" sz="800">
                <a:solidFill>
                  <a:schemeClr val="tx1"/>
                </a:solidFill>
              </a:rPr>
              <a:t>Aici definesti furnizorii. </a:t>
            </a:r>
          </a:p>
          <a:p>
            <a:pPr algn="ctr"/>
            <a:endParaRPr lang="en-US" sz="800">
              <a:solidFill>
                <a:schemeClr val="tx1"/>
              </a:solidFill>
            </a:endParaRPr>
          </a:p>
          <a:p>
            <a:pPr algn="ctr"/>
            <a:r>
              <a:rPr lang="en-US" sz="800">
                <a:solidFill>
                  <a:schemeClr val="tx1"/>
                </a:solidFill>
              </a:rPr>
              <a:t>Apasa butonul </a:t>
            </a:r>
            <a:r>
              <a:rPr lang="en-US" sz="1050" b="1">
                <a:solidFill>
                  <a:schemeClr val="tx1"/>
                </a:solidFill>
              </a:rPr>
              <a:t>Adauga</a:t>
            </a:r>
            <a:r>
              <a:rPr lang="en-US" sz="800">
                <a:solidFill>
                  <a:schemeClr val="tx1"/>
                </a:solidFill>
              </a:rPr>
              <a:t> din dreptul fiecarei categorii de                    </a:t>
            </a:r>
            <a:r>
              <a:rPr lang="en-US" sz="800">
                <a:solidFill>
                  <a:schemeClr val="bg1"/>
                </a:solidFill>
              </a:rPr>
              <a:t>wwwwww</a:t>
            </a:r>
            <a:r>
              <a:rPr lang="en-US" sz="800">
                <a:solidFill>
                  <a:schemeClr val="tx1"/>
                </a:solidFill>
              </a:rPr>
              <a:t>cheltuieli</a:t>
            </a:r>
            <a:r>
              <a:rPr lang="en-US"/>
              <a:t>prenumele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6045DBED-544A-4470-8DDD-05B031F8727B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5764" y="2179962"/>
            <a:ext cx="246610" cy="246610"/>
          </a:xfrm>
          <a:prstGeom prst="rect">
            <a:avLst/>
          </a:prstGeom>
        </p:spPr>
      </p:pic>
      <p:sp>
        <p:nvSpPr>
          <p:cNvPr id="55" name="Rectangle 54">
            <a:extLst>
              <a:ext uri="{FF2B5EF4-FFF2-40B4-BE49-F238E27FC236}">
                <a16:creationId xmlns:a16="http://schemas.microsoft.com/office/drawing/2014/main" id="{C35A80AD-3D3E-4722-9997-C3E03E0CDA92}"/>
              </a:ext>
            </a:extLst>
          </p:cNvPr>
          <p:cNvSpPr/>
          <p:nvPr/>
        </p:nvSpPr>
        <p:spPr>
          <a:xfrm>
            <a:off x="1973181" y="1278124"/>
            <a:ext cx="7852094" cy="4337053"/>
          </a:xfrm>
          <a:prstGeom prst="rect">
            <a:avLst/>
          </a:prstGeom>
          <a:solidFill>
            <a:schemeClr val="bg1">
              <a:alpha val="42000"/>
            </a:schemeClr>
          </a:solidFill>
          <a:ln w="12700" cmpd="dbl">
            <a:gradFill flip="none" rotWithShape="1">
              <a:gsLst>
                <a:gs pos="35000">
                  <a:schemeClr val="accent3">
                    <a:lumMod val="0"/>
                    <a:lumOff val="100000"/>
                  </a:schemeClr>
                </a:gs>
                <a:gs pos="35000">
                  <a:schemeClr val="accent3">
                    <a:lumMod val="0"/>
                    <a:lumOff val="100000"/>
                  </a:schemeClr>
                </a:gs>
                <a:gs pos="100000">
                  <a:schemeClr val="tx1"/>
                </a:gs>
              </a:gsLst>
              <a:path path="circle">
                <a:fillToRect l="50000" t="-80000" r="50000" b="18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7453FE46-5189-4F38-861F-6CA09D7DC33D}"/>
              </a:ext>
            </a:extLst>
          </p:cNvPr>
          <p:cNvGrpSpPr/>
          <p:nvPr/>
        </p:nvGrpSpPr>
        <p:grpSpPr>
          <a:xfrm>
            <a:off x="3578559" y="2135251"/>
            <a:ext cx="4040510" cy="2753844"/>
            <a:chOff x="3593338" y="1888494"/>
            <a:chExt cx="4040510" cy="2753844"/>
          </a:xfrm>
        </p:grpSpPr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2ABF815E-2652-4141-AE24-A7A927B0F9F9}"/>
                </a:ext>
              </a:extLst>
            </p:cNvPr>
            <p:cNvSpPr/>
            <p:nvPr/>
          </p:nvSpPr>
          <p:spPr>
            <a:xfrm>
              <a:off x="3593338" y="1888494"/>
              <a:ext cx="4040510" cy="2753844"/>
            </a:xfrm>
            <a:prstGeom prst="rect">
              <a:avLst/>
            </a:prstGeom>
            <a:solidFill>
              <a:schemeClr val="bg1"/>
            </a:solidFill>
            <a:ln w="9525" cap="rnd">
              <a:solidFill>
                <a:schemeClr val="tx1">
                  <a:lumMod val="50000"/>
                  <a:lumOff val="50000"/>
                  <a:alpha val="7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06" name="Rectangle: Rounded Corners 105">
              <a:extLst>
                <a:ext uri="{FF2B5EF4-FFF2-40B4-BE49-F238E27FC236}">
                  <a16:creationId xmlns:a16="http://schemas.microsoft.com/office/drawing/2014/main" id="{3687E5BC-0F0B-4001-8B59-480B9E6F9446}"/>
                </a:ext>
              </a:extLst>
            </p:cNvPr>
            <p:cNvSpPr/>
            <p:nvPr/>
          </p:nvSpPr>
          <p:spPr>
            <a:xfrm>
              <a:off x="3907637" y="2528044"/>
              <a:ext cx="1363479" cy="137160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>
                  <a:solidFill>
                    <a:schemeClr val="bg2">
                      <a:lumMod val="25000"/>
                    </a:schemeClr>
                  </a:solidFill>
                </a:rPr>
                <a:t>Nume furnizor</a:t>
              </a:r>
            </a:p>
          </p:txBody>
        </p:sp>
        <p:sp>
          <p:nvSpPr>
            <p:cNvPr id="107" name="Rectangle: Rounded Corners 106">
              <a:extLst>
                <a:ext uri="{FF2B5EF4-FFF2-40B4-BE49-F238E27FC236}">
                  <a16:creationId xmlns:a16="http://schemas.microsoft.com/office/drawing/2014/main" id="{8B5CC1F9-D3C5-4BC2-B405-AA3E22061519}"/>
                </a:ext>
              </a:extLst>
            </p:cNvPr>
            <p:cNvSpPr/>
            <p:nvPr/>
          </p:nvSpPr>
          <p:spPr>
            <a:xfrm>
              <a:off x="3907637" y="2708038"/>
              <a:ext cx="1363479" cy="137160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>
                  <a:solidFill>
                    <a:schemeClr val="bg2">
                      <a:lumMod val="25000"/>
                    </a:schemeClr>
                  </a:solidFill>
                </a:rPr>
                <a:t>CUI</a:t>
              </a:r>
            </a:p>
          </p:txBody>
        </p:sp>
        <p:sp>
          <p:nvSpPr>
            <p:cNvPr id="112" name="Rectangle: Rounded Corners 111">
              <a:extLst>
                <a:ext uri="{FF2B5EF4-FFF2-40B4-BE49-F238E27FC236}">
                  <a16:creationId xmlns:a16="http://schemas.microsoft.com/office/drawing/2014/main" id="{F083BAE7-A2E6-4B17-BC85-A34BF6DEA9C9}"/>
                </a:ext>
              </a:extLst>
            </p:cNvPr>
            <p:cNvSpPr/>
            <p:nvPr/>
          </p:nvSpPr>
          <p:spPr>
            <a:xfrm>
              <a:off x="3907636" y="2875256"/>
              <a:ext cx="1363479" cy="137160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>
                  <a:solidFill>
                    <a:schemeClr val="bg2">
                      <a:lumMod val="25000"/>
                    </a:schemeClr>
                  </a:solidFill>
                </a:rPr>
                <a:t>Adresa</a:t>
              </a:r>
            </a:p>
          </p:txBody>
        </p:sp>
        <p:sp>
          <p:nvSpPr>
            <p:cNvPr id="113" name="Rectangle: Rounded Corners 112">
              <a:extLst>
                <a:ext uri="{FF2B5EF4-FFF2-40B4-BE49-F238E27FC236}">
                  <a16:creationId xmlns:a16="http://schemas.microsoft.com/office/drawing/2014/main" id="{D45A51C8-9840-41BD-8B76-C120B95AFD97}"/>
                </a:ext>
              </a:extLst>
            </p:cNvPr>
            <p:cNvSpPr/>
            <p:nvPr/>
          </p:nvSpPr>
          <p:spPr>
            <a:xfrm>
              <a:off x="3907636" y="3042474"/>
              <a:ext cx="1363479" cy="137160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>
                  <a:solidFill>
                    <a:schemeClr val="bg2">
                      <a:lumMod val="25000"/>
                    </a:schemeClr>
                  </a:solidFill>
                </a:rPr>
                <a:t>Cod Client</a:t>
              </a:r>
            </a:p>
          </p:txBody>
        </p:sp>
        <p:sp>
          <p:nvSpPr>
            <p:cNvPr id="114" name="Rectangle: Rounded Corners 113">
              <a:hlinkClick r:id="rId8" action="ppaction://hlinksldjump"/>
              <a:extLst>
                <a:ext uri="{FF2B5EF4-FFF2-40B4-BE49-F238E27FC236}">
                  <a16:creationId xmlns:a16="http://schemas.microsoft.com/office/drawing/2014/main" id="{D6289341-2C90-4D64-966B-EE9FB31E6FBE}"/>
                </a:ext>
              </a:extLst>
            </p:cNvPr>
            <p:cNvSpPr/>
            <p:nvPr/>
          </p:nvSpPr>
          <p:spPr>
            <a:xfrm>
              <a:off x="5336723" y="2528044"/>
              <a:ext cx="2011680" cy="137160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80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15" name="Rectangle: Rounded Corners 114">
              <a:extLst>
                <a:ext uri="{FF2B5EF4-FFF2-40B4-BE49-F238E27FC236}">
                  <a16:creationId xmlns:a16="http://schemas.microsoft.com/office/drawing/2014/main" id="{A5836AD4-CF5C-40A2-AA0A-1B7ED5B1E935}"/>
                </a:ext>
              </a:extLst>
            </p:cNvPr>
            <p:cNvSpPr/>
            <p:nvPr/>
          </p:nvSpPr>
          <p:spPr>
            <a:xfrm>
              <a:off x="5336723" y="2708038"/>
              <a:ext cx="2011680" cy="137160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80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16" name="Rectangle: Rounded Corners 115">
              <a:extLst>
                <a:ext uri="{FF2B5EF4-FFF2-40B4-BE49-F238E27FC236}">
                  <a16:creationId xmlns:a16="http://schemas.microsoft.com/office/drawing/2014/main" id="{0013EA41-510B-4F78-B10E-9DF9D874A8CD}"/>
                </a:ext>
              </a:extLst>
            </p:cNvPr>
            <p:cNvSpPr/>
            <p:nvPr/>
          </p:nvSpPr>
          <p:spPr>
            <a:xfrm>
              <a:off x="5336722" y="2875256"/>
              <a:ext cx="2011680" cy="137160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80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17" name="Rectangle: Rounded Corners 116">
              <a:extLst>
                <a:ext uri="{FF2B5EF4-FFF2-40B4-BE49-F238E27FC236}">
                  <a16:creationId xmlns:a16="http://schemas.microsoft.com/office/drawing/2014/main" id="{7E300CA0-98EB-404E-8ABC-0BC6DF2EEE58}"/>
                </a:ext>
              </a:extLst>
            </p:cNvPr>
            <p:cNvSpPr/>
            <p:nvPr/>
          </p:nvSpPr>
          <p:spPr>
            <a:xfrm>
              <a:off x="5336722" y="3042474"/>
              <a:ext cx="2011680" cy="137160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80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8752AD3B-05DA-4B7F-A061-4C3581A5E086}"/>
                </a:ext>
              </a:extLst>
            </p:cNvPr>
            <p:cNvSpPr txBox="1"/>
            <p:nvPr/>
          </p:nvSpPr>
          <p:spPr>
            <a:xfrm>
              <a:off x="3816195" y="2013932"/>
              <a:ext cx="2802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Adauga furnizor nou de </a:t>
              </a:r>
              <a:r>
                <a:rPr lang="en-US" b="1"/>
                <a:t>Apa</a:t>
              </a:r>
            </a:p>
          </p:txBody>
        </p:sp>
        <p:sp>
          <p:nvSpPr>
            <p:cNvPr id="119" name="Rectangle: Rounded Corners 118">
              <a:extLst>
                <a:ext uri="{FF2B5EF4-FFF2-40B4-BE49-F238E27FC236}">
                  <a16:creationId xmlns:a16="http://schemas.microsoft.com/office/drawing/2014/main" id="{51373CD2-B620-4863-8D37-BB8938CE43D4}"/>
                </a:ext>
              </a:extLst>
            </p:cNvPr>
            <p:cNvSpPr/>
            <p:nvPr/>
          </p:nvSpPr>
          <p:spPr>
            <a:xfrm>
              <a:off x="3907636" y="4293287"/>
              <a:ext cx="949820" cy="137161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/>
                <a:t>Salveaza</a:t>
              </a:r>
            </a:p>
          </p:txBody>
        </p:sp>
        <p:sp>
          <p:nvSpPr>
            <p:cNvPr id="120" name="Rectangle: Rounded Corners 119">
              <a:hlinkClick r:id="rId5" action="ppaction://hlinksldjump"/>
              <a:extLst>
                <a:ext uri="{FF2B5EF4-FFF2-40B4-BE49-F238E27FC236}">
                  <a16:creationId xmlns:a16="http://schemas.microsoft.com/office/drawing/2014/main" id="{15FE7902-9C51-4800-A5FC-5119B9BFC3E9}"/>
                </a:ext>
              </a:extLst>
            </p:cNvPr>
            <p:cNvSpPr/>
            <p:nvPr/>
          </p:nvSpPr>
          <p:spPr>
            <a:xfrm>
              <a:off x="4921096" y="4293287"/>
              <a:ext cx="949820" cy="137161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800"/>
                <a:t>Sterge furnizor</a:t>
              </a:r>
            </a:p>
          </p:txBody>
        </p:sp>
        <p:pic>
          <p:nvPicPr>
            <p:cNvPr id="121" name="Picture 120">
              <a:extLst>
                <a:ext uri="{FF2B5EF4-FFF2-40B4-BE49-F238E27FC236}">
                  <a16:creationId xmlns:a16="http://schemas.microsoft.com/office/drawing/2014/main" id="{EE220FD4-E115-4283-B2A7-737303DF13D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84087" y="4312786"/>
              <a:ext cx="87867" cy="92280"/>
            </a:xfrm>
            <a:prstGeom prst="rect">
              <a:avLst/>
            </a:prstGeom>
          </p:spPr>
        </p:pic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DAA9DB46-050F-4C5B-B121-377297DC2490}"/>
                </a:ext>
              </a:extLst>
            </p:cNvPr>
            <p:cNvSpPr txBox="1"/>
            <p:nvPr/>
          </p:nvSpPr>
          <p:spPr>
            <a:xfrm>
              <a:off x="3816195" y="3199133"/>
              <a:ext cx="30071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Mod de distribuire a facturilor</a:t>
              </a:r>
              <a:endParaRPr lang="en-US" b="1"/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7BFA3804-B038-4BA6-86AA-B1ECF2D032B0}"/>
                </a:ext>
              </a:extLst>
            </p:cNvPr>
            <p:cNvSpPr txBox="1"/>
            <p:nvPr/>
          </p:nvSpPr>
          <p:spPr>
            <a:xfrm>
              <a:off x="4116067" y="3553345"/>
              <a:ext cx="649537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/>
                <a:t>Pe apartament</a:t>
              </a:r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FA23D444-6D3E-4704-AF68-9639D2B029D9}"/>
                </a:ext>
              </a:extLst>
            </p:cNvPr>
            <p:cNvSpPr/>
            <p:nvPr/>
          </p:nvSpPr>
          <p:spPr>
            <a:xfrm>
              <a:off x="4081464" y="3593309"/>
              <a:ext cx="96517" cy="90102"/>
            </a:xfrm>
            <a:prstGeom prst="ellipse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80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1B9473C5-A947-4817-AFF0-296602EAA80B}"/>
                </a:ext>
              </a:extLst>
            </p:cNvPr>
            <p:cNvSpPr txBox="1"/>
            <p:nvPr/>
          </p:nvSpPr>
          <p:spPr>
            <a:xfrm>
              <a:off x="4116067" y="3758367"/>
              <a:ext cx="57099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/>
                <a:t>Pe persoana</a:t>
              </a:r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A442DA21-A728-470D-A47C-088BBCC1F801}"/>
                </a:ext>
              </a:extLst>
            </p:cNvPr>
            <p:cNvSpPr/>
            <p:nvPr/>
          </p:nvSpPr>
          <p:spPr>
            <a:xfrm>
              <a:off x="4081464" y="3798331"/>
              <a:ext cx="96517" cy="90102"/>
            </a:xfrm>
            <a:prstGeom prst="ellipse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80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CE43B734-83FF-454F-989B-9F60FA116511}"/>
                </a:ext>
              </a:extLst>
            </p:cNvPr>
            <p:cNvSpPr txBox="1"/>
            <p:nvPr/>
          </p:nvSpPr>
          <p:spPr>
            <a:xfrm>
              <a:off x="4116067" y="3967567"/>
              <a:ext cx="1167307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/>
                <a:t>Diferentiat/in functie de contor</a:t>
              </a:r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F6D6D9D9-F6C1-496A-A3F6-6E00999077AA}"/>
                </a:ext>
              </a:extLst>
            </p:cNvPr>
            <p:cNvSpPr/>
            <p:nvPr/>
          </p:nvSpPr>
          <p:spPr>
            <a:xfrm>
              <a:off x="4081464" y="4007531"/>
              <a:ext cx="96517" cy="90102"/>
            </a:xfrm>
            <a:prstGeom prst="ellipse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80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41177837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69A087C4-DFD9-43AD-8218-7E4AAC5710FB}"/>
              </a:ext>
            </a:extLst>
          </p:cNvPr>
          <p:cNvSpPr/>
          <p:nvPr/>
        </p:nvSpPr>
        <p:spPr>
          <a:xfrm>
            <a:off x="-9526" y="1186962"/>
            <a:ext cx="12192000" cy="1346282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E619CDBA-2BDE-4A20-A6B0-D94D986E9D70}"/>
              </a:ext>
            </a:extLst>
          </p:cNvPr>
          <p:cNvSpPr/>
          <p:nvPr/>
        </p:nvSpPr>
        <p:spPr>
          <a:xfrm>
            <a:off x="1973181" y="1269462"/>
            <a:ext cx="7852094" cy="4337053"/>
          </a:xfrm>
          <a:prstGeom prst="rect">
            <a:avLst/>
          </a:prstGeom>
          <a:solidFill>
            <a:schemeClr val="bg1"/>
          </a:solidFill>
          <a:ln w="12700" cmpd="dbl">
            <a:gradFill flip="none" rotWithShape="1">
              <a:gsLst>
                <a:gs pos="0">
                  <a:schemeClr val="accent3">
                    <a:lumMod val="0"/>
                    <a:lumOff val="100000"/>
                  </a:schemeClr>
                </a:gs>
                <a:gs pos="35000">
                  <a:schemeClr val="accent3">
                    <a:lumMod val="0"/>
                    <a:lumOff val="100000"/>
                  </a:schemeClr>
                </a:gs>
                <a:gs pos="100000">
                  <a:schemeClr val="tx1"/>
                </a:gs>
              </a:gsLst>
              <a:path path="circle">
                <a:fillToRect l="50000" t="-80000" r="50000" b="18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A1966B5C-11A5-4DD1-B4EE-54526F596CA2}"/>
              </a:ext>
            </a:extLst>
          </p:cNvPr>
          <p:cNvSpPr/>
          <p:nvPr/>
        </p:nvSpPr>
        <p:spPr>
          <a:xfrm>
            <a:off x="2055707" y="2678753"/>
            <a:ext cx="4400138" cy="2472360"/>
          </a:xfrm>
          <a:prstGeom prst="rect">
            <a:avLst/>
          </a:prstGeom>
          <a:solidFill>
            <a:schemeClr val="bg1"/>
          </a:solidFill>
          <a:ln w="9525" cap="rnd">
            <a:solidFill>
              <a:schemeClr val="tx1">
                <a:lumMod val="50000"/>
                <a:lumOff val="50000"/>
                <a:alpha val="7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625C435-64AB-4B2D-B175-18DCE1F178D1}"/>
              </a:ext>
            </a:extLst>
          </p:cNvPr>
          <p:cNvSpPr txBox="1"/>
          <p:nvPr/>
        </p:nvSpPr>
        <p:spPr>
          <a:xfrm>
            <a:off x="2612577" y="1424224"/>
            <a:ext cx="12774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tx1">
                    <a:lumMod val="85000"/>
                    <a:lumOff val="15000"/>
                  </a:schemeClr>
                </a:solidFill>
              </a:rPr>
              <a:t>Asociatie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5B8DAE88-CBC2-4EB7-BDB1-ABD6C10AFC13}"/>
              </a:ext>
            </a:extLst>
          </p:cNvPr>
          <p:cNvCxnSpPr/>
          <p:nvPr/>
        </p:nvCxnSpPr>
        <p:spPr>
          <a:xfrm>
            <a:off x="2037045" y="2024743"/>
            <a:ext cx="768704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Picture 59">
            <a:extLst>
              <a:ext uri="{FF2B5EF4-FFF2-40B4-BE49-F238E27FC236}">
                <a16:creationId xmlns:a16="http://schemas.microsoft.com/office/drawing/2014/main" id="{B4D3B41D-A6D2-4303-8912-BC572F1F7E10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662" y="1316179"/>
            <a:ext cx="581706" cy="581706"/>
          </a:xfrm>
          <a:prstGeom prst="rect">
            <a:avLst/>
          </a:prstGeom>
        </p:spPr>
      </p:pic>
      <p:sp>
        <p:nvSpPr>
          <p:cNvPr id="61" name="Rectangle: Rounded Corners 60">
            <a:hlinkClick r:id="rId5" action="ppaction://hlinksldjump"/>
            <a:extLst>
              <a:ext uri="{FF2B5EF4-FFF2-40B4-BE49-F238E27FC236}">
                <a16:creationId xmlns:a16="http://schemas.microsoft.com/office/drawing/2014/main" id="{AD3AD9E4-E303-43A9-B8CE-FB3A63343ADF}"/>
              </a:ext>
            </a:extLst>
          </p:cNvPr>
          <p:cNvSpPr/>
          <p:nvPr/>
        </p:nvSpPr>
        <p:spPr>
          <a:xfrm>
            <a:off x="2041686" y="5285317"/>
            <a:ext cx="1704975" cy="246211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/>
              <a:t>Continua</a:t>
            </a: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624248CC-8746-49CF-BCED-39C5422DD24E}"/>
              </a:ext>
            </a:extLst>
          </p:cNvPr>
          <p:cNvSpPr/>
          <p:nvPr/>
        </p:nvSpPr>
        <p:spPr>
          <a:xfrm>
            <a:off x="2092090" y="2737718"/>
            <a:ext cx="1363479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Apa</a:t>
            </a: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B19C878C-3FEE-4A0F-96DB-02411666EC60}"/>
              </a:ext>
            </a:extLst>
          </p:cNvPr>
          <p:cNvSpPr/>
          <p:nvPr/>
        </p:nvSpPr>
        <p:spPr>
          <a:xfrm>
            <a:off x="2037045" y="2066597"/>
            <a:ext cx="2876550" cy="22955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>
                <a:solidFill>
                  <a:schemeClr val="bg2">
                    <a:lumMod val="25000"/>
                  </a:schemeClr>
                </a:solidFill>
              </a:rPr>
              <a:t>Asociatia de proprietari Vulturul B4A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0FC76365-FEFB-46A3-8B18-0EC9825AA989}"/>
              </a:ext>
            </a:extLst>
          </p:cNvPr>
          <p:cNvCxnSpPr>
            <a:cxnSpLocks/>
          </p:cNvCxnSpPr>
          <p:nvPr/>
        </p:nvCxnSpPr>
        <p:spPr>
          <a:xfrm>
            <a:off x="2055707" y="2568245"/>
            <a:ext cx="311345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AB44D679-61C7-427F-9446-34707F516308}"/>
              </a:ext>
            </a:extLst>
          </p:cNvPr>
          <p:cNvSpPr/>
          <p:nvPr/>
        </p:nvSpPr>
        <p:spPr>
          <a:xfrm>
            <a:off x="2092090" y="2917712"/>
            <a:ext cx="1363479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Salubritate</a:t>
            </a:r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421FB981-6F06-42F8-A6D6-ACD808084972}"/>
              </a:ext>
            </a:extLst>
          </p:cNvPr>
          <p:cNvSpPr/>
          <p:nvPr/>
        </p:nvSpPr>
        <p:spPr>
          <a:xfrm>
            <a:off x="2094900" y="3428869"/>
            <a:ext cx="1363479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Salarii</a:t>
            </a:r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9BB3F1AC-44D3-4B52-A086-08E82ED3709E}"/>
              </a:ext>
            </a:extLst>
          </p:cNvPr>
          <p:cNvSpPr/>
          <p:nvPr/>
        </p:nvSpPr>
        <p:spPr>
          <a:xfrm>
            <a:off x="2092089" y="3635059"/>
            <a:ext cx="1363479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Caldura</a:t>
            </a: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32564B10-657C-4A7F-86AF-912E82F70550}"/>
              </a:ext>
            </a:extLst>
          </p:cNvPr>
          <p:cNvSpPr/>
          <p:nvPr/>
        </p:nvSpPr>
        <p:spPr>
          <a:xfrm>
            <a:off x="2037045" y="2323406"/>
            <a:ext cx="1144305" cy="22955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>
                <a:solidFill>
                  <a:schemeClr val="bg2">
                    <a:lumMod val="25000"/>
                  </a:schemeClr>
                </a:solidFill>
              </a:rPr>
              <a:t>Furnizori</a:t>
            </a: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98506B8A-7244-4959-9A47-6E71760D940D}"/>
              </a:ext>
            </a:extLst>
          </p:cNvPr>
          <p:cNvSpPr/>
          <p:nvPr/>
        </p:nvSpPr>
        <p:spPr>
          <a:xfrm>
            <a:off x="2092089" y="3084930"/>
            <a:ext cx="1363479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Electricitate</a:t>
            </a: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EAF22557-37FA-48F1-A189-B735F108BBBE}"/>
              </a:ext>
            </a:extLst>
          </p:cNvPr>
          <p:cNvSpPr/>
          <p:nvPr/>
        </p:nvSpPr>
        <p:spPr>
          <a:xfrm>
            <a:off x="2092089" y="3252148"/>
            <a:ext cx="1363479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Lift</a:t>
            </a:r>
          </a:p>
        </p:txBody>
      </p: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66F5614A-E692-4437-847E-537F6770E02B}"/>
              </a:ext>
            </a:extLst>
          </p:cNvPr>
          <p:cNvSpPr/>
          <p:nvPr/>
        </p:nvSpPr>
        <p:spPr>
          <a:xfrm>
            <a:off x="3516053" y="2739867"/>
            <a:ext cx="963276" cy="13714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r"/>
            <a:r>
              <a:rPr lang="en-US" sz="1050" b="1">
                <a:solidFill>
                  <a:schemeClr val="bg2">
                    <a:lumMod val="25000"/>
                  </a:schemeClr>
                </a:solidFill>
              </a:rPr>
              <a:t>Adauga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66E7530-A39D-4E3C-96E0-D741258D9132}"/>
              </a:ext>
            </a:extLst>
          </p:cNvPr>
          <p:cNvGrpSpPr/>
          <p:nvPr/>
        </p:nvGrpSpPr>
        <p:grpSpPr>
          <a:xfrm>
            <a:off x="2092090" y="4072557"/>
            <a:ext cx="1704974" cy="126007"/>
            <a:chOff x="2092090" y="3988737"/>
            <a:chExt cx="1704974" cy="126007"/>
          </a:xfrm>
        </p:grpSpPr>
        <p:sp>
          <p:nvSpPr>
            <p:cNvPr id="101" name="Rectangle: Rounded Corners 100">
              <a:hlinkClick r:id="rId6" action="ppaction://hlinksldjump"/>
              <a:extLst>
                <a:ext uri="{FF2B5EF4-FFF2-40B4-BE49-F238E27FC236}">
                  <a16:creationId xmlns:a16="http://schemas.microsoft.com/office/drawing/2014/main" id="{887B7F85-1012-4761-97DD-3FF299AD72C9}"/>
                </a:ext>
              </a:extLst>
            </p:cNvPr>
            <p:cNvSpPr/>
            <p:nvPr/>
          </p:nvSpPr>
          <p:spPr>
            <a:xfrm>
              <a:off x="2092090" y="3988737"/>
              <a:ext cx="1704974" cy="12600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800">
                  <a:solidFill>
                    <a:schemeClr val="bg2">
                      <a:lumMod val="25000"/>
                    </a:schemeClr>
                  </a:solidFill>
                </a:rPr>
                <a:t>      Adauga categorie ce cheltuieli</a:t>
              </a:r>
            </a:p>
          </p:txBody>
        </p: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6E98BBFB-71F5-44B3-B7E1-4B8239CE2AB0}"/>
                </a:ext>
              </a:extLst>
            </p:cNvPr>
            <p:cNvGrpSpPr/>
            <p:nvPr/>
          </p:nvGrpSpPr>
          <p:grpSpPr>
            <a:xfrm>
              <a:off x="2175874" y="3997454"/>
              <a:ext cx="104274" cy="101435"/>
              <a:chOff x="6534150" y="3133725"/>
              <a:chExt cx="457200" cy="504224"/>
            </a:xfrm>
          </p:grpSpPr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2EAD0557-851A-42D8-B553-45061D632BE5}"/>
                  </a:ext>
                </a:extLst>
              </p:cNvPr>
              <p:cNvCxnSpPr/>
              <p:nvPr/>
            </p:nvCxnSpPr>
            <p:spPr>
              <a:xfrm>
                <a:off x="6762750" y="3133725"/>
                <a:ext cx="0" cy="504224"/>
              </a:xfrm>
              <a:prstGeom prst="line">
                <a:avLst/>
              </a:prstGeom>
              <a:ln w="349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0A24B411-0208-4900-9074-306C5A3AE510}"/>
                  </a:ext>
                </a:extLst>
              </p:cNvPr>
              <p:cNvCxnSpPr/>
              <p:nvPr/>
            </p:nvCxnSpPr>
            <p:spPr>
              <a:xfrm>
                <a:off x="6534150" y="3385837"/>
                <a:ext cx="457200" cy="0"/>
              </a:xfrm>
              <a:prstGeom prst="line">
                <a:avLst/>
              </a:prstGeom>
              <a:ln w="349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1BB14877-E568-45D8-A239-477C039A46A9}"/>
              </a:ext>
            </a:extLst>
          </p:cNvPr>
          <p:cNvSpPr/>
          <p:nvPr/>
        </p:nvSpPr>
        <p:spPr>
          <a:xfrm>
            <a:off x="2092089" y="3819044"/>
            <a:ext cx="1363479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Diverse 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D0D58E75-6619-49A6-A49A-C9C1DB9EDC59}"/>
              </a:ext>
            </a:extLst>
          </p:cNvPr>
          <p:cNvSpPr/>
          <p:nvPr/>
        </p:nvSpPr>
        <p:spPr>
          <a:xfrm>
            <a:off x="3516053" y="2928430"/>
            <a:ext cx="963276" cy="13714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r"/>
            <a:r>
              <a:rPr lang="en-US" sz="1050" b="1">
                <a:solidFill>
                  <a:schemeClr val="bg2">
                    <a:lumMod val="25000"/>
                  </a:schemeClr>
                </a:solidFill>
              </a:rPr>
              <a:t>Adauga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D747FC0F-8563-43F5-ACD2-2A36E4987D25}"/>
              </a:ext>
            </a:extLst>
          </p:cNvPr>
          <p:cNvSpPr/>
          <p:nvPr/>
        </p:nvSpPr>
        <p:spPr>
          <a:xfrm>
            <a:off x="3516053" y="3110699"/>
            <a:ext cx="963276" cy="13714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r"/>
            <a:r>
              <a:rPr lang="en-US" sz="1050" b="1">
                <a:solidFill>
                  <a:schemeClr val="bg2">
                    <a:lumMod val="25000"/>
                  </a:schemeClr>
                </a:solidFill>
              </a:rPr>
              <a:t>Adauga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0156D64B-A659-42D6-8B53-1277440C130B}"/>
              </a:ext>
            </a:extLst>
          </p:cNvPr>
          <p:cNvSpPr/>
          <p:nvPr/>
        </p:nvSpPr>
        <p:spPr>
          <a:xfrm>
            <a:off x="3516053" y="3273516"/>
            <a:ext cx="963276" cy="13714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r"/>
            <a:r>
              <a:rPr lang="en-US" sz="1050" b="1">
                <a:solidFill>
                  <a:schemeClr val="bg2">
                    <a:lumMod val="25000"/>
                  </a:schemeClr>
                </a:solidFill>
              </a:rPr>
              <a:t>Adauga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BDD90C2E-B8C6-4535-98A0-E0681B6EA4A1}"/>
              </a:ext>
            </a:extLst>
          </p:cNvPr>
          <p:cNvSpPr/>
          <p:nvPr/>
        </p:nvSpPr>
        <p:spPr>
          <a:xfrm>
            <a:off x="3516053" y="3462079"/>
            <a:ext cx="963276" cy="13714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r"/>
            <a:r>
              <a:rPr lang="en-US" sz="1050" b="1">
                <a:solidFill>
                  <a:schemeClr val="bg2">
                    <a:lumMod val="25000"/>
                  </a:schemeClr>
                </a:solidFill>
              </a:rPr>
              <a:t>Adauga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5C348649-CF30-48CE-A342-76EF2A0E45EE}"/>
              </a:ext>
            </a:extLst>
          </p:cNvPr>
          <p:cNvSpPr/>
          <p:nvPr/>
        </p:nvSpPr>
        <p:spPr>
          <a:xfrm>
            <a:off x="3516053" y="3644348"/>
            <a:ext cx="963276" cy="13714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r"/>
            <a:r>
              <a:rPr lang="en-US" sz="1050" b="1">
                <a:solidFill>
                  <a:schemeClr val="bg2">
                    <a:lumMod val="25000"/>
                  </a:schemeClr>
                </a:solidFill>
              </a:rPr>
              <a:t>Adauga</a:t>
            </a:r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87372260-D588-48C8-A920-939D37CF471A}"/>
              </a:ext>
            </a:extLst>
          </p:cNvPr>
          <p:cNvSpPr/>
          <p:nvPr/>
        </p:nvSpPr>
        <p:spPr>
          <a:xfrm>
            <a:off x="3510792" y="3819055"/>
            <a:ext cx="963276" cy="13714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r"/>
            <a:r>
              <a:rPr lang="en-US" sz="1050" b="1">
                <a:solidFill>
                  <a:schemeClr val="bg2">
                    <a:lumMod val="25000"/>
                  </a:schemeClr>
                </a:solidFill>
              </a:rPr>
              <a:t>Adauga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74252A3-9380-4E66-905E-4E5146BAC16C}"/>
              </a:ext>
            </a:extLst>
          </p:cNvPr>
          <p:cNvSpPr/>
          <p:nvPr/>
        </p:nvSpPr>
        <p:spPr>
          <a:xfrm>
            <a:off x="7371199" y="2105428"/>
            <a:ext cx="1483552" cy="1524180"/>
          </a:xfrm>
          <a:prstGeom prst="rect">
            <a:avLst/>
          </a:prstGeom>
          <a:solidFill>
            <a:schemeClr val="bg1"/>
          </a:solidFill>
          <a:ln>
            <a:gradFill flip="none" rotWithShape="1">
              <a:gsLst>
                <a:gs pos="39000">
                  <a:schemeClr val="bg1">
                    <a:lumMod val="75000"/>
                  </a:schemeClr>
                </a:gs>
                <a:gs pos="60000">
                  <a:schemeClr val="accent3">
                    <a:lumMod val="45000"/>
                    <a:lumOff val="5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100000">
                  <a:schemeClr val="tx1"/>
                </a:gs>
              </a:gsLst>
              <a:lin ang="54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  <a:p>
            <a:pPr algn="ctr"/>
            <a:r>
              <a:rPr lang="en-US" sz="1600">
                <a:solidFill>
                  <a:srgbClr val="00B050"/>
                </a:solidFill>
              </a:rPr>
              <a:t>Indicatii</a:t>
            </a:r>
            <a:r>
              <a:rPr lang="en-US" sz="1200">
                <a:solidFill>
                  <a:srgbClr val="00B050"/>
                </a:solidFill>
              </a:rPr>
              <a:t> </a:t>
            </a:r>
          </a:p>
          <a:p>
            <a:pPr algn="ctr"/>
            <a:r>
              <a:rPr lang="en-US" sz="800">
                <a:solidFill>
                  <a:schemeClr val="tx1"/>
                </a:solidFill>
              </a:rPr>
              <a:t>Aici definesti furnizorii. </a:t>
            </a:r>
          </a:p>
          <a:p>
            <a:pPr algn="ctr"/>
            <a:endParaRPr lang="en-US" sz="800">
              <a:solidFill>
                <a:schemeClr val="tx1"/>
              </a:solidFill>
            </a:endParaRPr>
          </a:p>
          <a:p>
            <a:pPr algn="ctr"/>
            <a:r>
              <a:rPr lang="en-US" sz="800">
                <a:solidFill>
                  <a:schemeClr val="tx1"/>
                </a:solidFill>
              </a:rPr>
              <a:t>Apasa butonul </a:t>
            </a:r>
            <a:r>
              <a:rPr lang="en-US" sz="1050" b="1">
                <a:solidFill>
                  <a:schemeClr val="tx1"/>
                </a:solidFill>
              </a:rPr>
              <a:t>Adauga</a:t>
            </a:r>
            <a:r>
              <a:rPr lang="en-US" sz="800">
                <a:solidFill>
                  <a:schemeClr val="tx1"/>
                </a:solidFill>
              </a:rPr>
              <a:t> din dreptul fiecarei categorii de                    </a:t>
            </a:r>
            <a:r>
              <a:rPr lang="en-US" sz="800">
                <a:solidFill>
                  <a:schemeClr val="bg1"/>
                </a:solidFill>
              </a:rPr>
              <a:t>wwwwww</a:t>
            </a:r>
            <a:r>
              <a:rPr lang="en-US" sz="800">
                <a:solidFill>
                  <a:schemeClr val="tx1"/>
                </a:solidFill>
              </a:rPr>
              <a:t>cheltuieli</a:t>
            </a:r>
            <a:r>
              <a:rPr lang="en-US"/>
              <a:t>prenumele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6045DBED-544A-4470-8DDD-05B031F8727B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5764" y="2179962"/>
            <a:ext cx="246610" cy="246610"/>
          </a:xfrm>
          <a:prstGeom prst="rect">
            <a:avLst/>
          </a:prstGeom>
        </p:spPr>
      </p:pic>
      <p:sp>
        <p:nvSpPr>
          <p:cNvPr id="55" name="Rectangle 54">
            <a:extLst>
              <a:ext uri="{FF2B5EF4-FFF2-40B4-BE49-F238E27FC236}">
                <a16:creationId xmlns:a16="http://schemas.microsoft.com/office/drawing/2014/main" id="{C35A80AD-3D3E-4722-9997-C3E03E0CDA92}"/>
              </a:ext>
            </a:extLst>
          </p:cNvPr>
          <p:cNvSpPr/>
          <p:nvPr/>
        </p:nvSpPr>
        <p:spPr>
          <a:xfrm>
            <a:off x="1973181" y="1278124"/>
            <a:ext cx="7852094" cy="4337053"/>
          </a:xfrm>
          <a:prstGeom prst="rect">
            <a:avLst/>
          </a:prstGeom>
          <a:solidFill>
            <a:schemeClr val="bg1">
              <a:alpha val="42000"/>
            </a:schemeClr>
          </a:solidFill>
          <a:ln w="12700" cmpd="dbl">
            <a:gradFill flip="none" rotWithShape="1">
              <a:gsLst>
                <a:gs pos="35000">
                  <a:schemeClr val="accent3">
                    <a:lumMod val="0"/>
                    <a:lumOff val="100000"/>
                  </a:schemeClr>
                </a:gs>
                <a:gs pos="35000">
                  <a:schemeClr val="accent3">
                    <a:lumMod val="0"/>
                    <a:lumOff val="100000"/>
                  </a:schemeClr>
                </a:gs>
                <a:gs pos="100000">
                  <a:schemeClr val="tx1"/>
                </a:gs>
              </a:gsLst>
              <a:path path="circle">
                <a:fillToRect l="50000" t="-80000" r="50000" b="18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2ABF815E-2652-4141-AE24-A7A927B0F9F9}"/>
              </a:ext>
            </a:extLst>
          </p:cNvPr>
          <p:cNvSpPr/>
          <p:nvPr/>
        </p:nvSpPr>
        <p:spPr>
          <a:xfrm>
            <a:off x="3578559" y="2135251"/>
            <a:ext cx="4040510" cy="2753844"/>
          </a:xfrm>
          <a:prstGeom prst="rect">
            <a:avLst/>
          </a:prstGeom>
          <a:solidFill>
            <a:schemeClr val="bg1"/>
          </a:solidFill>
          <a:ln w="9525" cap="rnd">
            <a:solidFill>
              <a:schemeClr val="tx1">
                <a:lumMod val="50000"/>
                <a:lumOff val="50000"/>
                <a:alpha val="7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u="sng"/>
              <a:t>U</a:t>
            </a:r>
          </a:p>
        </p:txBody>
      </p:sp>
      <p:sp>
        <p:nvSpPr>
          <p:cNvPr id="106" name="Rectangle: Rounded Corners 105">
            <a:extLst>
              <a:ext uri="{FF2B5EF4-FFF2-40B4-BE49-F238E27FC236}">
                <a16:creationId xmlns:a16="http://schemas.microsoft.com/office/drawing/2014/main" id="{3687E5BC-0F0B-4001-8B59-480B9E6F9446}"/>
              </a:ext>
            </a:extLst>
          </p:cNvPr>
          <p:cNvSpPr/>
          <p:nvPr/>
        </p:nvSpPr>
        <p:spPr>
          <a:xfrm>
            <a:off x="3892858" y="2774801"/>
            <a:ext cx="1363479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Nume furnizor</a:t>
            </a:r>
          </a:p>
        </p:txBody>
      </p:sp>
      <p:sp>
        <p:nvSpPr>
          <p:cNvPr id="107" name="Rectangle: Rounded Corners 106">
            <a:extLst>
              <a:ext uri="{FF2B5EF4-FFF2-40B4-BE49-F238E27FC236}">
                <a16:creationId xmlns:a16="http://schemas.microsoft.com/office/drawing/2014/main" id="{8B5CC1F9-D3C5-4BC2-B405-AA3E22061519}"/>
              </a:ext>
            </a:extLst>
          </p:cNvPr>
          <p:cNvSpPr/>
          <p:nvPr/>
        </p:nvSpPr>
        <p:spPr>
          <a:xfrm>
            <a:off x="3892858" y="2954795"/>
            <a:ext cx="1363479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CUI</a:t>
            </a:r>
          </a:p>
        </p:txBody>
      </p:sp>
      <p:sp>
        <p:nvSpPr>
          <p:cNvPr id="112" name="Rectangle: Rounded Corners 111">
            <a:extLst>
              <a:ext uri="{FF2B5EF4-FFF2-40B4-BE49-F238E27FC236}">
                <a16:creationId xmlns:a16="http://schemas.microsoft.com/office/drawing/2014/main" id="{F083BAE7-A2E6-4B17-BC85-A34BF6DEA9C9}"/>
              </a:ext>
            </a:extLst>
          </p:cNvPr>
          <p:cNvSpPr/>
          <p:nvPr/>
        </p:nvSpPr>
        <p:spPr>
          <a:xfrm>
            <a:off x="3892857" y="3122013"/>
            <a:ext cx="1363479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Adresa</a:t>
            </a:r>
          </a:p>
        </p:txBody>
      </p:sp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D45A51C8-9840-41BD-8B76-C120B95AFD97}"/>
              </a:ext>
            </a:extLst>
          </p:cNvPr>
          <p:cNvSpPr/>
          <p:nvPr/>
        </p:nvSpPr>
        <p:spPr>
          <a:xfrm>
            <a:off x="3892857" y="3289231"/>
            <a:ext cx="1363479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Cod Client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8752AD3B-05DA-4B7F-A061-4C3581A5E086}"/>
              </a:ext>
            </a:extLst>
          </p:cNvPr>
          <p:cNvSpPr txBox="1"/>
          <p:nvPr/>
        </p:nvSpPr>
        <p:spPr>
          <a:xfrm>
            <a:off x="3801416" y="2260689"/>
            <a:ext cx="2802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Adauga furnizor nou de </a:t>
            </a:r>
            <a:r>
              <a:rPr lang="en-US" b="1"/>
              <a:t>Apa</a:t>
            </a:r>
          </a:p>
        </p:txBody>
      </p:sp>
      <p:sp>
        <p:nvSpPr>
          <p:cNvPr id="119" name="Rectangle: Rounded Corners 118">
            <a:hlinkClick r:id="rId5" action="ppaction://hlinksldjump"/>
            <a:extLst>
              <a:ext uri="{FF2B5EF4-FFF2-40B4-BE49-F238E27FC236}">
                <a16:creationId xmlns:a16="http://schemas.microsoft.com/office/drawing/2014/main" id="{51373CD2-B620-4863-8D37-BB8938CE43D4}"/>
              </a:ext>
            </a:extLst>
          </p:cNvPr>
          <p:cNvSpPr/>
          <p:nvPr/>
        </p:nvSpPr>
        <p:spPr>
          <a:xfrm>
            <a:off x="3892857" y="4540044"/>
            <a:ext cx="949820" cy="137161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/>
              <a:t>Salveaza</a:t>
            </a:r>
          </a:p>
        </p:txBody>
      </p:sp>
      <p:sp>
        <p:nvSpPr>
          <p:cNvPr id="120" name="Rectangle: Rounded Corners 119">
            <a:hlinkClick r:id="rId5" action="ppaction://hlinksldjump"/>
            <a:extLst>
              <a:ext uri="{FF2B5EF4-FFF2-40B4-BE49-F238E27FC236}">
                <a16:creationId xmlns:a16="http://schemas.microsoft.com/office/drawing/2014/main" id="{15FE7902-9C51-4800-A5FC-5119B9BFC3E9}"/>
              </a:ext>
            </a:extLst>
          </p:cNvPr>
          <p:cNvSpPr/>
          <p:nvPr/>
        </p:nvSpPr>
        <p:spPr>
          <a:xfrm>
            <a:off x="4906317" y="4540044"/>
            <a:ext cx="949820" cy="13716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800"/>
              <a:t>Sterge furnizor</a:t>
            </a:r>
          </a:p>
        </p:txBody>
      </p:sp>
      <p:pic>
        <p:nvPicPr>
          <p:cNvPr id="121" name="Picture 120">
            <a:extLst>
              <a:ext uri="{FF2B5EF4-FFF2-40B4-BE49-F238E27FC236}">
                <a16:creationId xmlns:a16="http://schemas.microsoft.com/office/drawing/2014/main" id="{EE220FD4-E115-4283-B2A7-737303DF13DA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9308" y="4559543"/>
            <a:ext cx="87867" cy="92280"/>
          </a:xfrm>
          <a:prstGeom prst="rect">
            <a:avLst/>
          </a:prstGeom>
        </p:spPr>
      </p:pic>
      <p:sp>
        <p:nvSpPr>
          <p:cNvPr id="122" name="TextBox 121">
            <a:extLst>
              <a:ext uri="{FF2B5EF4-FFF2-40B4-BE49-F238E27FC236}">
                <a16:creationId xmlns:a16="http://schemas.microsoft.com/office/drawing/2014/main" id="{DAA9DB46-050F-4C5B-B121-377297DC2490}"/>
              </a:ext>
            </a:extLst>
          </p:cNvPr>
          <p:cNvSpPr txBox="1"/>
          <p:nvPr/>
        </p:nvSpPr>
        <p:spPr>
          <a:xfrm>
            <a:off x="3801416" y="3445890"/>
            <a:ext cx="3007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Mod de distribuire a facturilor</a:t>
            </a:r>
            <a:endParaRPr lang="en-US" b="1"/>
          </a:p>
        </p:txBody>
      </p:sp>
      <p:sp>
        <p:nvSpPr>
          <p:cNvPr id="123" name="TextBox 122">
            <a:hlinkClick r:id="rId9" action="ppaction://hlinksldjump"/>
            <a:extLst>
              <a:ext uri="{FF2B5EF4-FFF2-40B4-BE49-F238E27FC236}">
                <a16:creationId xmlns:a16="http://schemas.microsoft.com/office/drawing/2014/main" id="{7BFA3804-B038-4BA6-86AA-B1ECF2D032B0}"/>
              </a:ext>
            </a:extLst>
          </p:cNvPr>
          <p:cNvSpPr txBox="1"/>
          <p:nvPr/>
        </p:nvSpPr>
        <p:spPr>
          <a:xfrm>
            <a:off x="4101288" y="3800102"/>
            <a:ext cx="64953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/>
              <a:t>Pe apartament</a:t>
            </a:r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FA23D444-6D3E-4704-AF68-9639D2B029D9}"/>
              </a:ext>
            </a:extLst>
          </p:cNvPr>
          <p:cNvSpPr/>
          <p:nvPr/>
        </p:nvSpPr>
        <p:spPr>
          <a:xfrm>
            <a:off x="4066685" y="3840066"/>
            <a:ext cx="96517" cy="90102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1B9473C5-A947-4817-AFF0-296602EAA80B}"/>
              </a:ext>
            </a:extLst>
          </p:cNvPr>
          <p:cNvSpPr txBox="1"/>
          <p:nvPr/>
        </p:nvSpPr>
        <p:spPr>
          <a:xfrm>
            <a:off x="4101288" y="4005124"/>
            <a:ext cx="57099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/>
              <a:t>Pe persoana</a:t>
            </a:r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A442DA21-A728-470D-A47C-088BBCC1F801}"/>
              </a:ext>
            </a:extLst>
          </p:cNvPr>
          <p:cNvSpPr/>
          <p:nvPr/>
        </p:nvSpPr>
        <p:spPr>
          <a:xfrm>
            <a:off x="4066685" y="4045088"/>
            <a:ext cx="96517" cy="90102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CE43B734-83FF-454F-989B-9F60FA116511}"/>
              </a:ext>
            </a:extLst>
          </p:cNvPr>
          <p:cNvSpPr txBox="1"/>
          <p:nvPr/>
        </p:nvSpPr>
        <p:spPr>
          <a:xfrm>
            <a:off x="4101288" y="4214324"/>
            <a:ext cx="116730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/>
              <a:t>Diferentiat/in functie de contor</a:t>
            </a:r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F6D6D9D9-F6C1-496A-A3F6-6E00999077AA}"/>
              </a:ext>
            </a:extLst>
          </p:cNvPr>
          <p:cNvSpPr/>
          <p:nvPr/>
        </p:nvSpPr>
        <p:spPr>
          <a:xfrm>
            <a:off x="4066685" y="4254288"/>
            <a:ext cx="96517" cy="90102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10883321-792C-4030-B75D-35867E302E9E}"/>
              </a:ext>
            </a:extLst>
          </p:cNvPr>
          <p:cNvSpPr/>
          <p:nvPr/>
        </p:nvSpPr>
        <p:spPr>
          <a:xfrm>
            <a:off x="5317764" y="2780500"/>
            <a:ext cx="2011680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ApaNova SRL</a:t>
            </a: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0466A961-AF16-4EFB-9C6F-F13378D4E843}"/>
              </a:ext>
            </a:extLst>
          </p:cNvPr>
          <p:cNvSpPr/>
          <p:nvPr/>
        </p:nvSpPr>
        <p:spPr>
          <a:xfrm>
            <a:off x="5317764" y="2960494"/>
            <a:ext cx="2011680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15445658</a:t>
            </a: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C6D40320-1CC5-4DC9-B6AD-527B4FD1AE87}"/>
              </a:ext>
            </a:extLst>
          </p:cNvPr>
          <p:cNvSpPr/>
          <p:nvPr/>
        </p:nvSpPr>
        <p:spPr>
          <a:xfrm>
            <a:off x="5317763" y="3127712"/>
            <a:ext cx="2011680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Str. CALEA SEVERINULUI nr. 97, etaj 1.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40D9A2C3-9E21-4C91-A0D5-29EB6B853D8F}"/>
              </a:ext>
            </a:extLst>
          </p:cNvPr>
          <p:cNvSpPr/>
          <p:nvPr/>
        </p:nvSpPr>
        <p:spPr>
          <a:xfrm>
            <a:off x="5317763" y="3294930"/>
            <a:ext cx="2011680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91416967</a:t>
            </a:r>
          </a:p>
        </p:txBody>
      </p:sp>
    </p:spTree>
    <p:extLst>
      <p:ext uri="{BB962C8B-B14F-4D97-AF65-F5344CB8AC3E}">
        <p14:creationId xmlns:p14="http://schemas.microsoft.com/office/powerpoint/2010/main" val="2078262784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69A087C4-DFD9-43AD-8218-7E4AAC5710FB}"/>
              </a:ext>
            </a:extLst>
          </p:cNvPr>
          <p:cNvSpPr/>
          <p:nvPr/>
        </p:nvSpPr>
        <p:spPr>
          <a:xfrm>
            <a:off x="-9526" y="1186962"/>
            <a:ext cx="12192000" cy="1346282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E619CDBA-2BDE-4A20-A6B0-D94D986E9D70}"/>
              </a:ext>
            </a:extLst>
          </p:cNvPr>
          <p:cNvSpPr/>
          <p:nvPr/>
        </p:nvSpPr>
        <p:spPr>
          <a:xfrm>
            <a:off x="1973181" y="1269462"/>
            <a:ext cx="7852094" cy="4337053"/>
          </a:xfrm>
          <a:prstGeom prst="rect">
            <a:avLst/>
          </a:prstGeom>
          <a:solidFill>
            <a:schemeClr val="bg1"/>
          </a:solidFill>
          <a:ln w="12700" cmpd="dbl">
            <a:gradFill flip="none" rotWithShape="1">
              <a:gsLst>
                <a:gs pos="0">
                  <a:schemeClr val="accent3">
                    <a:lumMod val="0"/>
                    <a:lumOff val="100000"/>
                  </a:schemeClr>
                </a:gs>
                <a:gs pos="35000">
                  <a:schemeClr val="accent3">
                    <a:lumMod val="0"/>
                    <a:lumOff val="100000"/>
                  </a:schemeClr>
                </a:gs>
                <a:gs pos="100000">
                  <a:schemeClr val="tx1"/>
                </a:gs>
              </a:gsLst>
              <a:path path="circle">
                <a:fillToRect l="50000" t="-80000" r="50000" b="18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A1966B5C-11A5-4DD1-B4EE-54526F596CA2}"/>
              </a:ext>
            </a:extLst>
          </p:cNvPr>
          <p:cNvSpPr/>
          <p:nvPr/>
        </p:nvSpPr>
        <p:spPr>
          <a:xfrm>
            <a:off x="2055707" y="2678753"/>
            <a:ext cx="4400138" cy="2472360"/>
          </a:xfrm>
          <a:prstGeom prst="rect">
            <a:avLst/>
          </a:prstGeom>
          <a:solidFill>
            <a:schemeClr val="bg1"/>
          </a:solidFill>
          <a:ln w="9525" cap="rnd">
            <a:solidFill>
              <a:schemeClr val="tx1">
                <a:lumMod val="50000"/>
                <a:lumOff val="50000"/>
                <a:alpha val="7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625C435-64AB-4B2D-B175-18DCE1F178D1}"/>
              </a:ext>
            </a:extLst>
          </p:cNvPr>
          <p:cNvSpPr txBox="1"/>
          <p:nvPr/>
        </p:nvSpPr>
        <p:spPr>
          <a:xfrm>
            <a:off x="2612577" y="1424224"/>
            <a:ext cx="12774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tx1">
                    <a:lumMod val="85000"/>
                    <a:lumOff val="15000"/>
                  </a:schemeClr>
                </a:solidFill>
              </a:rPr>
              <a:t>Asociatie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5B8DAE88-CBC2-4EB7-BDB1-ABD6C10AFC13}"/>
              </a:ext>
            </a:extLst>
          </p:cNvPr>
          <p:cNvCxnSpPr/>
          <p:nvPr/>
        </p:nvCxnSpPr>
        <p:spPr>
          <a:xfrm>
            <a:off x="2037045" y="2024743"/>
            <a:ext cx="768704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Picture 59">
            <a:extLst>
              <a:ext uri="{FF2B5EF4-FFF2-40B4-BE49-F238E27FC236}">
                <a16:creationId xmlns:a16="http://schemas.microsoft.com/office/drawing/2014/main" id="{B4D3B41D-A6D2-4303-8912-BC572F1F7E10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662" y="1316179"/>
            <a:ext cx="581706" cy="581706"/>
          </a:xfrm>
          <a:prstGeom prst="rect">
            <a:avLst/>
          </a:prstGeom>
        </p:spPr>
      </p:pic>
      <p:sp>
        <p:nvSpPr>
          <p:cNvPr id="61" name="Rectangle: Rounded Corners 60">
            <a:hlinkClick r:id="rId5" action="ppaction://hlinksldjump"/>
            <a:extLst>
              <a:ext uri="{FF2B5EF4-FFF2-40B4-BE49-F238E27FC236}">
                <a16:creationId xmlns:a16="http://schemas.microsoft.com/office/drawing/2014/main" id="{AD3AD9E4-E303-43A9-B8CE-FB3A63343ADF}"/>
              </a:ext>
            </a:extLst>
          </p:cNvPr>
          <p:cNvSpPr/>
          <p:nvPr/>
        </p:nvSpPr>
        <p:spPr>
          <a:xfrm>
            <a:off x="2041686" y="5285317"/>
            <a:ext cx="1704975" cy="246211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/>
              <a:t>Continua</a:t>
            </a: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624248CC-8746-49CF-BCED-39C5422DD24E}"/>
              </a:ext>
            </a:extLst>
          </p:cNvPr>
          <p:cNvSpPr/>
          <p:nvPr/>
        </p:nvSpPr>
        <p:spPr>
          <a:xfrm>
            <a:off x="2092090" y="2737718"/>
            <a:ext cx="1363479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Apa</a:t>
            </a: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B19C878C-3FEE-4A0F-96DB-02411666EC60}"/>
              </a:ext>
            </a:extLst>
          </p:cNvPr>
          <p:cNvSpPr/>
          <p:nvPr/>
        </p:nvSpPr>
        <p:spPr>
          <a:xfrm>
            <a:off x="2037045" y="2066597"/>
            <a:ext cx="2876550" cy="22955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>
                <a:solidFill>
                  <a:schemeClr val="bg2">
                    <a:lumMod val="25000"/>
                  </a:schemeClr>
                </a:solidFill>
              </a:rPr>
              <a:t>Asociatia de proprietari Vulturul B4A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0FC76365-FEFB-46A3-8B18-0EC9825AA989}"/>
              </a:ext>
            </a:extLst>
          </p:cNvPr>
          <p:cNvCxnSpPr>
            <a:cxnSpLocks/>
          </p:cNvCxnSpPr>
          <p:nvPr/>
        </p:nvCxnSpPr>
        <p:spPr>
          <a:xfrm>
            <a:off x="2055707" y="2568245"/>
            <a:ext cx="311345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AB44D679-61C7-427F-9446-34707F516308}"/>
              </a:ext>
            </a:extLst>
          </p:cNvPr>
          <p:cNvSpPr/>
          <p:nvPr/>
        </p:nvSpPr>
        <p:spPr>
          <a:xfrm>
            <a:off x="2092090" y="2917712"/>
            <a:ext cx="1363479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Salubritate</a:t>
            </a:r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421FB981-6F06-42F8-A6D6-ACD808084972}"/>
              </a:ext>
            </a:extLst>
          </p:cNvPr>
          <p:cNvSpPr/>
          <p:nvPr/>
        </p:nvSpPr>
        <p:spPr>
          <a:xfrm>
            <a:off x="2094900" y="3428869"/>
            <a:ext cx="1363479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Salarii</a:t>
            </a:r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9BB3F1AC-44D3-4B52-A086-08E82ED3709E}"/>
              </a:ext>
            </a:extLst>
          </p:cNvPr>
          <p:cNvSpPr/>
          <p:nvPr/>
        </p:nvSpPr>
        <p:spPr>
          <a:xfrm>
            <a:off x="2092089" y="3635059"/>
            <a:ext cx="1363479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Caldura</a:t>
            </a: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32564B10-657C-4A7F-86AF-912E82F70550}"/>
              </a:ext>
            </a:extLst>
          </p:cNvPr>
          <p:cNvSpPr/>
          <p:nvPr/>
        </p:nvSpPr>
        <p:spPr>
          <a:xfrm>
            <a:off x="2037045" y="2323406"/>
            <a:ext cx="1144305" cy="22955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>
                <a:solidFill>
                  <a:schemeClr val="bg2">
                    <a:lumMod val="25000"/>
                  </a:schemeClr>
                </a:solidFill>
              </a:rPr>
              <a:t>Furnizori</a:t>
            </a: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98506B8A-7244-4959-9A47-6E71760D940D}"/>
              </a:ext>
            </a:extLst>
          </p:cNvPr>
          <p:cNvSpPr/>
          <p:nvPr/>
        </p:nvSpPr>
        <p:spPr>
          <a:xfrm>
            <a:off x="2092089" y="3084930"/>
            <a:ext cx="1363479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Electricitate</a:t>
            </a: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EAF22557-37FA-48F1-A189-B735F108BBBE}"/>
              </a:ext>
            </a:extLst>
          </p:cNvPr>
          <p:cNvSpPr/>
          <p:nvPr/>
        </p:nvSpPr>
        <p:spPr>
          <a:xfrm>
            <a:off x="2092089" y="3252148"/>
            <a:ext cx="1363479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Lift</a:t>
            </a:r>
          </a:p>
        </p:txBody>
      </p: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66F5614A-E692-4437-847E-537F6770E02B}"/>
              </a:ext>
            </a:extLst>
          </p:cNvPr>
          <p:cNvSpPr/>
          <p:nvPr/>
        </p:nvSpPr>
        <p:spPr>
          <a:xfrm>
            <a:off x="3516053" y="2739867"/>
            <a:ext cx="963276" cy="13714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r"/>
            <a:r>
              <a:rPr lang="en-US" sz="1050" b="1">
                <a:solidFill>
                  <a:schemeClr val="bg2">
                    <a:lumMod val="25000"/>
                  </a:schemeClr>
                </a:solidFill>
              </a:rPr>
              <a:t>Adauga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66E7530-A39D-4E3C-96E0-D741258D9132}"/>
              </a:ext>
            </a:extLst>
          </p:cNvPr>
          <p:cNvGrpSpPr/>
          <p:nvPr/>
        </p:nvGrpSpPr>
        <p:grpSpPr>
          <a:xfrm>
            <a:off x="2092090" y="4072557"/>
            <a:ext cx="1704974" cy="126007"/>
            <a:chOff x="2092090" y="3988737"/>
            <a:chExt cx="1704974" cy="126007"/>
          </a:xfrm>
        </p:grpSpPr>
        <p:sp>
          <p:nvSpPr>
            <p:cNvPr id="101" name="Rectangle: Rounded Corners 100">
              <a:hlinkClick r:id="rId6" action="ppaction://hlinksldjump"/>
              <a:extLst>
                <a:ext uri="{FF2B5EF4-FFF2-40B4-BE49-F238E27FC236}">
                  <a16:creationId xmlns:a16="http://schemas.microsoft.com/office/drawing/2014/main" id="{887B7F85-1012-4761-97DD-3FF299AD72C9}"/>
                </a:ext>
              </a:extLst>
            </p:cNvPr>
            <p:cNvSpPr/>
            <p:nvPr/>
          </p:nvSpPr>
          <p:spPr>
            <a:xfrm>
              <a:off x="2092090" y="3988737"/>
              <a:ext cx="1704974" cy="12600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800">
                  <a:solidFill>
                    <a:schemeClr val="bg2">
                      <a:lumMod val="25000"/>
                    </a:schemeClr>
                  </a:solidFill>
                </a:rPr>
                <a:t>      Adauga categorie ce cheltuieli</a:t>
              </a:r>
            </a:p>
          </p:txBody>
        </p: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6E98BBFB-71F5-44B3-B7E1-4B8239CE2AB0}"/>
                </a:ext>
              </a:extLst>
            </p:cNvPr>
            <p:cNvGrpSpPr/>
            <p:nvPr/>
          </p:nvGrpSpPr>
          <p:grpSpPr>
            <a:xfrm>
              <a:off x="2175874" y="3997454"/>
              <a:ext cx="104274" cy="101435"/>
              <a:chOff x="6534150" y="3133725"/>
              <a:chExt cx="457200" cy="504224"/>
            </a:xfrm>
          </p:grpSpPr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2EAD0557-851A-42D8-B553-45061D632BE5}"/>
                  </a:ext>
                </a:extLst>
              </p:cNvPr>
              <p:cNvCxnSpPr/>
              <p:nvPr/>
            </p:nvCxnSpPr>
            <p:spPr>
              <a:xfrm>
                <a:off x="6762750" y="3133725"/>
                <a:ext cx="0" cy="504224"/>
              </a:xfrm>
              <a:prstGeom prst="line">
                <a:avLst/>
              </a:prstGeom>
              <a:ln w="349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0A24B411-0208-4900-9074-306C5A3AE510}"/>
                  </a:ext>
                </a:extLst>
              </p:cNvPr>
              <p:cNvCxnSpPr/>
              <p:nvPr/>
            </p:nvCxnSpPr>
            <p:spPr>
              <a:xfrm>
                <a:off x="6534150" y="3385837"/>
                <a:ext cx="457200" cy="0"/>
              </a:xfrm>
              <a:prstGeom prst="line">
                <a:avLst/>
              </a:prstGeom>
              <a:ln w="349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1BB14877-E568-45D8-A239-477C039A46A9}"/>
              </a:ext>
            </a:extLst>
          </p:cNvPr>
          <p:cNvSpPr/>
          <p:nvPr/>
        </p:nvSpPr>
        <p:spPr>
          <a:xfrm>
            <a:off x="2092089" y="3819044"/>
            <a:ext cx="1363479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Diverse 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D0D58E75-6619-49A6-A49A-C9C1DB9EDC59}"/>
              </a:ext>
            </a:extLst>
          </p:cNvPr>
          <p:cNvSpPr/>
          <p:nvPr/>
        </p:nvSpPr>
        <p:spPr>
          <a:xfrm>
            <a:off x="3516053" y="2928430"/>
            <a:ext cx="963276" cy="13714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r"/>
            <a:r>
              <a:rPr lang="en-US" sz="1050" b="1">
                <a:solidFill>
                  <a:schemeClr val="bg2">
                    <a:lumMod val="25000"/>
                  </a:schemeClr>
                </a:solidFill>
              </a:rPr>
              <a:t>Adauga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D747FC0F-8563-43F5-ACD2-2A36E4987D25}"/>
              </a:ext>
            </a:extLst>
          </p:cNvPr>
          <p:cNvSpPr/>
          <p:nvPr/>
        </p:nvSpPr>
        <p:spPr>
          <a:xfrm>
            <a:off x="3516053" y="3110699"/>
            <a:ext cx="963276" cy="13714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r"/>
            <a:r>
              <a:rPr lang="en-US" sz="1050" b="1">
                <a:solidFill>
                  <a:schemeClr val="bg2">
                    <a:lumMod val="25000"/>
                  </a:schemeClr>
                </a:solidFill>
              </a:rPr>
              <a:t>Adauga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0156D64B-A659-42D6-8B53-1277440C130B}"/>
              </a:ext>
            </a:extLst>
          </p:cNvPr>
          <p:cNvSpPr/>
          <p:nvPr/>
        </p:nvSpPr>
        <p:spPr>
          <a:xfrm>
            <a:off x="3516053" y="3273516"/>
            <a:ext cx="963276" cy="13714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r"/>
            <a:r>
              <a:rPr lang="en-US" sz="1050" b="1">
                <a:solidFill>
                  <a:schemeClr val="bg2">
                    <a:lumMod val="25000"/>
                  </a:schemeClr>
                </a:solidFill>
              </a:rPr>
              <a:t>Adauga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BDD90C2E-B8C6-4535-98A0-E0681B6EA4A1}"/>
              </a:ext>
            </a:extLst>
          </p:cNvPr>
          <p:cNvSpPr/>
          <p:nvPr/>
        </p:nvSpPr>
        <p:spPr>
          <a:xfrm>
            <a:off x="3516053" y="3462079"/>
            <a:ext cx="963276" cy="13714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r"/>
            <a:r>
              <a:rPr lang="en-US" sz="1050" b="1">
                <a:solidFill>
                  <a:schemeClr val="bg2">
                    <a:lumMod val="25000"/>
                  </a:schemeClr>
                </a:solidFill>
              </a:rPr>
              <a:t>Adauga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5C348649-CF30-48CE-A342-76EF2A0E45EE}"/>
              </a:ext>
            </a:extLst>
          </p:cNvPr>
          <p:cNvSpPr/>
          <p:nvPr/>
        </p:nvSpPr>
        <p:spPr>
          <a:xfrm>
            <a:off x="3516053" y="3644348"/>
            <a:ext cx="963276" cy="13714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r"/>
            <a:r>
              <a:rPr lang="en-US" sz="1050" b="1">
                <a:solidFill>
                  <a:schemeClr val="bg2">
                    <a:lumMod val="25000"/>
                  </a:schemeClr>
                </a:solidFill>
              </a:rPr>
              <a:t>Adauga</a:t>
            </a:r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87372260-D588-48C8-A920-939D37CF471A}"/>
              </a:ext>
            </a:extLst>
          </p:cNvPr>
          <p:cNvSpPr/>
          <p:nvPr/>
        </p:nvSpPr>
        <p:spPr>
          <a:xfrm>
            <a:off x="3510792" y="3819055"/>
            <a:ext cx="963276" cy="13714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r"/>
            <a:r>
              <a:rPr lang="en-US" sz="1050" b="1">
                <a:solidFill>
                  <a:schemeClr val="bg2">
                    <a:lumMod val="25000"/>
                  </a:schemeClr>
                </a:solidFill>
              </a:rPr>
              <a:t>Adauga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74252A3-9380-4E66-905E-4E5146BAC16C}"/>
              </a:ext>
            </a:extLst>
          </p:cNvPr>
          <p:cNvSpPr/>
          <p:nvPr/>
        </p:nvSpPr>
        <p:spPr>
          <a:xfrm>
            <a:off x="7371199" y="2105428"/>
            <a:ext cx="1483552" cy="1524180"/>
          </a:xfrm>
          <a:prstGeom prst="rect">
            <a:avLst/>
          </a:prstGeom>
          <a:solidFill>
            <a:schemeClr val="bg1"/>
          </a:solidFill>
          <a:ln>
            <a:gradFill flip="none" rotWithShape="1">
              <a:gsLst>
                <a:gs pos="39000">
                  <a:schemeClr val="bg1">
                    <a:lumMod val="75000"/>
                  </a:schemeClr>
                </a:gs>
                <a:gs pos="60000">
                  <a:schemeClr val="accent3">
                    <a:lumMod val="45000"/>
                    <a:lumOff val="5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100000">
                  <a:schemeClr val="tx1"/>
                </a:gs>
              </a:gsLst>
              <a:lin ang="54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  <a:p>
            <a:pPr algn="ctr"/>
            <a:r>
              <a:rPr lang="en-US" sz="1600">
                <a:solidFill>
                  <a:srgbClr val="00B050"/>
                </a:solidFill>
              </a:rPr>
              <a:t>Indicatii</a:t>
            </a:r>
            <a:r>
              <a:rPr lang="en-US" sz="1200">
                <a:solidFill>
                  <a:srgbClr val="00B050"/>
                </a:solidFill>
              </a:rPr>
              <a:t> </a:t>
            </a:r>
          </a:p>
          <a:p>
            <a:pPr algn="ctr"/>
            <a:r>
              <a:rPr lang="en-US" sz="800">
                <a:solidFill>
                  <a:schemeClr val="tx1"/>
                </a:solidFill>
              </a:rPr>
              <a:t>Aici definesti furnizorii. </a:t>
            </a:r>
          </a:p>
          <a:p>
            <a:pPr algn="ctr"/>
            <a:endParaRPr lang="en-US" sz="800">
              <a:solidFill>
                <a:schemeClr val="tx1"/>
              </a:solidFill>
            </a:endParaRPr>
          </a:p>
          <a:p>
            <a:pPr algn="ctr"/>
            <a:r>
              <a:rPr lang="en-US" sz="800">
                <a:solidFill>
                  <a:schemeClr val="tx1"/>
                </a:solidFill>
              </a:rPr>
              <a:t>Apasa butonul </a:t>
            </a:r>
            <a:r>
              <a:rPr lang="en-US" sz="1050" b="1">
                <a:solidFill>
                  <a:schemeClr val="tx1"/>
                </a:solidFill>
              </a:rPr>
              <a:t>Adauga</a:t>
            </a:r>
            <a:r>
              <a:rPr lang="en-US" sz="800">
                <a:solidFill>
                  <a:schemeClr val="tx1"/>
                </a:solidFill>
              </a:rPr>
              <a:t> din dreptul fiecarei categorii de                    </a:t>
            </a:r>
            <a:r>
              <a:rPr lang="en-US" sz="800">
                <a:solidFill>
                  <a:schemeClr val="bg1"/>
                </a:solidFill>
              </a:rPr>
              <a:t>wwwwww</a:t>
            </a:r>
            <a:r>
              <a:rPr lang="en-US" sz="800">
                <a:solidFill>
                  <a:schemeClr val="tx1"/>
                </a:solidFill>
              </a:rPr>
              <a:t>cheltuieli</a:t>
            </a:r>
            <a:r>
              <a:rPr lang="en-US"/>
              <a:t>prenumele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6045DBED-544A-4470-8DDD-05B031F8727B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5764" y="2179962"/>
            <a:ext cx="246610" cy="246610"/>
          </a:xfrm>
          <a:prstGeom prst="rect">
            <a:avLst/>
          </a:prstGeom>
        </p:spPr>
      </p:pic>
      <p:sp>
        <p:nvSpPr>
          <p:cNvPr id="55" name="Rectangle 54">
            <a:extLst>
              <a:ext uri="{FF2B5EF4-FFF2-40B4-BE49-F238E27FC236}">
                <a16:creationId xmlns:a16="http://schemas.microsoft.com/office/drawing/2014/main" id="{C35A80AD-3D3E-4722-9997-C3E03E0CDA92}"/>
              </a:ext>
            </a:extLst>
          </p:cNvPr>
          <p:cNvSpPr/>
          <p:nvPr/>
        </p:nvSpPr>
        <p:spPr>
          <a:xfrm>
            <a:off x="1973181" y="1278124"/>
            <a:ext cx="7852094" cy="4337053"/>
          </a:xfrm>
          <a:prstGeom prst="rect">
            <a:avLst/>
          </a:prstGeom>
          <a:solidFill>
            <a:schemeClr val="bg1">
              <a:alpha val="42000"/>
            </a:schemeClr>
          </a:solidFill>
          <a:ln w="12700" cmpd="dbl">
            <a:gradFill flip="none" rotWithShape="1">
              <a:gsLst>
                <a:gs pos="35000">
                  <a:schemeClr val="accent3">
                    <a:lumMod val="0"/>
                    <a:lumOff val="100000"/>
                  </a:schemeClr>
                </a:gs>
                <a:gs pos="35000">
                  <a:schemeClr val="accent3">
                    <a:lumMod val="0"/>
                    <a:lumOff val="100000"/>
                  </a:schemeClr>
                </a:gs>
                <a:gs pos="100000">
                  <a:schemeClr val="tx1"/>
                </a:gs>
              </a:gsLst>
              <a:path path="circle">
                <a:fillToRect l="50000" t="-80000" r="50000" b="18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2ABF815E-2652-4141-AE24-A7A927B0F9F9}"/>
              </a:ext>
            </a:extLst>
          </p:cNvPr>
          <p:cNvSpPr/>
          <p:nvPr/>
        </p:nvSpPr>
        <p:spPr>
          <a:xfrm>
            <a:off x="3578559" y="2135251"/>
            <a:ext cx="4040510" cy="2753844"/>
          </a:xfrm>
          <a:prstGeom prst="rect">
            <a:avLst/>
          </a:prstGeom>
          <a:solidFill>
            <a:schemeClr val="bg1"/>
          </a:solidFill>
          <a:ln w="9525" cap="rnd">
            <a:solidFill>
              <a:schemeClr val="tx1">
                <a:lumMod val="50000"/>
                <a:lumOff val="50000"/>
                <a:alpha val="7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u="sng"/>
              <a:t>U</a:t>
            </a:r>
          </a:p>
        </p:txBody>
      </p:sp>
      <p:sp>
        <p:nvSpPr>
          <p:cNvPr id="106" name="Rectangle: Rounded Corners 105">
            <a:extLst>
              <a:ext uri="{FF2B5EF4-FFF2-40B4-BE49-F238E27FC236}">
                <a16:creationId xmlns:a16="http://schemas.microsoft.com/office/drawing/2014/main" id="{3687E5BC-0F0B-4001-8B59-480B9E6F9446}"/>
              </a:ext>
            </a:extLst>
          </p:cNvPr>
          <p:cNvSpPr/>
          <p:nvPr/>
        </p:nvSpPr>
        <p:spPr>
          <a:xfrm>
            <a:off x="3892858" y="2774801"/>
            <a:ext cx="1363479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Nume furnizor</a:t>
            </a:r>
          </a:p>
        </p:txBody>
      </p:sp>
      <p:sp>
        <p:nvSpPr>
          <p:cNvPr id="107" name="Rectangle: Rounded Corners 106">
            <a:extLst>
              <a:ext uri="{FF2B5EF4-FFF2-40B4-BE49-F238E27FC236}">
                <a16:creationId xmlns:a16="http://schemas.microsoft.com/office/drawing/2014/main" id="{8B5CC1F9-D3C5-4BC2-B405-AA3E22061519}"/>
              </a:ext>
            </a:extLst>
          </p:cNvPr>
          <p:cNvSpPr/>
          <p:nvPr/>
        </p:nvSpPr>
        <p:spPr>
          <a:xfrm>
            <a:off x="3892858" y="2954795"/>
            <a:ext cx="1363479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CUI</a:t>
            </a:r>
          </a:p>
        </p:txBody>
      </p:sp>
      <p:sp>
        <p:nvSpPr>
          <p:cNvPr id="112" name="Rectangle: Rounded Corners 111">
            <a:extLst>
              <a:ext uri="{FF2B5EF4-FFF2-40B4-BE49-F238E27FC236}">
                <a16:creationId xmlns:a16="http://schemas.microsoft.com/office/drawing/2014/main" id="{F083BAE7-A2E6-4B17-BC85-A34BF6DEA9C9}"/>
              </a:ext>
            </a:extLst>
          </p:cNvPr>
          <p:cNvSpPr/>
          <p:nvPr/>
        </p:nvSpPr>
        <p:spPr>
          <a:xfrm>
            <a:off x="3892857" y="3122013"/>
            <a:ext cx="1363479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Adresa</a:t>
            </a:r>
          </a:p>
        </p:txBody>
      </p:sp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D45A51C8-9840-41BD-8B76-C120B95AFD97}"/>
              </a:ext>
            </a:extLst>
          </p:cNvPr>
          <p:cNvSpPr/>
          <p:nvPr/>
        </p:nvSpPr>
        <p:spPr>
          <a:xfrm>
            <a:off x="3892857" y="3289231"/>
            <a:ext cx="1363479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Cod Client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8752AD3B-05DA-4B7F-A061-4C3581A5E086}"/>
              </a:ext>
            </a:extLst>
          </p:cNvPr>
          <p:cNvSpPr txBox="1"/>
          <p:nvPr/>
        </p:nvSpPr>
        <p:spPr>
          <a:xfrm>
            <a:off x="3801416" y="2260689"/>
            <a:ext cx="2802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Adauga furnizor nou de </a:t>
            </a:r>
            <a:r>
              <a:rPr lang="en-US" b="1"/>
              <a:t>Apa</a:t>
            </a:r>
          </a:p>
        </p:txBody>
      </p:sp>
      <p:sp>
        <p:nvSpPr>
          <p:cNvPr id="119" name="Rectangle: Rounded Corners 118">
            <a:hlinkClick r:id="rId8" action="ppaction://hlinksldjump"/>
            <a:extLst>
              <a:ext uri="{FF2B5EF4-FFF2-40B4-BE49-F238E27FC236}">
                <a16:creationId xmlns:a16="http://schemas.microsoft.com/office/drawing/2014/main" id="{51373CD2-B620-4863-8D37-BB8938CE43D4}"/>
              </a:ext>
            </a:extLst>
          </p:cNvPr>
          <p:cNvSpPr/>
          <p:nvPr/>
        </p:nvSpPr>
        <p:spPr>
          <a:xfrm>
            <a:off x="3892857" y="4540044"/>
            <a:ext cx="949820" cy="137161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/>
              <a:t>Salveaza</a:t>
            </a:r>
          </a:p>
        </p:txBody>
      </p:sp>
      <p:sp>
        <p:nvSpPr>
          <p:cNvPr id="120" name="Rectangle: Rounded Corners 119">
            <a:hlinkClick r:id="rId5" action="ppaction://hlinksldjump"/>
            <a:extLst>
              <a:ext uri="{FF2B5EF4-FFF2-40B4-BE49-F238E27FC236}">
                <a16:creationId xmlns:a16="http://schemas.microsoft.com/office/drawing/2014/main" id="{15FE7902-9C51-4800-A5FC-5119B9BFC3E9}"/>
              </a:ext>
            </a:extLst>
          </p:cNvPr>
          <p:cNvSpPr/>
          <p:nvPr/>
        </p:nvSpPr>
        <p:spPr>
          <a:xfrm>
            <a:off x="4906317" y="4540044"/>
            <a:ext cx="949820" cy="13716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800"/>
              <a:t>Sterge furnizor</a:t>
            </a:r>
          </a:p>
        </p:txBody>
      </p:sp>
      <p:pic>
        <p:nvPicPr>
          <p:cNvPr id="121" name="Picture 120">
            <a:extLst>
              <a:ext uri="{FF2B5EF4-FFF2-40B4-BE49-F238E27FC236}">
                <a16:creationId xmlns:a16="http://schemas.microsoft.com/office/drawing/2014/main" id="{EE220FD4-E115-4283-B2A7-737303DF13DA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9308" y="4559543"/>
            <a:ext cx="87867" cy="92280"/>
          </a:xfrm>
          <a:prstGeom prst="rect">
            <a:avLst/>
          </a:prstGeom>
        </p:spPr>
      </p:pic>
      <p:sp>
        <p:nvSpPr>
          <p:cNvPr id="122" name="TextBox 121">
            <a:extLst>
              <a:ext uri="{FF2B5EF4-FFF2-40B4-BE49-F238E27FC236}">
                <a16:creationId xmlns:a16="http://schemas.microsoft.com/office/drawing/2014/main" id="{DAA9DB46-050F-4C5B-B121-377297DC2490}"/>
              </a:ext>
            </a:extLst>
          </p:cNvPr>
          <p:cNvSpPr txBox="1"/>
          <p:nvPr/>
        </p:nvSpPr>
        <p:spPr>
          <a:xfrm>
            <a:off x="3801416" y="3445890"/>
            <a:ext cx="3007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Mod de distribuire a facturilor</a:t>
            </a:r>
            <a:endParaRPr lang="en-US" b="1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7BFA3804-B038-4BA6-86AA-B1ECF2D032B0}"/>
              </a:ext>
            </a:extLst>
          </p:cNvPr>
          <p:cNvSpPr txBox="1"/>
          <p:nvPr/>
        </p:nvSpPr>
        <p:spPr>
          <a:xfrm>
            <a:off x="4101288" y="3800102"/>
            <a:ext cx="64953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/>
              <a:t>Pe apartament</a:t>
            </a:r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FA23D444-6D3E-4704-AF68-9639D2B029D9}"/>
              </a:ext>
            </a:extLst>
          </p:cNvPr>
          <p:cNvSpPr/>
          <p:nvPr/>
        </p:nvSpPr>
        <p:spPr>
          <a:xfrm>
            <a:off x="4066685" y="3840066"/>
            <a:ext cx="96517" cy="90102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1B9473C5-A947-4817-AFF0-296602EAA80B}"/>
              </a:ext>
            </a:extLst>
          </p:cNvPr>
          <p:cNvSpPr txBox="1"/>
          <p:nvPr/>
        </p:nvSpPr>
        <p:spPr>
          <a:xfrm>
            <a:off x="4101288" y="4005124"/>
            <a:ext cx="57099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/>
              <a:t>Pe persoana</a:t>
            </a:r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A442DA21-A728-470D-A47C-088BBCC1F801}"/>
              </a:ext>
            </a:extLst>
          </p:cNvPr>
          <p:cNvSpPr/>
          <p:nvPr/>
        </p:nvSpPr>
        <p:spPr>
          <a:xfrm>
            <a:off x="4066685" y="4045088"/>
            <a:ext cx="96517" cy="90102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CE43B734-83FF-454F-989B-9F60FA116511}"/>
              </a:ext>
            </a:extLst>
          </p:cNvPr>
          <p:cNvSpPr txBox="1"/>
          <p:nvPr/>
        </p:nvSpPr>
        <p:spPr>
          <a:xfrm>
            <a:off x="4101288" y="4214324"/>
            <a:ext cx="116730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/>
              <a:t>Diferentiat/in functie de contor</a:t>
            </a:r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F6D6D9D9-F6C1-496A-A3F6-6E00999077AA}"/>
              </a:ext>
            </a:extLst>
          </p:cNvPr>
          <p:cNvSpPr/>
          <p:nvPr/>
        </p:nvSpPr>
        <p:spPr>
          <a:xfrm>
            <a:off x="4066685" y="4254288"/>
            <a:ext cx="96517" cy="90102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10883321-792C-4030-B75D-35867E302E9E}"/>
              </a:ext>
            </a:extLst>
          </p:cNvPr>
          <p:cNvSpPr/>
          <p:nvPr/>
        </p:nvSpPr>
        <p:spPr>
          <a:xfrm>
            <a:off x="5317764" y="2780500"/>
            <a:ext cx="2011680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ApaNova SRL</a:t>
            </a: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0466A961-AF16-4EFB-9C6F-F13378D4E843}"/>
              </a:ext>
            </a:extLst>
          </p:cNvPr>
          <p:cNvSpPr/>
          <p:nvPr/>
        </p:nvSpPr>
        <p:spPr>
          <a:xfrm>
            <a:off x="5317764" y="2960494"/>
            <a:ext cx="2011680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15445658</a:t>
            </a: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C6D40320-1CC5-4DC9-B6AD-527B4FD1AE87}"/>
              </a:ext>
            </a:extLst>
          </p:cNvPr>
          <p:cNvSpPr/>
          <p:nvPr/>
        </p:nvSpPr>
        <p:spPr>
          <a:xfrm>
            <a:off x="5317763" y="3127712"/>
            <a:ext cx="2011680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Str. CALEA SEVERINULUI nr. 97, etaj 1.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40D9A2C3-9E21-4C91-A0D5-29EB6B853D8F}"/>
              </a:ext>
            </a:extLst>
          </p:cNvPr>
          <p:cNvSpPr/>
          <p:nvPr/>
        </p:nvSpPr>
        <p:spPr>
          <a:xfrm>
            <a:off x="5317763" y="3294930"/>
            <a:ext cx="2011680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91416967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95B56796-C8BD-4693-99CF-A009593913BE}"/>
              </a:ext>
            </a:extLst>
          </p:cNvPr>
          <p:cNvSpPr/>
          <p:nvPr/>
        </p:nvSpPr>
        <p:spPr>
          <a:xfrm>
            <a:off x="4092083" y="3861421"/>
            <a:ext cx="45719" cy="45719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6088702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69A087C4-DFD9-43AD-8218-7E4AAC5710FB}"/>
              </a:ext>
            </a:extLst>
          </p:cNvPr>
          <p:cNvSpPr/>
          <p:nvPr/>
        </p:nvSpPr>
        <p:spPr>
          <a:xfrm>
            <a:off x="-9526" y="1186962"/>
            <a:ext cx="12192000" cy="1346282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E619CDBA-2BDE-4A20-A6B0-D94D986E9D70}"/>
              </a:ext>
            </a:extLst>
          </p:cNvPr>
          <p:cNvSpPr/>
          <p:nvPr/>
        </p:nvSpPr>
        <p:spPr>
          <a:xfrm>
            <a:off x="1973181" y="1269462"/>
            <a:ext cx="7852094" cy="4337053"/>
          </a:xfrm>
          <a:prstGeom prst="rect">
            <a:avLst/>
          </a:prstGeom>
          <a:solidFill>
            <a:schemeClr val="bg1"/>
          </a:solidFill>
          <a:ln w="12700" cmpd="dbl">
            <a:gradFill flip="none" rotWithShape="1">
              <a:gsLst>
                <a:gs pos="0">
                  <a:schemeClr val="accent3">
                    <a:lumMod val="0"/>
                    <a:lumOff val="100000"/>
                  </a:schemeClr>
                </a:gs>
                <a:gs pos="35000">
                  <a:schemeClr val="accent3">
                    <a:lumMod val="0"/>
                    <a:lumOff val="100000"/>
                  </a:schemeClr>
                </a:gs>
                <a:gs pos="100000">
                  <a:schemeClr val="tx1"/>
                </a:gs>
              </a:gsLst>
              <a:path path="circle">
                <a:fillToRect l="50000" t="-80000" r="50000" b="18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A1966B5C-11A5-4DD1-B4EE-54526F596CA2}"/>
              </a:ext>
            </a:extLst>
          </p:cNvPr>
          <p:cNvSpPr/>
          <p:nvPr/>
        </p:nvSpPr>
        <p:spPr>
          <a:xfrm>
            <a:off x="2055707" y="2678753"/>
            <a:ext cx="4400138" cy="2472360"/>
          </a:xfrm>
          <a:prstGeom prst="rect">
            <a:avLst/>
          </a:prstGeom>
          <a:solidFill>
            <a:schemeClr val="bg1"/>
          </a:solidFill>
          <a:ln w="9525" cap="rnd">
            <a:solidFill>
              <a:schemeClr val="tx1">
                <a:lumMod val="50000"/>
                <a:lumOff val="50000"/>
                <a:alpha val="7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625C435-64AB-4B2D-B175-18DCE1F178D1}"/>
              </a:ext>
            </a:extLst>
          </p:cNvPr>
          <p:cNvSpPr txBox="1"/>
          <p:nvPr/>
        </p:nvSpPr>
        <p:spPr>
          <a:xfrm>
            <a:off x="2612577" y="1424224"/>
            <a:ext cx="12774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tx1">
                    <a:lumMod val="85000"/>
                    <a:lumOff val="15000"/>
                  </a:schemeClr>
                </a:solidFill>
              </a:rPr>
              <a:t>Asociatie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5B8DAE88-CBC2-4EB7-BDB1-ABD6C10AFC13}"/>
              </a:ext>
            </a:extLst>
          </p:cNvPr>
          <p:cNvCxnSpPr/>
          <p:nvPr/>
        </p:nvCxnSpPr>
        <p:spPr>
          <a:xfrm>
            <a:off x="2037045" y="2024743"/>
            <a:ext cx="768704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Picture 59">
            <a:extLst>
              <a:ext uri="{FF2B5EF4-FFF2-40B4-BE49-F238E27FC236}">
                <a16:creationId xmlns:a16="http://schemas.microsoft.com/office/drawing/2014/main" id="{B4D3B41D-A6D2-4303-8912-BC572F1F7E10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662" y="1316179"/>
            <a:ext cx="581706" cy="581706"/>
          </a:xfrm>
          <a:prstGeom prst="rect">
            <a:avLst/>
          </a:prstGeom>
        </p:spPr>
      </p:pic>
      <p:sp>
        <p:nvSpPr>
          <p:cNvPr id="61" name="Rectangle: Rounded Corners 60">
            <a:hlinkClick r:id="rId5" action="ppaction://hlinksldjump"/>
            <a:extLst>
              <a:ext uri="{FF2B5EF4-FFF2-40B4-BE49-F238E27FC236}">
                <a16:creationId xmlns:a16="http://schemas.microsoft.com/office/drawing/2014/main" id="{AD3AD9E4-E303-43A9-B8CE-FB3A63343ADF}"/>
              </a:ext>
            </a:extLst>
          </p:cNvPr>
          <p:cNvSpPr/>
          <p:nvPr/>
        </p:nvSpPr>
        <p:spPr>
          <a:xfrm>
            <a:off x="2041686" y="5285317"/>
            <a:ext cx="1704975" cy="246211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/>
              <a:t>Continua</a:t>
            </a: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624248CC-8746-49CF-BCED-39C5422DD24E}"/>
              </a:ext>
            </a:extLst>
          </p:cNvPr>
          <p:cNvSpPr/>
          <p:nvPr/>
        </p:nvSpPr>
        <p:spPr>
          <a:xfrm>
            <a:off x="2092090" y="2737718"/>
            <a:ext cx="1363479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Apa</a:t>
            </a: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B19C878C-3FEE-4A0F-96DB-02411666EC60}"/>
              </a:ext>
            </a:extLst>
          </p:cNvPr>
          <p:cNvSpPr/>
          <p:nvPr/>
        </p:nvSpPr>
        <p:spPr>
          <a:xfrm>
            <a:off x="2037045" y="2066597"/>
            <a:ext cx="2876550" cy="22955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>
                <a:solidFill>
                  <a:schemeClr val="bg2">
                    <a:lumMod val="25000"/>
                  </a:schemeClr>
                </a:solidFill>
              </a:rPr>
              <a:t>Asociatia de proprietari Vulturul B4A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0FC76365-FEFB-46A3-8B18-0EC9825AA989}"/>
              </a:ext>
            </a:extLst>
          </p:cNvPr>
          <p:cNvCxnSpPr>
            <a:cxnSpLocks/>
          </p:cNvCxnSpPr>
          <p:nvPr/>
        </p:nvCxnSpPr>
        <p:spPr>
          <a:xfrm>
            <a:off x="2055707" y="2568245"/>
            <a:ext cx="311345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AB44D679-61C7-427F-9446-34707F516308}"/>
              </a:ext>
            </a:extLst>
          </p:cNvPr>
          <p:cNvSpPr/>
          <p:nvPr/>
        </p:nvSpPr>
        <p:spPr>
          <a:xfrm>
            <a:off x="2092090" y="2917712"/>
            <a:ext cx="1363479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Salubritate</a:t>
            </a:r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421FB981-6F06-42F8-A6D6-ACD808084972}"/>
              </a:ext>
            </a:extLst>
          </p:cNvPr>
          <p:cNvSpPr/>
          <p:nvPr/>
        </p:nvSpPr>
        <p:spPr>
          <a:xfrm>
            <a:off x="2094900" y="3428869"/>
            <a:ext cx="1363479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Salarii</a:t>
            </a:r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9BB3F1AC-44D3-4B52-A086-08E82ED3709E}"/>
              </a:ext>
            </a:extLst>
          </p:cNvPr>
          <p:cNvSpPr/>
          <p:nvPr/>
        </p:nvSpPr>
        <p:spPr>
          <a:xfrm>
            <a:off x="2092089" y="3635059"/>
            <a:ext cx="1363479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Caldura</a:t>
            </a: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32564B10-657C-4A7F-86AF-912E82F70550}"/>
              </a:ext>
            </a:extLst>
          </p:cNvPr>
          <p:cNvSpPr/>
          <p:nvPr/>
        </p:nvSpPr>
        <p:spPr>
          <a:xfrm>
            <a:off x="2037045" y="2323406"/>
            <a:ext cx="1144305" cy="22955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>
                <a:solidFill>
                  <a:schemeClr val="bg2">
                    <a:lumMod val="25000"/>
                  </a:schemeClr>
                </a:solidFill>
              </a:rPr>
              <a:t>Furnizori</a:t>
            </a: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98506B8A-7244-4959-9A47-6E71760D940D}"/>
              </a:ext>
            </a:extLst>
          </p:cNvPr>
          <p:cNvSpPr/>
          <p:nvPr/>
        </p:nvSpPr>
        <p:spPr>
          <a:xfrm>
            <a:off x="2092089" y="3084930"/>
            <a:ext cx="1363479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Electricitate</a:t>
            </a: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EAF22557-37FA-48F1-A189-B735F108BBBE}"/>
              </a:ext>
            </a:extLst>
          </p:cNvPr>
          <p:cNvSpPr/>
          <p:nvPr/>
        </p:nvSpPr>
        <p:spPr>
          <a:xfrm>
            <a:off x="2092089" y="3252148"/>
            <a:ext cx="1363479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Lift</a:t>
            </a:r>
          </a:p>
        </p:txBody>
      </p: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66F5614A-E692-4437-847E-537F6770E02B}"/>
              </a:ext>
            </a:extLst>
          </p:cNvPr>
          <p:cNvSpPr/>
          <p:nvPr/>
        </p:nvSpPr>
        <p:spPr>
          <a:xfrm>
            <a:off x="3516053" y="2739867"/>
            <a:ext cx="963276" cy="13714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r"/>
            <a:r>
              <a:rPr lang="en-US" sz="1050" b="1">
                <a:solidFill>
                  <a:schemeClr val="bg2">
                    <a:lumMod val="25000"/>
                  </a:schemeClr>
                </a:solidFill>
              </a:rPr>
              <a:t>Adauga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66E7530-A39D-4E3C-96E0-D741258D9132}"/>
              </a:ext>
            </a:extLst>
          </p:cNvPr>
          <p:cNvGrpSpPr/>
          <p:nvPr/>
        </p:nvGrpSpPr>
        <p:grpSpPr>
          <a:xfrm>
            <a:off x="2092090" y="4072557"/>
            <a:ext cx="1704974" cy="126007"/>
            <a:chOff x="2092090" y="3988737"/>
            <a:chExt cx="1704974" cy="126007"/>
          </a:xfrm>
        </p:grpSpPr>
        <p:sp>
          <p:nvSpPr>
            <p:cNvPr id="101" name="Rectangle: Rounded Corners 100">
              <a:hlinkClick r:id="rId6" action="ppaction://hlinksldjump"/>
              <a:extLst>
                <a:ext uri="{FF2B5EF4-FFF2-40B4-BE49-F238E27FC236}">
                  <a16:creationId xmlns:a16="http://schemas.microsoft.com/office/drawing/2014/main" id="{887B7F85-1012-4761-97DD-3FF299AD72C9}"/>
                </a:ext>
              </a:extLst>
            </p:cNvPr>
            <p:cNvSpPr/>
            <p:nvPr/>
          </p:nvSpPr>
          <p:spPr>
            <a:xfrm>
              <a:off x="2092090" y="3988737"/>
              <a:ext cx="1704974" cy="12600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800">
                  <a:solidFill>
                    <a:schemeClr val="bg2">
                      <a:lumMod val="25000"/>
                    </a:schemeClr>
                  </a:solidFill>
                </a:rPr>
                <a:t>      Adauga categorie ce cheltuieli</a:t>
              </a:r>
            </a:p>
          </p:txBody>
        </p: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6E98BBFB-71F5-44B3-B7E1-4B8239CE2AB0}"/>
                </a:ext>
              </a:extLst>
            </p:cNvPr>
            <p:cNvGrpSpPr/>
            <p:nvPr/>
          </p:nvGrpSpPr>
          <p:grpSpPr>
            <a:xfrm>
              <a:off x="2175874" y="3997454"/>
              <a:ext cx="104274" cy="101435"/>
              <a:chOff x="6534150" y="3133725"/>
              <a:chExt cx="457200" cy="504224"/>
            </a:xfrm>
          </p:grpSpPr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2EAD0557-851A-42D8-B553-45061D632BE5}"/>
                  </a:ext>
                </a:extLst>
              </p:cNvPr>
              <p:cNvCxnSpPr/>
              <p:nvPr/>
            </p:nvCxnSpPr>
            <p:spPr>
              <a:xfrm>
                <a:off x="6762750" y="3133725"/>
                <a:ext cx="0" cy="504224"/>
              </a:xfrm>
              <a:prstGeom prst="line">
                <a:avLst/>
              </a:prstGeom>
              <a:ln w="349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0A24B411-0208-4900-9074-306C5A3AE510}"/>
                  </a:ext>
                </a:extLst>
              </p:cNvPr>
              <p:cNvCxnSpPr/>
              <p:nvPr/>
            </p:nvCxnSpPr>
            <p:spPr>
              <a:xfrm>
                <a:off x="6534150" y="3385837"/>
                <a:ext cx="457200" cy="0"/>
              </a:xfrm>
              <a:prstGeom prst="line">
                <a:avLst/>
              </a:prstGeom>
              <a:ln w="349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1BB14877-E568-45D8-A239-477C039A46A9}"/>
              </a:ext>
            </a:extLst>
          </p:cNvPr>
          <p:cNvSpPr/>
          <p:nvPr/>
        </p:nvSpPr>
        <p:spPr>
          <a:xfrm>
            <a:off x="2092089" y="3819044"/>
            <a:ext cx="1363479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Diverse 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D0D58E75-6619-49A6-A49A-C9C1DB9EDC59}"/>
              </a:ext>
            </a:extLst>
          </p:cNvPr>
          <p:cNvSpPr/>
          <p:nvPr/>
        </p:nvSpPr>
        <p:spPr>
          <a:xfrm>
            <a:off x="3516053" y="2928430"/>
            <a:ext cx="963276" cy="13714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r"/>
            <a:r>
              <a:rPr lang="en-US" sz="1050" b="1">
                <a:solidFill>
                  <a:schemeClr val="bg2">
                    <a:lumMod val="25000"/>
                  </a:schemeClr>
                </a:solidFill>
              </a:rPr>
              <a:t>Adauga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D747FC0F-8563-43F5-ACD2-2A36E4987D25}"/>
              </a:ext>
            </a:extLst>
          </p:cNvPr>
          <p:cNvSpPr/>
          <p:nvPr/>
        </p:nvSpPr>
        <p:spPr>
          <a:xfrm>
            <a:off x="3516053" y="3110699"/>
            <a:ext cx="963276" cy="13714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r"/>
            <a:r>
              <a:rPr lang="en-US" sz="1050" b="1">
                <a:solidFill>
                  <a:schemeClr val="bg2">
                    <a:lumMod val="25000"/>
                  </a:schemeClr>
                </a:solidFill>
              </a:rPr>
              <a:t>Adauga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0156D64B-A659-42D6-8B53-1277440C130B}"/>
              </a:ext>
            </a:extLst>
          </p:cNvPr>
          <p:cNvSpPr/>
          <p:nvPr/>
        </p:nvSpPr>
        <p:spPr>
          <a:xfrm>
            <a:off x="3516053" y="3273516"/>
            <a:ext cx="963276" cy="13714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r"/>
            <a:r>
              <a:rPr lang="en-US" sz="1050" b="1">
                <a:solidFill>
                  <a:schemeClr val="bg2">
                    <a:lumMod val="25000"/>
                  </a:schemeClr>
                </a:solidFill>
              </a:rPr>
              <a:t>Adauga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BDD90C2E-B8C6-4535-98A0-E0681B6EA4A1}"/>
              </a:ext>
            </a:extLst>
          </p:cNvPr>
          <p:cNvSpPr/>
          <p:nvPr/>
        </p:nvSpPr>
        <p:spPr>
          <a:xfrm>
            <a:off x="3516053" y="3462079"/>
            <a:ext cx="963276" cy="13714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r"/>
            <a:r>
              <a:rPr lang="en-US" sz="1050" b="1">
                <a:solidFill>
                  <a:schemeClr val="bg2">
                    <a:lumMod val="25000"/>
                  </a:schemeClr>
                </a:solidFill>
              </a:rPr>
              <a:t>Adauga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5C348649-CF30-48CE-A342-76EF2A0E45EE}"/>
              </a:ext>
            </a:extLst>
          </p:cNvPr>
          <p:cNvSpPr/>
          <p:nvPr/>
        </p:nvSpPr>
        <p:spPr>
          <a:xfrm>
            <a:off x="3516053" y="3644348"/>
            <a:ext cx="963276" cy="13714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r"/>
            <a:r>
              <a:rPr lang="en-US" sz="1050" b="1">
                <a:solidFill>
                  <a:schemeClr val="bg2">
                    <a:lumMod val="25000"/>
                  </a:schemeClr>
                </a:solidFill>
              </a:rPr>
              <a:t>Adauga</a:t>
            </a:r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87372260-D588-48C8-A920-939D37CF471A}"/>
              </a:ext>
            </a:extLst>
          </p:cNvPr>
          <p:cNvSpPr/>
          <p:nvPr/>
        </p:nvSpPr>
        <p:spPr>
          <a:xfrm>
            <a:off x="3510792" y="3819055"/>
            <a:ext cx="963276" cy="13714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r"/>
            <a:r>
              <a:rPr lang="en-US" sz="1050" b="1">
                <a:solidFill>
                  <a:schemeClr val="bg2">
                    <a:lumMod val="25000"/>
                  </a:schemeClr>
                </a:solidFill>
              </a:rPr>
              <a:t>Adauga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74252A3-9380-4E66-905E-4E5146BAC16C}"/>
              </a:ext>
            </a:extLst>
          </p:cNvPr>
          <p:cNvSpPr/>
          <p:nvPr/>
        </p:nvSpPr>
        <p:spPr>
          <a:xfrm>
            <a:off x="7371199" y="2105428"/>
            <a:ext cx="1483552" cy="1524180"/>
          </a:xfrm>
          <a:prstGeom prst="rect">
            <a:avLst/>
          </a:prstGeom>
          <a:solidFill>
            <a:schemeClr val="bg1"/>
          </a:solidFill>
          <a:ln>
            <a:gradFill flip="none" rotWithShape="1">
              <a:gsLst>
                <a:gs pos="39000">
                  <a:schemeClr val="bg1">
                    <a:lumMod val="75000"/>
                  </a:schemeClr>
                </a:gs>
                <a:gs pos="60000">
                  <a:schemeClr val="accent3">
                    <a:lumMod val="45000"/>
                    <a:lumOff val="5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100000">
                  <a:schemeClr val="tx1"/>
                </a:gs>
              </a:gsLst>
              <a:lin ang="54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  <a:p>
            <a:pPr algn="ctr"/>
            <a:r>
              <a:rPr lang="en-US" sz="1600">
                <a:solidFill>
                  <a:srgbClr val="00B050"/>
                </a:solidFill>
              </a:rPr>
              <a:t>Indicatii</a:t>
            </a:r>
            <a:r>
              <a:rPr lang="en-US" sz="1200">
                <a:solidFill>
                  <a:srgbClr val="00B050"/>
                </a:solidFill>
              </a:rPr>
              <a:t> </a:t>
            </a:r>
          </a:p>
          <a:p>
            <a:pPr algn="ctr"/>
            <a:r>
              <a:rPr lang="en-US" sz="800">
                <a:solidFill>
                  <a:schemeClr val="tx1"/>
                </a:solidFill>
              </a:rPr>
              <a:t>Aici definesti furnizorii. </a:t>
            </a:r>
          </a:p>
          <a:p>
            <a:pPr algn="ctr"/>
            <a:endParaRPr lang="en-US" sz="800">
              <a:solidFill>
                <a:schemeClr val="tx1"/>
              </a:solidFill>
            </a:endParaRPr>
          </a:p>
          <a:p>
            <a:pPr algn="ctr"/>
            <a:r>
              <a:rPr lang="en-US" sz="800">
                <a:solidFill>
                  <a:schemeClr val="tx1"/>
                </a:solidFill>
              </a:rPr>
              <a:t>Apasa butonul </a:t>
            </a:r>
            <a:r>
              <a:rPr lang="en-US" sz="1050" b="1">
                <a:solidFill>
                  <a:schemeClr val="tx1"/>
                </a:solidFill>
              </a:rPr>
              <a:t>Adauga</a:t>
            </a:r>
            <a:r>
              <a:rPr lang="en-US" sz="800">
                <a:solidFill>
                  <a:schemeClr val="tx1"/>
                </a:solidFill>
              </a:rPr>
              <a:t> din dreptul fiecarei categorii de                    </a:t>
            </a:r>
            <a:r>
              <a:rPr lang="en-US" sz="800">
                <a:solidFill>
                  <a:schemeClr val="bg1"/>
                </a:solidFill>
              </a:rPr>
              <a:t>wwwwww</a:t>
            </a:r>
            <a:r>
              <a:rPr lang="en-US" sz="800">
                <a:solidFill>
                  <a:schemeClr val="tx1"/>
                </a:solidFill>
              </a:rPr>
              <a:t>cheltuieli</a:t>
            </a:r>
            <a:r>
              <a:rPr lang="en-US"/>
              <a:t>prenumele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6045DBED-544A-4470-8DDD-05B031F8727B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5764" y="2179962"/>
            <a:ext cx="246610" cy="246610"/>
          </a:xfrm>
          <a:prstGeom prst="rect">
            <a:avLst/>
          </a:prstGeom>
        </p:spPr>
      </p:pic>
      <p:sp>
        <p:nvSpPr>
          <p:cNvPr id="55" name="Rectangle 54">
            <a:extLst>
              <a:ext uri="{FF2B5EF4-FFF2-40B4-BE49-F238E27FC236}">
                <a16:creationId xmlns:a16="http://schemas.microsoft.com/office/drawing/2014/main" id="{C35A80AD-3D3E-4722-9997-C3E03E0CDA92}"/>
              </a:ext>
            </a:extLst>
          </p:cNvPr>
          <p:cNvSpPr/>
          <p:nvPr/>
        </p:nvSpPr>
        <p:spPr>
          <a:xfrm>
            <a:off x="1973181" y="1278124"/>
            <a:ext cx="7852094" cy="4337053"/>
          </a:xfrm>
          <a:prstGeom prst="rect">
            <a:avLst/>
          </a:prstGeom>
          <a:solidFill>
            <a:schemeClr val="bg1">
              <a:alpha val="42000"/>
            </a:schemeClr>
          </a:solidFill>
          <a:ln w="12700" cmpd="dbl">
            <a:gradFill flip="none" rotWithShape="1">
              <a:gsLst>
                <a:gs pos="35000">
                  <a:schemeClr val="accent3">
                    <a:lumMod val="0"/>
                    <a:lumOff val="100000"/>
                  </a:schemeClr>
                </a:gs>
                <a:gs pos="35000">
                  <a:schemeClr val="accent3">
                    <a:lumMod val="0"/>
                    <a:lumOff val="100000"/>
                  </a:schemeClr>
                </a:gs>
                <a:gs pos="100000">
                  <a:schemeClr val="tx1"/>
                </a:gs>
              </a:gsLst>
              <a:path path="circle">
                <a:fillToRect l="50000" t="-80000" r="50000" b="18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2ABF815E-2652-4141-AE24-A7A927B0F9F9}"/>
              </a:ext>
            </a:extLst>
          </p:cNvPr>
          <p:cNvSpPr/>
          <p:nvPr/>
        </p:nvSpPr>
        <p:spPr>
          <a:xfrm>
            <a:off x="3578559" y="2135251"/>
            <a:ext cx="4040510" cy="2753844"/>
          </a:xfrm>
          <a:prstGeom prst="rect">
            <a:avLst/>
          </a:prstGeom>
          <a:solidFill>
            <a:schemeClr val="bg1"/>
          </a:solidFill>
          <a:ln w="9525" cap="rnd">
            <a:solidFill>
              <a:schemeClr val="tx1">
                <a:lumMod val="50000"/>
                <a:lumOff val="50000"/>
                <a:alpha val="7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u="sng"/>
              <a:t>U</a:t>
            </a:r>
          </a:p>
        </p:txBody>
      </p:sp>
      <p:sp>
        <p:nvSpPr>
          <p:cNvPr id="106" name="Rectangle: Rounded Corners 105">
            <a:extLst>
              <a:ext uri="{FF2B5EF4-FFF2-40B4-BE49-F238E27FC236}">
                <a16:creationId xmlns:a16="http://schemas.microsoft.com/office/drawing/2014/main" id="{3687E5BC-0F0B-4001-8B59-480B9E6F9446}"/>
              </a:ext>
            </a:extLst>
          </p:cNvPr>
          <p:cNvSpPr/>
          <p:nvPr/>
        </p:nvSpPr>
        <p:spPr>
          <a:xfrm>
            <a:off x="3892858" y="2774801"/>
            <a:ext cx="1363479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Nume furnizor</a:t>
            </a:r>
          </a:p>
        </p:txBody>
      </p:sp>
      <p:sp>
        <p:nvSpPr>
          <p:cNvPr id="107" name="Rectangle: Rounded Corners 106">
            <a:extLst>
              <a:ext uri="{FF2B5EF4-FFF2-40B4-BE49-F238E27FC236}">
                <a16:creationId xmlns:a16="http://schemas.microsoft.com/office/drawing/2014/main" id="{8B5CC1F9-D3C5-4BC2-B405-AA3E22061519}"/>
              </a:ext>
            </a:extLst>
          </p:cNvPr>
          <p:cNvSpPr/>
          <p:nvPr/>
        </p:nvSpPr>
        <p:spPr>
          <a:xfrm>
            <a:off x="3892858" y="2954795"/>
            <a:ext cx="1363479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CUI</a:t>
            </a:r>
          </a:p>
        </p:txBody>
      </p:sp>
      <p:sp>
        <p:nvSpPr>
          <p:cNvPr id="112" name="Rectangle: Rounded Corners 111">
            <a:extLst>
              <a:ext uri="{FF2B5EF4-FFF2-40B4-BE49-F238E27FC236}">
                <a16:creationId xmlns:a16="http://schemas.microsoft.com/office/drawing/2014/main" id="{F083BAE7-A2E6-4B17-BC85-A34BF6DEA9C9}"/>
              </a:ext>
            </a:extLst>
          </p:cNvPr>
          <p:cNvSpPr/>
          <p:nvPr/>
        </p:nvSpPr>
        <p:spPr>
          <a:xfrm>
            <a:off x="3892857" y="3122013"/>
            <a:ext cx="1363479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Adresa</a:t>
            </a:r>
          </a:p>
        </p:txBody>
      </p:sp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D45A51C8-9840-41BD-8B76-C120B95AFD97}"/>
              </a:ext>
            </a:extLst>
          </p:cNvPr>
          <p:cNvSpPr/>
          <p:nvPr/>
        </p:nvSpPr>
        <p:spPr>
          <a:xfrm>
            <a:off x="3892857" y="3289231"/>
            <a:ext cx="1363479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Cod Client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8752AD3B-05DA-4B7F-A061-4C3581A5E086}"/>
              </a:ext>
            </a:extLst>
          </p:cNvPr>
          <p:cNvSpPr txBox="1"/>
          <p:nvPr/>
        </p:nvSpPr>
        <p:spPr>
          <a:xfrm>
            <a:off x="3801416" y="2260689"/>
            <a:ext cx="3211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Editeaza furnizorul </a:t>
            </a:r>
            <a:r>
              <a:rPr lang="en-US">
                <a:solidFill>
                  <a:schemeClr val="bg2">
                    <a:lumMod val="25000"/>
                  </a:schemeClr>
                </a:solidFill>
              </a:rPr>
              <a:t>ApaNova SRL</a:t>
            </a:r>
          </a:p>
        </p:txBody>
      </p:sp>
      <p:sp>
        <p:nvSpPr>
          <p:cNvPr id="119" name="Rectangle: Rounded Corners 118">
            <a:hlinkClick r:id="rId8" action="ppaction://hlinksldjump"/>
            <a:extLst>
              <a:ext uri="{FF2B5EF4-FFF2-40B4-BE49-F238E27FC236}">
                <a16:creationId xmlns:a16="http://schemas.microsoft.com/office/drawing/2014/main" id="{51373CD2-B620-4863-8D37-BB8938CE43D4}"/>
              </a:ext>
            </a:extLst>
          </p:cNvPr>
          <p:cNvSpPr/>
          <p:nvPr/>
        </p:nvSpPr>
        <p:spPr>
          <a:xfrm>
            <a:off x="3892857" y="4540044"/>
            <a:ext cx="949820" cy="137161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/>
              <a:t>Salveaza</a:t>
            </a:r>
          </a:p>
        </p:txBody>
      </p:sp>
      <p:sp>
        <p:nvSpPr>
          <p:cNvPr id="120" name="Rectangle: Rounded Corners 119">
            <a:hlinkClick r:id="rId5" action="ppaction://hlinksldjump"/>
            <a:extLst>
              <a:ext uri="{FF2B5EF4-FFF2-40B4-BE49-F238E27FC236}">
                <a16:creationId xmlns:a16="http://schemas.microsoft.com/office/drawing/2014/main" id="{15FE7902-9C51-4800-A5FC-5119B9BFC3E9}"/>
              </a:ext>
            </a:extLst>
          </p:cNvPr>
          <p:cNvSpPr/>
          <p:nvPr/>
        </p:nvSpPr>
        <p:spPr>
          <a:xfrm>
            <a:off x="4906317" y="4540044"/>
            <a:ext cx="949820" cy="13716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800"/>
              <a:t>Sterge furnizor</a:t>
            </a:r>
          </a:p>
        </p:txBody>
      </p:sp>
      <p:pic>
        <p:nvPicPr>
          <p:cNvPr id="121" name="Picture 120">
            <a:extLst>
              <a:ext uri="{FF2B5EF4-FFF2-40B4-BE49-F238E27FC236}">
                <a16:creationId xmlns:a16="http://schemas.microsoft.com/office/drawing/2014/main" id="{EE220FD4-E115-4283-B2A7-737303DF13DA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9308" y="4559543"/>
            <a:ext cx="87867" cy="92280"/>
          </a:xfrm>
          <a:prstGeom prst="rect">
            <a:avLst/>
          </a:prstGeom>
        </p:spPr>
      </p:pic>
      <p:sp>
        <p:nvSpPr>
          <p:cNvPr id="122" name="TextBox 121">
            <a:extLst>
              <a:ext uri="{FF2B5EF4-FFF2-40B4-BE49-F238E27FC236}">
                <a16:creationId xmlns:a16="http://schemas.microsoft.com/office/drawing/2014/main" id="{DAA9DB46-050F-4C5B-B121-377297DC2490}"/>
              </a:ext>
            </a:extLst>
          </p:cNvPr>
          <p:cNvSpPr txBox="1"/>
          <p:nvPr/>
        </p:nvSpPr>
        <p:spPr>
          <a:xfrm>
            <a:off x="3801416" y="3445890"/>
            <a:ext cx="3007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Mod de distribuire a facturilor</a:t>
            </a:r>
            <a:endParaRPr lang="en-US" b="1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7BFA3804-B038-4BA6-86AA-B1ECF2D032B0}"/>
              </a:ext>
            </a:extLst>
          </p:cNvPr>
          <p:cNvSpPr txBox="1"/>
          <p:nvPr/>
        </p:nvSpPr>
        <p:spPr>
          <a:xfrm>
            <a:off x="4101288" y="3800102"/>
            <a:ext cx="64953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/>
              <a:t>Pe apartament</a:t>
            </a:r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FA23D444-6D3E-4704-AF68-9639D2B029D9}"/>
              </a:ext>
            </a:extLst>
          </p:cNvPr>
          <p:cNvSpPr/>
          <p:nvPr/>
        </p:nvSpPr>
        <p:spPr>
          <a:xfrm>
            <a:off x="4066685" y="3840066"/>
            <a:ext cx="96517" cy="90102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1B9473C5-A947-4817-AFF0-296602EAA80B}"/>
              </a:ext>
            </a:extLst>
          </p:cNvPr>
          <p:cNvSpPr txBox="1"/>
          <p:nvPr/>
        </p:nvSpPr>
        <p:spPr>
          <a:xfrm>
            <a:off x="4101288" y="4005124"/>
            <a:ext cx="57099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/>
              <a:t>Pe persoana</a:t>
            </a:r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A442DA21-A728-470D-A47C-088BBCC1F801}"/>
              </a:ext>
            </a:extLst>
          </p:cNvPr>
          <p:cNvSpPr/>
          <p:nvPr/>
        </p:nvSpPr>
        <p:spPr>
          <a:xfrm>
            <a:off x="4066685" y="4045088"/>
            <a:ext cx="96517" cy="90102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CE43B734-83FF-454F-989B-9F60FA116511}"/>
              </a:ext>
            </a:extLst>
          </p:cNvPr>
          <p:cNvSpPr txBox="1"/>
          <p:nvPr/>
        </p:nvSpPr>
        <p:spPr>
          <a:xfrm>
            <a:off x="4101288" y="4214324"/>
            <a:ext cx="116730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/>
              <a:t>Diferentiat/in functie de contor</a:t>
            </a:r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F6D6D9D9-F6C1-496A-A3F6-6E00999077AA}"/>
              </a:ext>
            </a:extLst>
          </p:cNvPr>
          <p:cNvSpPr/>
          <p:nvPr/>
        </p:nvSpPr>
        <p:spPr>
          <a:xfrm>
            <a:off x="4066685" y="4254288"/>
            <a:ext cx="96517" cy="90102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10883321-792C-4030-B75D-35867E302E9E}"/>
              </a:ext>
            </a:extLst>
          </p:cNvPr>
          <p:cNvSpPr/>
          <p:nvPr/>
        </p:nvSpPr>
        <p:spPr>
          <a:xfrm>
            <a:off x="5317764" y="2780500"/>
            <a:ext cx="2011680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ApaNova SRL</a:t>
            </a: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0466A961-AF16-4EFB-9C6F-F13378D4E843}"/>
              </a:ext>
            </a:extLst>
          </p:cNvPr>
          <p:cNvSpPr/>
          <p:nvPr/>
        </p:nvSpPr>
        <p:spPr>
          <a:xfrm>
            <a:off x="5317764" y="2960494"/>
            <a:ext cx="2011680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15445658</a:t>
            </a: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C6D40320-1CC5-4DC9-B6AD-527B4FD1AE87}"/>
              </a:ext>
            </a:extLst>
          </p:cNvPr>
          <p:cNvSpPr/>
          <p:nvPr/>
        </p:nvSpPr>
        <p:spPr>
          <a:xfrm>
            <a:off x="5317763" y="3127712"/>
            <a:ext cx="2011680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Str. CALEA SEVERINULUI nr. 97, etaj 1.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40D9A2C3-9E21-4C91-A0D5-29EB6B853D8F}"/>
              </a:ext>
            </a:extLst>
          </p:cNvPr>
          <p:cNvSpPr/>
          <p:nvPr/>
        </p:nvSpPr>
        <p:spPr>
          <a:xfrm>
            <a:off x="5317763" y="3294930"/>
            <a:ext cx="2011680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91416967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95B56796-C8BD-4693-99CF-A009593913BE}"/>
              </a:ext>
            </a:extLst>
          </p:cNvPr>
          <p:cNvSpPr/>
          <p:nvPr/>
        </p:nvSpPr>
        <p:spPr>
          <a:xfrm>
            <a:off x="4092083" y="3861421"/>
            <a:ext cx="45719" cy="45719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5077585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69A087C4-DFD9-43AD-8218-7E4AAC5710FB}"/>
              </a:ext>
            </a:extLst>
          </p:cNvPr>
          <p:cNvSpPr/>
          <p:nvPr/>
        </p:nvSpPr>
        <p:spPr>
          <a:xfrm>
            <a:off x="-9526" y="1186962"/>
            <a:ext cx="12192000" cy="1346282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E619CDBA-2BDE-4A20-A6B0-D94D986E9D70}"/>
              </a:ext>
            </a:extLst>
          </p:cNvPr>
          <p:cNvSpPr/>
          <p:nvPr/>
        </p:nvSpPr>
        <p:spPr>
          <a:xfrm>
            <a:off x="1970799" y="1260473"/>
            <a:ext cx="7852094" cy="4337053"/>
          </a:xfrm>
          <a:prstGeom prst="rect">
            <a:avLst/>
          </a:prstGeom>
          <a:solidFill>
            <a:schemeClr val="bg1"/>
          </a:solidFill>
          <a:ln w="12700" cmpd="dbl">
            <a:gradFill flip="none" rotWithShape="1">
              <a:gsLst>
                <a:gs pos="0">
                  <a:schemeClr val="accent3">
                    <a:lumMod val="0"/>
                    <a:lumOff val="100000"/>
                  </a:schemeClr>
                </a:gs>
                <a:gs pos="35000">
                  <a:schemeClr val="accent3">
                    <a:lumMod val="0"/>
                    <a:lumOff val="100000"/>
                  </a:schemeClr>
                </a:gs>
                <a:gs pos="100000">
                  <a:schemeClr val="tx1"/>
                </a:gs>
              </a:gsLst>
              <a:path path="circle">
                <a:fillToRect l="50000" t="-80000" r="50000" b="18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625C435-64AB-4B2D-B175-18DCE1F178D1}"/>
              </a:ext>
            </a:extLst>
          </p:cNvPr>
          <p:cNvSpPr txBox="1"/>
          <p:nvPr/>
        </p:nvSpPr>
        <p:spPr>
          <a:xfrm>
            <a:off x="2612577" y="1424224"/>
            <a:ext cx="12774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tx1">
                    <a:lumMod val="85000"/>
                    <a:lumOff val="15000"/>
                  </a:schemeClr>
                </a:solidFill>
              </a:rPr>
              <a:t>Asociatie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5B8DAE88-CBC2-4EB7-BDB1-ABD6C10AFC13}"/>
              </a:ext>
            </a:extLst>
          </p:cNvPr>
          <p:cNvCxnSpPr/>
          <p:nvPr/>
        </p:nvCxnSpPr>
        <p:spPr>
          <a:xfrm>
            <a:off x="2037045" y="2024743"/>
            <a:ext cx="768704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Picture 59">
            <a:extLst>
              <a:ext uri="{FF2B5EF4-FFF2-40B4-BE49-F238E27FC236}">
                <a16:creationId xmlns:a16="http://schemas.microsoft.com/office/drawing/2014/main" id="{B4D3B41D-A6D2-4303-8912-BC572F1F7E10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662" y="1316179"/>
            <a:ext cx="581706" cy="581706"/>
          </a:xfrm>
          <a:prstGeom prst="rect">
            <a:avLst/>
          </a:prstGeom>
        </p:spPr>
      </p:pic>
      <p:sp>
        <p:nvSpPr>
          <p:cNvPr id="61" name="Rectangle: Rounded Corners 60">
            <a:hlinkClick r:id="rId5" action="ppaction://hlinksldjump"/>
            <a:extLst>
              <a:ext uri="{FF2B5EF4-FFF2-40B4-BE49-F238E27FC236}">
                <a16:creationId xmlns:a16="http://schemas.microsoft.com/office/drawing/2014/main" id="{AD3AD9E4-E303-43A9-B8CE-FB3A63343ADF}"/>
              </a:ext>
            </a:extLst>
          </p:cNvPr>
          <p:cNvSpPr/>
          <p:nvPr/>
        </p:nvSpPr>
        <p:spPr>
          <a:xfrm>
            <a:off x="2041686" y="5285317"/>
            <a:ext cx="1704975" cy="246211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/>
              <a:t>Continua</a:t>
            </a: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624248CC-8746-49CF-BCED-39C5422DD24E}"/>
              </a:ext>
            </a:extLst>
          </p:cNvPr>
          <p:cNvSpPr/>
          <p:nvPr/>
        </p:nvSpPr>
        <p:spPr>
          <a:xfrm>
            <a:off x="2092089" y="2677930"/>
            <a:ext cx="1709928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Apa</a:t>
            </a: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B19C878C-3FEE-4A0F-96DB-02411666EC60}"/>
              </a:ext>
            </a:extLst>
          </p:cNvPr>
          <p:cNvSpPr/>
          <p:nvPr/>
        </p:nvSpPr>
        <p:spPr>
          <a:xfrm>
            <a:off x="2037045" y="2066597"/>
            <a:ext cx="2876550" cy="22955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>
                <a:solidFill>
                  <a:schemeClr val="bg2">
                    <a:lumMod val="25000"/>
                  </a:schemeClr>
                </a:solidFill>
              </a:rPr>
              <a:t>Asociatia de proprietari Vulturul B4A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0FC76365-FEFB-46A3-8B18-0EC9825AA989}"/>
              </a:ext>
            </a:extLst>
          </p:cNvPr>
          <p:cNvCxnSpPr>
            <a:cxnSpLocks/>
          </p:cNvCxnSpPr>
          <p:nvPr/>
        </p:nvCxnSpPr>
        <p:spPr>
          <a:xfrm>
            <a:off x="2055707" y="2568245"/>
            <a:ext cx="311345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AB44D679-61C7-427F-9446-34707F516308}"/>
              </a:ext>
            </a:extLst>
          </p:cNvPr>
          <p:cNvSpPr/>
          <p:nvPr/>
        </p:nvSpPr>
        <p:spPr>
          <a:xfrm>
            <a:off x="2092089" y="2857924"/>
            <a:ext cx="1709928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Salubritate</a:t>
            </a:r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421FB981-6F06-42F8-A6D6-ACD808084972}"/>
              </a:ext>
            </a:extLst>
          </p:cNvPr>
          <p:cNvSpPr/>
          <p:nvPr/>
        </p:nvSpPr>
        <p:spPr>
          <a:xfrm>
            <a:off x="2094899" y="3369081"/>
            <a:ext cx="1709928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Salarii</a:t>
            </a:r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9BB3F1AC-44D3-4B52-A086-08E82ED3709E}"/>
              </a:ext>
            </a:extLst>
          </p:cNvPr>
          <p:cNvSpPr/>
          <p:nvPr/>
        </p:nvSpPr>
        <p:spPr>
          <a:xfrm>
            <a:off x="2092088" y="3708621"/>
            <a:ext cx="1709928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Caldura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1F9859A8-C564-422C-BA37-FADEFEFF46E4}"/>
              </a:ext>
            </a:extLst>
          </p:cNvPr>
          <p:cNvSpPr/>
          <p:nvPr/>
        </p:nvSpPr>
        <p:spPr>
          <a:xfrm>
            <a:off x="7371199" y="2105428"/>
            <a:ext cx="1483552" cy="1524180"/>
          </a:xfrm>
          <a:prstGeom prst="rect">
            <a:avLst/>
          </a:prstGeom>
          <a:solidFill>
            <a:schemeClr val="bg1"/>
          </a:solidFill>
          <a:ln>
            <a:gradFill flip="none" rotWithShape="1">
              <a:gsLst>
                <a:gs pos="39000">
                  <a:schemeClr val="bg1">
                    <a:lumMod val="75000"/>
                  </a:schemeClr>
                </a:gs>
                <a:gs pos="60000">
                  <a:schemeClr val="accent3">
                    <a:lumMod val="45000"/>
                    <a:lumOff val="5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100000">
                  <a:schemeClr val="tx1"/>
                </a:gs>
              </a:gsLst>
              <a:lin ang="54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  <a:p>
            <a:pPr algn="ctr"/>
            <a:r>
              <a:rPr lang="en-US" sz="1600">
                <a:solidFill>
                  <a:srgbClr val="00B050"/>
                </a:solidFill>
              </a:rPr>
              <a:t>Indicatii</a:t>
            </a:r>
            <a:r>
              <a:rPr lang="en-US" sz="1200">
                <a:solidFill>
                  <a:srgbClr val="00B050"/>
                </a:solidFill>
              </a:rPr>
              <a:t> </a:t>
            </a:r>
          </a:p>
          <a:p>
            <a:pPr algn="ctr"/>
            <a:r>
              <a:rPr lang="en-US" sz="800">
                <a:solidFill>
                  <a:schemeClr val="tx1"/>
                </a:solidFill>
              </a:rPr>
              <a:t>Aici definesti detaliile apartamentelor.</a:t>
            </a:r>
          </a:p>
          <a:p>
            <a:pPr algn="ctr"/>
            <a:r>
              <a:rPr lang="en-US" sz="800">
                <a:solidFill>
                  <a:schemeClr val="tx1"/>
                </a:solidFill>
              </a:rPr>
              <a:t>Sa contimuam cu restul apartamentelor</a:t>
            </a:r>
            <a:r>
              <a:rPr lang="en-US"/>
              <a:t>si prenumele</a:t>
            </a:r>
          </a:p>
        </p:txBody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id="{14EC3FEE-B761-42D5-8964-6380858801FA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5764" y="2179962"/>
            <a:ext cx="246610" cy="246610"/>
          </a:xfrm>
          <a:prstGeom prst="rect">
            <a:avLst/>
          </a:prstGeom>
        </p:spPr>
      </p:pic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32564B10-657C-4A7F-86AF-912E82F70550}"/>
              </a:ext>
            </a:extLst>
          </p:cNvPr>
          <p:cNvSpPr/>
          <p:nvPr/>
        </p:nvSpPr>
        <p:spPr>
          <a:xfrm>
            <a:off x="2037045" y="2323406"/>
            <a:ext cx="1144305" cy="22955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>
                <a:solidFill>
                  <a:schemeClr val="bg2">
                    <a:lumMod val="25000"/>
                  </a:schemeClr>
                </a:solidFill>
              </a:rPr>
              <a:t>Furnizori</a:t>
            </a: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98506B8A-7244-4959-9A47-6E71760D940D}"/>
              </a:ext>
            </a:extLst>
          </p:cNvPr>
          <p:cNvSpPr/>
          <p:nvPr/>
        </p:nvSpPr>
        <p:spPr>
          <a:xfrm>
            <a:off x="2092088" y="3025142"/>
            <a:ext cx="1709928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Electricitate</a:t>
            </a: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EAF22557-37FA-48F1-A189-B735F108BBBE}"/>
              </a:ext>
            </a:extLst>
          </p:cNvPr>
          <p:cNvSpPr/>
          <p:nvPr/>
        </p:nvSpPr>
        <p:spPr>
          <a:xfrm>
            <a:off x="2092088" y="3192360"/>
            <a:ext cx="1709928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Lift</a:t>
            </a:r>
          </a:p>
        </p:txBody>
      </p:sp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id="{887B7F85-1012-4761-97DD-3FF299AD72C9}"/>
              </a:ext>
            </a:extLst>
          </p:cNvPr>
          <p:cNvSpPr/>
          <p:nvPr/>
        </p:nvSpPr>
        <p:spPr>
          <a:xfrm>
            <a:off x="2092090" y="4499715"/>
            <a:ext cx="1704974" cy="12600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      Adauga categorie ce cheltuieli</a:t>
            </a:r>
          </a:p>
        </p:txBody>
      </p: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6E98BBFB-71F5-44B3-B7E1-4B8239CE2AB0}"/>
              </a:ext>
            </a:extLst>
          </p:cNvPr>
          <p:cNvGrpSpPr/>
          <p:nvPr/>
        </p:nvGrpSpPr>
        <p:grpSpPr>
          <a:xfrm>
            <a:off x="2175874" y="4508432"/>
            <a:ext cx="104274" cy="101435"/>
            <a:chOff x="6534150" y="3133725"/>
            <a:chExt cx="457200" cy="504224"/>
          </a:xfrm>
        </p:grpSpPr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2EAD0557-851A-42D8-B553-45061D632BE5}"/>
                </a:ext>
              </a:extLst>
            </p:cNvPr>
            <p:cNvCxnSpPr/>
            <p:nvPr/>
          </p:nvCxnSpPr>
          <p:spPr>
            <a:xfrm>
              <a:off x="6762750" y="3133725"/>
              <a:ext cx="0" cy="504224"/>
            </a:xfrm>
            <a:prstGeom prst="line">
              <a:avLst/>
            </a:prstGeom>
            <a:ln w="349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0A24B411-0208-4900-9074-306C5A3AE510}"/>
                </a:ext>
              </a:extLst>
            </p:cNvPr>
            <p:cNvCxnSpPr/>
            <p:nvPr/>
          </p:nvCxnSpPr>
          <p:spPr>
            <a:xfrm>
              <a:off x="6534150" y="3385837"/>
              <a:ext cx="457200" cy="0"/>
            </a:xfrm>
            <a:prstGeom prst="line">
              <a:avLst/>
            </a:prstGeom>
            <a:ln w="349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1BB14877-E568-45D8-A239-477C039A46A9}"/>
              </a:ext>
            </a:extLst>
          </p:cNvPr>
          <p:cNvSpPr/>
          <p:nvPr/>
        </p:nvSpPr>
        <p:spPr>
          <a:xfrm>
            <a:off x="2092088" y="3892606"/>
            <a:ext cx="1709928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Diverse </a:t>
            </a:r>
          </a:p>
        </p:txBody>
      </p:sp>
      <p:sp>
        <p:nvSpPr>
          <p:cNvPr id="37" name="Rectangle: Rounded Corners 36">
            <a:hlinkClick r:id="rId7" action="ppaction://hlinksldjump"/>
            <a:extLst>
              <a:ext uri="{FF2B5EF4-FFF2-40B4-BE49-F238E27FC236}">
                <a16:creationId xmlns:a16="http://schemas.microsoft.com/office/drawing/2014/main" id="{1EAEC63F-B62F-4EA5-B1A7-9E03B0682D1F}"/>
              </a:ext>
            </a:extLst>
          </p:cNvPr>
          <p:cNvSpPr/>
          <p:nvPr/>
        </p:nvSpPr>
        <p:spPr>
          <a:xfrm>
            <a:off x="4069570" y="2674206"/>
            <a:ext cx="2011680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ApaNova SRL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3AF3AB9A-4C88-4B43-B0B9-009A2EEB2D74}"/>
              </a:ext>
            </a:extLst>
          </p:cNvPr>
          <p:cNvSpPr/>
          <p:nvPr/>
        </p:nvSpPr>
        <p:spPr>
          <a:xfrm>
            <a:off x="4069570" y="2854200"/>
            <a:ext cx="2011680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Rosal Pitesti Group SRL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F42E1DEB-F08B-4EE1-9069-5BBBAA39FBD9}"/>
              </a:ext>
            </a:extLst>
          </p:cNvPr>
          <p:cNvSpPr/>
          <p:nvPr/>
        </p:nvSpPr>
        <p:spPr>
          <a:xfrm>
            <a:off x="4072380" y="3365357"/>
            <a:ext cx="2011680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Florea Mihail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C792DE05-E481-4988-8704-FC858688AA9F}"/>
              </a:ext>
            </a:extLst>
          </p:cNvPr>
          <p:cNvSpPr/>
          <p:nvPr/>
        </p:nvSpPr>
        <p:spPr>
          <a:xfrm>
            <a:off x="4069569" y="3704897"/>
            <a:ext cx="2011680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CET Romcomfort Incalzire SA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F0CB3A9F-051E-4269-BB87-C33D98C32B42}"/>
              </a:ext>
            </a:extLst>
          </p:cNvPr>
          <p:cNvSpPr/>
          <p:nvPr/>
        </p:nvSpPr>
        <p:spPr>
          <a:xfrm>
            <a:off x="4069569" y="3021418"/>
            <a:ext cx="2011680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Cez Distributie SA Curent scara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E79EAA4E-28C9-423E-A882-DFB71BE6E971}"/>
              </a:ext>
            </a:extLst>
          </p:cNvPr>
          <p:cNvSpPr/>
          <p:nvPr/>
        </p:nvSpPr>
        <p:spPr>
          <a:xfrm>
            <a:off x="4069569" y="3188636"/>
            <a:ext cx="2011680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Ascensorul SA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902D51C7-0B0F-43CD-AB4C-D89EF040BD9A}"/>
              </a:ext>
            </a:extLst>
          </p:cNvPr>
          <p:cNvSpPr/>
          <p:nvPr/>
        </p:nvSpPr>
        <p:spPr>
          <a:xfrm>
            <a:off x="4069569" y="3888882"/>
            <a:ext cx="2011680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Rechizite</a:t>
            </a:r>
          </a:p>
        </p:txBody>
      </p:sp>
      <p:sp>
        <p:nvSpPr>
          <p:cNvPr id="51" name="Rectangle: Rounded Corners 50">
            <a:hlinkClick r:id="rId8" action="ppaction://hlinksldjump"/>
            <a:extLst>
              <a:ext uri="{FF2B5EF4-FFF2-40B4-BE49-F238E27FC236}">
                <a16:creationId xmlns:a16="http://schemas.microsoft.com/office/drawing/2014/main" id="{5F834D1B-38DA-4C67-99EE-E8A5961F2041}"/>
              </a:ext>
            </a:extLst>
          </p:cNvPr>
          <p:cNvSpPr/>
          <p:nvPr/>
        </p:nvSpPr>
        <p:spPr>
          <a:xfrm>
            <a:off x="3825687" y="2668689"/>
            <a:ext cx="176037" cy="13639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r"/>
            <a:r>
              <a:rPr lang="en-US" sz="1050" b="1">
                <a:solidFill>
                  <a:schemeClr val="bg2">
                    <a:lumMod val="25000"/>
                  </a:schemeClr>
                </a:solidFill>
              </a:rPr>
              <a:t>+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45720394-78DB-46F2-8B0F-0B6D4F5884AC}"/>
              </a:ext>
            </a:extLst>
          </p:cNvPr>
          <p:cNvSpPr/>
          <p:nvPr/>
        </p:nvSpPr>
        <p:spPr>
          <a:xfrm>
            <a:off x="4069569" y="3526554"/>
            <a:ext cx="2011680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Buscu Gheorghe</a:t>
            </a: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9652D873-7AF7-4681-92D0-245F0CB5AD32}"/>
              </a:ext>
            </a:extLst>
          </p:cNvPr>
          <p:cNvSpPr/>
          <p:nvPr/>
        </p:nvSpPr>
        <p:spPr>
          <a:xfrm>
            <a:off x="4069569" y="4059678"/>
            <a:ext cx="2011680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Imprimanta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B27EB7E9-FBFD-4AA9-9FBC-3DD6F04258CC}"/>
              </a:ext>
            </a:extLst>
          </p:cNvPr>
          <p:cNvSpPr/>
          <p:nvPr/>
        </p:nvSpPr>
        <p:spPr>
          <a:xfrm>
            <a:off x="4069569" y="4229979"/>
            <a:ext cx="2011680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Reparatie usa de la intrare</a:t>
            </a:r>
          </a:p>
        </p:txBody>
      </p:sp>
      <p:sp>
        <p:nvSpPr>
          <p:cNvPr id="64" name="Rectangle: Rounded Corners 63">
            <a:hlinkClick r:id="rId8" action="ppaction://hlinksldjump"/>
            <a:extLst>
              <a:ext uri="{FF2B5EF4-FFF2-40B4-BE49-F238E27FC236}">
                <a16:creationId xmlns:a16="http://schemas.microsoft.com/office/drawing/2014/main" id="{7786233A-6C3A-4804-939D-6A2C95CF4AA8}"/>
              </a:ext>
            </a:extLst>
          </p:cNvPr>
          <p:cNvSpPr/>
          <p:nvPr/>
        </p:nvSpPr>
        <p:spPr>
          <a:xfrm>
            <a:off x="3825685" y="2849363"/>
            <a:ext cx="176037" cy="13639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r"/>
            <a:r>
              <a:rPr lang="en-US" sz="1050" b="1">
                <a:solidFill>
                  <a:schemeClr val="bg2">
                    <a:lumMod val="25000"/>
                  </a:schemeClr>
                </a:solidFill>
              </a:rPr>
              <a:t>+</a:t>
            </a:r>
          </a:p>
        </p:txBody>
      </p:sp>
      <p:sp>
        <p:nvSpPr>
          <p:cNvPr id="72" name="Rectangle: Rounded Corners 71">
            <a:hlinkClick r:id="rId8" action="ppaction://hlinksldjump"/>
            <a:extLst>
              <a:ext uri="{FF2B5EF4-FFF2-40B4-BE49-F238E27FC236}">
                <a16:creationId xmlns:a16="http://schemas.microsoft.com/office/drawing/2014/main" id="{D7B0202D-59F0-4A69-8FA8-AAECB815DF5A}"/>
              </a:ext>
            </a:extLst>
          </p:cNvPr>
          <p:cNvSpPr/>
          <p:nvPr/>
        </p:nvSpPr>
        <p:spPr>
          <a:xfrm>
            <a:off x="3825685" y="3026072"/>
            <a:ext cx="176037" cy="13639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r"/>
            <a:r>
              <a:rPr lang="en-US" sz="1050" b="1">
                <a:solidFill>
                  <a:schemeClr val="bg2">
                    <a:lumMod val="25000"/>
                  </a:schemeClr>
                </a:solidFill>
              </a:rPr>
              <a:t>+</a:t>
            </a:r>
          </a:p>
        </p:txBody>
      </p:sp>
      <p:sp>
        <p:nvSpPr>
          <p:cNvPr id="81" name="Rectangle: Rounded Corners 80">
            <a:hlinkClick r:id="rId8" action="ppaction://hlinksldjump"/>
            <a:extLst>
              <a:ext uri="{FF2B5EF4-FFF2-40B4-BE49-F238E27FC236}">
                <a16:creationId xmlns:a16="http://schemas.microsoft.com/office/drawing/2014/main" id="{EC482540-D8E7-410C-B7EF-98FA5988B054}"/>
              </a:ext>
            </a:extLst>
          </p:cNvPr>
          <p:cNvSpPr/>
          <p:nvPr/>
        </p:nvSpPr>
        <p:spPr>
          <a:xfrm>
            <a:off x="3825685" y="3198816"/>
            <a:ext cx="176037" cy="13639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r"/>
            <a:r>
              <a:rPr lang="en-US" sz="1050" b="1">
                <a:solidFill>
                  <a:schemeClr val="bg2">
                    <a:lumMod val="25000"/>
                  </a:schemeClr>
                </a:solidFill>
              </a:rPr>
              <a:t>+</a:t>
            </a:r>
          </a:p>
        </p:txBody>
      </p:sp>
      <p:sp>
        <p:nvSpPr>
          <p:cNvPr id="88" name="Rectangle: Rounded Corners 87">
            <a:hlinkClick r:id="rId8" action="ppaction://hlinksldjump"/>
            <a:extLst>
              <a:ext uri="{FF2B5EF4-FFF2-40B4-BE49-F238E27FC236}">
                <a16:creationId xmlns:a16="http://schemas.microsoft.com/office/drawing/2014/main" id="{432DCEE7-027B-4CF2-BF9E-AB55CE9B5079}"/>
              </a:ext>
            </a:extLst>
          </p:cNvPr>
          <p:cNvSpPr/>
          <p:nvPr/>
        </p:nvSpPr>
        <p:spPr>
          <a:xfrm>
            <a:off x="3825685" y="3362316"/>
            <a:ext cx="176037" cy="13639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r"/>
            <a:r>
              <a:rPr lang="en-US" sz="1050" b="1">
                <a:solidFill>
                  <a:schemeClr val="bg2">
                    <a:lumMod val="25000"/>
                  </a:schemeClr>
                </a:solidFill>
              </a:rPr>
              <a:t>+</a:t>
            </a:r>
          </a:p>
        </p:txBody>
      </p:sp>
      <p:sp>
        <p:nvSpPr>
          <p:cNvPr id="103" name="Rectangle: Rounded Corners 102">
            <a:hlinkClick r:id="rId8" action="ppaction://hlinksldjump"/>
            <a:extLst>
              <a:ext uri="{FF2B5EF4-FFF2-40B4-BE49-F238E27FC236}">
                <a16:creationId xmlns:a16="http://schemas.microsoft.com/office/drawing/2014/main" id="{683C542D-9CB4-4228-87F4-0CD5476234CF}"/>
              </a:ext>
            </a:extLst>
          </p:cNvPr>
          <p:cNvSpPr/>
          <p:nvPr/>
        </p:nvSpPr>
        <p:spPr>
          <a:xfrm>
            <a:off x="3825683" y="3719699"/>
            <a:ext cx="176037" cy="13639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r"/>
            <a:r>
              <a:rPr lang="en-US" sz="1050" b="1">
                <a:solidFill>
                  <a:schemeClr val="bg2">
                    <a:lumMod val="25000"/>
                  </a:schemeClr>
                </a:solidFill>
              </a:rPr>
              <a:t>+</a:t>
            </a:r>
          </a:p>
        </p:txBody>
      </p:sp>
      <p:sp>
        <p:nvSpPr>
          <p:cNvPr id="107" name="Rectangle: Rounded Corners 106">
            <a:hlinkClick r:id="rId8" action="ppaction://hlinksldjump"/>
            <a:extLst>
              <a:ext uri="{FF2B5EF4-FFF2-40B4-BE49-F238E27FC236}">
                <a16:creationId xmlns:a16="http://schemas.microsoft.com/office/drawing/2014/main" id="{80A6A14F-4B2B-4DD4-8ACC-04869D12FF46}"/>
              </a:ext>
            </a:extLst>
          </p:cNvPr>
          <p:cNvSpPr/>
          <p:nvPr/>
        </p:nvSpPr>
        <p:spPr>
          <a:xfrm>
            <a:off x="3825683" y="3892443"/>
            <a:ext cx="176037" cy="13639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r"/>
            <a:r>
              <a:rPr lang="en-US" sz="1050" b="1">
                <a:solidFill>
                  <a:schemeClr val="bg2">
                    <a:lumMod val="25000"/>
                  </a:schemeClr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475708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4C358C5-B14B-405D-84E6-2E34DE654F1C}"/>
              </a:ext>
            </a:extLst>
          </p:cNvPr>
          <p:cNvSpPr/>
          <p:nvPr/>
        </p:nvSpPr>
        <p:spPr>
          <a:xfrm>
            <a:off x="4913821" y="627833"/>
            <a:ext cx="2824578" cy="5296491"/>
          </a:xfrm>
          <a:prstGeom prst="rect">
            <a:avLst/>
          </a:prstGeom>
          <a:solidFill>
            <a:schemeClr val="bg1"/>
          </a:solidFill>
          <a:ln w="12700" cmpd="dbl">
            <a:gradFill flip="none" rotWithShape="1">
              <a:gsLst>
                <a:gs pos="0">
                  <a:schemeClr val="accent3">
                    <a:lumMod val="0"/>
                    <a:lumOff val="100000"/>
                  </a:schemeClr>
                </a:gs>
                <a:gs pos="35000">
                  <a:schemeClr val="accent3">
                    <a:lumMod val="0"/>
                    <a:lumOff val="100000"/>
                  </a:schemeClr>
                </a:gs>
                <a:gs pos="100000">
                  <a:schemeClr val="accent3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8F1CC5B-F713-4106-A823-70239DD8BA65}"/>
              </a:ext>
            </a:extLst>
          </p:cNvPr>
          <p:cNvCxnSpPr>
            <a:cxnSpLocks/>
          </p:cNvCxnSpPr>
          <p:nvPr/>
        </p:nvCxnSpPr>
        <p:spPr>
          <a:xfrm>
            <a:off x="5581397" y="3036449"/>
            <a:ext cx="153144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DB816EA2-9E44-4B40-9E75-AFBD4A1346F1}"/>
              </a:ext>
            </a:extLst>
          </p:cNvPr>
          <p:cNvGrpSpPr/>
          <p:nvPr/>
        </p:nvGrpSpPr>
        <p:grpSpPr>
          <a:xfrm>
            <a:off x="5009537" y="901698"/>
            <a:ext cx="2646362" cy="585689"/>
            <a:chOff x="4779422" y="1269185"/>
            <a:chExt cx="2646362" cy="585689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49318667-4CD0-4178-AF17-8B6BB3DFA1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79422" y="1269185"/>
              <a:ext cx="743671" cy="585689"/>
            </a:xfrm>
            <a:prstGeom prst="rect">
              <a:avLst/>
            </a:prstGeom>
          </p:spPr>
        </p:pic>
        <p:sp>
          <p:nvSpPr>
            <p:cNvPr id="7" name="TextBox 6">
              <a:hlinkClick r:id="rId3" action="ppaction://hlinksldjump"/>
              <a:extLst>
                <a:ext uri="{FF2B5EF4-FFF2-40B4-BE49-F238E27FC236}">
                  <a16:creationId xmlns:a16="http://schemas.microsoft.com/office/drawing/2014/main" id="{98815869-205C-4A62-9B8A-2EBFCD56869B}"/>
                </a:ext>
              </a:extLst>
            </p:cNvPr>
            <p:cNvSpPr txBox="1"/>
            <p:nvPr/>
          </p:nvSpPr>
          <p:spPr>
            <a:xfrm>
              <a:off x="5523093" y="1301163"/>
              <a:ext cx="19026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>
                  <a:solidFill>
                    <a:srgbClr val="336699"/>
                  </a:solidFill>
                  <a:latin typeface="Franklin Gothic Medium" panose="020B0603020102020204" pitchFamily="34" charset="0"/>
                  <a:ea typeface="Microsoft YaHei UI" panose="020B0503020204020204" pitchFamily="34" charset="-122"/>
                </a:rPr>
                <a:t>BlocAdmin.ro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4884985-CBBB-475F-827F-D558B25517CD}"/>
                </a:ext>
              </a:extLst>
            </p:cNvPr>
            <p:cNvSpPr txBox="1"/>
            <p:nvPr/>
          </p:nvSpPr>
          <p:spPr>
            <a:xfrm>
              <a:off x="5523093" y="1518809"/>
              <a:ext cx="189951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i="1" err="1">
                  <a:solidFill>
                    <a:srgbClr val="006600"/>
                  </a:solidFill>
                </a:rPr>
                <a:t>Pentru</a:t>
              </a:r>
              <a:r>
                <a:rPr lang="en-US" sz="1000" b="1" i="1">
                  <a:solidFill>
                    <a:srgbClr val="006600"/>
                  </a:solidFill>
                </a:rPr>
                <a:t> administratorii de bloc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B27F7E71-4215-485A-8393-B43E9CAA8FF7}"/>
              </a:ext>
            </a:extLst>
          </p:cNvPr>
          <p:cNvSpPr txBox="1"/>
          <p:nvPr/>
        </p:nvSpPr>
        <p:spPr>
          <a:xfrm>
            <a:off x="5206027" y="1499635"/>
            <a:ext cx="2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>
                <a:solidFill>
                  <a:schemeClr val="tx1">
                    <a:lumMod val="75000"/>
                    <a:lumOff val="25000"/>
                  </a:schemeClr>
                </a:solidFill>
              </a:rPr>
              <a:t>Creeaza cont gratuit</a:t>
            </a:r>
          </a:p>
        </p:txBody>
      </p:sp>
      <p:pic>
        <p:nvPicPr>
          <p:cNvPr id="23" name="Picture 22">
            <a:hlinkClick r:id="rId4" action="ppaction://hlinksldjump"/>
            <a:extLst>
              <a:ext uri="{FF2B5EF4-FFF2-40B4-BE49-F238E27FC236}">
                <a16:creationId xmlns:a16="http://schemas.microsoft.com/office/drawing/2014/main" id="{0B2E746A-F393-44EB-8441-500CC098DD3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950" y="2029075"/>
            <a:ext cx="2516662" cy="391940"/>
          </a:xfrm>
          <a:prstGeom prst="rect">
            <a:avLst/>
          </a:prstGeom>
        </p:spPr>
      </p:pic>
      <p:pic>
        <p:nvPicPr>
          <p:cNvPr id="43" name="Picture 42">
            <a:hlinkClick r:id="rId6" action="ppaction://hlinksldjump"/>
            <a:extLst>
              <a:ext uri="{FF2B5EF4-FFF2-40B4-BE49-F238E27FC236}">
                <a16:creationId xmlns:a16="http://schemas.microsoft.com/office/drawing/2014/main" id="{A8DE5B65-F2B3-40A0-8C00-EB6C71DB4FD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1423" y="2450838"/>
            <a:ext cx="2490149" cy="387811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C44DD265-7B89-4052-B38A-5F14F92BBBF7}"/>
              </a:ext>
            </a:extLst>
          </p:cNvPr>
          <p:cNvSpPr txBox="1"/>
          <p:nvPr/>
        </p:nvSpPr>
        <p:spPr>
          <a:xfrm>
            <a:off x="6124032" y="2913339"/>
            <a:ext cx="36260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>
                <a:solidFill>
                  <a:schemeClr val="bg1">
                    <a:lumMod val="65000"/>
                  </a:schemeClr>
                </a:solidFill>
              </a:rPr>
              <a:t>sau</a:t>
            </a:r>
            <a:endParaRPr lang="en-US" sz="1000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7B5E9C36-E770-464C-A5E1-A9380F01C379}"/>
              </a:ext>
            </a:extLst>
          </p:cNvPr>
          <p:cNvCxnSpPr>
            <a:cxnSpLocks/>
          </p:cNvCxnSpPr>
          <p:nvPr/>
        </p:nvCxnSpPr>
        <p:spPr>
          <a:xfrm>
            <a:off x="5149977" y="5476875"/>
            <a:ext cx="240159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>
            <a:extLst>
              <a:ext uri="{FF2B5EF4-FFF2-40B4-BE49-F238E27FC236}">
                <a16:creationId xmlns:a16="http://schemas.microsoft.com/office/drawing/2014/main" id="{4344FEC9-3B1F-41C5-AAF8-4FF850FB2BFD}"/>
              </a:ext>
            </a:extLst>
          </p:cNvPr>
          <p:cNvGrpSpPr/>
          <p:nvPr/>
        </p:nvGrpSpPr>
        <p:grpSpPr>
          <a:xfrm>
            <a:off x="5206031" y="5530258"/>
            <a:ext cx="2029257" cy="246221"/>
            <a:chOff x="4598515" y="5218985"/>
            <a:chExt cx="1850737" cy="246221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AC32EC44-B5BE-4D0B-A37E-A94115036463}"/>
                </a:ext>
              </a:extLst>
            </p:cNvPr>
            <p:cNvSpPr txBox="1"/>
            <p:nvPr/>
          </p:nvSpPr>
          <p:spPr>
            <a:xfrm>
              <a:off x="4598515" y="5218985"/>
              <a:ext cx="837246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0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Ai deja cont?</a:t>
              </a:r>
            </a:p>
          </p:txBody>
        </p:sp>
        <p:sp>
          <p:nvSpPr>
            <p:cNvPr id="61" name="TextBox 60">
              <a:hlinkClick r:id="rId8" action="ppaction://hlinksldjump"/>
              <a:extLst>
                <a:ext uri="{FF2B5EF4-FFF2-40B4-BE49-F238E27FC236}">
                  <a16:creationId xmlns:a16="http://schemas.microsoft.com/office/drawing/2014/main" id="{B404BCF9-1370-46C3-8463-F002E4D30D95}"/>
                </a:ext>
              </a:extLst>
            </p:cNvPr>
            <p:cNvSpPr txBox="1"/>
            <p:nvPr/>
          </p:nvSpPr>
          <p:spPr>
            <a:xfrm>
              <a:off x="5314462" y="5218985"/>
              <a:ext cx="1134790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000">
                  <a:solidFill>
                    <a:srgbClr val="336699"/>
                  </a:solidFill>
                </a:rPr>
                <a:t>Lanseaza BlocAdmin</a:t>
              </a:r>
            </a:p>
          </p:txBody>
        </p:sp>
      </p:grpSp>
      <p:sp>
        <p:nvSpPr>
          <p:cNvPr id="24" name="Rectangle: Rounded Corners 23">
            <a:hlinkClick r:id="rId9" action="ppaction://hlinksldjump"/>
            <a:extLst>
              <a:ext uri="{FF2B5EF4-FFF2-40B4-BE49-F238E27FC236}">
                <a16:creationId xmlns:a16="http://schemas.microsoft.com/office/drawing/2014/main" id="{FD1C8846-FA2F-4470-973E-4838CCEB3066}"/>
              </a:ext>
            </a:extLst>
          </p:cNvPr>
          <p:cNvSpPr/>
          <p:nvPr/>
        </p:nvSpPr>
        <p:spPr>
          <a:xfrm>
            <a:off x="5452845" y="4955453"/>
            <a:ext cx="1704975" cy="246211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/>
              <a:t>Creeaza cont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849E7D1C-DD89-4AFE-86F5-657FCBD504A1}"/>
              </a:ext>
            </a:extLst>
          </p:cNvPr>
          <p:cNvSpPr/>
          <p:nvPr/>
        </p:nvSpPr>
        <p:spPr>
          <a:xfrm>
            <a:off x="5142887" y="4589656"/>
            <a:ext cx="105388" cy="93787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6BCDDAF-E83B-46F2-B378-A2051D48475A}"/>
              </a:ext>
            </a:extLst>
          </p:cNvPr>
          <p:cNvSpPr txBox="1"/>
          <p:nvPr/>
        </p:nvSpPr>
        <p:spPr>
          <a:xfrm>
            <a:off x="5265053" y="4513438"/>
            <a:ext cx="2322559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Am citit si sunt de acord cu </a:t>
            </a:r>
            <a:r>
              <a:rPr lang="en-US" sz="1000">
                <a:solidFill>
                  <a:srgbClr val="336699"/>
                </a:solidFill>
              </a:rPr>
              <a:t>Termenii si conditiile de utilizare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64025AB-9011-41BB-8A27-46D164B5E3EF}"/>
              </a:ext>
            </a:extLst>
          </p:cNvPr>
          <p:cNvSpPr txBox="1"/>
          <p:nvPr/>
        </p:nvSpPr>
        <p:spPr>
          <a:xfrm>
            <a:off x="5014886" y="3511163"/>
            <a:ext cx="2482825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>
                <a:solidFill>
                  <a:srgbClr val="C00000"/>
                </a:solidFill>
              </a:rPr>
              <a:t>Te rog sa introduci o adresa de e-mail valida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ED0A1DE-8800-4D10-A21B-5C8C358229EE}"/>
              </a:ext>
            </a:extLst>
          </p:cNvPr>
          <p:cNvSpPr/>
          <p:nvPr/>
        </p:nvSpPr>
        <p:spPr>
          <a:xfrm>
            <a:off x="5104787" y="4131089"/>
            <a:ext cx="2484852" cy="246221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>
                <a:solidFill>
                  <a:schemeClr val="bg1">
                    <a:lumMod val="75000"/>
                  </a:schemeClr>
                </a:solidFill>
              </a:rPr>
              <a:t>Nr de telefon mobil</a:t>
            </a:r>
          </a:p>
        </p:txBody>
      </p:sp>
      <p:sp>
        <p:nvSpPr>
          <p:cNvPr id="12" name="Rectangle: Rounded Corners 11">
            <a:hlinkClick r:id="rId10" action="ppaction://hlinksldjump"/>
            <a:extLst>
              <a:ext uri="{FF2B5EF4-FFF2-40B4-BE49-F238E27FC236}">
                <a16:creationId xmlns:a16="http://schemas.microsoft.com/office/drawing/2014/main" id="{85FFB188-1B85-47E2-B3E0-4DEABDCFF0A1}"/>
              </a:ext>
            </a:extLst>
          </p:cNvPr>
          <p:cNvSpPr/>
          <p:nvPr/>
        </p:nvSpPr>
        <p:spPr>
          <a:xfrm>
            <a:off x="5104787" y="3246075"/>
            <a:ext cx="2484852" cy="246221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>
                <a:solidFill>
                  <a:srgbClr val="C00000"/>
                </a:solidFill>
              </a:rPr>
              <a:t>f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A89F473E-361C-4E55-83BF-0F5EE12069BA}"/>
              </a:ext>
            </a:extLst>
          </p:cNvPr>
          <p:cNvSpPr/>
          <p:nvPr/>
        </p:nvSpPr>
        <p:spPr>
          <a:xfrm>
            <a:off x="5104787" y="3750818"/>
            <a:ext cx="2484852" cy="246221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>
                <a:solidFill>
                  <a:schemeClr val="bg1">
                    <a:lumMod val="75000"/>
                  </a:schemeClr>
                </a:solidFill>
              </a:rPr>
              <a:t>Parola</a:t>
            </a:r>
          </a:p>
        </p:txBody>
      </p:sp>
      <p:pic>
        <p:nvPicPr>
          <p:cNvPr id="28" name="Picture 27">
            <a:hlinkClick r:id="rId11" action="ppaction://hlinksldjump"/>
            <a:extLst>
              <a:ext uri="{FF2B5EF4-FFF2-40B4-BE49-F238E27FC236}">
                <a16:creationId xmlns:a16="http://schemas.microsoft.com/office/drawing/2014/main" id="{D0EBAA21-113F-4E68-9BCE-00F2F4FE492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-597"/>
            <a:ext cx="12192000" cy="458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039334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69A087C4-DFD9-43AD-8218-7E4AAC5710FB}"/>
              </a:ext>
            </a:extLst>
          </p:cNvPr>
          <p:cNvSpPr/>
          <p:nvPr/>
        </p:nvSpPr>
        <p:spPr>
          <a:xfrm>
            <a:off x="-9526" y="1186962"/>
            <a:ext cx="12192000" cy="1346282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E619CDBA-2BDE-4A20-A6B0-D94D986E9D70}"/>
              </a:ext>
            </a:extLst>
          </p:cNvPr>
          <p:cNvSpPr/>
          <p:nvPr/>
        </p:nvSpPr>
        <p:spPr>
          <a:xfrm>
            <a:off x="1606808" y="2000040"/>
            <a:ext cx="7852094" cy="4337053"/>
          </a:xfrm>
          <a:prstGeom prst="rect">
            <a:avLst/>
          </a:prstGeom>
          <a:solidFill>
            <a:schemeClr val="bg1"/>
          </a:solidFill>
          <a:ln w="12700" cmpd="dbl">
            <a:gradFill flip="none" rotWithShape="1">
              <a:gsLst>
                <a:gs pos="0">
                  <a:schemeClr val="accent3">
                    <a:lumMod val="0"/>
                    <a:lumOff val="100000"/>
                  </a:schemeClr>
                </a:gs>
                <a:gs pos="35000">
                  <a:schemeClr val="accent3">
                    <a:lumMod val="0"/>
                    <a:lumOff val="100000"/>
                  </a:schemeClr>
                </a:gs>
                <a:gs pos="100000">
                  <a:schemeClr val="tx1"/>
                </a:gs>
              </a:gsLst>
              <a:path path="circle">
                <a:fillToRect l="50000" t="-80000" r="50000" b="18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625C435-64AB-4B2D-B175-18DCE1F178D1}"/>
              </a:ext>
            </a:extLst>
          </p:cNvPr>
          <p:cNvSpPr txBox="1"/>
          <p:nvPr/>
        </p:nvSpPr>
        <p:spPr>
          <a:xfrm>
            <a:off x="2612577" y="1424224"/>
            <a:ext cx="12774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tx1">
                    <a:lumMod val="85000"/>
                    <a:lumOff val="15000"/>
                  </a:schemeClr>
                </a:solidFill>
              </a:rPr>
              <a:t>Asociatie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5B8DAE88-CBC2-4EB7-BDB1-ABD6C10AFC13}"/>
              </a:ext>
            </a:extLst>
          </p:cNvPr>
          <p:cNvCxnSpPr/>
          <p:nvPr/>
        </p:nvCxnSpPr>
        <p:spPr>
          <a:xfrm>
            <a:off x="2037045" y="2024743"/>
            <a:ext cx="768704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Picture 59">
            <a:extLst>
              <a:ext uri="{FF2B5EF4-FFF2-40B4-BE49-F238E27FC236}">
                <a16:creationId xmlns:a16="http://schemas.microsoft.com/office/drawing/2014/main" id="{B4D3B41D-A6D2-4303-8912-BC572F1F7E10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662" y="1316179"/>
            <a:ext cx="581706" cy="581706"/>
          </a:xfrm>
          <a:prstGeom prst="rect">
            <a:avLst/>
          </a:prstGeom>
        </p:spPr>
      </p:pic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AD3AD9E4-E303-43A9-B8CE-FB3A63343ADF}"/>
              </a:ext>
            </a:extLst>
          </p:cNvPr>
          <p:cNvSpPr/>
          <p:nvPr/>
        </p:nvSpPr>
        <p:spPr>
          <a:xfrm>
            <a:off x="2041686" y="5285317"/>
            <a:ext cx="1704975" cy="246211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/>
              <a:t>Continua</a:t>
            </a: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B19C878C-3FEE-4A0F-96DB-02411666EC60}"/>
              </a:ext>
            </a:extLst>
          </p:cNvPr>
          <p:cNvSpPr/>
          <p:nvPr/>
        </p:nvSpPr>
        <p:spPr>
          <a:xfrm>
            <a:off x="2037045" y="2066597"/>
            <a:ext cx="2876550" cy="22955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>
                <a:solidFill>
                  <a:schemeClr val="bg2">
                    <a:lumMod val="25000"/>
                  </a:schemeClr>
                </a:solidFill>
              </a:rPr>
              <a:t>Asociatia de proprietari Vulturul B4A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0FC76365-FEFB-46A3-8B18-0EC9825AA989}"/>
              </a:ext>
            </a:extLst>
          </p:cNvPr>
          <p:cNvCxnSpPr>
            <a:cxnSpLocks/>
          </p:cNvCxnSpPr>
          <p:nvPr/>
        </p:nvCxnSpPr>
        <p:spPr>
          <a:xfrm>
            <a:off x="2055707" y="2568245"/>
            <a:ext cx="311345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1F9859A8-C564-422C-BA37-FADEFEFF46E4}"/>
              </a:ext>
            </a:extLst>
          </p:cNvPr>
          <p:cNvSpPr/>
          <p:nvPr/>
        </p:nvSpPr>
        <p:spPr>
          <a:xfrm>
            <a:off x="7371199" y="2105428"/>
            <a:ext cx="1483552" cy="1524180"/>
          </a:xfrm>
          <a:prstGeom prst="rect">
            <a:avLst/>
          </a:prstGeom>
          <a:solidFill>
            <a:schemeClr val="bg1"/>
          </a:solidFill>
          <a:ln>
            <a:gradFill flip="none" rotWithShape="1">
              <a:gsLst>
                <a:gs pos="39000">
                  <a:schemeClr val="bg1">
                    <a:lumMod val="75000"/>
                  </a:schemeClr>
                </a:gs>
                <a:gs pos="60000">
                  <a:schemeClr val="accent3">
                    <a:lumMod val="45000"/>
                    <a:lumOff val="5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100000">
                  <a:schemeClr val="tx1"/>
                </a:gs>
              </a:gsLst>
              <a:lin ang="54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  <a:p>
            <a:pPr algn="ctr"/>
            <a:r>
              <a:rPr lang="en-US" sz="1600">
                <a:solidFill>
                  <a:srgbClr val="00B050"/>
                </a:solidFill>
              </a:rPr>
              <a:t>Indicatii</a:t>
            </a:r>
            <a:r>
              <a:rPr lang="en-US" sz="1200">
                <a:solidFill>
                  <a:srgbClr val="00B050"/>
                </a:solidFill>
              </a:rPr>
              <a:t> </a:t>
            </a:r>
          </a:p>
          <a:p>
            <a:pPr algn="ctr"/>
            <a:r>
              <a:rPr lang="en-US" sz="800">
                <a:solidFill>
                  <a:schemeClr val="tx1"/>
                </a:solidFill>
              </a:rPr>
              <a:t>Aici definesti detaliile apartamentelor.</a:t>
            </a:r>
          </a:p>
          <a:p>
            <a:pPr algn="ctr"/>
            <a:r>
              <a:rPr lang="en-US" sz="800">
                <a:solidFill>
                  <a:schemeClr val="tx1"/>
                </a:solidFill>
              </a:rPr>
              <a:t>Sa contimuam cu restul apartamentelor</a:t>
            </a:r>
            <a:r>
              <a:rPr lang="en-US"/>
              <a:t>si prenumele</a:t>
            </a:r>
          </a:p>
        </p:txBody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id="{14EC3FEE-B761-42D5-8964-6380858801FA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5764" y="2179962"/>
            <a:ext cx="246610" cy="246610"/>
          </a:xfrm>
          <a:prstGeom prst="rect">
            <a:avLst/>
          </a:prstGeom>
        </p:spPr>
      </p:pic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32564B10-657C-4A7F-86AF-912E82F70550}"/>
              </a:ext>
            </a:extLst>
          </p:cNvPr>
          <p:cNvSpPr/>
          <p:nvPr/>
        </p:nvSpPr>
        <p:spPr>
          <a:xfrm>
            <a:off x="2037045" y="2323406"/>
            <a:ext cx="1144305" cy="22955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>
                <a:solidFill>
                  <a:schemeClr val="bg2">
                    <a:lumMod val="25000"/>
                  </a:schemeClr>
                </a:solidFill>
              </a:rPr>
              <a:t>Furnizori</a:t>
            </a:r>
          </a:p>
        </p:txBody>
      </p:sp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id="{887B7F85-1012-4761-97DD-3FF299AD72C9}"/>
              </a:ext>
            </a:extLst>
          </p:cNvPr>
          <p:cNvSpPr/>
          <p:nvPr/>
        </p:nvSpPr>
        <p:spPr>
          <a:xfrm>
            <a:off x="2092090" y="4939332"/>
            <a:ext cx="1704974" cy="12600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      Adauga categorie ce cheltuieli</a:t>
            </a:r>
          </a:p>
        </p:txBody>
      </p: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6E98BBFB-71F5-44B3-B7E1-4B8239CE2AB0}"/>
              </a:ext>
            </a:extLst>
          </p:cNvPr>
          <p:cNvGrpSpPr/>
          <p:nvPr/>
        </p:nvGrpSpPr>
        <p:grpSpPr>
          <a:xfrm>
            <a:off x="2175874" y="4948049"/>
            <a:ext cx="104274" cy="101435"/>
            <a:chOff x="6534150" y="3133725"/>
            <a:chExt cx="457200" cy="504224"/>
          </a:xfrm>
        </p:grpSpPr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2EAD0557-851A-42D8-B553-45061D632BE5}"/>
                </a:ext>
              </a:extLst>
            </p:cNvPr>
            <p:cNvCxnSpPr/>
            <p:nvPr/>
          </p:nvCxnSpPr>
          <p:spPr>
            <a:xfrm>
              <a:off x="6762750" y="3133725"/>
              <a:ext cx="0" cy="504224"/>
            </a:xfrm>
            <a:prstGeom prst="line">
              <a:avLst/>
            </a:prstGeom>
            <a:ln w="349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0A24B411-0208-4900-9074-306C5A3AE510}"/>
                </a:ext>
              </a:extLst>
            </p:cNvPr>
            <p:cNvCxnSpPr/>
            <p:nvPr/>
          </p:nvCxnSpPr>
          <p:spPr>
            <a:xfrm>
              <a:off x="6534150" y="3385837"/>
              <a:ext cx="457200" cy="0"/>
            </a:xfrm>
            <a:prstGeom prst="line">
              <a:avLst/>
            </a:prstGeom>
            <a:ln w="349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ectangle: Rounded Corners 36">
            <a:hlinkClick r:id="rId6" action="ppaction://hlinksldjump"/>
            <a:extLst>
              <a:ext uri="{FF2B5EF4-FFF2-40B4-BE49-F238E27FC236}">
                <a16:creationId xmlns:a16="http://schemas.microsoft.com/office/drawing/2014/main" id="{1EAEC63F-B62F-4EA5-B1A7-9E03B0682D1F}"/>
              </a:ext>
            </a:extLst>
          </p:cNvPr>
          <p:cNvSpPr/>
          <p:nvPr/>
        </p:nvSpPr>
        <p:spPr>
          <a:xfrm>
            <a:off x="3521176" y="2897738"/>
            <a:ext cx="2011680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ApaNova SRL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3AF3AB9A-4C88-4B43-B0B9-009A2EEB2D74}"/>
              </a:ext>
            </a:extLst>
          </p:cNvPr>
          <p:cNvSpPr/>
          <p:nvPr/>
        </p:nvSpPr>
        <p:spPr>
          <a:xfrm>
            <a:off x="3521176" y="3077732"/>
            <a:ext cx="2011680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Rosal Pitesti Group SRL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F42E1DEB-F08B-4EE1-9069-5BBBAA39FBD9}"/>
              </a:ext>
            </a:extLst>
          </p:cNvPr>
          <p:cNvSpPr/>
          <p:nvPr/>
        </p:nvSpPr>
        <p:spPr>
          <a:xfrm>
            <a:off x="3523986" y="3588889"/>
            <a:ext cx="2011680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Florea Mihail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C792DE05-E481-4988-8704-FC858688AA9F}"/>
              </a:ext>
            </a:extLst>
          </p:cNvPr>
          <p:cNvSpPr/>
          <p:nvPr/>
        </p:nvSpPr>
        <p:spPr>
          <a:xfrm>
            <a:off x="3521175" y="3928429"/>
            <a:ext cx="2011680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CET Romcomfort Incalzire SA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F0CB3A9F-051E-4269-BB87-C33D98C32B42}"/>
              </a:ext>
            </a:extLst>
          </p:cNvPr>
          <p:cNvSpPr/>
          <p:nvPr/>
        </p:nvSpPr>
        <p:spPr>
          <a:xfrm>
            <a:off x="3521175" y="3244950"/>
            <a:ext cx="2011680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Cez Distributie SA 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E79EAA4E-28C9-423E-A882-DFB71BE6E971}"/>
              </a:ext>
            </a:extLst>
          </p:cNvPr>
          <p:cNvSpPr/>
          <p:nvPr/>
        </p:nvSpPr>
        <p:spPr>
          <a:xfrm>
            <a:off x="3521175" y="3412168"/>
            <a:ext cx="2011680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Ascensorul SA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902D51C7-0B0F-43CD-AB4C-D89EF040BD9A}"/>
              </a:ext>
            </a:extLst>
          </p:cNvPr>
          <p:cNvSpPr/>
          <p:nvPr/>
        </p:nvSpPr>
        <p:spPr>
          <a:xfrm>
            <a:off x="3521175" y="4112414"/>
            <a:ext cx="2011680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Rechizite</a:t>
            </a:r>
          </a:p>
        </p:txBody>
      </p:sp>
      <p:sp>
        <p:nvSpPr>
          <p:cNvPr id="51" name="Rectangle: Rounded Corners 50">
            <a:hlinkClick r:id="rId7" action="ppaction://hlinksldjump"/>
            <a:extLst>
              <a:ext uri="{FF2B5EF4-FFF2-40B4-BE49-F238E27FC236}">
                <a16:creationId xmlns:a16="http://schemas.microsoft.com/office/drawing/2014/main" id="{5F834D1B-38DA-4C67-99EE-E8A5961F2041}"/>
              </a:ext>
            </a:extLst>
          </p:cNvPr>
          <p:cNvSpPr/>
          <p:nvPr/>
        </p:nvSpPr>
        <p:spPr>
          <a:xfrm>
            <a:off x="5598463" y="2909805"/>
            <a:ext cx="176037" cy="13639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r"/>
            <a:r>
              <a:rPr lang="en-US" sz="1050" b="1">
                <a:solidFill>
                  <a:schemeClr val="bg2">
                    <a:lumMod val="25000"/>
                  </a:schemeClr>
                </a:solidFill>
              </a:rPr>
              <a:t>+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45720394-78DB-46F2-8B0F-0B6D4F5884AC}"/>
              </a:ext>
            </a:extLst>
          </p:cNvPr>
          <p:cNvSpPr/>
          <p:nvPr/>
        </p:nvSpPr>
        <p:spPr>
          <a:xfrm>
            <a:off x="3521175" y="3750086"/>
            <a:ext cx="2011680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Buscu Gheorghe</a:t>
            </a: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9652D873-7AF7-4681-92D0-245F0CB5AD32}"/>
              </a:ext>
            </a:extLst>
          </p:cNvPr>
          <p:cNvSpPr/>
          <p:nvPr/>
        </p:nvSpPr>
        <p:spPr>
          <a:xfrm>
            <a:off x="3521175" y="4283210"/>
            <a:ext cx="2011680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Imprimanta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B27EB7E9-FBFD-4AA9-9FBC-3DD6F04258CC}"/>
              </a:ext>
            </a:extLst>
          </p:cNvPr>
          <p:cNvSpPr/>
          <p:nvPr/>
        </p:nvSpPr>
        <p:spPr>
          <a:xfrm>
            <a:off x="3521175" y="4453511"/>
            <a:ext cx="2011680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Reparatie usa de la intrare</a:t>
            </a:r>
          </a:p>
        </p:txBody>
      </p:sp>
      <p:sp>
        <p:nvSpPr>
          <p:cNvPr id="64" name="Rectangle: Rounded Corners 63">
            <a:hlinkClick r:id="rId7" action="ppaction://hlinksldjump"/>
            <a:extLst>
              <a:ext uri="{FF2B5EF4-FFF2-40B4-BE49-F238E27FC236}">
                <a16:creationId xmlns:a16="http://schemas.microsoft.com/office/drawing/2014/main" id="{7786233A-6C3A-4804-939D-6A2C95CF4AA8}"/>
              </a:ext>
            </a:extLst>
          </p:cNvPr>
          <p:cNvSpPr/>
          <p:nvPr/>
        </p:nvSpPr>
        <p:spPr>
          <a:xfrm>
            <a:off x="5598461" y="3090479"/>
            <a:ext cx="176037" cy="13639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r"/>
            <a:r>
              <a:rPr lang="en-US" sz="1050" b="1">
                <a:solidFill>
                  <a:schemeClr val="bg2">
                    <a:lumMod val="25000"/>
                  </a:schemeClr>
                </a:solidFill>
              </a:rPr>
              <a:t>+</a:t>
            </a:r>
          </a:p>
        </p:txBody>
      </p:sp>
      <p:sp>
        <p:nvSpPr>
          <p:cNvPr id="72" name="Rectangle: Rounded Corners 71">
            <a:hlinkClick r:id="rId7" action="ppaction://hlinksldjump"/>
            <a:extLst>
              <a:ext uri="{FF2B5EF4-FFF2-40B4-BE49-F238E27FC236}">
                <a16:creationId xmlns:a16="http://schemas.microsoft.com/office/drawing/2014/main" id="{D7B0202D-59F0-4A69-8FA8-AAECB815DF5A}"/>
              </a:ext>
            </a:extLst>
          </p:cNvPr>
          <p:cNvSpPr/>
          <p:nvPr/>
        </p:nvSpPr>
        <p:spPr>
          <a:xfrm>
            <a:off x="5598461" y="3267188"/>
            <a:ext cx="176037" cy="13639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r"/>
            <a:r>
              <a:rPr lang="en-US" sz="1050" b="1">
                <a:solidFill>
                  <a:schemeClr val="bg2">
                    <a:lumMod val="25000"/>
                  </a:schemeClr>
                </a:solidFill>
              </a:rPr>
              <a:t>+</a:t>
            </a:r>
          </a:p>
        </p:txBody>
      </p:sp>
      <p:sp>
        <p:nvSpPr>
          <p:cNvPr id="81" name="Rectangle: Rounded Corners 80">
            <a:hlinkClick r:id="rId7" action="ppaction://hlinksldjump"/>
            <a:extLst>
              <a:ext uri="{FF2B5EF4-FFF2-40B4-BE49-F238E27FC236}">
                <a16:creationId xmlns:a16="http://schemas.microsoft.com/office/drawing/2014/main" id="{EC482540-D8E7-410C-B7EF-98FA5988B054}"/>
              </a:ext>
            </a:extLst>
          </p:cNvPr>
          <p:cNvSpPr/>
          <p:nvPr/>
        </p:nvSpPr>
        <p:spPr>
          <a:xfrm>
            <a:off x="5598461" y="3439932"/>
            <a:ext cx="176037" cy="13639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r"/>
            <a:r>
              <a:rPr lang="en-US" sz="1050" b="1">
                <a:solidFill>
                  <a:schemeClr val="bg2">
                    <a:lumMod val="25000"/>
                  </a:schemeClr>
                </a:solidFill>
              </a:rPr>
              <a:t>+</a:t>
            </a:r>
          </a:p>
        </p:txBody>
      </p:sp>
      <p:sp>
        <p:nvSpPr>
          <p:cNvPr id="88" name="Rectangle: Rounded Corners 87">
            <a:hlinkClick r:id="rId7" action="ppaction://hlinksldjump"/>
            <a:extLst>
              <a:ext uri="{FF2B5EF4-FFF2-40B4-BE49-F238E27FC236}">
                <a16:creationId xmlns:a16="http://schemas.microsoft.com/office/drawing/2014/main" id="{432DCEE7-027B-4CF2-BF9E-AB55CE9B5079}"/>
              </a:ext>
            </a:extLst>
          </p:cNvPr>
          <p:cNvSpPr/>
          <p:nvPr/>
        </p:nvSpPr>
        <p:spPr>
          <a:xfrm>
            <a:off x="5598461" y="3603432"/>
            <a:ext cx="176037" cy="13639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r"/>
            <a:r>
              <a:rPr lang="en-US" sz="1050" b="1">
                <a:solidFill>
                  <a:schemeClr val="bg2">
                    <a:lumMod val="25000"/>
                  </a:schemeClr>
                </a:solidFill>
              </a:rPr>
              <a:t>+</a:t>
            </a:r>
          </a:p>
        </p:txBody>
      </p:sp>
      <p:sp>
        <p:nvSpPr>
          <p:cNvPr id="103" name="Rectangle: Rounded Corners 102">
            <a:hlinkClick r:id="rId7" action="ppaction://hlinksldjump"/>
            <a:extLst>
              <a:ext uri="{FF2B5EF4-FFF2-40B4-BE49-F238E27FC236}">
                <a16:creationId xmlns:a16="http://schemas.microsoft.com/office/drawing/2014/main" id="{683C542D-9CB4-4228-87F4-0CD5476234CF}"/>
              </a:ext>
            </a:extLst>
          </p:cNvPr>
          <p:cNvSpPr/>
          <p:nvPr/>
        </p:nvSpPr>
        <p:spPr>
          <a:xfrm>
            <a:off x="5598459" y="3960815"/>
            <a:ext cx="176037" cy="13639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r"/>
            <a:r>
              <a:rPr lang="en-US" sz="1050" b="1">
                <a:solidFill>
                  <a:schemeClr val="bg2">
                    <a:lumMod val="25000"/>
                  </a:schemeClr>
                </a:solidFill>
              </a:rPr>
              <a:t>+</a:t>
            </a:r>
          </a:p>
        </p:txBody>
      </p:sp>
      <p:sp>
        <p:nvSpPr>
          <p:cNvPr id="107" name="Rectangle: Rounded Corners 106">
            <a:hlinkClick r:id="rId7" action="ppaction://hlinksldjump"/>
            <a:extLst>
              <a:ext uri="{FF2B5EF4-FFF2-40B4-BE49-F238E27FC236}">
                <a16:creationId xmlns:a16="http://schemas.microsoft.com/office/drawing/2014/main" id="{80A6A14F-4B2B-4DD4-8ACC-04869D12FF46}"/>
              </a:ext>
            </a:extLst>
          </p:cNvPr>
          <p:cNvSpPr/>
          <p:nvPr/>
        </p:nvSpPr>
        <p:spPr>
          <a:xfrm>
            <a:off x="5598459" y="4133559"/>
            <a:ext cx="176037" cy="13639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r"/>
            <a:r>
              <a:rPr lang="en-US" sz="1050" b="1">
                <a:solidFill>
                  <a:schemeClr val="bg2">
                    <a:lumMod val="25000"/>
                  </a:schemeClr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20104168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BC02D41E-B09B-427C-8312-AE730999CC0D}"/>
              </a:ext>
            </a:extLst>
          </p:cNvPr>
          <p:cNvGrpSpPr/>
          <p:nvPr/>
        </p:nvGrpSpPr>
        <p:grpSpPr>
          <a:xfrm>
            <a:off x="3705513" y="1924346"/>
            <a:ext cx="3818003" cy="1901820"/>
            <a:chOff x="3705513" y="1924346"/>
            <a:chExt cx="3818003" cy="190182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A16075A-2596-4530-8363-F3A047280566}"/>
                </a:ext>
              </a:extLst>
            </p:cNvPr>
            <p:cNvSpPr/>
            <p:nvPr/>
          </p:nvSpPr>
          <p:spPr>
            <a:xfrm>
              <a:off x="3705513" y="1924346"/>
              <a:ext cx="3818003" cy="1901820"/>
            </a:xfrm>
            <a:prstGeom prst="rect">
              <a:avLst/>
            </a:prstGeom>
            <a:solidFill>
              <a:schemeClr val="bg1"/>
            </a:solidFill>
            <a:ln w="9525" cap="rnd">
              <a:solidFill>
                <a:schemeClr val="tx1">
                  <a:lumMod val="50000"/>
                  <a:lumOff val="50000"/>
                  <a:alpha val="7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76980713-F603-4BB9-B1A7-8D44F5A0F8AE}"/>
                </a:ext>
              </a:extLst>
            </p:cNvPr>
            <p:cNvSpPr/>
            <p:nvPr/>
          </p:nvSpPr>
          <p:spPr>
            <a:xfrm>
              <a:off x="3907637" y="2528044"/>
              <a:ext cx="1363479" cy="137160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>
                  <a:solidFill>
                    <a:schemeClr val="bg2">
                      <a:lumMod val="25000"/>
                    </a:schemeClr>
                  </a:solidFill>
                </a:rPr>
                <a:t>Nume furnizor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FEED6840-8A0B-4E0E-9E53-C90942347A4A}"/>
                </a:ext>
              </a:extLst>
            </p:cNvPr>
            <p:cNvSpPr/>
            <p:nvPr/>
          </p:nvSpPr>
          <p:spPr>
            <a:xfrm>
              <a:off x="3907637" y="2708038"/>
              <a:ext cx="1363479" cy="137160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>
                  <a:solidFill>
                    <a:schemeClr val="bg2">
                      <a:lumMod val="25000"/>
                    </a:schemeClr>
                  </a:solidFill>
                </a:rPr>
                <a:t>CUI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CD9C5AC9-4A0D-4E7A-BB41-F422C64E664F}"/>
                </a:ext>
              </a:extLst>
            </p:cNvPr>
            <p:cNvSpPr/>
            <p:nvPr/>
          </p:nvSpPr>
          <p:spPr>
            <a:xfrm>
              <a:off x="3907636" y="2875256"/>
              <a:ext cx="1363479" cy="137160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>
                  <a:solidFill>
                    <a:schemeClr val="bg2">
                      <a:lumMod val="25000"/>
                    </a:schemeClr>
                  </a:solidFill>
                </a:rPr>
                <a:t>Adresa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379E3A51-1C95-4201-AFE7-72F2DBAD6D4F}"/>
                </a:ext>
              </a:extLst>
            </p:cNvPr>
            <p:cNvSpPr/>
            <p:nvPr/>
          </p:nvSpPr>
          <p:spPr>
            <a:xfrm>
              <a:off x="3907636" y="3042474"/>
              <a:ext cx="1363479" cy="137160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>
                  <a:solidFill>
                    <a:schemeClr val="bg2">
                      <a:lumMod val="25000"/>
                    </a:schemeClr>
                  </a:solidFill>
                </a:rPr>
                <a:t>Cod Client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3FFC0D0E-C502-49D2-B5CB-5CCCAF57C813}"/>
                </a:ext>
              </a:extLst>
            </p:cNvPr>
            <p:cNvSpPr/>
            <p:nvPr/>
          </p:nvSpPr>
          <p:spPr>
            <a:xfrm>
              <a:off x="5336723" y="2528044"/>
              <a:ext cx="2011680" cy="137160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>
                  <a:solidFill>
                    <a:schemeClr val="bg2">
                      <a:lumMod val="25000"/>
                    </a:schemeClr>
                  </a:solidFill>
                </a:rPr>
                <a:t>ApaNova SRL</a:t>
              </a: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88FEE21B-6533-4CE1-9486-B7C8E5296481}"/>
                </a:ext>
              </a:extLst>
            </p:cNvPr>
            <p:cNvSpPr/>
            <p:nvPr/>
          </p:nvSpPr>
          <p:spPr>
            <a:xfrm>
              <a:off x="5336723" y="2708038"/>
              <a:ext cx="2011680" cy="137160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>
                  <a:solidFill>
                    <a:schemeClr val="bg2">
                      <a:lumMod val="25000"/>
                    </a:schemeClr>
                  </a:solidFill>
                </a:rPr>
                <a:t>15445658</a:t>
              </a:r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1A737AE7-3C76-4A4E-93D5-E1795B9C5557}"/>
                </a:ext>
              </a:extLst>
            </p:cNvPr>
            <p:cNvSpPr/>
            <p:nvPr/>
          </p:nvSpPr>
          <p:spPr>
            <a:xfrm>
              <a:off x="5336722" y="2875256"/>
              <a:ext cx="2011680" cy="137160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>
                  <a:solidFill>
                    <a:schemeClr val="bg2">
                      <a:lumMod val="25000"/>
                    </a:schemeClr>
                  </a:solidFill>
                </a:rPr>
                <a:t>Str. CALEA SEVERINULUI nr. 97, etaj 1.</a:t>
              </a:r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5A16F8CF-104C-47BF-9BA6-ADB9601BDC73}"/>
                </a:ext>
              </a:extLst>
            </p:cNvPr>
            <p:cNvSpPr/>
            <p:nvPr/>
          </p:nvSpPr>
          <p:spPr>
            <a:xfrm>
              <a:off x="5336722" y="3042474"/>
              <a:ext cx="2011680" cy="137160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>
                  <a:solidFill>
                    <a:schemeClr val="bg2">
                      <a:lumMod val="25000"/>
                    </a:schemeClr>
                  </a:solidFill>
                </a:rPr>
                <a:t>91416967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684EE1C-ACB5-43E4-8A29-625D298A960A}"/>
                </a:ext>
              </a:extLst>
            </p:cNvPr>
            <p:cNvSpPr txBox="1"/>
            <p:nvPr/>
          </p:nvSpPr>
          <p:spPr>
            <a:xfrm>
              <a:off x="3816195" y="2013932"/>
              <a:ext cx="2802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Adauga furnizor nou de </a:t>
              </a:r>
              <a:r>
                <a:rPr lang="en-US" b="1"/>
                <a:t>Apa</a:t>
              </a:r>
            </a:p>
          </p:txBody>
        </p:sp>
        <p:sp>
          <p:nvSpPr>
            <p:cNvPr id="36" name="Rectangle: Rounded Corners 35">
              <a:hlinkClick r:id="rId2" action="ppaction://hlinksldjump"/>
              <a:extLst>
                <a:ext uri="{FF2B5EF4-FFF2-40B4-BE49-F238E27FC236}">
                  <a16:creationId xmlns:a16="http://schemas.microsoft.com/office/drawing/2014/main" id="{984378D2-BF62-45E6-A886-0892CD7D1D90}"/>
                </a:ext>
              </a:extLst>
            </p:cNvPr>
            <p:cNvSpPr/>
            <p:nvPr/>
          </p:nvSpPr>
          <p:spPr>
            <a:xfrm>
              <a:off x="3907637" y="3412574"/>
              <a:ext cx="949820" cy="137161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/>
                <a:t>Salveaza</a:t>
              </a:r>
            </a:p>
          </p:txBody>
        </p:sp>
        <p:sp>
          <p:nvSpPr>
            <p:cNvPr id="37" name="Rectangle: Rounded Corners 36">
              <a:hlinkClick r:id="rId2" action="ppaction://hlinksldjump"/>
              <a:extLst>
                <a:ext uri="{FF2B5EF4-FFF2-40B4-BE49-F238E27FC236}">
                  <a16:creationId xmlns:a16="http://schemas.microsoft.com/office/drawing/2014/main" id="{E6842253-5CAF-4C40-8BFB-3DA7F7987021}"/>
                </a:ext>
              </a:extLst>
            </p:cNvPr>
            <p:cNvSpPr/>
            <p:nvPr/>
          </p:nvSpPr>
          <p:spPr>
            <a:xfrm>
              <a:off x="4921097" y="3412574"/>
              <a:ext cx="949820" cy="137161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800"/>
                <a:t>Sterge furnizor</a:t>
              </a:r>
            </a:p>
          </p:txBody>
        </p:sp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1E6387AA-16D5-473F-851B-4A007E8EE92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84088" y="3432073"/>
              <a:ext cx="87867" cy="922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42624006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A745391-1A23-446A-81E3-9CD296B290CF}"/>
              </a:ext>
            </a:extLst>
          </p:cNvPr>
          <p:cNvGrpSpPr/>
          <p:nvPr/>
        </p:nvGrpSpPr>
        <p:grpSpPr>
          <a:xfrm>
            <a:off x="3705513" y="1924346"/>
            <a:ext cx="3818003" cy="1901820"/>
            <a:chOff x="3705513" y="1924346"/>
            <a:chExt cx="3818003" cy="190182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A16075A-2596-4530-8363-F3A047280566}"/>
                </a:ext>
              </a:extLst>
            </p:cNvPr>
            <p:cNvSpPr/>
            <p:nvPr/>
          </p:nvSpPr>
          <p:spPr>
            <a:xfrm>
              <a:off x="3705513" y="1924346"/>
              <a:ext cx="3818003" cy="1901820"/>
            </a:xfrm>
            <a:prstGeom prst="rect">
              <a:avLst/>
            </a:prstGeom>
            <a:solidFill>
              <a:schemeClr val="bg1"/>
            </a:solidFill>
            <a:ln w="9525" cap="rnd">
              <a:solidFill>
                <a:schemeClr val="tx1">
                  <a:lumMod val="50000"/>
                  <a:lumOff val="50000"/>
                  <a:alpha val="7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76980713-F603-4BB9-B1A7-8D44F5A0F8AE}"/>
                </a:ext>
              </a:extLst>
            </p:cNvPr>
            <p:cNvSpPr/>
            <p:nvPr/>
          </p:nvSpPr>
          <p:spPr>
            <a:xfrm>
              <a:off x="3907637" y="2528044"/>
              <a:ext cx="1363479" cy="137160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>
                  <a:solidFill>
                    <a:schemeClr val="bg2">
                      <a:lumMod val="25000"/>
                    </a:schemeClr>
                  </a:solidFill>
                </a:rPr>
                <a:t>Nume furnizor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FEED6840-8A0B-4E0E-9E53-C90942347A4A}"/>
                </a:ext>
              </a:extLst>
            </p:cNvPr>
            <p:cNvSpPr/>
            <p:nvPr/>
          </p:nvSpPr>
          <p:spPr>
            <a:xfrm>
              <a:off x="3907637" y="2708038"/>
              <a:ext cx="1363479" cy="137160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>
                  <a:solidFill>
                    <a:schemeClr val="bg2">
                      <a:lumMod val="25000"/>
                    </a:schemeClr>
                  </a:solidFill>
                </a:rPr>
                <a:t>CUI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CD9C5AC9-4A0D-4E7A-BB41-F422C64E664F}"/>
                </a:ext>
              </a:extLst>
            </p:cNvPr>
            <p:cNvSpPr/>
            <p:nvPr/>
          </p:nvSpPr>
          <p:spPr>
            <a:xfrm>
              <a:off x="3907636" y="2875256"/>
              <a:ext cx="1363479" cy="137160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>
                  <a:solidFill>
                    <a:schemeClr val="bg2">
                      <a:lumMod val="25000"/>
                    </a:schemeClr>
                  </a:solidFill>
                </a:rPr>
                <a:t>Adresa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379E3A51-1C95-4201-AFE7-72F2DBAD6D4F}"/>
                </a:ext>
              </a:extLst>
            </p:cNvPr>
            <p:cNvSpPr/>
            <p:nvPr/>
          </p:nvSpPr>
          <p:spPr>
            <a:xfrm>
              <a:off x="3907636" y="3042474"/>
              <a:ext cx="1363479" cy="137160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>
                  <a:solidFill>
                    <a:schemeClr val="bg2">
                      <a:lumMod val="25000"/>
                    </a:schemeClr>
                  </a:solidFill>
                </a:rPr>
                <a:t>Cod Client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3FFC0D0E-C502-49D2-B5CB-5CCCAF57C813}"/>
                </a:ext>
              </a:extLst>
            </p:cNvPr>
            <p:cNvSpPr/>
            <p:nvPr/>
          </p:nvSpPr>
          <p:spPr>
            <a:xfrm>
              <a:off x="5336723" y="2528044"/>
              <a:ext cx="2011680" cy="137160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80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88FEE21B-6533-4CE1-9486-B7C8E5296481}"/>
                </a:ext>
              </a:extLst>
            </p:cNvPr>
            <p:cNvSpPr/>
            <p:nvPr/>
          </p:nvSpPr>
          <p:spPr>
            <a:xfrm>
              <a:off x="5336723" y="2708038"/>
              <a:ext cx="2011680" cy="137160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80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1A737AE7-3C76-4A4E-93D5-E1795B9C5557}"/>
                </a:ext>
              </a:extLst>
            </p:cNvPr>
            <p:cNvSpPr/>
            <p:nvPr/>
          </p:nvSpPr>
          <p:spPr>
            <a:xfrm>
              <a:off x="5336722" y="2875256"/>
              <a:ext cx="2011680" cy="137160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80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5A16F8CF-104C-47BF-9BA6-ADB9601BDC73}"/>
                </a:ext>
              </a:extLst>
            </p:cNvPr>
            <p:cNvSpPr/>
            <p:nvPr/>
          </p:nvSpPr>
          <p:spPr>
            <a:xfrm>
              <a:off x="5336722" y="3042474"/>
              <a:ext cx="2011680" cy="137160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80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684EE1C-ACB5-43E4-8A29-625D298A960A}"/>
                </a:ext>
              </a:extLst>
            </p:cNvPr>
            <p:cNvSpPr txBox="1"/>
            <p:nvPr/>
          </p:nvSpPr>
          <p:spPr>
            <a:xfrm>
              <a:off x="3816195" y="2013932"/>
              <a:ext cx="2802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Adauga furnizor nou de </a:t>
              </a:r>
              <a:r>
                <a:rPr lang="en-US" b="1"/>
                <a:t>Apa</a:t>
              </a:r>
            </a:p>
          </p:txBody>
        </p:sp>
        <p:sp>
          <p:nvSpPr>
            <p:cNvPr id="36" name="Rectangle: Rounded Corners 35">
              <a:hlinkClick r:id="rId2" action="ppaction://hlinksldjump"/>
              <a:extLst>
                <a:ext uri="{FF2B5EF4-FFF2-40B4-BE49-F238E27FC236}">
                  <a16:creationId xmlns:a16="http://schemas.microsoft.com/office/drawing/2014/main" id="{984378D2-BF62-45E6-A886-0892CD7D1D90}"/>
                </a:ext>
              </a:extLst>
            </p:cNvPr>
            <p:cNvSpPr/>
            <p:nvPr/>
          </p:nvSpPr>
          <p:spPr>
            <a:xfrm>
              <a:off x="3907637" y="3412574"/>
              <a:ext cx="949820" cy="137161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/>
                <a:t>Salveaza</a:t>
              </a:r>
            </a:p>
          </p:txBody>
        </p:sp>
        <p:sp>
          <p:nvSpPr>
            <p:cNvPr id="37" name="Rectangle: Rounded Corners 36">
              <a:hlinkClick r:id="rId2" action="ppaction://hlinksldjump"/>
              <a:extLst>
                <a:ext uri="{FF2B5EF4-FFF2-40B4-BE49-F238E27FC236}">
                  <a16:creationId xmlns:a16="http://schemas.microsoft.com/office/drawing/2014/main" id="{E6842253-5CAF-4C40-8BFB-3DA7F7987021}"/>
                </a:ext>
              </a:extLst>
            </p:cNvPr>
            <p:cNvSpPr/>
            <p:nvPr/>
          </p:nvSpPr>
          <p:spPr>
            <a:xfrm>
              <a:off x="4921097" y="3412574"/>
              <a:ext cx="949820" cy="137161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800"/>
                <a:t>Sterge furnizor</a:t>
              </a:r>
            </a:p>
          </p:txBody>
        </p:sp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1E6387AA-16D5-473F-851B-4A007E8EE92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84088" y="3432073"/>
              <a:ext cx="87867" cy="922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67126584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1C801FB5-EE53-4D8D-BA98-46504863D24B}"/>
              </a:ext>
            </a:extLst>
          </p:cNvPr>
          <p:cNvGrpSpPr/>
          <p:nvPr/>
        </p:nvGrpSpPr>
        <p:grpSpPr>
          <a:xfrm>
            <a:off x="3593338" y="1888494"/>
            <a:ext cx="4040510" cy="2753844"/>
            <a:chOff x="3593338" y="1888494"/>
            <a:chExt cx="4040510" cy="2753844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A16075A-2596-4530-8363-F3A047280566}"/>
                </a:ext>
              </a:extLst>
            </p:cNvPr>
            <p:cNvSpPr/>
            <p:nvPr/>
          </p:nvSpPr>
          <p:spPr>
            <a:xfrm>
              <a:off x="3593338" y="1888494"/>
              <a:ext cx="4040510" cy="2753844"/>
            </a:xfrm>
            <a:prstGeom prst="rect">
              <a:avLst/>
            </a:prstGeom>
            <a:solidFill>
              <a:schemeClr val="bg1"/>
            </a:solidFill>
            <a:ln w="9525" cap="rnd">
              <a:solidFill>
                <a:schemeClr val="tx1">
                  <a:lumMod val="50000"/>
                  <a:lumOff val="50000"/>
                  <a:alpha val="7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76980713-F603-4BB9-B1A7-8D44F5A0F8AE}"/>
                </a:ext>
              </a:extLst>
            </p:cNvPr>
            <p:cNvSpPr/>
            <p:nvPr/>
          </p:nvSpPr>
          <p:spPr>
            <a:xfrm>
              <a:off x="3907637" y="2528044"/>
              <a:ext cx="1363479" cy="137160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>
                  <a:solidFill>
                    <a:schemeClr val="bg2">
                      <a:lumMod val="25000"/>
                    </a:schemeClr>
                  </a:solidFill>
                </a:rPr>
                <a:t>Nume furnizor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FEED6840-8A0B-4E0E-9E53-C90942347A4A}"/>
                </a:ext>
              </a:extLst>
            </p:cNvPr>
            <p:cNvSpPr/>
            <p:nvPr/>
          </p:nvSpPr>
          <p:spPr>
            <a:xfrm>
              <a:off x="3907637" y="2708038"/>
              <a:ext cx="1363479" cy="137160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>
                  <a:solidFill>
                    <a:schemeClr val="bg2">
                      <a:lumMod val="25000"/>
                    </a:schemeClr>
                  </a:solidFill>
                </a:rPr>
                <a:t>CUI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CD9C5AC9-4A0D-4E7A-BB41-F422C64E664F}"/>
                </a:ext>
              </a:extLst>
            </p:cNvPr>
            <p:cNvSpPr/>
            <p:nvPr/>
          </p:nvSpPr>
          <p:spPr>
            <a:xfrm>
              <a:off x="3907636" y="2875256"/>
              <a:ext cx="1363479" cy="137160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>
                  <a:solidFill>
                    <a:schemeClr val="bg2">
                      <a:lumMod val="25000"/>
                    </a:schemeClr>
                  </a:solidFill>
                </a:rPr>
                <a:t>Adresa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379E3A51-1C95-4201-AFE7-72F2DBAD6D4F}"/>
                </a:ext>
              </a:extLst>
            </p:cNvPr>
            <p:cNvSpPr/>
            <p:nvPr/>
          </p:nvSpPr>
          <p:spPr>
            <a:xfrm>
              <a:off x="3907636" y="3042474"/>
              <a:ext cx="1363479" cy="137160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>
                  <a:solidFill>
                    <a:schemeClr val="bg2">
                      <a:lumMod val="25000"/>
                    </a:schemeClr>
                  </a:solidFill>
                </a:rPr>
                <a:t>Cod Client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3FFC0D0E-C502-49D2-B5CB-5CCCAF57C813}"/>
                </a:ext>
              </a:extLst>
            </p:cNvPr>
            <p:cNvSpPr/>
            <p:nvPr/>
          </p:nvSpPr>
          <p:spPr>
            <a:xfrm>
              <a:off x="5336723" y="2528044"/>
              <a:ext cx="2011680" cy="137160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80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88FEE21B-6533-4CE1-9486-B7C8E5296481}"/>
                </a:ext>
              </a:extLst>
            </p:cNvPr>
            <p:cNvSpPr/>
            <p:nvPr/>
          </p:nvSpPr>
          <p:spPr>
            <a:xfrm>
              <a:off x="5336723" y="2708038"/>
              <a:ext cx="2011680" cy="137160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80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1A737AE7-3C76-4A4E-93D5-E1795B9C5557}"/>
                </a:ext>
              </a:extLst>
            </p:cNvPr>
            <p:cNvSpPr/>
            <p:nvPr/>
          </p:nvSpPr>
          <p:spPr>
            <a:xfrm>
              <a:off x="5336722" y="2875256"/>
              <a:ext cx="2011680" cy="137160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80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5A16F8CF-104C-47BF-9BA6-ADB9601BDC73}"/>
                </a:ext>
              </a:extLst>
            </p:cNvPr>
            <p:cNvSpPr/>
            <p:nvPr/>
          </p:nvSpPr>
          <p:spPr>
            <a:xfrm>
              <a:off x="5336722" y="3042474"/>
              <a:ext cx="2011680" cy="137160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80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684EE1C-ACB5-43E4-8A29-625D298A960A}"/>
                </a:ext>
              </a:extLst>
            </p:cNvPr>
            <p:cNvSpPr txBox="1"/>
            <p:nvPr/>
          </p:nvSpPr>
          <p:spPr>
            <a:xfrm>
              <a:off x="3816195" y="2013932"/>
              <a:ext cx="2802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Adauga furnizor nou de </a:t>
              </a:r>
              <a:r>
                <a:rPr lang="en-US" b="1"/>
                <a:t>Apa</a:t>
              </a:r>
            </a:p>
          </p:txBody>
        </p:sp>
        <p:sp>
          <p:nvSpPr>
            <p:cNvPr id="36" name="Rectangle: Rounded Corners 35">
              <a:hlinkClick r:id="rId2" action="ppaction://hlinksldjump"/>
              <a:extLst>
                <a:ext uri="{FF2B5EF4-FFF2-40B4-BE49-F238E27FC236}">
                  <a16:creationId xmlns:a16="http://schemas.microsoft.com/office/drawing/2014/main" id="{984378D2-BF62-45E6-A886-0892CD7D1D90}"/>
                </a:ext>
              </a:extLst>
            </p:cNvPr>
            <p:cNvSpPr/>
            <p:nvPr/>
          </p:nvSpPr>
          <p:spPr>
            <a:xfrm>
              <a:off x="3907636" y="4293287"/>
              <a:ext cx="949820" cy="137161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/>
                <a:t>Salveaza</a:t>
              </a:r>
            </a:p>
          </p:txBody>
        </p:sp>
        <p:sp>
          <p:nvSpPr>
            <p:cNvPr id="37" name="Rectangle: Rounded Corners 36">
              <a:hlinkClick r:id="rId2" action="ppaction://hlinksldjump"/>
              <a:extLst>
                <a:ext uri="{FF2B5EF4-FFF2-40B4-BE49-F238E27FC236}">
                  <a16:creationId xmlns:a16="http://schemas.microsoft.com/office/drawing/2014/main" id="{E6842253-5CAF-4C40-8BFB-3DA7F7987021}"/>
                </a:ext>
              </a:extLst>
            </p:cNvPr>
            <p:cNvSpPr/>
            <p:nvPr/>
          </p:nvSpPr>
          <p:spPr>
            <a:xfrm>
              <a:off x="4921096" y="4293287"/>
              <a:ext cx="949820" cy="137161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800"/>
                <a:t>Sterge furnizor</a:t>
              </a:r>
            </a:p>
          </p:txBody>
        </p:sp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1E6387AA-16D5-473F-851B-4A007E8EE92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84087" y="4312786"/>
              <a:ext cx="87867" cy="92280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FCD93C8-D3DB-406B-B69A-B6740883F580}"/>
                </a:ext>
              </a:extLst>
            </p:cNvPr>
            <p:cNvSpPr txBox="1"/>
            <p:nvPr/>
          </p:nvSpPr>
          <p:spPr>
            <a:xfrm>
              <a:off x="3816195" y="3199133"/>
              <a:ext cx="30071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Mod de distribuire a facturilor</a:t>
              </a:r>
              <a:endParaRPr lang="en-US" b="1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90FA31D-3F54-458F-AD92-DB75B4E247AB}"/>
                </a:ext>
              </a:extLst>
            </p:cNvPr>
            <p:cNvSpPr txBox="1"/>
            <p:nvPr/>
          </p:nvSpPr>
          <p:spPr>
            <a:xfrm>
              <a:off x="4116067" y="3553345"/>
              <a:ext cx="649537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/>
                <a:t>Pe apartament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8B60BF3-6176-4252-A0F5-02F8D0E4F701}"/>
                </a:ext>
              </a:extLst>
            </p:cNvPr>
            <p:cNvSpPr/>
            <p:nvPr/>
          </p:nvSpPr>
          <p:spPr>
            <a:xfrm>
              <a:off x="4081464" y="3593309"/>
              <a:ext cx="96517" cy="90102"/>
            </a:xfrm>
            <a:prstGeom prst="ellipse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80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E6170C3-5860-483B-932D-E598A01615FD}"/>
                </a:ext>
              </a:extLst>
            </p:cNvPr>
            <p:cNvSpPr txBox="1"/>
            <p:nvPr/>
          </p:nvSpPr>
          <p:spPr>
            <a:xfrm>
              <a:off x="4116067" y="3758367"/>
              <a:ext cx="57099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/>
                <a:t>Pe persoana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C59FDC16-5002-4E38-BD92-34B837E3BE96}"/>
                </a:ext>
              </a:extLst>
            </p:cNvPr>
            <p:cNvSpPr/>
            <p:nvPr/>
          </p:nvSpPr>
          <p:spPr>
            <a:xfrm>
              <a:off x="4081464" y="3798331"/>
              <a:ext cx="96517" cy="90102"/>
            </a:xfrm>
            <a:prstGeom prst="ellipse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80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7FD3029-72E9-41A2-B644-7C6F0F11CFF6}"/>
                </a:ext>
              </a:extLst>
            </p:cNvPr>
            <p:cNvSpPr txBox="1"/>
            <p:nvPr/>
          </p:nvSpPr>
          <p:spPr>
            <a:xfrm>
              <a:off x="4116067" y="3967567"/>
              <a:ext cx="1167307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/>
                <a:t>Diferentiat/in functie de contor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E2DB78A8-EAD6-469F-AAB9-399D9D0A3B74}"/>
                </a:ext>
              </a:extLst>
            </p:cNvPr>
            <p:cNvSpPr/>
            <p:nvPr/>
          </p:nvSpPr>
          <p:spPr>
            <a:xfrm>
              <a:off x="4081464" y="4007531"/>
              <a:ext cx="96517" cy="90102"/>
            </a:xfrm>
            <a:prstGeom prst="ellipse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80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48901001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69A087C4-DFD9-43AD-8218-7E4AAC5710FB}"/>
              </a:ext>
            </a:extLst>
          </p:cNvPr>
          <p:cNvSpPr/>
          <p:nvPr/>
        </p:nvSpPr>
        <p:spPr>
          <a:xfrm>
            <a:off x="-9526" y="1186962"/>
            <a:ext cx="12192000" cy="1346282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E619CDBA-2BDE-4A20-A6B0-D94D986E9D70}"/>
              </a:ext>
            </a:extLst>
          </p:cNvPr>
          <p:cNvSpPr/>
          <p:nvPr/>
        </p:nvSpPr>
        <p:spPr>
          <a:xfrm>
            <a:off x="1973181" y="1269462"/>
            <a:ext cx="7852094" cy="4337053"/>
          </a:xfrm>
          <a:prstGeom prst="rect">
            <a:avLst/>
          </a:prstGeom>
          <a:solidFill>
            <a:schemeClr val="bg1"/>
          </a:solidFill>
          <a:ln w="12700" cmpd="dbl">
            <a:gradFill flip="none" rotWithShape="1">
              <a:gsLst>
                <a:gs pos="0">
                  <a:schemeClr val="accent3">
                    <a:lumMod val="0"/>
                    <a:lumOff val="100000"/>
                  </a:schemeClr>
                </a:gs>
                <a:gs pos="35000">
                  <a:schemeClr val="accent3">
                    <a:lumMod val="0"/>
                    <a:lumOff val="100000"/>
                  </a:schemeClr>
                </a:gs>
                <a:gs pos="100000">
                  <a:schemeClr val="tx1"/>
                </a:gs>
              </a:gsLst>
              <a:path path="circle">
                <a:fillToRect l="50000" t="-80000" r="50000" b="18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A1966B5C-11A5-4DD1-B4EE-54526F596CA2}"/>
              </a:ext>
            </a:extLst>
          </p:cNvPr>
          <p:cNvSpPr/>
          <p:nvPr/>
        </p:nvSpPr>
        <p:spPr>
          <a:xfrm>
            <a:off x="2055707" y="2678753"/>
            <a:ext cx="4400138" cy="2472360"/>
          </a:xfrm>
          <a:prstGeom prst="rect">
            <a:avLst/>
          </a:prstGeom>
          <a:solidFill>
            <a:schemeClr val="bg1"/>
          </a:solidFill>
          <a:ln w="9525" cap="rnd">
            <a:solidFill>
              <a:schemeClr val="tx1">
                <a:lumMod val="50000"/>
                <a:lumOff val="50000"/>
                <a:alpha val="7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625C435-64AB-4B2D-B175-18DCE1F178D1}"/>
              </a:ext>
            </a:extLst>
          </p:cNvPr>
          <p:cNvSpPr txBox="1"/>
          <p:nvPr/>
        </p:nvSpPr>
        <p:spPr>
          <a:xfrm>
            <a:off x="2612577" y="1424224"/>
            <a:ext cx="12774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tx1">
                    <a:lumMod val="85000"/>
                    <a:lumOff val="15000"/>
                  </a:schemeClr>
                </a:solidFill>
              </a:rPr>
              <a:t>Asociatie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5B8DAE88-CBC2-4EB7-BDB1-ABD6C10AFC13}"/>
              </a:ext>
            </a:extLst>
          </p:cNvPr>
          <p:cNvCxnSpPr/>
          <p:nvPr/>
        </p:nvCxnSpPr>
        <p:spPr>
          <a:xfrm>
            <a:off x="2037045" y="2024743"/>
            <a:ext cx="768704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Picture 59">
            <a:extLst>
              <a:ext uri="{FF2B5EF4-FFF2-40B4-BE49-F238E27FC236}">
                <a16:creationId xmlns:a16="http://schemas.microsoft.com/office/drawing/2014/main" id="{B4D3B41D-A6D2-4303-8912-BC572F1F7E10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662" y="1316179"/>
            <a:ext cx="581706" cy="581706"/>
          </a:xfrm>
          <a:prstGeom prst="rect">
            <a:avLst/>
          </a:prstGeom>
        </p:spPr>
      </p:pic>
      <p:sp>
        <p:nvSpPr>
          <p:cNvPr id="61" name="Rectangle: Rounded Corners 60">
            <a:hlinkClick r:id="rId5" action="ppaction://hlinksldjump"/>
            <a:extLst>
              <a:ext uri="{FF2B5EF4-FFF2-40B4-BE49-F238E27FC236}">
                <a16:creationId xmlns:a16="http://schemas.microsoft.com/office/drawing/2014/main" id="{AD3AD9E4-E303-43A9-B8CE-FB3A63343ADF}"/>
              </a:ext>
            </a:extLst>
          </p:cNvPr>
          <p:cNvSpPr/>
          <p:nvPr/>
        </p:nvSpPr>
        <p:spPr>
          <a:xfrm>
            <a:off x="2041686" y="5285317"/>
            <a:ext cx="1704975" cy="246211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/>
              <a:t>Continua</a:t>
            </a: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624248CC-8746-49CF-BCED-39C5422DD24E}"/>
              </a:ext>
            </a:extLst>
          </p:cNvPr>
          <p:cNvSpPr/>
          <p:nvPr/>
        </p:nvSpPr>
        <p:spPr>
          <a:xfrm>
            <a:off x="2092090" y="2737718"/>
            <a:ext cx="1363479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Apa</a:t>
            </a: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B19C878C-3FEE-4A0F-96DB-02411666EC60}"/>
              </a:ext>
            </a:extLst>
          </p:cNvPr>
          <p:cNvSpPr/>
          <p:nvPr/>
        </p:nvSpPr>
        <p:spPr>
          <a:xfrm>
            <a:off x="2037045" y="2066597"/>
            <a:ext cx="2876550" cy="22955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>
                <a:solidFill>
                  <a:schemeClr val="bg2">
                    <a:lumMod val="25000"/>
                  </a:schemeClr>
                </a:solidFill>
              </a:rPr>
              <a:t>Asociatia de proprietari Vulturul B4A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0FC76365-FEFB-46A3-8B18-0EC9825AA989}"/>
              </a:ext>
            </a:extLst>
          </p:cNvPr>
          <p:cNvCxnSpPr>
            <a:cxnSpLocks/>
          </p:cNvCxnSpPr>
          <p:nvPr/>
        </p:nvCxnSpPr>
        <p:spPr>
          <a:xfrm>
            <a:off x="2055707" y="2568245"/>
            <a:ext cx="311345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AB44D679-61C7-427F-9446-34707F516308}"/>
              </a:ext>
            </a:extLst>
          </p:cNvPr>
          <p:cNvSpPr/>
          <p:nvPr/>
        </p:nvSpPr>
        <p:spPr>
          <a:xfrm>
            <a:off x="2092090" y="2917712"/>
            <a:ext cx="1363479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Salubritate</a:t>
            </a:r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421FB981-6F06-42F8-A6D6-ACD808084972}"/>
              </a:ext>
            </a:extLst>
          </p:cNvPr>
          <p:cNvSpPr/>
          <p:nvPr/>
        </p:nvSpPr>
        <p:spPr>
          <a:xfrm>
            <a:off x="2094900" y="3428869"/>
            <a:ext cx="1363479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Salarii</a:t>
            </a:r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9BB3F1AC-44D3-4B52-A086-08E82ED3709E}"/>
              </a:ext>
            </a:extLst>
          </p:cNvPr>
          <p:cNvSpPr/>
          <p:nvPr/>
        </p:nvSpPr>
        <p:spPr>
          <a:xfrm>
            <a:off x="2092089" y="3635059"/>
            <a:ext cx="1363479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Caldura</a:t>
            </a: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32564B10-657C-4A7F-86AF-912E82F70550}"/>
              </a:ext>
            </a:extLst>
          </p:cNvPr>
          <p:cNvSpPr/>
          <p:nvPr/>
        </p:nvSpPr>
        <p:spPr>
          <a:xfrm>
            <a:off x="2037045" y="2323406"/>
            <a:ext cx="1144305" cy="22955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>
                <a:solidFill>
                  <a:schemeClr val="bg2">
                    <a:lumMod val="25000"/>
                  </a:schemeClr>
                </a:solidFill>
              </a:rPr>
              <a:t>Furnizori</a:t>
            </a: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98506B8A-7244-4959-9A47-6E71760D940D}"/>
              </a:ext>
            </a:extLst>
          </p:cNvPr>
          <p:cNvSpPr/>
          <p:nvPr/>
        </p:nvSpPr>
        <p:spPr>
          <a:xfrm>
            <a:off x="2092089" y="3084930"/>
            <a:ext cx="1363479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Electricitate</a:t>
            </a: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EAF22557-37FA-48F1-A189-B735F108BBBE}"/>
              </a:ext>
            </a:extLst>
          </p:cNvPr>
          <p:cNvSpPr/>
          <p:nvPr/>
        </p:nvSpPr>
        <p:spPr>
          <a:xfrm>
            <a:off x="2092089" y="3252148"/>
            <a:ext cx="1363479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Lift</a:t>
            </a:r>
          </a:p>
        </p:txBody>
      </p: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66F5614A-E692-4437-847E-537F6770E02B}"/>
              </a:ext>
            </a:extLst>
          </p:cNvPr>
          <p:cNvSpPr/>
          <p:nvPr/>
        </p:nvSpPr>
        <p:spPr>
          <a:xfrm>
            <a:off x="3516053" y="2739867"/>
            <a:ext cx="963276" cy="13714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r"/>
            <a:r>
              <a:rPr lang="en-US" sz="1050" b="1">
                <a:solidFill>
                  <a:schemeClr val="bg2">
                    <a:lumMod val="25000"/>
                  </a:schemeClr>
                </a:solidFill>
              </a:rPr>
              <a:t>Adauga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66E7530-A39D-4E3C-96E0-D741258D9132}"/>
              </a:ext>
            </a:extLst>
          </p:cNvPr>
          <p:cNvGrpSpPr/>
          <p:nvPr/>
        </p:nvGrpSpPr>
        <p:grpSpPr>
          <a:xfrm>
            <a:off x="2092090" y="4072557"/>
            <a:ext cx="1704974" cy="126007"/>
            <a:chOff x="2092090" y="3988737"/>
            <a:chExt cx="1704974" cy="126007"/>
          </a:xfrm>
        </p:grpSpPr>
        <p:sp>
          <p:nvSpPr>
            <p:cNvPr id="101" name="Rectangle: Rounded Corners 100">
              <a:hlinkClick r:id="rId6" action="ppaction://hlinksldjump"/>
              <a:extLst>
                <a:ext uri="{FF2B5EF4-FFF2-40B4-BE49-F238E27FC236}">
                  <a16:creationId xmlns:a16="http://schemas.microsoft.com/office/drawing/2014/main" id="{887B7F85-1012-4761-97DD-3FF299AD72C9}"/>
                </a:ext>
              </a:extLst>
            </p:cNvPr>
            <p:cNvSpPr/>
            <p:nvPr/>
          </p:nvSpPr>
          <p:spPr>
            <a:xfrm>
              <a:off x="2092090" y="3988737"/>
              <a:ext cx="1704974" cy="12600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800">
                  <a:solidFill>
                    <a:schemeClr val="bg2">
                      <a:lumMod val="25000"/>
                    </a:schemeClr>
                  </a:solidFill>
                </a:rPr>
                <a:t>      Adauga categorie ce cheltuieli</a:t>
              </a:r>
            </a:p>
          </p:txBody>
        </p: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6E98BBFB-71F5-44B3-B7E1-4B8239CE2AB0}"/>
                </a:ext>
              </a:extLst>
            </p:cNvPr>
            <p:cNvGrpSpPr/>
            <p:nvPr/>
          </p:nvGrpSpPr>
          <p:grpSpPr>
            <a:xfrm>
              <a:off x="2175874" y="3997454"/>
              <a:ext cx="104274" cy="101435"/>
              <a:chOff x="6534150" y="3133725"/>
              <a:chExt cx="457200" cy="504224"/>
            </a:xfrm>
          </p:grpSpPr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2EAD0557-851A-42D8-B553-45061D632BE5}"/>
                  </a:ext>
                </a:extLst>
              </p:cNvPr>
              <p:cNvCxnSpPr/>
              <p:nvPr/>
            </p:nvCxnSpPr>
            <p:spPr>
              <a:xfrm>
                <a:off x="6762750" y="3133725"/>
                <a:ext cx="0" cy="504224"/>
              </a:xfrm>
              <a:prstGeom prst="line">
                <a:avLst/>
              </a:prstGeom>
              <a:ln w="349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0A24B411-0208-4900-9074-306C5A3AE510}"/>
                  </a:ext>
                </a:extLst>
              </p:cNvPr>
              <p:cNvCxnSpPr/>
              <p:nvPr/>
            </p:nvCxnSpPr>
            <p:spPr>
              <a:xfrm>
                <a:off x="6534150" y="3385837"/>
                <a:ext cx="457200" cy="0"/>
              </a:xfrm>
              <a:prstGeom prst="line">
                <a:avLst/>
              </a:prstGeom>
              <a:ln w="349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1BB14877-E568-45D8-A239-477C039A46A9}"/>
              </a:ext>
            </a:extLst>
          </p:cNvPr>
          <p:cNvSpPr/>
          <p:nvPr/>
        </p:nvSpPr>
        <p:spPr>
          <a:xfrm>
            <a:off x="2092089" y="3819044"/>
            <a:ext cx="1363479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Diverse 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D0D58E75-6619-49A6-A49A-C9C1DB9EDC59}"/>
              </a:ext>
            </a:extLst>
          </p:cNvPr>
          <p:cNvSpPr/>
          <p:nvPr/>
        </p:nvSpPr>
        <p:spPr>
          <a:xfrm>
            <a:off x="3516053" y="2928430"/>
            <a:ext cx="963276" cy="13714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r"/>
            <a:r>
              <a:rPr lang="en-US" sz="1050" b="1">
                <a:solidFill>
                  <a:schemeClr val="bg2">
                    <a:lumMod val="25000"/>
                  </a:schemeClr>
                </a:solidFill>
              </a:rPr>
              <a:t>Adauga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D747FC0F-8563-43F5-ACD2-2A36E4987D25}"/>
              </a:ext>
            </a:extLst>
          </p:cNvPr>
          <p:cNvSpPr/>
          <p:nvPr/>
        </p:nvSpPr>
        <p:spPr>
          <a:xfrm>
            <a:off x="3516053" y="3110699"/>
            <a:ext cx="963276" cy="13714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r"/>
            <a:r>
              <a:rPr lang="en-US" sz="1050" b="1">
                <a:solidFill>
                  <a:schemeClr val="bg2">
                    <a:lumMod val="25000"/>
                  </a:schemeClr>
                </a:solidFill>
              </a:rPr>
              <a:t>Adauga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0156D64B-A659-42D6-8B53-1277440C130B}"/>
              </a:ext>
            </a:extLst>
          </p:cNvPr>
          <p:cNvSpPr/>
          <p:nvPr/>
        </p:nvSpPr>
        <p:spPr>
          <a:xfrm>
            <a:off x="3516053" y="3273516"/>
            <a:ext cx="963276" cy="13714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r"/>
            <a:r>
              <a:rPr lang="en-US" sz="1050" b="1">
                <a:solidFill>
                  <a:schemeClr val="bg2">
                    <a:lumMod val="25000"/>
                  </a:schemeClr>
                </a:solidFill>
              </a:rPr>
              <a:t>Adauga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BDD90C2E-B8C6-4535-98A0-E0681B6EA4A1}"/>
              </a:ext>
            </a:extLst>
          </p:cNvPr>
          <p:cNvSpPr/>
          <p:nvPr/>
        </p:nvSpPr>
        <p:spPr>
          <a:xfrm>
            <a:off x="3516053" y="3462079"/>
            <a:ext cx="963276" cy="13714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r"/>
            <a:r>
              <a:rPr lang="en-US" sz="1050" b="1">
                <a:solidFill>
                  <a:schemeClr val="bg2">
                    <a:lumMod val="25000"/>
                  </a:schemeClr>
                </a:solidFill>
              </a:rPr>
              <a:t>Adauga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5C348649-CF30-48CE-A342-76EF2A0E45EE}"/>
              </a:ext>
            </a:extLst>
          </p:cNvPr>
          <p:cNvSpPr/>
          <p:nvPr/>
        </p:nvSpPr>
        <p:spPr>
          <a:xfrm>
            <a:off x="3516053" y="3644348"/>
            <a:ext cx="963276" cy="13714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r"/>
            <a:r>
              <a:rPr lang="en-US" sz="1050" b="1">
                <a:solidFill>
                  <a:schemeClr val="bg2">
                    <a:lumMod val="25000"/>
                  </a:schemeClr>
                </a:solidFill>
              </a:rPr>
              <a:t>Adauga</a:t>
            </a:r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87372260-D588-48C8-A920-939D37CF471A}"/>
              </a:ext>
            </a:extLst>
          </p:cNvPr>
          <p:cNvSpPr/>
          <p:nvPr/>
        </p:nvSpPr>
        <p:spPr>
          <a:xfrm>
            <a:off x="3510792" y="3819055"/>
            <a:ext cx="963276" cy="13714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r"/>
            <a:r>
              <a:rPr lang="en-US" sz="1050" b="1">
                <a:solidFill>
                  <a:schemeClr val="bg2">
                    <a:lumMod val="25000"/>
                  </a:schemeClr>
                </a:solidFill>
              </a:rPr>
              <a:t>Adauga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74252A3-9380-4E66-905E-4E5146BAC16C}"/>
              </a:ext>
            </a:extLst>
          </p:cNvPr>
          <p:cNvSpPr/>
          <p:nvPr/>
        </p:nvSpPr>
        <p:spPr>
          <a:xfrm>
            <a:off x="7371199" y="2105428"/>
            <a:ext cx="1483552" cy="1524180"/>
          </a:xfrm>
          <a:prstGeom prst="rect">
            <a:avLst/>
          </a:prstGeom>
          <a:solidFill>
            <a:schemeClr val="bg1"/>
          </a:solidFill>
          <a:ln>
            <a:gradFill flip="none" rotWithShape="1">
              <a:gsLst>
                <a:gs pos="39000">
                  <a:schemeClr val="bg1">
                    <a:lumMod val="75000"/>
                  </a:schemeClr>
                </a:gs>
                <a:gs pos="60000">
                  <a:schemeClr val="accent3">
                    <a:lumMod val="45000"/>
                    <a:lumOff val="5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100000">
                  <a:schemeClr val="tx1"/>
                </a:gs>
              </a:gsLst>
              <a:lin ang="54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  <a:p>
            <a:pPr algn="ctr"/>
            <a:r>
              <a:rPr lang="en-US" sz="1600">
                <a:solidFill>
                  <a:srgbClr val="00B050"/>
                </a:solidFill>
              </a:rPr>
              <a:t>Indicatii</a:t>
            </a:r>
            <a:r>
              <a:rPr lang="en-US" sz="1200">
                <a:solidFill>
                  <a:srgbClr val="00B050"/>
                </a:solidFill>
              </a:rPr>
              <a:t> </a:t>
            </a:r>
          </a:p>
          <a:p>
            <a:pPr algn="ctr"/>
            <a:r>
              <a:rPr lang="en-US" sz="800">
                <a:solidFill>
                  <a:schemeClr val="tx1"/>
                </a:solidFill>
              </a:rPr>
              <a:t>Aici definesti furnizorii. </a:t>
            </a:r>
          </a:p>
          <a:p>
            <a:pPr algn="ctr"/>
            <a:endParaRPr lang="en-US" sz="800">
              <a:solidFill>
                <a:schemeClr val="tx1"/>
              </a:solidFill>
            </a:endParaRPr>
          </a:p>
          <a:p>
            <a:pPr algn="ctr"/>
            <a:r>
              <a:rPr lang="en-US" sz="800">
                <a:solidFill>
                  <a:schemeClr val="tx1"/>
                </a:solidFill>
              </a:rPr>
              <a:t>Apasa butonul </a:t>
            </a:r>
            <a:r>
              <a:rPr lang="en-US" sz="1050" b="1">
                <a:solidFill>
                  <a:schemeClr val="tx1"/>
                </a:solidFill>
              </a:rPr>
              <a:t>Adauga</a:t>
            </a:r>
            <a:r>
              <a:rPr lang="en-US" sz="800">
                <a:solidFill>
                  <a:schemeClr val="tx1"/>
                </a:solidFill>
              </a:rPr>
              <a:t> din dreptul fiecarei categorii de                    </a:t>
            </a:r>
            <a:r>
              <a:rPr lang="en-US" sz="800">
                <a:solidFill>
                  <a:schemeClr val="bg1"/>
                </a:solidFill>
              </a:rPr>
              <a:t>wwwwww</a:t>
            </a:r>
            <a:r>
              <a:rPr lang="en-US" sz="800">
                <a:solidFill>
                  <a:schemeClr val="tx1"/>
                </a:solidFill>
              </a:rPr>
              <a:t>cheltuieli</a:t>
            </a:r>
            <a:r>
              <a:rPr lang="en-US"/>
              <a:t>prenumele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6045DBED-544A-4470-8DDD-05B031F8727B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5764" y="2179962"/>
            <a:ext cx="246610" cy="246610"/>
          </a:xfrm>
          <a:prstGeom prst="rect">
            <a:avLst/>
          </a:prstGeom>
        </p:spPr>
      </p:pic>
      <p:sp>
        <p:nvSpPr>
          <p:cNvPr id="55" name="Rectangle 54">
            <a:extLst>
              <a:ext uri="{FF2B5EF4-FFF2-40B4-BE49-F238E27FC236}">
                <a16:creationId xmlns:a16="http://schemas.microsoft.com/office/drawing/2014/main" id="{C35A80AD-3D3E-4722-9997-C3E03E0CDA92}"/>
              </a:ext>
            </a:extLst>
          </p:cNvPr>
          <p:cNvSpPr/>
          <p:nvPr/>
        </p:nvSpPr>
        <p:spPr>
          <a:xfrm>
            <a:off x="1973181" y="1278124"/>
            <a:ext cx="7852094" cy="4337053"/>
          </a:xfrm>
          <a:prstGeom prst="rect">
            <a:avLst/>
          </a:prstGeom>
          <a:solidFill>
            <a:schemeClr val="bg1">
              <a:alpha val="42000"/>
            </a:schemeClr>
          </a:solidFill>
          <a:ln w="12700" cmpd="dbl">
            <a:gradFill flip="none" rotWithShape="1">
              <a:gsLst>
                <a:gs pos="35000">
                  <a:schemeClr val="accent3">
                    <a:lumMod val="0"/>
                    <a:lumOff val="100000"/>
                  </a:schemeClr>
                </a:gs>
                <a:gs pos="35000">
                  <a:schemeClr val="accent3">
                    <a:lumMod val="0"/>
                    <a:lumOff val="100000"/>
                  </a:schemeClr>
                </a:gs>
                <a:gs pos="100000">
                  <a:schemeClr val="tx1"/>
                </a:gs>
              </a:gsLst>
              <a:path path="circle">
                <a:fillToRect l="50000" t="-80000" r="50000" b="18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1961633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69A087C4-DFD9-43AD-8218-7E4AAC5710FB}"/>
              </a:ext>
            </a:extLst>
          </p:cNvPr>
          <p:cNvSpPr/>
          <p:nvPr/>
        </p:nvSpPr>
        <p:spPr>
          <a:xfrm>
            <a:off x="-9526" y="1186962"/>
            <a:ext cx="12192000" cy="1346282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497580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388AE32E-EA68-489B-84D5-A64ECD89F4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3784" y="5761732"/>
            <a:ext cx="4058216" cy="26392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5A95161-73AC-4C73-A6A7-1A42E4243A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4699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3229837-D7AF-4312-B0D0-03271287A548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523" y="476843"/>
            <a:ext cx="462724" cy="3644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8807322-A722-4FC2-807A-1ED6498CE3E5}"/>
              </a:ext>
            </a:extLst>
          </p:cNvPr>
          <p:cNvSpPr txBox="1"/>
          <p:nvPr/>
        </p:nvSpPr>
        <p:spPr>
          <a:xfrm>
            <a:off x="600617" y="435611"/>
            <a:ext cx="19026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rgbClr val="336699"/>
                </a:solidFill>
                <a:latin typeface="Franklin Gothic Medium" panose="020B0603020102020204" pitchFamily="34" charset="0"/>
                <a:ea typeface="Microsoft YaHei UI" panose="020B0503020204020204" pitchFamily="34" charset="-122"/>
              </a:rPr>
              <a:t>BlocAdmin.ro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456C2F-DE97-4EBD-9E49-51CD2A9ADB5D}"/>
              </a:ext>
            </a:extLst>
          </p:cNvPr>
          <p:cNvSpPr txBox="1"/>
          <p:nvPr/>
        </p:nvSpPr>
        <p:spPr>
          <a:xfrm>
            <a:off x="600617" y="653257"/>
            <a:ext cx="18995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i="1" err="1">
                <a:solidFill>
                  <a:srgbClr val="006600"/>
                </a:solidFill>
              </a:rPr>
              <a:t>Pentru</a:t>
            </a:r>
            <a:r>
              <a:rPr lang="en-US" sz="800" b="1" i="1">
                <a:solidFill>
                  <a:srgbClr val="006600"/>
                </a:solidFill>
              </a:rPr>
              <a:t> administratorii de bloc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A93ADA-403C-432F-8AE5-0196473C4CF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56" y="5889597"/>
            <a:ext cx="11431595" cy="56205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3C8E6E9-9D70-4165-A23F-C2FEAC1921E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761" y="6052448"/>
            <a:ext cx="11434622" cy="54429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2E257A1-1701-4319-A7DE-54E646A0FC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23972"/>
            <a:ext cx="4058216" cy="47959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D20ACDCE-8903-4937-90C9-4E6A8BFAED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0198" y="5761732"/>
            <a:ext cx="4058216" cy="263926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98691049-8A65-42D5-9AB6-28514E63DF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12" y="5903761"/>
            <a:ext cx="4058216" cy="495369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4B1B60BD-3D04-4352-9523-EDD9FAF552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63809"/>
            <a:ext cx="4058216" cy="26392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2BB4F0C-1208-4C56-8B09-2E678B33D19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5952117"/>
            <a:ext cx="8991600" cy="442087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EC0BBD21-5F58-49DB-AB8D-97FCB71D7F7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6592736"/>
            <a:ext cx="12192000" cy="26035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14A719F8-D644-4188-A663-0767926290B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56" y="874080"/>
            <a:ext cx="12191999" cy="315241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DEEAA446-D79D-4357-9B6B-AF972384CC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012" y="6056161"/>
            <a:ext cx="4058216" cy="495369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24AC8071-BE69-4839-8061-4FF39052168E}"/>
              </a:ext>
            </a:extLst>
          </p:cNvPr>
          <p:cNvSpPr txBox="1"/>
          <p:nvPr/>
        </p:nvSpPr>
        <p:spPr>
          <a:xfrm>
            <a:off x="9985019" y="873089"/>
            <a:ext cx="7629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chemeClr val="bg1">
                    <a:lumMod val="85000"/>
                  </a:schemeClr>
                </a:solidFill>
              </a:rPr>
              <a:t>Notificari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EF3861FA-F025-4A15-AE0B-D365E415D5D0}"/>
              </a:ext>
            </a:extLst>
          </p:cNvPr>
          <p:cNvGrpSpPr/>
          <p:nvPr/>
        </p:nvGrpSpPr>
        <p:grpSpPr>
          <a:xfrm>
            <a:off x="10895037" y="959314"/>
            <a:ext cx="188913" cy="127000"/>
            <a:chOff x="10521950" y="971550"/>
            <a:chExt cx="298450" cy="127000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D2CFC05E-B662-46D1-86E6-60B2C4BBEABF}"/>
                </a:ext>
              </a:extLst>
            </p:cNvPr>
            <p:cNvCxnSpPr>
              <a:cxnSpLocks/>
            </p:cNvCxnSpPr>
            <p:nvPr/>
          </p:nvCxnSpPr>
          <p:spPr>
            <a:xfrm>
              <a:off x="10521950" y="971550"/>
              <a:ext cx="298450" cy="0"/>
            </a:xfrm>
            <a:prstGeom prst="line">
              <a:avLst/>
            </a:prstGeom>
            <a:ln w="158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E4A0B63-0CD5-48B6-B233-97D5B0FECF64}"/>
                </a:ext>
              </a:extLst>
            </p:cNvPr>
            <p:cNvCxnSpPr>
              <a:cxnSpLocks/>
            </p:cNvCxnSpPr>
            <p:nvPr/>
          </p:nvCxnSpPr>
          <p:spPr>
            <a:xfrm>
              <a:off x="10521950" y="1035050"/>
              <a:ext cx="298450" cy="0"/>
            </a:xfrm>
            <a:prstGeom prst="line">
              <a:avLst/>
            </a:prstGeom>
            <a:ln w="158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BC1EDA5-6BEE-42F8-81FE-E8C1ADD03A80}"/>
                </a:ext>
              </a:extLst>
            </p:cNvPr>
            <p:cNvCxnSpPr>
              <a:cxnSpLocks/>
            </p:cNvCxnSpPr>
            <p:nvPr/>
          </p:nvCxnSpPr>
          <p:spPr>
            <a:xfrm>
              <a:off x="10521950" y="1098550"/>
              <a:ext cx="298450" cy="0"/>
            </a:xfrm>
            <a:prstGeom prst="line">
              <a:avLst/>
            </a:prstGeom>
            <a:ln w="158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E4D133E1-4242-4932-81FB-9DCA7A78F95D}"/>
              </a:ext>
            </a:extLst>
          </p:cNvPr>
          <p:cNvSpPr txBox="1"/>
          <p:nvPr/>
        </p:nvSpPr>
        <p:spPr>
          <a:xfrm>
            <a:off x="11109169" y="884314"/>
            <a:ext cx="9987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chemeClr val="bg1">
                    <a:lumMod val="85000"/>
                  </a:schemeClr>
                </a:solidFill>
              </a:rPr>
              <a:t>Contul Meu</a:t>
            </a: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78C766AA-C900-488D-9A53-EC9AC65D2938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150" y="898912"/>
            <a:ext cx="218250" cy="242600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6B285945-186E-47EE-9D38-671F972DA7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641" y="5764294"/>
            <a:ext cx="4058216" cy="495369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63642E2-197E-4989-8A5D-E91CDD0309F1}"/>
              </a:ext>
            </a:extLst>
          </p:cNvPr>
          <p:cNvSpPr/>
          <p:nvPr/>
        </p:nvSpPr>
        <p:spPr>
          <a:xfrm>
            <a:off x="1" y="435611"/>
            <a:ext cx="12189642" cy="6150305"/>
          </a:xfrm>
          <a:prstGeom prst="rect">
            <a:avLst/>
          </a:prstGeom>
          <a:solidFill>
            <a:schemeClr val="bg1">
              <a:lumMod val="95000"/>
              <a:alpha val="3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6C910AB3-3F72-46F9-9A39-A2EF0EDA5319}"/>
              </a:ext>
            </a:extLst>
          </p:cNvPr>
          <p:cNvSpPr/>
          <p:nvPr/>
        </p:nvSpPr>
        <p:spPr>
          <a:xfrm>
            <a:off x="8011175" y="5302475"/>
            <a:ext cx="1704975" cy="246211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/>
              <a:t>Continua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036475C-9007-4B73-A3E1-1393237D3DBB}"/>
              </a:ext>
            </a:extLst>
          </p:cNvPr>
          <p:cNvSpPr/>
          <p:nvPr/>
        </p:nvSpPr>
        <p:spPr>
          <a:xfrm>
            <a:off x="1973181" y="1269462"/>
            <a:ext cx="7852094" cy="4337053"/>
          </a:xfrm>
          <a:prstGeom prst="rect">
            <a:avLst/>
          </a:prstGeom>
          <a:solidFill>
            <a:schemeClr val="bg1"/>
          </a:solidFill>
          <a:ln w="12700" cmpd="dbl">
            <a:gradFill flip="none" rotWithShape="1">
              <a:gsLst>
                <a:gs pos="0">
                  <a:schemeClr val="accent3">
                    <a:lumMod val="0"/>
                    <a:lumOff val="100000"/>
                  </a:schemeClr>
                </a:gs>
                <a:gs pos="35000">
                  <a:schemeClr val="accent3">
                    <a:lumMod val="0"/>
                    <a:lumOff val="100000"/>
                  </a:schemeClr>
                </a:gs>
                <a:gs pos="100000">
                  <a:schemeClr val="tx1"/>
                </a:gs>
              </a:gsLst>
              <a:path path="circle">
                <a:fillToRect l="50000" t="-80000" r="50000" b="18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4B54C78-5109-4AE1-8A5D-E30A61C85A5B}"/>
              </a:ext>
            </a:extLst>
          </p:cNvPr>
          <p:cNvCxnSpPr/>
          <p:nvPr/>
        </p:nvCxnSpPr>
        <p:spPr>
          <a:xfrm>
            <a:off x="2037045" y="2024743"/>
            <a:ext cx="768704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D4E8D454-EBAE-4F4B-A219-DF34695AFC41}"/>
              </a:ext>
            </a:extLst>
          </p:cNvPr>
          <p:cNvSpPr/>
          <p:nvPr/>
        </p:nvSpPr>
        <p:spPr>
          <a:xfrm>
            <a:off x="4058216" y="2686499"/>
            <a:ext cx="345626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Mostra de background </a:t>
            </a:r>
          </a:p>
        </p:txBody>
      </p:sp>
    </p:spTree>
    <p:extLst>
      <p:ext uri="{BB962C8B-B14F-4D97-AF65-F5344CB8AC3E}">
        <p14:creationId xmlns:p14="http://schemas.microsoft.com/office/powerpoint/2010/main" val="422440074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49E7E04B-849E-41EE-BACC-BB2BAF6C6262}"/>
              </a:ext>
            </a:extLst>
          </p:cNvPr>
          <p:cNvGrpSpPr/>
          <p:nvPr/>
        </p:nvGrpSpPr>
        <p:grpSpPr>
          <a:xfrm>
            <a:off x="-9526" y="0"/>
            <a:ext cx="12206909" cy="6853086"/>
            <a:chOff x="-9526" y="0"/>
            <a:chExt cx="12206909" cy="6853086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6DB2111-38EB-4FD3-8FF9-0EB884AAF379}"/>
                </a:ext>
              </a:extLst>
            </p:cNvPr>
            <p:cNvGrpSpPr/>
            <p:nvPr/>
          </p:nvGrpSpPr>
          <p:grpSpPr>
            <a:xfrm>
              <a:off x="-2356" y="0"/>
              <a:ext cx="12199739" cy="6853086"/>
              <a:chOff x="-2356" y="0"/>
              <a:chExt cx="12199739" cy="6853086"/>
            </a:xfrm>
          </p:grpSpPr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388AE32E-EA68-489B-84D5-A64ECD89F40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133784" y="5761732"/>
                <a:ext cx="4058216" cy="263926"/>
              </a:xfrm>
              <a:prstGeom prst="rect">
                <a:avLst/>
              </a:prstGeom>
            </p:spPr>
          </p:pic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B5A95161-73AC-4C73-A6A7-1A42E4243AE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12192000" cy="469900"/>
              </a:xfrm>
              <a:prstGeom prst="rect">
                <a:avLst/>
              </a:prstGeom>
            </p:spPr>
          </p:pic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43229837-D7AF-4312-B0D0-03271287A5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0523" y="476843"/>
                <a:ext cx="462724" cy="364425"/>
              </a:xfrm>
              <a:prstGeom prst="rect">
                <a:avLst/>
              </a:prstGeom>
            </p:spPr>
          </p:pic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8807322-A722-4FC2-807A-1ED6498CE3E5}"/>
                  </a:ext>
                </a:extLst>
              </p:cNvPr>
              <p:cNvSpPr txBox="1"/>
              <p:nvPr/>
            </p:nvSpPr>
            <p:spPr>
              <a:xfrm>
                <a:off x="600617" y="435611"/>
                <a:ext cx="190269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>
                    <a:solidFill>
                      <a:srgbClr val="336699"/>
                    </a:solidFill>
                    <a:latin typeface="Franklin Gothic Medium" panose="020B0603020102020204" pitchFamily="34" charset="0"/>
                    <a:ea typeface="Microsoft YaHei UI" panose="020B0503020204020204" pitchFamily="34" charset="-122"/>
                  </a:rPr>
                  <a:t>BlocAdmin.ro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A456C2F-DE97-4EBD-9E49-51CD2A9ADB5D}"/>
                  </a:ext>
                </a:extLst>
              </p:cNvPr>
              <p:cNvSpPr txBox="1"/>
              <p:nvPr/>
            </p:nvSpPr>
            <p:spPr>
              <a:xfrm>
                <a:off x="600617" y="653257"/>
                <a:ext cx="1899517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b="1" i="1" err="1">
                    <a:solidFill>
                      <a:srgbClr val="006600"/>
                    </a:solidFill>
                  </a:rPr>
                  <a:t>Pentru</a:t>
                </a:r>
                <a:r>
                  <a:rPr lang="en-US" sz="800" b="1" i="1">
                    <a:solidFill>
                      <a:srgbClr val="006600"/>
                    </a:solidFill>
                  </a:rPr>
                  <a:t> administratorii de bloc</a:t>
                </a:r>
              </a:p>
            </p:txBody>
          </p:sp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EDA93ADA-403C-432F-8AE5-0196473C4C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2356" y="5889597"/>
                <a:ext cx="11431595" cy="562053"/>
              </a:xfrm>
              <a:prstGeom prst="rect">
                <a:avLst/>
              </a:prstGeom>
            </p:spPr>
          </p:pic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23C8E6E9-9D70-4165-A23F-C2FEAC1921E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2761" y="6052448"/>
                <a:ext cx="11434622" cy="544296"/>
              </a:xfrm>
              <a:prstGeom prst="rect">
                <a:avLst/>
              </a:prstGeom>
            </p:spPr>
          </p:pic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D2E257A1-1701-4319-A7DE-54E646A0FC9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0" y="6123972"/>
                <a:ext cx="4058216" cy="479592"/>
              </a:xfrm>
              <a:prstGeom prst="rect">
                <a:avLst/>
              </a:prstGeom>
            </p:spPr>
          </p:pic>
          <p:pic>
            <p:nvPicPr>
              <p:cNvPr id="24" name="Picture 23">
                <a:extLst>
                  <a:ext uri="{FF2B5EF4-FFF2-40B4-BE49-F238E27FC236}">
                    <a16:creationId xmlns:a16="http://schemas.microsoft.com/office/drawing/2014/main" id="{D20ACDCE-8903-4937-90C9-4E6A8BFAED2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160198" y="5761732"/>
                <a:ext cx="4058216" cy="263926"/>
              </a:xfrm>
              <a:prstGeom prst="rect">
                <a:avLst/>
              </a:prstGeom>
            </p:spPr>
          </p:pic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98691049-8A65-42D5-9AB6-28514E63DF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86612" y="5903761"/>
                <a:ext cx="4058216" cy="495369"/>
              </a:xfrm>
              <a:prstGeom prst="rect">
                <a:avLst/>
              </a:prstGeom>
            </p:spPr>
          </p:pic>
          <p:pic>
            <p:nvPicPr>
              <p:cNvPr id="26" name="Picture 25">
                <a:extLst>
                  <a:ext uri="{FF2B5EF4-FFF2-40B4-BE49-F238E27FC236}">
                    <a16:creationId xmlns:a16="http://schemas.microsoft.com/office/drawing/2014/main" id="{4B1B60BD-3D04-4352-9523-EDD9FAF5524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0" y="5763809"/>
                <a:ext cx="4058216" cy="263926"/>
              </a:xfrm>
              <a:prstGeom prst="rect">
                <a:avLst/>
              </a:prstGeom>
            </p:spPr>
          </p:pic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12BB4F0C-1208-4C56-8B09-2E678B33D1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00400" y="5952117"/>
                <a:ext cx="8991600" cy="442087"/>
              </a:xfrm>
              <a:prstGeom prst="rect">
                <a:avLst/>
              </a:prstGeom>
            </p:spPr>
          </p:pic>
          <p:pic>
            <p:nvPicPr>
              <p:cNvPr id="27" name="Picture 26">
                <a:extLst>
                  <a:ext uri="{FF2B5EF4-FFF2-40B4-BE49-F238E27FC236}">
                    <a16:creationId xmlns:a16="http://schemas.microsoft.com/office/drawing/2014/main" id="{EC0BBD21-5F58-49DB-AB8D-97FCB71D7F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0" y="6592736"/>
                <a:ext cx="12192000" cy="260350"/>
              </a:xfrm>
              <a:prstGeom prst="rect">
                <a:avLst/>
              </a:prstGeom>
            </p:spPr>
          </p:pic>
          <p:pic>
            <p:nvPicPr>
              <p:cNvPr id="28" name="Picture 27">
                <a:extLst>
                  <a:ext uri="{FF2B5EF4-FFF2-40B4-BE49-F238E27FC236}">
                    <a16:creationId xmlns:a16="http://schemas.microsoft.com/office/drawing/2014/main" id="{14A719F8-D644-4188-A663-0767926290B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2356" y="874080"/>
                <a:ext cx="12191999" cy="315241"/>
              </a:xfrm>
              <a:prstGeom prst="rect">
                <a:avLst/>
              </a:prstGeom>
            </p:spPr>
          </p:pic>
          <p:pic>
            <p:nvPicPr>
              <p:cNvPr id="29" name="Picture 28">
                <a:extLst>
                  <a:ext uri="{FF2B5EF4-FFF2-40B4-BE49-F238E27FC236}">
                    <a16:creationId xmlns:a16="http://schemas.microsoft.com/office/drawing/2014/main" id="{DEEAA446-D79D-4357-9B6B-AF972384CC2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39012" y="6056161"/>
                <a:ext cx="4058216" cy="495369"/>
              </a:xfrm>
              <a:prstGeom prst="rect">
                <a:avLst/>
              </a:prstGeom>
            </p:spPr>
          </p:pic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4AC8071-BE69-4839-8061-4FF39052168E}"/>
                  </a:ext>
                </a:extLst>
              </p:cNvPr>
              <p:cNvSpPr txBox="1"/>
              <p:nvPr/>
            </p:nvSpPr>
            <p:spPr>
              <a:xfrm>
                <a:off x="9985019" y="873089"/>
                <a:ext cx="76297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>
                    <a:solidFill>
                      <a:schemeClr val="bg1">
                        <a:lumMod val="85000"/>
                      </a:schemeClr>
                    </a:solidFill>
                  </a:rPr>
                  <a:t>Notificari</a:t>
                </a:r>
              </a:p>
            </p:txBody>
          </p:sp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EF3861FA-F025-4A15-AE0B-D365E415D5D0}"/>
                  </a:ext>
                </a:extLst>
              </p:cNvPr>
              <p:cNvGrpSpPr/>
              <p:nvPr/>
            </p:nvGrpSpPr>
            <p:grpSpPr>
              <a:xfrm>
                <a:off x="10895037" y="959314"/>
                <a:ext cx="188913" cy="127000"/>
                <a:chOff x="10521950" y="971550"/>
                <a:chExt cx="298450" cy="127000"/>
              </a:xfrm>
            </p:grpSpPr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D2CFC05E-B662-46D1-86E6-60B2C4BBEAB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521950" y="971550"/>
                  <a:ext cx="298450" cy="0"/>
                </a:xfrm>
                <a:prstGeom prst="line">
                  <a:avLst/>
                </a:prstGeom>
                <a:ln w="158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0E4A0B63-0CD5-48B6-B233-97D5B0FECF6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521950" y="1035050"/>
                  <a:ext cx="298450" cy="0"/>
                </a:xfrm>
                <a:prstGeom prst="line">
                  <a:avLst/>
                </a:prstGeom>
                <a:ln w="158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>
                  <a:extLst>
                    <a:ext uri="{FF2B5EF4-FFF2-40B4-BE49-F238E27FC236}">
                      <a16:creationId xmlns:a16="http://schemas.microsoft.com/office/drawing/2014/main" id="{CBC1EDA5-6BEE-42F8-81FE-E8C1ADD03A8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521950" y="1098550"/>
                  <a:ext cx="298450" cy="0"/>
                </a:xfrm>
                <a:prstGeom prst="line">
                  <a:avLst/>
                </a:prstGeom>
                <a:ln w="15875">
                  <a:solidFill>
                    <a:schemeClr val="bg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E4D133E1-4242-4932-81FB-9DCA7A78F95D}"/>
                  </a:ext>
                </a:extLst>
              </p:cNvPr>
              <p:cNvSpPr txBox="1"/>
              <p:nvPr/>
            </p:nvSpPr>
            <p:spPr>
              <a:xfrm>
                <a:off x="11109169" y="884314"/>
                <a:ext cx="9987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>
                    <a:solidFill>
                      <a:schemeClr val="bg1">
                        <a:lumMod val="85000"/>
                      </a:schemeClr>
                    </a:solidFill>
                  </a:rPr>
                  <a:t>Contul Meu</a:t>
                </a:r>
              </a:p>
            </p:txBody>
          </p:sp>
          <p:pic>
            <p:nvPicPr>
              <p:cNvPr id="50" name="Picture 49">
                <a:extLst>
                  <a:ext uri="{FF2B5EF4-FFF2-40B4-BE49-F238E27FC236}">
                    <a16:creationId xmlns:a16="http://schemas.microsoft.com/office/drawing/2014/main" id="{78C766AA-C900-488D-9A53-EC9AC65D29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716150" y="898912"/>
                <a:ext cx="218250" cy="242600"/>
              </a:xfrm>
              <a:prstGeom prst="rect">
                <a:avLst/>
              </a:prstGeom>
            </p:spPr>
          </p:pic>
          <p:pic>
            <p:nvPicPr>
              <p:cNvPr id="51" name="Picture 50">
                <a:extLst>
                  <a:ext uri="{FF2B5EF4-FFF2-40B4-BE49-F238E27FC236}">
                    <a16:creationId xmlns:a16="http://schemas.microsoft.com/office/drawing/2014/main" id="{6B285945-186E-47EE-9D38-671F972DA73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27641" y="5764294"/>
                <a:ext cx="4058216" cy="495369"/>
              </a:xfrm>
              <a:prstGeom prst="rect">
                <a:avLst/>
              </a:prstGeom>
            </p:spPr>
          </p:pic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763642E2-197E-4989-8A5D-E91CDD0309F1}"/>
                  </a:ext>
                </a:extLst>
              </p:cNvPr>
              <p:cNvSpPr/>
              <p:nvPr/>
            </p:nvSpPr>
            <p:spPr>
              <a:xfrm>
                <a:off x="1" y="435611"/>
                <a:ext cx="12189642" cy="6150305"/>
              </a:xfrm>
              <a:prstGeom prst="rect">
                <a:avLst/>
              </a:prstGeom>
              <a:solidFill>
                <a:schemeClr val="bg1">
                  <a:lumMod val="95000"/>
                  <a:alpha val="38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CFC14AC2-5BD1-4BC4-96E8-B789D8B66539}"/>
                </a:ext>
              </a:extLst>
            </p:cNvPr>
            <p:cNvSpPr/>
            <p:nvPr/>
          </p:nvSpPr>
          <p:spPr>
            <a:xfrm>
              <a:off x="-9526" y="1186962"/>
              <a:ext cx="12192000" cy="1346282"/>
            </a:xfrm>
            <a:prstGeom prst="rect">
              <a:avLst/>
            </a:prstGeom>
            <a:blipFill>
              <a:blip r:embed="rId9"/>
              <a:stretch>
                <a:fillRect/>
              </a:stretch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0E776257-8BB3-4966-BC81-E92D62C3A670}"/>
              </a:ext>
            </a:extLst>
          </p:cNvPr>
          <p:cNvSpPr/>
          <p:nvPr/>
        </p:nvSpPr>
        <p:spPr>
          <a:xfrm>
            <a:off x="1973181" y="1269462"/>
            <a:ext cx="7852094" cy="4337053"/>
          </a:xfrm>
          <a:prstGeom prst="rect">
            <a:avLst/>
          </a:prstGeom>
          <a:solidFill>
            <a:schemeClr val="bg1"/>
          </a:solidFill>
          <a:ln w="12700" cmpd="dbl">
            <a:gradFill flip="none" rotWithShape="1">
              <a:gsLst>
                <a:gs pos="0">
                  <a:schemeClr val="accent3">
                    <a:lumMod val="0"/>
                    <a:lumOff val="100000"/>
                  </a:schemeClr>
                </a:gs>
                <a:gs pos="35000">
                  <a:schemeClr val="accent3">
                    <a:lumMod val="0"/>
                    <a:lumOff val="100000"/>
                  </a:schemeClr>
                </a:gs>
                <a:gs pos="100000">
                  <a:schemeClr val="tx1"/>
                </a:gs>
              </a:gsLst>
              <a:path path="circle">
                <a:fillToRect l="50000" t="-80000" r="50000" b="18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3884770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238866EA-B3EC-4334-B176-1E773917CED8}"/>
              </a:ext>
            </a:extLst>
          </p:cNvPr>
          <p:cNvGrpSpPr/>
          <p:nvPr/>
        </p:nvGrpSpPr>
        <p:grpSpPr>
          <a:xfrm>
            <a:off x="-9526" y="0"/>
            <a:ext cx="12206909" cy="6853086"/>
            <a:chOff x="-9526" y="0"/>
            <a:chExt cx="12206909" cy="6853086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9E7E04B-849E-41EE-BACC-BB2BAF6C6262}"/>
                </a:ext>
              </a:extLst>
            </p:cNvPr>
            <p:cNvGrpSpPr/>
            <p:nvPr/>
          </p:nvGrpSpPr>
          <p:grpSpPr>
            <a:xfrm>
              <a:off x="-9526" y="0"/>
              <a:ext cx="12206909" cy="6853086"/>
              <a:chOff x="-9526" y="0"/>
              <a:chExt cx="12206909" cy="6853086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16DB2111-38EB-4FD3-8FF9-0EB884AAF379}"/>
                  </a:ext>
                </a:extLst>
              </p:cNvPr>
              <p:cNvGrpSpPr/>
              <p:nvPr/>
            </p:nvGrpSpPr>
            <p:grpSpPr>
              <a:xfrm>
                <a:off x="-2356" y="0"/>
                <a:ext cx="12199739" cy="6853086"/>
                <a:chOff x="-2356" y="0"/>
                <a:chExt cx="12199739" cy="6853086"/>
              </a:xfrm>
            </p:grpSpPr>
            <p:pic>
              <p:nvPicPr>
                <p:cNvPr id="13" name="Picture 12">
                  <a:extLst>
                    <a:ext uri="{FF2B5EF4-FFF2-40B4-BE49-F238E27FC236}">
                      <a16:creationId xmlns:a16="http://schemas.microsoft.com/office/drawing/2014/main" id="{388AE32E-EA68-489B-84D5-A64ECD89F40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8133784" y="5761732"/>
                  <a:ext cx="4058216" cy="263926"/>
                </a:xfrm>
                <a:prstGeom prst="rect">
                  <a:avLst/>
                </a:prstGeom>
              </p:spPr>
            </p:pic>
            <p:pic>
              <p:nvPicPr>
                <p:cNvPr id="4" name="Picture 3">
                  <a:extLst>
                    <a:ext uri="{FF2B5EF4-FFF2-40B4-BE49-F238E27FC236}">
                      <a16:creationId xmlns:a16="http://schemas.microsoft.com/office/drawing/2014/main" id="{B5A95161-73AC-4C73-A6A7-1A42E4243AE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0" y="0"/>
                  <a:ext cx="12192000" cy="469900"/>
                </a:xfrm>
                <a:prstGeom prst="rect">
                  <a:avLst/>
                </a:prstGeom>
              </p:spPr>
            </p:pic>
            <p:pic>
              <p:nvPicPr>
                <p:cNvPr id="9" name="Picture 8">
                  <a:extLst>
                    <a:ext uri="{FF2B5EF4-FFF2-40B4-BE49-F238E27FC236}">
                      <a16:creationId xmlns:a16="http://schemas.microsoft.com/office/drawing/2014/main" id="{43229837-D7AF-4312-B0D0-03271287A54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20523" y="476843"/>
                  <a:ext cx="462724" cy="364425"/>
                </a:xfrm>
                <a:prstGeom prst="rect">
                  <a:avLst/>
                </a:prstGeom>
              </p:spPr>
            </p:pic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28807322-A722-4FC2-807A-1ED6498CE3E5}"/>
                    </a:ext>
                  </a:extLst>
                </p:cNvPr>
                <p:cNvSpPr txBox="1"/>
                <p:nvPr/>
              </p:nvSpPr>
              <p:spPr>
                <a:xfrm>
                  <a:off x="600617" y="435611"/>
                  <a:ext cx="190269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>
                      <a:solidFill>
                        <a:srgbClr val="336699"/>
                      </a:solidFill>
                      <a:latin typeface="Franklin Gothic Medium" panose="020B0603020102020204" pitchFamily="34" charset="0"/>
                      <a:ea typeface="Microsoft YaHei UI" panose="020B0503020204020204" pitchFamily="34" charset="-122"/>
                    </a:rPr>
                    <a:t>BlocAdmin.ro</a:t>
                  </a:r>
                </a:p>
              </p:txBody>
            </p:sp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9A456C2F-DE97-4EBD-9E49-51CD2A9ADB5D}"/>
                    </a:ext>
                  </a:extLst>
                </p:cNvPr>
                <p:cNvSpPr txBox="1"/>
                <p:nvPr/>
              </p:nvSpPr>
              <p:spPr>
                <a:xfrm>
                  <a:off x="600617" y="653257"/>
                  <a:ext cx="1899517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b="1" i="1" err="1">
                      <a:solidFill>
                        <a:srgbClr val="006600"/>
                      </a:solidFill>
                    </a:rPr>
                    <a:t>Pentru</a:t>
                  </a:r>
                  <a:r>
                    <a:rPr lang="en-US" sz="800" b="1" i="1">
                      <a:solidFill>
                        <a:srgbClr val="006600"/>
                      </a:solidFill>
                    </a:rPr>
                    <a:t> administratorii de bloc</a:t>
                  </a:r>
                </a:p>
              </p:txBody>
            </p:sp>
            <p:pic>
              <p:nvPicPr>
                <p:cNvPr id="6" name="Picture 5">
                  <a:extLst>
                    <a:ext uri="{FF2B5EF4-FFF2-40B4-BE49-F238E27FC236}">
                      <a16:creationId xmlns:a16="http://schemas.microsoft.com/office/drawing/2014/main" id="{EDA93ADA-403C-432F-8AE5-0196473C4CF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-2356" y="5889597"/>
                  <a:ext cx="11431595" cy="562053"/>
                </a:xfrm>
                <a:prstGeom prst="rect">
                  <a:avLst/>
                </a:prstGeom>
              </p:spPr>
            </p:pic>
            <p:pic>
              <p:nvPicPr>
                <p:cNvPr id="8" name="Picture 7">
                  <a:extLst>
                    <a:ext uri="{FF2B5EF4-FFF2-40B4-BE49-F238E27FC236}">
                      <a16:creationId xmlns:a16="http://schemas.microsoft.com/office/drawing/2014/main" id="{23C8E6E9-9D70-4165-A23F-C2FEAC1921E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62761" y="6052448"/>
                  <a:ext cx="11434622" cy="544296"/>
                </a:xfrm>
                <a:prstGeom prst="rect">
                  <a:avLst/>
                </a:prstGeom>
              </p:spPr>
            </p:pic>
            <p:pic>
              <p:nvPicPr>
                <p:cNvPr id="12" name="Picture 11">
                  <a:extLst>
                    <a:ext uri="{FF2B5EF4-FFF2-40B4-BE49-F238E27FC236}">
                      <a16:creationId xmlns:a16="http://schemas.microsoft.com/office/drawing/2014/main" id="{D2E257A1-1701-4319-A7DE-54E646A0FC9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0" y="6123972"/>
                  <a:ext cx="4058216" cy="479592"/>
                </a:xfrm>
                <a:prstGeom prst="rect">
                  <a:avLst/>
                </a:prstGeom>
              </p:spPr>
            </p:pic>
            <p:pic>
              <p:nvPicPr>
                <p:cNvPr id="24" name="Picture 23">
                  <a:extLst>
                    <a:ext uri="{FF2B5EF4-FFF2-40B4-BE49-F238E27FC236}">
                      <a16:creationId xmlns:a16="http://schemas.microsoft.com/office/drawing/2014/main" id="{D20ACDCE-8903-4937-90C9-4E6A8BFAED2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4160198" y="5761732"/>
                  <a:ext cx="4058216" cy="263926"/>
                </a:xfrm>
                <a:prstGeom prst="rect">
                  <a:avLst/>
                </a:prstGeom>
              </p:spPr>
            </p:pic>
            <p:pic>
              <p:nvPicPr>
                <p:cNvPr id="25" name="Picture 24">
                  <a:extLst>
                    <a:ext uri="{FF2B5EF4-FFF2-40B4-BE49-F238E27FC236}">
                      <a16:creationId xmlns:a16="http://schemas.microsoft.com/office/drawing/2014/main" id="{98691049-8A65-42D5-9AB6-28514E63DF2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86612" y="5903761"/>
                  <a:ext cx="4058216" cy="495369"/>
                </a:xfrm>
                <a:prstGeom prst="rect">
                  <a:avLst/>
                </a:prstGeom>
              </p:spPr>
            </p:pic>
            <p:pic>
              <p:nvPicPr>
                <p:cNvPr id="26" name="Picture 25">
                  <a:extLst>
                    <a:ext uri="{FF2B5EF4-FFF2-40B4-BE49-F238E27FC236}">
                      <a16:creationId xmlns:a16="http://schemas.microsoft.com/office/drawing/2014/main" id="{4B1B60BD-3D04-4352-9523-EDD9FAF5524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0" y="5763809"/>
                  <a:ext cx="4058216" cy="263926"/>
                </a:xfrm>
                <a:prstGeom prst="rect">
                  <a:avLst/>
                </a:prstGeom>
              </p:spPr>
            </p:pic>
            <p:pic>
              <p:nvPicPr>
                <p:cNvPr id="3" name="Picture 2">
                  <a:extLst>
                    <a:ext uri="{FF2B5EF4-FFF2-40B4-BE49-F238E27FC236}">
                      <a16:creationId xmlns:a16="http://schemas.microsoft.com/office/drawing/2014/main" id="{12BB4F0C-1208-4C56-8B09-2E678B33D19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200400" y="5952117"/>
                  <a:ext cx="8991600" cy="442087"/>
                </a:xfrm>
                <a:prstGeom prst="rect">
                  <a:avLst/>
                </a:prstGeom>
              </p:spPr>
            </p:pic>
            <p:pic>
              <p:nvPicPr>
                <p:cNvPr id="27" name="Picture 26">
                  <a:extLst>
                    <a:ext uri="{FF2B5EF4-FFF2-40B4-BE49-F238E27FC236}">
                      <a16:creationId xmlns:a16="http://schemas.microsoft.com/office/drawing/2014/main" id="{EC0BBD21-5F58-49DB-AB8D-97FCB71D7F7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0" y="6592736"/>
                  <a:ext cx="12192000" cy="260350"/>
                </a:xfrm>
                <a:prstGeom prst="rect">
                  <a:avLst/>
                </a:prstGeom>
              </p:spPr>
            </p:pic>
            <p:pic>
              <p:nvPicPr>
                <p:cNvPr id="28" name="Picture 27">
                  <a:extLst>
                    <a:ext uri="{FF2B5EF4-FFF2-40B4-BE49-F238E27FC236}">
                      <a16:creationId xmlns:a16="http://schemas.microsoft.com/office/drawing/2014/main" id="{14A719F8-D644-4188-A663-0767926290B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-2356" y="874080"/>
                  <a:ext cx="12191999" cy="315241"/>
                </a:xfrm>
                <a:prstGeom prst="rect">
                  <a:avLst/>
                </a:prstGeom>
              </p:spPr>
            </p:pic>
            <p:pic>
              <p:nvPicPr>
                <p:cNvPr id="29" name="Picture 28">
                  <a:extLst>
                    <a:ext uri="{FF2B5EF4-FFF2-40B4-BE49-F238E27FC236}">
                      <a16:creationId xmlns:a16="http://schemas.microsoft.com/office/drawing/2014/main" id="{DEEAA446-D79D-4357-9B6B-AF972384CC2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339012" y="6056161"/>
                  <a:ext cx="4058216" cy="495369"/>
                </a:xfrm>
                <a:prstGeom prst="rect">
                  <a:avLst/>
                </a:prstGeom>
              </p:spPr>
            </p:pic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24AC8071-BE69-4839-8061-4FF39052168E}"/>
                    </a:ext>
                  </a:extLst>
                </p:cNvPr>
                <p:cNvSpPr txBox="1"/>
                <p:nvPr/>
              </p:nvSpPr>
              <p:spPr>
                <a:xfrm>
                  <a:off x="9985019" y="873089"/>
                  <a:ext cx="76297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>
                      <a:solidFill>
                        <a:schemeClr val="bg1">
                          <a:lumMod val="85000"/>
                        </a:schemeClr>
                      </a:solidFill>
                    </a:rPr>
                    <a:t>Notificari</a:t>
                  </a:r>
                </a:p>
              </p:txBody>
            </p:sp>
            <p:grpSp>
              <p:nvGrpSpPr>
                <p:cNvPr id="45" name="Group 44">
                  <a:extLst>
                    <a:ext uri="{FF2B5EF4-FFF2-40B4-BE49-F238E27FC236}">
                      <a16:creationId xmlns:a16="http://schemas.microsoft.com/office/drawing/2014/main" id="{EF3861FA-F025-4A15-AE0B-D365E415D5D0}"/>
                    </a:ext>
                  </a:extLst>
                </p:cNvPr>
                <p:cNvGrpSpPr/>
                <p:nvPr/>
              </p:nvGrpSpPr>
              <p:grpSpPr>
                <a:xfrm>
                  <a:off x="10895037" y="959314"/>
                  <a:ext cx="188913" cy="127000"/>
                  <a:chOff x="10521950" y="971550"/>
                  <a:chExt cx="298450" cy="127000"/>
                </a:xfrm>
              </p:grpSpPr>
              <p:cxnSp>
                <p:nvCxnSpPr>
                  <p:cNvPr id="32" name="Straight Connector 31">
                    <a:extLst>
                      <a:ext uri="{FF2B5EF4-FFF2-40B4-BE49-F238E27FC236}">
                        <a16:creationId xmlns:a16="http://schemas.microsoft.com/office/drawing/2014/main" id="{D2CFC05E-B662-46D1-86E6-60B2C4BBEAB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0521950" y="971550"/>
                    <a:ext cx="298450" cy="0"/>
                  </a:xfrm>
                  <a:prstGeom prst="line">
                    <a:avLst/>
                  </a:prstGeom>
                  <a:ln w="15875">
                    <a:solidFill>
                      <a:schemeClr val="bg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Straight Connector 33">
                    <a:extLst>
                      <a:ext uri="{FF2B5EF4-FFF2-40B4-BE49-F238E27FC236}">
                        <a16:creationId xmlns:a16="http://schemas.microsoft.com/office/drawing/2014/main" id="{0E4A0B63-0CD5-48B6-B233-97D5B0FECF6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0521950" y="1035050"/>
                    <a:ext cx="298450" cy="0"/>
                  </a:xfrm>
                  <a:prstGeom prst="line">
                    <a:avLst/>
                  </a:prstGeom>
                  <a:ln w="15875">
                    <a:solidFill>
                      <a:schemeClr val="bg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" name="Straight Connector 34">
                    <a:extLst>
                      <a:ext uri="{FF2B5EF4-FFF2-40B4-BE49-F238E27FC236}">
                        <a16:creationId xmlns:a16="http://schemas.microsoft.com/office/drawing/2014/main" id="{CBC1EDA5-6BEE-42F8-81FE-E8C1ADD03A8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0521950" y="1098550"/>
                    <a:ext cx="298450" cy="0"/>
                  </a:xfrm>
                  <a:prstGeom prst="line">
                    <a:avLst/>
                  </a:prstGeom>
                  <a:ln w="15875">
                    <a:solidFill>
                      <a:schemeClr val="bg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E4D133E1-4242-4932-81FB-9DCA7A78F95D}"/>
                    </a:ext>
                  </a:extLst>
                </p:cNvPr>
                <p:cNvSpPr txBox="1"/>
                <p:nvPr/>
              </p:nvSpPr>
              <p:spPr>
                <a:xfrm>
                  <a:off x="11109169" y="884314"/>
                  <a:ext cx="99871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>
                      <a:solidFill>
                        <a:schemeClr val="bg1">
                          <a:lumMod val="85000"/>
                        </a:schemeClr>
                      </a:solidFill>
                    </a:rPr>
                    <a:t>Contul Meu</a:t>
                  </a:r>
                </a:p>
              </p:txBody>
            </p:sp>
            <p:pic>
              <p:nvPicPr>
                <p:cNvPr id="50" name="Picture 49">
                  <a:extLst>
                    <a:ext uri="{FF2B5EF4-FFF2-40B4-BE49-F238E27FC236}">
                      <a16:creationId xmlns:a16="http://schemas.microsoft.com/office/drawing/2014/main" id="{78C766AA-C900-488D-9A53-EC9AC65D293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716150" y="898912"/>
                  <a:ext cx="218250" cy="242600"/>
                </a:xfrm>
                <a:prstGeom prst="rect">
                  <a:avLst/>
                </a:prstGeom>
              </p:spPr>
            </p:pic>
            <p:pic>
              <p:nvPicPr>
                <p:cNvPr id="51" name="Picture 50">
                  <a:extLst>
                    <a:ext uri="{FF2B5EF4-FFF2-40B4-BE49-F238E27FC236}">
                      <a16:creationId xmlns:a16="http://schemas.microsoft.com/office/drawing/2014/main" id="{6B285945-186E-47EE-9D38-671F972DA73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827641" y="5764294"/>
                  <a:ext cx="4058216" cy="495369"/>
                </a:xfrm>
                <a:prstGeom prst="rect">
                  <a:avLst/>
                </a:prstGeom>
              </p:spPr>
            </p:pic>
            <p:sp>
              <p:nvSpPr>
                <p:cNvPr id="2" name="Rectangle 1">
                  <a:extLst>
                    <a:ext uri="{FF2B5EF4-FFF2-40B4-BE49-F238E27FC236}">
                      <a16:creationId xmlns:a16="http://schemas.microsoft.com/office/drawing/2014/main" id="{763642E2-197E-4989-8A5D-E91CDD0309F1}"/>
                    </a:ext>
                  </a:extLst>
                </p:cNvPr>
                <p:cNvSpPr/>
                <p:nvPr/>
              </p:nvSpPr>
              <p:spPr>
                <a:xfrm>
                  <a:off x="1" y="435611"/>
                  <a:ext cx="12189642" cy="6150305"/>
                </a:xfrm>
                <a:prstGeom prst="rect">
                  <a:avLst/>
                </a:prstGeom>
                <a:solidFill>
                  <a:schemeClr val="bg1">
                    <a:lumMod val="95000"/>
                    <a:alpha val="38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CFC14AC2-5BD1-4BC4-96E8-B789D8B66539}"/>
                  </a:ext>
                </a:extLst>
              </p:cNvPr>
              <p:cNvSpPr/>
              <p:nvPr/>
            </p:nvSpPr>
            <p:spPr>
              <a:xfrm>
                <a:off x="-9526" y="1186962"/>
                <a:ext cx="12192000" cy="134628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0E776257-8BB3-4966-BC81-E92D62C3A670}"/>
                </a:ext>
              </a:extLst>
            </p:cNvPr>
            <p:cNvSpPr/>
            <p:nvPr/>
          </p:nvSpPr>
          <p:spPr>
            <a:xfrm>
              <a:off x="1973181" y="1269462"/>
              <a:ext cx="7852094" cy="4337053"/>
            </a:xfrm>
            <a:prstGeom prst="rect">
              <a:avLst/>
            </a:prstGeom>
            <a:solidFill>
              <a:schemeClr val="bg1"/>
            </a:solidFill>
            <a:ln w="12700" cmpd="dbl">
              <a:gradFill flip="none" rotWithShape="1">
                <a:gsLst>
                  <a:gs pos="0">
                    <a:schemeClr val="accent3">
                      <a:lumMod val="0"/>
                      <a:lumOff val="100000"/>
                    </a:schemeClr>
                  </a:gs>
                  <a:gs pos="35000">
                    <a:schemeClr val="accent3">
                      <a:lumMod val="0"/>
                      <a:lumOff val="100000"/>
                    </a:schemeClr>
                  </a:gs>
                  <a:gs pos="100000">
                    <a:schemeClr val="tx1"/>
                  </a:gs>
                </a:gsLst>
                <a:path path="circle">
                  <a:fillToRect l="50000" t="-80000" r="50000" b="180000"/>
                </a:path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F0D8D170-369B-46A9-A921-5B1AF802BBBC}"/>
              </a:ext>
            </a:extLst>
          </p:cNvPr>
          <p:cNvSpPr/>
          <p:nvPr/>
        </p:nvSpPr>
        <p:spPr>
          <a:xfrm>
            <a:off x="2055707" y="2615744"/>
            <a:ext cx="4400138" cy="2472360"/>
          </a:xfrm>
          <a:prstGeom prst="rect">
            <a:avLst/>
          </a:prstGeom>
          <a:solidFill>
            <a:schemeClr val="bg1"/>
          </a:solidFill>
          <a:ln w="9525" cap="rnd">
            <a:solidFill>
              <a:schemeClr val="tx1">
                <a:lumMod val="50000"/>
                <a:lumOff val="50000"/>
                <a:alpha val="7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194C976-7E42-40EA-B76E-371A72C24813}"/>
              </a:ext>
            </a:extLst>
          </p:cNvPr>
          <p:cNvSpPr txBox="1"/>
          <p:nvPr/>
        </p:nvSpPr>
        <p:spPr>
          <a:xfrm>
            <a:off x="2612577" y="1424224"/>
            <a:ext cx="12774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tx1">
                    <a:lumMod val="85000"/>
                    <a:lumOff val="15000"/>
                  </a:schemeClr>
                </a:solidFill>
              </a:rPr>
              <a:t>Asociatie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F97866B-969B-4FD2-A066-493947E50B54}"/>
              </a:ext>
            </a:extLst>
          </p:cNvPr>
          <p:cNvCxnSpPr>
            <a:cxnSpLocks/>
          </p:cNvCxnSpPr>
          <p:nvPr/>
        </p:nvCxnSpPr>
        <p:spPr>
          <a:xfrm>
            <a:off x="2037045" y="2024743"/>
            <a:ext cx="768704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38">
            <a:extLst>
              <a:ext uri="{FF2B5EF4-FFF2-40B4-BE49-F238E27FC236}">
                <a16:creationId xmlns:a16="http://schemas.microsoft.com/office/drawing/2014/main" id="{40BC2425-822C-49B7-B6D7-AD53EAAA01A2}"/>
              </a:ext>
            </a:extLst>
          </p:cNvPr>
          <p:cNvPicPr>
            <a:picLocks noChangeAspect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662" y="1316179"/>
            <a:ext cx="581706" cy="581706"/>
          </a:xfrm>
          <a:prstGeom prst="rect">
            <a:avLst/>
          </a:prstGeom>
        </p:spPr>
      </p:pic>
      <p:sp>
        <p:nvSpPr>
          <p:cNvPr id="40" name="Rectangle: Rounded Corners 39">
            <a:hlinkClick r:id="rId11" action="ppaction://hlinksldjump"/>
            <a:extLst>
              <a:ext uri="{FF2B5EF4-FFF2-40B4-BE49-F238E27FC236}">
                <a16:creationId xmlns:a16="http://schemas.microsoft.com/office/drawing/2014/main" id="{ABBEA19F-6DF2-4384-958A-924A331D8F73}"/>
              </a:ext>
            </a:extLst>
          </p:cNvPr>
          <p:cNvSpPr/>
          <p:nvPr/>
        </p:nvSpPr>
        <p:spPr>
          <a:xfrm>
            <a:off x="2041686" y="5285317"/>
            <a:ext cx="1704975" cy="246211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>
                <a:solidFill>
                  <a:schemeClr val="tx1">
                    <a:lumMod val="50000"/>
                    <a:lumOff val="50000"/>
                  </a:schemeClr>
                </a:solidFill>
              </a:rPr>
              <a:t>Continua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4390D894-A88E-4156-AE0C-092D4F6329DF}"/>
              </a:ext>
            </a:extLst>
          </p:cNvPr>
          <p:cNvSpPr/>
          <p:nvPr/>
        </p:nvSpPr>
        <p:spPr>
          <a:xfrm>
            <a:off x="2092089" y="2737718"/>
            <a:ext cx="1709928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Salubritate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2B9BA127-9287-4C34-8686-539F30F54C81}"/>
              </a:ext>
            </a:extLst>
          </p:cNvPr>
          <p:cNvSpPr/>
          <p:nvPr/>
        </p:nvSpPr>
        <p:spPr>
          <a:xfrm>
            <a:off x="2037045" y="2066597"/>
            <a:ext cx="2876550" cy="22955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>
                <a:solidFill>
                  <a:schemeClr val="bg2">
                    <a:lumMod val="25000"/>
                  </a:schemeClr>
                </a:solidFill>
              </a:rPr>
              <a:t>Asociatia de proprietari Vulturul B4A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EFF3995B-191D-4DD2-979A-01A166128FF2}"/>
              </a:ext>
            </a:extLst>
          </p:cNvPr>
          <p:cNvCxnSpPr>
            <a:cxnSpLocks/>
          </p:cNvCxnSpPr>
          <p:nvPr/>
        </p:nvCxnSpPr>
        <p:spPr>
          <a:xfrm>
            <a:off x="2055707" y="2568245"/>
            <a:ext cx="311345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F20512A9-4A8C-464C-83B0-BE33EA991FC0}"/>
              </a:ext>
            </a:extLst>
          </p:cNvPr>
          <p:cNvSpPr/>
          <p:nvPr/>
        </p:nvSpPr>
        <p:spPr>
          <a:xfrm>
            <a:off x="2092089" y="2917153"/>
            <a:ext cx="1709928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Electricitate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C9F23150-2678-49C7-9951-7902AFB4E69C}"/>
              </a:ext>
            </a:extLst>
          </p:cNvPr>
          <p:cNvSpPr/>
          <p:nvPr/>
        </p:nvSpPr>
        <p:spPr>
          <a:xfrm>
            <a:off x="2094899" y="3455458"/>
            <a:ext cx="1709928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Apa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B85F257C-B8C7-48F6-9E44-A9C38385920B}"/>
              </a:ext>
            </a:extLst>
          </p:cNvPr>
          <p:cNvSpPr/>
          <p:nvPr/>
        </p:nvSpPr>
        <p:spPr>
          <a:xfrm>
            <a:off x="2092088" y="3634893"/>
            <a:ext cx="1709928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Salarii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C0B09B2-53E4-490E-965E-51A37DFB7A6E}"/>
              </a:ext>
            </a:extLst>
          </p:cNvPr>
          <p:cNvSpPr/>
          <p:nvPr/>
        </p:nvSpPr>
        <p:spPr>
          <a:xfrm>
            <a:off x="7371199" y="2105427"/>
            <a:ext cx="1483552" cy="2472351"/>
          </a:xfrm>
          <a:prstGeom prst="rect">
            <a:avLst/>
          </a:prstGeom>
          <a:solidFill>
            <a:schemeClr val="bg1"/>
          </a:solidFill>
          <a:ln>
            <a:gradFill flip="none" rotWithShape="1">
              <a:gsLst>
                <a:gs pos="39000">
                  <a:schemeClr val="bg1">
                    <a:lumMod val="75000"/>
                  </a:schemeClr>
                </a:gs>
                <a:gs pos="60000">
                  <a:schemeClr val="accent3">
                    <a:lumMod val="45000"/>
                    <a:lumOff val="5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100000">
                  <a:schemeClr val="tx1"/>
                </a:gs>
              </a:gsLst>
              <a:lin ang="54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  <a:p>
            <a:pPr algn="ctr"/>
            <a:r>
              <a:rPr lang="en-US" sz="1600">
                <a:solidFill>
                  <a:srgbClr val="00B050"/>
                </a:solidFill>
              </a:rPr>
              <a:t>Indicatii</a:t>
            </a:r>
            <a:r>
              <a:rPr lang="en-US" sz="1200">
                <a:solidFill>
                  <a:srgbClr val="00B050"/>
                </a:solidFill>
              </a:rPr>
              <a:t> </a:t>
            </a:r>
          </a:p>
          <a:p>
            <a:pPr algn="ctr"/>
            <a:r>
              <a:rPr lang="en-US" sz="800">
                <a:solidFill>
                  <a:schemeClr val="tx1"/>
                </a:solidFill>
              </a:rPr>
              <a:t>Aici definesti furnizorii. </a:t>
            </a:r>
          </a:p>
          <a:p>
            <a:pPr algn="ctr"/>
            <a:endParaRPr lang="en-US" sz="800">
              <a:solidFill>
                <a:schemeClr val="tx1"/>
              </a:solidFill>
            </a:endParaRPr>
          </a:p>
          <a:p>
            <a:pPr algn="ctr"/>
            <a:r>
              <a:rPr lang="en-US" sz="800">
                <a:solidFill>
                  <a:schemeClr val="tx1"/>
                </a:solidFill>
              </a:rPr>
              <a:t>Apasa butonul </a:t>
            </a:r>
          </a:p>
          <a:p>
            <a:pPr algn="ctr"/>
            <a:r>
              <a:rPr lang="en-US" sz="1050" b="1">
                <a:solidFill>
                  <a:schemeClr val="tx1"/>
                </a:solidFill>
              </a:rPr>
              <a:t>Adauga furnizor</a:t>
            </a:r>
            <a:r>
              <a:rPr lang="en-US" sz="800">
                <a:solidFill>
                  <a:schemeClr val="tx1"/>
                </a:solidFill>
              </a:rPr>
              <a:t>                        din dreptul fiecarei categorii de                    cheltuieli</a:t>
            </a:r>
          </a:p>
          <a:p>
            <a:pPr algn="ctr"/>
            <a:endParaRPr lang="en-US" sz="800">
              <a:solidFill>
                <a:schemeClr val="tx1"/>
              </a:solidFill>
            </a:endParaRPr>
          </a:p>
          <a:p>
            <a:pPr algn="ctr"/>
            <a:r>
              <a:rPr lang="en-US" sz="800">
                <a:solidFill>
                  <a:schemeClr val="tx1"/>
                </a:solidFill>
              </a:rPr>
              <a:t>Apasa butonul </a:t>
            </a:r>
          </a:p>
          <a:p>
            <a:pPr algn="ctr"/>
            <a:r>
              <a:rPr lang="en-US" sz="1050" b="1">
                <a:solidFill>
                  <a:schemeClr val="tx1"/>
                </a:solidFill>
              </a:rPr>
              <a:t>Adauga categorie de cheltuieli </a:t>
            </a:r>
          </a:p>
          <a:p>
            <a:pPr algn="ctr"/>
            <a:r>
              <a:rPr lang="en-US" sz="800">
                <a:solidFill>
                  <a:schemeClr val="tx1"/>
                </a:solidFill>
              </a:rPr>
              <a:t>pentru a adauga o alta categorie de cheltuieli, inafara de cele predefinite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FC0E0834-44E8-42A1-82EF-6C430A050358}"/>
              </a:ext>
            </a:extLst>
          </p:cNvPr>
          <p:cNvPicPr>
            <a:picLocks noChangeAspect="1"/>
          </p:cNvPicPr>
          <p:nvPr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5764" y="2179962"/>
            <a:ext cx="246610" cy="246610"/>
          </a:xfrm>
          <a:prstGeom prst="rect">
            <a:avLst/>
          </a:prstGeom>
        </p:spPr>
      </p:pic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7D2BD020-1259-4175-BAC7-FADBA15E8F5E}"/>
              </a:ext>
            </a:extLst>
          </p:cNvPr>
          <p:cNvSpPr/>
          <p:nvPr/>
        </p:nvSpPr>
        <p:spPr>
          <a:xfrm>
            <a:off x="2037045" y="2323406"/>
            <a:ext cx="1144305" cy="22955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>
                <a:solidFill>
                  <a:schemeClr val="bg2">
                    <a:lumMod val="25000"/>
                  </a:schemeClr>
                </a:solidFill>
              </a:rPr>
              <a:t>Furnizori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DF96EDF6-725F-4506-897D-EF19A76E0F45}"/>
              </a:ext>
            </a:extLst>
          </p:cNvPr>
          <p:cNvSpPr/>
          <p:nvPr/>
        </p:nvSpPr>
        <p:spPr>
          <a:xfrm>
            <a:off x="2092088" y="3096588"/>
            <a:ext cx="1709928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Intretinere lift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A52FD657-C6D9-4BCD-84B6-5EA69212A8D3}"/>
              </a:ext>
            </a:extLst>
          </p:cNvPr>
          <p:cNvSpPr/>
          <p:nvPr/>
        </p:nvSpPr>
        <p:spPr>
          <a:xfrm>
            <a:off x="2092088" y="3276023"/>
            <a:ext cx="1709928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Service interfon</a:t>
            </a:r>
          </a:p>
        </p:txBody>
      </p:sp>
      <p:sp>
        <p:nvSpPr>
          <p:cNvPr id="56" name="Rectangle: Rounded Corners 55">
            <a:hlinkClick r:id="rId13" action="ppaction://hlinksldjump"/>
            <a:extLst>
              <a:ext uri="{FF2B5EF4-FFF2-40B4-BE49-F238E27FC236}">
                <a16:creationId xmlns:a16="http://schemas.microsoft.com/office/drawing/2014/main" id="{2E0726A6-1492-4DDE-8EC2-6C05E3E20122}"/>
              </a:ext>
            </a:extLst>
          </p:cNvPr>
          <p:cNvSpPr/>
          <p:nvPr/>
        </p:nvSpPr>
        <p:spPr>
          <a:xfrm>
            <a:off x="3853692" y="2737719"/>
            <a:ext cx="963276" cy="13714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r"/>
            <a:r>
              <a:rPr lang="en-US" sz="800" b="1">
                <a:solidFill>
                  <a:schemeClr val="bg2">
                    <a:lumMod val="25000"/>
                  </a:schemeClr>
                </a:solidFill>
              </a:rPr>
              <a:t>Adauga furnizor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E629388B-0F7E-4BED-A68E-08DFBC692C24}"/>
              </a:ext>
            </a:extLst>
          </p:cNvPr>
          <p:cNvGrpSpPr/>
          <p:nvPr/>
        </p:nvGrpSpPr>
        <p:grpSpPr>
          <a:xfrm>
            <a:off x="2092090" y="4252947"/>
            <a:ext cx="1704974" cy="204168"/>
            <a:chOff x="2092090" y="3988737"/>
            <a:chExt cx="1704974" cy="204168"/>
          </a:xfrm>
        </p:grpSpPr>
        <p:sp>
          <p:nvSpPr>
            <p:cNvPr id="58" name="Rectangle: Rounded Corners 57">
              <a:hlinkClick r:id="rId14" action="ppaction://hlinksldjump"/>
              <a:extLst>
                <a:ext uri="{FF2B5EF4-FFF2-40B4-BE49-F238E27FC236}">
                  <a16:creationId xmlns:a16="http://schemas.microsoft.com/office/drawing/2014/main" id="{6A10EC6E-CAE1-4486-9001-D87A09865627}"/>
                </a:ext>
              </a:extLst>
            </p:cNvPr>
            <p:cNvSpPr/>
            <p:nvPr/>
          </p:nvSpPr>
          <p:spPr>
            <a:xfrm>
              <a:off x="2092090" y="3988737"/>
              <a:ext cx="1704974" cy="20416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800">
                  <a:solidFill>
                    <a:schemeClr val="bg2">
                      <a:lumMod val="25000"/>
                    </a:schemeClr>
                  </a:solidFill>
                </a:rPr>
                <a:t>  Adauga categorie de cheltuieli</a:t>
              </a:r>
            </a:p>
          </p:txBody>
        </p: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6436A98F-1304-4BC7-A80C-EBF4F59800B4}"/>
                </a:ext>
              </a:extLst>
            </p:cNvPr>
            <p:cNvGrpSpPr/>
            <p:nvPr/>
          </p:nvGrpSpPr>
          <p:grpSpPr>
            <a:xfrm>
              <a:off x="2175874" y="4042699"/>
              <a:ext cx="104274" cy="101435"/>
              <a:chOff x="6534150" y="3358633"/>
              <a:chExt cx="457200" cy="504224"/>
            </a:xfrm>
          </p:grpSpPr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D54FF5BA-6EC8-4C25-840B-48AC7D064EF9}"/>
                  </a:ext>
                </a:extLst>
              </p:cNvPr>
              <p:cNvCxnSpPr/>
              <p:nvPr/>
            </p:nvCxnSpPr>
            <p:spPr>
              <a:xfrm>
                <a:off x="6762750" y="3358633"/>
                <a:ext cx="0" cy="504224"/>
              </a:xfrm>
              <a:prstGeom prst="line">
                <a:avLst/>
              </a:prstGeom>
              <a:ln w="349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FE1956BB-F843-4936-85FA-7144D7886210}"/>
                  </a:ext>
                </a:extLst>
              </p:cNvPr>
              <p:cNvCxnSpPr/>
              <p:nvPr/>
            </p:nvCxnSpPr>
            <p:spPr>
              <a:xfrm>
                <a:off x="6534150" y="3610747"/>
                <a:ext cx="457200" cy="0"/>
              </a:xfrm>
              <a:prstGeom prst="line">
                <a:avLst/>
              </a:prstGeom>
              <a:ln w="349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83691D54-5110-4AB4-AC97-B30E6DAAEDDA}"/>
              </a:ext>
            </a:extLst>
          </p:cNvPr>
          <p:cNvSpPr/>
          <p:nvPr/>
        </p:nvSpPr>
        <p:spPr>
          <a:xfrm>
            <a:off x="2092088" y="3814328"/>
            <a:ext cx="1709928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Caldura 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C58FC05D-B4D7-4104-9654-56D9B37729B0}"/>
              </a:ext>
            </a:extLst>
          </p:cNvPr>
          <p:cNvSpPr/>
          <p:nvPr/>
        </p:nvSpPr>
        <p:spPr>
          <a:xfrm>
            <a:off x="3853692" y="2917155"/>
            <a:ext cx="963276" cy="13714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r"/>
            <a:r>
              <a:rPr lang="en-US" sz="800" b="1">
                <a:solidFill>
                  <a:schemeClr val="bg2">
                    <a:lumMod val="25000"/>
                  </a:schemeClr>
                </a:solidFill>
              </a:rPr>
              <a:t>Adauga furnizor</a:t>
            </a: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A65ED4D7-905A-48F9-9A85-78C30B0451CC}"/>
              </a:ext>
            </a:extLst>
          </p:cNvPr>
          <p:cNvSpPr/>
          <p:nvPr/>
        </p:nvSpPr>
        <p:spPr>
          <a:xfrm>
            <a:off x="3853692" y="3455463"/>
            <a:ext cx="963276" cy="13714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r"/>
            <a:r>
              <a:rPr lang="en-US" sz="800" b="1">
                <a:solidFill>
                  <a:schemeClr val="bg2">
                    <a:lumMod val="25000"/>
                  </a:schemeClr>
                </a:solidFill>
              </a:rPr>
              <a:t>Adauga furnizor</a:t>
            </a: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85943611-16D0-46E9-9B91-25EE3F0942A0}"/>
              </a:ext>
            </a:extLst>
          </p:cNvPr>
          <p:cNvSpPr/>
          <p:nvPr/>
        </p:nvSpPr>
        <p:spPr>
          <a:xfrm>
            <a:off x="3853692" y="3634899"/>
            <a:ext cx="963276" cy="13714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r"/>
            <a:r>
              <a:rPr lang="en-US" sz="800" b="1">
                <a:solidFill>
                  <a:schemeClr val="bg2">
                    <a:lumMod val="25000"/>
                  </a:schemeClr>
                </a:solidFill>
              </a:rPr>
              <a:t>Adauga furnizor</a:t>
            </a: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5281FB01-03CA-44A8-9978-21227114CA06}"/>
              </a:ext>
            </a:extLst>
          </p:cNvPr>
          <p:cNvSpPr/>
          <p:nvPr/>
        </p:nvSpPr>
        <p:spPr>
          <a:xfrm>
            <a:off x="3853692" y="3814335"/>
            <a:ext cx="963276" cy="13714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r"/>
            <a:r>
              <a:rPr lang="en-US" sz="800" b="1">
                <a:solidFill>
                  <a:schemeClr val="bg2">
                    <a:lumMod val="25000"/>
                  </a:schemeClr>
                </a:solidFill>
              </a:rPr>
              <a:t>Adauga furnizor</a:t>
            </a: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970D5D1E-8298-4BC8-83BC-27CC41D2D435}"/>
              </a:ext>
            </a:extLst>
          </p:cNvPr>
          <p:cNvSpPr/>
          <p:nvPr/>
        </p:nvSpPr>
        <p:spPr>
          <a:xfrm>
            <a:off x="3853692" y="3096591"/>
            <a:ext cx="963276" cy="13714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r"/>
            <a:r>
              <a:rPr lang="en-US" sz="800" b="1">
                <a:solidFill>
                  <a:schemeClr val="bg2">
                    <a:lumMod val="25000"/>
                  </a:schemeClr>
                </a:solidFill>
              </a:rPr>
              <a:t>Adauga furnizor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28938D96-ADA5-4B2E-AC37-14A305CAA3F4}"/>
              </a:ext>
            </a:extLst>
          </p:cNvPr>
          <p:cNvSpPr/>
          <p:nvPr/>
        </p:nvSpPr>
        <p:spPr>
          <a:xfrm>
            <a:off x="3853692" y="3276027"/>
            <a:ext cx="963276" cy="13714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r"/>
            <a:r>
              <a:rPr lang="en-US" sz="800" b="1">
                <a:solidFill>
                  <a:schemeClr val="bg2">
                    <a:lumMod val="25000"/>
                  </a:schemeClr>
                </a:solidFill>
              </a:rPr>
              <a:t>Adauga furnizor</a:t>
            </a: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BFA9E022-49AC-4B1E-9464-B22C6F663247}"/>
              </a:ext>
            </a:extLst>
          </p:cNvPr>
          <p:cNvSpPr/>
          <p:nvPr/>
        </p:nvSpPr>
        <p:spPr>
          <a:xfrm>
            <a:off x="2094899" y="3993762"/>
            <a:ext cx="1709928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Diverse </a:t>
            </a: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9C096304-477A-472C-9C05-A3911E2C797B}"/>
              </a:ext>
            </a:extLst>
          </p:cNvPr>
          <p:cNvSpPr/>
          <p:nvPr/>
        </p:nvSpPr>
        <p:spPr>
          <a:xfrm>
            <a:off x="3856503" y="3993773"/>
            <a:ext cx="963276" cy="13714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r"/>
            <a:r>
              <a:rPr lang="en-US" sz="800" b="1">
                <a:solidFill>
                  <a:schemeClr val="bg2">
                    <a:lumMod val="25000"/>
                  </a:schemeClr>
                </a:solidFill>
              </a:rPr>
              <a:t>Adauga furnizor</a:t>
            </a:r>
          </a:p>
        </p:txBody>
      </p:sp>
      <p:sp>
        <p:nvSpPr>
          <p:cNvPr id="71" name="Rectangle: Rounded Corners 70">
            <a:hlinkClick r:id="rId15" action="ppaction://hlinksldjump"/>
            <a:extLst>
              <a:ext uri="{FF2B5EF4-FFF2-40B4-BE49-F238E27FC236}">
                <a16:creationId xmlns:a16="http://schemas.microsoft.com/office/drawing/2014/main" id="{00A09BA7-EC1E-4107-A1DA-BE1ABB14B6B9}"/>
              </a:ext>
            </a:extLst>
          </p:cNvPr>
          <p:cNvSpPr/>
          <p:nvPr/>
        </p:nvSpPr>
        <p:spPr>
          <a:xfrm>
            <a:off x="3820663" y="5285317"/>
            <a:ext cx="1704975" cy="246211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>
                <a:solidFill>
                  <a:schemeClr val="tx1">
                    <a:lumMod val="50000"/>
                    <a:lumOff val="50000"/>
                  </a:schemeClr>
                </a:solidFill>
              </a:rPr>
              <a:t>&lt; Inapoi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2B6ECAA5-C818-4DC8-8C3E-6137C18453F0}"/>
              </a:ext>
            </a:extLst>
          </p:cNvPr>
          <p:cNvSpPr/>
          <p:nvPr/>
        </p:nvSpPr>
        <p:spPr>
          <a:xfrm>
            <a:off x="1965441" y="1269462"/>
            <a:ext cx="7859834" cy="4337053"/>
          </a:xfrm>
          <a:prstGeom prst="rect">
            <a:avLst/>
          </a:prstGeom>
          <a:solidFill>
            <a:schemeClr val="bg2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448729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1F3498B-DCDE-44A5-950E-34E05054B36E}"/>
              </a:ext>
            </a:extLst>
          </p:cNvPr>
          <p:cNvSpPr/>
          <p:nvPr/>
        </p:nvSpPr>
        <p:spPr>
          <a:xfrm>
            <a:off x="4058216" y="2686499"/>
            <a:ext cx="345626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Cu background </a:t>
            </a:r>
          </a:p>
        </p:txBody>
      </p:sp>
    </p:spTree>
    <p:extLst>
      <p:ext uri="{BB962C8B-B14F-4D97-AF65-F5344CB8AC3E}">
        <p14:creationId xmlns:p14="http://schemas.microsoft.com/office/powerpoint/2010/main" val="17749130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4C358C5-B14B-405D-84E6-2E34DE654F1C}"/>
              </a:ext>
            </a:extLst>
          </p:cNvPr>
          <p:cNvSpPr/>
          <p:nvPr/>
        </p:nvSpPr>
        <p:spPr>
          <a:xfrm>
            <a:off x="4913821" y="627833"/>
            <a:ext cx="2824578" cy="5639616"/>
          </a:xfrm>
          <a:prstGeom prst="rect">
            <a:avLst/>
          </a:prstGeom>
          <a:solidFill>
            <a:schemeClr val="bg1"/>
          </a:solidFill>
          <a:ln w="12700" cmpd="dbl">
            <a:gradFill flip="none" rotWithShape="1">
              <a:gsLst>
                <a:gs pos="0">
                  <a:schemeClr val="accent3">
                    <a:lumMod val="0"/>
                    <a:lumOff val="100000"/>
                  </a:schemeClr>
                </a:gs>
                <a:gs pos="35000">
                  <a:schemeClr val="accent3">
                    <a:lumMod val="0"/>
                    <a:lumOff val="100000"/>
                  </a:schemeClr>
                </a:gs>
                <a:gs pos="100000">
                  <a:schemeClr val="accent3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8F1CC5B-F713-4106-A823-70239DD8BA65}"/>
              </a:ext>
            </a:extLst>
          </p:cNvPr>
          <p:cNvCxnSpPr>
            <a:cxnSpLocks/>
          </p:cNvCxnSpPr>
          <p:nvPr/>
        </p:nvCxnSpPr>
        <p:spPr>
          <a:xfrm>
            <a:off x="5581397" y="3036449"/>
            <a:ext cx="153144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DB816EA2-9E44-4B40-9E75-AFBD4A1346F1}"/>
              </a:ext>
            </a:extLst>
          </p:cNvPr>
          <p:cNvGrpSpPr/>
          <p:nvPr/>
        </p:nvGrpSpPr>
        <p:grpSpPr>
          <a:xfrm>
            <a:off x="5009537" y="901698"/>
            <a:ext cx="2646362" cy="585689"/>
            <a:chOff x="4779422" y="1269185"/>
            <a:chExt cx="2646362" cy="585689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49318667-4CD0-4178-AF17-8B6BB3DFA1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79422" y="1269185"/>
              <a:ext cx="743671" cy="585689"/>
            </a:xfrm>
            <a:prstGeom prst="rect">
              <a:avLst/>
            </a:prstGeom>
          </p:spPr>
        </p:pic>
        <p:sp>
          <p:nvSpPr>
            <p:cNvPr id="7" name="TextBox 6">
              <a:hlinkClick r:id="rId3" action="ppaction://hlinksldjump"/>
              <a:extLst>
                <a:ext uri="{FF2B5EF4-FFF2-40B4-BE49-F238E27FC236}">
                  <a16:creationId xmlns:a16="http://schemas.microsoft.com/office/drawing/2014/main" id="{98815869-205C-4A62-9B8A-2EBFCD56869B}"/>
                </a:ext>
              </a:extLst>
            </p:cNvPr>
            <p:cNvSpPr txBox="1"/>
            <p:nvPr/>
          </p:nvSpPr>
          <p:spPr>
            <a:xfrm>
              <a:off x="5523093" y="1301163"/>
              <a:ext cx="19026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>
                  <a:solidFill>
                    <a:srgbClr val="336699"/>
                  </a:solidFill>
                  <a:latin typeface="Franklin Gothic Medium" panose="020B0603020102020204" pitchFamily="34" charset="0"/>
                  <a:ea typeface="Microsoft YaHei UI" panose="020B0503020204020204" pitchFamily="34" charset="-122"/>
                </a:rPr>
                <a:t>BlocAdmin.ro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4884985-CBBB-475F-827F-D558B25517CD}"/>
                </a:ext>
              </a:extLst>
            </p:cNvPr>
            <p:cNvSpPr txBox="1"/>
            <p:nvPr/>
          </p:nvSpPr>
          <p:spPr>
            <a:xfrm>
              <a:off x="5523093" y="1518809"/>
              <a:ext cx="189951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i="1" err="1">
                  <a:solidFill>
                    <a:srgbClr val="006600"/>
                  </a:solidFill>
                </a:rPr>
                <a:t>Pentru</a:t>
              </a:r>
              <a:r>
                <a:rPr lang="en-US" sz="1000" b="1" i="1">
                  <a:solidFill>
                    <a:srgbClr val="006600"/>
                  </a:solidFill>
                </a:rPr>
                <a:t> administratorii de bloc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B27F7E71-4215-485A-8393-B43E9CAA8FF7}"/>
              </a:ext>
            </a:extLst>
          </p:cNvPr>
          <p:cNvSpPr txBox="1"/>
          <p:nvPr/>
        </p:nvSpPr>
        <p:spPr>
          <a:xfrm>
            <a:off x="5206027" y="1499635"/>
            <a:ext cx="2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>
                <a:solidFill>
                  <a:schemeClr val="tx1">
                    <a:lumMod val="75000"/>
                    <a:lumOff val="25000"/>
                  </a:schemeClr>
                </a:solidFill>
              </a:rPr>
              <a:t>Creeaza cont gratuit</a:t>
            </a:r>
          </a:p>
        </p:txBody>
      </p:sp>
      <p:pic>
        <p:nvPicPr>
          <p:cNvPr id="23" name="Picture 22">
            <a:hlinkClick r:id="rId4" action="ppaction://hlinksldjump"/>
            <a:extLst>
              <a:ext uri="{FF2B5EF4-FFF2-40B4-BE49-F238E27FC236}">
                <a16:creationId xmlns:a16="http://schemas.microsoft.com/office/drawing/2014/main" id="{0B2E746A-F393-44EB-8441-500CC098DD3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950" y="2029075"/>
            <a:ext cx="2516662" cy="391940"/>
          </a:xfrm>
          <a:prstGeom prst="rect">
            <a:avLst/>
          </a:prstGeom>
        </p:spPr>
      </p:pic>
      <p:pic>
        <p:nvPicPr>
          <p:cNvPr id="43" name="Picture 42">
            <a:hlinkClick r:id="rId6" action="ppaction://hlinksldjump"/>
            <a:extLst>
              <a:ext uri="{FF2B5EF4-FFF2-40B4-BE49-F238E27FC236}">
                <a16:creationId xmlns:a16="http://schemas.microsoft.com/office/drawing/2014/main" id="{A8DE5B65-F2B3-40A0-8C00-EB6C71DB4FD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1423" y="2450838"/>
            <a:ext cx="2490149" cy="387811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C44DD265-7B89-4052-B38A-5F14F92BBBF7}"/>
              </a:ext>
            </a:extLst>
          </p:cNvPr>
          <p:cNvSpPr txBox="1"/>
          <p:nvPr/>
        </p:nvSpPr>
        <p:spPr>
          <a:xfrm>
            <a:off x="6124032" y="2913339"/>
            <a:ext cx="36260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>
                <a:solidFill>
                  <a:schemeClr val="bg1">
                    <a:lumMod val="65000"/>
                  </a:schemeClr>
                </a:solidFill>
              </a:rPr>
              <a:t>sau</a:t>
            </a:r>
            <a:endParaRPr lang="en-US" sz="100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64025AB-9011-41BB-8A27-46D164B5E3EF}"/>
              </a:ext>
            </a:extLst>
          </p:cNvPr>
          <p:cNvSpPr txBox="1"/>
          <p:nvPr/>
        </p:nvSpPr>
        <p:spPr>
          <a:xfrm>
            <a:off x="5014886" y="3511163"/>
            <a:ext cx="2482825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>
                <a:solidFill>
                  <a:srgbClr val="C00000"/>
                </a:solidFill>
              </a:rPr>
              <a:t>Te rog sa introduci o adresa de e-mail valida</a:t>
            </a:r>
          </a:p>
        </p:txBody>
      </p:sp>
      <p:sp>
        <p:nvSpPr>
          <p:cNvPr id="12" name="Rectangle: Rounded Corners 11">
            <a:hlinkClick r:id="rId8" action="ppaction://hlinksldjump"/>
            <a:extLst>
              <a:ext uri="{FF2B5EF4-FFF2-40B4-BE49-F238E27FC236}">
                <a16:creationId xmlns:a16="http://schemas.microsoft.com/office/drawing/2014/main" id="{85FFB188-1B85-47E2-B3E0-4DEABDCFF0A1}"/>
              </a:ext>
            </a:extLst>
          </p:cNvPr>
          <p:cNvSpPr/>
          <p:nvPr/>
        </p:nvSpPr>
        <p:spPr>
          <a:xfrm>
            <a:off x="5104787" y="3246075"/>
            <a:ext cx="2484852" cy="246221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>
                <a:solidFill>
                  <a:srgbClr val="C00000"/>
                </a:solidFill>
              </a:rPr>
              <a:t>f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32661AD2-9A7E-4D3E-A01A-862F1B8468E6}"/>
              </a:ext>
            </a:extLst>
          </p:cNvPr>
          <p:cNvCxnSpPr>
            <a:cxnSpLocks/>
          </p:cNvCxnSpPr>
          <p:nvPr/>
        </p:nvCxnSpPr>
        <p:spPr>
          <a:xfrm>
            <a:off x="5148648" y="5831347"/>
            <a:ext cx="240159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 56">
            <a:extLst>
              <a:ext uri="{FF2B5EF4-FFF2-40B4-BE49-F238E27FC236}">
                <a16:creationId xmlns:a16="http://schemas.microsoft.com/office/drawing/2014/main" id="{CBA92708-37CE-4416-928C-A743C7471266}"/>
              </a:ext>
            </a:extLst>
          </p:cNvPr>
          <p:cNvGrpSpPr/>
          <p:nvPr/>
        </p:nvGrpSpPr>
        <p:grpSpPr>
          <a:xfrm>
            <a:off x="5204702" y="5884730"/>
            <a:ext cx="2029257" cy="246221"/>
            <a:chOff x="4598515" y="5218985"/>
            <a:chExt cx="1850737" cy="246221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B1EDDC0C-8715-4926-940A-0984AD4AD5F0}"/>
                </a:ext>
              </a:extLst>
            </p:cNvPr>
            <p:cNvSpPr txBox="1"/>
            <p:nvPr/>
          </p:nvSpPr>
          <p:spPr>
            <a:xfrm>
              <a:off x="4598515" y="5218985"/>
              <a:ext cx="837246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0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Ai deja cont?</a:t>
              </a:r>
            </a:p>
          </p:txBody>
        </p:sp>
        <p:sp>
          <p:nvSpPr>
            <p:cNvPr id="59" name="TextBox 58">
              <a:hlinkClick r:id="rId9" action="ppaction://hlinksldjump"/>
              <a:extLst>
                <a:ext uri="{FF2B5EF4-FFF2-40B4-BE49-F238E27FC236}">
                  <a16:creationId xmlns:a16="http://schemas.microsoft.com/office/drawing/2014/main" id="{26ED3A35-BED8-4385-BA5F-5C7ADE761393}"/>
                </a:ext>
              </a:extLst>
            </p:cNvPr>
            <p:cNvSpPr txBox="1"/>
            <p:nvPr/>
          </p:nvSpPr>
          <p:spPr>
            <a:xfrm>
              <a:off x="5314462" y="5218985"/>
              <a:ext cx="1134790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000">
                  <a:solidFill>
                    <a:srgbClr val="336699"/>
                  </a:solidFill>
                </a:rPr>
                <a:t>Lanseaza BlocAdmin</a:t>
              </a:r>
            </a:p>
          </p:txBody>
        </p:sp>
      </p:grp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3133FE85-B4A9-469B-992F-8C6EC9E5118A}"/>
              </a:ext>
            </a:extLst>
          </p:cNvPr>
          <p:cNvSpPr/>
          <p:nvPr/>
        </p:nvSpPr>
        <p:spPr>
          <a:xfrm>
            <a:off x="5406537" y="5321603"/>
            <a:ext cx="1704975" cy="246211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/>
              <a:t>Creeaza cont</a:t>
            </a: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3DDFBD98-E08D-439E-9684-4CFC925CB403}"/>
              </a:ext>
            </a:extLst>
          </p:cNvPr>
          <p:cNvSpPr/>
          <p:nvPr/>
        </p:nvSpPr>
        <p:spPr>
          <a:xfrm>
            <a:off x="5141558" y="4904553"/>
            <a:ext cx="105388" cy="93787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00EDC97-AF9B-4782-A855-7CBC3111CC5F}"/>
              </a:ext>
            </a:extLst>
          </p:cNvPr>
          <p:cNvSpPr txBox="1"/>
          <p:nvPr/>
        </p:nvSpPr>
        <p:spPr>
          <a:xfrm>
            <a:off x="5263724" y="4828335"/>
            <a:ext cx="2322559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Am citit si sunt de acord cu </a:t>
            </a:r>
            <a:r>
              <a:rPr lang="en-US" sz="1000">
                <a:solidFill>
                  <a:srgbClr val="336699"/>
                </a:solidFill>
              </a:rPr>
              <a:t>Termenii si conditiile de utilizare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B383A4E-A129-4E5D-A2C3-10805B1F1C15}"/>
              </a:ext>
            </a:extLst>
          </p:cNvPr>
          <p:cNvSpPr txBox="1"/>
          <p:nvPr/>
        </p:nvSpPr>
        <p:spPr>
          <a:xfrm>
            <a:off x="5008208" y="3998249"/>
            <a:ext cx="2482825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>
                <a:solidFill>
                  <a:srgbClr val="C00000"/>
                </a:solidFill>
              </a:rPr>
              <a:t>Te rog sa introduci parola 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D010F56-9453-4168-87AA-F10BAAB2D3D3}"/>
              </a:ext>
            </a:extLst>
          </p:cNvPr>
          <p:cNvSpPr txBox="1"/>
          <p:nvPr/>
        </p:nvSpPr>
        <p:spPr>
          <a:xfrm>
            <a:off x="5008207" y="4528369"/>
            <a:ext cx="2482825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>
                <a:solidFill>
                  <a:srgbClr val="C00000"/>
                </a:solidFill>
              </a:rPr>
              <a:t>Te rog sa introduci numarul de telefon mobil 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174B30BB-3DFD-4155-97A4-998F395F3458}"/>
              </a:ext>
            </a:extLst>
          </p:cNvPr>
          <p:cNvSpPr/>
          <p:nvPr/>
        </p:nvSpPr>
        <p:spPr>
          <a:xfrm>
            <a:off x="5103364" y="3757384"/>
            <a:ext cx="2484852" cy="246221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>
                <a:solidFill>
                  <a:srgbClr val="C00000"/>
                </a:solidFill>
              </a:rPr>
              <a:t>Parola</a:t>
            </a: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092EC0A7-6435-41FB-AD60-DA7EE86F8A10}"/>
              </a:ext>
            </a:extLst>
          </p:cNvPr>
          <p:cNvSpPr/>
          <p:nvPr/>
        </p:nvSpPr>
        <p:spPr>
          <a:xfrm>
            <a:off x="5110531" y="4263743"/>
            <a:ext cx="2484852" cy="246221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>
                <a:solidFill>
                  <a:srgbClr val="C00000"/>
                </a:solidFill>
              </a:rPr>
              <a:t>Nr de telefon mobil</a:t>
            </a:r>
          </a:p>
        </p:txBody>
      </p:sp>
      <p:pic>
        <p:nvPicPr>
          <p:cNvPr id="71" name="Picture 70">
            <a:hlinkClick r:id="rId10" action="ppaction://hlinksldjump"/>
            <a:extLst>
              <a:ext uri="{FF2B5EF4-FFF2-40B4-BE49-F238E27FC236}">
                <a16:creationId xmlns:a16="http://schemas.microsoft.com/office/drawing/2014/main" id="{535CEC75-1D16-40F6-A8CF-F0FC1843E9D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0" y="-597"/>
            <a:ext cx="12192000" cy="458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4095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80BE63FA-A70F-4B96-A2CD-1210259DB936}"/>
              </a:ext>
            </a:extLst>
          </p:cNvPr>
          <p:cNvSpPr/>
          <p:nvPr/>
        </p:nvSpPr>
        <p:spPr>
          <a:xfrm>
            <a:off x="4913821" y="627833"/>
            <a:ext cx="2824578" cy="4913769"/>
          </a:xfrm>
          <a:prstGeom prst="rect">
            <a:avLst/>
          </a:prstGeom>
          <a:solidFill>
            <a:schemeClr val="bg1"/>
          </a:solidFill>
          <a:ln w="12700" cmpd="dbl">
            <a:gradFill flip="none" rotWithShape="1">
              <a:gsLst>
                <a:gs pos="0">
                  <a:schemeClr val="accent3">
                    <a:lumMod val="0"/>
                    <a:lumOff val="100000"/>
                  </a:schemeClr>
                </a:gs>
                <a:gs pos="35000">
                  <a:schemeClr val="accent3">
                    <a:lumMod val="0"/>
                    <a:lumOff val="100000"/>
                  </a:schemeClr>
                </a:gs>
                <a:gs pos="100000">
                  <a:schemeClr val="accent3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E3F78A8-F2A1-4408-BCD0-8C54EF8E5B10}"/>
              </a:ext>
            </a:extLst>
          </p:cNvPr>
          <p:cNvCxnSpPr>
            <a:cxnSpLocks/>
          </p:cNvCxnSpPr>
          <p:nvPr/>
        </p:nvCxnSpPr>
        <p:spPr>
          <a:xfrm>
            <a:off x="5581397" y="3036449"/>
            <a:ext cx="153144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B5693C4-639E-44A6-BEB3-EF1C1F1630A0}"/>
              </a:ext>
            </a:extLst>
          </p:cNvPr>
          <p:cNvGrpSpPr/>
          <p:nvPr/>
        </p:nvGrpSpPr>
        <p:grpSpPr>
          <a:xfrm>
            <a:off x="5009537" y="901698"/>
            <a:ext cx="2646362" cy="585689"/>
            <a:chOff x="4779422" y="1269185"/>
            <a:chExt cx="2646362" cy="585689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6DE36612-A154-4168-8C2D-94037FFD7D3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79422" y="1269185"/>
              <a:ext cx="743671" cy="585689"/>
            </a:xfrm>
            <a:prstGeom prst="rect">
              <a:avLst/>
            </a:prstGeom>
          </p:spPr>
        </p:pic>
        <p:sp>
          <p:nvSpPr>
            <p:cNvPr id="30" name="TextBox 29">
              <a:hlinkClick r:id="rId3" action="ppaction://hlinksldjump"/>
              <a:extLst>
                <a:ext uri="{FF2B5EF4-FFF2-40B4-BE49-F238E27FC236}">
                  <a16:creationId xmlns:a16="http://schemas.microsoft.com/office/drawing/2014/main" id="{A44DADA1-A2FF-4966-93CD-EFC2906621DC}"/>
                </a:ext>
              </a:extLst>
            </p:cNvPr>
            <p:cNvSpPr txBox="1"/>
            <p:nvPr/>
          </p:nvSpPr>
          <p:spPr>
            <a:xfrm>
              <a:off x="5523093" y="1301163"/>
              <a:ext cx="19026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>
                  <a:solidFill>
                    <a:srgbClr val="336699"/>
                  </a:solidFill>
                  <a:latin typeface="Franklin Gothic Medium" panose="020B0603020102020204" pitchFamily="34" charset="0"/>
                  <a:ea typeface="Microsoft YaHei UI" panose="020B0503020204020204" pitchFamily="34" charset="-122"/>
                </a:rPr>
                <a:t>BlocAdmin.ro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C4C3C58-804A-4B9E-B04B-A7BBD11AADCF}"/>
                </a:ext>
              </a:extLst>
            </p:cNvPr>
            <p:cNvSpPr txBox="1"/>
            <p:nvPr/>
          </p:nvSpPr>
          <p:spPr>
            <a:xfrm>
              <a:off x="5523093" y="1518809"/>
              <a:ext cx="189951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i="1" err="1">
                  <a:solidFill>
                    <a:srgbClr val="006600"/>
                  </a:solidFill>
                </a:rPr>
                <a:t>Pentru</a:t>
              </a:r>
              <a:r>
                <a:rPr lang="en-US" sz="1000" b="1" i="1">
                  <a:solidFill>
                    <a:srgbClr val="006600"/>
                  </a:solidFill>
                </a:rPr>
                <a:t> administratorii de bloc</a:t>
              </a: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866AE3AB-C0FC-4406-A7F0-574D8ECB7C8F}"/>
              </a:ext>
            </a:extLst>
          </p:cNvPr>
          <p:cNvSpPr txBox="1"/>
          <p:nvPr/>
        </p:nvSpPr>
        <p:spPr>
          <a:xfrm>
            <a:off x="5206027" y="1499635"/>
            <a:ext cx="2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>
                <a:solidFill>
                  <a:schemeClr val="tx1">
                    <a:lumMod val="75000"/>
                    <a:lumOff val="25000"/>
                  </a:schemeClr>
                </a:solidFill>
              </a:rPr>
              <a:t>Creeaza cont gratuit</a:t>
            </a:r>
          </a:p>
        </p:txBody>
      </p:sp>
      <p:sp>
        <p:nvSpPr>
          <p:cNvPr id="34" name="Rectangle: Rounded Corners 33">
            <a:hlinkClick r:id="rId4" action="ppaction://hlinksldjump"/>
            <a:extLst>
              <a:ext uri="{FF2B5EF4-FFF2-40B4-BE49-F238E27FC236}">
                <a16:creationId xmlns:a16="http://schemas.microsoft.com/office/drawing/2014/main" id="{36E6E3CC-62E5-472B-B67C-B8C01F6AA82B}"/>
              </a:ext>
            </a:extLst>
          </p:cNvPr>
          <p:cNvSpPr/>
          <p:nvPr/>
        </p:nvSpPr>
        <p:spPr>
          <a:xfrm>
            <a:off x="5104787" y="3616607"/>
            <a:ext cx="2484852" cy="246221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>
                <a:solidFill>
                  <a:schemeClr val="bg1">
                    <a:lumMod val="75000"/>
                  </a:schemeClr>
                </a:solidFill>
              </a:rPr>
              <a:t>Parola</a:t>
            </a:r>
          </a:p>
        </p:txBody>
      </p:sp>
      <p:pic>
        <p:nvPicPr>
          <p:cNvPr id="35" name="Picture 34">
            <a:hlinkClick r:id="rId5" action="ppaction://hlinksldjump"/>
            <a:extLst>
              <a:ext uri="{FF2B5EF4-FFF2-40B4-BE49-F238E27FC236}">
                <a16:creationId xmlns:a16="http://schemas.microsoft.com/office/drawing/2014/main" id="{3E3C8A04-CA60-450B-96D5-A492D70376D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950" y="2029075"/>
            <a:ext cx="2516662" cy="391940"/>
          </a:xfrm>
          <a:prstGeom prst="rect">
            <a:avLst/>
          </a:prstGeom>
        </p:spPr>
      </p:pic>
      <p:pic>
        <p:nvPicPr>
          <p:cNvPr id="36" name="Picture 35">
            <a:hlinkClick r:id="rId7" action="ppaction://hlinksldjump"/>
            <a:extLst>
              <a:ext uri="{FF2B5EF4-FFF2-40B4-BE49-F238E27FC236}">
                <a16:creationId xmlns:a16="http://schemas.microsoft.com/office/drawing/2014/main" id="{DF7BFE80-248B-467C-A9BC-B9A6DAA29F8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1423" y="2450838"/>
            <a:ext cx="2490149" cy="387811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78D8C8A3-5534-47BE-9D60-C69D92BC1E57}"/>
              </a:ext>
            </a:extLst>
          </p:cNvPr>
          <p:cNvSpPr txBox="1"/>
          <p:nvPr/>
        </p:nvSpPr>
        <p:spPr>
          <a:xfrm>
            <a:off x="6124032" y="2913339"/>
            <a:ext cx="36260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>
                <a:solidFill>
                  <a:schemeClr val="bg1">
                    <a:lumMod val="65000"/>
                  </a:schemeClr>
                </a:solidFill>
              </a:rPr>
              <a:t>sau</a:t>
            </a:r>
            <a:endParaRPr lang="en-US" sz="100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C8B4380-C5B7-4E74-A75B-10ECB3BDD551}"/>
              </a:ext>
            </a:extLst>
          </p:cNvPr>
          <p:cNvCxnSpPr>
            <a:cxnSpLocks/>
          </p:cNvCxnSpPr>
          <p:nvPr/>
        </p:nvCxnSpPr>
        <p:spPr>
          <a:xfrm>
            <a:off x="5149977" y="5143500"/>
            <a:ext cx="240159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C039845D-A76A-44C3-A326-B8061149C10D}"/>
              </a:ext>
            </a:extLst>
          </p:cNvPr>
          <p:cNvGrpSpPr/>
          <p:nvPr/>
        </p:nvGrpSpPr>
        <p:grpSpPr>
          <a:xfrm>
            <a:off x="5206031" y="5196883"/>
            <a:ext cx="2029257" cy="246221"/>
            <a:chOff x="4598515" y="5218985"/>
            <a:chExt cx="1850737" cy="246221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BAC2CB-8EFF-44A3-B557-E52A8A26B359}"/>
                </a:ext>
              </a:extLst>
            </p:cNvPr>
            <p:cNvSpPr txBox="1"/>
            <p:nvPr/>
          </p:nvSpPr>
          <p:spPr>
            <a:xfrm>
              <a:off x="4598515" y="5218985"/>
              <a:ext cx="837246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0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Ai deja cont?</a:t>
              </a:r>
            </a:p>
          </p:txBody>
        </p:sp>
        <p:sp>
          <p:nvSpPr>
            <p:cNvPr id="42" name="TextBox 41">
              <a:hlinkClick r:id="rId9" action="ppaction://hlinksldjump"/>
              <a:extLst>
                <a:ext uri="{FF2B5EF4-FFF2-40B4-BE49-F238E27FC236}">
                  <a16:creationId xmlns:a16="http://schemas.microsoft.com/office/drawing/2014/main" id="{57E8144A-3957-4354-9E29-396561611968}"/>
                </a:ext>
              </a:extLst>
            </p:cNvPr>
            <p:cNvSpPr txBox="1"/>
            <p:nvPr/>
          </p:nvSpPr>
          <p:spPr>
            <a:xfrm>
              <a:off x="5314462" y="5218985"/>
              <a:ext cx="1134790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000">
                  <a:solidFill>
                    <a:srgbClr val="336699"/>
                  </a:solidFill>
                </a:rPr>
                <a:t>Lanseaza BlocAdmin</a:t>
              </a:r>
            </a:p>
          </p:txBody>
        </p:sp>
      </p:grpSp>
      <p:sp>
        <p:nvSpPr>
          <p:cNvPr id="44" name="Rectangle: Rounded Corners 43">
            <a:hlinkClick r:id="rId10" action="ppaction://hlinksldjump"/>
            <a:extLst>
              <a:ext uri="{FF2B5EF4-FFF2-40B4-BE49-F238E27FC236}">
                <a16:creationId xmlns:a16="http://schemas.microsoft.com/office/drawing/2014/main" id="{61FA2062-91C6-444F-A381-702F53AC78C7}"/>
              </a:ext>
            </a:extLst>
          </p:cNvPr>
          <p:cNvSpPr/>
          <p:nvPr/>
        </p:nvSpPr>
        <p:spPr>
          <a:xfrm>
            <a:off x="5452845" y="4840292"/>
            <a:ext cx="1704975" cy="246211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/>
              <a:t>Creeaza cont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D438FF58-9A4E-4DF8-89B9-FD07CB22B460}"/>
              </a:ext>
            </a:extLst>
          </p:cNvPr>
          <p:cNvSpPr/>
          <p:nvPr/>
        </p:nvSpPr>
        <p:spPr>
          <a:xfrm>
            <a:off x="5142887" y="4474495"/>
            <a:ext cx="105388" cy="93787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10DAB39-9CD1-45F9-A966-9C8D744CD061}"/>
              </a:ext>
            </a:extLst>
          </p:cNvPr>
          <p:cNvSpPr txBox="1"/>
          <p:nvPr/>
        </p:nvSpPr>
        <p:spPr>
          <a:xfrm>
            <a:off x="5265053" y="4398277"/>
            <a:ext cx="2322559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Am citit si sunt de acord cu </a:t>
            </a:r>
            <a:r>
              <a:rPr lang="en-US" sz="1000">
                <a:solidFill>
                  <a:srgbClr val="336699"/>
                </a:solidFill>
              </a:rPr>
              <a:t>Termenii si conditiile de utilizare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FD66392A-7055-4CA4-9864-3098827F1A71}"/>
              </a:ext>
            </a:extLst>
          </p:cNvPr>
          <p:cNvSpPr/>
          <p:nvPr/>
        </p:nvSpPr>
        <p:spPr>
          <a:xfrm>
            <a:off x="5104787" y="3988214"/>
            <a:ext cx="2484852" cy="246221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>
                <a:solidFill>
                  <a:schemeClr val="bg1">
                    <a:lumMod val="75000"/>
                  </a:schemeClr>
                </a:solidFill>
              </a:rPr>
              <a:t>Nr de telefon mobil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5FFB188-1B85-47E2-B3E0-4DEABDCFF0A1}"/>
              </a:ext>
            </a:extLst>
          </p:cNvPr>
          <p:cNvSpPr/>
          <p:nvPr/>
        </p:nvSpPr>
        <p:spPr>
          <a:xfrm>
            <a:off x="5102760" y="3252741"/>
            <a:ext cx="2484852" cy="246221"/>
          </a:xfrm>
          <a:prstGeom prst="roundRect">
            <a:avLst/>
          </a:prstGeom>
          <a:noFill/>
          <a:ln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>
                <a:solidFill>
                  <a:srgbClr val="006600"/>
                </a:solidFill>
              </a:rPr>
              <a:t>f.liviu@yahoo.com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0EA8A8AB-2465-4333-8943-9D10E973224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0" y="-597"/>
            <a:ext cx="12192000" cy="458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4255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80BE63FA-A70F-4B96-A2CD-1210259DB936}"/>
              </a:ext>
            </a:extLst>
          </p:cNvPr>
          <p:cNvSpPr/>
          <p:nvPr/>
        </p:nvSpPr>
        <p:spPr>
          <a:xfrm>
            <a:off x="4913821" y="627833"/>
            <a:ext cx="2824578" cy="5639616"/>
          </a:xfrm>
          <a:prstGeom prst="rect">
            <a:avLst/>
          </a:prstGeom>
          <a:solidFill>
            <a:schemeClr val="bg1"/>
          </a:solidFill>
          <a:ln w="12700" cmpd="dbl">
            <a:gradFill flip="none" rotWithShape="1">
              <a:gsLst>
                <a:gs pos="0">
                  <a:schemeClr val="accent3">
                    <a:lumMod val="0"/>
                    <a:lumOff val="100000"/>
                  </a:schemeClr>
                </a:gs>
                <a:gs pos="35000">
                  <a:schemeClr val="accent3">
                    <a:lumMod val="0"/>
                    <a:lumOff val="100000"/>
                  </a:schemeClr>
                </a:gs>
                <a:gs pos="100000">
                  <a:schemeClr val="accent3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E3F78A8-F2A1-4408-BCD0-8C54EF8E5B10}"/>
              </a:ext>
            </a:extLst>
          </p:cNvPr>
          <p:cNvCxnSpPr>
            <a:cxnSpLocks/>
          </p:cNvCxnSpPr>
          <p:nvPr/>
        </p:nvCxnSpPr>
        <p:spPr>
          <a:xfrm>
            <a:off x="5581397" y="3036449"/>
            <a:ext cx="153144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B5693C4-639E-44A6-BEB3-EF1C1F1630A0}"/>
              </a:ext>
            </a:extLst>
          </p:cNvPr>
          <p:cNvGrpSpPr/>
          <p:nvPr/>
        </p:nvGrpSpPr>
        <p:grpSpPr>
          <a:xfrm>
            <a:off x="5009537" y="901698"/>
            <a:ext cx="2646362" cy="585689"/>
            <a:chOff x="4779422" y="1269185"/>
            <a:chExt cx="2646362" cy="585689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6DE36612-A154-4168-8C2D-94037FFD7D3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79422" y="1269185"/>
              <a:ext cx="743671" cy="585689"/>
            </a:xfrm>
            <a:prstGeom prst="rect">
              <a:avLst/>
            </a:prstGeom>
          </p:spPr>
        </p:pic>
        <p:sp>
          <p:nvSpPr>
            <p:cNvPr id="30" name="TextBox 29">
              <a:hlinkClick r:id="rId3" action="ppaction://hlinksldjump"/>
              <a:extLst>
                <a:ext uri="{FF2B5EF4-FFF2-40B4-BE49-F238E27FC236}">
                  <a16:creationId xmlns:a16="http://schemas.microsoft.com/office/drawing/2014/main" id="{A44DADA1-A2FF-4966-93CD-EFC2906621DC}"/>
                </a:ext>
              </a:extLst>
            </p:cNvPr>
            <p:cNvSpPr txBox="1"/>
            <p:nvPr/>
          </p:nvSpPr>
          <p:spPr>
            <a:xfrm>
              <a:off x="5523093" y="1301163"/>
              <a:ext cx="19026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>
                  <a:solidFill>
                    <a:srgbClr val="336699"/>
                  </a:solidFill>
                  <a:latin typeface="Franklin Gothic Medium" panose="020B0603020102020204" pitchFamily="34" charset="0"/>
                  <a:ea typeface="Microsoft YaHei UI" panose="020B0503020204020204" pitchFamily="34" charset="-122"/>
                </a:rPr>
                <a:t>BlocAdmin.ro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C4C3C58-804A-4B9E-B04B-A7BBD11AADCF}"/>
                </a:ext>
              </a:extLst>
            </p:cNvPr>
            <p:cNvSpPr txBox="1"/>
            <p:nvPr/>
          </p:nvSpPr>
          <p:spPr>
            <a:xfrm>
              <a:off x="5523093" y="1518809"/>
              <a:ext cx="189951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i="1" err="1">
                  <a:solidFill>
                    <a:srgbClr val="006600"/>
                  </a:solidFill>
                </a:rPr>
                <a:t>Pentru</a:t>
              </a:r>
              <a:r>
                <a:rPr lang="en-US" sz="1000" b="1" i="1">
                  <a:solidFill>
                    <a:srgbClr val="006600"/>
                  </a:solidFill>
                </a:rPr>
                <a:t> administratorii de bloc</a:t>
              </a: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866AE3AB-C0FC-4406-A7F0-574D8ECB7C8F}"/>
              </a:ext>
            </a:extLst>
          </p:cNvPr>
          <p:cNvSpPr txBox="1"/>
          <p:nvPr/>
        </p:nvSpPr>
        <p:spPr>
          <a:xfrm>
            <a:off x="5206027" y="1499635"/>
            <a:ext cx="2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>
                <a:solidFill>
                  <a:schemeClr val="tx1">
                    <a:lumMod val="75000"/>
                    <a:lumOff val="25000"/>
                  </a:schemeClr>
                </a:solidFill>
              </a:rPr>
              <a:t>Creeaza cont gratuit</a:t>
            </a:r>
          </a:p>
        </p:txBody>
      </p:sp>
      <p:sp>
        <p:nvSpPr>
          <p:cNvPr id="34" name="Rectangle: Rounded Corners 33">
            <a:hlinkClick r:id="rId4" action="ppaction://hlinksldjump"/>
            <a:extLst>
              <a:ext uri="{FF2B5EF4-FFF2-40B4-BE49-F238E27FC236}">
                <a16:creationId xmlns:a16="http://schemas.microsoft.com/office/drawing/2014/main" id="{36E6E3CC-62E5-472B-B67C-B8C01F6AA82B}"/>
              </a:ext>
            </a:extLst>
          </p:cNvPr>
          <p:cNvSpPr/>
          <p:nvPr/>
        </p:nvSpPr>
        <p:spPr>
          <a:xfrm>
            <a:off x="5104787" y="3616607"/>
            <a:ext cx="2484852" cy="246221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>
                <a:solidFill>
                  <a:srgbClr val="C00000"/>
                </a:solidFill>
              </a:rPr>
              <a:t>Parola</a:t>
            </a:r>
          </a:p>
        </p:txBody>
      </p:sp>
      <p:pic>
        <p:nvPicPr>
          <p:cNvPr id="35" name="Picture 34">
            <a:hlinkClick r:id="rId5" action="ppaction://hlinksldjump"/>
            <a:extLst>
              <a:ext uri="{FF2B5EF4-FFF2-40B4-BE49-F238E27FC236}">
                <a16:creationId xmlns:a16="http://schemas.microsoft.com/office/drawing/2014/main" id="{3E3C8A04-CA60-450B-96D5-A492D70376D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950" y="2029075"/>
            <a:ext cx="2516662" cy="391940"/>
          </a:xfrm>
          <a:prstGeom prst="rect">
            <a:avLst/>
          </a:prstGeom>
        </p:spPr>
      </p:pic>
      <p:pic>
        <p:nvPicPr>
          <p:cNvPr id="36" name="Picture 35">
            <a:hlinkClick r:id="rId7" action="ppaction://hlinksldjump"/>
            <a:extLst>
              <a:ext uri="{FF2B5EF4-FFF2-40B4-BE49-F238E27FC236}">
                <a16:creationId xmlns:a16="http://schemas.microsoft.com/office/drawing/2014/main" id="{DF7BFE80-248B-467C-A9BC-B9A6DAA29F8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1423" y="2450838"/>
            <a:ext cx="2490149" cy="387811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78D8C8A3-5534-47BE-9D60-C69D92BC1E57}"/>
              </a:ext>
            </a:extLst>
          </p:cNvPr>
          <p:cNvSpPr txBox="1"/>
          <p:nvPr/>
        </p:nvSpPr>
        <p:spPr>
          <a:xfrm>
            <a:off x="6124032" y="2913339"/>
            <a:ext cx="36260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>
                <a:solidFill>
                  <a:schemeClr val="bg1">
                    <a:lumMod val="65000"/>
                  </a:schemeClr>
                </a:solidFill>
              </a:rPr>
              <a:t>sau</a:t>
            </a:r>
            <a:endParaRPr lang="en-US" sz="100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5FFB188-1B85-47E2-B3E0-4DEABDCFF0A1}"/>
              </a:ext>
            </a:extLst>
          </p:cNvPr>
          <p:cNvSpPr/>
          <p:nvPr/>
        </p:nvSpPr>
        <p:spPr>
          <a:xfrm>
            <a:off x="5102760" y="3252741"/>
            <a:ext cx="2484852" cy="246221"/>
          </a:xfrm>
          <a:prstGeom prst="roundRect">
            <a:avLst/>
          </a:prstGeom>
          <a:noFill/>
          <a:ln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>
                <a:solidFill>
                  <a:srgbClr val="006600"/>
                </a:solidFill>
              </a:rPr>
              <a:t>f.liviu@yahoo.com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ECA0188B-85EA-4C00-B6CC-EA87A9BB6B76}"/>
              </a:ext>
            </a:extLst>
          </p:cNvPr>
          <p:cNvCxnSpPr>
            <a:cxnSpLocks/>
          </p:cNvCxnSpPr>
          <p:nvPr/>
        </p:nvCxnSpPr>
        <p:spPr>
          <a:xfrm>
            <a:off x="5148314" y="5708774"/>
            <a:ext cx="240159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oup 66">
            <a:extLst>
              <a:ext uri="{FF2B5EF4-FFF2-40B4-BE49-F238E27FC236}">
                <a16:creationId xmlns:a16="http://schemas.microsoft.com/office/drawing/2014/main" id="{4399CFFB-D34F-4BA0-8760-E600BD43EC56}"/>
              </a:ext>
            </a:extLst>
          </p:cNvPr>
          <p:cNvGrpSpPr/>
          <p:nvPr/>
        </p:nvGrpSpPr>
        <p:grpSpPr>
          <a:xfrm>
            <a:off x="5204368" y="5762157"/>
            <a:ext cx="2029257" cy="246221"/>
            <a:chOff x="4598515" y="5218985"/>
            <a:chExt cx="1850737" cy="246221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3D37775C-2C2B-4712-BF4F-62A3A32B38BE}"/>
                </a:ext>
              </a:extLst>
            </p:cNvPr>
            <p:cNvSpPr txBox="1"/>
            <p:nvPr/>
          </p:nvSpPr>
          <p:spPr>
            <a:xfrm>
              <a:off x="4598515" y="5218985"/>
              <a:ext cx="837246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0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Ai deja cont?</a:t>
              </a:r>
            </a:p>
          </p:txBody>
        </p:sp>
        <p:sp>
          <p:nvSpPr>
            <p:cNvPr id="69" name="TextBox 68">
              <a:hlinkClick r:id="rId9" action="ppaction://hlinksldjump"/>
              <a:extLst>
                <a:ext uri="{FF2B5EF4-FFF2-40B4-BE49-F238E27FC236}">
                  <a16:creationId xmlns:a16="http://schemas.microsoft.com/office/drawing/2014/main" id="{7FE75763-E5A7-4F25-9860-F1328AC788A1}"/>
                </a:ext>
              </a:extLst>
            </p:cNvPr>
            <p:cNvSpPr txBox="1"/>
            <p:nvPr/>
          </p:nvSpPr>
          <p:spPr>
            <a:xfrm>
              <a:off x="5314462" y="5218985"/>
              <a:ext cx="1134790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000">
                  <a:solidFill>
                    <a:srgbClr val="336699"/>
                  </a:solidFill>
                </a:rPr>
                <a:t>Lanseaza BlocAdmin</a:t>
              </a:r>
            </a:p>
          </p:txBody>
        </p:sp>
      </p:grp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330A8B10-9E1F-495F-8CDC-B01046CC810D}"/>
              </a:ext>
            </a:extLst>
          </p:cNvPr>
          <p:cNvSpPr/>
          <p:nvPr/>
        </p:nvSpPr>
        <p:spPr>
          <a:xfrm>
            <a:off x="5406203" y="5199030"/>
            <a:ext cx="1704975" cy="246211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/>
              <a:t>Creeaza cont</a:t>
            </a:r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D2651864-6ED0-499F-89EC-B183B6191B3E}"/>
              </a:ext>
            </a:extLst>
          </p:cNvPr>
          <p:cNvSpPr/>
          <p:nvPr/>
        </p:nvSpPr>
        <p:spPr>
          <a:xfrm>
            <a:off x="5141224" y="4781980"/>
            <a:ext cx="105388" cy="93787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6F8611E-A032-4926-88A8-C103B0396986}"/>
              </a:ext>
            </a:extLst>
          </p:cNvPr>
          <p:cNvSpPr txBox="1"/>
          <p:nvPr/>
        </p:nvSpPr>
        <p:spPr>
          <a:xfrm>
            <a:off x="5263390" y="4705762"/>
            <a:ext cx="2322559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Am citit si sunt de acord cu </a:t>
            </a:r>
            <a:r>
              <a:rPr lang="en-US" sz="1000">
                <a:solidFill>
                  <a:srgbClr val="336699"/>
                </a:solidFill>
              </a:rPr>
              <a:t>Termenii si conditiile de utilizare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604B152-4859-4245-935E-BB6D201C1277}"/>
              </a:ext>
            </a:extLst>
          </p:cNvPr>
          <p:cNvSpPr txBox="1"/>
          <p:nvPr/>
        </p:nvSpPr>
        <p:spPr>
          <a:xfrm>
            <a:off x="5007874" y="3875676"/>
            <a:ext cx="2482825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>
                <a:solidFill>
                  <a:srgbClr val="C00000"/>
                </a:solidFill>
              </a:rPr>
              <a:t>Te rog sa introduci parola 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0860EDD-DFF6-49D4-BF5D-699EC512BD8D}"/>
              </a:ext>
            </a:extLst>
          </p:cNvPr>
          <p:cNvSpPr txBox="1"/>
          <p:nvPr/>
        </p:nvSpPr>
        <p:spPr>
          <a:xfrm>
            <a:off x="5007873" y="4405796"/>
            <a:ext cx="2482825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>
                <a:solidFill>
                  <a:srgbClr val="C00000"/>
                </a:solidFill>
              </a:rPr>
              <a:t>Te rog sa introduci numarul de telefon mobil </a:t>
            </a: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4C64654D-A605-4DDF-925D-518CE779E8B5}"/>
              </a:ext>
            </a:extLst>
          </p:cNvPr>
          <p:cNvSpPr/>
          <p:nvPr/>
        </p:nvSpPr>
        <p:spPr>
          <a:xfrm>
            <a:off x="5110197" y="4141170"/>
            <a:ext cx="2484852" cy="246221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>
                <a:solidFill>
                  <a:srgbClr val="C00000"/>
                </a:solidFill>
              </a:rPr>
              <a:t>Nr de telefon mobil</a:t>
            </a:r>
          </a:p>
        </p:txBody>
      </p:sp>
      <p:pic>
        <p:nvPicPr>
          <p:cNvPr id="78" name="Picture 77">
            <a:hlinkClick r:id="rId10" action="ppaction://hlinksldjump"/>
            <a:extLst>
              <a:ext uri="{FF2B5EF4-FFF2-40B4-BE49-F238E27FC236}">
                <a16:creationId xmlns:a16="http://schemas.microsoft.com/office/drawing/2014/main" id="{BCC2F3C8-A2C7-4731-A788-C2F88DDC9F8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0" y="-597"/>
            <a:ext cx="12192000" cy="458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458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4C358C5-B14B-405D-84E6-2E34DE654F1C}"/>
              </a:ext>
            </a:extLst>
          </p:cNvPr>
          <p:cNvSpPr/>
          <p:nvPr/>
        </p:nvSpPr>
        <p:spPr>
          <a:xfrm>
            <a:off x="4913821" y="627833"/>
            <a:ext cx="2824578" cy="5328469"/>
          </a:xfrm>
          <a:prstGeom prst="rect">
            <a:avLst/>
          </a:prstGeom>
          <a:solidFill>
            <a:schemeClr val="bg1"/>
          </a:solidFill>
          <a:ln w="12700" cmpd="dbl">
            <a:gradFill flip="none" rotWithShape="1">
              <a:gsLst>
                <a:gs pos="0">
                  <a:schemeClr val="accent3">
                    <a:lumMod val="0"/>
                    <a:lumOff val="100000"/>
                  </a:schemeClr>
                </a:gs>
                <a:gs pos="35000">
                  <a:schemeClr val="accent3">
                    <a:lumMod val="0"/>
                    <a:lumOff val="100000"/>
                  </a:schemeClr>
                </a:gs>
                <a:gs pos="100000">
                  <a:schemeClr val="accent3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8F1CC5B-F713-4106-A823-70239DD8BA65}"/>
              </a:ext>
            </a:extLst>
          </p:cNvPr>
          <p:cNvCxnSpPr>
            <a:cxnSpLocks/>
          </p:cNvCxnSpPr>
          <p:nvPr/>
        </p:nvCxnSpPr>
        <p:spPr>
          <a:xfrm>
            <a:off x="5581397" y="3036449"/>
            <a:ext cx="153144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DB816EA2-9E44-4B40-9E75-AFBD4A1346F1}"/>
              </a:ext>
            </a:extLst>
          </p:cNvPr>
          <p:cNvGrpSpPr/>
          <p:nvPr/>
        </p:nvGrpSpPr>
        <p:grpSpPr>
          <a:xfrm>
            <a:off x="5009537" y="901698"/>
            <a:ext cx="2646362" cy="585689"/>
            <a:chOff x="4779422" y="1269185"/>
            <a:chExt cx="2646362" cy="585689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49318667-4CD0-4178-AF17-8B6BB3DFA1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79422" y="1269185"/>
              <a:ext cx="743671" cy="585689"/>
            </a:xfrm>
            <a:prstGeom prst="rect">
              <a:avLst/>
            </a:prstGeom>
          </p:spPr>
        </p:pic>
        <p:sp>
          <p:nvSpPr>
            <p:cNvPr id="7" name="TextBox 6">
              <a:hlinkClick r:id="rId3" action="ppaction://hlinksldjump"/>
              <a:extLst>
                <a:ext uri="{FF2B5EF4-FFF2-40B4-BE49-F238E27FC236}">
                  <a16:creationId xmlns:a16="http://schemas.microsoft.com/office/drawing/2014/main" id="{98815869-205C-4A62-9B8A-2EBFCD56869B}"/>
                </a:ext>
              </a:extLst>
            </p:cNvPr>
            <p:cNvSpPr txBox="1"/>
            <p:nvPr/>
          </p:nvSpPr>
          <p:spPr>
            <a:xfrm>
              <a:off x="5523093" y="1301163"/>
              <a:ext cx="19026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>
                  <a:solidFill>
                    <a:srgbClr val="336699"/>
                  </a:solidFill>
                  <a:latin typeface="Franklin Gothic Medium" panose="020B0603020102020204" pitchFamily="34" charset="0"/>
                  <a:ea typeface="Microsoft YaHei UI" panose="020B0503020204020204" pitchFamily="34" charset="-122"/>
                </a:rPr>
                <a:t>BlocAdmin.ro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4884985-CBBB-475F-827F-D558B25517CD}"/>
                </a:ext>
              </a:extLst>
            </p:cNvPr>
            <p:cNvSpPr txBox="1"/>
            <p:nvPr/>
          </p:nvSpPr>
          <p:spPr>
            <a:xfrm>
              <a:off x="5523093" y="1518809"/>
              <a:ext cx="189951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i="1" err="1">
                  <a:solidFill>
                    <a:srgbClr val="006600"/>
                  </a:solidFill>
                </a:rPr>
                <a:t>Pentru</a:t>
              </a:r>
              <a:r>
                <a:rPr lang="en-US" sz="1000" b="1" i="1">
                  <a:solidFill>
                    <a:srgbClr val="006600"/>
                  </a:solidFill>
                </a:rPr>
                <a:t> administratorii de bloc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B27F7E71-4215-485A-8393-B43E9CAA8FF7}"/>
              </a:ext>
            </a:extLst>
          </p:cNvPr>
          <p:cNvSpPr txBox="1"/>
          <p:nvPr/>
        </p:nvSpPr>
        <p:spPr>
          <a:xfrm>
            <a:off x="5206027" y="1499635"/>
            <a:ext cx="2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>
                <a:solidFill>
                  <a:schemeClr val="tx1">
                    <a:lumMod val="75000"/>
                    <a:lumOff val="25000"/>
                  </a:schemeClr>
                </a:solidFill>
              </a:rPr>
              <a:t>Creeaza cont gratuit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5FFB188-1B85-47E2-B3E0-4DEABDCFF0A1}"/>
              </a:ext>
            </a:extLst>
          </p:cNvPr>
          <p:cNvSpPr/>
          <p:nvPr/>
        </p:nvSpPr>
        <p:spPr>
          <a:xfrm>
            <a:off x="5104787" y="3246075"/>
            <a:ext cx="2484852" cy="246221"/>
          </a:xfrm>
          <a:prstGeom prst="roundRect">
            <a:avLst/>
          </a:prstGeom>
          <a:noFill/>
          <a:ln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>
                <a:solidFill>
                  <a:srgbClr val="006600"/>
                </a:solidFill>
              </a:rPr>
              <a:t>f.liviu@yahoo.com</a:t>
            </a:r>
          </a:p>
        </p:txBody>
      </p:sp>
      <p:pic>
        <p:nvPicPr>
          <p:cNvPr id="23" name="Picture 22">
            <a:hlinkClick r:id="rId4" action="ppaction://hlinksldjump"/>
            <a:extLst>
              <a:ext uri="{FF2B5EF4-FFF2-40B4-BE49-F238E27FC236}">
                <a16:creationId xmlns:a16="http://schemas.microsoft.com/office/drawing/2014/main" id="{0B2E746A-F393-44EB-8441-500CC098DD3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950" y="2029075"/>
            <a:ext cx="2516662" cy="391940"/>
          </a:xfrm>
          <a:prstGeom prst="rect">
            <a:avLst/>
          </a:prstGeom>
        </p:spPr>
      </p:pic>
      <p:pic>
        <p:nvPicPr>
          <p:cNvPr id="43" name="Picture 42">
            <a:hlinkClick r:id="rId6" action="ppaction://hlinksldjump"/>
            <a:extLst>
              <a:ext uri="{FF2B5EF4-FFF2-40B4-BE49-F238E27FC236}">
                <a16:creationId xmlns:a16="http://schemas.microsoft.com/office/drawing/2014/main" id="{A8DE5B65-F2B3-40A0-8C00-EB6C71DB4FD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1423" y="2450838"/>
            <a:ext cx="2490149" cy="387811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C44DD265-7B89-4052-B38A-5F14F92BBBF7}"/>
              </a:ext>
            </a:extLst>
          </p:cNvPr>
          <p:cNvSpPr txBox="1"/>
          <p:nvPr/>
        </p:nvSpPr>
        <p:spPr>
          <a:xfrm>
            <a:off x="6124032" y="2913339"/>
            <a:ext cx="36260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>
                <a:solidFill>
                  <a:schemeClr val="bg1">
                    <a:lumMod val="65000"/>
                  </a:schemeClr>
                </a:solidFill>
              </a:rPr>
              <a:t>sau</a:t>
            </a:r>
            <a:endParaRPr lang="en-US" sz="100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A9BAEF4-8C63-4912-8085-986EF0E31146}"/>
              </a:ext>
            </a:extLst>
          </p:cNvPr>
          <p:cNvCxnSpPr>
            <a:cxnSpLocks/>
          </p:cNvCxnSpPr>
          <p:nvPr/>
        </p:nvCxnSpPr>
        <p:spPr>
          <a:xfrm>
            <a:off x="5149977" y="5610225"/>
            <a:ext cx="240159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28FF91D-D6CB-4D5C-953E-38B62F690527}"/>
              </a:ext>
            </a:extLst>
          </p:cNvPr>
          <p:cNvGrpSpPr/>
          <p:nvPr/>
        </p:nvGrpSpPr>
        <p:grpSpPr>
          <a:xfrm>
            <a:off x="5206031" y="5663608"/>
            <a:ext cx="2029257" cy="246221"/>
            <a:chOff x="4598515" y="5218985"/>
            <a:chExt cx="1850737" cy="246221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58DC772-4276-4249-8BE3-30B5C4C0291F}"/>
                </a:ext>
              </a:extLst>
            </p:cNvPr>
            <p:cNvSpPr txBox="1"/>
            <p:nvPr/>
          </p:nvSpPr>
          <p:spPr>
            <a:xfrm>
              <a:off x="4598515" y="5218985"/>
              <a:ext cx="837246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0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Ai deja cont?</a:t>
              </a:r>
            </a:p>
          </p:txBody>
        </p:sp>
        <p:sp>
          <p:nvSpPr>
            <p:cNvPr id="31" name="TextBox 30">
              <a:hlinkClick r:id="rId8" action="ppaction://hlinksldjump"/>
              <a:extLst>
                <a:ext uri="{FF2B5EF4-FFF2-40B4-BE49-F238E27FC236}">
                  <a16:creationId xmlns:a16="http://schemas.microsoft.com/office/drawing/2014/main" id="{98A22903-1A9E-495F-8462-ACA36F031AE7}"/>
                </a:ext>
              </a:extLst>
            </p:cNvPr>
            <p:cNvSpPr txBox="1"/>
            <p:nvPr/>
          </p:nvSpPr>
          <p:spPr>
            <a:xfrm>
              <a:off x="5314462" y="5218985"/>
              <a:ext cx="1134790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000">
                  <a:solidFill>
                    <a:srgbClr val="336699"/>
                  </a:solidFill>
                </a:rPr>
                <a:t>Lanseaza BlocAdmin</a:t>
              </a:r>
            </a:p>
          </p:txBody>
        </p:sp>
      </p:grpSp>
      <p:sp>
        <p:nvSpPr>
          <p:cNvPr id="32" name="Rectangle: Rounded Corners 31">
            <a:hlinkClick r:id="rId9" action="ppaction://hlinksldjump"/>
            <a:extLst>
              <a:ext uri="{FF2B5EF4-FFF2-40B4-BE49-F238E27FC236}">
                <a16:creationId xmlns:a16="http://schemas.microsoft.com/office/drawing/2014/main" id="{13A9CFF5-5E26-41F3-8E8A-F7D6D89594D4}"/>
              </a:ext>
            </a:extLst>
          </p:cNvPr>
          <p:cNvSpPr/>
          <p:nvPr/>
        </p:nvSpPr>
        <p:spPr>
          <a:xfrm>
            <a:off x="5452845" y="5307017"/>
            <a:ext cx="1704975" cy="246211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/>
              <a:t>Creeaza cont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0AAD122C-AAB3-4A16-AEFB-1BD677002B9B}"/>
              </a:ext>
            </a:extLst>
          </p:cNvPr>
          <p:cNvSpPr/>
          <p:nvPr/>
        </p:nvSpPr>
        <p:spPr>
          <a:xfrm>
            <a:off x="5142887" y="4941220"/>
            <a:ext cx="105388" cy="93787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28A640D-D687-4535-88CE-BC0C981B6621}"/>
              </a:ext>
            </a:extLst>
          </p:cNvPr>
          <p:cNvSpPr txBox="1"/>
          <p:nvPr/>
        </p:nvSpPr>
        <p:spPr>
          <a:xfrm>
            <a:off x="5265053" y="4865002"/>
            <a:ext cx="2322559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Am citit si sunt de acord cu </a:t>
            </a:r>
            <a:r>
              <a:rPr lang="en-US" sz="1000">
                <a:solidFill>
                  <a:srgbClr val="336699"/>
                </a:solidFill>
              </a:rPr>
              <a:t>Termenii si conditiile de utilizare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7FB89616-D11E-460F-979C-8399D9EA0695}"/>
              </a:ext>
            </a:extLst>
          </p:cNvPr>
          <p:cNvSpPr/>
          <p:nvPr/>
        </p:nvSpPr>
        <p:spPr>
          <a:xfrm>
            <a:off x="5104787" y="4454939"/>
            <a:ext cx="2484852" cy="246221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>
                <a:solidFill>
                  <a:schemeClr val="bg1">
                    <a:lumMod val="75000"/>
                  </a:schemeClr>
                </a:solidFill>
              </a:rPr>
              <a:t>Nr de telefon mobil</a:t>
            </a:r>
          </a:p>
        </p:txBody>
      </p:sp>
      <p:sp>
        <p:nvSpPr>
          <p:cNvPr id="40" name="Rectangle: Rounded Corners 39">
            <a:hlinkClick r:id="rId10" action="ppaction://hlinksldjump"/>
            <a:extLst>
              <a:ext uri="{FF2B5EF4-FFF2-40B4-BE49-F238E27FC236}">
                <a16:creationId xmlns:a16="http://schemas.microsoft.com/office/drawing/2014/main" id="{A89F473E-361C-4E55-83BF-0F5EE12069BA}"/>
              </a:ext>
            </a:extLst>
          </p:cNvPr>
          <p:cNvSpPr/>
          <p:nvPr/>
        </p:nvSpPr>
        <p:spPr>
          <a:xfrm>
            <a:off x="5104787" y="3615289"/>
            <a:ext cx="2484852" cy="246221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>
                <a:solidFill>
                  <a:srgbClr val="C00000"/>
                </a:solidFill>
              </a:rPr>
              <a:t>*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E967BD-40A7-4085-A9C2-8FC6F861C1E3}"/>
              </a:ext>
            </a:extLst>
          </p:cNvPr>
          <p:cNvSpPr txBox="1"/>
          <p:nvPr/>
        </p:nvSpPr>
        <p:spPr>
          <a:xfrm>
            <a:off x="5009537" y="3879480"/>
            <a:ext cx="2482825" cy="5539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>
                <a:solidFill>
                  <a:srgbClr val="C00000"/>
                </a:solidFill>
              </a:rPr>
              <a:t>Parola trebuie sa contina minim 6 caractere (mimim o litera mare, o litera mica, o cifra si un character)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A82035D0-AE93-4589-BBED-C4F00D1A9B2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0" y="-597"/>
            <a:ext cx="12192000" cy="458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206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4C358C5-B14B-405D-84E6-2E34DE654F1C}"/>
              </a:ext>
            </a:extLst>
          </p:cNvPr>
          <p:cNvSpPr/>
          <p:nvPr/>
        </p:nvSpPr>
        <p:spPr>
          <a:xfrm>
            <a:off x="4913821" y="627833"/>
            <a:ext cx="2824578" cy="5482021"/>
          </a:xfrm>
          <a:prstGeom prst="rect">
            <a:avLst/>
          </a:prstGeom>
          <a:solidFill>
            <a:schemeClr val="bg1"/>
          </a:solidFill>
          <a:ln w="12700" cmpd="dbl">
            <a:gradFill flip="none" rotWithShape="1">
              <a:gsLst>
                <a:gs pos="0">
                  <a:schemeClr val="accent3">
                    <a:lumMod val="0"/>
                    <a:lumOff val="100000"/>
                  </a:schemeClr>
                </a:gs>
                <a:gs pos="35000">
                  <a:schemeClr val="accent3">
                    <a:lumMod val="0"/>
                    <a:lumOff val="100000"/>
                  </a:schemeClr>
                </a:gs>
                <a:gs pos="100000">
                  <a:schemeClr val="accent3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8F1CC5B-F713-4106-A823-70239DD8BA65}"/>
              </a:ext>
            </a:extLst>
          </p:cNvPr>
          <p:cNvCxnSpPr>
            <a:cxnSpLocks/>
          </p:cNvCxnSpPr>
          <p:nvPr/>
        </p:nvCxnSpPr>
        <p:spPr>
          <a:xfrm>
            <a:off x="5581397" y="3036449"/>
            <a:ext cx="153144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DB816EA2-9E44-4B40-9E75-AFBD4A1346F1}"/>
              </a:ext>
            </a:extLst>
          </p:cNvPr>
          <p:cNvGrpSpPr/>
          <p:nvPr/>
        </p:nvGrpSpPr>
        <p:grpSpPr>
          <a:xfrm>
            <a:off x="5009537" y="901698"/>
            <a:ext cx="2646362" cy="585689"/>
            <a:chOff x="4779422" y="1269185"/>
            <a:chExt cx="2646362" cy="585689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49318667-4CD0-4178-AF17-8B6BB3DFA1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79422" y="1269185"/>
              <a:ext cx="743671" cy="585689"/>
            </a:xfrm>
            <a:prstGeom prst="rect">
              <a:avLst/>
            </a:prstGeom>
          </p:spPr>
        </p:pic>
        <p:sp>
          <p:nvSpPr>
            <p:cNvPr id="7" name="TextBox 6">
              <a:hlinkClick r:id="rId3" action="ppaction://hlinksldjump"/>
              <a:extLst>
                <a:ext uri="{FF2B5EF4-FFF2-40B4-BE49-F238E27FC236}">
                  <a16:creationId xmlns:a16="http://schemas.microsoft.com/office/drawing/2014/main" id="{98815869-205C-4A62-9B8A-2EBFCD56869B}"/>
                </a:ext>
              </a:extLst>
            </p:cNvPr>
            <p:cNvSpPr txBox="1"/>
            <p:nvPr/>
          </p:nvSpPr>
          <p:spPr>
            <a:xfrm>
              <a:off x="5523093" y="1301163"/>
              <a:ext cx="19026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>
                  <a:solidFill>
                    <a:srgbClr val="336699"/>
                  </a:solidFill>
                  <a:latin typeface="Franklin Gothic Medium" panose="020B0603020102020204" pitchFamily="34" charset="0"/>
                  <a:ea typeface="Microsoft YaHei UI" panose="020B0503020204020204" pitchFamily="34" charset="-122"/>
                </a:rPr>
                <a:t>BlocAdmin.ro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4884985-CBBB-475F-827F-D558B25517CD}"/>
                </a:ext>
              </a:extLst>
            </p:cNvPr>
            <p:cNvSpPr txBox="1"/>
            <p:nvPr/>
          </p:nvSpPr>
          <p:spPr>
            <a:xfrm>
              <a:off x="5523093" y="1518809"/>
              <a:ext cx="189951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i="1" err="1">
                  <a:solidFill>
                    <a:srgbClr val="006600"/>
                  </a:solidFill>
                </a:rPr>
                <a:t>Pentru</a:t>
              </a:r>
              <a:r>
                <a:rPr lang="en-US" sz="1000" b="1" i="1">
                  <a:solidFill>
                    <a:srgbClr val="006600"/>
                  </a:solidFill>
                </a:rPr>
                <a:t> administratorii de bloc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B27F7E71-4215-485A-8393-B43E9CAA8FF7}"/>
              </a:ext>
            </a:extLst>
          </p:cNvPr>
          <p:cNvSpPr txBox="1"/>
          <p:nvPr/>
        </p:nvSpPr>
        <p:spPr>
          <a:xfrm>
            <a:off x="5206027" y="1499635"/>
            <a:ext cx="2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>
                <a:solidFill>
                  <a:schemeClr val="tx1">
                    <a:lumMod val="75000"/>
                    <a:lumOff val="25000"/>
                  </a:schemeClr>
                </a:solidFill>
              </a:rPr>
              <a:t>Creeaza cont gratuit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5FFB188-1B85-47E2-B3E0-4DEABDCFF0A1}"/>
              </a:ext>
            </a:extLst>
          </p:cNvPr>
          <p:cNvSpPr/>
          <p:nvPr/>
        </p:nvSpPr>
        <p:spPr>
          <a:xfrm>
            <a:off x="5104787" y="3246075"/>
            <a:ext cx="2484852" cy="246221"/>
          </a:xfrm>
          <a:prstGeom prst="roundRect">
            <a:avLst/>
          </a:prstGeom>
          <a:noFill/>
          <a:ln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>
                <a:solidFill>
                  <a:srgbClr val="006600"/>
                </a:solidFill>
              </a:rPr>
              <a:t>f.liviu@yahoo.com</a:t>
            </a:r>
          </a:p>
        </p:txBody>
      </p:sp>
      <p:pic>
        <p:nvPicPr>
          <p:cNvPr id="23" name="Picture 22">
            <a:hlinkClick r:id="rId4" action="ppaction://hlinksldjump"/>
            <a:extLst>
              <a:ext uri="{FF2B5EF4-FFF2-40B4-BE49-F238E27FC236}">
                <a16:creationId xmlns:a16="http://schemas.microsoft.com/office/drawing/2014/main" id="{0B2E746A-F393-44EB-8441-500CC098DD3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950" y="2029075"/>
            <a:ext cx="2516662" cy="391940"/>
          </a:xfrm>
          <a:prstGeom prst="rect">
            <a:avLst/>
          </a:prstGeom>
        </p:spPr>
      </p:pic>
      <p:pic>
        <p:nvPicPr>
          <p:cNvPr id="43" name="Picture 42">
            <a:hlinkClick r:id="rId6" action="ppaction://hlinksldjump"/>
            <a:extLst>
              <a:ext uri="{FF2B5EF4-FFF2-40B4-BE49-F238E27FC236}">
                <a16:creationId xmlns:a16="http://schemas.microsoft.com/office/drawing/2014/main" id="{A8DE5B65-F2B3-40A0-8C00-EB6C71DB4FD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1423" y="2450838"/>
            <a:ext cx="2490149" cy="387811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C44DD265-7B89-4052-B38A-5F14F92BBBF7}"/>
              </a:ext>
            </a:extLst>
          </p:cNvPr>
          <p:cNvSpPr txBox="1"/>
          <p:nvPr/>
        </p:nvSpPr>
        <p:spPr>
          <a:xfrm>
            <a:off x="6124032" y="2913339"/>
            <a:ext cx="36260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>
                <a:solidFill>
                  <a:schemeClr val="bg1">
                    <a:lumMod val="65000"/>
                  </a:schemeClr>
                </a:solidFill>
              </a:rPr>
              <a:t>sau</a:t>
            </a:r>
            <a:endParaRPr lang="en-US" sz="100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A9BAEF4-8C63-4912-8085-986EF0E31146}"/>
              </a:ext>
            </a:extLst>
          </p:cNvPr>
          <p:cNvCxnSpPr>
            <a:cxnSpLocks/>
          </p:cNvCxnSpPr>
          <p:nvPr/>
        </p:nvCxnSpPr>
        <p:spPr>
          <a:xfrm>
            <a:off x="5149977" y="5810250"/>
            <a:ext cx="240159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28FF91D-D6CB-4D5C-953E-38B62F690527}"/>
              </a:ext>
            </a:extLst>
          </p:cNvPr>
          <p:cNvGrpSpPr/>
          <p:nvPr/>
        </p:nvGrpSpPr>
        <p:grpSpPr>
          <a:xfrm>
            <a:off x="5206031" y="5863633"/>
            <a:ext cx="2029257" cy="246221"/>
            <a:chOff x="4598515" y="5218985"/>
            <a:chExt cx="1850737" cy="246221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58DC772-4276-4249-8BE3-30B5C4C0291F}"/>
                </a:ext>
              </a:extLst>
            </p:cNvPr>
            <p:cNvSpPr txBox="1"/>
            <p:nvPr/>
          </p:nvSpPr>
          <p:spPr>
            <a:xfrm>
              <a:off x="4598515" y="5218985"/>
              <a:ext cx="837246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0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Ai deja cont?</a:t>
              </a:r>
            </a:p>
          </p:txBody>
        </p:sp>
        <p:sp>
          <p:nvSpPr>
            <p:cNvPr id="31" name="TextBox 30">
              <a:hlinkClick r:id="rId8" action="ppaction://hlinksldjump"/>
              <a:extLst>
                <a:ext uri="{FF2B5EF4-FFF2-40B4-BE49-F238E27FC236}">
                  <a16:creationId xmlns:a16="http://schemas.microsoft.com/office/drawing/2014/main" id="{98A22903-1A9E-495F-8462-ACA36F031AE7}"/>
                </a:ext>
              </a:extLst>
            </p:cNvPr>
            <p:cNvSpPr txBox="1"/>
            <p:nvPr/>
          </p:nvSpPr>
          <p:spPr>
            <a:xfrm>
              <a:off x="5314462" y="5218985"/>
              <a:ext cx="1134790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000">
                  <a:solidFill>
                    <a:srgbClr val="336699"/>
                  </a:solidFill>
                </a:rPr>
                <a:t>Lanseaza BlocAdmin</a:t>
              </a:r>
            </a:p>
          </p:txBody>
        </p:sp>
      </p:grp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13A9CFF5-5E26-41F3-8E8A-F7D6D89594D4}"/>
              </a:ext>
            </a:extLst>
          </p:cNvPr>
          <p:cNvSpPr/>
          <p:nvPr/>
        </p:nvSpPr>
        <p:spPr>
          <a:xfrm>
            <a:off x="5452845" y="5507042"/>
            <a:ext cx="1704975" cy="246211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/>
              <a:t>Creeaza cont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0AAD122C-AAB3-4A16-AEFB-1BD677002B9B}"/>
              </a:ext>
            </a:extLst>
          </p:cNvPr>
          <p:cNvSpPr/>
          <p:nvPr/>
        </p:nvSpPr>
        <p:spPr>
          <a:xfrm>
            <a:off x="5142887" y="5141245"/>
            <a:ext cx="105388" cy="93787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28A640D-D687-4535-88CE-BC0C981B6621}"/>
              </a:ext>
            </a:extLst>
          </p:cNvPr>
          <p:cNvSpPr txBox="1"/>
          <p:nvPr/>
        </p:nvSpPr>
        <p:spPr>
          <a:xfrm>
            <a:off x="5265053" y="5065027"/>
            <a:ext cx="2322559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Am citit si sunt de acord cu </a:t>
            </a:r>
            <a:r>
              <a:rPr lang="en-US" sz="1000">
                <a:solidFill>
                  <a:srgbClr val="336699"/>
                </a:solidFill>
              </a:rPr>
              <a:t>Termenii si conditiile de utilizare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7FB89616-D11E-460F-979C-8399D9EA0695}"/>
              </a:ext>
            </a:extLst>
          </p:cNvPr>
          <p:cNvSpPr/>
          <p:nvPr/>
        </p:nvSpPr>
        <p:spPr>
          <a:xfrm>
            <a:off x="5104787" y="4454939"/>
            <a:ext cx="2484852" cy="246221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>
                <a:solidFill>
                  <a:srgbClr val="C00000"/>
                </a:solidFill>
              </a:rPr>
              <a:t>Nr de telefon mobil</a:t>
            </a:r>
          </a:p>
        </p:txBody>
      </p:sp>
      <p:sp>
        <p:nvSpPr>
          <p:cNvPr id="40" name="Rectangle: Rounded Corners 39">
            <a:hlinkClick r:id="rId9" action="ppaction://hlinksldjump"/>
            <a:extLst>
              <a:ext uri="{FF2B5EF4-FFF2-40B4-BE49-F238E27FC236}">
                <a16:creationId xmlns:a16="http://schemas.microsoft.com/office/drawing/2014/main" id="{A89F473E-361C-4E55-83BF-0F5EE12069BA}"/>
              </a:ext>
            </a:extLst>
          </p:cNvPr>
          <p:cNvSpPr/>
          <p:nvPr/>
        </p:nvSpPr>
        <p:spPr>
          <a:xfrm>
            <a:off x="5104787" y="3615289"/>
            <a:ext cx="2484852" cy="246221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>
                <a:solidFill>
                  <a:srgbClr val="C00000"/>
                </a:solidFill>
              </a:rPr>
              <a:t>*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E967BD-40A7-4085-A9C2-8FC6F861C1E3}"/>
              </a:ext>
            </a:extLst>
          </p:cNvPr>
          <p:cNvSpPr txBox="1"/>
          <p:nvPr/>
        </p:nvSpPr>
        <p:spPr>
          <a:xfrm>
            <a:off x="5009537" y="3879480"/>
            <a:ext cx="2482825" cy="5539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>
                <a:solidFill>
                  <a:srgbClr val="C00000"/>
                </a:solidFill>
              </a:rPr>
              <a:t>Parola trebuie sa contina minim 6 caractere (mimim o litera mare, o litera mica, o cifra si un character)</a:t>
            </a:r>
          </a:p>
        </p:txBody>
      </p:sp>
      <p:pic>
        <p:nvPicPr>
          <p:cNvPr id="36" name="Picture 35">
            <a:hlinkClick r:id="rId10" action="ppaction://hlinksldjump"/>
            <a:extLst>
              <a:ext uri="{FF2B5EF4-FFF2-40B4-BE49-F238E27FC236}">
                <a16:creationId xmlns:a16="http://schemas.microsoft.com/office/drawing/2014/main" id="{A82035D0-AE93-4589-BBED-C4F00D1A9B2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0" y="-597"/>
            <a:ext cx="12192000" cy="458394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1775769-49E4-4B14-944C-413F5EC379F1}"/>
              </a:ext>
            </a:extLst>
          </p:cNvPr>
          <p:cNvSpPr txBox="1"/>
          <p:nvPr/>
        </p:nvSpPr>
        <p:spPr>
          <a:xfrm>
            <a:off x="5036614" y="4719914"/>
            <a:ext cx="2482825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>
                <a:solidFill>
                  <a:srgbClr val="C00000"/>
                </a:solidFill>
              </a:rPr>
              <a:t>Te rog sa introduci numarul de telefon mobil </a:t>
            </a:r>
          </a:p>
        </p:txBody>
      </p:sp>
    </p:spTree>
    <p:extLst>
      <p:ext uri="{BB962C8B-B14F-4D97-AF65-F5344CB8AC3E}">
        <p14:creationId xmlns:p14="http://schemas.microsoft.com/office/powerpoint/2010/main" val="12766371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80BE63FA-A70F-4B96-A2CD-1210259DB936}"/>
              </a:ext>
            </a:extLst>
          </p:cNvPr>
          <p:cNvSpPr/>
          <p:nvPr/>
        </p:nvSpPr>
        <p:spPr>
          <a:xfrm>
            <a:off x="4913821" y="627833"/>
            <a:ext cx="2824578" cy="4913769"/>
          </a:xfrm>
          <a:prstGeom prst="rect">
            <a:avLst/>
          </a:prstGeom>
          <a:solidFill>
            <a:schemeClr val="bg1"/>
          </a:solidFill>
          <a:ln w="12700" cmpd="dbl">
            <a:gradFill flip="none" rotWithShape="1">
              <a:gsLst>
                <a:gs pos="0">
                  <a:schemeClr val="accent3">
                    <a:lumMod val="0"/>
                    <a:lumOff val="100000"/>
                  </a:schemeClr>
                </a:gs>
                <a:gs pos="35000">
                  <a:schemeClr val="accent3">
                    <a:lumMod val="0"/>
                    <a:lumOff val="100000"/>
                  </a:schemeClr>
                </a:gs>
                <a:gs pos="100000">
                  <a:schemeClr val="accent3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E3F78A8-F2A1-4408-BCD0-8C54EF8E5B10}"/>
              </a:ext>
            </a:extLst>
          </p:cNvPr>
          <p:cNvCxnSpPr>
            <a:cxnSpLocks/>
          </p:cNvCxnSpPr>
          <p:nvPr/>
        </p:nvCxnSpPr>
        <p:spPr>
          <a:xfrm>
            <a:off x="5581397" y="3036449"/>
            <a:ext cx="153144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B5693C4-639E-44A6-BEB3-EF1C1F1630A0}"/>
              </a:ext>
            </a:extLst>
          </p:cNvPr>
          <p:cNvGrpSpPr/>
          <p:nvPr/>
        </p:nvGrpSpPr>
        <p:grpSpPr>
          <a:xfrm>
            <a:off x="5009537" y="901698"/>
            <a:ext cx="2646362" cy="585689"/>
            <a:chOff x="4779422" y="1269185"/>
            <a:chExt cx="2646362" cy="585689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6DE36612-A154-4168-8C2D-94037FFD7D3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79422" y="1269185"/>
              <a:ext cx="743671" cy="585689"/>
            </a:xfrm>
            <a:prstGeom prst="rect">
              <a:avLst/>
            </a:prstGeom>
          </p:spPr>
        </p:pic>
        <p:sp>
          <p:nvSpPr>
            <p:cNvPr id="30" name="TextBox 29">
              <a:hlinkClick r:id="rId3" action="ppaction://hlinksldjump"/>
              <a:extLst>
                <a:ext uri="{FF2B5EF4-FFF2-40B4-BE49-F238E27FC236}">
                  <a16:creationId xmlns:a16="http://schemas.microsoft.com/office/drawing/2014/main" id="{A44DADA1-A2FF-4966-93CD-EFC2906621DC}"/>
                </a:ext>
              </a:extLst>
            </p:cNvPr>
            <p:cNvSpPr txBox="1"/>
            <p:nvPr/>
          </p:nvSpPr>
          <p:spPr>
            <a:xfrm>
              <a:off x="5523093" y="1301163"/>
              <a:ext cx="19026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>
                  <a:solidFill>
                    <a:srgbClr val="336699"/>
                  </a:solidFill>
                  <a:latin typeface="Franklin Gothic Medium" panose="020B0603020102020204" pitchFamily="34" charset="0"/>
                  <a:ea typeface="Microsoft YaHei UI" panose="020B0503020204020204" pitchFamily="34" charset="-122"/>
                </a:rPr>
                <a:t>BlocAdmin.ro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C4C3C58-804A-4B9E-B04B-A7BBD11AADCF}"/>
                </a:ext>
              </a:extLst>
            </p:cNvPr>
            <p:cNvSpPr txBox="1"/>
            <p:nvPr/>
          </p:nvSpPr>
          <p:spPr>
            <a:xfrm>
              <a:off x="5523093" y="1518809"/>
              <a:ext cx="189951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i="1" err="1">
                  <a:solidFill>
                    <a:srgbClr val="006600"/>
                  </a:solidFill>
                </a:rPr>
                <a:t>Pentru</a:t>
              </a:r>
              <a:r>
                <a:rPr lang="en-US" sz="1000" b="1" i="1">
                  <a:solidFill>
                    <a:srgbClr val="006600"/>
                  </a:solidFill>
                </a:rPr>
                <a:t> administratorii de bloc</a:t>
              </a: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866AE3AB-C0FC-4406-A7F0-574D8ECB7C8F}"/>
              </a:ext>
            </a:extLst>
          </p:cNvPr>
          <p:cNvSpPr txBox="1"/>
          <p:nvPr/>
        </p:nvSpPr>
        <p:spPr>
          <a:xfrm>
            <a:off x="5206027" y="1499635"/>
            <a:ext cx="2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>
                <a:solidFill>
                  <a:schemeClr val="tx1">
                    <a:lumMod val="75000"/>
                    <a:lumOff val="25000"/>
                  </a:schemeClr>
                </a:solidFill>
              </a:rPr>
              <a:t>Creeaza cont gratuit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36E6E3CC-62E5-472B-B67C-B8C01F6AA82B}"/>
              </a:ext>
            </a:extLst>
          </p:cNvPr>
          <p:cNvSpPr/>
          <p:nvPr/>
        </p:nvSpPr>
        <p:spPr>
          <a:xfrm>
            <a:off x="5104787" y="3616607"/>
            <a:ext cx="2484852" cy="246221"/>
          </a:xfrm>
          <a:prstGeom prst="roundRect">
            <a:avLst/>
          </a:prstGeom>
          <a:noFill/>
          <a:ln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>
                <a:solidFill>
                  <a:srgbClr val="006600"/>
                </a:solidFill>
              </a:rPr>
              <a:t>******</a:t>
            </a:r>
          </a:p>
        </p:txBody>
      </p:sp>
      <p:pic>
        <p:nvPicPr>
          <p:cNvPr id="35" name="Picture 34">
            <a:hlinkClick r:id="rId4" action="ppaction://hlinksldjump"/>
            <a:extLst>
              <a:ext uri="{FF2B5EF4-FFF2-40B4-BE49-F238E27FC236}">
                <a16:creationId xmlns:a16="http://schemas.microsoft.com/office/drawing/2014/main" id="{3E3C8A04-CA60-450B-96D5-A492D70376D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950" y="2029075"/>
            <a:ext cx="2516662" cy="391940"/>
          </a:xfrm>
          <a:prstGeom prst="rect">
            <a:avLst/>
          </a:prstGeom>
        </p:spPr>
      </p:pic>
      <p:pic>
        <p:nvPicPr>
          <p:cNvPr id="36" name="Picture 35">
            <a:hlinkClick r:id="rId6" action="ppaction://hlinksldjump"/>
            <a:extLst>
              <a:ext uri="{FF2B5EF4-FFF2-40B4-BE49-F238E27FC236}">
                <a16:creationId xmlns:a16="http://schemas.microsoft.com/office/drawing/2014/main" id="{DF7BFE80-248B-467C-A9BC-B9A6DAA29F8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1423" y="2450838"/>
            <a:ext cx="2490149" cy="387811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78D8C8A3-5534-47BE-9D60-C69D92BC1E57}"/>
              </a:ext>
            </a:extLst>
          </p:cNvPr>
          <p:cNvSpPr txBox="1"/>
          <p:nvPr/>
        </p:nvSpPr>
        <p:spPr>
          <a:xfrm>
            <a:off x="6124032" y="2913339"/>
            <a:ext cx="36260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>
                <a:solidFill>
                  <a:schemeClr val="bg1">
                    <a:lumMod val="65000"/>
                  </a:schemeClr>
                </a:solidFill>
              </a:rPr>
              <a:t>sau</a:t>
            </a:r>
            <a:endParaRPr lang="en-US" sz="100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C8B4380-C5B7-4E74-A75B-10ECB3BDD551}"/>
              </a:ext>
            </a:extLst>
          </p:cNvPr>
          <p:cNvCxnSpPr>
            <a:cxnSpLocks/>
          </p:cNvCxnSpPr>
          <p:nvPr/>
        </p:nvCxnSpPr>
        <p:spPr>
          <a:xfrm>
            <a:off x="5149977" y="5143500"/>
            <a:ext cx="240159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C039845D-A76A-44C3-A326-B8061149C10D}"/>
              </a:ext>
            </a:extLst>
          </p:cNvPr>
          <p:cNvGrpSpPr/>
          <p:nvPr/>
        </p:nvGrpSpPr>
        <p:grpSpPr>
          <a:xfrm>
            <a:off x="5206031" y="5196883"/>
            <a:ext cx="2029257" cy="246221"/>
            <a:chOff x="4598515" y="5218985"/>
            <a:chExt cx="1850737" cy="246221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4BAC2CB-8EFF-44A3-B557-E52A8A26B359}"/>
                </a:ext>
              </a:extLst>
            </p:cNvPr>
            <p:cNvSpPr txBox="1"/>
            <p:nvPr/>
          </p:nvSpPr>
          <p:spPr>
            <a:xfrm>
              <a:off x="4598515" y="5218985"/>
              <a:ext cx="837246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0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Ai deja cont?</a:t>
              </a:r>
            </a:p>
          </p:txBody>
        </p:sp>
        <p:sp>
          <p:nvSpPr>
            <p:cNvPr id="42" name="TextBox 41">
              <a:hlinkClick r:id="rId8" action="ppaction://hlinksldjump"/>
              <a:extLst>
                <a:ext uri="{FF2B5EF4-FFF2-40B4-BE49-F238E27FC236}">
                  <a16:creationId xmlns:a16="http://schemas.microsoft.com/office/drawing/2014/main" id="{57E8144A-3957-4354-9E29-396561611968}"/>
                </a:ext>
              </a:extLst>
            </p:cNvPr>
            <p:cNvSpPr txBox="1"/>
            <p:nvPr/>
          </p:nvSpPr>
          <p:spPr>
            <a:xfrm>
              <a:off x="5314462" y="5218985"/>
              <a:ext cx="1134790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000">
                  <a:solidFill>
                    <a:srgbClr val="336699"/>
                  </a:solidFill>
                </a:rPr>
                <a:t>Lanseaza BlocAdmin</a:t>
              </a:r>
            </a:p>
          </p:txBody>
        </p:sp>
      </p:grpSp>
      <p:sp>
        <p:nvSpPr>
          <p:cNvPr id="44" name="Rectangle: Rounded Corners 43">
            <a:hlinkClick r:id="rId9" action="ppaction://hlinksldjump"/>
            <a:extLst>
              <a:ext uri="{FF2B5EF4-FFF2-40B4-BE49-F238E27FC236}">
                <a16:creationId xmlns:a16="http://schemas.microsoft.com/office/drawing/2014/main" id="{61FA2062-91C6-444F-A381-702F53AC78C7}"/>
              </a:ext>
            </a:extLst>
          </p:cNvPr>
          <p:cNvSpPr/>
          <p:nvPr/>
        </p:nvSpPr>
        <p:spPr>
          <a:xfrm>
            <a:off x="5452845" y="4840292"/>
            <a:ext cx="1704975" cy="246211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/>
              <a:t>Creeaza cont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D438FF58-9A4E-4DF8-89B9-FD07CB22B460}"/>
              </a:ext>
            </a:extLst>
          </p:cNvPr>
          <p:cNvSpPr/>
          <p:nvPr/>
        </p:nvSpPr>
        <p:spPr>
          <a:xfrm>
            <a:off x="5142887" y="4474495"/>
            <a:ext cx="105388" cy="93787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10DAB39-9CD1-45F9-A966-9C8D744CD061}"/>
              </a:ext>
            </a:extLst>
          </p:cNvPr>
          <p:cNvSpPr txBox="1"/>
          <p:nvPr/>
        </p:nvSpPr>
        <p:spPr>
          <a:xfrm>
            <a:off x="5265053" y="4398277"/>
            <a:ext cx="2322559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Am citit si sunt de acord cu </a:t>
            </a:r>
            <a:r>
              <a:rPr lang="en-US" sz="1000">
                <a:solidFill>
                  <a:srgbClr val="336699"/>
                </a:solidFill>
              </a:rPr>
              <a:t>Termenii si conditiile de utilizare</a:t>
            </a:r>
          </a:p>
        </p:txBody>
      </p:sp>
      <p:sp>
        <p:nvSpPr>
          <p:cNvPr id="49" name="Rectangle: Rounded Corners 48">
            <a:hlinkClick r:id="rId10" action="ppaction://hlinksldjump"/>
            <a:extLst>
              <a:ext uri="{FF2B5EF4-FFF2-40B4-BE49-F238E27FC236}">
                <a16:creationId xmlns:a16="http://schemas.microsoft.com/office/drawing/2014/main" id="{FD66392A-7055-4CA4-9864-3098827F1A71}"/>
              </a:ext>
            </a:extLst>
          </p:cNvPr>
          <p:cNvSpPr/>
          <p:nvPr/>
        </p:nvSpPr>
        <p:spPr>
          <a:xfrm>
            <a:off x="5104787" y="3988214"/>
            <a:ext cx="2484852" cy="246221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>
                <a:solidFill>
                  <a:schemeClr val="bg1">
                    <a:lumMod val="75000"/>
                  </a:schemeClr>
                </a:solidFill>
              </a:rPr>
              <a:t>Nr de telefon mobil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5FFB188-1B85-47E2-B3E0-4DEABDCFF0A1}"/>
              </a:ext>
            </a:extLst>
          </p:cNvPr>
          <p:cNvSpPr/>
          <p:nvPr/>
        </p:nvSpPr>
        <p:spPr>
          <a:xfrm>
            <a:off x="5102760" y="3252741"/>
            <a:ext cx="2484852" cy="246221"/>
          </a:xfrm>
          <a:prstGeom prst="roundRect">
            <a:avLst/>
          </a:prstGeom>
          <a:noFill/>
          <a:ln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>
                <a:solidFill>
                  <a:srgbClr val="006600"/>
                </a:solidFill>
              </a:rPr>
              <a:t>f.liviu@yahoo.com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CB709699-94D9-47EB-831B-58226266E15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0" y="-597"/>
            <a:ext cx="12192000" cy="458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0570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4C358C5-B14B-405D-84E6-2E34DE654F1C}"/>
              </a:ext>
            </a:extLst>
          </p:cNvPr>
          <p:cNvSpPr/>
          <p:nvPr/>
        </p:nvSpPr>
        <p:spPr>
          <a:xfrm>
            <a:off x="4913821" y="627833"/>
            <a:ext cx="2824578" cy="5328469"/>
          </a:xfrm>
          <a:prstGeom prst="rect">
            <a:avLst/>
          </a:prstGeom>
          <a:solidFill>
            <a:schemeClr val="bg1"/>
          </a:solidFill>
          <a:ln w="12700" cmpd="dbl">
            <a:gradFill flip="none" rotWithShape="1">
              <a:gsLst>
                <a:gs pos="0">
                  <a:schemeClr val="accent3">
                    <a:lumMod val="0"/>
                    <a:lumOff val="100000"/>
                  </a:schemeClr>
                </a:gs>
                <a:gs pos="35000">
                  <a:schemeClr val="accent3">
                    <a:lumMod val="0"/>
                    <a:lumOff val="100000"/>
                  </a:schemeClr>
                </a:gs>
                <a:gs pos="100000">
                  <a:schemeClr val="accent3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8F1CC5B-F713-4106-A823-70239DD8BA65}"/>
              </a:ext>
            </a:extLst>
          </p:cNvPr>
          <p:cNvCxnSpPr>
            <a:cxnSpLocks/>
          </p:cNvCxnSpPr>
          <p:nvPr/>
        </p:nvCxnSpPr>
        <p:spPr>
          <a:xfrm>
            <a:off x="5581397" y="3036449"/>
            <a:ext cx="153144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DB816EA2-9E44-4B40-9E75-AFBD4A1346F1}"/>
              </a:ext>
            </a:extLst>
          </p:cNvPr>
          <p:cNvGrpSpPr/>
          <p:nvPr/>
        </p:nvGrpSpPr>
        <p:grpSpPr>
          <a:xfrm>
            <a:off x="5009537" y="901698"/>
            <a:ext cx="2646362" cy="585689"/>
            <a:chOff x="4779422" y="1269185"/>
            <a:chExt cx="2646362" cy="585689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49318667-4CD0-4178-AF17-8B6BB3DFA1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79422" y="1269185"/>
              <a:ext cx="743671" cy="585689"/>
            </a:xfrm>
            <a:prstGeom prst="rect">
              <a:avLst/>
            </a:prstGeom>
          </p:spPr>
        </p:pic>
        <p:sp>
          <p:nvSpPr>
            <p:cNvPr id="7" name="TextBox 6">
              <a:hlinkClick r:id="rId3" action="ppaction://hlinksldjump"/>
              <a:extLst>
                <a:ext uri="{FF2B5EF4-FFF2-40B4-BE49-F238E27FC236}">
                  <a16:creationId xmlns:a16="http://schemas.microsoft.com/office/drawing/2014/main" id="{98815869-205C-4A62-9B8A-2EBFCD56869B}"/>
                </a:ext>
              </a:extLst>
            </p:cNvPr>
            <p:cNvSpPr txBox="1"/>
            <p:nvPr/>
          </p:nvSpPr>
          <p:spPr>
            <a:xfrm>
              <a:off x="5523093" y="1301163"/>
              <a:ext cx="19026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>
                  <a:solidFill>
                    <a:srgbClr val="336699"/>
                  </a:solidFill>
                  <a:latin typeface="Franklin Gothic Medium" panose="020B0603020102020204" pitchFamily="34" charset="0"/>
                  <a:ea typeface="Microsoft YaHei UI" panose="020B0503020204020204" pitchFamily="34" charset="-122"/>
                </a:rPr>
                <a:t>BlocAdmin.ro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4884985-CBBB-475F-827F-D558B25517CD}"/>
                </a:ext>
              </a:extLst>
            </p:cNvPr>
            <p:cNvSpPr txBox="1"/>
            <p:nvPr/>
          </p:nvSpPr>
          <p:spPr>
            <a:xfrm>
              <a:off x="5523093" y="1518809"/>
              <a:ext cx="189951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i="1" err="1">
                  <a:solidFill>
                    <a:srgbClr val="006600"/>
                  </a:solidFill>
                </a:rPr>
                <a:t>Pentru</a:t>
              </a:r>
              <a:r>
                <a:rPr lang="en-US" sz="1000" b="1" i="1">
                  <a:solidFill>
                    <a:srgbClr val="006600"/>
                  </a:solidFill>
                </a:rPr>
                <a:t> administratorii de bloc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B27F7E71-4215-485A-8393-B43E9CAA8FF7}"/>
              </a:ext>
            </a:extLst>
          </p:cNvPr>
          <p:cNvSpPr txBox="1"/>
          <p:nvPr/>
        </p:nvSpPr>
        <p:spPr>
          <a:xfrm>
            <a:off x="5206027" y="1499635"/>
            <a:ext cx="2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>
                <a:solidFill>
                  <a:schemeClr val="tx1">
                    <a:lumMod val="75000"/>
                    <a:lumOff val="25000"/>
                  </a:schemeClr>
                </a:solidFill>
              </a:rPr>
              <a:t>Creeaza cont gratuit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5FFB188-1B85-47E2-B3E0-4DEABDCFF0A1}"/>
              </a:ext>
            </a:extLst>
          </p:cNvPr>
          <p:cNvSpPr/>
          <p:nvPr/>
        </p:nvSpPr>
        <p:spPr>
          <a:xfrm>
            <a:off x="5104787" y="3246075"/>
            <a:ext cx="2484852" cy="246221"/>
          </a:xfrm>
          <a:prstGeom prst="roundRect">
            <a:avLst/>
          </a:prstGeom>
          <a:noFill/>
          <a:ln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>
                <a:solidFill>
                  <a:srgbClr val="006600"/>
                </a:solidFill>
              </a:rPr>
              <a:t>f.liviu@yahoo.com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A89F473E-361C-4E55-83BF-0F5EE12069BA}"/>
              </a:ext>
            </a:extLst>
          </p:cNvPr>
          <p:cNvSpPr/>
          <p:nvPr/>
        </p:nvSpPr>
        <p:spPr>
          <a:xfrm>
            <a:off x="5104787" y="3617682"/>
            <a:ext cx="2484852" cy="246221"/>
          </a:xfrm>
          <a:prstGeom prst="roundRect">
            <a:avLst/>
          </a:prstGeom>
          <a:noFill/>
          <a:ln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>
                <a:solidFill>
                  <a:srgbClr val="006600"/>
                </a:solidFill>
              </a:rPr>
              <a:t>******</a:t>
            </a:r>
          </a:p>
        </p:txBody>
      </p:sp>
      <p:pic>
        <p:nvPicPr>
          <p:cNvPr id="23" name="Picture 22">
            <a:hlinkClick r:id="rId4" action="ppaction://hlinksldjump"/>
            <a:extLst>
              <a:ext uri="{FF2B5EF4-FFF2-40B4-BE49-F238E27FC236}">
                <a16:creationId xmlns:a16="http://schemas.microsoft.com/office/drawing/2014/main" id="{0B2E746A-F393-44EB-8441-500CC098DD3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950" y="2029075"/>
            <a:ext cx="2516662" cy="391940"/>
          </a:xfrm>
          <a:prstGeom prst="rect">
            <a:avLst/>
          </a:prstGeom>
        </p:spPr>
      </p:pic>
      <p:pic>
        <p:nvPicPr>
          <p:cNvPr id="43" name="Picture 42">
            <a:hlinkClick r:id="rId6" action="ppaction://hlinksldjump"/>
            <a:extLst>
              <a:ext uri="{FF2B5EF4-FFF2-40B4-BE49-F238E27FC236}">
                <a16:creationId xmlns:a16="http://schemas.microsoft.com/office/drawing/2014/main" id="{A8DE5B65-F2B3-40A0-8C00-EB6C71DB4FD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1423" y="2450838"/>
            <a:ext cx="2490149" cy="387811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C44DD265-7B89-4052-B38A-5F14F92BBBF7}"/>
              </a:ext>
            </a:extLst>
          </p:cNvPr>
          <p:cNvSpPr txBox="1"/>
          <p:nvPr/>
        </p:nvSpPr>
        <p:spPr>
          <a:xfrm>
            <a:off x="6124032" y="2913339"/>
            <a:ext cx="36260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>
                <a:solidFill>
                  <a:schemeClr val="bg1">
                    <a:lumMod val="65000"/>
                  </a:schemeClr>
                </a:solidFill>
              </a:rPr>
              <a:t>sau</a:t>
            </a:r>
            <a:endParaRPr lang="en-US" sz="1000"/>
          </a:p>
        </p:txBody>
      </p:sp>
      <p:sp>
        <p:nvSpPr>
          <p:cNvPr id="34" name="Rectangle: Rounded Corners 33">
            <a:hlinkClick r:id="rId8" action="ppaction://hlinksldjump"/>
            <a:extLst>
              <a:ext uri="{FF2B5EF4-FFF2-40B4-BE49-F238E27FC236}">
                <a16:creationId xmlns:a16="http://schemas.microsoft.com/office/drawing/2014/main" id="{7A301F8E-2E88-4BDE-AF6E-161742F4A886}"/>
              </a:ext>
            </a:extLst>
          </p:cNvPr>
          <p:cNvSpPr/>
          <p:nvPr/>
        </p:nvSpPr>
        <p:spPr>
          <a:xfrm>
            <a:off x="5104787" y="3988214"/>
            <a:ext cx="2484852" cy="246221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>
                <a:solidFill>
                  <a:srgbClr val="C00000"/>
                </a:solidFill>
              </a:rPr>
              <a:t>Nr de telefon mobil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DF1BFD3-A411-4577-96F1-113B070BE54B}"/>
              </a:ext>
            </a:extLst>
          </p:cNvPr>
          <p:cNvCxnSpPr>
            <a:cxnSpLocks/>
          </p:cNvCxnSpPr>
          <p:nvPr/>
        </p:nvCxnSpPr>
        <p:spPr>
          <a:xfrm>
            <a:off x="5149978" y="5566721"/>
            <a:ext cx="240159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 51">
            <a:extLst>
              <a:ext uri="{FF2B5EF4-FFF2-40B4-BE49-F238E27FC236}">
                <a16:creationId xmlns:a16="http://schemas.microsoft.com/office/drawing/2014/main" id="{6EEB7F8F-6F85-4857-8576-FEA046CCC9ED}"/>
              </a:ext>
            </a:extLst>
          </p:cNvPr>
          <p:cNvGrpSpPr/>
          <p:nvPr/>
        </p:nvGrpSpPr>
        <p:grpSpPr>
          <a:xfrm>
            <a:off x="5206032" y="5620104"/>
            <a:ext cx="2029257" cy="246221"/>
            <a:chOff x="4598515" y="5218985"/>
            <a:chExt cx="1850737" cy="246221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65033D43-8428-480A-ADA7-376EA30CB18F}"/>
                </a:ext>
              </a:extLst>
            </p:cNvPr>
            <p:cNvSpPr txBox="1"/>
            <p:nvPr/>
          </p:nvSpPr>
          <p:spPr>
            <a:xfrm>
              <a:off x="4598515" y="5218985"/>
              <a:ext cx="837246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0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Ai deja cont?</a:t>
              </a:r>
            </a:p>
          </p:txBody>
        </p:sp>
        <p:sp>
          <p:nvSpPr>
            <p:cNvPr id="55" name="TextBox 54">
              <a:hlinkClick r:id="rId9" action="ppaction://hlinksldjump"/>
              <a:extLst>
                <a:ext uri="{FF2B5EF4-FFF2-40B4-BE49-F238E27FC236}">
                  <a16:creationId xmlns:a16="http://schemas.microsoft.com/office/drawing/2014/main" id="{FF69B550-56B9-4F2A-AB84-747F15912460}"/>
                </a:ext>
              </a:extLst>
            </p:cNvPr>
            <p:cNvSpPr txBox="1"/>
            <p:nvPr/>
          </p:nvSpPr>
          <p:spPr>
            <a:xfrm>
              <a:off x="5314462" y="5218985"/>
              <a:ext cx="1134790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000">
                  <a:solidFill>
                    <a:srgbClr val="336699"/>
                  </a:solidFill>
                </a:rPr>
                <a:t>Lanseaza BlocAdmin</a:t>
              </a:r>
            </a:p>
          </p:txBody>
        </p:sp>
      </p:grp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41AD067F-DEED-4B63-8DF0-E48C5CC7D2C4}"/>
              </a:ext>
            </a:extLst>
          </p:cNvPr>
          <p:cNvSpPr/>
          <p:nvPr/>
        </p:nvSpPr>
        <p:spPr>
          <a:xfrm>
            <a:off x="5407867" y="5056977"/>
            <a:ext cx="1704975" cy="246211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/>
              <a:t>Creeaza cont</a:t>
            </a: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988D2414-9D64-4AD6-9B6A-A59171DAB588}"/>
              </a:ext>
            </a:extLst>
          </p:cNvPr>
          <p:cNvSpPr/>
          <p:nvPr/>
        </p:nvSpPr>
        <p:spPr>
          <a:xfrm>
            <a:off x="5142888" y="4639927"/>
            <a:ext cx="105388" cy="93787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A051933-C38B-411D-AC31-D13BAE155748}"/>
              </a:ext>
            </a:extLst>
          </p:cNvPr>
          <p:cNvSpPr txBox="1"/>
          <p:nvPr/>
        </p:nvSpPr>
        <p:spPr>
          <a:xfrm>
            <a:off x="5265054" y="4563709"/>
            <a:ext cx="2322559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Am citit si sunt de acord cu </a:t>
            </a:r>
            <a:r>
              <a:rPr lang="en-US" sz="1000">
                <a:solidFill>
                  <a:srgbClr val="336699"/>
                </a:solidFill>
              </a:rPr>
              <a:t>Termenii si conditiile de utilizare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200CB35-1176-446B-BD9A-1274052877D0}"/>
              </a:ext>
            </a:extLst>
          </p:cNvPr>
          <p:cNvSpPr txBox="1"/>
          <p:nvPr/>
        </p:nvSpPr>
        <p:spPr>
          <a:xfrm>
            <a:off x="5009537" y="4263743"/>
            <a:ext cx="2482825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>
                <a:solidFill>
                  <a:srgbClr val="C00000"/>
                </a:solidFill>
              </a:rPr>
              <a:t>Te rog sa introduci numarul de telefon mobil </a:t>
            </a:r>
          </a:p>
        </p:txBody>
      </p:sp>
      <p:pic>
        <p:nvPicPr>
          <p:cNvPr id="87" name="Picture 86">
            <a:hlinkClick r:id="rId10" action="ppaction://hlinksldjump"/>
            <a:extLst>
              <a:ext uri="{FF2B5EF4-FFF2-40B4-BE49-F238E27FC236}">
                <a16:creationId xmlns:a16="http://schemas.microsoft.com/office/drawing/2014/main" id="{B7FBADA5-B78F-4AEC-A931-AEAF103A66F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0" y="-597"/>
            <a:ext cx="12192000" cy="458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479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4C358C5-B14B-405D-84E6-2E34DE654F1C}"/>
              </a:ext>
            </a:extLst>
          </p:cNvPr>
          <p:cNvSpPr/>
          <p:nvPr/>
        </p:nvSpPr>
        <p:spPr>
          <a:xfrm>
            <a:off x="4913821" y="627833"/>
            <a:ext cx="2824578" cy="4913769"/>
          </a:xfrm>
          <a:prstGeom prst="rect">
            <a:avLst/>
          </a:prstGeom>
          <a:solidFill>
            <a:schemeClr val="bg1"/>
          </a:solidFill>
          <a:ln w="12700" cmpd="dbl">
            <a:gradFill flip="none" rotWithShape="1">
              <a:gsLst>
                <a:gs pos="0">
                  <a:schemeClr val="accent3">
                    <a:lumMod val="0"/>
                    <a:lumOff val="100000"/>
                  </a:schemeClr>
                </a:gs>
                <a:gs pos="35000">
                  <a:schemeClr val="accent3">
                    <a:lumMod val="0"/>
                    <a:lumOff val="100000"/>
                  </a:schemeClr>
                </a:gs>
                <a:gs pos="100000">
                  <a:schemeClr val="accent3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8F1CC5B-F713-4106-A823-70239DD8BA65}"/>
              </a:ext>
            </a:extLst>
          </p:cNvPr>
          <p:cNvCxnSpPr>
            <a:cxnSpLocks/>
          </p:cNvCxnSpPr>
          <p:nvPr/>
        </p:nvCxnSpPr>
        <p:spPr>
          <a:xfrm>
            <a:off x="5581397" y="3036449"/>
            <a:ext cx="153144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DB816EA2-9E44-4B40-9E75-AFBD4A1346F1}"/>
              </a:ext>
            </a:extLst>
          </p:cNvPr>
          <p:cNvGrpSpPr/>
          <p:nvPr/>
        </p:nvGrpSpPr>
        <p:grpSpPr>
          <a:xfrm>
            <a:off x="5009537" y="901698"/>
            <a:ext cx="2646362" cy="585689"/>
            <a:chOff x="4779422" y="1269185"/>
            <a:chExt cx="2646362" cy="585689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49318667-4CD0-4178-AF17-8B6BB3DFA1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79422" y="1269185"/>
              <a:ext cx="743671" cy="585689"/>
            </a:xfrm>
            <a:prstGeom prst="rect">
              <a:avLst/>
            </a:prstGeom>
          </p:spPr>
        </p:pic>
        <p:sp>
          <p:nvSpPr>
            <p:cNvPr id="7" name="TextBox 6">
              <a:hlinkClick r:id="rId3" action="ppaction://hlinksldjump"/>
              <a:extLst>
                <a:ext uri="{FF2B5EF4-FFF2-40B4-BE49-F238E27FC236}">
                  <a16:creationId xmlns:a16="http://schemas.microsoft.com/office/drawing/2014/main" id="{98815869-205C-4A62-9B8A-2EBFCD56869B}"/>
                </a:ext>
              </a:extLst>
            </p:cNvPr>
            <p:cNvSpPr txBox="1"/>
            <p:nvPr/>
          </p:nvSpPr>
          <p:spPr>
            <a:xfrm>
              <a:off x="5523093" y="1301163"/>
              <a:ext cx="19026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>
                  <a:solidFill>
                    <a:srgbClr val="336699"/>
                  </a:solidFill>
                  <a:latin typeface="Franklin Gothic Medium" panose="020B0603020102020204" pitchFamily="34" charset="0"/>
                  <a:ea typeface="Microsoft YaHei UI" panose="020B0503020204020204" pitchFamily="34" charset="-122"/>
                </a:rPr>
                <a:t>BlocAdmin.ro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4884985-CBBB-475F-827F-D558B25517CD}"/>
                </a:ext>
              </a:extLst>
            </p:cNvPr>
            <p:cNvSpPr txBox="1"/>
            <p:nvPr/>
          </p:nvSpPr>
          <p:spPr>
            <a:xfrm>
              <a:off x="5523093" y="1518809"/>
              <a:ext cx="189951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i="1" err="1">
                  <a:solidFill>
                    <a:srgbClr val="006600"/>
                  </a:solidFill>
                </a:rPr>
                <a:t>Pentru</a:t>
              </a:r>
              <a:r>
                <a:rPr lang="en-US" sz="1000" b="1" i="1">
                  <a:solidFill>
                    <a:srgbClr val="006600"/>
                  </a:solidFill>
                </a:rPr>
                <a:t> administratorii de bloc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B27F7E71-4215-485A-8393-B43E9CAA8FF7}"/>
              </a:ext>
            </a:extLst>
          </p:cNvPr>
          <p:cNvSpPr txBox="1"/>
          <p:nvPr/>
        </p:nvSpPr>
        <p:spPr>
          <a:xfrm>
            <a:off x="5206027" y="1499635"/>
            <a:ext cx="2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>
                <a:solidFill>
                  <a:schemeClr val="tx1">
                    <a:lumMod val="75000"/>
                    <a:lumOff val="25000"/>
                  </a:schemeClr>
                </a:solidFill>
              </a:rPr>
              <a:t>Creeaza cont gratuit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5FFB188-1B85-47E2-B3E0-4DEABDCFF0A1}"/>
              </a:ext>
            </a:extLst>
          </p:cNvPr>
          <p:cNvSpPr/>
          <p:nvPr/>
        </p:nvSpPr>
        <p:spPr>
          <a:xfrm>
            <a:off x="5104787" y="3246075"/>
            <a:ext cx="2484852" cy="246221"/>
          </a:xfrm>
          <a:prstGeom prst="roundRect">
            <a:avLst/>
          </a:prstGeom>
          <a:noFill/>
          <a:ln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>
                <a:solidFill>
                  <a:srgbClr val="006600"/>
                </a:solidFill>
              </a:rPr>
              <a:t>f.liviu@yahoo.com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A89F473E-361C-4E55-83BF-0F5EE12069BA}"/>
              </a:ext>
            </a:extLst>
          </p:cNvPr>
          <p:cNvSpPr/>
          <p:nvPr/>
        </p:nvSpPr>
        <p:spPr>
          <a:xfrm>
            <a:off x="5104787" y="3617682"/>
            <a:ext cx="2484852" cy="246221"/>
          </a:xfrm>
          <a:prstGeom prst="roundRect">
            <a:avLst/>
          </a:prstGeom>
          <a:noFill/>
          <a:ln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>
                <a:solidFill>
                  <a:srgbClr val="006600"/>
                </a:solidFill>
              </a:rPr>
              <a:t>******</a:t>
            </a:r>
          </a:p>
        </p:txBody>
      </p:sp>
      <p:pic>
        <p:nvPicPr>
          <p:cNvPr id="23" name="Picture 22">
            <a:hlinkClick r:id="rId4" action="ppaction://hlinksldjump"/>
            <a:extLst>
              <a:ext uri="{FF2B5EF4-FFF2-40B4-BE49-F238E27FC236}">
                <a16:creationId xmlns:a16="http://schemas.microsoft.com/office/drawing/2014/main" id="{0B2E746A-F393-44EB-8441-500CC098DD3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950" y="2029075"/>
            <a:ext cx="2516662" cy="391940"/>
          </a:xfrm>
          <a:prstGeom prst="rect">
            <a:avLst/>
          </a:prstGeom>
        </p:spPr>
      </p:pic>
      <p:pic>
        <p:nvPicPr>
          <p:cNvPr id="43" name="Picture 42">
            <a:hlinkClick r:id="rId6" action="ppaction://hlinksldjump"/>
            <a:extLst>
              <a:ext uri="{FF2B5EF4-FFF2-40B4-BE49-F238E27FC236}">
                <a16:creationId xmlns:a16="http://schemas.microsoft.com/office/drawing/2014/main" id="{A8DE5B65-F2B3-40A0-8C00-EB6C71DB4FD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1423" y="2450838"/>
            <a:ext cx="2490149" cy="387811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C44DD265-7B89-4052-B38A-5F14F92BBBF7}"/>
              </a:ext>
            </a:extLst>
          </p:cNvPr>
          <p:cNvSpPr txBox="1"/>
          <p:nvPr/>
        </p:nvSpPr>
        <p:spPr>
          <a:xfrm>
            <a:off x="6124032" y="2913339"/>
            <a:ext cx="36260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>
                <a:solidFill>
                  <a:schemeClr val="bg1">
                    <a:lumMod val="65000"/>
                  </a:schemeClr>
                </a:solidFill>
              </a:rPr>
              <a:t>sau</a:t>
            </a:r>
            <a:endParaRPr lang="en-US" sz="100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4869069-FC9A-4B2D-A896-BA5AC13CDDCB}"/>
              </a:ext>
            </a:extLst>
          </p:cNvPr>
          <p:cNvCxnSpPr>
            <a:cxnSpLocks/>
          </p:cNvCxnSpPr>
          <p:nvPr/>
        </p:nvCxnSpPr>
        <p:spPr>
          <a:xfrm>
            <a:off x="5149977" y="5143500"/>
            <a:ext cx="240159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2E44585-0CBF-41F7-B4F5-14E549AA6A71}"/>
              </a:ext>
            </a:extLst>
          </p:cNvPr>
          <p:cNvGrpSpPr/>
          <p:nvPr/>
        </p:nvGrpSpPr>
        <p:grpSpPr>
          <a:xfrm>
            <a:off x="5206031" y="5196883"/>
            <a:ext cx="2029257" cy="246221"/>
            <a:chOff x="4598515" y="5218985"/>
            <a:chExt cx="1850737" cy="246221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5CE9ECE-8F07-4336-B0E9-DCBC0962F8B4}"/>
                </a:ext>
              </a:extLst>
            </p:cNvPr>
            <p:cNvSpPr txBox="1"/>
            <p:nvPr/>
          </p:nvSpPr>
          <p:spPr>
            <a:xfrm>
              <a:off x="4598515" y="5218985"/>
              <a:ext cx="837246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0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Ai deja cont?</a:t>
              </a:r>
            </a:p>
          </p:txBody>
        </p:sp>
        <p:sp>
          <p:nvSpPr>
            <p:cNvPr id="30" name="TextBox 29">
              <a:hlinkClick r:id="rId8" action="ppaction://hlinksldjump"/>
              <a:extLst>
                <a:ext uri="{FF2B5EF4-FFF2-40B4-BE49-F238E27FC236}">
                  <a16:creationId xmlns:a16="http://schemas.microsoft.com/office/drawing/2014/main" id="{40D52821-0C9F-40B1-8EE8-F0AFAA18A314}"/>
                </a:ext>
              </a:extLst>
            </p:cNvPr>
            <p:cNvSpPr txBox="1"/>
            <p:nvPr/>
          </p:nvSpPr>
          <p:spPr>
            <a:xfrm>
              <a:off x="5314462" y="5218985"/>
              <a:ext cx="1134790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000">
                  <a:solidFill>
                    <a:srgbClr val="336699"/>
                  </a:solidFill>
                </a:rPr>
                <a:t>Lanseaza BlocAdmin</a:t>
              </a:r>
            </a:p>
          </p:txBody>
        </p:sp>
      </p:grp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A53A5B9A-40CB-4F2E-BB55-AC945353C57A}"/>
              </a:ext>
            </a:extLst>
          </p:cNvPr>
          <p:cNvSpPr/>
          <p:nvPr/>
        </p:nvSpPr>
        <p:spPr>
          <a:xfrm>
            <a:off x="5452845" y="4840292"/>
            <a:ext cx="1704975" cy="246211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/>
              <a:t>Creeaza cont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D6B9BD88-A4D8-481E-907C-77F26693019A}"/>
              </a:ext>
            </a:extLst>
          </p:cNvPr>
          <p:cNvSpPr/>
          <p:nvPr/>
        </p:nvSpPr>
        <p:spPr>
          <a:xfrm>
            <a:off x="5142887" y="4474495"/>
            <a:ext cx="105388" cy="93787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968FA76-C44F-41CD-B1C8-0BDD5058C170}"/>
              </a:ext>
            </a:extLst>
          </p:cNvPr>
          <p:cNvSpPr txBox="1"/>
          <p:nvPr/>
        </p:nvSpPr>
        <p:spPr>
          <a:xfrm>
            <a:off x="5265053" y="4398277"/>
            <a:ext cx="2322559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Am citit si sunt de acord cu </a:t>
            </a:r>
            <a:r>
              <a:rPr lang="en-US" sz="1000">
                <a:solidFill>
                  <a:srgbClr val="336699"/>
                </a:solidFill>
              </a:rPr>
              <a:t>Termenii si conditiile de utilizare</a:t>
            </a:r>
          </a:p>
        </p:txBody>
      </p:sp>
      <p:sp>
        <p:nvSpPr>
          <p:cNvPr id="34" name="Rectangle: Rounded Corners 33">
            <a:hlinkClick r:id="rId9" action="ppaction://hlinksldjump"/>
            <a:extLst>
              <a:ext uri="{FF2B5EF4-FFF2-40B4-BE49-F238E27FC236}">
                <a16:creationId xmlns:a16="http://schemas.microsoft.com/office/drawing/2014/main" id="{7A301F8E-2E88-4BDE-AF6E-161742F4A886}"/>
              </a:ext>
            </a:extLst>
          </p:cNvPr>
          <p:cNvSpPr/>
          <p:nvPr/>
        </p:nvSpPr>
        <p:spPr>
          <a:xfrm>
            <a:off x="5104787" y="3988214"/>
            <a:ext cx="2484852" cy="246221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>
                <a:solidFill>
                  <a:srgbClr val="C00000"/>
                </a:solidFill>
              </a:rPr>
              <a:t>0</a:t>
            </a:r>
          </a:p>
        </p:txBody>
      </p:sp>
      <p:pic>
        <p:nvPicPr>
          <p:cNvPr id="24" name="Picture 23">
            <a:hlinkClick r:id="rId10" action="ppaction://hlinksldjump"/>
            <a:extLst>
              <a:ext uri="{FF2B5EF4-FFF2-40B4-BE49-F238E27FC236}">
                <a16:creationId xmlns:a16="http://schemas.microsoft.com/office/drawing/2014/main" id="{C4843FDA-A4FC-4B2B-8BDE-B5C5F47E140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0" y="-597"/>
            <a:ext cx="12192000" cy="458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224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4C358C5-B14B-405D-84E6-2E34DE654F1C}"/>
              </a:ext>
            </a:extLst>
          </p:cNvPr>
          <p:cNvSpPr/>
          <p:nvPr/>
        </p:nvSpPr>
        <p:spPr>
          <a:xfrm>
            <a:off x="4913821" y="627833"/>
            <a:ext cx="2824578" cy="4913769"/>
          </a:xfrm>
          <a:prstGeom prst="rect">
            <a:avLst/>
          </a:prstGeom>
          <a:solidFill>
            <a:schemeClr val="bg1"/>
          </a:solidFill>
          <a:ln w="12700" cmpd="dbl">
            <a:gradFill flip="none" rotWithShape="1">
              <a:gsLst>
                <a:gs pos="0">
                  <a:schemeClr val="accent3">
                    <a:lumMod val="0"/>
                    <a:lumOff val="100000"/>
                  </a:schemeClr>
                </a:gs>
                <a:gs pos="35000">
                  <a:schemeClr val="accent3">
                    <a:lumMod val="0"/>
                    <a:lumOff val="100000"/>
                  </a:schemeClr>
                </a:gs>
                <a:gs pos="100000">
                  <a:schemeClr val="accent3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8F1CC5B-F713-4106-A823-70239DD8BA65}"/>
              </a:ext>
            </a:extLst>
          </p:cNvPr>
          <p:cNvCxnSpPr>
            <a:cxnSpLocks/>
          </p:cNvCxnSpPr>
          <p:nvPr/>
        </p:nvCxnSpPr>
        <p:spPr>
          <a:xfrm>
            <a:off x="5581397" y="3036449"/>
            <a:ext cx="153144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DB816EA2-9E44-4B40-9E75-AFBD4A1346F1}"/>
              </a:ext>
            </a:extLst>
          </p:cNvPr>
          <p:cNvGrpSpPr/>
          <p:nvPr/>
        </p:nvGrpSpPr>
        <p:grpSpPr>
          <a:xfrm>
            <a:off x="5009537" y="901698"/>
            <a:ext cx="2646362" cy="585689"/>
            <a:chOff x="4779422" y="1269185"/>
            <a:chExt cx="2646362" cy="585689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49318667-4CD0-4178-AF17-8B6BB3DFA1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79422" y="1269185"/>
              <a:ext cx="743671" cy="585689"/>
            </a:xfrm>
            <a:prstGeom prst="rect">
              <a:avLst/>
            </a:prstGeom>
          </p:spPr>
        </p:pic>
        <p:sp>
          <p:nvSpPr>
            <p:cNvPr id="7" name="TextBox 6">
              <a:hlinkClick r:id="rId3" action="ppaction://hlinksldjump"/>
              <a:extLst>
                <a:ext uri="{FF2B5EF4-FFF2-40B4-BE49-F238E27FC236}">
                  <a16:creationId xmlns:a16="http://schemas.microsoft.com/office/drawing/2014/main" id="{98815869-205C-4A62-9B8A-2EBFCD56869B}"/>
                </a:ext>
              </a:extLst>
            </p:cNvPr>
            <p:cNvSpPr txBox="1"/>
            <p:nvPr/>
          </p:nvSpPr>
          <p:spPr>
            <a:xfrm>
              <a:off x="5523093" y="1301163"/>
              <a:ext cx="19026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>
                  <a:solidFill>
                    <a:srgbClr val="336699"/>
                  </a:solidFill>
                  <a:latin typeface="Franklin Gothic Medium" panose="020B0603020102020204" pitchFamily="34" charset="0"/>
                  <a:ea typeface="Microsoft YaHei UI" panose="020B0503020204020204" pitchFamily="34" charset="-122"/>
                </a:rPr>
                <a:t>BlocAdmin.ro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4884985-CBBB-475F-827F-D558B25517CD}"/>
                </a:ext>
              </a:extLst>
            </p:cNvPr>
            <p:cNvSpPr txBox="1"/>
            <p:nvPr/>
          </p:nvSpPr>
          <p:spPr>
            <a:xfrm>
              <a:off x="5523093" y="1518809"/>
              <a:ext cx="189951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i="1" err="1">
                  <a:solidFill>
                    <a:srgbClr val="006600"/>
                  </a:solidFill>
                </a:rPr>
                <a:t>Pentru</a:t>
              </a:r>
              <a:r>
                <a:rPr lang="en-US" sz="1000" b="1" i="1">
                  <a:solidFill>
                    <a:srgbClr val="006600"/>
                  </a:solidFill>
                </a:rPr>
                <a:t> administratorii de bloc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B27F7E71-4215-485A-8393-B43E9CAA8FF7}"/>
              </a:ext>
            </a:extLst>
          </p:cNvPr>
          <p:cNvSpPr txBox="1"/>
          <p:nvPr/>
        </p:nvSpPr>
        <p:spPr>
          <a:xfrm>
            <a:off x="5621654" y="1499635"/>
            <a:ext cx="14089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tx1">
                    <a:lumMod val="75000"/>
                    <a:lumOff val="25000"/>
                  </a:schemeClr>
                </a:solidFill>
              </a:rPr>
              <a:t>Bine</a:t>
            </a:r>
            <a:r>
              <a:rPr lang="en-US" sz="1600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b="1">
                <a:solidFill>
                  <a:schemeClr val="tx1">
                    <a:lumMod val="75000"/>
                    <a:lumOff val="25000"/>
                  </a:schemeClr>
                </a:solidFill>
              </a:rPr>
              <a:t>ai</a:t>
            </a:r>
            <a:r>
              <a:rPr lang="en-US" sz="1600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b="1">
                <a:solidFill>
                  <a:schemeClr val="tx1">
                    <a:lumMod val="75000"/>
                    <a:lumOff val="25000"/>
                  </a:schemeClr>
                </a:solidFill>
              </a:rPr>
              <a:t>revenit</a:t>
            </a:r>
          </a:p>
        </p:txBody>
      </p:sp>
      <p:sp>
        <p:nvSpPr>
          <p:cNvPr id="12" name="Rectangle: Rounded Corners 11">
            <a:hlinkClick r:id="rId4" action="ppaction://hlinksldjump"/>
            <a:extLst>
              <a:ext uri="{FF2B5EF4-FFF2-40B4-BE49-F238E27FC236}">
                <a16:creationId xmlns:a16="http://schemas.microsoft.com/office/drawing/2014/main" id="{85FFB188-1B85-47E2-B3E0-4DEABDCFF0A1}"/>
              </a:ext>
            </a:extLst>
          </p:cNvPr>
          <p:cNvSpPr/>
          <p:nvPr/>
        </p:nvSpPr>
        <p:spPr>
          <a:xfrm>
            <a:off x="5104787" y="3246075"/>
            <a:ext cx="2484852" cy="246221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>
                <a:solidFill>
                  <a:schemeClr val="bg1">
                    <a:lumMod val="75000"/>
                  </a:schemeClr>
                </a:solidFill>
              </a:rPr>
              <a:t>Adresa de e-mail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A89F473E-361C-4E55-83BF-0F5EE12069BA}"/>
              </a:ext>
            </a:extLst>
          </p:cNvPr>
          <p:cNvSpPr/>
          <p:nvPr/>
        </p:nvSpPr>
        <p:spPr>
          <a:xfrm>
            <a:off x="5104787" y="3616607"/>
            <a:ext cx="2484852" cy="246221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>
                <a:solidFill>
                  <a:schemeClr val="bg1">
                    <a:lumMod val="75000"/>
                  </a:schemeClr>
                </a:solidFill>
              </a:rPr>
              <a:t>Parola</a:t>
            </a:r>
          </a:p>
        </p:txBody>
      </p:sp>
      <p:sp>
        <p:nvSpPr>
          <p:cNvPr id="41" name="Rectangle: Rounded Corners 40">
            <a:hlinkClick r:id="rId5" action="ppaction://hlinksldjump"/>
            <a:extLst>
              <a:ext uri="{FF2B5EF4-FFF2-40B4-BE49-F238E27FC236}">
                <a16:creationId xmlns:a16="http://schemas.microsoft.com/office/drawing/2014/main" id="{35D2223C-3508-4B70-86C7-232CB10A5133}"/>
              </a:ext>
            </a:extLst>
          </p:cNvPr>
          <p:cNvSpPr/>
          <p:nvPr/>
        </p:nvSpPr>
        <p:spPr>
          <a:xfrm>
            <a:off x="5452845" y="4344992"/>
            <a:ext cx="1704975" cy="246211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/>
              <a:t>Lanseaza BlocAdmin</a:t>
            </a:r>
          </a:p>
        </p:txBody>
      </p:sp>
      <p:pic>
        <p:nvPicPr>
          <p:cNvPr id="23" name="Picture 22">
            <a:hlinkClick r:id="rId6" action="ppaction://hlinksldjump"/>
            <a:extLst>
              <a:ext uri="{FF2B5EF4-FFF2-40B4-BE49-F238E27FC236}">
                <a16:creationId xmlns:a16="http://schemas.microsoft.com/office/drawing/2014/main" id="{0B2E746A-F393-44EB-8441-500CC098DD3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950" y="2029075"/>
            <a:ext cx="2516662" cy="391940"/>
          </a:xfrm>
          <a:prstGeom prst="rect">
            <a:avLst/>
          </a:prstGeom>
        </p:spPr>
      </p:pic>
      <p:pic>
        <p:nvPicPr>
          <p:cNvPr id="43" name="Picture 42">
            <a:hlinkClick r:id="rId8" action="ppaction://hlinksldjump"/>
            <a:extLst>
              <a:ext uri="{FF2B5EF4-FFF2-40B4-BE49-F238E27FC236}">
                <a16:creationId xmlns:a16="http://schemas.microsoft.com/office/drawing/2014/main" id="{A8DE5B65-F2B3-40A0-8C00-EB6C71DB4FD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1423" y="2450838"/>
            <a:ext cx="2490149" cy="387811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C44DD265-7B89-4052-B38A-5F14F92BBBF7}"/>
              </a:ext>
            </a:extLst>
          </p:cNvPr>
          <p:cNvSpPr txBox="1"/>
          <p:nvPr/>
        </p:nvSpPr>
        <p:spPr>
          <a:xfrm>
            <a:off x="6124032" y="2913339"/>
            <a:ext cx="36260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>
                <a:solidFill>
                  <a:schemeClr val="bg1">
                    <a:lumMod val="65000"/>
                  </a:schemeClr>
                </a:solidFill>
              </a:rPr>
              <a:t>sau</a:t>
            </a:r>
            <a:endParaRPr lang="en-US" sz="1000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E893B7DC-63B5-431B-B450-AF9560E387D1}"/>
              </a:ext>
            </a:extLst>
          </p:cNvPr>
          <p:cNvSpPr/>
          <p:nvPr/>
        </p:nvSpPr>
        <p:spPr>
          <a:xfrm>
            <a:off x="5142887" y="3979195"/>
            <a:ext cx="105388" cy="93787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F889A2B-6E2C-454A-9EB2-57BFD084A52F}"/>
              </a:ext>
            </a:extLst>
          </p:cNvPr>
          <p:cNvSpPr txBox="1"/>
          <p:nvPr/>
        </p:nvSpPr>
        <p:spPr>
          <a:xfrm>
            <a:off x="5267591" y="3918639"/>
            <a:ext cx="521297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Retine</a:t>
            </a:r>
          </a:p>
        </p:txBody>
      </p:sp>
      <p:sp>
        <p:nvSpPr>
          <p:cNvPr id="53" name="TextBox 52">
            <a:hlinkClick r:id="rId10" action="ppaction://hlinksldjump"/>
            <a:extLst>
              <a:ext uri="{FF2B5EF4-FFF2-40B4-BE49-F238E27FC236}">
                <a16:creationId xmlns:a16="http://schemas.microsoft.com/office/drawing/2014/main" id="{2AAD9306-2C0B-492E-91C6-66099DD8A2AA}"/>
              </a:ext>
            </a:extLst>
          </p:cNvPr>
          <p:cNvSpPr txBox="1"/>
          <p:nvPr/>
        </p:nvSpPr>
        <p:spPr>
          <a:xfrm>
            <a:off x="6716950" y="3918639"/>
            <a:ext cx="1021448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>
                <a:solidFill>
                  <a:srgbClr val="336699"/>
                </a:solidFill>
              </a:rPr>
              <a:t>Ai uitat parola?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7B5E9C36-E770-464C-A5E1-A9380F01C379}"/>
              </a:ext>
            </a:extLst>
          </p:cNvPr>
          <p:cNvCxnSpPr>
            <a:cxnSpLocks/>
          </p:cNvCxnSpPr>
          <p:nvPr/>
        </p:nvCxnSpPr>
        <p:spPr>
          <a:xfrm>
            <a:off x="5149977" y="5143500"/>
            <a:ext cx="240159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>
            <a:extLst>
              <a:ext uri="{FF2B5EF4-FFF2-40B4-BE49-F238E27FC236}">
                <a16:creationId xmlns:a16="http://schemas.microsoft.com/office/drawing/2014/main" id="{4344FEC9-3B1F-41C5-AAF8-4FF850FB2BFD}"/>
              </a:ext>
            </a:extLst>
          </p:cNvPr>
          <p:cNvGrpSpPr/>
          <p:nvPr/>
        </p:nvGrpSpPr>
        <p:grpSpPr>
          <a:xfrm>
            <a:off x="5394639" y="5196883"/>
            <a:ext cx="1955388" cy="246221"/>
            <a:chOff x="4598516" y="5218985"/>
            <a:chExt cx="1955388" cy="246221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AC32EC44-B5BE-4D0B-A37E-A94115036463}"/>
                </a:ext>
              </a:extLst>
            </p:cNvPr>
            <p:cNvSpPr txBox="1"/>
            <p:nvPr/>
          </p:nvSpPr>
          <p:spPr>
            <a:xfrm>
              <a:off x="4598516" y="5218985"/>
              <a:ext cx="774571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0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Nu ai cont?</a:t>
              </a:r>
            </a:p>
          </p:txBody>
        </p:sp>
        <p:sp>
          <p:nvSpPr>
            <p:cNvPr id="61" name="TextBox 60">
              <a:hlinkClick r:id="rId11" action="ppaction://hlinksldjump"/>
              <a:extLst>
                <a:ext uri="{FF2B5EF4-FFF2-40B4-BE49-F238E27FC236}">
                  <a16:creationId xmlns:a16="http://schemas.microsoft.com/office/drawing/2014/main" id="{B404BCF9-1370-46C3-8463-F002E4D30D95}"/>
                </a:ext>
              </a:extLst>
            </p:cNvPr>
            <p:cNvSpPr txBox="1"/>
            <p:nvPr/>
          </p:nvSpPr>
          <p:spPr>
            <a:xfrm>
              <a:off x="5314462" y="5218985"/>
              <a:ext cx="1239442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000">
                  <a:solidFill>
                    <a:srgbClr val="336699"/>
                  </a:solidFill>
                </a:rPr>
                <a:t>Creeaza cont gratuit</a:t>
              </a:r>
            </a:p>
          </p:txBody>
        </p:sp>
      </p:grpSp>
      <p:pic>
        <p:nvPicPr>
          <p:cNvPr id="64" name="Picture 63">
            <a:extLst>
              <a:ext uri="{FF2B5EF4-FFF2-40B4-BE49-F238E27FC236}">
                <a16:creationId xmlns:a16="http://schemas.microsoft.com/office/drawing/2014/main" id="{46E39035-AFD5-45B0-B0CF-B7419886118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6026" y="5568744"/>
            <a:ext cx="2282186" cy="420212"/>
          </a:xfrm>
          <a:prstGeom prst="rect">
            <a:avLst/>
          </a:prstGeom>
        </p:spPr>
      </p:pic>
      <p:pic>
        <p:nvPicPr>
          <p:cNvPr id="70" name="Picture 69">
            <a:hlinkClick r:id="rId3" action="ppaction://hlinksldjump"/>
            <a:extLst>
              <a:ext uri="{FF2B5EF4-FFF2-40B4-BE49-F238E27FC236}">
                <a16:creationId xmlns:a16="http://schemas.microsoft.com/office/drawing/2014/main" id="{41C7540F-2AE9-48E9-9A59-3C497D4717B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276"/>
            <a:ext cx="12192000" cy="464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9743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4C358C5-B14B-405D-84E6-2E34DE654F1C}"/>
              </a:ext>
            </a:extLst>
          </p:cNvPr>
          <p:cNvSpPr/>
          <p:nvPr/>
        </p:nvSpPr>
        <p:spPr>
          <a:xfrm>
            <a:off x="4913821" y="627833"/>
            <a:ext cx="2824578" cy="4913769"/>
          </a:xfrm>
          <a:prstGeom prst="rect">
            <a:avLst/>
          </a:prstGeom>
          <a:solidFill>
            <a:schemeClr val="bg1"/>
          </a:solidFill>
          <a:ln w="12700" cmpd="dbl">
            <a:gradFill flip="none" rotWithShape="1">
              <a:gsLst>
                <a:gs pos="0">
                  <a:schemeClr val="accent3">
                    <a:lumMod val="0"/>
                    <a:lumOff val="100000"/>
                  </a:schemeClr>
                </a:gs>
                <a:gs pos="35000">
                  <a:schemeClr val="accent3">
                    <a:lumMod val="0"/>
                    <a:lumOff val="100000"/>
                  </a:schemeClr>
                </a:gs>
                <a:gs pos="100000">
                  <a:schemeClr val="accent3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8F1CC5B-F713-4106-A823-70239DD8BA65}"/>
              </a:ext>
            </a:extLst>
          </p:cNvPr>
          <p:cNvCxnSpPr>
            <a:cxnSpLocks/>
          </p:cNvCxnSpPr>
          <p:nvPr/>
        </p:nvCxnSpPr>
        <p:spPr>
          <a:xfrm>
            <a:off x="5581397" y="3036449"/>
            <a:ext cx="153144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DB816EA2-9E44-4B40-9E75-AFBD4A1346F1}"/>
              </a:ext>
            </a:extLst>
          </p:cNvPr>
          <p:cNvGrpSpPr/>
          <p:nvPr/>
        </p:nvGrpSpPr>
        <p:grpSpPr>
          <a:xfrm>
            <a:off x="5009537" y="901698"/>
            <a:ext cx="2646362" cy="585689"/>
            <a:chOff x="4779422" y="1269185"/>
            <a:chExt cx="2646362" cy="585689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49318667-4CD0-4178-AF17-8B6BB3DFA1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79422" y="1269185"/>
              <a:ext cx="743671" cy="585689"/>
            </a:xfrm>
            <a:prstGeom prst="rect">
              <a:avLst/>
            </a:prstGeom>
          </p:spPr>
        </p:pic>
        <p:sp>
          <p:nvSpPr>
            <p:cNvPr id="7" name="TextBox 6">
              <a:hlinkClick r:id="rId3" action="ppaction://hlinksldjump"/>
              <a:extLst>
                <a:ext uri="{FF2B5EF4-FFF2-40B4-BE49-F238E27FC236}">
                  <a16:creationId xmlns:a16="http://schemas.microsoft.com/office/drawing/2014/main" id="{98815869-205C-4A62-9B8A-2EBFCD56869B}"/>
                </a:ext>
              </a:extLst>
            </p:cNvPr>
            <p:cNvSpPr txBox="1"/>
            <p:nvPr/>
          </p:nvSpPr>
          <p:spPr>
            <a:xfrm>
              <a:off x="5523093" y="1301163"/>
              <a:ext cx="19026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>
                  <a:solidFill>
                    <a:srgbClr val="336699"/>
                  </a:solidFill>
                  <a:latin typeface="Franklin Gothic Medium" panose="020B0603020102020204" pitchFamily="34" charset="0"/>
                  <a:ea typeface="Microsoft YaHei UI" panose="020B0503020204020204" pitchFamily="34" charset="-122"/>
                </a:rPr>
                <a:t>BlocAdmin.ro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4884985-CBBB-475F-827F-D558B25517CD}"/>
                </a:ext>
              </a:extLst>
            </p:cNvPr>
            <p:cNvSpPr txBox="1"/>
            <p:nvPr/>
          </p:nvSpPr>
          <p:spPr>
            <a:xfrm>
              <a:off x="5523093" y="1518809"/>
              <a:ext cx="189951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i="1" err="1">
                  <a:solidFill>
                    <a:srgbClr val="006600"/>
                  </a:solidFill>
                </a:rPr>
                <a:t>Pentru</a:t>
              </a:r>
              <a:r>
                <a:rPr lang="en-US" sz="1000" b="1" i="1">
                  <a:solidFill>
                    <a:srgbClr val="006600"/>
                  </a:solidFill>
                </a:rPr>
                <a:t> administratorii de bloc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B27F7E71-4215-485A-8393-B43E9CAA8FF7}"/>
              </a:ext>
            </a:extLst>
          </p:cNvPr>
          <p:cNvSpPr txBox="1"/>
          <p:nvPr/>
        </p:nvSpPr>
        <p:spPr>
          <a:xfrm>
            <a:off x="5206027" y="1499635"/>
            <a:ext cx="2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>
                <a:solidFill>
                  <a:schemeClr val="tx1">
                    <a:lumMod val="75000"/>
                    <a:lumOff val="25000"/>
                  </a:schemeClr>
                </a:solidFill>
              </a:rPr>
              <a:t>Creeaza cont gratuit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5FFB188-1B85-47E2-B3E0-4DEABDCFF0A1}"/>
              </a:ext>
            </a:extLst>
          </p:cNvPr>
          <p:cNvSpPr/>
          <p:nvPr/>
        </p:nvSpPr>
        <p:spPr>
          <a:xfrm>
            <a:off x="5104787" y="3246075"/>
            <a:ext cx="2484852" cy="246221"/>
          </a:xfrm>
          <a:prstGeom prst="roundRect">
            <a:avLst/>
          </a:prstGeom>
          <a:noFill/>
          <a:ln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>
                <a:solidFill>
                  <a:srgbClr val="006600"/>
                </a:solidFill>
              </a:rPr>
              <a:t>f.liviu@yahoo.com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A89F473E-361C-4E55-83BF-0F5EE12069BA}"/>
              </a:ext>
            </a:extLst>
          </p:cNvPr>
          <p:cNvSpPr/>
          <p:nvPr/>
        </p:nvSpPr>
        <p:spPr>
          <a:xfrm>
            <a:off x="5104787" y="3617682"/>
            <a:ext cx="2484852" cy="246221"/>
          </a:xfrm>
          <a:prstGeom prst="roundRect">
            <a:avLst/>
          </a:prstGeom>
          <a:noFill/>
          <a:ln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>
                <a:solidFill>
                  <a:srgbClr val="006600"/>
                </a:solidFill>
              </a:rPr>
              <a:t>******</a:t>
            </a:r>
          </a:p>
        </p:txBody>
      </p:sp>
      <p:pic>
        <p:nvPicPr>
          <p:cNvPr id="23" name="Picture 22">
            <a:hlinkClick r:id="rId4" action="ppaction://hlinksldjump"/>
            <a:extLst>
              <a:ext uri="{FF2B5EF4-FFF2-40B4-BE49-F238E27FC236}">
                <a16:creationId xmlns:a16="http://schemas.microsoft.com/office/drawing/2014/main" id="{0B2E746A-F393-44EB-8441-500CC098DD3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950" y="2029075"/>
            <a:ext cx="2516662" cy="391940"/>
          </a:xfrm>
          <a:prstGeom prst="rect">
            <a:avLst/>
          </a:prstGeom>
        </p:spPr>
      </p:pic>
      <p:pic>
        <p:nvPicPr>
          <p:cNvPr id="43" name="Picture 42">
            <a:hlinkClick r:id="rId6" action="ppaction://hlinksldjump"/>
            <a:extLst>
              <a:ext uri="{FF2B5EF4-FFF2-40B4-BE49-F238E27FC236}">
                <a16:creationId xmlns:a16="http://schemas.microsoft.com/office/drawing/2014/main" id="{A8DE5B65-F2B3-40A0-8C00-EB6C71DB4FD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1423" y="2450838"/>
            <a:ext cx="2490149" cy="387811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C44DD265-7B89-4052-B38A-5F14F92BBBF7}"/>
              </a:ext>
            </a:extLst>
          </p:cNvPr>
          <p:cNvSpPr txBox="1"/>
          <p:nvPr/>
        </p:nvSpPr>
        <p:spPr>
          <a:xfrm>
            <a:off x="6124032" y="2913339"/>
            <a:ext cx="36260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>
                <a:solidFill>
                  <a:schemeClr val="bg1">
                    <a:lumMod val="65000"/>
                  </a:schemeClr>
                </a:solidFill>
              </a:rPr>
              <a:t>sau</a:t>
            </a:r>
            <a:endParaRPr lang="en-US" sz="100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4869069-FC9A-4B2D-A896-BA5AC13CDDCB}"/>
              </a:ext>
            </a:extLst>
          </p:cNvPr>
          <p:cNvCxnSpPr>
            <a:cxnSpLocks/>
          </p:cNvCxnSpPr>
          <p:nvPr/>
        </p:nvCxnSpPr>
        <p:spPr>
          <a:xfrm>
            <a:off x="5149977" y="5143500"/>
            <a:ext cx="240159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2E44585-0CBF-41F7-B4F5-14E549AA6A71}"/>
              </a:ext>
            </a:extLst>
          </p:cNvPr>
          <p:cNvGrpSpPr/>
          <p:nvPr/>
        </p:nvGrpSpPr>
        <p:grpSpPr>
          <a:xfrm>
            <a:off x="5206031" y="5196883"/>
            <a:ext cx="2029257" cy="246221"/>
            <a:chOff x="4598515" y="5218985"/>
            <a:chExt cx="1850737" cy="246221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5CE9ECE-8F07-4336-B0E9-DCBC0962F8B4}"/>
                </a:ext>
              </a:extLst>
            </p:cNvPr>
            <p:cNvSpPr txBox="1"/>
            <p:nvPr/>
          </p:nvSpPr>
          <p:spPr>
            <a:xfrm>
              <a:off x="4598515" y="5218985"/>
              <a:ext cx="837246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0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Ai deja cont?</a:t>
              </a:r>
            </a:p>
          </p:txBody>
        </p:sp>
        <p:sp>
          <p:nvSpPr>
            <p:cNvPr id="30" name="TextBox 29">
              <a:hlinkClick r:id="rId8" action="ppaction://hlinksldjump"/>
              <a:extLst>
                <a:ext uri="{FF2B5EF4-FFF2-40B4-BE49-F238E27FC236}">
                  <a16:creationId xmlns:a16="http://schemas.microsoft.com/office/drawing/2014/main" id="{40D52821-0C9F-40B1-8EE8-F0AFAA18A314}"/>
                </a:ext>
              </a:extLst>
            </p:cNvPr>
            <p:cNvSpPr txBox="1"/>
            <p:nvPr/>
          </p:nvSpPr>
          <p:spPr>
            <a:xfrm>
              <a:off x="5314462" y="5218985"/>
              <a:ext cx="1134790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000">
                  <a:solidFill>
                    <a:srgbClr val="336699"/>
                  </a:solidFill>
                </a:rPr>
                <a:t>Lanseaza BlocAdmin</a:t>
              </a:r>
            </a:p>
          </p:txBody>
        </p:sp>
      </p:grpSp>
      <p:sp>
        <p:nvSpPr>
          <p:cNvPr id="31" name="Rectangle: Rounded Corners 30">
            <a:hlinkClick r:id="rId9" action="ppaction://hlinksldjump"/>
            <a:extLst>
              <a:ext uri="{FF2B5EF4-FFF2-40B4-BE49-F238E27FC236}">
                <a16:creationId xmlns:a16="http://schemas.microsoft.com/office/drawing/2014/main" id="{A53A5B9A-40CB-4F2E-BB55-AC945353C57A}"/>
              </a:ext>
            </a:extLst>
          </p:cNvPr>
          <p:cNvSpPr/>
          <p:nvPr/>
        </p:nvSpPr>
        <p:spPr>
          <a:xfrm>
            <a:off x="5452845" y="4840292"/>
            <a:ext cx="1704975" cy="246211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/>
              <a:t>Creeaza cont</a:t>
            </a:r>
          </a:p>
        </p:txBody>
      </p:sp>
      <p:sp>
        <p:nvSpPr>
          <p:cNvPr id="32" name="Rectangle: Rounded Corners 31">
            <a:hlinkClick r:id="rId10" action="ppaction://hlinksldjump"/>
            <a:extLst>
              <a:ext uri="{FF2B5EF4-FFF2-40B4-BE49-F238E27FC236}">
                <a16:creationId xmlns:a16="http://schemas.microsoft.com/office/drawing/2014/main" id="{D6B9BD88-A4D8-481E-907C-77F26693019A}"/>
              </a:ext>
            </a:extLst>
          </p:cNvPr>
          <p:cNvSpPr/>
          <p:nvPr/>
        </p:nvSpPr>
        <p:spPr>
          <a:xfrm>
            <a:off x="5142887" y="4474495"/>
            <a:ext cx="105388" cy="93787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968FA76-C44F-41CD-B1C8-0BDD5058C170}"/>
              </a:ext>
            </a:extLst>
          </p:cNvPr>
          <p:cNvSpPr txBox="1"/>
          <p:nvPr/>
        </p:nvSpPr>
        <p:spPr>
          <a:xfrm>
            <a:off x="5265053" y="4398277"/>
            <a:ext cx="2322559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Am citit si sunt de acord cu </a:t>
            </a:r>
            <a:r>
              <a:rPr lang="en-US" sz="1000">
                <a:solidFill>
                  <a:srgbClr val="336699"/>
                </a:solidFill>
              </a:rPr>
              <a:t>Termenii si conditiile de utilizare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7A301F8E-2E88-4BDE-AF6E-161742F4A886}"/>
              </a:ext>
            </a:extLst>
          </p:cNvPr>
          <p:cNvSpPr/>
          <p:nvPr/>
        </p:nvSpPr>
        <p:spPr>
          <a:xfrm>
            <a:off x="5104787" y="3988214"/>
            <a:ext cx="2484852" cy="246221"/>
          </a:xfrm>
          <a:prstGeom prst="roundRect">
            <a:avLst/>
          </a:prstGeom>
          <a:noFill/>
          <a:ln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>
                <a:solidFill>
                  <a:srgbClr val="006600"/>
                </a:solidFill>
              </a:rPr>
              <a:t>0724509578</a:t>
            </a:r>
          </a:p>
        </p:txBody>
      </p:sp>
      <p:pic>
        <p:nvPicPr>
          <p:cNvPr id="24" name="Picture 23">
            <a:hlinkClick r:id="rId11" action="ppaction://hlinksldjump"/>
            <a:extLst>
              <a:ext uri="{FF2B5EF4-FFF2-40B4-BE49-F238E27FC236}">
                <a16:creationId xmlns:a16="http://schemas.microsoft.com/office/drawing/2014/main" id="{795D6277-9B23-4E2A-8C97-F0CD3EF40B8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-597"/>
            <a:ext cx="12192000" cy="458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3430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2995F0CE-AE3B-42E4-8BA9-34552EB79BE4}"/>
              </a:ext>
            </a:extLst>
          </p:cNvPr>
          <p:cNvSpPr/>
          <p:nvPr/>
        </p:nvSpPr>
        <p:spPr>
          <a:xfrm>
            <a:off x="4913821" y="627833"/>
            <a:ext cx="2824578" cy="5328469"/>
          </a:xfrm>
          <a:prstGeom prst="rect">
            <a:avLst/>
          </a:prstGeom>
          <a:solidFill>
            <a:schemeClr val="bg1"/>
          </a:solidFill>
          <a:ln w="12700" cmpd="dbl">
            <a:gradFill flip="none" rotWithShape="1">
              <a:gsLst>
                <a:gs pos="0">
                  <a:schemeClr val="accent3">
                    <a:lumMod val="0"/>
                    <a:lumOff val="100000"/>
                  </a:schemeClr>
                </a:gs>
                <a:gs pos="35000">
                  <a:schemeClr val="accent3">
                    <a:lumMod val="0"/>
                    <a:lumOff val="100000"/>
                  </a:schemeClr>
                </a:gs>
                <a:gs pos="100000">
                  <a:schemeClr val="accent3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FDCF80A-7EFB-40FC-9309-B79E81582DB3}"/>
              </a:ext>
            </a:extLst>
          </p:cNvPr>
          <p:cNvCxnSpPr>
            <a:cxnSpLocks/>
          </p:cNvCxnSpPr>
          <p:nvPr/>
        </p:nvCxnSpPr>
        <p:spPr>
          <a:xfrm>
            <a:off x="5581397" y="3036449"/>
            <a:ext cx="153144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E915229-516F-4D9B-B3CD-E12720637A2F}"/>
              </a:ext>
            </a:extLst>
          </p:cNvPr>
          <p:cNvGrpSpPr/>
          <p:nvPr/>
        </p:nvGrpSpPr>
        <p:grpSpPr>
          <a:xfrm>
            <a:off x="5009537" y="901698"/>
            <a:ext cx="2646362" cy="585689"/>
            <a:chOff x="4779422" y="1269185"/>
            <a:chExt cx="2646362" cy="585689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00FC0914-A2A1-4EDF-B94F-A2E36B99242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79422" y="1269185"/>
              <a:ext cx="743671" cy="585689"/>
            </a:xfrm>
            <a:prstGeom prst="rect">
              <a:avLst/>
            </a:prstGeom>
          </p:spPr>
        </p:pic>
        <p:sp>
          <p:nvSpPr>
            <p:cNvPr id="31" name="TextBox 30">
              <a:hlinkClick r:id="rId3" action="ppaction://hlinksldjump"/>
              <a:extLst>
                <a:ext uri="{FF2B5EF4-FFF2-40B4-BE49-F238E27FC236}">
                  <a16:creationId xmlns:a16="http://schemas.microsoft.com/office/drawing/2014/main" id="{91873BB8-CE57-4B30-9A48-A09E9A22B598}"/>
                </a:ext>
              </a:extLst>
            </p:cNvPr>
            <p:cNvSpPr txBox="1"/>
            <p:nvPr/>
          </p:nvSpPr>
          <p:spPr>
            <a:xfrm>
              <a:off x="5523093" y="1301163"/>
              <a:ext cx="19026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>
                  <a:solidFill>
                    <a:srgbClr val="336699"/>
                  </a:solidFill>
                  <a:latin typeface="Franklin Gothic Medium" panose="020B0603020102020204" pitchFamily="34" charset="0"/>
                  <a:ea typeface="Microsoft YaHei UI" panose="020B0503020204020204" pitchFamily="34" charset="-122"/>
                </a:rPr>
                <a:t>BlocAdmin.ro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1C2648C-7B97-4A0A-ADEF-EECDE4E8C560}"/>
                </a:ext>
              </a:extLst>
            </p:cNvPr>
            <p:cNvSpPr txBox="1"/>
            <p:nvPr/>
          </p:nvSpPr>
          <p:spPr>
            <a:xfrm>
              <a:off x="5523093" y="1518809"/>
              <a:ext cx="189951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i="1" err="1">
                  <a:solidFill>
                    <a:srgbClr val="006600"/>
                  </a:solidFill>
                </a:rPr>
                <a:t>Pentru</a:t>
              </a:r>
              <a:r>
                <a:rPr lang="en-US" sz="1000" b="1" i="1">
                  <a:solidFill>
                    <a:srgbClr val="006600"/>
                  </a:solidFill>
                </a:rPr>
                <a:t> administratorii de bloc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951B78A5-4A5C-4E31-8E9E-238720F03060}"/>
              </a:ext>
            </a:extLst>
          </p:cNvPr>
          <p:cNvSpPr txBox="1"/>
          <p:nvPr/>
        </p:nvSpPr>
        <p:spPr>
          <a:xfrm>
            <a:off x="5206027" y="1499635"/>
            <a:ext cx="2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>
                <a:solidFill>
                  <a:schemeClr val="tx1">
                    <a:lumMod val="75000"/>
                    <a:lumOff val="25000"/>
                  </a:schemeClr>
                </a:solidFill>
              </a:rPr>
              <a:t>Creeaza cont gratuit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1F40BB24-7265-4057-909C-910D8209CFD2}"/>
              </a:ext>
            </a:extLst>
          </p:cNvPr>
          <p:cNvSpPr/>
          <p:nvPr/>
        </p:nvSpPr>
        <p:spPr>
          <a:xfrm>
            <a:off x="5104787" y="3246075"/>
            <a:ext cx="2484852" cy="246221"/>
          </a:xfrm>
          <a:prstGeom prst="roundRect">
            <a:avLst/>
          </a:prstGeom>
          <a:noFill/>
          <a:ln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>
                <a:solidFill>
                  <a:srgbClr val="006600"/>
                </a:solidFill>
              </a:rPr>
              <a:t>f.liviu@yahoo.com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FF986191-88CF-46BC-A092-782539C1840A}"/>
              </a:ext>
            </a:extLst>
          </p:cNvPr>
          <p:cNvSpPr/>
          <p:nvPr/>
        </p:nvSpPr>
        <p:spPr>
          <a:xfrm>
            <a:off x="5104787" y="3617682"/>
            <a:ext cx="2484852" cy="246221"/>
          </a:xfrm>
          <a:prstGeom prst="roundRect">
            <a:avLst/>
          </a:prstGeom>
          <a:noFill/>
          <a:ln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>
                <a:solidFill>
                  <a:srgbClr val="006600"/>
                </a:solidFill>
              </a:rPr>
              <a:t>******</a:t>
            </a:r>
          </a:p>
        </p:txBody>
      </p:sp>
      <p:pic>
        <p:nvPicPr>
          <p:cNvPr id="36" name="Picture 35">
            <a:hlinkClick r:id="rId4" action="ppaction://hlinksldjump"/>
            <a:extLst>
              <a:ext uri="{FF2B5EF4-FFF2-40B4-BE49-F238E27FC236}">
                <a16:creationId xmlns:a16="http://schemas.microsoft.com/office/drawing/2014/main" id="{83CF0ED2-5699-4126-8293-3A84C94A20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950" y="2029075"/>
            <a:ext cx="2516662" cy="391940"/>
          </a:xfrm>
          <a:prstGeom prst="rect">
            <a:avLst/>
          </a:prstGeom>
        </p:spPr>
      </p:pic>
      <p:pic>
        <p:nvPicPr>
          <p:cNvPr id="37" name="Picture 36">
            <a:hlinkClick r:id="rId6" action="ppaction://hlinksldjump"/>
            <a:extLst>
              <a:ext uri="{FF2B5EF4-FFF2-40B4-BE49-F238E27FC236}">
                <a16:creationId xmlns:a16="http://schemas.microsoft.com/office/drawing/2014/main" id="{B1CCCC69-F90B-47C9-B2C0-ACAAF1A866C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1423" y="2450838"/>
            <a:ext cx="2490149" cy="387811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C0C19737-BAE1-4FA2-A78A-256B93AB28F6}"/>
              </a:ext>
            </a:extLst>
          </p:cNvPr>
          <p:cNvSpPr txBox="1"/>
          <p:nvPr/>
        </p:nvSpPr>
        <p:spPr>
          <a:xfrm>
            <a:off x="6124032" y="2913339"/>
            <a:ext cx="36260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>
                <a:solidFill>
                  <a:schemeClr val="bg1">
                    <a:lumMod val="65000"/>
                  </a:schemeClr>
                </a:solidFill>
              </a:rPr>
              <a:t>sau</a:t>
            </a:r>
            <a:endParaRPr lang="en-US" sz="100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F740333-2350-4A79-A1CF-68ED22D57DC2}"/>
              </a:ext>
            </a:extLst>
          </p:cNvPr>
          <p:cNvCxnSpPr>
            <a:cxnSpLocks/>
          </p:cNvCxnSpPr>
          <p:nvPr/>
        </p:nvCxnSpPr>
        <p:spPr>
          <a:xfrm>
            <a:off x="5149977" y="5524500"/>
            <a:ext cx="240159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>
            <a:extLst>
              <a:ext uri="{FF2B5EF4-FFF2-40B4-BE49-F238E27FC236}">
                <a16:creationId xmlns:a16="http://schemas.microsoft.com/office/drawing/2014/main" id="{6810F30F-9773-49E4-B681-771134B70D87}"/>
              </a:ext>
            </a:extLst>
          </p:cNvPr>
          <p:cNvGrpSpPr/>
          <p:nvPr/>
        </p:nvGrpSpPr>
        <p:grpSpPr>
          <a:xfrm>
            <a:off x="5206031" y="5577883"/>
            <a:ext cx="2029257" cy="246221"/>
            <a:chOff x="4598515" y="5218985"/>
            <a:chExt cx="1850737" cy="246221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BE63582-1333-4053-B636-86DF3DE53B1D}"/>
                </a:ext>
              </a:extLst>
            </p:cNvPr>
            <p:cNvSpPr txBox="1"/>
            <p:nvPr/>
          </p:nvSpPr>
          <p:spPr>
            <a:xfrm>
              <a:off x="4598515" y="5218985"/>
              <a:ext cx="837246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0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Ai deja cont?</a:t>
              </a:r>
            </a:p>
          </p:txBody>
        </p:sp>
        <p:sp>
          <p:nvSpPr>
            <p:cNvPr id="44" name="TextBox 43">
              <a:hlinkClick r:id="rId8" action="ppaction://hlinksldjump"/>
              <a:extLst>
                <a:ext uri="{FF2B5EF4-FFF2-40B4-BE49-F238E27FC236}">
                  <a16:creationId xmlns:a16="http://schemas.microsoft.com/office/drawing/2014/main" id="{7194223D-2ED9-4EA5-ACFD-6FB193B5C5A8}"/>
                </a:ext>
              </a:extLst>
            </p:cNvPr>
            <p:cNvSpPr txBox="1"/>
            <p:nvPr/>
          </p:nvSpPr>
          <p:spPr>
            <a:xfrm>
              <a:off x="5314462" y="5218985"/>
              <a:ext cx="1134790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000">
                  <a:solidFill>
                    <a:srgbClr val="336699"/>
                  </a:solidFill>
                </a:rPr>
                <a:t>Lanseaza BlocAdmin</a:t>
              </a:r>
            </a:p>
          </p:txBody>
        </p:sp>
      </p:grp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93047AF1-5436-4887-B9E3-91BE5EA33FC0}"/>
              </a:ext>
            </a:extLst>
          </p:cNvPr>
          <p:cNvSpPr/>
          <p:nvPr/>
        </p:nvSpPr>
        <p:spPr>
          <a:xfrm>
            <a:off x="5452845" y="5221292"/>
            <a:ext cx="1704975" cy="246211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/>
              <a:t>Creeaza cont</a:t>
            </a:r>
          </a:p>
        </p:txBody>
      </p:sp>
      <p:sp>
        <p:nvSpPr>
          <p:cNvPr id="48" name="Rectangle: Rounded Corners 47">
            <a:hlinkClick r:id="rId9" action="ppaction://hlinksldjump"/>
            <a:extLst>
              <a:ext uri="{FF2B5EF4-FFF2-40B4-BE49-F238E27FC236}">
                <a16:creationId xmlns:a16="http://schemas.microsoft.com/office/drawing/2014/main" id="{1C992FE7-3568-49AD-BF92-383319C2BD49}"/>
              </a:ext>
            </a:extLst>
          </p:cNvPr>
          <p:cNvSpPr/>
          <p:nvPr/>
        </p:nvSpPr>
        <p:spPr>
          <a:xfrm>
            <a:off x="5142887" y="4474495"/>
            <a:ext cx="105388" cy="93787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3C000B7-1C18-4B71-B69F-700446F96CE5}"/>
              </a:ext>
            </a:extLst>
          </p:cNvPr>
          <p:cNvSpPr txBox="1"/>
          <p:nvPr/>
        </p:nvSpPr>
        <p:spPr>
          <a:xfrm>
            <a:off x="5265053" y="4398277"/>
            <a:ext cx="2322559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Am citit si sunt de acord cu </a:t>
            </a:r>
            <a:r>
              <a:rPr lang="en-US" sz="1000">
                <a:solidFill>
                  <a:srgbClr val="336699"/>
                </a:solidFill>
              </a:rPr>
              <a:t>Termenii si conditiile de utilizare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5C9682CE-D94C-483E-BE3F-68AFE19E625A}"/>
              </a:ext>
            </a:extLst>
          </p:cNvPr>
          <p:cNvSpPr/>
          <p:nvPr/>
        </p:nvSpPr>
        <p:spPr>
          <a:xfrm>
            <a:off x="5104787" y="3988214"/>
            <a:ext cx="2484852" cy="246221"/>
          </a:xfrm>
          <a:prstGeom prst="roundRect">
            <a:avLst/>
          </a:prstGeom>
          <a:noFill/>
          <a:ln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>
                <a:solidFill>
                  <a:srgbClr val="006600"/>
                </a:solidFill>
              </a:rPr>
              <a:t>0724509578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A83E82E-A11F-4B96-A102-9D751746DEE4}"/>
              </a:ext>
            </a:extLst>
          </p:cNvPr>
          <p:cNvSpPr txBox="1"/>
          <p:nvPr/>
        </p:nvSpPr>
        <p:spPr>
          <a:xfrm>
            <a:off x="5036614" y="4804165"/>
            <a:ext cx="2482825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>
                <a:solidFill>
                  <a:srgbClr val="C00000"/>
                </a:solidFill>
              </a:rPr>
              <a:t>Trebuie sa fii de acord cu Termenii si conditiile de utilizare</a:t>
            </a: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39192947-1CF7-4DFD-A35B-C74039C95B3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0" y="-597"/>
            <a:ext cx="12192000" cy="458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0988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982DBBF6-F490-418A-8C18-227ABE444273}"/>
              </a:ext>
            </a:extLst>
          </p:cNvPr>
          <p:cNvSpPr/>
          <p:nvPr/>
        </p:nvSpPr>
        <p:spPr>
          <a:xfrm>
            <a:off x="4913821" y="627833"/>
            <a:ext cx="2824578" cy="4913769"/>
          </a:xfrm>
          <a:prstGeom prst="rect">
            <a:avLst/>
          </a:prstGeom>
          <a:solidFill>
            <a:schemeClr val="bg1"/>
          </a:solidFill>
          <a:ln w="12700" cmpd="dbl">
            <a:gradFill flip="none" rotWithShape="1">
              <a:gsLst>
                <a:gs pos="0">
                  <a:schemeClr val="accent3">
                    <a:lumMod val="0"/>
                    <a:lumOff val="100000"/>
                  </a:schemeClr>
                </a:gs>
                <a:gs pos="35000">
                  <a:schemeClr val="accent3">
                    <a:lumMod val="0"/>
                    <a:lumOff val="100000"/>
                  </a:schemeClr>
                </a:gs>
                <a:gs pos="100000">
                  <a:schemeClr val="accent3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5C14D09-7316-456F-87A5-677FE72BDD2B}"/>
              </a:ext>
            </a:extLst>
          </p:cNvPr>
          <p:cNvCxnSpPr>
            <a:cxnSpLocks/>
          </p:cNvCxnSpPr>
          <p:nvPr/>
        </p:nvCxnSpPr>
        <p:spPr>
          <a:xfrm>
            <a:off x="5581397" y="3036449"/>
            <a:ext cx="153144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09B7B88-8BCF-4C09-885E-62F5E0790403}"/>
              </a:ext>
            </a:extLst>
          </p:cNvPr>
          <p:cNvGrpSpPr/>
          <p:nvPr/>
        </p:nvGrpSpPr>
        <p:grpSpPr>
          <a:xfrm>
            <a:off x="5009537" y="901698"/>
            <a:ext cx="2646362" cy="585689"/>
            <a:chOff x="4779422" y="1269185"/>
            <a:chExt cx="2646362" cy="585689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12BF4636-5B3F-4936-B603-D991A7ED49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79422" y="1269185"/>
              <a:ext cx="743671" cy="585689"/>
            </a:xfrm>
            <a:prstGeom prst="rect">
              <a:avLst/>
            </a:prstGeom>
          </p:spPr>
        </p:pic>
        <p:sp>
          <p:nvSpPr>
            <p:cNvPr id="31" name="TextBox 30">
              <a:hlinkClick r:id="rId3" action="ppaction://hlinksldjump"/>
              <a:extLst>
                <a:ext uri="{FF2B5EF4-FFF2-40B4-BE49-F238E27FC236}">
                  <a16:creationId xmlns:a16="http://schemas.microsoft.com/office/drawing/2014/main" id="{43A4BED9-5312-42A4-94AF-D248D0009C4F}"/>
                </a:ext>
              </a:extLst>
            </p:cNvPr>
            <p:cNvSpPr txBox="1"/>
            <p:nvPr/>
          </p:nvSpPr>
          <p:spPr>
            <a:xfrm>
              <a:off x="5523093" y="1301163"/>
              <a:ext cx="19026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>
                  <a:solidFill>
                    <a:srgbClr val="336699"/>
                  </a:solidFill>
                  <a:latin typeface="Franklin Gothic Medium" panose="020B0603020102020204" pitchFamily="34" charset="0"/>
                  <a:ea typeface="Microsoft YaHei UI" panose="020B0503020204020204" pitchFamily="34" charset="-122"/>
                </a:rPr>
                <a:t>BlocAdmin.ro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B180198-A400-4A5C-9FB2-78CB1714287A}"/>
                </a:ext>
              </a:extLst>
            </p:cNvPr>
            <p:cNvSpPr txBox="1"/>
            <p:nvPr/>
          </p:nvSpPr>
          <p:spPr>
            <a:xfrm>
              <a:off x="5523093" y="1518809"/>
              <a:ext cx="189951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i="1" err="1">
                  <a:solidFill>
                    <a:srgbClr val="006600"/>
                  </a:solidFill>
                </a:rPr>
                <a:t>Pentru</a:t>
              </a:r>
              <a:r>
                <a:rPr lang="en-US" sz="1000" b="1" i="1">
                  <a:solidFill>
                    <a:srgbClr val="006600"/>
                  </a:solidFill>
                </a:rPr>
                <a:t> administratorii de bloc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7ABE31A8-C8C4-4115-9DE5-D97395EF3682}"/>
              </a:ext>
            </a:extLst>
          </p:cNvPr>
          <p:cNvSpPr txBox="1"/>
          <p:nvPr/>
        </p:nvSpPr>
        <p:spPr>
          <a:xfrm>
            <a:off x="5206027" y="1499635"/>
            <a:ext cx="2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>
                <a:solidFill>
                  <a:schemeClr val="tx1">
                    <a:lumMod val="75000"/>
                    <a:lumOff val="25000"/>
                  </a:schemeClr>
                </a:solidFill>
              </a:rPr>
              <a:t>Creeaza cont gratuit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492ADFB9-C73E-4057-A7E6-4540E97B2C76}"/>
              </a:ext>
            </a:extLst>
          </p:cNvPr>
          <p:cNvSpPr/>
          <p:nvPr/>
        </p:nvSpPr>
        <p:spPr>
          <a:xfrm>
            <a:off x="5104787" y="3246075"/>
            <a:ext cx="2484852" cy="246221"/>
          </a:xfrm>
          <a:prstGeom prst="roundRect">
            <a:avLst/>
          </a:prstGeom>
          <a:noFill/>
          <a:ln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>
                <a:solidFill>
                  <a:srgbClr val="006600"/>
                </a:solidFill>
              </a:rPr>
              <a:t>f.liviu@yahoo.com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EB12B7AF-129B-4B68-96F9-C268F4FEFA23}"/>
              </a:ext>
            </a:extLst>
          </p:cNvPr>
          <p:cNvSpPr/>
          <p:nvPr/>
        </p:nvSpPr>
        <p:spPr>
          <a:xfrm>
            <a:off x="5104787" y="3617682"/>
            <a:ext cx="2484852" cy="246221"/>
          </a:xfrm>
          <a:prstGeom prst="roundRect">
            <a:avLst/>
          </a:prstGeom>
          <a:noFill/>
          <a:ln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>
                <a:solidFill>
                  <a:srgbClr val="006600"/>
                </a:solidFill>
              </a:rPr>
              <a:t>******</a:t>
            </a:r>
          </a:p>
        </p:txBody>
      </p:sp>
      <p:pic>
        <p:nvPicPr>
          <p:cNvPr id="36" name="Picture 35">
            <a:hlinkClick r:id="rId4" action="ppaction://hlinksldjump"/>
            <a:extLst>
              <a:ext uri="{FF2B5EF4-FFF2-40B4-BE49-F238E27FC236}">
                <a16:creationId xmlns:a16="http://schemas.microsoft.com/office/drawing/2014/main" id="{03E17678-0599-44BB-99EC-E7CE8C53C9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950" y="2029075"/>
            <a:ext cx="2516662" cy="391940"/>
          </a:xfrm>
          <a:prstGeom prst="rect">
            <a:avLst/>
          </a:prstGeom>
        </p:spPr>
      </p:pic>
      <p:pic>
        <p:nvPicPr>
          <p:cNvPr id="37" name="Picture 36">
            <a:hlinkClick r:id="rId6" action="ppaction://hlinksldjump"/>
            <a:extLst>
              <a:ext uri="{FF2B5EF4-FFF2-40B4-BE49-F238E27FC236}">
                <a16:creationId xmlns:a16="http://schemas.microsoft.com/office/drawing/2014/main" id="{414D8F55-15F2-43C6-A5D3-BA72A8912C1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1423" y="2450838"/>
            <a:ext cx="2490149" cy="387811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B2C37ECE-3555-4882-ADDD-3AA22F347CF7}"/>
              </a:ext>
            </a:extLst>
          </p:cNvPr>
          <p:cNvSpPr txBox="1"/>
          <p:nvPr/>
        </p:nvSpPr>
        <p:spPr>
          <a:xfrm>
            <a:off x="6124032" y="2913339"/>
            <a:ext cx="36260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>
                <a:solidFill>
                  <a:schemeClr val="bg1">
                    <a:lumMod val="65000"/>
                  </a:schemeClr>
                </a:solidFill>
              </a:rPr>
              <a:t>sau</a:t>
            </a:r>
            <a:endParaRPr lang="en-US" sz="100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285A6BF-9803-4E26-A7F5-A84B0E477A60}"/>
              </a:ext>
            </a:extLst>
          </p:cNvPr>
          <p:cNvCxnSpPr>
            <a:cxnSpLocks/>
          </p:cNvCxnSpPr>
          <p:nvPr/>
        </p:nvCxnSpPr>
        <p:spPr>
          <a:xfrm>
            <a:off x="5149977" y="5143500"/>
            <a:ext cx="240159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>
            <a:extLst>
              <a:ext uri="{FF2B5EF4-FFF2-40B4-BE49-F238E27FC236}">
                <a16:creationId xmlns:a16="http://schemas.microsoft.com/office/drawing/2014/main" id="{1AC6ADDA-70A6-45ED-90CC-84C50894EA32}"/>
              </a:ext>
            </a:extLst>
          </p:cNvPr>
          <p:cNvGrpSpPr/>
          <p:nvPr/>
        </p:nvGrpSpPr>
        <p:grpSpPr>
          <a:xfrm>
            <a:off x="5206031" y="5196883"/>
            <a:ext cx="2029257" cy="246221"/>
            <a:chOff x="4598515" y="5218985"/>
            <a:chExt cx="1850737" cy="246221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853C484-41AA-4C62-847F-2912EB915FF8}"/>
                </a:ext>
              </a:extLst>
            </p:cNvPr>
            <p:cNvSpPr txBox="1"/>
            <p:nvPr/>
          </p:nvSpPr>
          <p:spPr>
            <a:xfrm>
              <a:off x="4598515" y="5218985"/>
              <a:ext cx="837246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0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Ai deja cont?</a:t>
              </a:r>
            </a:p>
          </p:txBody>
        </p:sp>
        <p:sp>
          <p:nvSpPr>
            <p:cNvPr id="44" name="TextBox 43">
              <a:hlinkClick r:id="rId8" action="ppaction://hlinksldjump"/>
              <a:extLst>
                <a:ext uri="{FF2B5EF4-FFF2-40B4-BE49-F238E27FC236}">
                  <a16:creationId xmlns:a16="http://schemas.microsoft.com/office/drawing/2014/main" id="{5A660DA6-9B94-4632-9148-D91ECD8BCA91}"/>
                </a:ext>
              </a:extLst>
            </p:cNvPr>
            <p:cNvSpPr txBox="1"/>
            <p:nvPr/>
          </p:nvSpPr>
          <p:spPr>
            <a:xfrm>
              <a:off x="5314462" y="5218985"/>
              <a:ext cx="1134790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000">
                  <a:solidFill>
                    <a:srgbClr val="336699"/>
                  </a:solidFill>
                </a:rPr>
                <a:t>Lanseaza BlocAdmin</a:t>
              </a:r>
            </a:p>
          </p:txBody>
        </p:sp>
      </p:grpSp>
      <p:sp>
        <p:nvSpPr>
          <p:cNvPr id="46" name="Rectangle: Rounded Corners 45">
            <a:hlinkClick r:id="rId9" action="ppaction://hlinksldjump"/>
            <a:extLst>
              <a:ext uri="{FF2B5EF4-FFF2-40B4-BE49-F238E27FC236}">
                <a16:creationId xmlns:a16="http://schemas.microsoft.com/office/drawing/2014/main" id="{92F11597-EA1D-4B83-A83F-8F666B42F3BC}"/>
              </a:ext>
            </a:extLst>
          </p:cNvPr>
          <p:cNvSpPr/>
          <p:nvPr/>
        </p:nvSpPr>
        <p:spPr>
          <a:xfrm>
            <a:off x="5452845" y="4840292"/>
            <a:ext cx="1704975" cy="246211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/>
              <a:t>Creeaza cont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C0C81EF4-1C35-4D7D-9F7B-F4F95DB4C8FC}"/>
              </a:ext>
            </a:extLst>
          </p:cNvPr>
          <p:cNvSpPr/>
          <p:nvPr/>
        </p:nvSpPr>
        <p:spPr>
          <a:xfrm>
            <a:off x="5142887" y="4474495"/>
            <a:ext cx="105388" cy="93787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13EBA38-6442-40C3-A60B-CD231EF65044}"/>
              </a:ext>
            </a:extLst>
          </p:cNvPr>
          <p:cNvSpPr txBox="1"/>
          <p:nvPr/>
        </p:nvSpPr>
        <p:spPr>
          <a:xfrm>
            <a:off x="5265053" y="4398277"/>
            <a:ext cx="2322559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Am citit si sunt de acord cu </a:t>
            </a:r>
            <a:r>
              <a:rPr lang="en-US" sz="1000">
                <a:solidFill>
                  <a:srgbClr val="336699"/>
                </a:solidFill>
              </a:rPr>
              <a:t>Termenii si conditiile de utilizare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916EA60A-2A35-4E2B-9E75-72F1B6141295}"/>
              </a:ext>
            </a:extLst>
          </p:cNvPr>
          <p:cNvSpPr/>
          <p:nvPr/>
        </p:nvSpPr>
        <p:spPr>
          <a:xfrm>
            <a:off x="5104787" y="3988214"/>
            <a:ext cx="2484852" cy="246221"/>
          </a:xfrm>
          <a:prstGeom prst="roundRect">
            <a:avLst/>
          </a:prstGeom>
          <a:noFill/>
          <a:ln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>
                <a:solidFill>
                  <a:srgbClr val="006600"/>
                </a:solidFill>
              </a:rPr>
              <a:t>0724509578</a:t>
            </a:r>
          </a:p>
        </p:txBody>
      </p:sp>
      <p:pic>
        <p:nvPicPr>
          <p:cNvPr id="9" name="Picture 8">
            <a:hlinkClick r:id="rId10" action="ppaction://hlinksldjump"/>
            <a:extLst>
              <a:ext uri="{FF2B5EF4-FFF2-40B4-BE49-F238E27FC236}">
                <a16:creationId xmlns:a16="http://schemas.microsoft.com/office/drawing/2014/main" id="{38F1AA8C-A877-4020-88D0-5AAA7E0FF300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6364" y="4491384"/>
            <a:ext cx="62387" cy="62387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ED6F363F-9E91-401E-83D6-6894ED06427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-597"/>
            <a:ext cx="12192000" cy="458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7812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50">
            <a:hlinkClick r:id="rId2" action="ppaction://hlinksldjump"/>
            <a:extLst>
              <a:ext uri="{FF2B5EF4-FFF2-40B4-BE49-F238E27FC236}">
                <a16:creationId xmlns:a16="http://schemas.microsoft.com/office/drawing/2014/main" id="{ED6F363F-9E91-401E-83D6-6894ED0642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597"/>
            <a:ext cx="12192000" cy="458394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F00B4C21-E814-44BB-8354-B109B212FB52}"/>
              </a:ext>
            </a:extLst>
          </p:cNvPr>
          <p:cNvSpPr/>
          <p:nvPr/>
        </p:nvSpPr>
        <p:spPr>
          <a:xfrm>
            <a:off x="4913821" y="627834"/>
            <a:ext cx="2824578" cy="3648891"/>
          </a:xfrm>
          <a:prstGeom prst="rect">
            <a:avLst/>
          </a:prstGeom>
          <a:solidFill>
            <a:schemeClr val="bg1"/>
          </a:solidFill>
          <a:ln w="12700" cmpd="dbl">
            <a:gradFill flip="none" rotWithShape="1">
              <a:gsLst>
                <a:gs pos="0">
                  <a:schemeClr val="accent3">
                    <a:lumMod val="0"/>
                    <a:lumOff val="100000"/>
                  </a:schemeClr>
                </a:gs>
                <a:gs pos="35000">
                  <a:schemeClr val="accent3">
                    <a:lumMod val="0"/>
                    <a:lumOff val="100000"/>
                  </a:schemeClr>
                </a:gs>
                <a:gs pos="100000">
                  <a:schemeClr val="accent3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507B5057-439C-4FD7-A801-27B36C818C6A}"/>
              </a:ext>
            </a:extLst>
          </p:cNvPr>
          <p:cNvGrpSpPr/>
          <p:nvPr/>
        </p:nvGrpSpPr>
        <p:grpSpPr>
          <a:xfrm>
            <a:off x="5009537" y="901698"/>
            <a:ext cx="2646362" cy="585689"/>
            <a:chOff x="4779422" y="1269185"/>
            <a:chExt cx="2646362" cy="585689"/>
          </a:xfrm>
        </p:grpSpPr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00B584D9-0652-4B85-8393-498CE9D032E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79422" y="1269185"/>
              <a:ext cx="743671" cy="585689"/>
            </a:xfrm>
            <a:prstGeom prst="rect">
              <a:avLst/>
            </a:prstGeom>
          </p:spPr>
        </p:pic>
        <p:sp>
          <p:nvSpPr>
            <p:cNvPr id="47" name="TextBox 46">
              <a:hlinkClick r:id="rId5" action="ppaction://hlinksldjump"/>
              <a:extLst>
                <a:ext uri="{FF2B5EF4-FFF2-40B4-BE49-F238E27FC236}">
                  <a16:creationId xmlns:a16="http://schemas.microsoft.com/office/drawing/2014/main" id="{A64F1865-F4CC-4481-982A-B5FABAA575DD}"/>
                </a:ext>
              </a:extLst>
            </p:cNvPr>
            <p:cNvSpPr txBox="1"/>
            <p:nvPr/>
          </p:nvSpPr>
          <p:spPr>
            <a:xfrm>
              <a:off x="5523093" y="1301163"/>
              <a:ext cx="19026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>
                  <a:solidFill>
                    <a:srgbClr val="336699"/>
                  </a:solidFill>
                  <a:latin typeface="Franklin Gothic Medium" panose="020B0603020102020204" pitchFamily="34" charset="0"/>
                  <a:ea typeface="Microsoft YaHei UI" panose="020B0503020204020204" pitchFamily="34" charset="-122"/>
                </a:rPr>
                <a:t>BlocAdmin.ro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EFC6AC38-C312-4A03-ADCE-2534156BF256}"/>
                </a:ext>
              </a:extLst>
            </p:cNvPr>
            <p:cNvSpPr txBox="1"/>
            <p:nvPr/>
          </p:nvSpPr>
          <p:spPr>
            <a:xfrm>
              <a:off x="5523093" y="1518809"/>
              <a:ext cx="189951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i="1" err="1">
                  <a:solidFill>
                    <a:srgbClr val="006600"/>
                  </a:solidFill>
                </a:rPr>
                <a:t>Pentru</a:t>
              </a:r>
              <a:r>
                <a:rPr lang="en-US" sz="1000" b="1" i="1">
                  <a:solidFill>
                    <a:srgbClr val="006600"/>
                  </a:solidFill>
                </a:rPr>
                <a:t> administratorii de bloc</a:t>
              </a:r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5BFC1D4B-BB13-4308-98BD-119020E1BBE6}"/>
              </a:ext>
            </a:extLst>
          </p:cNvPr>
          <p:cNvSpPr txBox="1"/>
          <p:nvPr/>
        </p:nvSpPr>
        <p:spPr>
          <a:xfrm>
            <a:off x="5206027" y="1499635"/>
            <a:ext cx="2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>
                <a:solidFill>
                  <a:schemeClr val="tx1">
                    <a:lumMod val="75000"/>
                    <a:lumOff val="25000"/>
                  </a:schemeClr>
                </a:solidFill>
              </a:rPr>
              <a:t>Activare cont</a:t>
            </a:r>
          </a:p>
        </p:txBody>
      </p:sp>
      <p:sp>
        <p:nvSpPr>
          <p:cNvPr id="54" name="Rectangle: Rounded Corners 53">
            <a:hlinkClick r:id="rId6" action="ppaction://hlinksldjump"/>
            <a:extLst>
              <a:ext uri="{FF2B5EF4-FFF2-40B4-BE49-F238E27FC236}">
                <a16:creationId xmlns:a16="http://schemas.microsoft.com/office/drawing/2014/main" id="{DD83651D-FDAE-4B76-83C8-7A5D76357C8C}"/>
              </a:ext>
            </a:extLst>
          </p:cNvPr>
          <p:cNvSpPr/>
          <p:nvPr/>
        </p:nvSpPr>
        <p:spPr>
          <a:xfrm>
            <a:off x="5452845" y="3768408"/>
            <a:ext cx="1704975" cy="246211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/>
              <a:t>Activeaza cont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BDAEC5F-DCD5-47D3-81D0-942A5BABFA5D}"/>
              </a:ext>
            </a:extLst>
          </p:cNvPr>
          <p:cNvSpPr txBox="1"/>
          <p:nvPr/>
        </p:nvSpPr>
        <p:spPr>
          <a:xfrm>
            <a:off x="5206027" y="1940281"/>
            <a:ext cx="2322559" cy="86177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it-IT" sz="1000">
                <a:solidFill>
                  <a:schemeClr val="tx1">
                    <a:lumMod val="65000"/>
                    <a:lumOff val="35000"/>
                  </a:schemeClr>
                </a:solidFill>
              </a:rPr>
              <a:t>In cateva momente vei primi un e-mail si un SMS cu codurile de activare</a:t>
            </a:r>
          </a:p>
          <a:p>
            <a:pPr algn="ctr"/>
            <a:endParaRPr lang="it-IT" sz="10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it-IT" sz="1000">
                <a:solidFill>
                  <a:schemeClr val="tx1">
                    <a:lumMod val="65000"/>
                    <a:lumOff val="35000"/>
                  </a:schemeClr>
                </a:solidFill>
              </a:rPr>
              <a:t>Te rugam sa introduci codurile de 4 cifre in campurile de mai jos </a:t>
            </a:r>
          </a:p>
        </p:txBody>
      </p:sp>
      <p:sp>
        <p:nvSpPr>
          <p:cNvPr id="56" name="Rectangle: Rounded Corners 55">
            <a:hlinkClick r:id="rId7" action="ppaction://hlinksldjump"/>
            <a:extLst>
              <a:ext uri="{FF2B5EF4-FFF2-40B4-BE49-F238E27FC236}">
                <a16:creationId xmlns:a16="http://schemas.microsoft.com/office/drawing/2014/main" id="{F9EBD4B3-0614-4AB7-BF3D-B01DBDF52F3C}"/>
              </a:ext>
            </a:extLst>
          </p:cNvPr>
          <p:cNvSpPr/>
          <p:nvPr/>
        </p:nvSpPr>
        <p:spPr>
          <a:xfrm>
            <a:off x="5452845" y="2912772"/>
            <a:ext cx="1857988" cy="246221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>
                <a:solidFill>
                  <a:schemeClr val="bg1">
                    <a:lumMod val="75000"/>
                  </a:schemeClr>
                </a:solidFill>
              </a:rPr>
              <a:t>Cod de activare primit pe e-mail</a:t>
            </a: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DF855CF3-6105-4A7A-BC8D-BDB94FEDC331}"/>
              </a:ext>
            </a:extLst>
          </p:cNvPr>
          <p:cNvSpPr/>
          <p:nvPr/>
        </p:nvSpPr>
        <p:spPr>
          <a:xfrm>
            <a:off x="5452845" y="3283304"/>
            <a:ext cx="1857988" cy="246221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>
                <a:solidFill>
                  <a:schemeClr val="bg1">
                    <a:lumMod val="75000"/>
                  </a:schemeClr>
                </a:solidFill>
              </a:rPr>
              <a:t>Cod de activare primit prin SMS</a:t>
            </a:r>
          </a:p>
        </p:txBody>
      </p:sp>
    </p:spTree>
    <p:extLst>
      <p:ext uri="{BB962C8B-B14F-4D97-AF65-F5344CB8AC3E}">
        <p14:creationId xmlns:p14="http://schemas.microsoft.com/office/powerpoint/2010/main" val="14715951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982DBBF6-F490-418A-8C18-227ABE444273}"/>
              </a:ext>
            </a:extLst>
          </p:cNvPr>
          <p:cNvSpPr/>
          <p:nvPr/>
        </p:nvSpPr>
        <p:spPr>
          <a:xfrm>
            <a:off x="4913821" y="627834"/>
            <a:ext cx="2824578" cy="3887016"/>
          </a:xfrm>
          <a:prstGeom prst="rect">
            <a:avLst/>
          </a:prstGeom>
          <a:solidFill>
            <a:schemeClr val="bg1"/>
          </a:solidFill>
          <a:ln w="12700" cmpd="dbl">
            <a:gradFill flip="none" rotWithShape="1">
              <a:gsLst>
                <a:gs pos="0">
                  <a:schemeClr val="accent3">
                    <a:lumMod val="0"/>
                    <a:lumOff val="100000"/>
                  </a:schemeClr>
                </a:gs>
                <a:gs pos="35000">
                  <a:schemeClr val="accent3">
                    <a:lumMod val="0"/>
                    <a:lumOff val="100000"/>
                  </a:schemeClr>
                </a:gs>
                <a:gs pos="100000">
                  <a:schemeClr val="accent3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09B7B88-8BCF-4C09-885E-62F5E0790403}"/>
              </a:ext>
            </a:extLst>
          </p:cNvPr>
          <p:cNvGrpSpPr/>
          <p:nvPr/>
        </p:nvGrpSpPr>
        <p:grpSpPr>
          <a:xfrm>
            <a:off x="5009537" y="901698"/>
            <a:ext cx="2646362" cy="585689"/>
            <a:chOff x="4779422" y="1269185"/>
            <a:chExt cx="2646362" cy="585689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12BF4636-5B3F-4936-B603-D991A7ED49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79422" y="1269185"/>
              <a:ext cx="743671" cy="585689"/>
            </a:xfrm>
            <a:prstGeom prst="rect">
              <a:avLst/>
            </a:prstGeom>
          </p:spPr>
        </p:pic>
        <p:sp>
          <p:nvSpPr>
            <p:cNvPr id="31" name="TextBox 30">
              <a:hlinkClick r:id="rId3" action="ppaction://hlinksldjump"/>
              <a:extLst>
                <a:ext uri="{FF2B5EF4-FFF2-40B4-BE49-F238E27FC236}">
                  <a16:creationId xmlns:a16="http://schemas.microsoft.com/office/drawing/2014/main" id="{43A4BED9-5312-42A4-94AF-D248D0009C4F}"/>
                </a:ext>
              </a:extLst>
            </p:cNvPr>
            <p:cNvSpPr txBox="1"/>
            <p:nvPr/>
          </p:nvSpPr>
          <p:spPr>
            <a:xfrm>
              <a:off x="5523093" y="1301163"/>
              <a:ext cx="19026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>
                  <a:solidFill>
                    <a:srgbClr val="336699"/>
                  </a:solidFill>
                  <a:latin typeface="Franklin Gothic Medium" panose="020B0603020102020204" pitchFamily="34" charset="0"/>
                  <a:ea typeface="Microsoft YaHei UI" panose="020B0503020204020204" pitchFamily="34" charset="-122"/>
                </a:rPr>
                <a:t>BlocAdmin.ro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B180198-A400-4A5C-9FB2-78CB1714287A}"/>
                </a:ext>
              </a:extLst>
            </p:cNvPr>
            <p:cNvSpPr txBox="1"/>
            <p:nvPr/>
          </p:nvSpPr>
          <p:spPr>
            <a:xfrm>
              <a:off x="5523093" y="1518809"/>
              <a:ext cx="189951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i="1" err="1">
                  <a:solidFill>
                    <a:srgbClr val="006600"/>
                  </a:solidFill>
                </a:rPr>
                <a:t>Pentru</a:t>
              </a:r>
              <a:r>
                <a:rPr lang="en-US" sz="1000" b="1" i="1">
                  <a:solidFill>
                    <a:srgbClr val="006600"/>
                  </a:solidFill>
                </a:rPr>
                <a:t> administratorii de bloc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7ABE31A8-C8C4-4115-9DE5-D97395EF3682}"/>
              </a:ext>
            </a:extLst>
          </p:cNvPr>
          <p:cNvSpPr txBox="1"/>
          <p:nvPr/>
        </p:nvSpPr>
        <p:spPr>
          <a:xfrm>
            <a:off x="5206027" y="1499635"/>
            <a:ext cx="2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>
                <a:solidFill>
                  <a:schemeClr val="tx1">
                    <a:lumMod val="75000"/>
                    <a:lumOff val="25000"/>
                  </a:schemeClr>
                </a:solidFill>
              </a:rPr>
              <a:t>Activare cont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92F11597-EA1D-4B83-A83F-8F666B42F3BC}"/>
              </a:ext>
            </a:extLst>
          </p:cNvPr>
          <p:cNvSpPr/>
          <p:nvPr/>
        </p:nvSpPr>
        <p:spPr>
          <a:xfrm>
            <a:off x="5452845" y="4063683"/>
            <a:ext cx="1704975" cy="246211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/>
              <a:t>Activeaza cont</a:t>
            </a:r>
          </a:p>
        </p:txBody>
      </p:sp>
      <p:pic>
        <p:nvPicPr>
          <p:cNvPr id="51" name="Picture 50">
            <a:hlinkClick r:id="rId4" action="ppaction://hlinksldjump"/>
            <a:extLst>
              <a:ext uri="{FF2B5EF4-FFF2-40B4-BE49-F238E27FC236}">
                <a16:creationId xmlns:a16="http://schemas.microsoft.com/office/drawing/2014/main" id="{ED6F363F-9E91-401E-83D6-6894ED0642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-597"/>
            <a:ext cx="12192000" cy="458394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3582F131-0C70-401A-A25E-9AEFB0308FB1}"/>
              </a:ext>
            </a:extLst>
          </p:cNvPr>
          <p:cNvSpPr txBox="1"/>
          <p:nvPr/>
        </p:nvSpPr>
        <p:spPr>
          <a:xfrm>
            <a:off x="5206027" y="1940281"/>
            <a:ext cx="2322559" cy="86177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it-IT" sz="1000">
                <a:solidFill>
                  <a:schemeClr val="tx1">
                    <a:lumMod val="65000"/>
                    <a:lumOff val="35000"/>
                  </a:schemeClr>
                </a:solidFill>
              </a:rPr>
              <a:t>In cateva momente vei primi un e-mail si un SMS cu codurile de activare</a:t>
            </a:r>
          </a:p>
          <a:p>
            <a:pPr algn="ctr"/>
            <a:endParaRPr lang="it-IT" sz="10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it-IT" sz="1000">
                <a:solidFill>
                  <a:schemeClr val="tx1">
                    <a:lumMod val="65000"/>
                    <a:lumOff val="35000"/>
                  </a:schemeClr>
                </a:solidFill>
              </a:rPr>
              <a:t>Te rugam sa introduci codurile de 4 cifre in campurile de mai jos </a:t>
            </a:r>
          </a:p>
        </p:txBody>
      </p:sp>
      <p:sp>
        <p:nvSpPr>
          <p:cNvPr id="25" name="Rectangle: Rounded Corners 24">
            <a:hlinkClick r:id="rId4" action="ppaction://hlinksldjump"/>
            <a:extLst>
              <a:ext uri="{FF2B5EF4-FFF2-40B4-BE49-F238E27FC236}">
                <a16:creationId xmlns:a16="http://schemas.microsoft.com/office/drawing/2014/main" id="{9D91861F-1A95-4A6B-8952-D7BE07507DB4}"/>
              </a:ext>
            </a:extLst>
          </p:cNvPr>
          <p:cNvSpPr/>
          <p:nvPr/>
        </p:nvSpPr>
        <p:spPr>
          <a:xfrm>
            <a:off x="5452845" y="2912772"/>
            <a:ext cx="1857988" cy="246221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>
                <a:solidFill>
                  <a:srgbClr val="C00000"/>
                </a:solidFill>
              </a:rPr>
              <a:t>Cod de activare primit pe e-mail</a:t>
            </a:r>
          </a:p>
        </p:txBody>
      </p:sp>
      <p:sp>
        <p:nvSpPr>
          <p:cNvPr id="26" name="Rectangle: Rounded Corners 25">
            <a:hlinkClick r:id="rId4" action="ppaction://hlinksldjump"/>
            <a:extLst>
              <a:ext uri="{FF2B5EF4-FFF2-40B4-BE49-F238E27FC236}">
                <a16:creationId xmlns:a16="http://schemas.microsoft.com/office/drawing/2014/main" id="{0789A0FF-A1FA-4A54-9FFC-7C4460C3CC42}"/>
              </a:ext>
            </a:extLst>
          </p:cNvPr>
          <p:cNvSpPr/>
          <p:nvPr/>
        </p:nvSpPr>
        <p:spPr>
          <a:xfrm>
            <a:off x="5452845" y="3283304"/>
            <a:ext cx="1857988" cy="246221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>
                <a:solidFill>
                  <a:srgbClr val="C00000"/>
                </a:solidFill>
              </a:rPr>
              <a:t>Cod de activare primit prin SMS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303D9CB-EA58-4BB5-8A4E-CD87149A38B9}"/>
              </a:ext>
            </a:extLst>
          </p:cNvPr>
          <p:cNvSpPr txBox="1"/>
          <p:nvPr/>
        </p:nvSpPr>
        <p:spPr>
          <a:xfrm>
            <a:off x="5397115" y="3616642"/>
            <a:ext cx="1913717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>
                <a:solidFill>
                  <a:srgbClr val="C00000"/>
                </a:solidFill>
              </a:rPr>
              <a:t>Te rog sa introduci codurile de activare primite pe e-mail si SMS </a:t>
            </a:r>
          </a:p>
        </p:txBody>
      </p:sp>
    </p:spTree>
    <p:extLst>
      <p:ext uri="{BB962C8B-B14F-4D97-AF65-F5344CB8AC3E}">
        <p14:creationId xmlns:p14="http://schemas.microsoft.com/office/powerpoint/2010/main" val="1744267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50">
            <a:hlinkClick r:id="rId2" action="ppaction://hlinksldjump"/>
            <a:extLst>
              <a:ext uri="{FF2B5EF4-FFF2-40B4-BE49-F238E27FC236}">
                <a16:creationId xmlns:a16="http://schemas.microsoft.com/office/drawing/2014/main" id="{ED6F363F-9E91-401E-83D6-6894ED0642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597"/>
            <a:ext cx="12192000" cy="458394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F00B4C21-E814-44BB-8354-B109B212FB52}"/>
              </a:ext>
            </a:extLst>
          </p:cNvPr>
          <p:cNvSpPr/>
          <p:nvPr/>
        </p:nvSpPr>
        <p:spPr>
          <a:xfrm>
            <a:off x="4913821" y="627834"/>
            <a:ext cx="2824578" cy="3648891"/>
          </a:xfrm>
          <a:prstGeom prst="rect">
            <a:avLst/>
          </a:prstGeom>
          <a:solidFill>
            <a:schemeClr val="bg1"/>
          </a:solidFill>
          <a:ln w="12700" cmpd="dbl">
            <a:gradFill flip="none" rotWithShape="1">
              <a:gsLst>
                <a:gs pos="0">
                  <a:schemeClr val="accent3">
                    <a:lumMod val="0"/>
                    <a:lumOff val="100000"/>
                  </a:schemeClr>
                </a:gs>
                <a:gs pos="35000">
                  <a:schemeClr val="accent3">
                    <a:lumMod val="0"/>
                    <a:lumOff val="100000"/>
                  </a:schemeClr>
                </a:gs>
                <a:gs pos="100000">
                  <a:schemeClr val="accent3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507B5057-439C-4FD7-A801-27B36C818C6A}"/>
              </a:ext>
            </a:extLst>
          </p:cNvPr>
          <p:cNvGrpSpPr/>
          <p:nvPr/>
        </p:nvGrpSpPr>
        <p:grpSpPr>
          <a:xfrm>
            <a:off x="5009537" y="901698"/>
            <a:ext cx="2646362" cy="585689"/>
            <a:chOff x="4779422" y="1269185"/>
            <a:chExt cx="2646362" cy="585689"/>
          </a:xfrm>
        </p:grpSpPr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00B584D9-0652-4B85-8393-498CE9D032E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79422" y="1269185"/>
              <a:ext cx="743671" cy="585689"/>
            </a:xfrm>
            <a:prstGeom prst="rect">
              <a:avLst/>
            </a:prstGeom>
          </p:spPr>
        </p:pic>
        <p:sp>
          <p:nvSpPr>
            <p:cNvPr id="47" name="TextBox 46">
              <a:hlinkClick r:id="rId5" action="ppaction://hlinksldjump"/>
              <a:extLst>
                <a:ext uri="{FF2B5EF4-FFF2-40B4-BE49-F238E27FC236}">
                  <a16:creationId xmlns:a16="http://schemas.microsoft.com/office/drawing/2014/main" id="{A64F1865-F4CC-4481-982A-B5FABAA575DD}"/>
                </a:ext>
              </a:extLst>
            </p:cNvPr>
            <p:cNvSpPr txBox="1"/>
            <p:nvPr/>
          </p:nvSpPr>
          <p:spPr>
            <a:xfrm>
              <a:off x="5523093" y="1301163"/>
              <a:ext cx="19026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>
                  <a:solidFill>
                    <a:srgbClr val="336699"/>
                  </a:solidFill>
                  <a:latin typeface="Franklin Gothic Medium" panose="020B0603020102020204" pitchFamily="34" charset="0"/>
                  <a:ea typeface="Microsoft YaHei UI" panose="020B0503020204020204" pitchFamily="34" charset="-122"/>
                </a:rPr>
                <a:t>BlocAdmin.ro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EFC6AC38-C312-4A03-ADCE-2534156BF256}"/>
                </a:ext>
              </a:extLst>
            </p:cNvPr>
            <p:cNvSpPr txBox="1"/>
            <p:nvPr/>
          </p:nvSpPr>
          <p:spPr>
            <a:xfrm>
              <a:off x="5523093" y="1518809"/>
              <a:ext cx="189951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i="1" err="1">
                  <a:solidFill>
                    <a:srgbClr val="006600"/>
                  </a:solidFill>
                </a:rPr>
                <a:t>Pentru</a:t>
              </a:r>
              <a:r>
                <a:rPr lang="en-US" sz="1000" b="1" i="1">
                  <a:solidFill>
                    <a:srgbClr val="006600"/>
                  </a:solidFill>
                </a:rPr>
                <a:t> administratorii de bloc</a:t>
              </a:r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5BFC1D4B-BB13-4308-98BD-119020E1BBE6}"/>
              </a:ext>
            </a:extLst>
          </p:cNvPr>
          <p:cNvSpPr txBox="1"/>
          <p:nvPr/>
        </p:nvSpPr>
        <p:spPr>
          <a:xfrm>
            <a:off x="5206027" y="1499635"/>
            <a:ext cx="2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>
                <a:solidFill>
                  <a:schemeClr val="tx1">
                    <a:lumMod val="75000"/>
                    <a:lumOff val="25000"/>
                  </a:schemeClr>
                </a:solidFill>
              </a:rPr>
              <a:t>Activare cont</a:t>
            </a:r>
          </a:p>
        </p:txBody>
      </p:sp>
      <p:sp>
        <p:nvSpPr>
          <p:cNvPr id="54" name="Rectangle: Rounded Corners 53">
            <a:hlinkClick r:id="rId6" action="ppaction://hlinksldjump"/>
            <a:extLst>
              <a:ext uri="{FF2B5EF4-FFF2-40B4-BE49-F238E27FC236}">
                <a16:creationId xmlns:a16="http://schemas.microsoft.com/office/drawing/2014/main" id="{DD83651D-FDAE-4B76-83C8-7A5D76357C8C}"/>
              </a:ext>
            </a:extLst>
          </p:cNvPr>
          <p:cNvSpPr/>
          <p:nvPr/>
        </p:nvSpPr>
        <p:spPr>
          <a:xfrm>
            <a:off x="5452845" y="3768408"/>
            <a:ext cx="1704975" cy="246211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/>
              <a:t>Activeaza cont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BDAEC5F-DCD5-47D3-81D0-942A5BABFA5D}"/>
              </a:ext>
            </a:extLst>
          </p:cNvPr>
          <p:cNvSpPr txBox="1"/>
          <p:nvPr/>
        </p:nvSpPr>
        <p:spPr>
          <a:xfrm>
            <a:off x="5206027" y="1940281"/>
            <a:ext cx="2322559" cy="86177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it-IT" sz="1000">
                <a:solidFill>
                  <a:schemeClr val="tx1">
                    <a:lumMod val="65000"/>
                    <a:lumOff val="35000"/>
                  </a:schemeClr>
                </a:solidFill>
              </a:rPr>
              <a:t>In cateva momente vei primi un e-mail si un SMS cu codurile de activare</a:t>
            </a:r>
          </a:p>
          <a:p>
            <a:pPr algn="ctr"/>
            <a:endParaRPr lang="it-IT" sz="10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it-IT" sz="1000">
                <a:solidFill>
                  <a:schemeClr val="tx1">
                    <a:lumMod val="65000"/>
                    <a:lumOff val="35000"/>
                  </a:schemeClr>
                </a:solidFill>
              </a:rPr>
              <a:t>Te rugam sa introduci codurile de 4 cifre in campurile de mai jos 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F9EBD4B3-0614-4AB7-BF3D-B01DBDF52F3C}"/>
              </a:ext>
            </a:extLst>
          </p:cNvPr>
          <p:cNvSpPr/>
          <p:nvPr/>
        </p:nvSpPr>
        <p:spPr>
          <a:xfrm>
            <a:off x="5452845" y="2912772"/>
            <a:ext cx="1857988" cy="246221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>
                <a:solidFill>
                  <a:schemeClr val="tx1">
                    <a:lumMod val="75000"/>
                    <a:lumOff val="25000"/>
                  </a:schemeClr>
                </a:solidFill>
              </a:rPr>
              <a:t>Z4H3</a:t>
            </a:r>
          </a:p>
        </p:txBody>
      </p:sp>
      <p:sp>
        <p:nvSpPr>
          <p:cNvPr id="57" name="Rectangle: Rounded Corners 56">
            <a:hlinkClick r:id="rId7" action="ppaction://hlinksldjump"/>
            <a:extLst>
              <a:ext uri="{FF2B5EF4-FFF2-40B4-BE49-F238E27FC236}">
                <a16:creationId xmlns:a16="http://schemas.microsoft.com/office/drawing/2014/main" id="{DF855CF3-6105-4A7A-BC8D-BDB94FEDC331}"/>
              </a:ext>
            </a:extLst>
          </p:cNvPr>
          <p:cNvSpPr/>
          <p:nvPr/>
        </p:nvSpPr>
        <p:spPr>
          <a:xfrm>
            <a:off x="5452845" y="3283304"/>
            <a:ext cx="1857988" cy="246221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>
                <a:solidFill>
                  <a:schemeClr val="bg1">
                    <a:lumMod val="75000"/>
                  </a:schemeClr>
                </a:solidFill>
              </a:rPr>
              <a:t>Cod de activare primit prin SMS</a:t>
            </a:r>
          </a:p>
        </p:txBody>
      </p:sp>
    </p:spTree>
    <p:extLst>
      <p:ext uri="{BB962C8B-B14F-4D97-AF65-F5344CB8AC3E}">
        <p14:creationId xmlns:p14="http://schemas.microsoft.com/office/powerpoint/2010/main" val="19224113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50">
            <a:hlinkClick r:id="rId2" action="ppaction://hlinksldjump"/>
            <a:extLst>
              <a:ext uri="{FF2B5EF4-FFF2-40B4-BE49-F238E27FC236}">
                <a16:creationId xmlns:a16="http://schemas.microsoft.com/office/drawing/2014/main" id="{ED6F363F-9E91-401E-83D6-6894ED0642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597"/>
            <a:ext cx="12192000" cy="458394"/>
          </a:xfrm>
          <a:prstGeom prst="rect">
            <a:avLst/>
          </a:prstGeom>
        </p:spPr>
      </p:pic>
      <p:sp>
        <p:nvSpPr>
          <p:cNvPr id="40" name="Rectangle 39">
            <a:hlinkClick r:id="rId4" action="ppaction://hlinksldjump"/>
            <a:extLst>
              <a:ext uri="{FF2B5EF4-FFF2-40B4-BE49-F238E27FC236}">
                <a16:creationId xmlns:a16="http://schemas.microsoft.com/office/drawing/2014/main" id="{F00B4C21-E814-44BB-8354-B109B212FB52}"/>
              </a:ext>
            </a:extLst>
          </p:cNvPr>
          <p:cNvSpPr/>
          <p:nvPr/>
        </p:nvSpPr>
        <p:spPr>
          <a:xfrm>
            <a:off x="4913821" y="627834"/>
            <a:ext cx="2824578" cy="3648891"/>
          </a:xfrm>
          <a:prstGeom prst="rect">
            <a:avLst/>
          </a:prstGeom>
          <a:solidFill>
            <a:schemeClr val="bg1"/>
          </a:solidFill>
          <a:ln w="12700" cmpd="dbl">
            <a:gradFill flip="none" rotWithShape="1">
              <a:gsLst>
                <a:gs pos="0">
                  <a:schemeClr val="accent3">
                    <a:lumMod val="0"/>
                    <a:lumOff val="100000"/>
                  </a:schemeClr>
                </a:gs>
                <a:gs pos="35000">
                  <a:schemeClr val="accent3">
                    <a:lumMod val="0"/>
                    <a:lumOff val="100000"/>
                  </a:schemeClr>
                </a:gs>
                <a:gs pos="100000">
                  <a:schemeClr val="accent3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507B5057-439C-4FD7-A801-27B36C818C6A}"/>
              </a:ext>
            </a:extLst>
          </p:cNvPr>
          <p:cNvGrpSpPr/>
          <p:nvPr/>
        </p:nvGrpSpPr>
        <p:grpSpPr>
          <a:xfrm>
            <a:off x="5009537" y="901698"/>
            <a:ext cx="2646362" cy="585689"/>
            <a:chOff x="4779422" y="1269185"/>
            <a:chExt cx="2646362" cy="585689"/>
          </a:xfrm>
        </p:grpSpPr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00B584D9-0652-4B85-8393-498CE9D032E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79422" y="1269185"/>
              <a:ext cx="743671" cy="585689"/>
            </a:xfrm>
            <a:prstGeom prst="rect">
              <a:avLst/>
            </a:prstGeom>
          </p:spPr>
        </p:pic>
        <p:sp>
          <p:nvSpPr>
            <p:cNvPr id="47" name="TextBox 46">
              <a:hlinkClick r:id="rId6" action="ppaction://hlinksldjump"/>
              <a:extLst>
                <a:ext uri="{FF2B5EF4-FFF2-40B4-BE49-F238E27FC236}">
                  <a16:creationId xmlns:a16="http://schemas.microsoft.com/office/drawing/2014/main" id="{A64F1865-F4CC-4481-982A-B5FABAA575DD}"/>
                </a:ext>
              </a:extLst>
            </p:cNvPr>
            <p:cNvSpPr txBox="1"/>
            <p:nvPr/>
          </p:nvSpPr>
          <p:spPr>
            <a:xfrm>
              <a:off x="5523093" y="1301163"/>
              <a:ext cx="19026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>
                  <a:solidFill>
                    <a:srgbClr val="336699"/>
                  </a:solidFill>
                  <a:latin typeface="Franklin Gothic Medium" panose="020B0603020102020204" pitchFamily="34" charset="0"/>
                  <a:ea typeface="Microsoft YaHei UI" panose="020B0503020204020204" pitchFamily="34" charset="-122"/>
                </a:rPr>
                <a:t>BlocAdmin.ro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EFC6AC38-C312-4A03-ADCE-2534156BF256}"/>
                </a:ext>
              </a:extLst>
            </p:cNvPr>
            <p:cNvSpPr txBox="1"/>
            <p:nvPr/>
          </p:nvSpPr>
          <p:spPr>
            <a:xfrm>
              <a:off x="5523093" y="1518809"/>
              <a:ext cx="189951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i="1" err="1">
                  <a:solidFill>
                    <a:srgbClr val="006600"/>
                  </a:solidFill>
                </a:rPr>
                <a:t>Pentru</a:t>
              </a:r>
              <a:r>
                <a:rPr lang="en-US" sz="1000" b="1" i="1">
                  <a:solidFill>
                    <a:srgbClr val="006600"/>
                  </a:solidFill>
                </a:rPr>
                <a:t> administratorii de bloc</a:t>
              </a:r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5BFC1D4B-BB13-4308-98BD-119020E1BBE6}"/>
              </a:ext>
            </a:extLst>
          </p:cNvPr>
          <p:cNvSpPr txBox="1"/>
          <p:nvPr/>
        </p:nvSpPr>
        <p:spPr>
          <a:xfrm>
            <a:off x="5206027" y="1499635"/>
            <a:ext cx="2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>
                <a:solidFill>
                  <a:schemeClr val="tx1">
                    <a:lumMod val="75000"/>
                    <a:lumOff val="25000"/>
                  </a:schemeClr>
                </a:solidFill>
              </a:rPr>
              <a:t>Activare cont</a:t>
            </a:r>
          </a:p>
        </p:txBody>
      </p:sp>
      <p:sp>
        <p:nvSpPr>
          <p:cNvPr id="54" name="Rectangle: Rounded Corners 53">
            <a:hlinkClick r:id="rId7" action="ppaction://hlinksldjump"/>
            <a:extLst>
              <a:ext uri="{FF2B5EF4-FFF2-40B4-BE49-F238E27FC236}">
                <a16:creationId xmlns:a16="http://schemas.microsoft.com/office/drawing/2014/main" id="{DD83651D-FDAE-4B76-83C8-7A5D76357C8C}"/>
              </a:ext>
            </a:extLst>
          </p:cNvPr>
          <p:cNvSpPr/>
          <p:nvPr/>
        </p:nvSpPr>
        <p:spPr>
          <a:xfrm>
            <a:off x="5452845" y="3768408"/>
            <a:ext cx="1704975" cy="246211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/>
              <a:t>Activeaza cont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BDAEC5F-DCD5-47D3-81D0-942A5BABFA5D}"/>
              </a:ext>
            </a:extLst>
          </p:cNvPr>
          <p:cNvSpPr txBox="1"/>
          <p:nvPr/>
        </p:nvSpPr>
        <p:spPr>
          <a:xfrm>
            <a:off x="5206027" y="1940281"/>
            <a:ext cx="2322559" cy="86177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it-IT" sz="1000">
                <a:solidFill>
                  <a:schemeClr val="tx1">
                    <a:lumMod val="65000"/>
                    <a:lumOff val="35000"/>
                  </a:schemeClr>
                </a:solidFill>
              </a:rPr>
              <a:t>In cateva momente vei primi un e-mail si un SMS cu codurile de activare</a:t>
            </a:r>
          </a:p>
          <a:p>
            <a:pPr algn="ctr"/>
            <a:endParaRPr lang="it-IT" sz="10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it-IT" sz="1000">
                <a:solidFill>
                  <a:schemeClr val="tx1">
                    <a:lumMod val="65000"/>
                    <a:lumOff val="35000"/>
                  </a:schemeClr>
                </a:solidFill>
              </a:rPr>
              <a:t>Te rugam sa introduci codurile de 4 cifre in campurile de mai jos 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F9EBD4B3-0614-4AB7-BF3D-B01DBDF52F3C}"/>
              </a:ext>
            </a:extLst>
          </p:cNvPr>
          <p:cNvSpPr/>
          <p:nvPr/>
        </p:nvSpPr>
        <p:spPr>
          <a:xfrm>
            <a:off x="5452845" y="2912772"/>
            <a:ext cx="1857988" cy="246221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>
                <a:solidFill>
                  <a:schemeClr val="tx1">
                    <a:lumMod val="75000"/>
                    <a:lumOff val="25000"/>
                  </a:schemeClr>
                </a:solidFill>
              </a:rPr>
              <a:t>Z4H3</a:t>
            </a: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DF855CF3-6105-4A7A-BC8D-BDB94FEDC331}"/>
              </a:ext>
            </a:extLst>
          </p:cNvPr>
          <p:cNvSpPr/>
          <p:nvPr/>
        </p:nvSpPr>
        <p:spPr>
          <a:xfrm>
            <a:off x="5452845" y="3283304"/>
            <a:ext cx="1857988" cy="246221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>
                <a:solidFill>
                  <a:schemeClr val="tx1">
                    <a:lumMod val="75000"/>
                    <a:lumOff val="25000"/>
                  </a:schemeClr>
                </a:solidFill>
              </a:rPr>
              <a:t>8G6V</a:t>
            </a:r>
          </a:p>
        </p:txBody>
      </p:sp>
    </p:spTree>
    <p:extLst>
      <p:ext uri="{BB962C8B-B14F-4D97-AF65-F5344CB8AC3E}">
        <p14:creationId xmlns:p14="http://schemas.microsoft.com/office/powerpoint/2010/main" val="5136652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50">
            <a:hlinkClick r:id="rId2" action="ppaction://hlinksldjump"/>
            <a:extLst>
              <a:ext uri="{FF2B5EF4-FFF2-40B4-BE49-F238E27FC236}">
                <a16:creationId xmlns:a16="http://schemas.microsoft.com/office/drawing/2014/main" id="{ED6F363F-9E91-401E-83D6-6894ED0642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597"/>
            <a:ext cx="12192000" cy="458394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F00B4C21-E814-44BB-8354-B109B212FB52}"/>
              </a:ext>
            </a:extLst>
          </p:cNvPr>
          <p:cNvSpPr/>
          <p:nvPr/>
        </p:nvSpPr>
        <p:spPr>
          <a:xfrm>
            <a:off x="4913821" y="627834"/>
            <a:ext cx="2824578" cy="4287066"/>
          </a:xfrm>
          <a:prstGeom prst="rect">
            <a:avLst/>
          </a:prstGeom>
          <a:solidFill>
            <a:schemeClr val="bg1"/>
          </a:solidFill>
          <a:ln w="12700" cmpd="dbl">
            <a:gradFill flip="none" rotWithShape="1">
              <a:gsLst>
                <a:gs pos="0">
                  <a:schemeClr val="accent3">
                    <a:lumMod val="0"/>
                    <a:lumOff val="100000"/>
                  </a:schemeClr>
                </a:gs>
                <a:gs pos="35000">
                  <a:schemeClr val="accent3">
                    <a:lumMod val="0"/>
                    <a:lumOff val="100000"/>
                  </a:schemeClr>
                </a:gs>
                <a:gs pos="100000">
                  <a:schemeClr val="accent3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507B5057-439C-4FD7-A801-27B36C818C6A}"/>
              </a:ext>
            </a:extLst>
          </p:cNvPr>
          <p:cNvGrpSpPr/>
          <p:nvPr/>
        </p:nvGrpSpPr>
        <p:grpSpPr>
          <a:xfrm>
            <a:off x="5009537" y="901698"/>
            <a:ext cx="2646362" cy="585689"/>
            <a:chOff x="4779422" y="1269185"/>
            <a:chExt cx="2646362" cy="585689"/>
          </a:xfrm>
        </p:grpSpPr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00B584D9-0652-4B85-8393-498CE9D032E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79422" y="1269185"/>
              <a:ext cx="743671" cy="585689"/>
            </a:xfrm>
            <a:prstGeom prst="rect">
              <a:avLst/>
            </a:prstGeom>
          </p:spPr>
        </p:pic>
        <p:sp>
          <p:nvSpPr>
            <p:cNvPr id="47" name="TextBox 46">
              <a:hlinkClick r:id="rId5" action="ppaction://hlinksldjump"/>
              <a:extLst>
                <a:ext uri="{FF2B5EF4-FFF2-40B4-BE49-F238E27FC236}">
                  <a16:creationId xmlns:a16="http://schemas.microsoft.com/office/drawing/2014/main" id="{A64F1865-F4CC-4481-982A-B5FABAA575DD}"/>
                </a:ext>
              </a:extLst>
            </p:cNvPr>
            <p:cNvSpPr txBox="1"/>
            <p:nvPr/>
          </p:nvSpPr>
          <p:spPr>
            <a:xfrm>
              <a:off x="5523093" y="1301163"/>
              <a:ext cx="19026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>
                  <a:solidFill>
                    <a:srgbClr val="336699"/>
                  </a:solidFill>
                  <a:latin typeface="Franklin Gothic Medium" panose="020B0603020102020204" pitchFamily="34" charset="0"/>
                  <a:ea typeface="Microsoft YaHei UI" panose="020B0503020204020204" pitchFamily="34" charset="-122"/>
                </a:rPr>
                <a:t>BlocAdmin.ro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EFC6AC38-C312-4A03-ADCE-2534156BF256}"/>
                </a:ext>
              </a:extLst>
            </p:cNvPr>
            <p:cNvSpPr txBox="1"/>
            <p:nvPr/>
          </p:nvSpPr>
          <p:spPr>
            <a:xfrm>
              <a:off x="5523093" y="1518809"/>
              <a:ext cx="189951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i="1" err="1">
                  <a:solidFill>
                    <a:srgbClr val="006600"/>
                  </a:solidFill>
                </a:rPr>
                <a:t>Pentru</a:t>
              </a:r>
              <a:r>
                <a:rPr lang="en-US" sz="1000" b="1" i="1">
                  <a:solidFill>
                    <a:srgbClr val="006600"/>
                  </a:solidFill>
                </a:rPr>
                <a:t> administratorii de bloc</a:t>
              </a:r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5BFC1D4B-BB13-4308-98BD-119020E1BBE6}"/>
              </a:ext>
            </a:extLst>
          </p:cNvPr>
          <p:cNvSpPr txBox="1"/>
          <p:nvPr/>
        </p:nvSpPr>
        <p:spPr>
          <a:xfrm>
            <a:off x="5206027" y="2566435"/>
            <a:ext cx="2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Felicitari!</a:t>
            </a:r>
          </a:p>
        </p:txBody>
      </p:sp>
      <p:sp>
        <p:nvSpPr>
          <p:cNvPr id="54" name="Rectangle: Rounded Corners 53">
            <a:hlinkClick r:id="rId6" action="ppaction://hlinksldjump"/>
            <a:extLst>
              <a:ext uri="{FF2B5EF4-FFF2-40B4-BE49-F238E27FC236}">
                <a16:creationId xmlns:a16="http://schemas.microsoft.com/office/drawing/2014/main" id="{DD83651D-FDAE-4B76-83C8-7A5D76357C8C}"/>
              </a:ext>
            </a:extLst>
          </p:cNvPr>
          <p:cNvSpPr/>
          <p:nvPr/>
        </p:nvSpPr>
        <p:spPr>
          <a:xfrm>
            <a:off x="5452845" y="4492308"/>
            <a:ext cx="1704975" cy="246211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/>
              <a:t>Continua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BDAEC5F-DCD5-47D3-81D0-942A5BABFA5D}"/>
              </a:ext>
            </a:extLst>
          </p:cNvPr>
          <p:cNvSpPr txBox="1"/>
          <p:nvPr/>
        </p:nvSpPr>
        <p:spPr>
          <a:xfrm>
            <a:off x="5206027" y="3007081"/>
            <a:ext cx="2322559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it-IT" sz="1000">
                <a:solidFill>
                  <a:schemeClr val="tx1">
                    <a:lumMod val="65000"/>
                    <a:lumOff val="35000"/>
                  </a:schemeClr>
                </a:solidFill>
              </a:rPr>
              <a:t>Contul a fost creat cu succes!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6EC563-2277-4C12-B696-A135FBA57D67}"/>
              </a:ext>
            </a:extLst>
          </p:cNvPr>
          <p:cNvSpPr txBox="1"/>
          <p:nvPr/>
        </p:nvSpPr>
        <p:spPr>
          <a:xfrm>
            <a:off x="5206027" y="3254502"/>
            <a:ext cx="2322559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it-IT" sz="1000">
                <a:solidFill>
                  <a:schemeClr val="tx1">
                    <a:lumMod val="65000"/>
                    <a:lumOff val="35000"/>
                  </a:schemeClr>
                </a:solidFill>
              </a:rPr>
              <a:t>Numele contului (E-mail)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D1D3DE2-836E-418D-9117-AB7EEE6A6E97}"/>
              </a:ext>
            </a:extLst>
          </p:cNvPr>
          <p:cNvSpPr txBox="1"/>
          <p:nvPr/>
        </p:nvSpPr>
        <p:spPr>
          <a:xfrm>
            <a:off x="5220559" y="3465584"/>
            <a:ext cx="2322559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it-IT" sz="1400">
                <a:solidFill>
                  <a:srgbClr val="00B050"/>
                </a:solidFill>
              </a:rPr>
              <a:t>f.liviu@yahoo.com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E0BBCBE-3BED-4C7D-8468-887B14E44856}"/>
              </a:ext>
            </a:extLst>
          </p:cNvPr>
          <p:cNvSpPr txBox="1"/>
          <p:nvPr/>
        </p:nvSpPr>
        <p:spPr>
          <a:xfrm>
            <a:off x="5133975" y="3789509"/>
            <a:ext cx="2518750" cy="5539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it-IT" sz="1000">
                <a:solidFill>
                  <a:schemeClr val="tx1">
                    <a:lumMod val="65000"/>
                    <a:lumOff val="35000"/>
                  </a:schemeClr>
                </a:solidFill>
              </a:rPr>
              <a:t>Aceasta este adresa de e-mail cu care te vei conecta in aplicatia BlocAdmin. Poti schimba aceasta adresa oricand in </a:t>
            </a:r>
            <a:r>
              <a:rPr lang="it-IT" sz="1000">
                <a:solidFill>
                  <a:srgbClr val="336699"/>
                </a:solidFill>
              </a:rPr>
              <a:t>Contul meu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0C49AF-19A9-48D1-94DA-7B53A4A16EF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3741" y="1458877"/>
            <a:ext cx="1028572" cy="10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2237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982DBBF6-F490-418A-8C18-227ABE444273}"/>
              </a:ext>
            </a:extLst>
          </p:cNvPr>
          <p:cNvSpPr/>
          <p:nvPr/>
        </p:nvSpPr>
        <p:spPr>
          <a:xfrm>
            <a:off x="4913821" y="627833"/>
            <a:ext cx="2824578" cy="4325167"/>
          </a:xfrm>
          <a:prstGeom prst="rect">
            <a:avLst/>
          </a:prstGeom>
          <a:solidFill>
            <a:schemeClr val="bg1"/>
          </a:solidFill>
          <a:ln w="12700" cmpd="dbl">
            <a:gradFill flip="none" rotWithShape="1">
              <a:gsLst>
                <a:gs pos="0">
                  <a:schemeClr val="accent3">
                    <a:lumMod val="0"/>
                    <a:lumOff val="100000"/>
                  </a:schemeClr>
                </a:gs>
                <a:gs pos="35000">
                  <a:schemeClr val="accent3">
                    <a:lumMod val="0"/>
                    <a:lumOff val="100000"/>
                  </a:schemeClr>
                </a:gs>
                <a:gs pos="100000">
                  <a:schemeClr val="accent3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09B7B88-8BCF-4C09-885E-62F5E0790403}"/>
              </a:ext>
            </a:extLst>
          </p:cNvPr>
          <p:cNvGrpSpPr/>
          <p:nvPr/>
        </p:nvGrpSpPr>
        <p:grpSpPr>
          <a:xfrm>
            <a:off x="5009537" y="901698"/>
            <a:ext cx="2646362" cy="585689"/>
            <a:chOff x="4779422" y="1269185"/>
            <a:chExt cx="2646362" cy="585689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12BF4636-5B3F-4936-B603-D991A7ED49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79422" y="1269185"/>
              <a:ext cx="743671" cy="585689"/>
            </a:xfrm>
            <a:prstGeom prst="rect">
              <a:avLst/>
            </a:prstGeom>
          </p:spPr>
        </p:pic>
        <p:sp>
          <p:nvSpPr>
            <p:cNvPr id="31" name="TextBox 30">
              <a:hlinkClick r:id="rId3" action="ppaction://hlinksldjump"/>
              <a:extLst>
                <a:ext uri="{FF2B5EF4-FFF2-40B4-BE49-F238E27FC236}">
                  <a16:creationId xmlns:a16="http://schemas.microsoft.com/office/drawing/2014/main" id="{43A4BED9-5312-42A4-94AF-D248D0009C4F}"/>
                </a:ext>
              </a:extLst>
            </p:cNvPr>
            <p:cNvSpPr txBox="1"/>
            <p:nvPr/>
          </p:nvSpPr>
          <p:spPr>
            <a:xfrm>
              <a:off x="5523093" y="1301163"/>
              <a:ext cx="19026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>
                  <a:solidFill>
                    <a:srgbClr val="336699"/>
                  </a:solidFill>
                  <a:latin typeface="Franklin Gothic Medium" panose="020B0603020102020204" pitchFamily="34" charset="0"/>
                  <a:ea typeface="Microsoft YaHei UI" panose="020B0503020204020204" pitchFamily="34" charset="-122"/>
                </a:rPr>
                <a:t>BlocAdmin.ro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B180198-A400-4A5C-9FB2-78CB1714287A}"/>
                </a:ext>
              </a:extLst>
            </p:cNvPr>
            <p:cNvSpPr txBox="1"/>
            <p:nvPr/>
          </p:nvSpPr>
          <p:spPr>
            <a:xfrm>
              <a:off x="5523093" y="1518809"/>
              <a:ext cx="189951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i="1" err="1">
                  <a:solidFill>
                    <a:srgbClr val="006600"/>
                  </a:solidFill>
                </a:rPr>
                <a:t>Pentru</a:t>
              </a:r>
              <a:r>
                <a:rPr lang="en-US" sz="1000" b="1" i="1">
                  <a:solidFill>
                    <a:srgbClr val="006600"/>
                  </a:solidFill>
                </a:rPr>
                <a:t> administratorii de bloc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7ABE31A8-C8C4-4115-9DE5-D97395EF3682}"/>
              </a:ext>
            </a:extLst>
          </p:cNvPr>
          <p:cNvSpPr txBox="1"/>
          <p:nvPr/>
        </p:nvSpPr>
        <p:spPr>
          <a:xfrm>
            <a:off x="5206027" y="1499635"/>
            <a:ext cx="2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>
                <a:solidFill>
                  <a:schemeClr val="tx1">
                    <a:lumMod val="75000"/>
                    <a:lumOff val="25000"/>
                  </a:schemeClr>
                </a:solidFill>
              </a:rPr>
              <a:t>Activare cont</a:t>
            </a:r>
          </a:p>
        </p:txBody>
      </p:sp>
      <p:pic>
        <p:nvPicPr>
          <p:cNvPr id="51" name="Picture 50">
            <a:hlinkClick r:id="rId4" action="ppaction://hlinksldjump"/>
            <a:extLst>
              <a:ext uri="{FF2B5EF4-FFF2-40B4-BE49-F238E27FC236}">
                <a16:creationId xmlns:a16="http://schemas.microsoft.com/office/drawing/2014/main" id="{ED6F363F-9E91-401E-83D6-6894ED0642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-597"/>
            <a:ext cx="12192000" cy="458394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3582F131-0C70-401A-A25E-9AEFB0308FB1}"/>
              </a:ext>
            </a:extLst>
          </p:cNvPr>
          <p:cNvSpPr txBox="1"/>
          <p:nvPr/>
        </p:nvSpPr>
        <p:spPr>
          <a:xfrm>
            <a:off x="5206027" y="1940281"/>
            <a:ext cx="2322559" cy="86177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it-IT" sz="1000">
                <a:solidFill>
                  <a:schemeClr val="tx1">
                    <a:lumMod val="65000"/>
                    <a:lumOff val="35000"/>
                  </a:schemeClr>
                </a:solidFill>
              </a:rPr>
              <a:t>In cateva momente vei primi un e-mail si un SMS cu codurile de activare</a:t>
            </a:r>
          </a:p>
          <a:p>
            <a:pPr algn="ctr"/>
            <a:endParaRPr lang="it-IT" sz="10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it-IT" sz="1000">
                <a:solidFill>
                  <a:schemeClr val="tx1">
                    <a:lumMod val="65000"/>
                    <a:lumOff val="35000"/>
                  </a:schemeClr>
                </a:solidFill>
              </a:rPr>
              <a:t>Te rugam sa introduci codurile de 4 cifre in campurile de mai jos </a:t>
            </a:r>
          </a:p>
        </p:txBody>
      </p:sp>
      <p:sp>
        <p:nvSpPr>
          <p:cNvPr id="25" name="Rectangle: Rounded Corners 24">
            <a:hlinkClick r:id="rId4" action="ppaction://hlinksldjump"/>
            <a:extLst>
              <a:ext uri="{FF2B5EF4-FFF2-40B4-BE49-F238E27FC236}">
                <a16:creationId xmlns:a16="http://schemas.microsoft.com/office/drawing/2014/main" id="{9D91861F-1A95-4A6B-8952-D7BE07507DB4}"/>
              </a:ext>
            </a:extLst>
          </p:cNvPr>
          <p:cNvSpPr/>
          <p:nvPr/>
        </p:nvSpPr>
        <p:spPr>
          <a:xfrm>
            <a:off x="5452845" y="2912772"/>
            <a:ext cx="1857988" cy="246221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>
                <a:solidFill>
                  <a:srgbClr val="C00000"/>
                </a:solidFill>
              </a:rPr>
              <a:t>Z4H3</a:t>
            </a:r>
          </a:p>
        </p:txBody>
      </p:sp>
      <p:sp>
        <p:nvSpPr>
          <p:cNvPr id="26" name="Rectangle: Rounded Corners 25">
            <a:hlinkClick r:id="rId4" action="ppaction://hlinksldjump"/>
            <a:extLst>
              <a:ext uri="{FF2B5EF4-FFF2-40B4-BE49-F238E27FC236}">
                <a16:creationId xmlns:a16="http://schemas.microsoft.com/office/drawing/2014/main" id="{0789A0FF-A1FA-4A54-9FFC-7C4460C3CC42}"/>
              </a:ext>
            </a:extLst>
          </p:cNvPr>
          <p:cNvSpPr/>
          <p:nvPr/>
        </p:nvSpPr>
        <p:spPr>
          <a:xfrm>
            <a:off x="5452845" y="3283304"/>
            <a:ext cx="1857988" cy="246221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>
                <a:solidFill>
                  <a:srgbClr val="C00000"/>
                </a:solidFill>
              </a:rPr>
              <a:t>8G6V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303D9CB-EA58-4BB5-8A4E-CD87149A38B9}"/>
              </a:ext>
            </a:extLst>
          </p:cNvPr>
          <p:cNvSpPr txBox="1"/>
          <p:nvPr/>
        </p:nvSpPr>
        <p:spPr>
          <a:xfrm>
            <a:off x="5397115" y="3616642"/>
            <a:ext cx="1913717" cy="86177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>
                <a:solidFill>
                  <a:srgbClr val="C00000"/>
                </a:solidFill>
              </a:rPr>
              <a:t>Codurile introduse nu sunt corecte! </a:t>
            </a:r>
          </a:p>
          <a:p>
            <a:r>
              <a:rPr lang="en-US" sz="1000">
                <a:solidFill>
                  <a:srgbClr val="C00000"/>
                </a:solidFill>
              </a:rPr>
              <a:t>Te rog sa introduci codurile de activare primite pe e-mail si SMS </a:t>
            </a:r>
          </a:p>
          <a:p>
            <a:endParaRPr lang="en-US" sz="1000">
              <a:solidFill>
                <a:srgbClr val="C00000"/>
              </a:solidFill>
            </a:endParaRP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92F11597-EA1D-4B83-A83F-8F666B42F3BC}"/>
              </a:ext>
            </a:extLst>
          </p:cNvPr>
          <p:cNvSpPr/>
          <p:nvPr/>
        </p:nvSpPr>
        <p:spPr>
          <a:xfrm>
            <a:off x="5452845" y="4478416"/>
            <a:ext cx="1704975" cy="246211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/>
              <a:t>Activeaza cont</a:t>
            </a:r>
          </a:p>
        </p:txBody>
      </p:sp>
    </p:spTree>
    <p:extLst>
      <p:ext uri="{BB962C8B-B14F-4D97-AF65-F5344CB8AC3E}">
        <p14:creationId xmlns:p14="http://schemas.microsoft.com/office/powerpoint/2010/main" val="16543293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4C358C5-B14B-405D-84E6-2E34DE654F1C}"/>
              </a:ext>
            </a:extLst>
          </p:cNvPr>
          <p:cNvSpPr/>
          <p:nvPr/>
        </p:nvSpPr>
        <p:spPr>
          <a:xfrm>
            <a:off x="4913821" y="627834"/>
            <a:ext cx="2824578" cy="2719373"/>
          </a:xfrm>
          <a:prstGeom prst="rect">
            <a:avLst/>
          </a:prstGeom>
          <a:solidFill>
            <a:schemeClr val="bg1"/>
          </a:solidFill>
          <a:ln w="12700" cmpd="dbl">
            <a:gradFill flip="none" rotWithShape="1">
              <a:gsLst>
                <a:gs pos="0">
                  <a:schemeClr val="accent3">
                    <a:lumMod val="0"/>
                    <a:lumOff val="100000"/>
                  </a:schemeClr>
                </a:gs>
                <a:gs pos="35000">
                  <a:schemeClr val="accent3">
                    <a:lumMod val="0"/>
                    <a:lumOff val="100000"/>
                  </a:schemeClr>
                </a:gs>
                <a:gs pos="100000">
                  <a:schemeClr val="accent3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B816EA2-9E44-4B40-9E75-AFBD4A1346F1}"/>
              </a:ext>
            </a:extLst>
          </p:cNvPr>
          <p:cNvGrpSpPr/>
          <p:nvPr/>
        </p:nvGrpSpPr>
        <p:grpSpPr>
          <a:xfrm>
            <a:off x="5009537" y="901698"/>
            <a:ext cx="2646362" cy="585689"/>
            <a:chOff x="4779422" y="1269185"/>
            <a:chExt cx="2646362" cy="585689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49318667-4CD0-4178-AF17-8B6BB3DFA1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79422" y="1269185"/>
              <a:ext cx="743671" cy="585689"/>
            </a:xfrm>
            <a:prstGeom prst="rect">
              <a:avLst/>
            </a:prstGeom>
          </p:spPr>
        </p:pic>
        <p:sp>
          <p:nvSpPr>
            <p:cNvPr id="7" name="TextBox 6">
              <a:hlinkClick r:id="rId3" action="ppaction://hlinksldjump"/>
              <a:extLst>
                <a:ext uri="{FF2B5EF4-FFF2-40B4-BE49-F238E27FC236}">
                  <a16:creationId xmlns:a16="http://schemas.microsoft.com/office/drawing/2014/main" id="{98815869-205C-4A62-9B8A-2EBFCD56869B}"/>
                </a:ext>
              </a:extLst>
            </p:cNvPr>
            <p:cNvSpPr txBox="1"/>
            <p:nvPr/>
          </p:nvSpPr>
          <p:spPr>
            <a:xfrm>
              <a:off x="5523093" y="1301163"/>
              <a:ext cx="19026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>
                  <a:solidFill>
                    <a:srgbClr val="336699"/>
                  </a:solidFill>
                  <a:latin typeface="Franklin Gothic Medium" panose="020B0603020102020204" pitchFamily="34" charset="0"/>
                  <a:ea typeface="Microsoft YaHei UI" panose="020B0503020204020204" pitchFamily="34" charset="-122"/>
                </a:rPr>
                <a:t>BlocAdmin.ro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4884985-CBBB-475F-827F-D558B25517CD}"/>
                </a:ext>
              </a:extLst>
            </p:cNvPr>
            <p:cNvSpPr txBox="1"/>
            <p:nvPr/>
          </p:nvSpPr>
          <p:spPr>
            <a:xfrm>
              <a:off x="5523093" y="1518809"/>
              <a:ext cx="189951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i="1" err="1">
                  <a:solidFill>
                    <a:srgbClr val="006600"/>
                  </a:solidFill>
                </a:rPr>
                <a:t>Pentru</a:t>
              </a:r>
              <a:r>
                <a:rPr lang="en-US" sz="1000" b="1" i="1">
                  <a:solidFill>
                    <a:srgbClr val="006600"/>
                  </a:solidFill>
                </a:rPr>
                <a:t> administratorii de bloc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B27F7E71-4215-485A-8393-B43E9CAA8FF7}"/>
              </a:ext>
            </a:extLst>
          </p:cNvPr>
          <p:cNvSpPr txBox="1"/>
          <p:nvPr/>
        </p:nvSpPr>
        <p:spPr>
          <a:xfrm>
            <a:off x="5494631" y="1506701"/>
            <a:ext cx="17049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tx1">
                    <a:lumMod val="75000"/>
                    <a:lumOff val="25000"/>
                  </a:schemeClr>
                </a:solidFill>
              </a:rPr>
              <a:t>Reseteaza parola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5FFB188-1B85-47E2-B3E0-4DEABDCFF0A1}"/>
              </a:ext>
            </a:extLst>
          </p:cNvPr>
          <p:cNvSpPr/>
          <p:nvPr/>
        </p:nvSpPr>
        <p:spPr>
          <a:xfrm>
            <a:off x="5104787" y="1937391"/>
            <a:ext cx="2484852" cy="246221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>
                <a:solidFill>
                  <a:schemeClr val="bg1">
                    <a:lumMod val="75000"/>
                  </a:schemeClr>
                </a:solidFill>
              </a:rPr>
              <a:t>Adresa de e-mail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35D2223C-3508-4B70-86C7-232CB10A5133}"/>
              </a:ext>
            </a:extLst>
          </p:cNvPr>
          <p:cNvSpPr/>
          <p:nvPr/>
        </p:nvSpPr>
        <p:spPr>
          <a:xfrm>
            <a:off x="5494631" y="2413953"/>
            <a:ext cx="1704975" cy="246211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/>
              <a:t>Reseteaza parola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7B5E9C36-E770-464C-A5E1-A9380F01C379}"/>
              </a:ext>
            </a:extLst>
          </p:cNvPr>
          <p:cNvCxnSpPr>
            <a:cxnSpLocks/>
          </p:cNvCxnSpPr>
          <p:nvPr/>
        </p:nvCxnSpPr>
        <p:spPr>
          <a:xfrm>
            <a:off x="5149977" y="2923665"/>
            <a:ext cx="240159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>
            <a:extLst>
              <a:ext uri="{FF2B5EF4-FFF2-40B4-BE49-F238E27FC236}">
                <a16:creationId xmlns:a16="http://schemas.microsoft.com/office/drawing/2014/main" id="{4344FEC9-3B1F-41C5-AAF8-4FF850FB2BFD}"/>
              </a:ext>
            </a:extLst>
          </p:cNvPr>
          <p:cNvGrpSpPr/>
          <p:nvPr/>
        </p:nvGrpSpPr>
        <p:grpSpPr>
          <a:xfrm>
            <a:off x="5394639" y="2977048"/>
            <a:ext cx="1955388" cy="246221"/>
            <a:chOff x="4598516" y="5218985"/>
            <a:chExt cx="1955388" cy="246221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AC32EC44-B5BE-4D0B-A37E-A94115036463}"/>
                </a:ext>
              </a:extLst>
            </p:cNvPr>
            <p:cNvSpPr txBox="1"/>
            <p:nvPr/>
          </p:nvSpPr>
          <p:spPr>
            <a:xfrm>
              <a:off x="4598516" y="5218985"/>
              <a:ext cx="774571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0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Nu ai cont?</a:t>
              </a:r>
            </a:p>
          </p:txBody>
        </p:sp>
        <p:sp>
          <p:nvSpPr>
            <p:cNvPr id="61" name="TextBox 60">
              <a:hlinkClick r:id="rId4" action="ppaction://hlinksldjump"/>
              <a:extLst>
                <a:ext uri="{FF2B5EF4-FFF2-40B4-BE49-F238E27FC236}">
                  <a16:creationId xmlns:a16="http://schemas.microsoft.com/office/drawing/2014/main" id="{B404BCF9-1370-46C3-8463-F002E4D30D95}"/>
                </a:ext>
              </a:extLst>
            </p:cNvPr>
            <p:cNvSpPr txBox="1"/>
            <p:nvPr/>
          </p:nvSpPr>
          <p:spPr>
            <a:xfrm>
              <a:off x="5314462" y="5218985"/>
              <a:ext cx="1239442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000">
                  <a:solidFill>
                    <a:srgbClr val="336699"/>
                  </a:solidFill>
                </a:rPr>
                <a:t>Creeaza cont gratuit</a:t>
              </a:r>
            </a:p>
          </p:txBody>
        </p:sp>
      </p:grpSp>
      <p:pic>
        <p:nvPicPr>
          <p:cNvPr id="64" name="Picture 63">
            <a:extLst>
              <a:ext uri="{FF2B5EF4-FFF2-40B4-BE49-F238E27FC236}">
                <a16:creationId xmlns:a16="http://schemas.microsoft.com/office/drawing/2014/main" id="{46E39035-AFD5-45B0-B0CF-B741988611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9386" y="3400217"/>
            <a:ext cx="2282186" cy="420212"/>
          </a:xfrm>
          <a:prstGeom prst="rect">
            <a:avLst/>
          </a:prstGeom>
        </p:spPr>
      </p:pic>
      <p:pic>
        <p:nvPicPr>
          <p:cNvPr id="70" name="Picture 69">
            <a:hlinkClick r:id="rId6" action="ppaction://hlinksldjump"/>
            <a:extLst>
              <a:ext uri="{FF2B5EF4-FFF2-40B4-BE49-F238E27FC236}">
                <a16:creationId xmlns:a16="http://schemas.microsoft.com/office/drawing/2014/main" id="{41C7540F-2AE9-48E9-9A59-3C497D4717B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276"/>
            <a:ext cx="12192000" cy="464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474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4C358C5-B14B-405D-84E6-2E34DE654F1C}"/>
              </a:ext>
            </a:extLst>
          </p:cNvPr>
          <p:cNvSpPr/>
          <p:nvPr/>
        </p:nvSpPr>
        <p:spPr>
          <a:xfrm>
            <a:off x="4913821" y="627833"/>
            <a:ext cx="2824578" cy="4875929"/>
          </a:xfrm>
          <a:prstGeom prst="rect">
            <a:avLst/>
          </a:prstGeom>
          <a:solidFill>
            <a:schemeClr val="bg1"/>
          </a:solidFill>
          <a:ln w="12700" cmpd="dbl">
            <a:gradFill flip="none" rotWithShape="1">
              <a:gsLst>
                <a:gs pos="0">
                  <a:schemeClr val="accent3">
                    <a:lumMod val="0"/>
                    <a:lumOff val="100000"/>
                  </a:schemeClr>
                </a:gs>
                <a:gs pos="35000">
                  <a:schemeClr val="accent3">
                    <a:lumMod val="0"/>
                    <a:lumOff val="100000"/>
                  </a:schemeClr>
                </a:gs>
                <a:gs pos="100000">
                  <a:schemeClr val="accent3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8F1CC5B-F713-4106-A823-70239DD8BA65}"/>
              </a:ext>
            </a:extLst>
          </p:cNvPr>
          <p:cNvCxnSpPr>
            <a:cxnSpLocks/>
          </p:cNvCxnSpPr>
          <p:nvPr/>
        </p:nvCxnSpPr>
        <p:spPr>
          <a:xfrm>
            <a:off x="5581397" y="3036449"/>
            <a:ext cx="153144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DB816EA2-9E44-4B40-9E75-AFBD4A1346F1}"/>
              </a:ext>
            </a:extLst>
          </p:cNvPr>
          <p:cNvGrpSpPr/>
          <p:nvPr/>
        </p:nvGrpSpPr>
        <p:grpSpPr>
          <a:xfrm>
            <a:off x="5009537" y="901698"/>
            <a:ext cx="2646362" cy="585689"/>
            <a:chOff x="4779422" y="1269185"/>
            <a:chExt cx="2646362" cy="585689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49318667-4CD0-4178-AF17-8B6BB3DFA1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79422" y="1269185"/>
              <a:ext cx="743671" cy="585689"/>
            </a:xfrm>
            <a:prstGeom prst="rect">
              <a:avLst/>
            </a:prstGeom>
          </p:spPr>
        </p:pic>
        <p:sp>
          <p:nvSpPr>
            <p:cNvPr id="7" name="TextBox 6">
              <a:hlinkClick r:id="rId3" action="ppaction://hlinksldjump"/>
              <a:extLst>
                <a:ext uri="{FF2B5EF4-FFF2-40B4-BE49-F238E27FC236}">
                  <a16:creationId xmlns:a16="http://schemas.microsoft.com/office/drawing/2014/main" id="{98815869-205C-4A62-9B8A-2EBFCD56869B}"/>
                </a:ext>
              </a:extLst>
            </p:cNvPr>
            <p:cNvSpPr txBox="1"/>
            <p:nvPr/>
          </p:nvSpPr>
          <p:spPr>
            <a:xfrm>
              <a:off x="5523093" y="1301163"/>
              <a:ext cx="19026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>
                  <a:solidFill>
                    <a:srgbClr val="336699"/>
                  </a:solidFill>
                  <a:latin typeface="Franklin Gothic Medium" panose="020B0603020102020204" pitchFamily="34" charset="0"/>
                  <a:ea typeface="Microsoft YaHei UI" panose="020B0503020204020204" pitchFamily="34" charset="-122"/>
                </a:rPr>
                <a:t>BlocAdmin.ro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4884985-CBBB-475F-827F-D558B25517CD}"/>
                </a:ext>
              </a:extLst>
            </p:cNvPr>
            <p:cNvSpPr txBox="1"/>
            <p:nvPr/>
          </p:nvSpPr>
          <p:spPr>
            <a:xfrm>
              <a:off x="5523093" y="1518809"/>
              <a:ext cx="189951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i="1" err="1">
                  <a:solidFill>
                    <a:srgbClr val="006600"/>
                  </a:solidFill>
                </a:rPr>
                <a:t>Pentru</a:t>
              </a:r>
              <a:r>
                <a:rPr lang="en-US" sz="1000" b="1" i="1">
                  <a:solidFill>
                    <a:srgbClr val="006600"/>
                  </a:solidFill>
                </a:rPr>
                <a:t> administratorii de bloc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B27F7E71-4215-485A-8393-B43E9CAA8FF7}"/>
              </a:ext>
            </a:extLst>
          </p:cNvPr>
          <p:cNvSpPr txBox="1"/>
          <p:nvPr/>
        </p:nvSpPr>
        <p:spPr>
          <a:xfrm>
            <a:off x="5621654" y="1499635"/>
            <a:ext cx="14089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tx1">
                    <a:lumMod val="75000"/>
                    <a:lumOff val="25000"/>
                  </a:schemeClr>
                </a:solidFill>
              </a:rPr>
              <a:t>Bine</a:t>
            </a:r>
            <a:r>
              <a:rPr lang="en-US" sz="1600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b="1">
                <a:solidFill>
                  <a:schemeClr val="tx1">
                    <a:lumMod val="75000"/>
                    <a:lumOff val="25000"/>
                  </a:schemeClr>
                </a:solidFill>
              </a:rPr>
              <a:t>ai</a:t>
            </a:r>
            <a:r>
              <a:rPr lang="en-US" sz="1600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b="1">
                <a:solidFill>
                  <a:schemeClr val="tx1">
                    <a:lumMod val="75000"/>
                    <a:lumOff val="25000"/>
                  </a:schemeClr>
                </a:solidFill>
              </a:rPr>
              <a:t>revenit</a:t>
            </a:r>
          </a:p>
        </p:txBody>
      </p:sp>
      <p:sp>
        <p:nvSpPr>
          <p:cNvPr id="12" name="Rectangle: Rounded Corners 11">
            <a:hlinkClick r:id="rId4" action="ppaction://hlinksldjump"/>
            <a:extLst>
              <a:ext uri="{FF2B5EF4-FFF2-40B4-BE49-F238E27FC236}">
                <a16:creationId xmlns:a16="http://schemas.microsoft.com/office/drawing/2014/main" id="{85FFB188-1B85-47E2-B3E0-4DEABDCFF0A1}"/>
              </a:ext>
            </a:extLst>
          </p:cNvPr>
          <p:cNvSpPr/>
          <p:nvPr/>
        </p:nvSpPr>
        <p:spPr>
          <a:xfrm>
            <a:off x="5104787" y="3246075"/>
            <a:ext cx="2484852" cy="246221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000">
                <a:solidFill>
                  <a:srgbClr val="C00000"/>
                </a:solidFill>
              </a:rPr>
              <a:t>Adresa de e-mail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35D2223C-3508-4B70-86C7-232CB10A5133}"/>
              </a:ext>
            </a:extLst>
          </p:cNvPr>
          <p:cNvSpPr/>
          <p:nvPr/>
        </p:nvSpPr>
        <p:spPr>
          <a:xfrm>
            <a:off x="5461982" y="4781330"/>
            <a:ext cx="1704975" cy="246211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/>
              <a:t>Lanseaza BlocAdmin</a:t>
            </a:r>
          </a:p>
        </p:txBody>
      </p:sp>
      <p:pic>
        <p:nvPicPr>
          <p:cNvPr id="23" name="Picture 22">
            <a:hlinkClick r:id="rId5" action="ppaction://hlinksldjump"/>
            <a:extLst>
              <a:ext uri="{FF2B5EF4-FFF2-40B4-BE49-F238E27FC236}">
                <a16:creationId xmlns:a16="http://schemas.microsoft.com/office/drawing/2014/main" id="{0B2E746A-F393-44EB-8441-500CC098DD3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950" y="2029075"/>
            <a:ext cx="2516662" cy="391940"/>
          </a:xfrm>
          <a:prstGeom prst="rect">
            <a:avLst/>
          </a:prstGeom>
        </p:spPr>
      </p:pic>
      <p:pic>
        <p:nvPicPr>
          <p:cNvPr id="43" name="Picture 42">
            <a:hlinkClick r:id="rId7" action="ppaction://hlinksldjump"/>
            <a:extLst>
              <a:ext uri="{FF2B5EF4-FFF2-40B4-BE49-F238E27FC236}">
                <a16:creationId xmlns:a16="http://schemas.microsoft.com/office/drawing/2014/main" id="{A8DE5B65-F2B3-40A0-8C00-EB6C71DB4FD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1423" y="2450838"/>
            <a:ext cx="2490149" cy="387811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C44DD265-7B89-4052-B38A-5F14F92BBBF7}"/>
              </a:ext>
            </a:extLst>
          </p:cNvPr>
          <p:cNvSpPr txBox="1"/>
          <p:nvPr/>
        </p:nvSpPr>
        <p:spPr>
          <a:xfrm>
            <a:off x="5014886" y="3511163"/>
            <a:ext cx="2482825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>
                <a:solidFill>
                  <a:srgbClr val="C00000"/>
                </a:solidFill>
              </a:rPr>
              <a:t>Te rog sa introduci adresa de e-mail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E893B7DC-63B5-431B-B450-AF9560E387D1}"/>
              </a:ext>
            </a:extLst>
          </p:cNvPr>
          <p:cNvSpPr/>
          <p:nvPr/>
        </p:nvSpPr>
        <p:spPr>
          <a:xfrm>
            <a:off x="5152024" y="4415533"/>
            <a:ext cx="105388" cy="93787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F889A2B-6E2C-454A-9EB2-57BFD084A52F}"/>
              </a:ext>
            </a:extLst>
          </p:cNvPr>
          <p:cNvSpPr txBox="1"/>
          <p:nvPr/>
        </p:nvSpPr>
        <p:spPr>
          <a:xfrm>
            <a:off x="5276728" y="4354977"/>
            <a:ext cx="521297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Retine</a:t>
            </a:r>
          </a:p>
        </p:txBody>
      </p:sp>
      <p:sp>
        <p:nvSpPr>
          <p:cNvPr id="53" name="TextBox 52">
            <a:hlinkClick r:id="rId9" action="ppaction://hlinksldjump"/>
            <a:extLst>
              <a:ext uri="{FF2B5EF4-FFF2-40B4-BE49-F238E27FC236}">
                <a16:creationId xmlns:a16="http://schemas.microsoft.com/office/drawing/2014/main" id="{2AAD9306-2C0B-492E-91C6-66099DD8A2AA}"/>
              </a:ext>
            </a:extLst>
          </p:cNvPr>
          <p:cNvSpPr txBox="1"/>
          <p:nvPr/>
        </p:nvSpPr>
        <p:spPr>
          <a:xfrm>
            <a:off x="6726087" y="4354977"/>
            <a:ext cx="1021448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>
                <a:solidFill>
                  <a:srgbClr val="336699"/>
                </a:solidFill>
              </a:rPr>
              <a:t>Ai uitat parola?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7B5E9C36-E770-464C-A5E1-A9380F01C379}"/>
              </a:ext>
            </a:extLst>
          </p:cNvPr>
          <p:cNvCxnSpPr>
            <a:cxnSpLocks/>
          </p:cNvCxnSpPr>
          <p:nvPr/>
        </p:nvCxnSpPr>
        <p:spPr>
          <a:xfrm>
            <a:off x="5140641" y="5204158"/>
            <a:ext cx="240159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>
            <a:extLst>
              <a:ext uri="{FF2B5EF4-FFF2-40B4-BE49-F238E27FC236}">
                <a16:creationId xmlns:a16="http://schemas.microsoft.com/office/drawing/2014/main" id="{4344FEC9-3B1F-41C5-AAF8-4FF850FB2BFD}"/>
              </a:ext>
            </a:extLst>
          </p:cNvPr>
          <p:cNvGrpSpPr/>
          <p:nvPr/>
        </p:nvGrpSpPr>
        <p:grpSpPr>
          <a:xfrm>
            <a:off x="5385303" y="5257541"/>
            <a:ext cx="1955388" cy="246221"/>
            <a:chOff x="4598516" y="5218985"/>
            <a:chExt cx="1955388" cy="246221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AC32EC44-B5BE-4D0B-A37E-A94115036463}"/>
                </a:ext>
              </a:extLst>
            </p:cNvPr>
            <p:cNvSpPr txBox="1"/>
            <p:nvPr/>
          </p:nvSpPr>
          <p:spPr>
            <a:xfrm>
              <a:off x="4598516" y="5218985"/>
              <a:ext cx="774571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0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Nu ai cont?</a:t>
              </a:r>
            </a:p>
          </p:txBody>
        </p:sp>
        <p:sp>
          <p:nvSpPr>
            <p:cNvPr id="61" name="TextBox 60">
              <a:hlinkClick r:id="rId10" action="ppaction://hlinksldjump"/>
              <a:extLst>
                <a:ext uri="{FF2B5EF4-FFF2-40B4-BE49-F238E27FC236}">
                  <a16:creationId xmlns:a16="http://schemas.microsoft.com/office/drawing/2014/main" id="{B404BCF9-1370-46C3-8463-F002E4D30D95}"/>
                </a:ext>
              </a:extLst>
            </p:cNvPr>
            <p:cNvSpPr txBox="1"/>
            <p:nvPr/>
          </p:nvSpPr>
          <p:spPr>
            <a:xfrm>
              <a:off x="5314462" y="5218985"/>
              <a:ext cx="1239442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000">
                  <a:solidFill>
                    <a:srgbClr val="336699"/>
                  </a:solidFill>
                </a:rPr>
                <a:t>Creeaza cont gratuit</a:t>
              </a:r>
            </a:p>
          </p:txBody>
        </p:sp>
      </p:grpSp>
      <p:pic>
        <p:nvPicPr>
          <p:cNvPr id="64" name="Picture 63">
            <a:extLst>
              <a:ext uri="{FF2B5EF4-FFF2-40B4-BE49-F238E27FC236}">
                <a16:creationId xmlns:a16="http://schemas.microsoft.com/office/drawing/2014/main" id="{46E39035-AFD5-45B0-B0CF-B7419886118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3376" y="5536090"/>
            <a:ext cx="2282186" cy="420212"/>
          </a:xfrm>
          <a:prstGeom prst="rect">
            <a:avLst/>
          </a:prstGeom>
        </p:spPr>
      </p:pic>
      <p:pic>
        <p:nvPicPr>
          <p:cNvPr id="70" name="Picture 69">
            <a:hlinkClick r:id="rId12" action="ppaction://hlinksldjump"/>
            <a:extLst>
              <a:ext uri="{FF2B5EF4-FFF2-40B4-BE49-F238E27FC236}">
                <a16:creationId xmlns:a16="http://schemas.microsoft.com/office/drawing/2014/main" id="{41C7540F-2AE9-48E9-9A59-3C497D4717B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276"/>
            <a:ext cx="12192000" cy="46476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BFC9EB6F-6AD0-4ACA-811E-71F0F8B7B0F7}"/>
              </a:ext>
            </a:extLst>
          </p:cNvPr>
          <p:cNvSpPr txBox="1"/>
          <p:nvPr/>
        </p:nvSpPr>
        <p:spPr>
          <a:xfrm>
            <a:off x="5059411" y="4026473"/>
            <a:ext cx="2482825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>
                <a:solidFill>
                  <a:srgbClr val="C00000"/>
                </a:solidFill>
              </a:rPr>
              <a:t>Te rog sa introduci parola 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D49F881-2C9C-4E3C-9419-853A9716FE72}"/>
              </a:ext>
            </a:extLst>
          </p:cNvPr>
          <p:cNvCxnSpPr>
            <a:cxnSpLocks/>
          </p:cNvCxnSpPr>
          <p:nvPr/>
        </p:nvCxnSpPr>
        <p:spPr>
          <a:xfrm>
            <a:off x="5581397" y="3036449"/>
            <a:ext cx="153144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9A535DC-AB25-4CEA-B39B-91D5D90D4BBE}"/>
              </a:ext>
            </a:extLst>
          </p:cNvPr>
          <p:cNvSpPr txBox="1"/>
          <p:nvPr/>
        </p:nvSpPr>
        <p:spPr>
          <a:xfrm>
            <a:off x="6124032" y="2913339"/>
            <a:ext cx="36260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>
                <a:solidFill>
                  <a:schemeClr val="bg1">
                    <a:lumMod val="65000"/>
                  </a:schemeClr>
                </a:solidFill>
              </a:rPr>
              <a:t>sau</a:t>
            </a:r>
            <a:endParaRPr lang="en-US" sz="1000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A89F473E-361C-4E55-83BF-0F5EE12069BA}"/>
              </a:ext>
            </a:extLst>
          </p:cNvPr>
          <p:cNvSpPr/>
          <p:nvPr/>
        </p:nvSpPr>
        <p:spPr>
          <a:xfrm>
            <a:off x="5113924" y="3757384"/>
            <a:ext cx="2484852" cy="246221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>
                <a:solidFill>
                  <a:srgbClr val="C00000"/>
                </a:solidFill>
              </a:rPr>
              <a:t>Parola</a:t>
            </a:r>
          </a:p>
        </p:txBody>
      </p:sp>
    </p:spTree>
    <p:extLst>
      <p:ext uri="{BB962C8B-B14F-4D97-AF65-F5344CB8AC3E}">
        <p14:creationId xmlns:p14="http://schemas.microsoft.com/office/powerpoint/2010/main" val="32561855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4C358C5-B14B-405D-84E6-2E34DE654F1C}"/>
              </a:ext>
            </a:extLst>
          </p:cNvPr>
          <p:cNvSpPr/>
          <p:nvPr/>
        </p:nvSpPr>
        <p:spPr>
          <a:xfrm>
            <a:off x="4913821" y="627833"/>
            <a:ext cx="2824578" cy="3399221"/>
          </a:xfrm>
          <a:prstGeom prst="rect">
            <a:avLst/>
          </a:prstGeom>
          <a:solidFill>
            <a:schemeClr val="bg1"/>
          </a:solidFill>
          <a:ln w="12700" cmpd="dbl">
            <a:gradFill flip="none" rotWithShape="1">
              <a:gsLst>
                <a:gs pos="0">
                  <a:schemeClr val="accent3">
                    <a:lumMod val="0"/>
                    <a:lumOff val="100000"/>
                  </a:schemeClr>
                </a:gs>
                <a:gs pos="35000">
                  <a:schemeClr val="accent3">
                    <a:lumMod val="0"/>
                    <a:lumOff val="100000"/>
                  </a:schemeClr>
                </a:gs>
                <a:gs pos="100000">
                  <a:schemeClr val="accent3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B816EA2-9E44-4B40-9E75-AFBD4A1346F1}"/>
              </a:ext>
            </a:extLst>
          </p:cNvPr>
          <p:cNvGrpSpPr/>
          <p:nvPr/>
        </p:nvGrpSpPr>
        <p:grpSpPr>
          <a:xfrm>
            <a:off x="5009537" y="901698"/>
            <a:ext cx="2646362" cy="585689"/>
            <a:chOff x="4779422" y="1269185"/>
            <a:chExt cx="2646362" cy="585689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49318667-4CD0-4178-AF17-8B6BB3DFA1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79422" y="1269185"/>
              <a:ext cx="743671" cy="585689"/>
            </a:xfrm>
            <a:prstGeom prst="rect">
              <a:avLst/>
            </a:prstGeom>
          </p:spPr>
        </p:pic>
        <p:sp>
          <p:nvSpPr>
            <p:cNvPr id="7" name="TextBox 6">
              <a:hlinkClick r:id="rId3" action="ppaction://hlinksldjump"/>
              <a:extLst>
                <a:ext uri="{FF2B5EF4-FFF2-40B4-BE49-F238E27FC236}">
                  <a16:creationId xmlns:a16="http://schemas.microsoft.com/office/drawing/2014/main" id="{98815869-205C-4A62-9B8A-2EBFCD56869B}"/>
                </a:ext>
              </a:extLst>
            </p:cNvPr>
            <p:cNvSpPr txBox="1"/>
            <p:nvPr/>
          </p:nvSpPr>
          <p:spPr>
            <a:xfrm>
              <a:off x="5523093" y="1301163"/>
              <a:ext cx="19026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>
                  <a:solidFill>
                    <a:srgbClr val="336699"/>
                  </a:solidFill>
                  <a:latin typeface="Franklin Gothic Medium" panose="020B0603020102020204" pitchFamily="34" charset="0"/>
                  <a:ea typeface="Microsoft YaHei UI" panose="020B0503020204020204" pitchFamily="34" charset="-122"/>
                </a:rPr>
                <a:t>BlocAdmin.ro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4884985-CBBB-475F-827F-D558B25517CD}"/>
                </a:ext>
              </a:extLst>
            </p:cNvPr>
            <p:cNvSpPr txBox="1"/>
            <p:nvPr/>
          </p:nvSpPr>
          <p:spPr>
            <a:xfrm>
              <a:off x="5523093" y="1518809"/>
              <a:ext cx="189951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i="1" err="1">
                  <a:solidFill>
                    <a:srgbClr val="006600"/>
                  </a:solidFill>
                </a:rPr>
                <a:t>Pentru</a:t>
              </a:r>
              <a:r>
                <a:rPr lang="en-US" sz="1000" b="1" i="1">
                  <a:solidFill>
                    <a:srgbClr val="006600"/>
                  </a:solidFill>
                </a:rPr>
                <a:t> administratorii de bloc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B27F7E71-4215-485A-8393-B43E9CAA8FF7}"/>
              </a:ext>
            </a:extLst>
          </p:cNvPr>
          <p:cNvSpPr txBox="1"/>
          <p:nvPr/>
        </p:nvSpPr>
        <p:spPr>
          <a:xfrm>
            <a:off x="5494631" y="1506701"/>
            <a:ext cx="17049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tx1">
                    <a:lumMod val="75000"/>
                    <a:lumOff val="25000"/>
                  </a:schemeClr>
                </a:solidFill>
              </a:rPr>
              <a:t>Reseteaza parola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5FFB188-1B85-47E2-B3E0-4DEABDCFF0A1}"/>
              </a:ext>
            </a:extLst>
          </p:cNvPr>
          <p:cNvSpPr/>
          <p:nvPr/>
        </p:nvSpPr>
        <p:spPr>
          <a:xfrm>
            <a:off x="5104787" y="2655376"/>
            <a:ext cx="2484852" cy="246221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>
                <a:solidFill>
                  <a:srgbClr val="00B050"/>
                </a:solidFill>
              </a:rPr>
              <a:t>f.liviu@yahoo.com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35D2223C-3508-4B70-86C7-232CB10A5133}"/>
              </a:ext>
            </a:extLst>
          </p:cNvPr>
          <p:cNvSpPr/>
          <p:nvPr/>
        </p:nvSpPr>
        <p:spPr>
          <a:xfrm>
            <a:off x="5494631" y="3131938"/>
            <a:ext cx="1704975" cy="246211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/>
              <a:t>Reseteaza parola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7B5E9C36-E770-464C-A5E1-A9380F01C379}"/>
              </a:ext>
            </a:extLst>
          </p:cNvPr>
          <p:cNvCxnSpPr>
            <a:cxnSpLocks/>
          </p:cNvCxnSpPr>
          <p:nvPr/>
        </p:nvCxnSpPr>
        <p:spPr>
          <a:xfrm>
            <a:off x="5149977" y="3641650"/>
            <a:ext cx="240159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>
            <a:extLst>
              <a:ext uri="{FF2B5EF4-FFF2-40B4-BE49-F238E27FC236}">
                <a16:creationId xmlns:a16="http://schemas.microsoft.com/office/drawing/2014/main" id="{4344FEC9-3B1F-41C5-AAF8-4FF850FB2BFD}"/>
              </a:ext>
            </a:extLst>
          </p:cNvPr>
          <p:cNvGrpSpPr/>
          <p:nvPr/>
        </p:nvGrpSpPr>
        <p:grpSpPr>
          <a:xfrm>
            <a:off x="5394639" y="3695033"/>
            <a:ext cx="1955388" cy="246221"/>
            <a:chOff x="4598516" y="5218985"/>
            <a:chExt cx="1955388" cy="246221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AC32EC44-B5BE-4D0B-A37E-A94115036463}"/>
                </a:ext>
              </a:extLst>
            </p:cNvPr>
            <p:cNvSpPr txBox="1"/>
            <p:nvPr/>
          </p:nvSpPr>
          <p:spPr>
            <a:xfrm>
              <a:off x="4598516" y="5218985"/>
              <a:ext cx="774571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0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Nu ai cont?</a:t>
              </a:r>
            </a:p>
          </p:txBody>
        </p:sp>
        <p:sp>
          <p:nvSpPr>
            <p:cNvPr id="61" name="TextBox 60">
              <a:hlinkClick r:id="rId4" action="ppaction://hlinksldjump"/>
              <a:extLst>
                <a:ext uri="{FF2B5EF4-FFF2-40B4-BE49-F238E27FC236}">
                  <a16:creationId xmlns:a16="http://schemas.microsoft.com/office/drawing/2014/main" id="{B404BCF9-1370-46C3-8463-F002E4D30D95}"/>
                </a:ext>
              </a:extLst>
            </p:cNvPr>
            <p:cNvSpPr txBox="1"/>
            <p:nvPr/>
          </p:nvSpPr>
          <p:spPr>
            <a:xfrm>
              <a:off x="5314462" y="5218985"/>
              <a:ext cx="1239442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000">
                  <a:solidFill>
                    <a:srgbClr val="336699"/>
                  </a:solidFill>
                </a:rPr>
                <a:t>Creeaza cont gratuit</a:t>
              </a:r>
            </a:p>
          </p:txBody>
        </p:sp>
      </p:grpSp>
      <p:pic>
        <p:nvPicPr>
          <p:cNvPr id="64" name="Picture 63">
            <a:extLst>
              <a:ext uri="{FF2B5EF4-FFF2-40B4-BE49-F238E27FC236}">
                <a16:creationId xmlns:a16="http://schemas.microsoft.com/office/drawing/2014/main" id="{46E39035-AFD5-45B0-B0CF-B741988611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9386" y="4118202"/>
            <a:ext cx="2282186" cy="420212"/>
          </a:xfrm>
          <a:prstGeom prst="rect">
            <a:avLst/>
          </a:prstGeom>
        </p:spPr>
      </p:pic>
      <p:pic>
        <p:nvPicPr>
          <p:cNvPr id="70" name="Picture 69">
            <a:hlinkClick r:id="rId6" action="ppaction://hlinksldjump"/>
            <a:extLst>
              <a:ext uri="{FF2B5EF4-FFF2-40B4-BE49-F238E27FC236}">
                <a16:creationId xmlns:a16="http://schemas.microsoft.com/office/drawing/2014/main" id="{41C7540F-2AE9-48E9-9A59-3C497D4717B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276"/>
            <a:ext cx="12192000" cy="46476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CEF3C03-D1E1-488F-9C17-29DC061D2A88}"/>
              </a:ext>
            </a:extLst>
          </p:cNvPr>
          <p:cNvSpPr/>
          <p:nvPr/>
        </p:nvSpPr>
        <p:spPr>
          <a:xfrm>
            <a:off x="5104788" y="2028790"/>
            <a:ext cx="2484852" cy="37213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000">
                <a:solidFill>
                  <a:schemeClr val="accent2">
                    <a:lumMod val="50000"/>
                  </a:schemeClr>
                </a:solidFill>
              </a:rPr>
              <a:t>Eroare: Adresa de e-mail introdusa nu figureaza in baza de date BlocAdmin.ro</a:t>
            </a:r>
          </a:p>
        </p:txBody>
      </p:sp>
    </p:spTree>
    <p:extLst>
      <p:ext uri="{BB962C8B-B14F-4D97-AF65-F5344CB8AC3E}">
        <p14:creationId xmlns:p14="http://schemas.microsoft.com/office/powerpoint/2010/main" val="18079174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10C200C-ECFD-4C86-9164-631B0A479C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4991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6775C25-62D0-4A4B-8118-AEB326AD5D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02D48A3-B7A7-4267-BA25-0BEFB11CCBDD}"/>
              </a:ext>
            </a:extLst>
          </p:cNvPr>
          <p:cNvCxnSpPr/>
          <p:nvPr/>
        </p:nvCxnSpPr>
        <p:spPr>
          <a:xfrm>
            <a:off x="400050" y="1209675"/>
            <a:ext cx="11315700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1DA4DC4-5B02-4E2B-8D58-56EB52416817}"/>
              </a:ext>
            </a:extLst>
          </p:cNvPr>
          <p:cNvCxnSpPr/>
          <p:nvPr/>
        </p:nvCxnSpPr>
        <p:spPr>
          <a:xfrm>
            <a:off x="552450" y="1362075"/>
            <a:ext cx="11315700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05509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CC84A3B-1309-4F5C-B2CA-61328CAE34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46379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9318667-4CD0-4178-AF17-8B6BB3DFA1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37" y="589972"/>
            <a:ext cx="743671" cy="58568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8815869-205C-4A62-9B8A-2EBFCD56869B}"/>
              </a:ext>
            </a:extLst>
          </p:cNvPr>
          <p:cNvSpPr txBox="1"/>
          <p:nvPr/>
        </p:nvSpPr>
        <p:spPr>
          <a:xfrm>
            <a:off x="1043708" y="621950"/>
            <a:ext cx="19026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rgbClr val="336699"/>
                </a:solidFill>
                <a:latin typeface="Franklin Gothic Medium" panose="020B0603020102020204" pitchFamily="34" charset="0"/>
                <a:ea typeface="Microsoft YaHei UI" panose="020B0503020204020204" pitchFamily="34" charset="-122"/>
              </a:rPr>
              <a:t>BlocAdmin.ro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884985-CBBB-475F-827F-D558B25517CD}"/>
              </a:ext>
            </a:extLst>
          </p:cNvPr>
          <p:cNvSpPr txBox="1"/>
          <p:nvPr/>
        </p:nvSpPr>
        <p:spPr>
          <a:xfrm>
            <a:off x="1043708" y="839596"/>
            <a:ext cx="18995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i="1" err="1">
                <a:solidFill>
                  <a:srgbClr val="006600"/>
                </a:solidFill>
              </a:rPr>
              <a:t>Pentru</a:t>
            </a:r>
            <a:r>
              <a:rPr lang="en-US" sz="1000" b="1" i="1">
                <a:solidFill>
                  <a:srgbClr val="006600"/>
                </a:solidFill>
              </a:rPr>
              <a:t> administratorii de bloc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BC44E93-A3A1-487F-99EE-7A3EA5A01AA0}"/>
              </a:ext>
            </a:extLst>
          </p:cNvPr>
          <p:cNvCxnSpPr/>
          <p:nvPr/>
        </p:nvCxnSpPr>
        <p:spPr>
          <a:xfrm>
            <a:off x="400050" y="1209675"/>
            <a:ext cx="11315700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hlinkClick r:id="rId4" action="ppaction://hlinksldjump"/>
            <a:extLst>
              <a:ext uri="{FF2B5EF4-FFF2-40B4-BE49-F238E27FC236}">
                <a16:creationId xmlns:a16="http://schemas.microsoft.com/office/drawing/2014/main" id="{88BB1A2F-B2A7-4E1F-B0A0-DDD4E9263535}"/>
              </a:ext>
            </a:extLst>
          </p:cNvPr>
          <p:cNvSpPr/>
          <p:nvPr/>
        </p:nvSpPr>
        <p:spPr>
          <a:xfrm>
            <a:off x="10010775" y="716490"/>
            <a:ext cx="1704975" cy="246211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/>
              <a:t>Lanseaza BlocAdmin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2C2EC65-78BA-47D7-BAEB-F5BC92290C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2884" y="1506332"/>
            <a:ext cx="4161707" cy="2775859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43D37A0-032B-42FC-975D-AAD904976876}"/>
              </a:ext>
            </a:extLst>
          </p:cNvPr>
          <p:cNvCxnSpPr/>
          <p:nvPr/>
        </p:nvCxnSpPr>
        <p:spPr>
          <a:xfrm>
            <a:off x="504825" y="6353175"/>
            <a:ext cx="113157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3F2E8872-81FC-47BD-9F48-4F9A4E37AC4B}"/>
              </a:ext>
            </a:extLst>
          </p:cNvPr>
          <p:cNvSpPr/>
          <p:nvPr/>
        </p:nvSpPr>
        <p:spPr>
          <a:xfrm>
            <a:off x="504825" y="6368569"/>
            <a:ext cx="266451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i="1">
                <a:solidFill>
                  <a:srgbClr val="336699"/>
                </a:solidFill>
              </a:rPr>
              <a:t>Copyright </a:t>
            </a:r>
            <a:r>
              <a:rPr lang="en-US" sz="800" i="1">
                <a:solidFill>
                  <a:srgbClr val="336699"/>
                </a:solidFill>
                <a:latin typeface="Calibri" panose="020F0502020204030204" pitchFamily="34" charset="0"/>
              </a:rPr>
              <a:t>© </a:t>
            </a:r>
            <a:r>
              <a:rPr lang="en-US" sz="800" i="1">
                <a:solidFill>
                  <a:srgbClr val="336699"/>
                </a:solidFill>
              </a:rPr>
              <a:t>BlocAdmin.ro 2018. Toate drepturile rezervate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81DFDF-E66B-4FF5-B2F1-4286A6BF4321}"/>
              </a:ext>
            </a:extLst>
          </p:cNvPr>
          <p:cNvSpPr/>
          <p:nvPr/>
        </p:nvSpPr>
        <p:spPr>
          <a:xfrm>
            <a:off x="504825" y="6527326"/>
            <a:ext cx="94448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i="1">
                <a:solidFill>
                  <a:schemeClr val="accent1">
                    <a:lumMod val="50000"/>
                  </a:schemeClr>
                </a:solidFill>
              </a:rPr>
              <a:t>Termeni si conditii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EB04D9B-BF0B-48B0-8DEC-87E41C96E0EB}"/>
              </a:ext>
            </a:extLst>
          </p:cNvPr>
          <p:cNvSpPr txBox="1"/>
          <p:nvPr/>
        </p:nvSpPr>
        <p:spPr>
          <a:xfrm>
            <a:off x="966789" y="1506332"/>
            <a:ext cx="48196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rgbClr val="006600"/>
                </a:solidFill>
              </a:rPr>
              <a:t>Solutia ideala pentru administratorii de bloc</a:t>
            </a:r>
          </a:p>
        </p:txBody>
      </p:sp>
      <p:sp>
        <p:nvSpPr>
          <p:cNvPr id="18" name="Rectangle: Rounded Corners 17">
            <a:hlinkClick r:id="rId6" action="ppaction://hlinksldjump"/>
            <a:extLst>
              <a:ext uri="{FF2B5EF4-FFF2-40B4-BE49-F238E27FC236}">
                <a16:creationId xmlns:a16="http://schemas.microsoft.com/office/drawing/2014/main" id="{684133C4-891A-4BF9-9A59-056752685B05}"/>
              </a:ext>
            </a:extLst>
          </p:cNvPr>
          <p:cNvSpPr/>
          <p:nvPr/>
        </p:nvSpPr>
        <p:spPr>
          <a:xfrm>
            <a:off x="2250174" y="1955559"/>
            <a:ext cx="1838325" cy="400098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/>
              <a:t>Creeaza cont gratuit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E4A3F61-BBA5-488D-9CE1-0AF87DEC1E0E}"/>
              </a:ext>
            </a:extLst>
          </p:cNvPr>
          <p:cNvSpPr txBox="1"/>
          <p:nvPr/>
        </p:nvSpPr>
        <p:spPr>
          <a:xfrm>
            <a:off x="2791981" y="3390219"/>
            <a:ext cx="48196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/>
              <a:t>Avantaje pentru administratori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E7A8686-2159-47A3-ACF6-05A36734C190}"/>
              </a:ext>
            </a:extLst>
          </p:cNvPr>
          <p:cNvSpPr txBox="1"/>
          <p:nvPr/>
        </p:nvSpPr>
        <p:spPr>
          <a:xfrm>
            <a:off x="2791980" y="4287697"/>
            <a:ext cx="48196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/>
              <a:t>Avantaje pentru locatari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1254602-75CC-4234-9DF9-6ED75995FA99}"/>
              </a:ext>
            </a:extLst>
          </p:cNvPr>
          <p:cNvSpPr/>
          <p:nvPr/>
        </p:nvSpPr>
        <p:spPr>
          <a:xfrm>
            <a:off x="2896756" y="3745639"/>
            <a:ext cx="4728406" cy="4949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800">
                <a:solidFill>
                  <a:schemeClr val="tx1"/>
                </a:solidFill>
              </a:rPr>
              <a:t>Usor de utilizat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800">
                <a:solidFill>
                  <a:schemeClr val="tx1"/>
                </a:solidFill>
              </a:rPr>
              <a:t>On-line, acces de pe orice computer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800">
                <a:solidFill>
                  <a:schemeClr val="tx1"/>
                </a:solidFill>
              </a:rPr>
              <a:t>Conform cu legea 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5F6A07B-E468-47DE-A8F0-F270043C8B33}"/>
              </a:ext>
            </a:extLst>
          </p:cNvPr>
          <p:cNvSpPr/>
          <p:nvPr/>
        </p:nvSpPr>
        <p:spPr>
          <a:xfrm>
            <a:off x="2896756" y="4705826"/>
            <a:ext cx="4728406" cy="7278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800">
                <a:solidFill>
                  <a:schemeClr val="tx1"/>
                </a:solidFill>
              </a:rPr>
              <a:t>Aplicatie gratuita pentru telefon si tableta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800">
                <a:solidFill>
                  <a:schemeClr val="tx1"/>
                </a:solidFill>
              </a:rPr>
              <a:t>Primesti notificari cand se afiseaza intretinerea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800">
                <a:solidFill>
                  <a:schemeClr val="tx1"/>
                </a:solidFill>
              </a:rPr>
              <a:t>Vezi din ce este compusa intretinerea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800">
                <a:solidFill>
                  <a:schemeClr val="tx1"/>
                </a:solidFill>
              </a:rPr>
              <a:t>Poti plati intretinerea cu cardul direct din aplicatie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800">
                <a:solidFill>
                  <a:schemeClr val="tx1"/>
                </a:solidFill>
              </a:rPr>
              <a:t>Poti comnica cu administratorul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048CE85-B24E-45DA-9A0B-EEAB77A8B9E0}"/>
              </a:ext>
            </a:extLst>
          </p:cNvPr>
          <p:cNvSpPr txBox="1"/>
          <p:nvPr/>
        </p:nvSpPr>
        <p:spPr>
          <a:xfrm>
            <a:off x="1043708" y="2537990"/>
            <a:ext cx="481964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000">
                <a:solidFill>
                  <a:srgbClr val="336699"/>
                </a:solidFill>
              </a:rPr>
              <a:t>BlocAdmin.ro este o aplicatie on-line dedicate administratorilor de bloc. 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000">
                <a:solidFill>
                  <a:srgbClr val="336699"/>
                </a:solidFill>
              </a:rPr>
              <a:t>Este solutia ideala pentru a tine evidenta cheltuielilor si platilor unei asociatii de bloc.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1000">
                <a:solidFill>
                  <a:srgbClr val="336699"/>
                </a:solidFill>
              </a:rPr>
              <a:t>Calculul tabelul de intretinere nu a fost nicidata mai simplu de efectuat.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70EF8E3A-1C4B-4C32-95E3-006DB95577B1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352" y="3210935"/>
            <a:ext cx="1695220" cy="2553633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773FBB73-AF55-4CB5-9943-A50B35F16C2E}"/>
              </a:ext>
            </a:extLst>
          </p:cNvPr>
          <p:cNvSpPr txBox="1"/>
          <p:nvPr/>
        </p:nvSpPr>
        <p:spPr>
          <a:xfrm>
            <a:off x="1221217" y="5486532"/>
            <a:ext cx="1231728" cy="70788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bg1"/>
                </a:solidFill>
              </a:rPr>
              <a:t>“BlocAdmin.ro este solutia ideala pentru administrarea unui bloc” </a:t>
            </a:r>
          </a:p>
          <a:p>
            <a:r>
              <a:rPr lang="en-US" sz="800">
                <a:solidFill>
                  <a:schemeClr val="bg1"/>
                </a:solidFill>
              </a:rPr>
              <a:t>Mihai Popescu  Administrator bloc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401939B-FF2C-4791-84CB-66539BAC62EF}"/>
              </a:ext>
            </a:extLst>
          </p:cNvPr>
          <p:cNvCxnSpPr>
            <a:cxnSpLocks/>
          </p:cNvCxnSpPr>
          <p:nvPr/>
        </p:nvCxnSpPr>
        <p:spPr>
          <a:xfrm flipV="1">
            <a:off x="1114425" y="3218106"/>
            <a:ext cx="5024078" cy="8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07789E8-D619-423C-961B-0BEB4579CB99}"/>
              </a:ext>
            </a:extLst>
          </p:cNvPr>
          <p:cNvSpPr txBox="1"/>
          <p:nvPr/>
        </p:nvSpPr>
        <p:spPr>
          <a:xfrm>
            <a:off x="7680037" y="4336158"/>
            <a:ext cx="2478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Care este scopul nostru?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0537A76-05F3-4548-A324-293757E4F37D}"/>
              </a:ext>
            </a:extLst>
          </p:cNvPr>
          <p:cNvSpPr txBox="1"/>
          <p:nvPr/>
        </p:nvSpPr>
        <p:spPr>
          <a:xfrm>
            <a:off x="6581775" y="4734914"/>
            <a:ext cx="49530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/>
              <a:t>“Tatal meu este administrator de bloc de mai bine de 10 ani. In fiecare luna a trebuit sa-mi aloc cel putin o ora pentru a-l ajuta sa calculeze tabelul de intretinere. Astfel, am decis sa dezvolt aceasta aplicatie pentru a veni in sprijinul lui si a altor administratori.</a:t>
            </a:r>
          </a:p>
          <a:p>
            <a:endParaRPr lang="en-US" sz="1000" i="1"/>
          </a:p>
          <a:p>
            <a:r>
              <a:rPr lang="en-US" sz="1000" i="1"/>
              <a:t>Scopul nostru este de a usura munca administratorilor de bloc si de a oferi o solutie transparenta pentru locatari.”</a:t>
            </a:r>
          </a:p>
          <a:p>
            <a:pPr algn="r"/>
            <a:r>
              <a:rPr lang="en-US" sz="1000" i="1"/>
              <a:t>Liviu Florea – fondator BlocAdmin.ro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E80B383D-ADA2-4212-A1EA-C17587D4F347}"/>
              </a:ext>
            </a:extLst>
          </p:cNvPr>
          <p:cNvGrpSpPr/>
          <p:nvPr/>
        </p:nvGrpSpPr>
        <p:grpSpPr>
          <a:xfrm>
            <a:off x="6671903" y="1001156"/>
            <a:ext cx="521970" cy="215444"/>
            <a:chOff x="6671903" y="1001156"/>
            <a:chExt cx="521970" cy="215444"/>
          </a:xfrm>
        </p:grpSpPr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1BF5BD9D-617A-4CF3-90B7-FAF9F95DF8C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71903" y="1001156"/>
              <a:ext cx="190500" cy="190500"/>
            </a:xfrm>
            <a:prstGeom prst="rect">
              <a:avLst/>
            </a:prstGeom>
          </p:spPr>
        </p:pic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11B07CC-4672-492A-BF2C-AEFF51D15352}"/>
                </a:ext>
              </a:extLst>
            </p:cNvPr>
            <p:cNvSpPr txBox="1"/>
            <p:nvPr/>
          </p:nvSpPr>
          <p:spPr>
            <a:xfrm>
              <a:off x="6767153" y="1001156"/>
              <a:ext cx="42672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/>
                <a:t>Acasa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E603225F-5600-4543-BCFB-B7696EACDAE1}"/>
              </a:ext>
            </a:extLst>
          </p:cNvPr>
          <p:cNvGrpSpPr/>
          <p:nvPr/>
        </p:nvGrpSpPr>
        <p:grpSpPr>
          <a:xfrm>
            <a:off x="8402618" y="1009995"/>
            <a:ext cx="650300" cy="215444"/>
            <a:chOff x="8402618" y="1009995"/>
            <a:chExt cx="650300" cy="215444"/>
          </a:xfrm>
        </p:grpSpPr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75F3A6CE-76B1-40E5-9A92-A075220AA25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02618" y="1013488"/>
              <a:ext cx="190500" cy="190500"/>
            </a:xfrm>
            <a:prstGeom prst="rect">
              <a:avLst/>
            </a:prstGeom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6B7A941-AA4F-4F6F-BFD7-599F96D425E5}"/>
                </a:ext>
              </a:extLst>
            </p:cNvPr>
            <p:cNvSpPr txBox="1"/>
            <p:nvPr/>
          </p:nvSpPr>
          <p:spPr>
            <a:xfrm>
              <a:off x="8544445" y="1009995"/>
              <a:ext cx="50847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/>
                <a:t>Contact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AEBA2217-9770-4272-8F7F-B4B9F7042784}"/>
              </a:ext>
            </a:extLst>
          </p:cNvPr>
          <p:cNvGrpSpPr/>
          <p:nvPr/>
        </p:nvGrpSpPr>
        <p:grpSpPr>
          <a:xfrm>
            <a:off x="7403224" y="1004649"/>
            <a:ext cx="791346" cy="219759"/>
            <a:chOff x="7403224" y="1004649"/>
            <a:chExt cx="791346" cy="219759"/>
          </a:xfrm>
        </p:grpSpPr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D1C219F4-0326-4468-A522-2CEF6B8AFD5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03224" y="1004649"/>
              <a:ext cx="190500" cy="190500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D7F0D02C-314D-4ECB-9F3F-0A1A16305F2C}"/>
                </a:ext>
              </a:extLst>
            </p:cNvPr>
            <p:cNvSpPr txBox="1"/>
            <p:nvPr/>
          </p:nvSpPr>
          <p:spPr>
            <a:xfrm>
              <a:off x="7559460" y="1008964"/>
              <a:ext cx="63511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/>
                <a:t>Despre noi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147109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>
            <a:extLst>
              <a:ext uri="{FF2B5EF4-FFF2-40B4-BE49-F238E27FC236}">
                <a16:creationId xmlns:a16="http://schemas.microsoft.com/office/drawing/2014/main" id="{F7878B1B-4369-4FBE-BCD3-532067B6A458}"/>
              </a:ext>
            </a:extLst>
          </p:cNvPr>
          <p:cNvSpPr txBox="1"/>
          <p:nvPr/>
        </p:nvSpPr>
        <p:spPr>
          <a:xfrm>
            <a:off x="3534105" y="1949058"/>
            <a:ext cx="501801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>
                <a:solidFill>
                  <a:schemeClr val="tx1">
                    <a:lumMod val="85000"/>
                    <a:lumOff val="15000"/>
                  </a:schemeClr>
                </a:solidFill>
              </a:rPr>
              <a:t>Defineste asociatia ta!</a:t>
            </a:r>
          </a:p>
          <a:p>
            <a:pPr algn="ctr"/>
            <a:endParaRPr lang="en-US" sz="1600" b="1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en-US" sz="1600" b="1">
                <a:solidFill>
                  <a:schemeClr val="tx1">
                    <a:lumMod val="85000"/>
                    <a:lumOff val="15000"/>
                  </a:schemeClr>
                </a:solidFill>
              </a:rPr>
              <a:t>In ecranele urmatoare vei seta asociatia.</a:t>
            </a:r>
          </a:p>
          <a:p>
            <a:pPr algn="ctr"/>
            <a:endParaRPr lang="en-US" sz="1600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7" name="Rectangle: Rounded Corners 56">
            <a:hlinkClick r:id="rId3" action="ppaction://hlinksldjump"/>
            <a:extLst>
              <a:ext uri="{FF2B5EF4-FFF2-40B4-BE49-F238E27FC236}">
                <a16:creationId xmlns:a16="http://schemas.microsoft.com/office/drawing/2014/main" id="{6C910AB3-3F72-46F9-9A39-A2EF0EDA5319}"/>
              </a:ext>
            </a:extLst>
          </p:cNvPr>
          <p:cNvSpPr/>
          <p:nvPr/>
        </p:nvSpPr>
        <p:spPr>
          <a:xfrm>
            <a:off x="5164187" y="3582766"/>
            <a:ext cx="1704975" cy="246211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/>
              <a:t>Continua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11AAE74-C0D3-4D38-A0C5-5DA9B81C8488}"/>
              </a:ext>
            </a:extLst>
          </p:cNvPr>
          <p:cNvGrpSpPr/>
          <p:nvPr/>
        </p:nvGrpSpPr>
        <p:grpSpPr>
          <a:xfrm>
            <a:off x="4558103" y="1538200"/>
            <a:ext cx="3262405" cy="338554"/>
            <a:chOff x="4353727" y="1506701"/>
            <a:chExt cx="3262405" cy="338554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4C23345A-44BD-4573-BE3C-F7D400AC7C62}"/>
                </a:ext>
              </a:extLst>
            </p:cNvPr>
            <p:cNvSpPr txBox="1"/>
            <p:nvPr/>
          </p:nvSpPr>
          <p:spPr>
            <a:xfrm>
              <a:off x="4353727" y="1506701"/>
              <a:ext cx="148500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Bine ai venit pe 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5C2A9A81-24D8-4553-962D-9A5F0B021A22}"/>
                </a:ext>
              </a:extLst>
            </p:cNvPr>
            <p:cNvSpPr txBox="1"/>
            <p:nvPr/>
          </p:nvSpPr>
          <p:spPr>
            <a:xfrm>
              <a:off x="5713441" y="1511761"/>
              <a:ext cx="19026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>
                  <a:solidFill>
                    <a:srgbClr val="336699"/>
                  </a:solidFill>
                  <a:latin typeface="Franklin Gothic Medium" panose="020B0603020102020204" pitchFamily="34" charset="0"/>
                  <a:ea typeface="Microsoft YaHei UI" panose="020B0503020204020204" pitchFamily="34" charset="-122"/>
                </a:rPr>
                <a:t>BlocAdmin.ro</a:t>
              </a: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F3A00A54-C23D-42B7-ACDC-D8A3D62D73AD}"/>
              </a:ext>
            </a:extLst>
          </p:cNvPr>
          <p:cNvSpPr txBox="1"/>
          <p:nvPr/>
        </p:nvSpPr>
        <p:spPr>
          <a:xfrm>
            <a:off x="3534105" y="2890391"/>
            <a:ext cx="50180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solidFill>
                  <a:schemeClr val="tx1">
                    <a:lumMod val="85000"/>
                    <a:lumOff val="15000"/>
                  </a:schemeClr>
                </a:solidFill>
              </a:rPr>
              <a:t>Ca sa iti fie mai usor, te rog sa ai langa tine tabelul actual afisat la intretinere, facturile aferente tabelului afisat si certificatul de inmatriculare al asociatiei </a:t>
            </a:r>
          </a:p>
        </p:txBody>
      </p:sp>
    </p:spTree>
    <p:extLst>
      <p:ext uri="{BB962C8B-B14F-4D97-AF65-F5344CB8AC3E}">
        <p14:creationId xmlns:p14="http://schemas.microsoft.com/office/powerpoint/2010/main" val="20938713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>
            <a:extLst>
              <a:ext uri="{FF2B5EF4-FFF2-40B4-BE49-F238E27FC236}">
                <a16:creationId xmlns:a16="http://schemas.microsoft.com/office/drawing/2014/main" id="{F7878B1B-4369-4FBE-BCD3-532067B6A458}"/>
              </a:ext>
            </a:extLst>
          </p:cNvPr>
          <p:cNvSpPr txBox="1"/>
          <p:nvPr/>
        </p:nvSpPr>
        <p:spPr>
          <a:xfrm>
            <a:off x="7778017" y="1537144"/>
            <a:ext cx="20675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tx1">
                    <a:lumMod val="85000"/>
                    <a:lumOff val="15000"/>
                  </a:schemeClr>
                </a:solidFill>
              </a:rPr>
              <a:t>Profil Administrator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584FE5-9B1E-49EB-BB30-0C71D626AA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1059" y="1311356"/>
            <a:ext cx="664367" cy="657013"/>
          </a:xfrm>
          <a:prstGeom prst="rect">
            <a:avLst/>
          </a:prstGeom>
        </p:spPr>
      </p:pic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38F10125-E3D7-4699-ABD6-2FF895160737}"/>
              </a:ext>
            </a:extLst>
          </p:cNvPr>
          <p:cNvSpPr/>
          <p:nvPr/>
        </p:nvSpPr>
        <p:spPr>
          <a:xfrm>
            <a:off x="2061469" y="2127280"/>
            <a:ext cx="1363479" cy="22955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>
                <a:solidFill>
                  <a:schemeClr val="bg2">
                    <a:lumMod val="25000"/>
                  </a:schemeClr>
                </a:solidFill>
              </a:rPr>
              <a:t>Nume prenume</a:t>
            </a:r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2E581746-5A38-4C10-83FF-BA2A318307A6}"/>
              </a:ext>
            </a:extLst>
          </p:cNvPr>
          <p:cNvSpPr/>
          <p:nvPr/>
        </p:nvSpPr>
        <p:spPr>
          <a:xfrm>
            <a:off x="2061469" y="2382561"/>
            <a:ext cx="1363479" cy="22955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>
                <a:solidFill>
                  <a:schemeClr val="bg2">
                    <a:lumMod val="25000"/>
                  </a:schemeClr>
                </a:solidFill>
              </a:rPr>
              <a:t>Adresa e-mail</a:t>
            </a:r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4152B648-AC0C-4942-92CE-50E7508A39A3}"/>
              </a:ext>
            </a:extLst>
          </p:cNvPr>
          <p:cNvSpPr/>
          <p:nvPr/>
        </p:nvSpPr>
        <p:spPr>
          <a:xfrm>
            <a:off x="2061469" y="2660467"/>
            <a:ext cx="1363479" cy="22955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>
                <a:solidFill>
                  <a:schemeClr val="bg2">
                    <a:lumMod val="25000"/>
                  </a:schemeClr>
                </a:solidFill>
              </a:rPr>
              <a:t>Telefon</a:t>
            </a:r>
          </a:p>
        </p:txBody>
      </p:sp>
      <p:sp>
        <p:nvSpPr>
          <p:cNvPr id="96" name="Rectangle: Rounded Corners 95">
            <a:hlinkClick r:id="rId4" action="ppaction://hlinksldjump"/>
            <a:extLst>
              <a:ext uri="{FF2B5EF4-FFF2-40B4-BE49-F238E27FC236}">
                <a16:creationId xmlns:a16="http://schemas.microsoft.com/office/drawing/2014/main" id="{623C5DBB-2CB8-4506-B717-E2D26084337D}"/>
              </a:ext>
            </a:extLst>
          </p:cNvPr>
          <p:cNvSpPr/>
          <p:nvPr/>
        </p:nvSpPr>
        <p:spPr>
          <a:xfrm>
            <a:off x="3472573" y="2127280"/>
            <a:ext cx="2876550" cy="22955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00">
              <a:solidFill>
                <a:srgbClr val="C00000"/>
              </a:solidFill>
            </a:endParaRPr>
          </a:p>
        </p:txBody>
      </p: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F14EE002-0576-4A70-8E75-F35360C23A3E}"/>
              </a:ext>
            </a:extLst>
          </p:cNvPr>
          <p:cNvSpPr/>
          <p:nvPr/>
        </p:nvSpPr>
        <p:spPr>
          <a:xfrm>
            <a:off x="3472573" y="2382561"/>
            <a:ext cx="2876550" cy="22955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>
                <a:solidFill>
                  <a:schemeClr val="bg2">
                    <a:lumMod val="25000"/>
                  </a:schemeClr>
                </a:solidFill>
              </a:rPr>
              <a:t>f.liviu@yahoo.com</a:t>
            </a:r>
          </a:p>
        </p:txBody>
      </p:sp>
      <p:sp>
        <p:nvSpPr>
          <p:cNvPr id="121" name="Rectangle: Rounded Corners 120">
            <a:extLst>
              <a:ext uri="{FF2B5EF4-FFF2-40B4-BE49-F238E27FC236}">
                <a16:creationId xmlns:a16="http://schemas.microsoft.com/office/drawing/2014/main" id="{ED6317D3-A990-474A-984E-DC3319723E7A}"/>
              </a:ext>
            </a:extLst>
          </p:cNvPr>
          <p:cNvSpPr/>
          <p:nvPr/>
        </p:nvSpPr>
        <p:spPr>
          <a:xfrm>
            <a:off x="3472573" y="2659241"/>
            <a:ext cx="2876550" cy="22955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>
                <a:solidFill>
                  <a:schemeClr val="bg2">
                    <a:lumMod val="25000"/>
                  </a:schemeClr>
                </a:solidFill>
              </a:rPr>
              <a:t>0745789546</a:t>
            </a:r>
          </a:p>
        </p:txBody>
      </p:sp>
      <p:sp>
        <p:nvSpPr>
          <p:cNvPr id="122" name="Rectangle: Rounded Corners 121">
            <a:extLst>
              <a:ext uri="{FF2B5EF4-FFF2-40B4-BE49-F238E27FC236}">
                <a16:creationId xmlns:a16="http://schemas.microsoft.com/office/drawing/2014/main" id="{14E1B788-B48E-456C-9043-78041C09D1E5}"/>
              </a:ext>
            </a:extLst>
          </p:cNvPr>
          <p:cNvSpPr/>
          <p:nvPr/>
        </p:nvSpPr>
        <p:spPr>
          <a:xfrm>
            <a:off x="2061469" y="3035151"/>
            <a:ext cx="1704975" cy="246211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>
                <a:solidFill>
                  <a:schemeClr val="tx1">
                    <a:lumMod val="50000"/>
                    <a:lumOff val="50000"/>
                  </a:schemeClr>
                </a:solidFill>
              </a:rPr>
              <a:t>Continua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9E64C39-A006-4D7B-8328-5533861C2B80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7707" y="1530222"/>
            <a:ext cx="264666" cy="295269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4B54C78-5109-4AE1-8A5D-E30A61C85A5B}"/>
              </a:ext>
            </a:extLst>
          </p:cNvPr>
          <p:cNvCxnSpPr/>
          <p:nvPr/>
        </p:nvCxnSpPr>
        <p:spPr>
          <a:xfrm>
            <a:off x="2037045" y="2024743"/>
            <a:ext cx="768704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61A37450-AF95-4263-BAB2-5452B6E68A5C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8380" y="2396541"/>
            <a:ext cx="163383" cy="163383"/>
          </a:xfrm>
          <a:prstGeom prst="rect">
            <a:avLst/>
          </a:prstGeom>
        </p:spPr>
      </p:pic>
      <p:pic>
        <p:nvPicPr>
          <p:cNvPr id="126" name="Picture 125">
            <a:extLst>
              <a:ext uri="{FF2B5EF4-FFF2-40B4-BE49-F238E27FC236}">
                <a16:creationId xmlns:a16="http://schemas.microsoft.com/office/drawing/2014/main" id="{0A4DD43B-6C46-4119-8F79-27546A731893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8380" y="2688389"/>
            <a:ext cx="163383" cy="163383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98259BCE-866A-4D33-A99E-8D6C85707859}"/>
              </a:ext>
            </a:extLst>
          </p:cNvPr>
          <p:cNvSpPr/>
          <p:nvPr/>
        </p:nvSpPr>
        <p:spPr>
          <a:xfrm>
            <a:off x="7371199" y="2105428"/>
            <a:ext cx="1483552" cy="1524180"/>
          </a:xfrm>
          <a:prstGeom prst="rect">
            <a:avLst/>
          </a:prstGeom>
          <a:solidFill>
            <a:schemeClr val="bg1"/>
          </a:solidFill>
          <a:ln>
            <a:gradFill flip="none" rotWithShape="1">
              <a:gsLst>
                <a:gs pos="39000">
                  <a:schemeClr val="bg1">
                    <a:lumMod val="75000"/>
                  </a:schemeClr>
                </a:gs>
                <a:gs pos="60000">
                  <a:schemeClr val="accent3">
                    <a:lumMod val="45000"/>
                    <a:lumOff val="5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100000">
                  <a:schemeClr val="tx1"/>
                </a:gs>
              </a:gsLst>
              <a:lin ang="54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  <a:p>
            <a:pPr algn="ctr"/>
            <a:r>
              <a:rPr lang="en-US" sz="1600">
                <a:solidFill>
                  <a:srgbClr val="00B050"/>
                </a:solidFill>
              </a:rPr>
              <a:t>Indicatii</a:t>
            </a:r>
            <a:r>
              <a:rPr lang="en-US" sz="1200">
                <a:solidFill>
                  <a:srgbClr val="00B050"/>
                </a:solidFill>
              </a:rPr>
              <a:t> </a:t>
            </a:r>
          </a:p>
          <a:p>
            <a:pPr algn="ctr"/>
            <a:r>
              <a:rPr lang="en-US" sz="800">
                <a:solidFill>
                  <a:schemeClr val="tx1"/>
                </a:solidFill>
              </a:rPr>
              <a:t>Aici definesti profilul administratorului de bloc, adica profilul tau.</a:t>
            </a:r>
          </a:p>
          <a:p>
            <a:pPr algn="ctr"/>
            <a:r>
              <a:rPr lang="en-US" sz="800">
                <a:solidFill>
                  <a:schemeClr val="tx1"/>
                </a:solidFill>
              </a:rPr>
              <a:t>Completeaza numele si prenumele</a:t>
            </a:r>
            <a:r>
              <a:rPr lang="en-US" sz="800"/>
              <a:t> </a:t>
            </a:r>
            <a:r>
              <a:rPr lang="en-US"/>
              <a:t>si prenumele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848E358-6AD5-402A-8CA5-FF7838878A10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5764" y="2179962"/>
            <a:ext cx="246610" cy="246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6790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38F10125-E3D7-4699-ABD6-2FF895160737}"/>
              </a:ext>
            </a:extLst>
          </p:cNvPr>
          <p:cNvSpPr/>
          <p:nvPr/>
        </p:nvSpPr>
        <p:spPr>
          <a:xfrm>
            <a:off x="2061469" y="2127280"/>
            <a:ext cx="1363479" cy="22955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>
                <a:solidFill>
                  <a:schemeClr val="bg2">
                    <a:lumMod val="25000"/>
                  </a:schemeClr>
                </a:solidFill>
              </a:rPr>
              <a:t>Nume prenume</a:t>
            </a:r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2E581746-5A38-4C10-83FF-BA2A318307A6}"/>
              </a:ext>
            </a:extLst>
          </p:cNvPr>
          <p:cNvSpPr/>
          <p:nvPr/>
        </p:nvSpPr>
        <p:spPr>
          <a:xfrm>
            <a:off x="2061469" y="2382561"/>
            <a:ext cx="1363479" cy="22955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>
                <a:solidFill>
                  <a:schemeClr val="bg2">
                    <a:lumMod val="25000"/>
                  </a:schemeClr>
                </a:solidFill>
              </a:rPr>
              <a:t>Adresa e-mail</a:t>
            </a:r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4152B648-AC0C-4942-92CE-50E7508A39A3}"/>
              </a:ext>
            </a:extLst>
          </p:cNvPr>
          <p:cNvSpPr/>
          <p:nvPr/>
        </p:nvSpPr>
        <p:spPr>
          <a:xfrm>
            <a:off x="2061469" y="2660467"/>
            <a:ext cx="1363479" cy="22955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>
                <a:solidFill>
                  <a:schemeClr val="bg2">
                    <a:lumMod val="25000"/>
                  </a:schemeClr>
                </a:solidFill>
              </a:rPr>
              <a:t>Telefon</a:t>
            </a:r>
          </a:p>
        </p:txBody>
      </p: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623C5DBB-2CB8-4506-B717-E2D26084337D}"/>
              </a:ext>
            </a:extLst>
          </p:cNvPr>
          <p:cNvSpPr/>
          <p:nvPr/>
        </p:nvSpPr>
        <p:spPr>
          <a:xfrm>
            <a:off x="3472573" y="2127280"/>
            <a:ext cx="2876550" cy="22955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>
                <a:solidFill>
                  <a:schemeClr val="bg2">
                    <a:lumMod val="25000"/>
                  </a:schemeClr>
                </a:solidFill>
              </a:rPr>
              <a:t>Florea Mihail</a:t>
            </a:r>
          </a:p>
        </p:txBody>
      </p: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F14EE002-0576-4A70-8E75-F35360C23A3E}"/>
              </a:ext>
            </a:extLst>
          </p:cNvPr>
          <p:cNvSpPr/>
          <p:nvPr/>
        </p:nvSpPr>
        <p:spPr>
          <a:xfrm>
            <a:off x="3472573" y="2382561"/>
            <a:ext cx="2876550" cy="22955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>
                <a:solidFill>
                  <a:schemeClr val="bg2">
                    <a:lumMod val="25000"/>
                  </a:schemeClr>
                </a:solidFill>
              </a:rPr>
              <a:t>f.liviu@yahoo.com</a:t>
            </a:r>
          </a:p>
        </p:txBody>
      </p:sp>
      <p:sp>
        <p:nvSpPr>
          <p:cNvPr id="121" name="Rectangle: Rounded Corners 120">
            <a:extLst>
              <a:ext uri="{FF2B5EF4-FFF2-40B4-BE49-F238E27FC236}">
                <a16:creationId xmlns:a16="http://schemas.microsoft.com/office/drawing/2014/main" id="{ED6317D3-A990-474A-984E-DC3319723E7A}"/>
              </a:ext>
            </a:extLst>
          </p:cNvPr>
          <p:cNvSpPr/>
          <p:nvPr/>
        </p:nvSpPr>
        <p:spPr>
          <a:xfrm>
            <a:off x="3472573" y="2659241"/>
            <a:ext cx="2876550" cy="22955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>
                <a:solidFill>
                  <a:schemeClr val="bg2">
                    <a:lumMod val="25000"/>
                  </a:schemeClr>
                </a:solidFill>
              </a:rPr>
              <a:t>0745789546</a:t>
            </a:r>
          </a:p>
        </p:txBody>
      </p:sp>
      <p:sp>
        <p:nvSpPr>
          <p:cNvPr id="122" name="Rectangle: Rounded Corners 121">
            <a:hlinkClick r:id="rId3" action="ppaction://hlinksldjump"/>
            <a:extLst>
              <a:ext uri="{FF2B5EF4-FFF2-40B4-BE49-F238E27FC236}">
                <a16:creationId xmlns:a16="http://schemas.microsoft.com/office/drawing/2014/main" id="{14E1B788-B48E-456C-9043-78041C09D1E5}"/>
              </a:ext>
            </a:extLst>
          </p:cNvPr>
          <p:cNvSpPr/>
          <p:nvPr/>
        </p:nvSpPr>
        <p:spPr>
          <a:xfrm>
            <a:off x="2083866" y="3041971"/>
            <a:ext cx="1704975" cy="246211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/>
              <a:t>Continua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4B54C78-5109-4AE1-8A5D-E30A61C85A5B}"/>
              </a:ext>
            </a:extLst>
          </p:cNvPr>
          <p:cNvCxnSpPr/>
          <p:nvPr/>
        </p:nvCxnSpPr>
        <p:spPr>
          <a:xfrm>
            <a:off x="2037045" y="2024743"/>
            <a:ext cx="768704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61A37450-AF95-4263-BAB2-5452B6E68A5C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8380" y="2396541"/>
            <a:ext cx="163383" cy="163383"/>
          </a:xfrm>
          <a:prstGeom prst="rect">
            <a:avLst/>
          </a:prstGeom>
        </p:spPr>
      </p:pic>
      <p:pic>
        <p:nvPicPr>
          <p:cNvPr id="126" name="Picture 125">
            <a:extLst>
              <a:ext uri="{FF2B5EF4-FFF2-40B4-BE49-F238E27FC236}">
                <a16:creationId xmlns:a16="http://schemas.microsoft.com/office/drawing/2014/main" id="{0A4DD43B-6C46-4119-8F79-27546A731893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8380" y="2688389"/>
            <a:ext cx="163383" cy="163383"/>
          </a:xfrm>
          <a:prstGeom prst="rect">
            <a:avLst/>
          </a:prstGeom>
        </p:spPr>
      </p:pic>
      <p:sp>
        <p:nvSpPr>
          <p:cNvPr id="127" name="TextBox 126">
            <a:extLst>
              <a:ext uri="{FF2B5EF4-FFF2-40B4-BE49-F238E27FC236}">
                <a16:creationId xmlns:a16="http://schemas.microsoft.com/office/drawing/2014/main" id="{AE4378DD-767E-46CB-BDF2-40E0ADB1A906}"/>
              </a:ext>
            </a:extLst>
          </p:cNvPr>
          <p:cNvSpPr txBox="1"/>
          <p:nvPr/>
        </p:nvSpPr>
        <p:spPr>
          <a:xfrm>
            <a:off x="7778017" y="1537144"/>
            <a:ext cx="20675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tx1">
                    <a:lumMod val="85000"/>
                    <a:lumOff val="15000"/>
                  </a:schemeClr>
                </a:solidFill>
              </a:rPr>
              <a:t>Profil Administrator</a:t>
            </a:r>
          </a:p>
        </p:txBody>
      </p:sp>
      <p:pic>
        <p:nvPicPr>
          <p:cNvPr id="128" name="Picture 127">
            <a:extLst>
              <a:ext uri="{FF2B5EF4-FFF2-40B4-BE49-F238E27FC236}">
                <a16:creationId xmlns:a16="http://schemas.microsoft.com/office/drawing/2014/main" id="{36075BB7-0F37-48B1-BF59-24AF6088E9BE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7707" y="1530222"/>
            <a:ext cx="264666" cy="295269"/>
          </a:xfrm>
          <a:prstGeom prst="rect">
            <a:avLst/>
          </a:prstGeom>
        </p:spPr>
      </p:pic>
      <p:sp>
        <p:nvSpPr>
          <p:cNvPr id="133" name="Rectangle 132">
            <a:extLst>
              <a:ext uri="{FF2B5EF4-FFF2-40B4-BE49-F238E27FC236}">
                <a16:creationId xmlns:a16="http://schemas.microsoft.com/office/drawing/2014/main" id="{AD7AD322-5C26-465D-8BC9-8205CCF36D48}"/>
              </a:ext>
            </a:extLst>
          </p:cNvPr>
          <p:cNvSpPr/>
          <p:nvPr/>
        </p:nvSpPr>
        <p:spPr>
          <a:xfrm>
            <a:off x="7371199" y="2105428"/>
            <a:ext cx="1483552" cy="1524180"/>
          </a:xfrm>
          <a:prstGeom prst="rect">
            <a:avLst/>
          </a:prstGeom>
          <a:solidFill>
            <a:schemeClr val="bg1"/>
          </a:solidFill>
          <a:ln>
            <a:gradFill flip="none" rotWithShape="1">
              <a:gsLst>
                <a:gs pos="39000">
                  <a:schemeClr val="bg1">
                    <a:lumMod val="75000"/>
                  </a:schemeClr>
                </a:gs>
                <a:gs pos="60000">
                  <a:schemeClr val="accent3">
                    <a:lumMod val="45000"/>
                    <a:lumOff val="5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100000">
                  <a:schemeClr val="tx1"/>
                </a:gs>
              </a:gsLst>
              <a:lin ang="54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  <a:p>
            <a:pPr algn="ctr"/>
            <a:r>
              <a:rPr lang="en-US" sz="1600">
                <a:solidFill>
                  <a:srgbClr val="00B050"/>
                </a:solidFill>
              </a:rPr>
              <a:t>Indicatii</a:t>
            </a:r>
            <a:r>
              <a:rPr lang="en-US" sz="1200">
                <a:solidFill>
                  <a:srgbClr val="00B050"/>
                </a:solidFill>
              </a:rPr>
              <a:t> </a:t>
            </a:r>
          </a:p>
          <a:p>
            <a:pPr algn="ctr"/>
            <a:r>
              <a:rPr lang="en-US" sz="800">
                <a:solidFill>
                  <a:schemeClr val="tx1"/>
                </a:solidFill>
              </a:rPr>
              <a:t>Aici definesti profilul administratorului de bloc, adica profilul tau.</a:t>
            </a:r>
          </a:p>
          <a:p>
            <a:pPr algn="ctr"/>
            <a:r>
              <a:rPr lang="en-US" sz="800">
                <a:solidFill>
                  <a:schemeClr val="tx1"/>
                </a:solidFill>
              </a:rPr>
              <a:t>Completeaza numele si prenumele</a:t>
            </a:r>
            <a:r>
              <a:rPr lang="en-US" sz="800"/>
              <a:t> </a:t>
            </a:r>
            <a:r>
              <a:rPr lang="en-US"/>
              <a:t>si prenumele</a:t>
            </a:r>
          </a:p>
        </p:txBody>
      </p:sp>
      <p:pic>
        <p:nvPicPr>
          <p:cNvPr id="134" name="Picture 133">
            <a:extLst>
              <a:ext uri="{FF2B5EF4-FFF2-40B4-BE49-F238E27FC236}">
                <a16:creationId xmlns:a16="http://schemas.microsoft.com/office/drawing/2014/main" id="{2B943222-517D-45C4-92D1-7E0422F3309C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5764" y="2179962"/>
            <a:ext cx="246610" cy="24661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335A027-6941-43A3-97B6-EEFAAB37419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41059" y="1311356"/>
            <a:ext cx="664367" cy="657013"/>
          </a:xfrm>
          <a:prstGeom prst="rect">
            <a:avLst/>
          </a:prstGeom>
        </p:spPr>
      </p:pic>
      <p:sp>
        <p:nvSpPr>
          <p:cNvPr id="20" name="Rectangle: Rounded Corners 19">
            <a:hlinkClick r:id="rId8" action="ppaction://hlinksldjump"/>
            <a:extLst>
              <a:ext uri="{FF2B5EF4-FFF2-40B4-BE49-F238E27FC236}">
                <a16:creationId xmlns:a16="http://schemas.microsoft.com/office/drawing/2014/main" id="{0A36B38C-C793-4835-9FBC-A2F21ABA11FB}"/>
              </a:ext>
            </a:extLst>
          </p:cNvPr>
          <p:cNvSpPr/>
          <p:nvPr/>
        </p:nvSpPr>
        <p:spPr>
          <a:xfrm>
            <a:off x="3875044" y="3041971"/>
            <a:ext cx="1704975" cy="246211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>
                <a:solidFill>
                  <a:schemeClr val="tx1">
                    <a:lumMod val="50000"/>
                    <a:lumOff val="50000"/>
                  </a:schemeClr>
                </a:solidFill>
              </a:rPr>
              <a:t>&lt; Inapoi</a:t>
            </a:r>
          </a:p>
        </p:txBody>
      </p:sp>
    </p:spTree>
    <p:extLst>
      <p:ext uri="{BB962C8B-B14F-4D97-AF65-F5344CB8AC3E}">
        <p14:creationId xmlns:p14="http://schemas.microsoft.com/office/powerpoint/2010/main" val="305369090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>
            <a:extLst>
              <a:ext uri="{FF2B5EF4-FFF2-40B4-BE49-F238E27FC236}">
                <a16:creationId xmlns:a16="http://schemas.microsoft.com/office/drawing/2014/main" id="{F7878B1B-4369-4FBE-BCD3-532067B6A458}"/>
              </a:ext>
            </a:extLst>
          </p:cNvPr>
          <p:cNvSpPr txBox="1"/>
          <p:nvPr/>
        </p:nvSpPr>
        <p:spPr>
          <a:xfrm>
            <a:off x="2612577" y="1424224"/>
            <a:ext cx="12774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tx1">
                    <a:lumMod val="85000"/>
                    <a:lumOff val="15000"/>
                  </a:schemeClr>
                </a:solidFill>
              </a:rPr>
              <a:t>Asociatie</a:t>
            </a:r>
          </a:p>
        </p:txBody>
      </p:sp>
      <p:sp>
        <p:nvSpPr>
          <p:cNvPr id="122" name="Rectangle: Rounded Corners 121">
            <a:extLst>
              <a:ext uri="{FF2B5EF4-FFF2-40B4-BE49-F238E27FC236}">
                <a16:creationId xmlns:a16="http://schemas.microsoft.com/office/drawing/2014/main" id="{14E1B788-B48E-456C-9043-78041C09D1E5}"/>
              </a:ext>
            </a:extLst>
          </p:cNvPr>
          <p:cNvSpPr/>
          <p:nvPr/>
        </p:nvSpPr>
        <p:spPr>
          <a:xfrm>
            <a:off x="2041686" y="5285317"/>
            <a:ext cx="1704975" cy="246211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>
                <a:solidFill>
                  <a:schemeClr val="tx1">
                    <a:lumMod val="50000"/>
                    <a:lumOff val="50000"/>
                  </a:schemeClr>
                </a:solidFill>
              </a:rPr>
              <a:t>Continua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4B54C78-5109-4AE1-8A5D-E30A61C85A5B}"/>
              </a:ext>
            </a:extLst>
          </p:cNvPr>
          <p:cNvCxnSpPr/>
          <p:nvPr/>
        </p:nvCxnSpPr>
        <p:spPr>
          <a:xfrm>
            <a:off x="2037045" y="2024743"/>
            <a:ext cx="768704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81778F32-DB43-4711-8123-26F66D24D50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662" y="1316179"/>
            <a:ext cx="581706" cy="581706"/>
          </a:xfrm>
          <a:prstGeom prst="rect">
            <a:avLst/>
          </a:prstGeom>
        </p:spPr>
      </p:pic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3B8D3353-98D2-4D9B-8368-FFBC08593F28}"/>
              </a:ext>
            </a:extLst>
          </p:cNvPr>
          <p:cNvSpPr/>
          <p:nvPr/>
        </p:nvSpPr>
        <p:spPr>
          <a:xfrm>
            <a:off x="2037045" y="2120996"/>
            <a:ext cx="1363479" cy="22955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>
                <a:solidFill>
                  <a:schemeClr val="bg2">
                    <a:lumMod val="25000"/>
                  </a:schemeClr>
                </a:solidFill>
              </a:rPr>
              <a:t>Nume asociatie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F4A5EACA-238A-475E-BA2D-49FD36B69EC6}"/>
              </a:ext>
            </a:extLst>
          </p:cNvPr>
          <p:cNvSpPr/>
          <p:nvPr/>
        </p:nvSpPr>
        <p:spPr>
          <a:xfrm>
            <a:off x="2037045" y="2376277"/>
            <a:ext cx="1363479" cy="22955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>
                <a:solidFill>
                  <a:schemeClr val="bg2">
                    <a:lumMod val="25000"/>
                  </a:schemeClr>
                </a:solidFill>
              </a:rPr>
              <a:t>Cod fiscal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58141E04-8B85-48F1-A30B-E9B0B1611A76}"/>
              </a:ext>
            </a:extLst>
          </p:cNvPr>
          <p:cNvSpPr/>
          <p:nvPr/>
        </p:nvSpPr>
        <p:spPr>
          <a:xfrm>
            <a:off x="2037045" y="2631558"/>
            <a:ext cx="1363479" cy="22955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>
                <a:solidFill>
                  <a:schemeClr val="bg2">
                    <a:lumMod val="25000"/>
                  </a:schemeClr>
                </a:solidFill>
              </a:rPr>
              <a:t>Sediul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148EA26D-F375-4F84-B560-007A7B9C0190}"/>
              </a:ext>
            </a:extLst>
          </p:cNvPr>
          <p:cNvSpPr/>
          <p:nvPr/>
        </p:nvSpPr>
        <p:spPr>
          <a:xfrm>
            <a:off x="2037045" y="2886839"/>
            <a:ext cx="1363479" cy="22955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>
                <a:solidFill>
                  <a:schemeClr val="bg2">
                    <a:lumMod val="25000"/>
                  </a:schemeClr>
                </a:solidFill>
              </a:rPr>
              <a:t>Localitatea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6404472D-E27A-46A5-B4B1-11106CC3929E}"/>
              </a:ext>
            </a:extLst>
          </p:cNvPr>
          <p:cNvSpPr/>
          <p:nvPr/>
        </p:nvSpPr>
        <p:spPr>
          <a:xfrm>
            <a:off x="2037045" y="3142120"/>
            <a:ext cx="1363479" cy="22955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>
                <a:solidFill>
                  <a:schemeClr val="bg2">
                    <a:lumMod val="25000"/>
                  </a:schemeClr>
                </a:solidFill>
              </a:rPr>
              <a:t>Judetul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1E2BC817-D051-4712-ABAF-E8C1E85E979E}"/>
              </a:ext>
            </a:extLst>
          </p:cNvPr>
          <p:cNvSpPr/>
          <p:nvPr/>
        </p:nvSpPr>
        <p:spPr>
          <a:xfrm>
            <a:off x="2037045" y="3428744"/>
            <a:ext cx="1363479" cy="22955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>
                <a:solidFill>
                  <a:schemeClr val="bg2">
                    <a:lumMod val="25000"/>
                  </a:schemeClr>
                </a:solidFill>
              </a:rPr>
              <a:t>Banca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FA055C7E-7B4B-429E-B2AF-B5A96CAF5D9B}"/>
              </a:ext>
            </a:extLst>
          </p:cNvPr>
          <p:cNvSpPr/>
          <p:nvPr/>
        </p:nvSpPr>
        <p:spPr>
          <a:xfrm>
            <a:off x="2037045" y="3706650"/>
            <a:ext cx="1363479" cy="22955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>
                <a:solidFill>
                  <a:schemeClr val="bg2">
                    <a:lumMod val="25000"/>
                  </a:schemeClr>
                </a:solidFill>
              </a:rPr>
              <a:t>Numar scari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D4938F06-B66D-46EE-843C-88209BEE027D}"/>
              </a:ext>
            </a:extLst>
          </p:cNvPr>
          <p:cNvSpPr/>
          <p:nvPr/>
        </p:nvSpPr>
        <p:spPr>
          <a:xfrm>
            <a:off x="6460339" y="3418195"/>
            <a:ext cx="761555" cy="22955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>
                <a:solidFill>
                  <a:schemeClr val="bg2">
                    <a:lumMod val="25000"/>
                  </a:schemeClr>
                </a:solidFill>
              </a:rPr>
              <a:t>Codul Iban</a:t>
            </a:r>
          </a:p>
        </p:txBody>
      </p:sp>
      <p:sp>
        <p:nvSpPr>
          <p:cNvPr id="77" name="Rectangle: Rounded Corners 76">
            <a:hlinkClick r:id="rId4" action="ppaction://hlinksldjump"/>
            <a:extLst>
              <a:ext uri="{FF2B5EF4-FFF2-40B4-BE49-F238E27FC236}">
                <a16:creationId xmlns:a16="http://schemas.microsoft.com/office/drawing/2014/main" id="{FA695604-B91F-494B-8C8F-26A122237495}"/>
              </a:ext>
            </a:extLst>
          </p:cNvPr>
          <p:cNvSpPr/>
          <p:nvPr/>
        </p:nvSpPr>
        <p:spPr>
          <a:xfrm>
            <a:off x="9160308" y="3413062"/>
            <a:ext cx="242470" cy="22955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r"/>
            <a:r>
              <a:rPr lang="en-US" b="1">
                <a:solidFill>
                  <a:schemeClr val="bg2">
                    <a:lumMod val="25000"/>
                  </a:schemeClr>
                </a:solidFill>
              </a:rPr>
              <a:t>+</a:t>
            </a: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CC7505DE-05E8-4716-BF68-5794A94059C7}"/>
              </a:ext>
            </a:extLst>
          </p:cNvPr>
          <p:cNvSpPr/>
          <p:nvPr/>
        </p:nvSpPr>
        <p:spPr>
          <a:xfrm>
            <a:off x="3448149" y="3706650"/>
            <a:ext cx="436341" cy="22955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0" name="Rectangle: Rounded Corners 79">
            <a:hlinkClick r:id="rId4" action="ppaction://hlinksldjump"/>
            <a:extLst>
              <a:ext uri="{FF2B5EF4-FFF2-40B4-BE49-F238E27FC236}">
                <a16:creationId xmlns:a16="http://schemas.microsoft.com/office/drawing/2014/main" id="{1883198C-A957-4D45-89B2-36C966E6BFB4}"/>
              </a:ext>
            </a:extLst>
          </p:cNvPr>
          <p:cNvSpPr/>
          <p:nvPr/>
        </p:nvSpPr>
        <p:spPr>
          <a:xfrm>
            <a:off x="9442197" y="3416174"/>
            <a:ext cx="242470" cy="22955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r"/>
            <a:r>
              <a:rPr lang="en-US" b="1">
                <a:solidFill>
                  <a:schemeClr val="bg2">
                    <a:lumMod val="25000"/>
                  </a:schemeClr>
                </a:solidFill>
              </a:rPr>
              <a:t>-</a:t>
            </a:r>
          </a:p>
        </p:txBody>
      </p:sp>
      <p:sp>
        <p:nvSpPr>
          <p:cNvPr id="89" name="Rectangle: Rounded Corners 88">
            <a:hlinkClick r:id="rId4" action="ppaction://hlinksldjump"/>
            <a:extLst>
              <a:ext uri="{FF2B5EF4-FFF2-40B4-BE49-F238E27FC236}">
                <a16:creationId xmlns:a16="http://schemas.microsoft.com/office/drawing/2014/main" id="{D85C979E-9BEF-4A7D-B9CD-FD01E994E512}"/>
              </a:ext>
            </a:extLst>
          </p:cNvPr>
          <p:cNvSpPr/>
          <p:nvPr/>
        </p:nvSpPr>
        <p:spPr>
          <a:xfrm>
            <a:off x="3448149" y="2120996"/>
            <a:ext cx="2876550" cy="22955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00" b="1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3515EF58-F0AE-46FB-A044-BAC9018AD073}"/>
              </a:ext>
            </a:extLst>
          </p:cNvPr>
          <p:cNvSpPr/>
          <p:nvPr/>
        </p:nvSpPr>
        <p:spPr>
          <a:xfrm>
            <a:off x="3448149" y="2376277"/>
            <a:ext cx="2876550" cy="22955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EC4C63B8-ACCA-4D1B-9712-E03557BDDE26}"/>
              </a:ext>
            </a:extLst>
          </p:cNvPr>
          <p:cNvSpPr/>
          <p:nvPr/>
        </p:nvSpPr>
        <p:spPr>
          <a:xfrm>
            <a:off x="3448149" y="2631558"/>
            <a:ext cx="2876550" cy="22955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id="{21082CE0-8933-4FD0-97B9-CAEA0BB235EF}"/>
              </a:ext>
            </a:extLst>
          </p:cNvPr>
          <p:cNvSpPr/>
          <p:nvPr/>
        </p:nvSpPr>
        <p:spPr>
          <a:xfrm>
            <a:off x="3448149" y="2886839"/>
            <a:ext cx="2876550" cy="22955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25B80503-8774-4255-A886-C4D4C0DA89D6}"/>
              </a:ext>
            </a:extLst>
          </p:cNvPr>
          <p:cNvSpPr/>
          <p:nvPr/>
        </p:nvSpPr>
        <p:spPr>
          <a:xfrm>
            <a:off x="3448149" y="3142120"/>
            <a:ext cx="2876550" cy="22955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id="{1EC64BBD-1BF6-43AB-80F7-A5ECC7510AE9}"/>
              </a:ext>
            </a:extLst>
          </p:cNvPr>
          <p:cNvSpPr/>
          <p:nvPr/>
        </p:nvSpPr>
        <p:spPr>
          <a:xfrm>
            <a:off x="3448149" y="3428744"/>
            <a:ext cx="2876550" cy="22955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34CB5303-2806-40DD-A64F-8DD4BB32C03A}"/>
              </a:ext>
            </a:extLst>
          </p:cNvPr>
          <p:cNvSpPr/>
          <p:nvPr/>
        </p:nvSpPr>
        <p:spPr>
          <a:xfrm>
            <a:off x="7274337" y="3414058"/>
            <a:ext cx="1844707" cy="22955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5F8A7DBE-9B97-4263-993A-EA73E0FBE048}"/>
              </a:ext>
            </a:extLst>
          </p:cNvPr>
          <p:cNvSpPr/>
          <p:nvPr/>
        </p:nvSpPr>
        <p:spPr>
          <a:xfrm>
            <a:off x="6944304" y="2105428"/>
            <a:ext cx="2638235" cy="781412"/>
          </a:xfrm>
          <a:prstGeom prst="rect">
            <a:avLst/>
          </a:prstGeom>
          <a:solidFill>
            <a:schemeClr val="bg1"/>
          </a:solidFill>
          <a:ln>
            <a:gradFill flip="none" rotWithShape="1">
              <a:gsLst>
                <a:gs pos="39000">
                  <a:schemeClr val="bg1">
                    <a:lumMod val="75000"/>
                  </a:schemeClr>
                </a:gs>
                <a:gs pos="60000">
                  <a:schemeClr val="accent3">
                    <a:lumMod val="45000"/>
                    <a:lumOff val="5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100000">
                  <a:schemeClr val="tx1"/>
                </a:gs>
              </a:gsLst>
              <a:lin ang="54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  <a:p>
            <a:pPr algn="ctr"/>
            <a:r>
              <a:rPr lang="en-US" sz="1600">
                <a:solidFill>
                  <a:srgbClr val="00B050"/>
                </a:solidFill>
              </a:rPr>
              <a:t>Indicatii</a:t>
            </a:r>
            <a:r>
              <a:rPr lang="en-US" sz="1200">
                <a:solidFill>
                  <a:srgbClr val="00B050"/>
                </a:solidFill>
              </a:rPr>
              <a:t> </a:t>
            </a:r>
          </a:p>
          <a:p>
            <a:pPr algn="ctr"/>
            <a:r>
              <a:rPr lang="en-US" sz="800">
                <a:solidFill>
                  <a:schemeClr val="tx1"/>
                </a:solidFill>
              </a:rPr>
              <a:t>Regasesti aceste date in certificatul de inregistrare al asociatiei</a:t>
            </a:r>
            <a:r>
              <a:rPr lang="en-US" sz="800"/>
              <a:t>si prenumele</a:t>
            </a: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8DBC5788-0699-4508-9117-1661B0CF8D23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572" y="2170631"/>
            <a:ext cx="246610" cy="246610"/>
          </a:xfrm>
          <a:prstGeom prst="rect">
            <a:avLst/>
          </a:prstGeom>
        </p:spPr>
      </p:pic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4384529C-CF34-42D5-9B90-7A2E8606237F}"/>
              </a:ext>
            </a:extLst>
          </p:cNvPr>
          <p:cNvSpPr/>
          <p:nvPr/>
        </p:nvSpPr>
        <p:spPr>
          <a:xfrm>
            <a:off x="3820663" y="5285317"/>
            <a:ext cx="1704975" cy="246211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>
                <a:solidFill>
                  <a:schemeClr val="tx1">
                    <a:lumMod val="50000"/>
                    <a:lumOff val="50000"/>
                  </a:schemeClr>
                </a:solidFill>
              </a:rPr>
              <a:t>&lt; Inapoi</a:t>
            </a:r>
          </a:p>
        </p:txBody>
      </p:sp>
    </p:spTree>
    <p:extLst>
      <p:ext uri="{BB962C8B-B14F-4D97-AF65-F5344CB8AC3E}">
        <p14:creationId xmlns:p14="http://schemas.microsoft.com/office/powerpoint/2010/main" val="344966277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>
            <a:extLst>
              <a:ext uri="{FF2B5EF4-FFF2-40B4-BE49-F238E27FC236}">
                <a16:creationId xmlns:a16="http://schemas.microsoft.com/office/drawing/2014/main" id="{F7878B1B-4369-4FBE-BCD3-532067B6A458}"/>
              </a:ext>
            </a:extLst>
          </p:cNvPr>
          <p:cNvSpPr txBox="1"/>
          <p:nvPr/>
        </p:nvSpPr>
        <p:spPr>
          <a:xfrm>
            <a:off x="2612577" y="1424224"/>
            <a:ext cx="12774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tx1">
                    <a:lumMod val="85000"/>
                    <a:lumOff val="15000"/>
                  </a:schemeClr>
                </a:solidFill>
              </a:rPr>
              <a:t>Asociatie</a:t>
            </a:r>
          </a:p>
        </p:txBody>
      </p:sp>
      <p:sp>
        <p:nvSpPr>
          <p:cNvPr id="122" name="Rectangle: Rounded Corners 121">
            <a:extLst>
              <a:ext uri="{FF2B5EF4-FFF2-40B4-BE49-F238E27FC236}">
                <a16:creationId xmlns:a16="http://schemas.microsoft.com/office/drawing/2014/main" id="{14E1B788-B48E-456C-9043-78041C09D1E5}"/>
              </a:ext>
            </a:extLst>
          </p:cNvPr>
          <p:cNvSpPr/>
          <p:nvPr/>
        </p:nvSpPr>
        <p:spPr>
          <a:xfrm>
            <a:off x="2041686" y="5285317"/>
            <a:ext cx="1704975" cy="246211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>
                <a:solidFill>
                  <a:schemeClr val="tx1">
                    <a:lumMod val="50000"/>
                    <a:lumOff val="50000"/>
                  </a:schemeClr>
                </a:solidFill>
              </a:rPr>
              <a:t>Continua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4B54C78-5109-4AE1-8A5D-E30A61C85A5B}"/>
              </a:ext>
            </a:extLst>
          </p:cNvPr>
          <p:cNvCxnSpPr/>
          <p:nvPr/>
        </p:nvCxnSpPr>
        <p:spPr>
          <a:xfrm>
            <a:off x="2037045" y="2024743"/>
            <a:ext cx="768704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81778F32-DB43-4711-8123-26F66D24D50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662" y="1316179"/>
            <a:ext cx="581706" cy="581706"/>
          </a:xfrm>
          <a:prstGeom prst="rect">
            <a:avLst/>
          </a:prstGeom>
        </p:spPr>
      </p:pic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3B8D3353-98D2-4D9B-8368-FFBC08593F28}"/>
              </a:ext>
            </a:extLst>
          </p:cNvPr>
          <p:cNvSpPr/>
          <p:nvPr/>
        </p:nvSpPr>
        <p:spPr>
          <a:xfrm>
            <a:off x="2037045" y="2120996"/>
            <a:ext cx="1363479" cy="22955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>
                <a:solidFill>
                  <a:schemeClr val="bg2">
                    <a:lumMod val="25000"/>
                  </a:schemeClr>
                </a:solidFill>
              </a:rPr>
              <a:t>Nume asociatie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F4A5EACA-238A-475E-BA2D-49FD36B69EC6}"/>
              </a:ext>
            </a:extLst>
          </p:cNvPr>
          <p:cNvSpPr/>
          <p:nvPr/>
        </p:nvSpPr>
        <p:spPr>
          <a:xfrm>
            <a:off x="2037045" y="2376277"/>
            <a:ext cx="1363479" cy="22955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>
                <a:solidFill>
                  <a:schemeClr val="bg2">
                    <a:lumMod val="25000"/>
                  </a:schemeClr>
                </a:solidFill>
              </a:rPr>
              <a:t>Cod fiscal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58141E04-8B85-48F1-A30B-E9B0B1611A76}"/>
              </a:ext>
            </a:extLst>
          </p:cNvPr>
          <p:cNvSpPr/>
          <p:nvPr/>
        </p:nvSpPr>
        <p:spPr>
          <a:xfrm>
            <a:off x="2037045" y="2631558"/>
            <a:ext cx="1363479" cy="22955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>
                <a:solidFill>
                  <a:schemeClr val="bg2">
                    <a:lumMod val="25000"/>
                  </a:schemeClr>
                </a:solidFill>
              </a:rPr>
              <a:t>Sediul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148EA26D-F375-4F84-B560-007A7B9C0190}"/>
              </a:ext>
            </a:extLst>
          </p:cNvPr>
          <p:cNvSpPr/>
          <p:nvPr/>
        </p:nvSpPr>
        <p:spPr>
          <a:xfrm>
            <a:off x="2037045" y="2886839"/>
            <a:ext cx="1363479" cy="22955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>
                <a:solidFill>
                  <a:schemeClr val="bg2">
                    <a:lumMod val="25000"/>
                  </a:schemeClr>
                </a:solidFill>
              </a:rPr>
              <a:t>Localitatea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6404472D-E27A-46A5-B4B1-11106CC3929E}"/>
              </a:ext>
            </a:extLst>
          </p:cNvPr>
          <p:cNvSpPr/>
          <p:nvPr/>
        </p:nvSpPr>
        <p:spPr>
          <a:xfrm>
            <a:off x="2037045" y="3142120"/>
            <a:ext cx="1363479" cy="22955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>
                <a:solidFill>
                  <a:schemeClr val="bg2">
                    <a:lumMod val="25000"/>
                  </a:schemeClr>
                </a:solidFill>
              </a:rPr>
              <a:t>Judetul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1E2BC817-D051-4712-ABAF-E8C1E85E979E}"/>
              </a:ext>
            </a:extLst>
          </p:cNvPr>
          <p:cNvSpPr/>
          <p:nvPr/>
        </p:nvSpPr>
        <p:spPr>
          <a:xfrm>
            <a:off x="2037045" y="3428744"/>
            <a:ext cx="1363479" cy="22955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>
                <a:solidFill>
                  <a:schemeClr val="bg2">
                    <a:lumMod val="25000"/>
                  </a:schemeClr>
                </a:solidFill>
              </a:rPr>
              <a:t>Banca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FA055C7E-7B4B-429E-B2AF-B5A96CAF5D9B}"/>
              </a:ext>
            </a:extLst>
          </p:cNvPr>
          <p:cNvSpPr/>
          <p:nvPr/>
        </p:nvSpPr>
        <p:spPr>
          <a:xfrm>
            <a:off x="2037045" y="3706650"/>
            <a:ext cx="1363479" cy="22955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>
                <a:solidFill>
                  <a:schemeClr val="bg2">
                    <a:lumMod val="25000"/>
                  </a:schemeClr>
                </a:solidFill>
              </a:rPr>
              <a:t>Numar scari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D4938F06-B66D-46EE-843C-88209BEE027D}"/>
              </a:ext>
            </a:extLst>
          </p:cNvPr>
          <p:cNvSpPr/>
          <p:nvPr/>
        </p:nvSpPr>
        <p:spPr>
          <a:xfrm>
            <a:off x="6460339" y="3418195"/>
            <a:ext cx="761555" cy="22955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>
                <a:solidFill>
                  <a:schemeClr val="bg2">
                    <a:lumMod val="25000"/>
                  </a:schemeClr>
                </a:solidFill>
              </a:rPr>
              <a:t>Codul Iban</a:t>
            </a:r>
          </a:p>
        </p:txBody>
      </p:sp>
      <p:sp>
        <p:nvSpPr>
          <p:cNvPr id="77" name="Rectangle: Rounded Corners 76">
            <a:hlinkClick r:id="rId4" action="ppaction://hlinksldjump"/>
            <a:extLst>
              <a:ext uri="{FF2B5EF4-FFF2-40B4-BE49-F238E27FC236}">
                <a16:creationId xmlns:a16="http://schemas.microsoft.com/office/drawing/2014/main" id="{FA695604-B91F-494B-8C8F-26A122237495}"/>
              </a:ext>
            </a:extLst>
          </p:cNvPr>
          <p:cNvSpPr/>
          <p:nvPr/>
        </p:nvSpPr>
        <p:spPr>
          <a:xfrm>
            <a:off x="9160308" y="3413062"/>
            <a:ext cx="242470" cy="22955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r"/>
            <a:r>
              <a:rPr lang="en-US" b="1">
                <a:solidFill>
                  <a:schemeClr val="bg2">
                    <a:lumMod val="25000"/>
                  </a:schemeClr>
                </a:solidFill>
              </a:rPr>
              <a:t>+</a:t>
            </a:r>
          </a:p>
        </p:txBody>
      </p:sp>
      <p:sp>
        <p:nvSpPr>
          <p:cNvPr id="78" name="Rectangle: Rounded Corners 77">
            <a:hlinkClick r:id="rId5" action="ppaction://hlinksldjump"/>
            <a:extLst>
              <a:ext uri="{FF2B5EF4-FFF2-40B4-BE49-F238E27FC236}">
                <a16:creationId xmlns:a16="http://schemas.microsoft.com/office/drawing/2014/main" id="{CC7505DE-05E8-4716-BF68-5794A94059C7}"/>
              </a:ext>
            </a:extLst>
          </p:cNvPr>
          <p:cNvSpPr/>
          <p:nvPr/>
        </p:nvSpPr>
        <p:spPr>
          <a:xfrm>
            <a:off x="3448149" y="3706650"/>
            <a:ext cx="436341" cy="22955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0" name="Rectangle: Rounded Corners 79">
            <a:hlinkClick r:id="rId4" action="ppaction://hlinksldjump"/>
            <a:extLst>
              <a:ext uri="{FF2B5EF4-FFF2-40B4-BE49-F238E27FC236}">
                <a16:creationId xmlns:a16="http://schemas.microsoft.com/office/drawing/2014/main" id="{1883198C-A957-4D45-89B2-36C966E6BFB4}"/>
              </a:ext>
            </a:extLst>
          </p:cNvPr>
          <p:cNvSpPr/>
          <p:nvPr/>
        </p:nvSpPr>
        <p:spPr>
          <a:xfrm>
            <a:off x="9442197" y="3416174"/>
            <a:ext cx="242470" cy="22955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r"/>
            <a:r>
              <a:rPr lang="en-US" b="1">
                <a:solidFill>
                  <a:schemeClr val="bg2">
                    <a:lumMod val="25000"/>
                  </a:schemeClr>
                </a:solidFill>
              </a:rPr>
              <a:t>-</a:t>
            </a:r>
          </a:p>
        </p:txBody>
      </p:sp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D85C979E-9BEF-4A7D-B9CD-FD01E994E512}"/>
              </a:ext>
            </a:extLst>
          </p:cNvPr>
          <p:cNvSpPr/>
          <p:nvPr/>
        </p:nvSpPr>
        <p:spPr>
          <a:xfrm>
            <a:off x="3448149" y="2120996"/>
            <a:ext cx="2876550" cy="22955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>
                <a:solidFill>
                  <a:schemeClr val="bg2">
                    <a:lumMod val="25000"/>
                  </a:schemeClr>
                </a:solidFill>
              </a:rPr>
              <a:t>Asociatia de proprietari Vulturul B4A</a:t>
            </a:r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3515EF58-F0AE-46FB-A044-BAC9018AD073}"/>
              </a:ext>
            </a:extLst>
          </p:cNvPr>
          <p:cNvSpPr/>
          <p:nvPr/>
        </p:nvSpPr>
        <p:spPr>
          <a:xfrm>
            <a:off x="3448149" y="2376277"/>
            <a:ext cx="2876550" cy="22955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>
                <a:solidFill>
                  <a:schemeClr val="bg2">
                    <a:lumMod val="25000"/>
                  </a:schemeClr>
                </a:solidFill>
              </a:rPr>
              <a:t>1255645</a:t>
            </a:r>
          </a:p>
        </p:txBody>
      </p: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EC4C63B8-ACCA-4D1B-9712-E03557BDDE26}"/>
              </a:ext>
            </a:extLst>
          </p:cNvPr>
          <p:cNvSpPr/>
          <p:nvPr/>
        </p:nvSpPr>
        <p:spPr>
          <a:xfrm>
            <a:off x="3448149" y="2631558"/>
            <a:ext cx="2876550" cy="22955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>
                <a:solidFill>
                  <a:schemeClr val="bg2">
                    <a:lumMod val="25000"/>
                  </a:schemeClr>
                </a:solidFill>
              </a:rPr>
              <a:t>Bld. Petrochimistilor, Bloc B4, Scara A</a:t>
            </a:r>
          </a:p>
        </p:txBody>
      </p:sp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id="{21082CE0-8933-4FD0-97B9-CAEA0BB235EF}"/>
              </a:ext>
            </a:extLst>
          </p:cNvPr>
          <p:cNvSpPr/>
          <p:nvPr/>
        </p:nvSpPr>
        <p:spPr>
          <a:xfrm>
            <a:off x="3448149" y="2886839"/>
            <a:ext cx="2876550" cy="22955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>
                <a:solidFill>
                  <a:schemeClr val="bg2">
                    <a:lumMod val="25000"/>
                  </a:schemeClr>
                </a:solidFill>
              </a:rPr>
              <a:t>Pitesti</a:t>
            </a:r>
          </a:p>
        </p:txBody>
      </p: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25B80503-8774-4255-A886-C4D4C0DA89D6}"/>
              </a:ext>
            </a:extLst>
          </p:cNvPr>
          <p:cNvSpPr/>
          <p:nvPr/>
        </p:nvSpPr>
        <p:spPr>
          <a:xfrm>
            <a:off x="3448149" y="3142120"/>
            <a:ext cx="2876550" cy="22955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>
                <a:solidFill>
                  <a:schemeClr val="bg2">
                    <a:lumMod val="25000"/>
                  </a:schemeClr>
                </a:solidFill>
              </a:rPr>
              <a:t>Arges</a:t>
            </a:r>
          </a:p>
        </p:txBody>
      </p:sp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id="{1EC64BBD-1BF6-43AB-80F7-A5ECC7510AE9}"/>
              </a:ext>
            </a:extLst>
          </p:cNvPr>
          <p:cNvSpPr/>
          <p:nvPr/>
        </p:nvSpPr>
        <p:spPr>
          <a:xfrm>
            <a:off x="3448149" y="3428744"/>
            <a:ext cx="2876550" cy="22955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>
                <a:solidFill>
                  <a:schemeClr val="bg2">
                    <a:lumMod val="25000"/>
                  </a:schemeClr>
                </a:solidFill>
              </a:rPr>
              <a:t>BRD – Sucursala Pitesti</a:t>
            </a:r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34CB5303-2806-40DD-A64F-8DD4BB32C03A}"/>
              </a:ext>
            </a:extLst>
          </p:cNvPr>
          <p:cNvSpPr/>
          <p:nvPr/>
        </p:nvSpPr>
        <p:spPr>
          <a:xfrm>
            <a:off x="7274337" y="3414058"/>
            <a:ext cx="1844707" cy="22955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>
                <a:solidFill>
                  <a:schemeClr val="bg2">
                    <a:lumMod val="25000"/>
                  </a:schemeClr>
                </a:solidFill>
              </a:rPr>
              <a:t>RO40BRDE030SV70071870300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FA5082F8-F723-4C4C-87A1-DC5F2FF5544D}"/>
              </a:ext>
            </a:extLst>
          </p:cNvPr>
          <p:cNvSpPr/>
          <p:nvPr/>
        </p:nvSpPr>
        <p:spPr>
          <a:xfrm>
            <a:off x="6944304" y="2105428"/>
            <a:ext cx="2638235" cy="781412"/>
          </a:xfrm>
          <a:prstGeom prst="rect">
            <a:avLst/>
          </a:prstGeom>
          <a:solidFill>
            <a:schemeClr val="bg1"/>
          </a:solidFill>
          <a:ln>
            <a:gradFill flip="none" rotWithShape="1">
              <a:gsLst>
                <a:gs pos="39000">
                  <a:schemeClr val="bg1">
                    <a:lumMod val="75000"/>
                  </a:schemeClr>
                </a:gs>
                <a:gs pos="60000">
                  <a:schemeClr val="accent3">
                    <a:lumMod val="45000"/>
                    <a:lumOff val="5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100000">
                  <a:schemeClr val="tx1"/>
                </a:gs>
              </a:gsLst>
              <a:lin ang="54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  <a:p>
            <a:pPr algn="ctr"/>
            <a:r>
              <a:rPr lang="en-US" sz="1600">
                <a:solidFill>
                  <a:srgbClr val="00B050"/>
                </a:solidFill>
              </a:rPr>
              <a:t>Indicatii</a:t>
            </a:r>
            <a:r>
              <a:rPr lang="en-US" sz="1200">
                <a:solidFill>
                  <a:srgbClr val="00B050"/>
                </a:solidFill>
              </a:rPr>
              <a:t> </a:t>
            </a:r>
          </a:p>
          <a:p>
            <a:pPr algn="ctr"/>
            <a:r>
              <a:rPr lang="en-US" sz="800">
                <a:solidFill>
                  <a:schemeClr val="tx1"/>
                </a:solidFill>
              </a:rPr>
              <a:t>Regasesti aceste date in certificatul de inregistrare al asociatiei</a:t>
            </a:r>
            <a:r>
              <a:rPr lang="en-US" sz="800"/>
              <a:t>si prenumele</a:t>
            </a:r>
          </a:p>
        </p:txBody>
      </p:sp>
      <p:pic>
        <p:nvPicPr>
          <p:cNvPr id="119" name="Picture 118">
            <a:extLst>
              <a:ext uri="{FF2B5EF4-FFF2-40B4-BE49-F238E27FC236}">
                <a16:creationId xmlns:a16="http://schemas.microsoft.com/office/drawing/2014/main" id="{A036AD7A-E1CA-4F77-9ECA-BEE448F0353A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572" y="2170631"/>
            <a:ext cx="246610" cy="246610"/>
          </a:xfrm>
          <a:prstGeom prst="rect">
            <a:avLst/>
          </a:prstGeom>
        </p:spPr>
      </p:pic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0CD5C5E1-C3EF-46AF-B2C4-A5F3444BC76A}"/>
              </a:ext>
            </a:extLst>
          </p:cNvPr>
          <p:cNvSpPr/>
          <p:nvPr/>
        </p:nvSpPr>
        <p:spPr>
          <a:xfrm>
            <a:off x="3820663" y="5285317"/>
            <a:ext cx="1704975" cy="246211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>
                <a:solidFill>
                  <a:schemeClr val="tx1">
                    <a:lumMod val="50000"/>
                    <a:lumOff val="50000"/>
                  </a:schemeClr>
                </a:solidFill>
              </a:rPr>
              <a:t>&lt; Inapoi</a:t>
            </a:r>
          </a:p>
        </p:txBody>
      </p:sp>
    </p:spTree>
    <p:extLst>
      <p:ext uri="{BB962C8B-B14F-4D97-AF65-F5344CB8AC3E}">
        <p14:creationId xmlns:p14="http://schemas.microsoft.com/office/powerpoint/2010/main" val="165306305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>
            <a:extLst>
              <a:ext uri="{FF2B5EF4-FFF2-40B4-BE49-F238E27FC236}">
                <a16:creationId xmlns:a16="http://schemas.microsoft.com/office/drawing/2014/main" id="{F7878B1B-4369-4FBE-BCD3-532067B6A458}"/>
              </a:ext>
            </a:extLst>
          </p:cNvPr>
          <p:cNvSpPr txBox="1"/>
          <p:nvPr/>
        </p:nvSpPr>
        <p:spPr>
          <a:xfrm>
            <a:off x="2612577" y="1424224"/>
            <a:ext cx="12774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tx1">
                    <a:lumMod val="85000"/>
                    <a:lumOff val="15000"/>
                  </a:schemeClr>
                </a:solidFill>
              </a:rPr>
              <a:t>Asociatie</a:t>
            </a:r>
          </a:p>
        </p:txBody>
      </p:sp>
      <p:sp>
        <p:nvSpPr>
          <p:cNvPr id="122" name="Rectangle: Rounded Corners 121">
            <a:extLst>
              <a:ext uri="{FF2B5EF4-FFF2-40B4-BE49-F238E27FC236}">
                <a16:creationId xmlns:a16="http://schemas.microsoft.com/office/drawing/2014/main" id="{14E1B788-B48E-456C-9043-78041C09D1E5}"/>
              </a:ext>
            </a:extLst>
          </p:cNvPr>
          <p:cNvSpPr/>
          <p:nvPr/>
        </p:nvSpPr>
        <p:spPr>
          <a:xfrm>
            <a:off x="2041686" y="5285317"/>
            <a:ext cx="1704975" cy="246211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>
                <a:solidFill>
                  <a:schemeClr val="tx1">
                    <a:lumMod val="50000"/>
                    <a:lumOff val="50000"/>
                  </a:schemeClr>
                </a:solidFill>
              </a:rPr>
              <a:t>Continua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4B54C78-5109-4AE1-8A5D-E30A61C85A5B}"/>
              </a:ext>
            </a:extLst>
          </p:cNvPr>
          <p:cNvCxnSpPr/>
          <p:nvPr/>
        </p:nvCxnSpPr>
        <p:spPr>
          <a:xfrm>
            <a:off x="2037045" y="2024743"/>
            <a:ext cx="768704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81778F32-DB43-4711-8123-26F66D24D50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662" y="1316179"/>
            <a:ext cx="581706" cy="581706"/>
          </a:xfrm>
          <a:prstGeom prst="rect">
            <a:avLst/>
          </a:prstGeom>
        </p:spPr>
      </p:pic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3B8D3353-98D2-4D9B-8368-FFBC08593F28}"/>
              </a:ext>
            </a:extLst>
          </p:cNvPr>
          <p:cNvSpPr/>
          <p:nvPr/>
        </p:nvSpPr>
        <p:spPr>
          <a:xfrm>
            <a:off x="2037045" y="2120996"/>
            <a:ext cx="1363479" cy="22955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>
                <a:solidFill>
                  <a:schemeClr val="bg2">
                    <a:lumMod val="25000"/>
                  </a:schemeClr>
                </a:solidFill>
              </a:rPr>
              <a:t>Nume asociatie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F4A5EACA-238A-475E-BA2D-49FD36B69EC6}"/>
              </a:ext>
            </a:extLst>
          </p:cNvPr>
          <p:cNvSpPr/>
          <p:nvPr/>
        </p:nvSpPr>
        <p:spPr>
          <a:xfrm>
            <a:off x="2037045" y="2376277"/>
            <a:ext cx="1363479" cy="22955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>
                <a:solidFill>
                  <a:schemeClr val="bg2">
                    <a:lumMod val="25000"/>
                  </a:schemeClr>
                </a:solidFill>
              </a:rPr>
              <a:t>Cod fiscal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58141E04-8B85-48F1-A30B-E9B0B1611A76}"/>
              </a:ext>
            </a:extLst>
          </p:cNvPr>
          <p:cNvSpPr/>
          <p:nvPr/>
        </p:nvSpPr>
        <p:spPr>
          <a:xfrm>
            <a:off x="2037045" y="2631558"/>
            <a:ext cx="1363479" cy="22955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>
                <a:solidFill>
                  <a:schemeClr val="bg2">
                    <a:lumMod val="25000"/>
                  </a:schemeClr>
                </a:solidFill>
              </a:rPr>
              <a:t>Sediul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148EA26D-F375-4F84-B560-007A7B9C0190}"/>
              </a:ext>
            </a:extLst>
          </p:cNvPr>
          <p:cNvSpPr/>
          <p:nvPr/>
        </p:nvSpPr>
        <p:spPr>
          <a:xfrm>
            <a:off x="2037045" y="2886839"/>
            <a:ext cx="1363479" cy="22955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>
                <a:solidFill>
                  <a:schemeClr val="bg2">
                    <a:lumMod val="25000"/>
                  </a:schemeClr>
                </a:solidFill>
              </a:rPr>
              <a:t>Localitatea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6404472D-E27A-46A5-B4B1-11106CC3929E}"/>
              </a:ext>
            </a:extLst>
          </p:cNvPr>
          <p:cNvSpPr/>
          <p:nvPr/>
        </p:nvSpPr>
        <p:spPr>
          <a:xfrm>
            <a:off x="2037045" y="3142120"/>
            <a:ext cx="1363479" cy="22955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>
                <a:solidFill>
                  <a:schemeClr val="bg2">
                    <a:lumMod val="25000"/>
                  </a:schemeClr>
                </a:solidFill>
              </a:rPr>
              <a:t>Judetul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1E2BC817-D051-4712-ABAF-E8C1E85E979E}"/>
              </a:ext>
            </a:extLst>
          </p:cNvPr>
          <p:cNvSpPr/>
          <p:nvPr/>
        </p:nvSpPr>
        <p:spPr>
          <a:xfrm>
            <a:off x="2037045" y="3428744"/>
            <a:ext cx="1363479" cy="22955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>
                <a:solidFill>
                  <a:schemeClr val="bg2">
                    <a:lumMod val="25000"/>
                  </a:schemeClr>
                </a:solidFill>
              </a:rPr>
              <a:t>Banca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FA055C7E-7B4B-429E-B2AF-B5A96CAF5D9B}"/>
              </a:ext>
            </a:extLst>
          </p:cNvPr>
          <p:cNvSpPr/>
          <p:nvPr/>
        </p:nvSpPr>
        <p:spPr>
          <a:xfrm>
            <a:off x="2037045" y="3706650"/>
            <a:ext cx="1363479" cy="22955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>
                <a:solidFill>
                  <a:schemeClr val="bg2">
                    <a:lumMod val="25000"/>
                  </a:schemeClr>
                </a:solidFill>
              </a:rPr>
              <a:t>Numar scari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D4938F06-B66D-46EE-843C-88209BEE027D}"/>
              </a:ext>
            </a:extLst>
          </p:cNvPr>
          <p:cNvSpPr/>
          <p:nvPr/>
        </p:nvSpPr>
        <p:spPr>
          <a:xfrm>
            <a:off x="6460339" y="3418195"/>
            <a:ext cx="761555" cy="22955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>
                <a:solidFill>
                  <a:schemeClr val="bg2">
                    <a:lumMod val="25000"/>
                  </a:schemeClr>
                </a:solidFill>
              </a:rPr>
              <a:t>Codul Iban</a:t>
            </a:r>
          </a:p>
        </p:txBody>
      </p:sp>
      <p:sp>
        <p:nvSpPr>
          <p:cNvPr id="77" name="Rectangle: Rounded Corners 76">
            <a:hlinkClick r:id="rId4" action="ppaction://hlinksldjump"/>
            <a:extLst>
              <a:ext uri="{FF2B5EF4-FFF2-40B4-BE49-F238E27FC236}">
                <a16:creationId xmlns:a16="http://schemas.microsoft.com/office/drawing/2014/main" id="{FA695604-B91F-494B-8C8F-26A122237495}"/>
              </a:ext>
            </a:extLst>
          </p:cNvPr>
          <p:cNvSpPr/>
          <p:nvPr/>
        </p:nvSpPr>
        <p:spPr>
          <a:xfrm>
            <a:off x="9160308" y="3413062"/>
            <a:ext cx="242470" cy="22955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r"/>
            <a:r>
              <a:rPr lang="en-US" b="1">
                <a:solidFill>
                  <a:schemeClr val="bg2">
                    <a:lumMod val="25000"/>
                  </a:schemeClr>
                </a:solidFill>
              </a:rPr>
              <a:t>+</a:t>
            </a: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CC7505DE-05E8-4716-BF68-5794A94059C7}"/>
              </a:ext>
            </a:extLst>
          </p:cNvPr>
          <p:cNvSpPr/>
          <p:nvPr/>
        </p:nvSpPr>
        <p:spPr>
          <a:xfrm>
            <a:off x="3448149" y="3706650"/>
            <a:ext cx="436341" cy="22955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>
                <a:solidFill>
                  <a:schemeClr val="bg2">
                    <a:lumMod val="25000"/>
                  </a:schemeClr>
                </a:solidFill>
              </a:rPr>
              <a:t>2</a:t>
            </a:r>
          </a:p>
        </p:txBody>
      </p:sp>
      <p:sp>
        <p:nvSpPr>
          <p:cNvPr id="80" name="Rectangle: Rounded Corners 79">
            <a:hlinkClick r:id="rId4" action="ppaction://hlinksldjump"/>
            <a:extLst>
              <a:ext uri="{FF2B5EF4-FFF2-40B4-BE49-F238E27FC236}">
                <a16:creationId xmlns:a16="http://schemas.microsoft.com/office/drawing/2014/main" id="{1883198C-A957-4D45-89B2-36C966E6BFB4}"/>
              </a:ext>
            </a:extLst>
          </p:cNvPr>
          <p:cNvSpPr/>
          <p:nvPr/>
        </p:nvSpPr>
        <p:spPr>
          <a:xfrm>
            <a:off x="9442197" y="3416174"/>
            <a:ext cx="242470" cy="22955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r"/>
            <a:r>
              <a:rPr lang="en-US" b="1">
                <a:solidFill>
                  <a:schemeClr val="bg2">
                    <a:lumMod val="25000"/>
                  </a:schemeClr>
                </a:solidFill>
              </a:rPr>
              <a:t>-</a:t>
            </a:r>
          </a:p>
        </p:txBody>
      </p:sp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D85C979E-9BEF-4A7D-B9CD-FD01E994E512}"/>
              </a:ext>
            </a:extLst>
          </p:cNvPr>
          <p:cNvSpPr/>
          <p:nvPr/>
        </p:nvSpPr>
        <p:spPr>
          <a:xfrm>
            <a:off x="3448149" y="2120996"/>
            <a:ext cx="2876550" cy="22955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>
                <a:solidFill>
                  <a:schemeClr val="bg2">
                    <a:lumMod val="25000"/>
                  </a:schemeClr>
                </a:solidFill>
              </a:rPr>
              <a:t>Asociatia de proprietari Vulturul B4A</a:t>
            </a:r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3515EF58-F0AE-46FB-A044-BAC9018AD073}"/>
              </a:ext>
            </a:extLst>
          </p:cNvPr>
          <p:cNvSpPr/>
          <p:nvPr/>
        </p:nvSpPr>
        <p:spPr>
          <a:xfrm>
            <a:off x="3448149" y="2376277"/>
            <a:ext cx="2876550" cy="22955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>
                <a:solidFill>
                  <a:schemeClr val="bg2">
                    <a:lumMod val="25000"/>
                  </a:schemeClr>
                </a:solidFill>
              </a:rPr>
              <a:t>1255645</a:t>
            </a:r>
          </a:p>
        </p:txBody>
      </p: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EC4C63B8-ACCA-4D1B-9712-E03557BDDE26}"/>
              </a:ext>
            </a:extLst>
          </p:cNvPr>
          <p:cNvSpPr/>
          <p:nvPr/>
        </p:nvSpPr>
        <p:spPr>
          <a:xfrm>
            <a:off x="3448149" y="2631558"/>
            <a:ext cx="2876550" cy="22955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>
                <a:solidFill>
                  <a:schemeClr val="bg2">
                    <a:lumMod val="25000"/>
                  </a:schemeClr>
                </a:solidFill>
              </a:rPr>
              <a:t>Bld. Petrochimistilor, Bloc B4, Scara A</a:t>
            </a:r>
          </a:p>
        </p:txBody>
      </p:sp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id="{21082CE0-8933-4FD0-97B9-CAEA0BB235EF}"/>
              </a:ext>
            </a:extLst>
          </p:cNvPr>
          <p:cNvSpPr/>
          <p:nvPr/>
        </p:nvSpPr>
        <p:spPr>
          <a:xfrm>
            <a:off x="3448149" y="2886839"/>
            <a:ext cx="2876550" cy="22955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>
                <a:solidFill>
                  <a:schemeClr val="bg2">
                    <a:lumMod val="25000"/>
                  </a:schemeClr>
                </a:solidFill>
              </a:rPr>
              <a:t>Pitesti</a:t>
            </a:r>
          </a:p>
        </p:txBody>
      </p: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25B80503-8774-4255-A886-C4D4C0DA89D6}"/>
              </a:ext>
            </a:extLst>
          </p:cNvPr>
          <p:cNvSpPr/>
          <p:nvPr/>
        </p:nvSpPr>
        <p:spPr>
          <a:xfrm>
            <a:off x="3448149" y="3142120"/>
            <a:ext cx="2876550" cy="22955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>
                <a:solidFill>
                  <a:schemeClr val="bg2">
                    <a:lumMod val="25000"/>
                  </a:schemeClr>
                </a:solidFill>
              </a:rPr>
              <a:t>Arges</a:t>
            </a:r>
          </a:p>
        </p:txBody>
      </p:sp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id="{1EC64BBD-1BF6-43AB-80F7-A5ECC7510AE9}"/>
              </a:ext>
            </a:extLst>
          </p:cNvPr>
          <p:cNvSpPr/>
          <p:nvPr/>
        </p:nvSpPr>
        <p:spPr>
          <a:xfrm>
            <a:off x="3448149" y="3428744"/>
            <a:ext cx="2876550" cy="22955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>
                <a:solidFill>
                  <a:schemeClr val="bg2">
                    <a:lumMod val="25000"/>
                  </a:schemeClr>
                </a:solidFill>
              </a:rPr>
              <a:t>BRD – Sucursala Pitesti</a:t>
            </a:r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34CB5303-2806-40DD-A64F-8DD4BB32C03A}"/>
              </a:ext>
            </a:extLst>
          </p:cNvPr>
          <p:cNvSpPr/>
          <p:nvPr/>
        </p:nvSpPr>
        <p:spPr>
          <a:xfrm>
            <a:off x="7274337" y="3414058"/>
            <a:ext cx="1844707" cy="22955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>
                <a:solidFill>
                  <a:schemeClr val="bg2">
                    <a:lumMod val="25000"/>
                  </a:schemeClr>
                </a:solidFill>
              </a:rPr>
              <a:t>RO40BRDE030SV70071870300</a:t>
            </a:r>
          </a:p>
        </p:txBody>
      </p:sp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2189EED1-3B73-4933-AC54-B7B6530FF5BF}"/>
              </a:ext>
            </a:extLst>
          </p:cNvPr>
          <p:cNvSpPr/>
          <p:nvPr/>
        </p:nvSpPr>
        <p:spPr>
          <a:xfrm>
            <a:off x="2037045" y="3980675"/>
            <a:ext cx="1363479" cy="22955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>
                <a:solidFill>
                  <a:schemeClr val="bg2">
                    <a:lumMod val="25000"/>
                  </a:schemeClr>
                </a:solidFill>
              </a:rPr>
              <a:t>Nume scara 1</a:t>
            </a:r>
          </a:p>
        </p:txBody>
      </p:sp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DC0850F1-F5F8-4A7C-9BA2-0AC1FF95698D}"/>
              </a:ext>
            </a:extLst>
          </p:cNvPr>
          <p:cNvSpPr/>
          <p:nvPr/>
        </p:nvSpPr>
        <p:spPr>
          <a:xfrm>
            <a:off x="2037045" y="4235956"/>
            <a:ext cx="1363479" cy="22955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>
                <a:solidFill>
                  <a:schemeClr val="bg2">
                    <a:lumMod val="25000"/>
                  </a:schemeClr>
                </a:solidFill>
              </a:rPr>
              <a:t>Nume scara 2</a:t>
            </a:r>
          </a:p>
        </p:txBody>
      </p:sp>
      <p:sp>
        <p:nvSpPr>
          <p:cNvPr id="106" name="Rectangle: Rounded Corners 105">
            <a:hlinkClick r:id="rId5" action="ppaction://hlinksldjump"/>
            <a:extLst>
              <a:ext uri="{FF2B5EF4-FFF2-40B4-BE49-F238E27FC236}">
                <a16:creationId xmlns:a16="http://schemas.microsoft.com/office/drawing/2014/main" id="{8CDBFB35-1F26-4630-AE6C-F9AF4C433E4E}"/>
              </a:ext>
            </a:extLst>
          </p:cNvPr>
          <p:cNvSpPr/>
          <p:nvPr/>
        </p:nvSpPr>
        <p:spPr>
          <a:xfrm>
            <a:off x="3448149" y="3980675"/>
            <a:ext cx="436341" cy="22955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07" name="Rectangle: Rounded Corners 106">
            <a:extLst>
              <a:ext uri="{FF2B5EF4-FFF2-40B4-BE49-F238E27FC236}">
                <a16:creationId xmlns:a16="http://schemas.microsoft.com/office/drawing/2014/main" id="{40BEE260-1BD2-48E2-A9C8-0C05FF86FE21}"/>
              </a:ext>
            </a:extLst>
          </p:cNvPr>
          <p:cNvSpPr/>
          <p:nvPr/>
        </p:nvSpPr>
        <p:spPr>
          <a:xfrm>
            <a:off x="3448149" y="4251340"/>
            <a:ext cx="436341" cy="22955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id="{26AD8827-BB50-4F6F-A372-B68BFA366275}"/>
              </a:ext>
            </a:extLst>
          </p:cNvPr>
          <p:cNvSpPr/>
          <p:nvPr/>
        </p:nvSpPr>
        <p:spPr>
          <a:xfrm>
            <a:off x="3932115" y="3976418"/>
            <a:ext cx="1363479" cy="22955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>
                <a:solidFill>
                  <a:schemeClr val="bg2">
                    <a:lumMod val="25000"/>
                  </a:schemeClr>
                </a:solidFill>
              </a:rPr>
              <a:t>Numar apartamente</a:t>
            </a:r>
          </a:p>
        </p:txBody>
      </p:sp>
      <p:sp>
        <p:nvSpPr>
          <p:cNvPr id="110" name="Rectangle: Rounded Corners 109">
            <a:hlinkClick r:id="rId5" action="ppaction://hlinksldjump"/>
            <a:extLst>
              <a:ext uri="{FF2B5EF4-FFF2-40B4-BE49-F238E27FC236}">
                <a16:creationId xmlns:a16="http://schemas.microsoft.com/office/drawing/2014/main" id="{72982A9B-2D34-4F71-943B-1512471D829F}"/>
              </a:ext>
            </a:extLst>
          </p:cNvPr>
          <p:cNvSpPr/>
          <p:nvPr/>
        </p:nvSpPr>
        <p:spPr>
          <a:xfrm>
            <a:off x="5343218" y="3976418"/>
            <a:ext cx="441902" cy="22955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11" name="Rectangle: Rounded Corners 110">
            <a:extLst>
              <a:ext uri="{FF2B5EF4-FFF2-40B4-BE49-F238E27FC236}">
                <a16:creationId xmlns:a16="http://schemas.microsoft.com/office/drawing/2014/main" id="{719CAA8A-14E6-46E0-B89D-BC347E4D4A73}"/>
              </a:ext>
            </a:extLst>
          </p:cNvPr>
          <p:cNvSpPr/>
          <p:nvPr/>
        </p:nvSpPr>
        <p:spPr>
          <a:xfrm>
            <a:off x="3932115" y="4252689"/>
            <a:ext cx="1363479" cy="22955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>
                <a:solidFill>
                  <a:schemeClr val="bg2">
                    <a:lumMod val="25000"/>
                  </a:schemeClr>
                </a:solidFill>
              </a:rPr>
              <a:t>Numar apartamente</a:t>
            </a:r>
          </a:p>
        </p:txBody>
      </p:sp>
      <p:sp>
        <p:nvSpPr>
          <p:cNvPr id="112" name="Rectangle: Rounded Corners 111">
            <a:extLst>
              <a:ext uri="{FF2B5EF4-FFF2-40B4-BE49-F238E27FC236}">
                <a16:creationId xmlns:a16="http://schemas.microsoft.com/office/drawing/2014/main" id="{7D53634D-9BBA-4383-B1AE-705E09A25E9F}"/>
              </a:ext>
            </a:extLst>
          </p:cNvPr>
          <p:cNvSpPr/>
          <p:nvPr/>
        </p:nvSpPr>
        <p:spPr>
          <a:xfrm>
            <a:off x="5343218" y="4252689"/>
            <a:ext cx="441902" cy="22955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609A57DC-821D-40C4-A488-96BBF2CE3415}"/>
              </a:ext>
            </a:extLst>
          </p:cNvPr>
          <p:cNvSpPr/>
          <p:nvPr/>
        </p:nvSpPr>
        <p:spPr>
          <a:xfrm>
            <a:off x="6944304" y="2105428"/>
            <a:ext cx="2638235" cy="781412"/>
          </a:xfrm>
          <a:prstGeom prst="rect">
            <a:avLst/>
          </a:prstGeom>
          <a:solidFill>
            <a:schemeClr val="bg1"/>
          </a:solidFill>
          <a:ln>
            <a:gradFill flip="none" rotWithShape="1">
              <a:gsLst>
                <a:gs pos="39000">
                  <a:schemeClr val="bg1">
                    <a:lumMod val="75000"/>
                  </a:schemeClr>
                </a:gs>
                <a:gs pos="60000">
                  <a:schemeClr val="accent3">
                    <a:lumMod val="45000"/>
                    <a:lumOff val="5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100000">
                  <a:schemeClr val="tx1"/>
                </a:gs>
              </a:gsLst>
              <a:lin ang="54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  <a:p>
            <a:pPr algn="ctr"/>
            <a:r>
              <a:rPr lang="en-US" sz="1600">
                <a:solidFill>
                  <a:srgbClr val="00B050"/>
                </a:solidFill>
              </a:rPr>
              <a:t>Indicatii</a:t>
            </a:r>
            <a:r>
              <a:rPr lang="en-US" sz="1200">
                <a:solidFill>
                  <a:srgbClr val="00B050"/>
                </a:solidFill>
              </a:rPr>
              <a:t> </a:t>
            </a:r>
          </a:p>
          <a:p>
            <a:pPr algn="ctr"/>
            <a:r>
              <a:rPr lang="en-US" sz="800">
                <a:solidFill>
                  <a:schemeClr val="tx1"/>
                </a:solidFill>
              </a:rPr>
              <a:t>Regasesti aceste date in certificatul de inregistrare al asociatiei</a:t>
            </a:r>
            <a:r>
              <a:rPr lang="en-US" sz="800"/>
              <a:t>si prenumele</a:t>
            </a:r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8A19A580-92DA-467F-91B4-6CDBB2C465ED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572" y="2170631"/>
            <a:ext cx="246610" cy="246610"/>
          </a:xfrm>
          <a:prstGeom prst="rect">
            <a:avLst/>
          </a:prstGeom>
        </p:spPr>
      </p:pic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56A19A1C-9578-47DE-85BB-8C0504213257}"/>
              </a:ext>
            </a:extLst>
          </p:cNvPr>
          <p:cNvSpPr/>
          <p:nvPr/>
        </p:nvSpPr>
        <p:spPr>
          <a:xfrm>
            <a:off x="5834608" y="3971161"/>
            <a:ext cx="1363479" cy="22955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>
                <a:solidFill>
                  <a:schemeClr val="bg2">
                    <a:lumMod val="25000"/>
                  </a:schemeClr>
                </a:solidFill>
              </a:rPr>
              <a:t>Numerotate de la </a:t>
            </a: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6DEEC644-EBDC-4B57-B619-940A20BE543D}"/>
              </a:ext>
            </a:extLst>
          </p:cNvPr>
          <p:cNvSpPr/>
          <p:nvPr/>
        </p:nvSpPr>
        <p:spPr>
          <a:xfrm>
            <a:off x="7245711" y="3971161"/>
            <a:ext cx="441902" cy="22955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0DB6C547-FA17-4042-8F23-A75DC5125AC1}"/>
              </a:ext>
            </a:extLst>
          </p:cNvPr>
          <p:cNvSpPr/>
          <p:nvPr/>
        </p:nvSpPr>
        <p:spPr>
          <a:xfrm>
            <a:off x="5834608" y="4247432"/>
            <a:ext cx="1363479" cy="22955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>
                <a:solidFill>
                  <a:schemeClr val="bg2">
                    <a:lumMod val="25000"/>
                  </a:schemeClr>
                </a:solidFill>
              </a:rPr>
              <a:t>Numerotate de la 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B0B5EC3D-035A-48B2-B34A-169CE446F48E}"/>
              </a:ext>
            </a:extLst>
          </p:cNvPr>
          <p:cNvSpPr/>
          <p:nvPr/>
        </p:nvSpPr>
        <p:spPr>
          <a:xfrm>
            <a:off x="7245711" y="4247432"/>
            <a:ext cx="441902" cy="22955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B3A4B1D0-984B-4340-9587-C6348649E38A}"/>
              </a:ext>
            </a:extLst>
          </p:cNvPr>
          <p:cNvSpPr/>
          <p:nvPr/>
        </p:nvSpPr>
        <p:spPr>
          <a:xfrm>
            <a:off x="7995373" y="3976253"/>
            <a:ext cx="441902" cy="22955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C97C5018-2D9D-480C-A7E0-E935370D0104}"/>
              </a:ext>
            </a:extLst>
          </p:cNvPr>
          <p:cNvSpPr/>
          <p:nvPr/>
        </p:nvSpPr>
        <p:spPr>
          <a:xfrm>
            <a:off x="7995373" y="4252524"/>
            <a:ext cx="441902" cy="22955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368093A1-E4C5-4D16-A22F-1669E172BDBF}"/>
              </a:ext>
            </a:extLst>
          </p:cNvPr>
          <p:cNvSpPr/>
          <p:nvPr/>
        </p:nvSpPr>
        <p:spPr>
          <a:xfrm>
            <a:off x="7685343" y="3983512"/>
            <a:ext cx="342057" cy="22955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>
                <a:solidFill>
                  <a:schemeClr val="bg2">
                    <a:lumMod val="25000"/>
                  </a:schemeClr>
                </a:solidFill>
              </a:rPr>
              <a:t>la</a:t>
            </a: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FD342CC8-AE2D-47CF-90E8-E0435C1073DE}"/>
              </a:ext>
            </a:extLst>
          </p:cNvPr>
          <p:cNvSpPr/>
          <p:nvPr/>
        </p:nvSpPr>
        <p:spPr>
          <a:xfrm>
            <a:off x="7685343" y="4248626"/>
            <a:ext cx="342057" cy="22955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>
                <a:solidFill>
                  <a:schemeClr val="bg2">
                    <a:lumMod val="25000"/>
                  </a:schemeClr>
                </a:solidFill>
              </a:rPr>
              <a:t>la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1248C1AA-3BA0-468C-8EAD-8625E978C925}"/>
              </a:ext>
            </a:extLst>
          </p:cNvPr>
          <p:cNvSpPr/>
          <p:nvPr/>
        </p:nvSpPr>
        <p:spPr>
          <a:xfrm>
            <a:off x="3820663" y="5285317"/>
            <a:ext cx="1704975" cy="246211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>
                <a:solidFill>
                  <a:schemeClr val="tx1">
                    <a:lumMod val="50000"/>
                    <a:lumOff val="50000"/>
                  </a:schemeClr>
                </a:solidFill>
              </a:rPr>
              <a:t>&lt; Inapoi</a:t>
            </a:r>
          </a:p>
        </p:txBody>
      </p:sp>
    </p:spTree>
    <p:extLst>
      <p:ext uri="{BB962C8B-B14F-4D97-AF65-F5344CB8AC3E}">
        <p14:creationId xmlns:p14="http://schemas.microsoft.com/office/powerpoint/2010/main" val="848032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4C358C5-B14B-405D-84E6-2E34DE654F1C}"/>
              </a:ext>
            </a:extLst>
          </p:cNvPr>
          <p:cNvSpPr/>
          <p:nvPr/>
        </p:nvSpPr>
        <p:spPr>
          <a:xfrm>
            <a:off x="4913821" y="627833"/>
            <a:ext cx="2824578" cy="4913769"/>
          </a:xfrm>
          <a:prstGeom prst="rect">
            <a:avLst/>
          </a:prstGeom>
          <a:solidFill>
            <a:schemeClr val="bg1"/>
          </a:solidFill>
          <a:ln w="12700" cmpd="dbl">
            <a:gradFill flip="none" rotWithShape="1">
              <a:gsLst>
                <a:gs pos="0">
                  <a:schemeClr val="accent3">
                    <a:lumMod val="0"/>
                    <a:lumOff val="100000"/>
                  </a:schemeClr>
                </a:gs>
                <a:gs pos="35000">
                  <a:schemeClr val="accent3">
                    <a:lumMod val="0"/>
                    <a:lumOff val="100000"/>
                  </a:schemeClr>
                </a:gs>
                <a:gs pos="100000">
                  <a:schemeClr val="accent3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8F1CC5B-F713-4106-A823-70239DD8BA65}"/>
              </a:ext>
            </a:extLst>
          </p:cNvPr>
          <p:cNvCxnSpPr>
            <a:cxnSpLocks/>
          </p:cNvCxnSpPr>
          <p:nvPr/>
        </p:nvCxnSpPr>
        <p:spPr>
          <a:xfrm>
            <a:off x="5581397" y="3036449"/>
            <a:ext cx="153144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DB816EA2-9E44-4B40-9E75-AFBD4A1346F1}"/>
              </a:ext>
            </a:extLst>
          </p:cNvPr>
          <p:cNvGrpSpPr/>
          <p:nvPr/>
        </p:nvGrpSpPr>
        <p:grpSpPr>
          <a:xfrm>
            <a:off x="5009537" y="901698"/>
            <a:ext cx="2646362" cy="585689"/>
            <a:chOff x="4779422" y="1269185"/>
            <a:chExt cx="2646362" cy="585689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49318667-4CD0-4178-AF17-8B6BB3DFA1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79422" y="1269185"/>
              <a:ext cx="743671" cy="585689"/>
            </a:xfrm>
            <a:prstGeom prst="rect">
              <a:avLst/>
            </a:prstGeom>
          </p:spPr>
        </p:pic>
        <p:sp>
          <p:nvSpPr>
            <p:cNvPr id="7" name="TextBox 6">
              <a:hlinkClick r:id="rId3" action="ppaction://hlinksldjump"/>
              <a:extLst>
                <a:ext uri="{FF2B5EF4-FFF2-40B4-BE49-F238E27FC236}">
                  <a16:creationId xmlns:a16="http://schemas.microsoft.com/office/drawing/2014/main" id="{98815869-205C-4A62-9B8A-2EBFCD56869B}"/>
                </a:ext>
              </a:extLst>
            </p:cNvPr>
            <p:cNvSpPr txBox="1"/>
            <p:nvPr/>
          </p:nvSpPr>
          <p:spPr>
            <a:xfrm>
              <a:off x="5523093" y="1301163"/>
              <a:ext cx="19026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>
                  <a:solidFill>
                    <a:srgbClr val="336699"/>
                  </a:solidFill>
                  <a:latin typeface="Franklin Gothic Medium" panose="020B0603020102020204" pitchFamily="34" charset="0"/>
                  <a:ea typeface="Microsoft YaHei UI" panose="020B0503020204020204" pitchFamily="34" charset="-122"/>
                </a:rPr>
                <a:t>BlocAdmin.ro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4884985-CBBB-475F-827F-D558B25517CD}"/>
                </a:ext>
              </a:extLst>
            </p:cNvPr>
            <p:cNvSpPr txBox="1"/>
            <p:nvPr/>
          </p:nvSpPr>
          <p:spPr>
            <a:xfrm>
              <a:off x="5523093" y="1518809"/>
              <a:ext cx="189951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i="1" err="1">
                  <a:solidFill>
                    <a:srgbClr val="006600"/>
                  </a:solidFill>
                </a:rPr>
                <a:t>Pentru</a:t>
              </a:r>
              <a:r>
                <a:rPr lang="en-US" sz="1000" b="1" i="1">
                  <a:solidFill>
                    <a:srgbClr val="006600"/>
                  </a:solidFill>
                </a:rPr>
                <a:t> administratorii de bloc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B27F7E71-4215-485A-8393-B43E9CAA8FF7}"/>
              </a:ext>
            </a:extLst>
          </p:cNvPr>
          <p:cNvSpPr txBox="1"/>
          <p:nvPr/>
        </p:nvSpPr>
        <p:spPr>
          <a:xfrm>
            <a:off x="5621654" y="1499635"/>
            <a:ext cx="14089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tx1">
                    <a:lumMod val="75000"/>
                    <a:lumOff val="25000"/>
                  </a:schemeClr>
                </a:solidFill>
              </a:rPr>
              <a:t>Bine</a:t>
            </a:r>
            <a:r>
              <a:rPr lang="en-US" sz="1600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b="1">
                <a:solidFill>
                  <a:schemeClr val="tx1">
                    <a:lumMod val="75000"/>
                    <a:lumOff val="25000"/>
                  </a:schemeClr>
                </a:solidFill>
              </a:rPr>
              <a:t>ai</a:t>
            </a:r>
            <a:r>
              <a:rPr lang="en-US" sz="1600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b="1">
                <a:solidFill>
                  <a:schemeClr val="tx1">
                    <a:lumMod val="75000"/>
                    <a:lumOff val="25000"/>
                  </a:schemeClr>
                </a:solidFill>
              </a:rPr>
              <a:t>revenit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5FFB188-1B85-47E2-B3E0-4DEABDCFF0A1}"/>
              </a:ext>
            </a:extLst>
          </p:cNvPr>
          <p:cNvSpPr/>
          <p:nvPr/>
        </p:nvSpPr>
        <p:spPr>
          <a:xfrm>
            <a:off x="5104787" y="3246075"/>
            <a:ext cx="2484852" cy="246221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>
                <a:solidFill>
                  <a:srgbClr val="C00000"/>
                </a:solidFill>
              </a:rPr>
              <a:t>f.liviu@yahoo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A89F473E-361C-4E55-83BF-0F5EE12069BA}"/>
              </a:ext>
            </a:extLst>
          </p:cNvPr>
          <p:cNvSpPr/>
          <p:nvPr/>
        </p:nvSpPr>
        <p:spPr>
          <a:xfrm>
            <a:off x="5104787" y="3616607"/>
            <a:ext cx="2484852" cy="246221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>
                <a:solidFill>
                  <a:schemeClr val="bg1">
                    <a:lumMod val="75000"/>
                  </a:schemeClr>
                </a:solidFill>
              </a:rPr>
              <a:t>Parola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35D2223C-3508-4B70-86C7-232CB10A5133}"/>
              </a:ext>
            </a:extLst>
          </p:cNvPr>
          <p:cNvSpPr/>
          <p:nvPr/>
        </p:nvSpPr>
        <p:spPr>
          <a:xfrm>
            <a:off x="5452845" y="4344992"/>
            <a:ext cx="1704975" cy="246211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/>
              <a:t>Lanseaza BlocAdmin</a:t>
            </a:r>
          </a:p>
        </p:txBody>
      </p:sp>
      <p:pic>
        <p:nvPicPr>
          <p:cNvPr id="23" name="Picture 22">
            <a:hlinkClick r:id="rId4" action="ppaction://hlinksldjump"/>
            <a:extLst>
              <a:ext uri="{FF2B5EF4-FFF2-40B4-BE49-F238E27FC236}">
                <a16:creationId xmlns:a16="http://schemas.microsoft.com/office/drawing/2014/main" id="{0B2E746A-F393-44EB-8441-500CC098DD3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950" y="2029075"/>
            <a:ext cx="2516662" cy="391940"/>
          </a:xfrm>
          <a:prstGeom prst="rect">
            <a:avLst/>
          </a:prstGeom>
        </p:spPr>
      </p:pic>
      <p:pic>
        <p:nvPicPr>
          <p:cNvPr id="43" name="Picture 42">
            <a:hlinkClick r:id="rId6" action="ppaction://hlinksldjump"/>
            <a:extLst>
              <a:ext uri="{FF2B5EF4-FFF2-40B4-BE49-F238E27FC236}">
                <a16:creationId xmlns:a16="http://schemas.microsoft.com/office/drawing/2014/main" id="{A8DE5B65-F2B3-40A0-8C00-EB6C71DB4FD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1423" y="2450838"/>
            <a:ext cx="2490149" cy="387811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C44DD265-7B89-4052-B38A-5F14F92BBBF7}"/>
              </a:ext>
            </a:extLst>
          </p:cNvPr>
          <p:cNvSpPr txBox="1"/>
          <p:nvPr/>
        </p:nvSpPr>
        <p:spPr>
          <a:xfrm>
            <a:off x="6124032" y="2913339"/>
            <a:ext cx="36260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>
                <a:solidFill>
                  <a:schemeClr val="bg1">
                    <a:lumMod val="65000"/>
                  </a:schemeClr>
                </a:solidFill>
              </a:rPr>
              <a:t>sau</a:t>
            </a:r>
            <a:endParaRPr lang="en-US" sz="1000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E893B7DC-63B5-431B-B450-AF9560E387D1}"/>
              </a:ext>
            </a:extLst>
          </p:cNvPr>
          <p:cNvSpPr/>
          <p:nvPr/>
        </p:nvSpPr>
        <p:spPr>
          <a:xfrm>
            <a:off x="5142887" y="3979195"/>
            <a:ext cx="105388" cy="93787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F889A2B-6E2C-454A-9EB2-57BFD084A52F}"/>
              </a:ext>
            </a:extLst>
          </p:cNvPr>
          <p:cNvSpPr txBox="1"/>
          <p:nvPr/>
        </p:nvSpPr>
        <p:spPr>
          <a:xfrm>
            <a:off x="5267591" y="3918639"/>
            <a:ext cx="521297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Retine</a:t>
            </a:r>
          </a:p>
        </p:txBody>
      </p:sp>
      <p:sp>
        <p:nvSpPr>
          <p:cNvPr id="53" name="TextBox 52">
            <a:hlinkClick r:id="rId8" action="ppaction://hlinksldjump"/>
            <a:extLst>
              <a:ext uri="{FF2B5EF4-FFF2-40B4-BE49-F238E27FC236}">
                <a16:creationId xmlns:a16="http://schemas.microsoft.com/office/drawing/2014/main" id="{2AAD9306-2C0B-492E-91C6-66099DD8A2AA}"/>
              </a:ext>
            </a:extLst>
          </p:cNvPr>
          <p:cNvSpPr txBox="1"/>
          <p:nvPr/>
        </p:nvSpPr>
        <p:spPr>
          <a:xfrm>
            <a:off x="6716950" y="3918639"/>
            <a:ext cx="1021448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>
                <a:solidFill>
                  <a:srgbClr val="336699"/>
                </a:solidFill>
              </a:rPr>
              <a:t>Ai uitat parola?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7B5E9C36-E770-464C-A5E1-A9380F01C379}"/>
              </a:ext>
            </a:extLst>
          </p:cNvPr>
          <p:cNvCxnSpPr>
            <a:cxnSpLocks/>
          </p:cNvCxnSpPr>
          <p:nvPr/>
        </p:nvCxnSpPr>
        <p:spPr>
          <a:xfrm>
            <a:off x="5149977" y="5143500"/>
            <a:ext cx="240159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>
            <a:extLst>
              <a:ext uri="{FF2B5EF4-FFF2-40B4-BE49-F238E27FC236}">
                <a16:creationId xmlns:a16="http://schemas.microsoft.com/office/drawing/2014/main" id="{4344FEC9-3B1F-41C5-AAF8-4FF850FB2BFD}"/>
              </a:ext>
            </a:extLst>
          </p:cNvPr>
          <p:cNvGrpSpPr/>
          <p:nvPr/>
        </p:nvGrpSpPr>
        <p:grpSpPr>
          <a:xfrm>
            <a:off x="5394639" y="5196883"/>
            <a:ext cx="1955388" cy="246221"/>
            <a:chOff x="4598516" y="5218985"/>
            <a:chExt cx="1955388" cy="246221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AC32EC44-B5BE-4D0B-A37E-A94115036463}"/>
                </a:ext>
              </a:extLst>
            </p:cNvPr>
            <p:cNvSpPr txBox="1"/>
            <p:nvPr/>
          </p:nvSpPr>
          <p:spPr>
            <a:xfrm>
              <a:off x="4598516" y="5218985"/>
              <a:ext cx="774571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0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Nu ai cont?</a:t>
              </a:r>
            </a:p>
          </p:txBody>
        </p:sp>
        <p:sp>
          <p:nvSpPr>
            <p:cNvPr id="61" name="TextBox 60">
              <a:hlinkClick r:id="rId9" action="ppaction://hlinksldjump"/>
              <a:extLst>
                <a:ext uri="{FF2B5EF4-FFF2-40B4-BE49-F238E27FC236}">
                  <a16:creationId xmlns:a16="http://schemas.microsoft.com/office/drawing/2014/main" id="{B404BCF9-1370-46C3-8463-F002E4D30D95}"/>
                </a:ext>
              </a:extLst>
            </p:cNvPr>
            <p:cNvSpPr txBox="1"/>
            <p:nvPr/>
          </p:nvSpPr>
          <p:spPr>
            <a:xfrm>
              <a:off x="5314462" y="5218985"/>
              <a:ext cx="1239442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000">
                  <a:solidFill>
                    <a:srgbClr val="336699"/>
                  </a:solidFill>
                </a:rPr>
                <a:t>Creeaza cont gratuit</a:t>
              </a:r>
            </a:p>
          </p:txBody>
        </p:sp>
      </p:grpSp>
      <p:pic>
        <p:nvPicPr>
          <p:cNvPr id="64" name="Picture 63">
            <a:extLst>
              <a:ext uri="{FF2B5EF4-FFF2-40B4-BE49-F238E27FC236}">
                <a16:creationId xmlns:a16="http://schemas.microsoft.com/office/drawing/2014/main" id="{46E39035-AFD5-45B0-B0CF-B7419886118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6026" y="5568744"/>
            <a:ext cx="2282186" cy="420212"/>
          </a:xfrm>
          <a:prstGeom prst="rect">
            <a:avLst/>
          </a:prstGeom>
        </p:spPr>
      </p:pic>
      <p:pic>
        <p:nvPicPr>
          <p:cNvPr id="70" name="Picture 69">
            <a:hlinkClick r:id="rId3" action="ppaction://hlinksldjump"/>
            <a:extLst>
              <a:ext uri="{FF2B5EF4-FFF2-40B4-BE49-F238E27FC236}">
                <a16:creationId xmlns:a16="http://schemas.microsoft.com/office/drawing/2014/main" id="{41C7540F-2AE9-48E9-9A59-3C497D4717B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276"/>
            <a:ext cx="12192000" cy="464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53187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>
            <a:extLst>
              <a:ext uri="{FF2B5EF4-FFF2-40B4-BE49-F238E27FC236}">
                <a16:creationId xmlns:a16="http://schemas.microsoft.com/office/drawing/2014/main" id="{F7878B1B-4369-4FBE-BCD3-532067B6A458}"/>
              </a:ext>
            </a:extLst>
          </p:cNvPr>
          <p:cNvSpPr txBox="1"/>
          <p:nvPr/>
        </p:nvSpPr>
        <p:spPr>
          <a:xfrm>
            <a:off x="2612577" y="1424224"/>
            <a:ext cx="12774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tx1">
                    <a:lumMod val="85000"/>
                    <a:lumOff val="15000"/>
                  </a:schemeClr>
                </a:solidFill>
              </a:rPr>
              <a:t>Asociatie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4B54C78-5109-4AE1-8A5D-E30A61C85A5B}"/>
              </a:ext>
            </a:extLst>
          </p:cNvPr>
          <p:cNvCxnSpPr/>
          <p:nvPr/>
        </p:nvCxnSpPr>
        <p:spPr>
          <a:xfrm>
            <a:off x="2037045" y="2024743"/>
            <a:ext cx="768704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81778F32-DB43-4711-8123-26F66D24D50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662" y="1316179"/>
            <a:ext cx="581706" cy="581706"/>
          </a:xfrm>
          <a:prstGeom prst="rect">
            <a:avLst/>
          </a:prstGeom>
        </p:spPr>
      </p:pic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3B8D3353-98D2-4D9B-8368-FFBC08593F28}"/>
              </a:ext>
            </a:extLst>
          </p:cNvPr>
          <p:cNvSpPr/>
          <p:nvPr/>
        </p:nvSpPr>
        <p:spPr>
          <a:xfrm>
            <a:off x="2037045" y="2120996"/>
            <a:ext cx="1363479" cy="22955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>
                <a:solidFill>
                  <a:schemeClr val="bg2">
                    <a:lumMod val="25000"/>
                  </a:schemeClr>
                </a:solidFill>
              </a:rPr>
              <a:t>Nume asociatie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F4A5EACA-238A-475E-BA2D-49FD36B69EC6}"/>
              </a:ext>
            </a:extLst>
          </p:cNvPr>
          <p:cNvSpPr/>
          <p:nvPr/>
        </p:nvSpPr>
        <p:spPr>
          <a:xfrm>
            <a:off x="2037045" y="2376277"/>
            <a:ext cx="1363479" cy="22955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>
                <a:solidFill>
                  <a:schemeClr val="bg2">
                    <a:lumMod val="25000"/>
                  </a:schemeClr>
                </a:solidFill>
              </a:rPr>
              <a:t>Cod fiscal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58141E04-8B85-48F1-A30B-E9B0B1611A76}"/>
              </a:ext>
            </a:extLst>
          </p:cNvPr>
          <p:cNvSpPr/>
          <p:nvPr/>
        </p:nvSpPr>
        <p:spPr>
          <a:xfrm>
            <a:off x="2037045" y="2631558"/>
            <a:ext cx="1363479" cy="22955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>
                <a:solidFill>
                  <a:schemeClr val="bg2">
                    <a:lumMod val="25000"/>
                  </a:schemeClr>
                </a:solidFill>
              </a:rPr>
              <a:t>Sediul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148EA26D-F375-4F84-B560-007A7B9C0190}"/>
              </a:ext>
            </a:extLst>
          </p:cNvPr>
          <p:cNvSpPr/>
          <p:nvPr/>
        </p:nvSpPr>
        <p:spPr>
          <a:xfrm>
            <a:off x="2037045" y="2886839"/>
            <a:ext cx="1363479" cy="22955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>
                <a:solidFill>
                  <a:schemeClr val="bg2">
                    <a:lumMod val="25000"/>
                  </a:schemeClr>
                </a:solidFill>
              </a:rPr>
              <a:t>Localitatea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6404472D-E27A-46A5-B4B1-11106CC3929E}"/>
              </a:ext>
            </a:extLst>
          </p:cNvPr>
          <p:cNvSpPr/>
          <p:nvPr/>
        </p:nvSpPr>
        <p:spPr>
          <a:xfrm>
            <a:off x="2037045" y="3142120"/>
            <a:ext cx="1363479" cy="22955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>
                <a:solidFill>
                  <a:schemeClr val="bg2">
                    <a:lumMod val="25000"/>
                  </a:schemeClr>
                </a:solidFill>
              </a:rPr>
              <a:t>Judetul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1E2BC817-D051-4712-ABAF-E8C1E85E979E}"/>
              </a:ext>
            </a:extLst>
          </p:cNvPr>
          <p:cNvSpPr/>
          <p:nvPr/>
        </p:nvSpPr>
        <p:spPr>
          <a:xfrm>
            <a:off x="2037045" y="3428744"/>
            <a:ext cx="1363479" cy="22955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>
                <a:solidFill>
                  <a:schemeClr val="bg2">
                    <a:lumMod val="25000"/>
                  </a:schemeClr>
                </a:solidFill>
              </a:rPr>
              <a:t>Banca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FA055C7E-7B4B-429E-B2AF-B5A96CAF5D9B}"/>
              </a:ext>
            </a:extLst>
          </p:cNvPr>
          <p:cNvSpPr/>
          <p:nvPr/>
        </p:nvSpPr>
        <p:spPr>
          <a:xfrm>
            <a:off x="2037045" y="3706650"/>
            <a:ext cx="1363479" cy="22955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>
                <a:solidFill>
                  <a:schemeClr val="bg2">
                    <a:lumMod val="25000"/>
                  </a:schemeClr>
                </a:solidFill>
              </a:rPr>
              <a:t>Numar scari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D4938F06-B66D-46EE-843C-88209BEE027D}"/>
              </a:ext>
            </a:extLst>
          </p:cNvPr>
          <p:cNvSpPr/>
          <p:nvPr/>
        </p:nvSpPr>
        <p:spPr>
          <a:xfrm>
            <a:off x="6460339" y="3418195"/>
            <a:ext cx="761555" cy="22955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>
                <a:solidFill>
                  <a:schemeClr val="bg2">
                    <a:lumMod val="25000"/>
                  </a:schemeClr>
                </a:solidFill>
              </a:rPr>
              <a:t>Codul Iban</a:t>
            </a:r>
          </a:p>
        </p:txBody>
      </p:sp>
      <p:sp>
        <p:nvSpPr>
          <p:cNvPr id="77" name="Rectangle: Rounded Corners 76">
            <a:hlinkClick r:id="rId4" action="ppaction://hlinksldjump"/>
            <a:extLst>
              <a:ext uri="{FF2B5EF4-FFF2-40B4-BE49-F238E27FC236}">
                <a16:creationId xmlns:a16="http://schemas.microsoft.com/office/drawing/2014/main" id="{FA695604-B91F-494B-8C8F-26A122237495}"/>
              </a:ext>
            </a:extLst>
          </p:cNvPr>
          <p:cNvSpPr/>
          <p:nvPr/>
        </p:nvSpPr>
        <p:spPr>
          <a:xfrm>
            <a:off x="9160308" y="3413062"/>
            <a:ext cx="242470" cy="22955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r"/>
            <a:r>
              <a:rPr lang="en-US" b="1">
                <a:solidFill>
                  <a:schemeClr val="bg2">
                    <a:lumMod val="25000"/>
                  </a:schemeClr>
                </a:solidFill>
              </a:rPr>
              <a:t>+</a:t>
            </a: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CC7505DE-05E8-4716-BF68-5794A94059C7}"/>
              </a:ext>
            </a:extLst>
          </p:cNvPr>
          <p:cNvSpPr/>
          <p:nvPr/>
        </p:nvSpPr>
        <p:spPr>
          <a:xfrm>
            <a:off x="3448149" y="3706650"/>
            <a:ext cx="436341" cy="22955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>
                <a:solidFill>
                  <a:schemeClr val="bg2">
                    <a:lumMod val="25000"/>
                  </a:schemeClr>
                </a:solidFill>
              </a:rPr>
              <a:t>2</a:t>
            </a:r>
          </a:p>
        </p:txBody>
      </p:sp>
      <p:sp>
        <p:nvSpPr>
          <p:cNvPr id="80" name="Rectangle: Rounded Corners 79">
            <a:hlinkClick r:id="rId4" action="ppaction://hlinksldjump"/>
            <a:extLst>
              <a:ext uri="{FF2B5EF4-FFF2-40B4-BE49-F238E27FC236}">
                <a16:creationId xmlns:a16="http://schemas.microsoft.com/office/drawing/2014/main" id="{1883198C-A957-4D45-89B2-36C966E6BFB4}"/>
              </a:ext>
            </a:extLst>
          </p:cNvPr>
          <p:cNvSpPr/>
          <p:nvPr/>
        </p:nvSpPr>
        <p:spPr>
          <a:xfrm>
            <a:off x="9442197" y="3416174"/>
            <a:ext cx="242470" cy="22955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r"/>
            <a:r>
              <a:rPr lang="en-US" b="1">
                <a:solidFill>
                  <a:schemeClr val="bg2">
                    <a:lumMod val="25000"/>
                  </a:schemeClr>
                </a:solidFill>
              </a:rPr>
              <a:t>-</a:t>
            </a:r>
          </a:p>
        </p:txBody>
      </p:sp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D85C979E-9BEF-4A7D-B9CD-FD01E994E512}"/>
              </a:ext>
            </a:extLst>
          </p:cNvPr>
          <p:cNvSpPr/>
          <p:nvPr/>
        </p:nvSpPr>
        <p:spPr>
          <a:xfrm>
            <a:off x="3448149" y="2120996"/>
            <a:ext cx="2876550" cy="22955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>
                <a:solidFill>
                  <a:schemeClr val="bg2">
                    <a:lumMod val="25000"/>
                  </a:schemeClr>
                </a:solidFill>
              </a:rPr>
              <a:t>Asociatia de proprietari Vulturul B4A</a:t>
            </a:r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3515EF58-F0AE-46FB-A044-BAC9018AD073}"/>
              </a:ext>
            </a:extLst>
          </p:cNvPr>
          <p:cNvSpPr/>
          <p:nvPr/>
        </p:nvSpPr>
        <p:spPr>
          <a:xfrm>
            <a:off x="3448149" y="2376277"/>
            <a:ext cx="2876550" cy="22955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>
                <a:solidFill>
                  <a:schemeClr val="bg2">
                    <a:lumMod val="25000"/>
                  </a:schemeClr>
                </a:solidFill>
              </a:rPr>
              <a:t>1255645</a:t>
            </a:r>
          </a:p>
        </p:txBody>
      </p: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EC4C63B8-ACCA-4D1B-9712-E03557BDDE26}"/>
              </a:ext>
            </a:extLst>
          </p:cNvPr>
          <p:cNvSpPr/>
          <p:nvPr/>
        </p:nvSpPr>
        <p:spPr>
          <a:xfrm>
            <a:off x="3448149" y="2631558"/>
            <a:ext cx="2876550" cy="22955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>
                <a:solidFill>
                  <a:schemeClr val="bg2">
                    <a:lumMod val="25000"/>
                  </a:schemeClr>
                </a:solidFill>
              </a:rPr>
              <a:t>Bld. Petrochimistilor, Bloc B4, Scara A</a:t>
            </a:r>
          </a:p>
        </p:txBody>
      </p:sp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id="{21082CE0-8933-4FD0-97B9-CAEA0BB235EF}"/>
              </a:ext>
            </a:extLst>
          </p:cNvPr>
          <p:cNvSpPr/>
          <p:nvPr/>
        </p:nvSpPr>
        <p:spPr>
          <a:xfrm>
            <a:off x="3448149" y="2886839"/>
            <a:ext cx="2876550" cy="22955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>
                <a:solidFill>
                  <a:schemeClr val="bg2">
                    <a:lumMod val="25000"/>
                  </a:schemeClr>
                </a:solidFill>
              </a:rPr>
              <a:t>Pitesti</a:t>
            </a:r>
          </a:p>
        </p:txBody>
      </p: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25B80503-8774-4255-A886-C4D4C0DA89D6}"/>
              </a:ext>
            </a:extLst>
          </p:cNvPr>
          <p:cNvSpPr/>
          <p:nvPr/>
        </p:nvSpPr>
        <p:spPr>
          <a:xfrm>
            <a:off x="3448149" y="3142120"/>
            <a:ext cx="2876550" cy="22955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>
                <a:solidFill>
                  <a:schemeClr val="bg2">
                    <a:lumMod val="25000"/>
                  </a:schemeClr>
                </a:solidFill>
              </a:rPr>
              <a:t>Arges</a:t>
            </a:r>
          </a:p>
        </p:txBody>
      </p:sp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id="{1EC64BBD-1BF6-43AB-80F7-A5ECC7510AE9}"/>
              </a:ext>
            </a:extLst>
          </p:cNvPr>
          <p:cNvSpPr/>
          <p:nvPr/>
        </p:nvSpPr>
        <p:spPr>
          <a:xfrm>
            <a:off x="3448149" y="3428744"/>
            <a:ext cx="2876550" cy="22955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>
                <a:solidFill>
                  <a:schemeClr val="bg2">
                    <a:lumMod val="25000"/>
                  </a:schemeClr>
                </a:solidFill>
              </a:rPr>
              <a:t>BRD – Sucursala Pitesti</a:t>
            </a:r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34CB5303-2806-40DD-A64F-8DD4BB32C03A}"/>
              </a:ext>
            </a:extLst>
          </p:cNvPr>
          <p:cNvSpPr/>
          <p:nvPr/>
        </p:nvSpPr>
        <p:spPr>
          <a:xfrm>
            <a:off x="7274337" y="3414058"/>
            <a:ext cx="1844707" cy="22955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>
                <a:solidFill>
                  <a:schemeClr val="bg2">
                    <a:lumMod val="25000"/>
                  </a:schemeClr>
                </a:solidFill>
              </a:rPr>
              <a:t>RO40BRDE030SV70071870300</a:t>
            </a:r>
          </a:p>
        </p:txBody>
      </p:sp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2189EED1-3B73-4933-AC54-B7B6530FF5BF}"/>
              </a:ext>
            </a:extLst>
          </p:cNvPr>
          <p:cNvSpPr/>
          <p:nvPr/>
        </p:nvSpPr>
        <p:spPr>
          <a:xfrm>
            <a:off x="2037045" y="3980675"/>
            <a:ext cx="1363479" cy="22955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>
                <a:solidFill>
                  <a:schemeClr val="bg2">
                    <a:lumMod val="25000"/>
                  </a:schemeClr>
                </a:solidFill>
              </a:rPr>
              <a:t>Nume scara 1</a:t>
            </a:r>
          </a:p>
        </p:txBody>
      </p:sp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DC0850F1-F5F8-4A7C-9BA2-0AC1FF95698D}"/>
              </a:ext>
            </a:extLst>
          </p:cNvPr>
          <p:cNvSpPr/>
          <p:nvPr/>
        </p:nvSpPr>
        <p:spPr>
          <a:xfrm>
            <a:off x="2037045" y="4235956"/>
            <a:ext cx="1363479" cy="22955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>
                <a:solidFill>
                  <a:schemeClr val="bg2">
                    <a:lumMod val="25000"/>
                  </a:schemeClr>
                </a:solidFill>
              </a:rPr>
              <a:t>Nume scara 2</a:t>
            </a:r>
          </a:p>
        </p:txBody>
      </p:sp>
      <p:sp>
        <p:nvSpPr>
          <p:cNvPr id="106" name="Rectangle: Rounded Corners 105">
            <a:extLst>
              <a:ext uri="{FF2B5EF4-FFF2-40B4-BE49-F238E27FC236}">
                <a16:creationId xmlns:a16="http://schemas.microsoft.com/office/drawing/2014/main" id="{8CDBFB35-1F26-4630-AE6C-F9AF4C433E4E}"/>
              </a:ext>
            </a:extLst>
          </p:cNvPr>
          <p:cNvSpPr/>
          <p:nvPr/>
        </p:nvSpPr>
        <p:spPr>
          <a:xfrm>
            <a:off x="3448149" y="3980675"/>
            <a:ext cx="436341" cy="22955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>
                <a:solidFill>
                  <a:schemeClr val="bg2">
                    <a:lumMod val="25000"/>
                  </a:schemeClr>
                </a:solidFill>
              </a:rPr>
              <a:t>A</a:t>
            </a:r>
          </a:p>
        </p:txBody>
      </p:sp>
      <p:sp>
        <p:nvSpPr>
          <p:cNvPr id="107" name="Rectangle: Rounded Corners 106">
            <a:extLst>
              <a:ext uri="{FF2B5EF4-FFF2-40B4-BE49-F238E27FC236}">
                <a16:creationId xmlns:a16="http://schemas.microsoft.com/office/drawing/2014/main" id="{40BEE260-1BD2-48E2-A9C8-0C05FF86FE21}"/>
              </a:ext>
            </a:extLst>
          </p:cNvPr>
          <p:cNvSpPr/>
          <p:nvPr/>
        </p:nvSpPr>
        <p:spPr>
          <a:xfrm>
            <a:off x="3448149" y="4251340"/>
            <a:ext cx="436341" cy="22955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>
                <a:solidFill>
                  <a:schemeClr val="bg2">
                    <a:lumMod val="25000"/>
                  </a:schemeClr>
                </a:solidFill>
              </a:rPr>
              <a:t>B</a:t>
            </a: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ECB2FF9D-9321-46B0-B0EB-3DD9DCDE4CCD}"/>
              </a:ext>
            </a:extLst>
          </p:cNvPr>
          <p:cNvSpPr/>
          <p:nvPr/>
        </p:nvSpPr>
        <p:spPr>
          <a:xfrm>
            <a:off x="3932115" y="3976418"/>
            <a:ext cx="1363479" cy="22955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>
                <a:solidFill>
                  <a:schemeClr val="bg2">
                    <a:lumMod val="25000"/>
                  </a:schemeClr>
                </a:solidFill>
              </a:rPr>
              <a:t>Numar apartamente</a:t>
            </a: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8F4200A4-9373-489B-9DA8-3CA64F7D2011}"/>
              </a:ext>
            </a:extLst>
          </p:cNvPr>
          <p:cNvSpPr/>
          <p:nvPr/>
        </p:nvSpPr>
        <p:spPr>
          <a:xfrm>
            <a:off x="5343218" y="3976418"/>
            <a:ext cx="441902" cy="22955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>
                <a:solidFill>
                  <a:schemeClr val="bg2">
                    <a:lumMod val="25000"/>
                  </a:schemeClr>
                </a:solidFill>
              </a:rPr>
              <a:t>15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5D972D1E-3158-4AE1-88BE-8052A02DF897}"/>
              </a:ext>
            </a:extLst>
          </p:cNvPr>
          <p:cNvSpPr/>
          <p:nvPr/>
        </p:nvSpPr>
        <p:spPr>
          <a:xfrm>
            <a:off x="3932115" y="4252689"/>
            <a:ext cx="1363479" cy="22955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>
                <a:solidFill>
                  <a:schemeClr val="bg2">
                    <a:lumMod val="25000"/>
                  </a:schemeClr>
                </a:solidFill>
              </a:rPr>
              <a:t>Numar apartamente</a:t>
            </a: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2664CAA3-92E8-4909-8043-958F140708AF}"/>
              </a:ext>
            </a:extLst>
          </p:cNvPr>
          <p:cNvSpPr/>
          <p:nvPr/>
        </p:nvSpPr>
        <p:spPr>
          <a:xfrm>
            <a:off x="5343218" y="4252689"/>
            <a:ext cx="441902" cy="22955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>
                <a:solidFill>
                  <a:schemeClr val="bg2">
                    <a:lumMod val="25000"/>
                  </a:schemeClr>
                </a:solidFill>
              </a:rPr>
              <a:t>15</a:t>
            </a:r>
          </a:p>
        </p:txBody>
      </p:sp>
      <p:sp>
        <p:nvSpPr>
          <p:cNvPr id="67" name="Rectangle: Rounded Corners 66">
            <a:hlinkClick r:id="rId5" action="ppaction://hlinksldjump"/>
            <a:extLst>
              <a:ext uri="{FF2B5EF4-FFF2-40B4-BE49-F238E27FC236}">
                <a16:creationId xmlns:a16="http://schemas.microsoft.com/office/drawing/2014/main" id="{50E1F068-89A0-4732-9D79-06130823DF08}"/>
              </a:ext>
            </a:extLst>
          </p:cNvPr>
          <p:cNvSpPr/>
          <p:nvPr/>
        </p:nvSpPr>
        <p:spPr>
          <a:xfrm>
            <a:off x="2041686" y="5285317"/>
            <a:ext cx="1704975" cy="246211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/>
              <a:t>Continua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A926AABB-0A3F-4448-9A08-F87B0784ACB7}"/>
              </a:ext>
            </a:extLst>
          </p:cNvPr>
          <p:cNvSpPr/>
          <p:nvPr/>
        </p:nvSpPr>
        <p:spPr>
          <a:xfrm>
            <a:off x="6944304" y="2105428"/>
            <a:ext cx="2638235" cy="781412"/>
          </a:xfrm>
          <a:prstGeom prst="rect">
            <a:avLst/>
          </a:prstGeom>
          <a:solidFill>
            <a:schemeClr val="bg1"/>
          </a:solidFill>
          <a:ln>
            <a:gradFill flip="none" rotWithShape="1">
              <a:gsLst>
                <a:gs pos="39000">
                  <a:schemeClr val="bg1">
                    <a:lumMod val="75000"/>
                  </a:schemeClr>
                </a:gs>
                <a:gs pos="60000">
                  <a:schemeClr val="accent3">
                    <a:lumMod val="45000"/>
                    <a:lumOff val="5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100000">
                  <a:schemeClr val="tx1"/>
                </a:gs>
              </a:gsLst>
              <a:lin ang="54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  <a:p>
            <a:pPr algn="ctr"/>
            <a:r>
              <a:rPr lang="en-US" sz="1600">
                <a:solidFill>
                  <a:srgbClr val="00B050"/>
                </a:solidFill>
              </a:rPr>
              <a:t>Indicatii</a:t>
            </a:r>
            <a:r>
              <a:rPr lang="en-US" sz="1200">
                <a:solidFill>
                  <a:srgbClr val="00B050"/>
                </a:solidFill>
              </a:rPr>
              <a:t> </a:t>
            </a:r>
          </a:p>
          <a:p>
            <a:pPr algn="ctr"/>
            <a:r>
              <a:rPr lang="en-US" sz="800">
                <a:solidFill>
                  <a:schemeClr val="tx1"/>
                </a:solidFill>
              </a:rPr>
              <a:t>Regasesti aceste date in certificatul de inregistrare al asociatiei</a:t>
            </a:r>
            <a:r>
              <a:rPr lang="en-US" sz="800"/>
              <a:t>si prenumele</a:t>
            </a:r>
          </a:p>
        </p:txBody>
      </p:sp>
      <p:pic>
        <p:nvPicPr>
          <p:cNvPr id="69" name="Picture 68">
            <a:extLst>
              <a:ext uri="{FF2B5EF4-FFF2-40B4-BE49-F238E27FC236}">
                <a16:creationId xmlns:a16="http://schemas.microsoft.com/office/drawing/2014/main" id="{B2A2E95C-39DB-4792-A8A4-0088DBC12620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572" y="2170631"/>
            <a:ext cx="246610" cy="246610"/>
          </a:xfrm>
          <a:prstGeom prst="rect">
            <a:avLst/>
          </a:prstGeom>
        </p:spPr>
      </p:pic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D06A18D0-CA5A-44E7-8F8F-F7FF31511CA7}"/>
              </a:ext>
            </a:extLst>
          </p:cNvPr>
          <p:cNvSpPr/>
          <p:nvPr/>
        </p:nvSpPr>
        <p:spPr>
          <a:xfrm>
            <a:off x="5834608" y="3971161"/>
            <a:ext cx="1363479" cy="22955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>
                <a:solidFill>
                  <a:schemeClr val="bg2">
                    <a:lumMod val="25000"/>
                  </a:schemeClr>
                </a:solidFill>
              </a:rPr>
              <a:t>Numerotate de la </a:t>
            </a: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8F1D6916-E196-48B0-BFFB-CF3132B7E54A}"/>
              </a:ext>
            </a:extLst>
          </p:cNvPr>
          <p:cNvSpPr/>
          <p:nvPr/>
        </p:nvSpPr>
        <p:spPr>
          <a:xfrm>
            <a:off x="7245711" y="3971161"/>
            <a:ext cx="441902" cy="22955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>
                <a:solidFill>
                  <a:schemeClr val="bg2">
                    <a:lumMod val="25000"/>
                  </a:schemeClr>
                </a:solidFill>
              </a:rPr>
              <a:t>1</a:t>
            </a:r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73E8482B-97D5-41EB-9FC8-B536A265CEA6}"/>
              </a:ext>
            </a:extLst>
          </p:cNvPr>
          <p:cNvSpPr/>
          <p:nvPr/>
        </p:nvSpPr>
        <p:spPr>
          <a:xfrm>
            <a:off x="5834608" y="4247432"/>
            <a:ext cx="1363479" cy="22955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>
                <a:solidFill>
                  <a:schemeClr val="bg2">
                    <a:lumMod val="25000"/>
                  </a:schemeClr>
                </a:solidFill>
              </a:rPr>
              <a:t>Numerotate de la </a:t>
            </a:r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CBD53D9A-374B-4549-97FF-DDB19C9BCE85}"/>
              </a:ext>
            </a:extLst>
          </p:cNvPr>
          <p:cNvSpPr/>
          <p:nvPr/>
        </p:nvSpPr>
        <p:spPr>
          <a:xfrm>
            <a:off x="7995373" y="3976253"/>
            <a:ext cx="441902" cy="22955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>
                <a:solidFill>
                  <a:schemeClr val="bg2">
                    <a:lumMod val="25000"/>
                  </a:schemeClr>
                </a:solidFill>
              </a:rPr>
              <a:t>15</a:t>
            </a: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DE47A133-3A03-4F12-B4C2-8E1EDB13B2CD}"/>
              </a:ext>
            </a:extLst>
          </p:cNvPr>
          <p:cNvSpPr/>
          <p:nvPr/>
        </p:nvSpPr>
        <p:spPr>
          <a:xfrm>
            <a:off x="7995373" y="4252524"/>
            <a:ext cx="441902" cy="22955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>
                <a:solidFill>
                  <a:schemeClr val="bg2">
                    <a:lumMod val="25000"/>
                  </a:schemeClr>
                </a:solidFill>
              </a:rPr>
              <a:t>30</a:t>
            </a: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FF27357D-8E44-4C49-AE95-324D60CCCDA0}"/>
              </a:ext>
            </a:extLst>
          </p:cNvPr>
          <p:cNvSpPr/>
          <p:nvPr/>
        </p:nvSpPr>
        <p:spPr>
          <a:xfrm>
            <a:off x="7685343" y="4248626"/>
            <a:ext cx="342057" cy="22955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>
                <a:solidFill>
                  <a:schemeClr val="bg2">
                    <a:lumMod val="25000"/>
                  </a:schemeClr>
                </a:solidFill>
              </a:rPr>
              <a:t>la</a:t>
            </a:r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BA7FC665-67D9-4F6E-B8AB-B3CF90574CDA}"/>
              </a:ext>
            </a:extLst>
          </p:cNvPr>
          <p:cNvSpPr/>
          <p:nvPr/>
        </p:nvSpPr>
        <p:spPr>
          <a:xfrm>
            <a:off x="7685343" y="3983512"/>
            <a:ext cx="342057" cy="22955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>
                <a:solidFill>
                  <a:schemeClr val="bg2">
                    <a:lumMod val="25000"/>
                  </a:schemeClr>
                </a:solidFill>
              </a:rPr>
              <a:t>la</a:t>
            </a:r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DBD04605-527F-4290-8A01-670969705946}"/>
              </a:ext>
            </a:extLst>
          </p:cNvPr>
          <p:cNvSpPr/>
          <p:nvPr/>
        </p:nvSpPr>
        <p:spPr>
          <a:xfrm>
            <a:off x="7245711" y="4247432"/>
            <a:ext cx="441902" cy="22955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>
                <a:solidFill>
                  <a:schemeClr val="bg2">
                    <a:lumMod val="25000"/>
                  </a:schemeClr>
                </a:solidFill>
              </a:rPr>
              <a:t>16</a:t>
            </a:r>
          </a:p>
        </p:txBody>
      </p:sp>
      <p:sp>
        <p:nvSpPr>
          <p:cNvPr id="42" name="Rectangle: Rounded Corners 41">
            <a:hlinkClick r:id="rId7" action="ppaction://hlinksldjump"/>
            <a:extLst>
              <a:ext uri="{FF2B5EF4-FFF2-40B4-BE49-F238E27FC236}">
                <a16:creationId xmlns:a16="http://schemas.microsoft.com/office/drawing/2014/main" id="{81D4627B-A0D7-402C-8648-8398D600DC0A}"/>
              </a:ext>
            </a:extLst>
          </p:cNvPr>
          <p:cNvSpPr/>
          <p:nvPr/>
        </p:nvSpPr>
        <p:spPr>
          <a:xfrm>
            <a:off x="3820663" y="5285317"/>
            <a:ext cx="1704975" cy="246211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>
                <a:solidFill>
                  <a:schemeClr val="tx1">
                    <a:lumMod val="50000"/>
                    <a:lumOff val="50000"/>
                  </a:schemeClr>
                </a:solidFill>
              </a:rPr>
              <a:t>&lt; Inapoi</a:t>
            </a:r>
          </a:p>
        </p:txBody>
      </p:sp>
    </p:spTree>
    <p:extLst>
      <p:ext uri="{BB962C8B-B14F-4D97-AF65-F5344CB8AC3E}">
        <p14:creationId xmlns:p14="http://schemas.microsoft.com/office/powerpoint/2010/main" val="340446552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>
            <a:extLst>
              <a:ext uri="{FF2B5EF4-FFF2-40B4-BE49-F238E27FC236}">
                <a16:creationId xmlns:a16="http://schemas.microsoft.com/office/drawing/2014/main" id="{F7878B1B-4369-4FBE-BCD3-532067B6A458}"/>
              </a:ext>
            </a:extLst>
          </p:cNvPr>
          <p:cNvSpPr txBox="1"/>
          <p:nvPr/>
        </p:nvSpPr>
        <p:spPr>
          <a:xfrm>
            <a:off x="2612577" y="1424224"/>
            <a:ext cx="12774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tx1">
                    <a:lumMod val="85000"/>
                    <a:lumOff val="15000"/>
                  </a:schemeClr>
                </a:solidFill>
              </a:rPr>
              <a:t>Asociatie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4B54C78-5109-4AE1-8A5D-E30A61C85A5B}"/>
              </a:ext>
            </a:extLst>
          </p:cNvPr>
          <p:cNvCxnSpPr/>
          <p:nvPr/>
        </p:nvCxnSpPr>
        <p:spPr>
          <a:xfrm>
            <a:off x="2037045" y="2024743"/>
            <a:ext cx="768704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81778F32-DB43-4711-8123-26F66D24D50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662" y="1316179"/>
            <a:ext cx="581706" cy="581706"/>
          </a:xfrm>
          <a:prstGeom prst="rect">
            <a:avLst/>
          </a:prstGeom>
        </p:spPr>
      </p:pic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50E1F068-89A0-4732-9D79-06130823DF08}"/>
              </a:ext>
            </a:extLst>
          </p:cNvPr>
          <p:cNvSpPr/>
          <p:nvPr/>
        </p:nvSpPr>
        <p:spPr>
          <a:xfrm>
            <a:off x="2041686" y="5285317"/>
            <a:ext cx="1704975" cy="246211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/>
              <a:t>Continua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4A05AB-CA60-407A-8652-5C779EB2BC2F}"/>
              </a:ext>
            </a:extLst>
          </p:cNvPr>
          <p:cNvSpPr/>
          <p:nvPr/>
        </p:nvSpPr>
        <p:spPr>
          <a:xfrm>
            <a:off x="1982000" y="2070404"/>
            <a:ext cx="4400138" cy="868341"/>
          </a:xfrm>
          <a:prstGeom prst="rect">
            <a:avLst/>
          </a:prstGeom>
          <a:solidFill>
            <a:schemeClr val="bg1"/>
          </a:solidFill>
          <a:ln w="9525" cap="rnd">
            <a:solidFill>
              <a:schemeClr val="tx1">
                <a:lumMod val="50000"/>
                <a:lumOff val="50000"/>
                <a:alpha val="7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241DF630-CA52-42BE-A8B6-554C8456346B}"/>
              </a:ext>
            </a:extLst>
          </p:cNvPr>
          <p:cNvSpPr/>
          <p:nvPr/>
        </p:nvSpPr>
        <p:spPr>
          <a:xfrm>
            <a:off x="2037045" y="2110998"/>
            <a:ext cx="1363479" cy="22955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>
                <a:solidFill>
                  <a:schemeClr val="bg2">
                    <a:lumMod val="25000"/>
                  </a:schemeClr>
                </a:solidFill>
              </a:rPr>
              <a:t>Administrator</a:t>
            </a: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6A9A0DF7-7E0B-426B-AC58-75B17B21A355}"/>
              </a:ext>
            </a:extLst>
          </p:cNvPr>
          <p:cNvSpPr/>
          <p:nvPr/>
        </p:nvSpPr>
        <p:spPr>
          <a:xfrm>
            <a:off x="2037045" y="2366279"/>
            <a:ext cx="1363479" cy="22955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>
                <a:solidFill>
                  <a:schemeClr val="bg2">
                    <a:lumMod val="25000"/>
                  </a:schemeClr>
                </a:solidFill>
              </a:rPr>
              <a:t>Telefon Administrator</a:t>
            </a:r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AD70A933-B822-48C2-8B1C-DD7181FA2546}"/>
              </a:ext>
            </a:extLst>
          </p:cNvPr>
          <p:cNvSpPr/>
          <p:nvPr/>
        </p:nvSpPr>
        <p:spPr>
          <a:xfrm>
            <a:off x="3448149" y="2110998"/>
            <a:ext cx="2876550" cy="22955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>
                <a:solidFill>
                  <a:schemeClr val="bg2">
                    <a:lumMod val="25000"/>
                  </a:schemeClr>
                </a:solidFill>
              </a:rPr>
              <a:t>Florea Mihail</a:t>
            </a: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B51973B5-11F3-4B86-B36A-4E7E082708A8}"/>
              </a:ext>
            </a:extLst>
          </p:cNvPr>
          <p:cNvSpPr/>
          <p:nvPr/>
        </p:nvSpPr>
        <p:spPr>
          <a:xfrm>
            <a:off x="3448149" y="2366279"/>
            <a:ext cx="2876550" cy="22955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>
                <a:solidFill>
                  <a:schemeClr val="bg2">
                    <a:lumMod val="25000"/>
                  </a:schemeClr>
                </a:solidFill>
              </a:rPr>
              <a:t>0745789546</a:t>
            </a:r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52AC3AAE-25D9-4CB8-A145-13DFEFD3A40E}"/>
              </a:ext>
            </a:extLst>
          </p:cNvPr>
          <p:cNvSpPr/>
          <p:nvPr/>
        </p:nvSpPr>
        <p:spPr>
          <a:xfrm>
            <a:off x="2037045" y="2637461"/>
            <a:ext cx="1363479" cy="22955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>
                <a:solidFill>
                  <a:schemeClr val="bg2">
                    <a:lumMod val="25000"/>
                  </a:schemeClr>
                </a:solidFill>
              </a:rPr>
              <a:t>E-mail Administrator</a:t>
            </a: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5A8A3974-4F25-405F-9A4E-01D227D3DC44}"/>
              </a:ext>
            </a:extLst>
          </p:cNvPr>
          <p:cNvSpPr/>
          <p:nvPr/>
        </p:nvSpPr>
        <p:spPr>
          <a:xfrm>
            <a:off x="3448149" y="2637461"/>
            <a:ext cx="2876550" cy="22955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>
                <a:solidFill>
                  <a:schemeClr val="bg2">
                    <a:lumMod val="25000"/>
                  </a:schemeClr>
                </a:solidFill>
              </a:rPr>
              <a:t>f.liviu@yahoo.com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8D59A029-7051-40E7-9223-07DCAB61B404}"/>
              </a:ext>
            </a:extLst>
          </p:cNvPr>
          <p:cNvSpPr/>
          <p:nvPr/>
        </p:nvSpPr>
        <p:spPr>
          <a:xfrm>
            <a:off x="1982000" y="3097052"/>
            <a:ext cx="4400138" cy="868341"/>
          </a:xfrm>
          <a:prstGeom prst="rect">
            <a:avLst/>
          </a:prstGeom>
          <a:solidFill>
            <a:schemeClr val="bg1"/>
          </a:solidFill>
          <a:ln w="9525" cap="rnd">
            <a:solidFill>
              <a:schemeClr val="tx1">
                <a:lumMod val="50000"/>
                <a:lumOff val="50000"/>
                <a:alpha val="7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12F50F4A-3BF6-4478-B3E5-10C24A15DFCA}"/>
              </a:ext>
            </a:extLst>
          </p:cNvPr>
          <p:cNvSpPr/>
          <p:nvPr/>
        </p:nvSpPr>
        <p:spPr>
          <a:xfrm>
            <a:off x="2037045" y="3153409"/>
            <a:ext cx="1363479" cy="22955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>
                <a:solidFill>
                  <a:schemeClr val="bg2">
                    <a:lumMod val="25000"/>
                  </a:schemeClr>
                </a:solidFill>
              </a:rPr>
              <a:t>Presedinte</a:t>
            </a: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2EB12F77-57E4-4AA0-9BD1-D85595496C00}"/>
              </a:ext>
            </a:extLst>
          </p:cNvPr>
          <p:cNvSpPr/>
          <p:nvPr/>
        </p:nvSpPr>
        <p:spPr>
          <a:xfrm>
            <a:off x="2037045" y="3408690"/>
            <a:ext cx="1363479" cy="22955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>
                <a:solidFill>
                  <a:schemeClr val="bg2">
                    <a:lumMod val="25000"/>
                  </a:schemeClr>
                </a:solidFill>
              </a:rPr>
              <a:t>Telefon Presedinte</a:t>
            </a:r>
          </a:p>
        </p:txBody>
      </p:sp>
      <p:sp>
        <p:nvSpPr>
          <p:cNvPr id="75" name="Rectangle: Rounded Corners 74">
            <a:hlinkClick r:id="rId4" action="ppaction://hlinksldjump"/>
            <a:extLst>
              <a:ext uri="{FF2B5EF4-FFF2-40B4-BE49-F238E27FC236}">
                <a16:creationId xmlns:a16="http://schemas.microsoft.com/office/drawing/2014/main" id="{57A5E27A-091D-4812-A47D-1BF15CCB87C7}"/>
              </a:ext>
            </a:extLst>
          </p:cNvPr>
          <p:cNvSpPr/>
          <p:nvPr/>
        </p:nvSpPr>
        <p:spPr>
          <a:xfrm>
            <a:off x="3448149" y="3153409"/>
            <a:ext cx="2876550" cy="22955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>
                <a:solidFill>
                  <a:schemeClr val="bg2">
                    <a:lumMod val="90000"/>
                  </a:schemeClr>
                </a:solidFill>
              </a:rPr>
              <a:t>Nume, prenume</a:t>
            </a: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57CE2E79-56B5-4BA7-8865-62B11B185222}"/>
              </a:ext>
            </a:extLst>
          </p:cNvPr>
          <p:cNvSpPr/>
          <p:nvPr/>
        </p:nvSpPr>
        <p:spPr>
          <a:xfrm>
            <a:off x="3448149" y="3408690"/>
            <a:ext cx="2876550" cy="22955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>
                <a:solidFill>
                  <a:schemeClr val="bg2">
                    <a:lumMod val="90000"/>
                  </a:schemeClr>
                </a:solidFill>
              </a:rPr>
              <a:t>Numar de telefon</a:t>
            </a:r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9ED63B6C-091E-4314-9A99-B667BDE96C8B}"/>
              </a:ext>
            </a:extLst>
          </p:cNvPr>
          <p:cNvSpPr/>
          <p:nvPr/>
        </p:nvSpPr>
        <p:spPr>
          <a:xfrm>
            <a:off x="2044164" y="3678682"/>
            <a:ext cx="1363479" cy="22955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>
                <a:solidFill>
                  <a:schemeClr val="bg2">
                    <a:lumMod val="25000"/>
                  </a:schemeClr>
                </a:solidFill>
              </a:rPr>
              <a:t>E-mail Presedinte</a:t>
            </a:r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A9A105C4-0FBB-4B32-801D-FF308D5F3D80}"/>
              </a:ext>
            </a:extLst>
          </p:cNvPr>
          <p:cNvSpPr/>
          <p:nvPr/>
        </p:nvSpPr>
        <p:spPr>
          <a:xfrm>
            <a:off x="3455268" y="3678682"/>
            <a:ext cx="2876550" cy="22955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>
                <a:solidFill>
                  <a:schemeClr val="bg2">
                    <a:lumMod val="90000"/>
                  </a:schemeClr>
                </a:solidFill>
              </a:rPr>
              <a:t>Adresa de e-mail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A6A80F0-3C9C-443A-A2B7-0D23065ED5B1}"/>
              </a:ext>
            </a:extLst>
          </p:cNvPr>
          <p:cNvSpPr/>
          <p:nvPr/>
        </p:nvSpPr>
        <p:spPr>
          <a:xfrm>
            <a:off x="1982000" y="4101342"/>
            <a:ext cx="4400138" cy="868341"/>
          </a:xfrm>
          <a:prstGeom prst="rect">
            <a:avLst/>
          </a:prstGeom>
          <a:solidFill>
            <a:schemeClr val="bg1"/>
          </a:solidFill>
          <a:ln w="9525" cap="rnd">
            <a:solidFill>
              <a:schemeClr val="tx1">
                <a:lumMod val="50000"/>
                <a:lumOff val="50000"/>
                <a:alpha val="7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CAA785C6-D5E1-497F-BB28-B44A11CB5255}"/>
              </a:ext>
            </a:extLst>
          </p:cNvPr>
          <p:cNvSpPr/>
          <p:nvPr/>
        </p:nvSpPr>
        <p:spPr>
          <a:xfrm>
            <a:off x="2037045" y="4158494"/>
            <a:ext cx="1363479" cy="22955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>
                <a:solidFill>
                  <a:schemeClr val="bg2">
                    <a:lumMod val="25000"/>
                  </a:schemeClr>
                </a:solidFill>
              </a:rPr>
              <a:t>Cenzor</a:t>
            </a:r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EC925DDC-E40F-4A73-B4B7-E15689707AD2}"/>
              </a:ext>
            </a:extLst>
          </p:cNvPr>
          <p:cNvSpPr/>
          <p:nvPr/>
        </p:nvSpPr>
        <p:spPr>
          <a:xfrm>
            <a:off x="2037045" y="4413776"/>
            <a:ext cx="1363479" cy="22955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>
                <a:solidFill>
                  <a:schemeClr val="bg2">
                    <a:lumMod val="25000"/>
                  </a:schemeClr>
                </a:solidFill>
              </a:rPr>
              <a:t>Telefon cenzor</a:t>
            </a: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1D6441A9-FA7E-43B7-99F5-D4F1EAC060DF}"/>
              </a:ext>
            </a:extLst>
          </p:cNvPr>
          <p:cNvSpPr/>
          <p:nvPr/>
        </p:nvSpPr>
        <p:spPr>
          <a:xfrm>
            <a:off x="3448149" y="4158494"/>
            <a:ext cx="2876550" cy="22955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>
                <a:solidFill>
                  <a:schemeClr val="bg2">
                    <a:lumMod val="90000"/>
                  </a:schemeClr>
                </a:solidFill>
              </a:rPr>
              <a:t>Nume, prenume</a:t>
            </a: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B0ADA00B-2862-4EFE-9111-E7C5DFD97F42}"/>
              </a:ext>
            </a:extLst>
          </p:cNvPr>
          <p:cNvSpPr/>
          <p:nvPr/>
        </p:nvSpPr>
        <p:spPr>
          <a:xfrm>
            <a:off x="3448149" y="4413776"/>
            <a:ext cx="2876550" cy="22955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>
                <a:solidFill>
                  <a:schemeClr val="bg2">
                    <a:lumMod val="90000"/>
                  </a:schemeClr>
                </a:solidFill>
              </a:rPr>
              <a:t>Numar de telefon</a:t>
            </a:r>
          </a:p>
        </p:txBody>
      </p: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9DD4F41B-AE0A-4355-ABF1-D014CCB9F359}"/>
              </a:ext>
            </a:extLst>
          </p:cNvPr>
          <p:cNvSpPr/>
          <p:nvPr/>
        </p:nvSpPr>
        <p:spPr>
          <a:xfrm>
            <a:off x="2037045" y="4690730"/>
            <a:ext cx="1363479" cy="22955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>
                <a:solidFill>
                  <a:schemeClr val="bg2">
                    <a:lumMod val="25000"/>
                  </a:schemeClr>
                </a:solidFill>
              </a:rPr>
              <a:t>E-mail cenzor</a:t>
            </a:r>
          </a:p>
        </p:txBody>
      </p: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A1A37D54-98F1-4097-AD22-B32227D62E55}"/>
              </a:ext>
            </a:extLst>
          </p:cNvPr>
          <p:cNvSpPr/>
          <p:nvPr/>
        </p:nvSpPr>
        <p:spPr>
          <a:xfrm>
            <a:off x="3448149" y="4690730"/>
            <a:ext cx="2876550" cy="22955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>
                <a:solidFill>
                  <a:schemeClr val="bg2">
                    <a:lumMod val="90000"/>
                  </a:schemeClr>
                </a:solidFill>
              </a:rPr>
              <a:t>Adresa de e-mail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828EAE81-E2D4-4534-B036-0A411E731639}"/>
              </a:ext>
            </a:extLst>
          </p:cNvPr>
          <p:cNvSpPr/>
          <p:nvPr/>
        </p:nvSpPr>
        <p:spPr>
          <a:xfrm>
            <a:off x="7371199" y="2105428"/>
            <a:ext cx="1483552" cy="1524180"/>
          </a:xfrm>
          <a:prstGeom prst="rect">
            <a:avLst/>
          </a:prstGeom>
          <a:solidFill>
            <a:schemeClr val="bg1"/>
          </a:solidFill>
          <a:ln>
            <a:gradFill flip="none" rotWithShape="1">
              <a:gsLst>
                <a:gs pos="39000">
                  <a:schemeClr val="bg1">
                    <a:lumMod val="75000"/>
                  </a:schemeClr>
                </a:gs>
                <a:gs pos="60000">
                  <a:schemeClr val="accent3">
                    <a:lumMod val="45000"/>
                    <a:lumOff val="5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100000">
                  <a:schemeClr val="tx1"/>
                </a:gs>
              </a:gsLst>
              <a:lin ang="54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  <a:p>
            <a:pPr algn="ctr"/>
            <a:r>
              <a:rPr lang="en-US" sz="1600">
                <a:solidFill>
                  <a:srgbClr val="00B050"/>
                </a:solidFill>
              </a:rPr>
              <a:t>Indicatii</a:t>
            </a:r>
            <a:r>
              <a:rPr lang="en-US" sz="1200">
                <a:solidFill>
                  <a:srgbClr val="00B050"/>
                </a:solidFill>
              </a:rPr>
              <a:t> </a:t>
            </a:r>
          </a:p>
          <a:p>
            <a:pPr algn="ctr"/>
            <a:r>
              <a:rPr lang="en-US" sz="800">
                <a:solidFill>
                  <a:schemeClr val="tx1"/>
                </a:solidFill>
              </a:rPr>
              <a:t>Aici definesti conducerea asociatiei</a:t>
            </a:r>
            <a:r>
              <a:rPr lang="en-US"/>
              <a:t>si prenumele</a:t>
            </a:r>
          </a:p>
        </p:txBody>
      </p:sp>
      <p:pic>
        <p:nvPicPr>
          <p:cNvPr id="99" name="Picture 98">
            <a:extLst>
              <a:ext uri="{FF2B5EF4-FFF2-40B4-BE49-F238E27FC236}">
                <a16:creationId xmlns:a16="http://schemas.microsoft.com/office/drawing/2014/main" id="{3C6D9AEC-C810-478D-A122-F5F79EB13FA7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5764" y="2179962"/>
            <a:ext cx="246610" cy="246610"/>
          </a:xfrm>
          <a:prstGeom prst="rect">
            <a:avLst/>
          </a:prstGeom>
        </p:spPr>
      </p:pic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E1B69855-C98C-4F91-93C2-596DE4FE24A2}"/>
              </a:ext>
            </a:extLst>
          </p:cNvPr>
          <p:cNvSpPr/>
          <p:nvPr/>
        </p:nvSpPr>
        <p:spPr>
          <a:xfrm>
            <a:off x="2044164" y="5012202"/>
            <a:ext cx="1240212" cy="22955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000">
                <a:solidFill>
                  <a:schemeClr val="bg2">
                    <a:lumMod val="25000"/>
                  </a:schemeClr>
                </a:solidFill>
              </a:rPr>
              <a:t>      Adauga functie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B81581C8-1632-4EDE-AB79-3A55EBCB1A7D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3889" y="5044369"/>
            <a:ext cx="176436" cy="176436"/>
          </a:xfrm>
          <a:prstGeom prst="rect">
            <a:avLst/>
          </a:prstGeom>
        </p:spPr>
      </p:pic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9E98B362-C7F0-448E-B99A-14D8C1E701E2}"/>
              </a:ext>
            </a:extLst>
          </p:cNvPr>
          <p:cNvSpPr/>
          <p:nvPr/>
        </p:nvSpPr>
        <p:spPr>
          <a:xfrm>
            <a:off x="3820663" y="5285317"/>
            <a:ext cx="1704975" cy="246211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>
                <a:solidFill>
                  <a:schemeClr val="tx1">
                    <a:lumMod val="50000"/>
                    <a:lumOff val="50000"/>
                  </a:schemeClr>
                </a:solidFill>
              </a:rPr>
              <a:t>&lt; Inapoi</a:t>
            </a:r>
          </a:p>
        </p:txBody>
      </p:sp>
    </p:spTree>
    <p:extLst>
      <p:ext uri="{BB962C8B-B14F-4D97-AF65-F5344CB8AC3E}">
        <p14:creationId xmlns:p14="http://schemas.microsoft.com/office/powerpoint/2010/main" val="183289208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>
            <a:extLst>
              <a:ext uri="{FF2B5EF4-FFF2-40B4-BE49-F238E27FC236}">
                <a16:creationId xmlns:a16="http://schemas.microsoft.com/office/drawing/2014/main" id="{F7878B1B-4369-4FBE-BCD3-532067B6A458}"/>
              </a:ext>
            </a:extLst>
          </p:cNvPr>
          <p:cNvSpPr txBox="1"/>
          <p:nvPr/>
        </p:nvSpPr>
        <p:spPr>
          <a:xfrm>
            <a:off x="2612577" y="1424224"/>
            <a:ext cx="12774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tx1">
                    <a:lumMod val="85000"/>
                    <a:lumOff val="15000"/>
                  </a:schemeClr>
                </a:solidFill>
              </a:rPr>
              <a:t>Asociatie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4B54C78-5109-4AE1-8A5D-E30A61C85A5B}"/>
              </a:ext>
            </a:extLst>
          </p:cNvPr>
          <p:cNvCxnSpPr/>
          <p:nvPr/>
        </p:nvCxnSpPr>
        <p:spPr>
          <a:xfrm>
            <a:off x="2037045" y="2024743"/>
            <a:ext cx="768704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81778F32-DB43-4711-8123-26F66D24D50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662" y="1316179"/>
            <a:ext cx="581706" cy="581706"/>
          </a:xfrm>
          <a:prstGeom prst="rect">
            <a:avLst/>
          </a:prstGeom>
        </p:spPr>
      </p:pic>
      <p:sp>
        <p:nvSpPr>
          <p:cNvPr id="67" name="Rectangle: Rounded Corners 66">
            <a:hlinkClick r:id="rId4" action="ppaction://hlinksldjump"/>
            <a:extLst>
              <a:ext uri="{FF2B5EF4-FFF2-40B4-BE49-F238E27FC236}">
                <a16:creationId xmlns:a16="http://schemas.microsoft.com/office/drawing/2014/main" id="{50E1F068-89A0-4732-9D79-06130823DF08}"/>
              </a:ext>
            </a:extLst>
          </p:cNvPr>
          <p:cNvSpPr/>
          <p:nvPr/>
        </p:nvSpPr>
        <p:spPr>
          <a:xfrm>
            <a:off x="2041686" y="5285317"/>
            <a:ext cx="1704975" cy="246211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/>
              <a:t>Continua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4A05AB-CA60-407A-8652-5C779EB2BC2F}"/>
              </a:ext>
            </a:extLst>
          </p:cNvPr>
          <p:cNvSpPr/>
          <p:nvPr/>
        </p:nvSpPr>
        <p:spPr>
          <a:xfrm>
            <a:off x="1982000" y="2070404"/>
            <a:ext cx="4400138" cy="868341"/>
          </a:xfrm>
          <a:prstGeom prst="rect">
            <a:avLst/>
          </a:prstGeom>
          <a:solidFill>
            <a:schemeClr val="bg1"/>
          </a:solidFill>
          <a:ln w="9525" cap="rnd">
            <a:solidFill>
              <a:schemeClr val="tx1">
                <a:lumMod val="50000"/>
                <a:lumOff val="50000"/>
                <a:alpha val="7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241DF630-CA52-42BE-A8B6-554C8456346B}"/>
              </a:ext>
            </a:extLst>
          </p:cNvPr>
          <p:cNvSpPr/>
          <p:nvPr/>
        </p:nvSpPr>
        <p:spPr>
          <a:xfrm>
            <a:off x="2037045" y="2110998"/>
            <a:ext cx="1363479" cy="22955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>
                <a:solidFill>
                  <a:schemeClr val="bg2">
                    <a:lumMod val="25000"/>
                  </a:schemeClr>
                </a:solidFill>
              </a:rPr>
              <a:t>Administrator</a:t>
            </a: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6A9A0DF7-7E0B-426B-AC58-75B17B21A355}"/>
              </a:ext>
            </a:extLst>
          </p:cNvPr>
          <p:cNvSpPr/>
          <p:nvPr/>
        </p:nvSpPr>
        <p:spPr>
          <a:xfrm>
            <a:off x="2037045" y="2366279"/>
            <a:ext cx="1363479" cy="22955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>
                <a:solidFill>
                  <a:schemeClr val="bg2">
                    <a:lumMod val="25000"/>
                  </a:schemeClr>
                </a:solidFill>
              </a:rPr>
              <a:t>Telefon Administrator</a:t>
            </a:r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AD70A933-B822-48C2-8B1C-DD7181FA2546}"/>
              </a:ext>
            </a:extLst>
          </p:cNvPr>
          <p:cNvSpPr/>
          <p:nvPr/>
        </p:nvSpPr>
        <p:spPr>
          <a:xfrm>
            <a:off x="3448149" y="2110998"/>
            <a:ext cx="2876550" cy="22955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>
                <a:solidFill>
                  <a:schemeClr val="bg2">
                    <a:lumMod val="25000"/>
                  </a:schemeClr>
                </a:solidFill>
              </a:rPr>
              <a:t>Florea Mihail</a:t>
            </a: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B51973B5-11F3-4B86-B36A-4E7E082708A8}"/>
              </a:ext>
            </a:extLst>
          </p:cNvPr>
          <p:cNvSpPr/>
          <p:nvPr/>
        </p:nvSpPr>
        <p:spPr>
          <a:xfrm>
            <a:off x="3448149" y="2366279"/>
            <a:ext cx="2876550" cy="22955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>
                <a:solidFill>
                  <a:schemeClr val="bg2">
                    <a:lumMod val="25000"/>
                  </a:schemeClr>
                </a:solidFill>
              </a:rPr>
              <a:t>0745789546</a:t>
            </a:r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52AC3AAE-25D9-4CB8-A145-13DFEFD3A40E}"/>
              </a:ext>
            </a:extLst>
          </p:cNvPr>
          <p:cNvSpPr/>
          <p:nvPr/>
        </p:nvSpPr>
        <p:spPr>
          <a:xfrm>
            <a:off x="2037045" y="2637461"/>
            <a:ext cx="1363479" cy="22955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>
                <a:solidFill>
                  <a:schemeClr val="bg2">
                    <a:lumMod val="25000"/>
                  </a:schemeClr>
                </a:solidFill>
              </a:rPr>
              <a:t>E-mail Administrator</a:t>
            </a: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5A8A3974-4F25-405F-9A4E-01D227D3DC44}"/>
              </a:ext>
            </a:extLst>
          </p:cNvPr>
          <p:cNvSpPr/>
          <p:nvPr/>
        </p:nvSpPr>
        <p:spPr>
          <a:xfrm>
            <a:off x="3448149" y="2637461"/>
            <a:ext cx="2876550" cy="22955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>
                <a:solidFill>
                  <a:schemeClr val="bg2">
                    <a:lumMod val="25000"/>
                  </a:schemeClr>
                </a:solidFill>
              </a:rPr>
              <a:t>f.liviu@yahoo.com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8D59A029-7051-40E7-9223-07DCAB61B404}"/>
              </a:ext>
            </a:extLst>
          </p:cNvPr>
          <p:cNvSpPr/>
          <p:nvPr/>
        </p:nvSpPr>
        <p:spPr>
          <a:xfrm>
            <a:off x="1982000" y="3097052"/>
            <a:ext cx="4400138" cy="868341"/>
          </a:xfrm>
          <a:prstGeom prst="rect">
            <a:avLst/>
          </a:prstGeom>
          <a:solidFill>
            <a:schemeClr val="bg1"/>
          </a:solidFill>
          <a:ln w="9525" cap="rnd">
            <a:solidFill>
              <a:schemeClr val="tx1">
                <a:lumMod val="50000"/>
                <a:lumOff val="50000"/>
                <a:alpha val="7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12F50F4A-3BF6-4478-B3E5-10C24A15DFCA}"/>
              </a:ext>
            </a:extLst>
          </p:cNvPr>
          <p:cNvSpPr/>
          <p:nvPr/>
        </p:nvSpPr>
        <p:spPr>
          <a:xfrm>
            <a:off x="2037045" y="3153409"/>
            <a:ext cx="1363479" cy="22955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>
                <a:solidFill>
                  <a:schemeClr val="bg2">
                    <a:lumMod val="25000"/>
                  </a:schemeClr>
                </a:solidFill>
              </a:rPr>
              <a:t>Presedinte</a:t>
            </a: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2EB12F77-57E4-4AA0-9BD1-D85595496C00}"/>
              </a:ext>
            </a:extLst>
          </p:cNvPr>
          <p:cNvSpPr/>
          <p:nvPr/>
        </p:nvSpPr>
        <p:spPr>
          <a:xfrm>
            <a:off x="2037045" y="3408690"/>
            <a:ext cx="1363479" cy="22955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>
                <a:solidFill>
                  <a:schemeClr val="bg2">
                    <a:lumMod val="25000"/>
                  </a:schemeClr>
                </a:solidFill>
              </a:rPr>
              <a:t>Telefon Presedinte</a:t>
            </a:r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57A5E27A-091D-4812-A47D-1BF15CCB87C7}"/>
              </a:ext>
            </a:extLst>
          </p:cNvPr>
          <p:cNvSpPr/>
          <p:nvPr/>
        </p:nvSpPr>
        <p:spPr>
          <a:xfrm>
            <a:off x="3448149" y="3153409"/>
            <a:ext cx="2876550" cy="22955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>
                <a:solidFill>
                  <a:schemeClr val="bg2">
                    <a:lumMod val="25000"/>
                  </a:schemeClr>
                </a:solidFill>
              </a:rPr>
              <a:t>Dumitru Constantin</a:t>
            </a: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57CE2E79-56B5-4BA7-8865-62B11B185222}"/>
              </a:ext>
            </a:extLst>
          </p:cNvPr>
          <p:cNvSpPr/>
          <p:nvPr/>
        </p:nvSpPr>
        <p:spPr>
          <a:xfrm>
            <a:off x="3448149" y="3408690"/>
            <a:ext cx="2876550" cy="22955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>
                <a:solidFill>
                  <a:schemeClr val="bg2">
                    <a:lumMod val="25000"/>
                  </a:schemeClr>
                </a:solidFill>
              </a:rPr>
              <a:t>0742578653</a:t>
            </a:r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9ED63B6C-091E-4314-9A99-B667BDE96C8B}"/>
              </a:ext>
            </a:extLst>
          </p:cNvPr>
          <p:cNvSpPr/>
          <p:nvPr/>
        </p:nvSpPr>
        <p:spPr>
          <a:xfrm>
            <a:off x="2044164" y="3678682"/>
            <a:ext cx="1363479" cy="22955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>
                <a:solidFill>
                  <a:schemeClr val="bg2">
                    <a:lumMod val="25000"/>
                  </a:schemeClr>
                </a:solidFill>
              </a:rPr>
              <a:t>E-mail Presedinte</a:t>
            </a:r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A9A105C4-0FBB-4B32-801D-FF308D5F3D80}"/>
              </a:ext>
            </a:extLst>
          </p:cNvPr>
          <p:cNvSpPr/>
          <p:nvPr/>
        </p:nvSpPr>
        <p:spPr>
          <a:xfrm>
            <a:off x="3455268" y="3678682"/>
            <a:ext cx="2876550" cy="22955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>
                <a:solidFill>
                  <a:schemeClr val="bg2">
                    <a:lumMod val="90000"/>
                  </a:schemeClr>
                </a:solidFill>
              </a:rPr>
              <a:t>Adresa de e-mail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A6A80F0-3C9C-443A-A2B7-0D23065ED5B1}"/>
              </a:ext>
            </a:extLst>
          </p:cNvPr>
          <p:cNvSpPr/>
          <p:nvPr/>
        </p:nvSpPr>
        <p:spPr>
          <a:xfrm>
            <a:off x="1982000" y="4101342"/>
            <a:ext cx="4400138" cy="868341"/>
          </a:xfrm>
          <a:prstGeom prst="rect">
            <a:avLst/>
          </a:prstGeom>
          <a:solidFill>
            <a:schemeClr val="bg1"/>
          </a:solidFill>
          <a:ln w="9525" cap="rnd">
            <a:solidFill>
              <a:schemeClr val="tx1">
                <a:lumMod val="50000"/>
                <a:lumOff val="50000"/>
                <a:alpha val="7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CAA785C6-D5E1-497F-BB28-B44A11CB5255}"/>
              </a:ext>
            </a:extLst>
          </p:cNvPr>
          <p:cNvSpPr/>
          <p:nvPr/>
        </p:nvSpPr>
        <p:spPr>
          <a:xfrm>
            <a:off x="2037045" y="4158494"/>
            <a:ext cx="1363479" cy="22955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>
                <a:solidFill>
                  <a:schemeClr val="bg2">
                    <a:lumMod val="25000"/>
                  </a:schemeClr>
                </a:solidFill>
              </a:rPr>
              <a:t>Cenzor</a:t>
            </a:r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EC925DDC-E40F-4A73-B4B7-E15689707AD2}"/>
              </a:ext>
            </a:extLst>
          </p:cNvPr>
          <p:cNvSpPr/>
          <p:nvPr/>
        </p:nvSpPr>
        <p:spPr>
          <a:xfrm>
            <a:off x="2037045" y="4413776"/>
            <a:ext cx="1363479" cy="22955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>
                <a:solidFill>
                  <a:schemeClr val="bg2">
                    <a:lumMod val="25000"/>
                  </a:schemeClr>
                </a:solidFill>
              </a:rPr>
              <a:t>Telefon cenzor</a:t>
            </a: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1D6441A9-FA7E-43B7-99F5-D4F1EAC060DF}"/>
              </a:ext>
            </a:extLst>
          </p:cNvPr>
          <p:cNvSpPr/>
          <p:nvPr/>
        </p:nvSpPr>
        <p:spPr>
          <a:xfrm>
            <a:off x="3448149" y="4158494"/>
            <a:ext cx="2876550" cy="22955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>
                <a:solidFill>
                  <a:schemeClr val="bg2">
                    <a:lumMod val="25000"/>
                  </a:schemeClr>
                </a:solidFill>
              </a:rPr>
              <a:t>Androne Adriana</a:t>
            </a: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B0ADA00B-2862-4EFE-9111-E7C5DFD97F42}"/>
              </a:ext>
            </a:extLst>
          </p:cNvPr>
          <p:cNvSpPr/>
          <p:nvPr/>
        </p:nvSpPr>
        <p:spPr>
          <a:xfrm>
            <a:off x="3448149" y="4413776"/>
            <a:ext cx="2876550" cy="22955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>
                <a:solidFill>
                  <a:schemeClr val="bg2">
                    <a:lumMod val="25000"/>
                  </a:schemeClr>
                </a:solidFill>
              </a:rPr>
              <a:t>0748496357</a:t>
            </a:r>
          </a:p>
        </p:txBody>
      </p: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9DD4F41B-AE0A-4355-ABF1-D014CCB9F359}"/>
              </a:ext>
            </a:extLst>
          </p:cNvPr>
          <p:cNvSpPr/>
          <p:nvPr/>
        </p:nvSpPr>
        <p:spPr>
          <a:xfrm>
            <a:off x="2037045" y="4690730"/>
            <a:ext cx="1363479" cy="22955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>
                <a:solidFill>
                  <a:schemeClr val="bg2">
                    <a:lumMod val="25000"/>
                  </a:schemeClr>
                </a:solidFill>
              </a:rPr>
              <a:t>E-mail cenzor</a:t>
            </a:r>
          </a:p>
        </p:txBody>
      </p: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A1A37D54-98F1-4097-AD22-B32227D62E55}"/>
              </a:ext>
            </a:extLst>
          </p:cNvPr>
          <p:cNvSpPr/>
          <p:nvPr/>
        </p:nvSpPr>
        <p:spPr>
          <a:xfrm>
            <a:off x="3448149" y="4690730"/>
            <a:ext cx="2876550" cy="22955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>
                <a:solidFill>
                  <a:schemeClr val="bg2">
                    <a:lumMod val="90000"/>
                  </a:schemeClr>
                </a:solidFill>
              </a:rPr>
              <a:t>Adresa de e-mail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8E0333F8-B18F-486B-9B2A-5D697332E62F}"/>
              </a:ext>
            </a:extLst>
          </p:cNvPr>
          <p:cNvSpPr/>
          <p:nvPr/>
        </p:nvSpPr>
        <p:spPr>
          <a:xfrm>
            <a:off x="2044164" y="5012202"/>
            <a:ext cx="1240212" cy="22955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000">
                <a:solidFill>
                  <a:schemeClr val="bg2">
                    <a:lumMod val="25000"/>
                  </a:schemeClr>
                </a:solidFill>
              </a:rPr>
              <a:t>      Adauga functie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B94D2E91-471D-4D04-A548-F64551BD6568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3889" y="5044369"/>
            <a:ext cx="176436" cy="176436"/>
          </a:xfrm>
          <a:prstGeom prst="rect">
            <a:avLst/>
          </a:prstGeom>
        </p:spPr>
      </p:pic>
      <p:sp>
        <p:nvSpPr>
          <p:cNvPr id="58" name="Rectangle 57">
            <a:extLst>
              <a:ext uri="{FF2B5EF4-FFF2-40B4-BE49-F238E27FC236}">
                <a16:creationId xmlns:a16="http://schemas.microsoft.com/office/drawing/2014/main" id="{F688DA24-6FF7-4F9E-8553-A8E8A73E5E05}"/>
              </a:ext>
            </a:extLst>
          </p:cNvPr>
          <p:cNvSpPr/>
          <p:nvPr/>
        </p:nvSpPr>
        <p:spPr>
          <a:xfrm>
            <a:off x="7371199" y="2105428"/>
            <a:ext cx="1483552" cy="1524180"/>
          </a:xfrm>
          <a:prstGeom prst="rect">
            <a:avLst/>
          </a:prstGeom>
          <a:solidFill>
            <a:schemeClr val="bg1"/>
          </a:solidFill>
          <a:ln>
            <a:gradFill flip="none" rotWithShape="1">
              <a:gsLst>
                <a:gs pos="39000">
                  <a:schemeClr val="bg1">
                    <a:lumMod val="75000"/>
                  </a:schemeClr>
                </a:gs>
                <a:gs pos="60000">
                  <a:schemeClr val="accent3">
                    <a:lumMod val="45000"/>
                    <a:lumOff val="5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100000">
                  <a:schemeClr val="tx1"/>
                </a:gs>
              </a:gsLst>
              <a:lin ang="54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  <a:p>
            <a:pPr algn="ctr"/>
            <a:r>
              <a:rPr lang="en-US" sz="1600">
                <a:solidFill>
                  <a:srgbClr val="00B050"/>
                </a:solidFill>
              </a:rPr>
              <a:t>Indicatii</a:t>
            </a:r>
            <a:r>
              <a:rPr lang="en-US" sz="1200">
                <a:solidFill>
                  <a:srgbClr val="00B050"/>
                </a:solidFill>
              </a:rPr>
              <a:t> </a:t>
            </a:r>
          </a:p>
          <a:p>
            <a:pPr algn="ctr"/>
            <a:r>
              <a:rPr lang="en-US" sz="800">
                <a:solidFill>
                  <a:schemeClr val="tx1"/>
                </a:solidFill>
              </a:rPr>
              <a:t>Aici definesti conducerea asociatiei</a:t>
            </a:r>
            <a:r>
              <a:rPr lang="en-US"/>
              <a:t>si prenumele</a:t>
            </a:r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424AC287-E9CD-4A31-8B2D-5C3FA82AEAEF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5764" y="2179962"/>
            <a:ext cx="246610" cy="246610"/>
          </a:xfrm>
          <a:prstGeom prst="rect">
            <a:avLst/>
          </a:prstGeom>
        </p:spPr>
      </p:pic>
      <p:sp>
        <p:nvSpPr>
          <p:cNvPr id="31" name="Rectangle: Rounded Corners 30">
            <a:hlinkClick r:id="rId7" action="ppaction://hlinksldjump"/>
            <a:extLst>
              <a:ext uri="{FF2B5EF4-FFF2-40B4-BE49-F238E27FC236}">
                <a16:creationId xmlns:a16="http://schemas.microsoft.com/office/drawing/2014/main" id="{110A8D3C-1CCB-406F-9021-1396AE2C85C5}"/>
              </a:ext>
            </a:extLst>
          </p:cNvPr>
          <p:cNvSpPr/>
          <p:nvPr/>
        </p:nvSpPr>
        <p:spPr>
          <a:xfrm>
            <a:off x="3820663" y="5285317"/>
            <a:ext cx="1704975" cy="246211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>
                <a:solidFill>
                  <a:schemeClr val="tx1">
                    <a:lumMod val="50000"/>
                    <a:lumOff val="50000"/>
                  </a:schemeClr>
                </a:solidFill>
              </a:rPr>
              <a:t>&lt; Inapoi</a:t>
            </a:r>
          </a:p>
        </p:txBody>
      </p:sp>
    </p:spTree>
    <p:extLst>
      <p:ext uri="{BB962C8B-B14F-4D97-AF65-F5344CB8AC3E}">
        <p14:creationId xmlns:p14="http://schemas.microsoft.com/office/powerpoint/2010/main" val="182964022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>
            <a:extLst>
              <a:ext uri="{FF2B5EF4-FFF2-40B4-BE49-F238E27FC236}">
                <a16:creationId xmlns:a16="http://schemas.microsoft.com/office/drawing/2014/main" id="{F7878B1B-4369-4FBE-BCD3-532067B6A458}"/>
              </a:ext>
            </a:extLst>
          </p:cNvPr>
          <p:cNvSpPr txBox="1"/>
          <p:nvPr/>
        </p:nvSpPr>
        <p:spPr>
          <a:xfrm>
            <a:off x="2612577" y="1424224"/>
            <a:ext cx="12774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tx1">
                    <a:lumMod val="85000"/>
                    <a:lumOff val="15000"/>
                  </a:schemeClr>
                </a:solidFill>
              </a:rPr>
              <a:t>Asociatie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4B54C78-5109-4AE1-8A5D-E30A61C85A5B}"/>
              </a:ext>
            </a:extLst>
          </p:cNvPr>
          <p:cNvCxnSpPr/>
          <p:nvPr/>
        </p:nvCxnSpPr>
        <p:spPr>
          <a:xfrm>
            <a:off x="2037045" y="2024743"/>
            <a:ext cx="768704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81778F32-DB43-4711-8123-26F66D24D50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662" y="1316179"/>
            <a:ext cx="581706" cy="581706"/>
          </a:xfrm>
          <a:prstGeom prst="rect">
            <a:avLst/>
          </a:prstGeom>
        </p:spPr>
      </p:pic>
      <p:sp>
        <p:nvSpPr>
          <p:cNvPr id="56" name="Rectangle 55">
            <a:extLst>
              <a:ext uri="{FF2B5EF4-FFF2-40B4-BE49-F238E27FC236}">
                <a16:creationId xmlns:a16="http://schemas.microsoft.com/office/drawing/2014/main" id="{6A21BAD3-A78C-4D6F-9F1F-8E3065D145CC}"/>
              </a:ext>
            </a:extLst>
          </p:cNvPr>
          <p:cNvSpPr/>
          <p:nvPr/>
        </p:nvSpPr>
        <p:spPr>
          <a:xfrm>
            <a:off x="4563087" y="2389607"/>
            <a:ext cx="2824578" cy="2991269"/>
          </a:xfrm>
          <a:prstGeom prst="rect">
            <a:avLst/>
          </a:prstGeom>
          <a:solidFill>
            <a:schemeClr val="bg1"/>
          </a:solidFill>
          <a:ln w="12700" cmpd="dbl">
            <a:gradFill flip="none" rotWithShape="1">
              <a:gsLst>
                <a:gs pos="0">
                  <a:schemeClr val="accent3">
                    <a:lumMod val="0"/>
                    <a:lumOff val="100000"/>
                  </a:schemeClr>
                </a:gs>
                <a:gs pos="35000">
                  <a:schemeClr val="accent3">
                    <a:lumMod val="0"/>
                    <a:lumOff val="100000"/>
                  </a:schemeClr>
                </a:gs>
                <a:gs pos="100000">
                  <a:schemeClr val="accent3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F3EDD08-9381-4A25-9D26-EBA262DFD7E2}"/>
              </a:ext>
            </a:extLst>
          </p:cNvPr>
          <p:cNvSpPr txBox="1"/>
          <p:nvPr/>
        </p:nvSpPr>
        <p:spPr>
          <a:xfrm>
            <a:off x="4849288" y="3702033"/>
            <a:ext cx="2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Felicitari!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934BF1D-E05F-4F32-9F85-96CD5C57CAF3}"/>
              </a:ext>
            </a:extLst>
          </p:cNvPr>
          <p:cNvSpPr txBox="1"/>
          <p:nvPr/>
        </p:nvSpPr>
        <p:spPr>
          <a:xfrm>
            <a:off x="4814096" y="4065234"/>
            <a:ext cx="2322559" cy="5539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it-IT" sz="1000">
                <a:solidFill>
                  <a:schemeClr val="tx1">
                    <a:lumMod val="65000"/>
                    <a:lumOff val="35000"/>
                  </a:schemeClr>
                </a:solidFill>
              </a:rPr>
              <a:t>Ai finalizat definirea asociatiei, mai ai putin</a:t>
            </a:r>
          </a:p>
          <a:p>
            <a:pPr algn="ctr"/>
            <a:r>
              <a:rPr lang="it-IT" sz="1000">
                <a:solidFill>
                  <a:schemeClr val="tx1">
                    <a:lumMod val="65000"/>
                    <a:lumOff val="35000"/>
                  </a:schemeClr>
                </a:solidFill>
              </a:rPr>
              <a:t>Sa continuam cu apartamentele</a:t>
            </a:r>
          </a:p>
        </p:txBody>
      </p:sp>
      <p:sp>
        <p:nvSpPr>
          <p:cNvPr id="67" name="Rectangle: Rounded Corners 66">
            <a:hlinkClick r:id="rId4" action="ppaction://hlinksldjump"/>
            <a:extLst>
              <a:ext uri="{FF2B5EF4-FFF2-40B4-BE49-F238E27FC236}">
                <a16:creationId xmlns:a16="http://schemas.microsoft.com/office/drawing/2014/main" id="{50E1F068-89A0-4732-9D79-06130823DF08}"/>
              </a:ext>
            </a:extLst>
          </p:cNvPr>
          <p:cNvSpPr/>
          <p:nvPr/>
        </p:nvSpPr>
        <p:spPr>
          <a:xfrm>
            <a:off x="5158991" y="4644798"/>
            <a:ext cx="1704975" cy="246211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/>
              <a:t>Continua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D004019-2BC0-4F1A-9A69-0DE8F2A1870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9831" y="2531634"/>
            <a:ext cx="1001470" cy="1001470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42529C0-3097-4E97-B33C-EBD1C3188D58}"/>
              </a:ext>
            </a:extLst>
          </p:cNvPr>
          <p:cNvSpPr/>
          <p:nvPr/>
        </p:nvSpPr>
        <p:spPr>
          <a:xfrm>
            <a:off x="5158991" y="4950938"/>
            <a:ext cx="1704975" cy="246211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>
                <a:solidFill>
                  <a:schemeClr val="tx1">
                    <a:lumMod val="50000"/>
                    <a:lumOff val="50000"/>
                  </a:schemeClr>
                </a:solidFill>
              </a:rPr>
              <a:t>&lt; Inapoi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110CA13-1928-4E4D-8F93-3513170F9E6B}"/>
              </a:ext>
            </a:extLst>
          </p:cNvPr>
          <p:cNvSpPr/>
          <p:nvPr/>
        </p:nvSpPr>
        <p:spPr>
          <a:xfrm>
            <a:off x="2037045" y="2066597"/>
            <a:ext cx="2876550" cy="22955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>
                <a:solidFill>
                  <a:schemeClr val="bg2">
                    <a:lumMod val="25000"/>
                  </a:schemeClr>
                </a:solidFill>
              </a:rPr>
              <a:t>Asociatia de proprietari Vulturul B4A</a:t>
            </a:r>
          </a:p>
        </p:txBody>
      </p:sp>
    </p:spTree>
    <p:extLst>
      <p:ext uri="{BB962C8B-B14F-4D97-AF65-F5344CB8AC3E}">
        <p14:creationId xmlns:p14="http://schemas.microsoft.com/office/powerpoint/2010/main" val="359089206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>
            <a:extLst>
              <a:ext uri="{FF2B5EF4-FFF2-40B4-BE49-F238E27FC236}">
                <a16:creationId xmlns:a16="http://schemas.microsoft.com/office/drawing/2014/main" id="{F7878B1B-4369-4FBE-BCD3-532067B6A458}"/>
              </a:ext>
            </a:extLst>
          </p:cNvPr>
          <p:cNvSpPr txBox="1"/>
          <p:nvPr/>
        </p:nvSpPr>
        <p:spPr>
          <a:xfrm>
            <a:off x="2612577" y="1424224"/>
            <a:ext cx="12774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tx1">
                    <a:lumMod val="85000"/>
                    <a:lumOff val="15000"/>
                  </a:schemeClr>
                </a:solidFill>
              </a:rPr>
              <a:t>Asociatie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4B54C78-5109-4AE1-8A5D-E30A61C85A5B}"/>
              </a:ext>
            </a:extLst>
          </p:cNvPr>
          <p:cNvCxnSpPr/>
          <p:nvPr/>
        </p:nvCxnSpPr>
        <p:spPr>
          <a:xfrm>
            <a:off x="2037045" y="2024743"/>
            <a:ext cx="768704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81778F32-DB43-4711-8123-26F66D24D50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662" y="1316179"/>
            <a:ext cx="581706" cy="581706"/>
          </a:xfrm>
          <a:prstGeom prst="rect">
            <a:avLst/>
          </a:prstGeom>
        </p:spPr>
      </p:pic>
      <p:sp>
        <p:nvSpPr>
          <p:cNvPr id="71" name="Rectangle 70">
            <a:extLst>
              <a:ext uri="{FF2B5EF4-FFF2-40B4-BE49-F238E27FC236}">
                <a16:creationId xmlns:a16="http://schemas.microsoft.com/office/drawing/2014/main" id="{D9A5EEDD-F25F-4CC2-BDDF-C3F913A2CC4F}"/>
              </a:ext>
            </a:extLst>
          </p:cNvPr>
          <p:cNvSpPr/>
          <p:nvPr/>
        </p:nvSpPr>
        <p:spPr>
          <a:xfrm>
            <a:off x="2037045" y="3193043"/>
            <a:ext cx="4400138" cy="1564119"/>
          </a:xfrm>
          <a:prstGeom prst="rect">
            <a:avLst/>
          </a:prstGeom>
          <a:solidFill>
            <a:schemeClr val="bg1"/>
          </a:solidFill>
          <a:ln w="9525" cap="rnd">
            <a:solidFill>
              <a:schemeClr val="tx1">
                <a:lumMod val="50000"/>
                <a:lumOff val="50000"/>
                <a:alpha val="7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CEDF7277-3D70-4C25-B2EE-C330BD2A2AA2}"/>
              </a:ext>
            </a:extLst>
          </p:cNvPr>
          <p:cNvSpPr/>
          <p:nvPr/>
        </p:nvSpPr>
        <p:spPr>
          <a:xfrm>
            <a:off x="2037045" y="2664629"/>
            <a:ext cx="4400138" cy="447118"/>
          </a:xfrm>
          <a:prstGeom prst="rect">
            <a:avLst/>
          </a:prstGeom>
          <a:solidFill>
            <a:schemeClr val="bg1"/>
          </a:solidFill>
          <a:ln w="9525" cap="rnd">
            <a:solidFill>
              <a:schemeClr val="tx1">
                <a:lumMod val="50000"/>
                <a:lumOff val="50000"/>
                <a:alpha val="7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10E08E66-5B5F-4886-B3A2-BBAD47588F57}"/>
              </a:ext>
            </a:extLst>
          </p:cNvPr>
          <p:cNvSpPr/>
          <p:nvPr/>
        </p:nvSpPr>
        <p:spPr>
          <a:xfrm>
            <a:off x="2092090" y="2736575"/>
            <a:ext cx="1363479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Numar apartament</a:t>
            </a:r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7B17CB5E-5F02-4B74-9FFD-FB459E082BEF}"/>
              </a:ext>
            </a:extLst>
          </p:cNvPr>
          <p:cNvSpPr/>
          <p:nvPr/>
        </p:nvSpPr>
        <p:spPr>
          <a:xfrm>
            <a:off x="3503194" y="2736575"/>
            <a:ext cx="591404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1</a:t>
            </a:r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1C060BD7-E182-4404-A9DD-078ADE2D80C9}"/>
              </a:ext>
            </a:extLst>
          </p:cNvPr>
          <p:cNvSpPr/>
          <p:nvPr/>
        </p:nvSpPr>
        <p:spPr>
          <a:xfrm>
            <a:off x="2092090" y="2897738"/>
            <a:ext cx="1363479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Nume, prenume</a:t>
            </a:r>
          </a:p>
        </p:txBody>
      </p:sp>
      <p:sp>
        <p:nvSpPr>
          <p:cNvPr id="79" name="Rectangle: Rounded Corners 78">
            <a:hlinkClick r:id="rId4" action="ppaction://hlinksldjump"/>
            <a:extLst>
              <a:ext uri="{FF2B5EF4-FFF2-40B4-BE49-F238E27FC236}">
                <a16:creationId xmlns:a16="http://schemas.microsoft.com/office/drawing/2014/main" id="{66F3C5AE-2857-4669-A2C5-EDDCA1F211AB}"/>
              </a:ext>
            </a:extLst>
          </p:cNvPr>
          <p:cNvSpPr/>
          <p:nvPr/>
        </p:nvSpPr>
        <p:spPr>
          <a:xfrm>
            <a:off x="3503194" y="2897738"/>
            <a:ext cx="2876550" cy="13716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E27B9609-71D9-46C4-9E17-E4D9E309D033}"/>
              </a:ext>
            </a:extLst>
          </p:cNvPr>
          <p:cNvSpPr/>
          <p:nvPr/>
        </p:nvSpPr>
        <p:spPr>
          <a:xfrm>
            <a:off x="2037045" y="2066597"/>
            <a:ext cx="2876550" cy="22955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>
                <a:solidFill>
                  <a:schemeClr val="bg2">
                    <a:lumMod val="25000"/>
                  </a:schemeClr>
                </a:solidFill>
              </a:rPr>
              <a:t>Asociatia de proprietari Vulturul B4A</a:t>
            </a: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D253C317-FF5B-48DF-89BA-6E68DB838299}"/>
              </a:ext>
            </a:extLst>
          </p:cNvPr>
          <p:cNvSpPr/>
          <p:nvPr/>
        </p:nvSpPr>
        <p:spPr>
          <a:xfrm>
            <a:off x="3267093" y="2340453"/>
            <a:ext cx="526661" cy="167841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>
                <a:solidFill>
                  <a:schemeClr val="bg2">
                    <a:lumMod val="25000"/>
                  </a:schemeClr>
                </a:solidFill>
              </a:rPr>
              <a:t>Scara</a:t>
            </a:r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08C0AB4C-EA67-403B-BD68-50F8B5D0DEC9}"/>
              </a:ext>
            </a:extLst>
          </p:cNvPr>
          <p:cNvSpPr/>
          <p:nvPr/>
        </p:nvSpPr>
        <p:spPr>
          <a:xfrm>
            <a:off x="3854380" y="2344459"/>
            <a:ext cx="267011" cy="163831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>
                <a:solidFill>
                  <a:schemeClr val="bg2">
                    <a:lumMod val="25000"/>
                  </a:schemeClr>
                </a:solidFill>
              </a:rPr>
              <a:t>A</a:t>
            </a: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95C46C7B-75A5-4B7B-BB27-DFC26E7BB596}"/>
              </a:ext>
            </a:extLst>
          </p:cNvPr>
          <p:cNvCxnSpPr>
            <a:cxnSpLocks/>
          </p:cNvCxnSpPr>
          <p:nvPr/>
        </p:nvCxnSpPr>
        <p:spPr>
          <a:xfrm>
            <a:off x="2055707" y="2568245"/>
            <a:ext cx="311345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601CB057-8596-4C55-AD89-62B652C4ED40}"/>
              </a:ext>
            </a:extLst>
          </p:cNvPr>
          <p:cNvSpPr/>
          <p:nvPr/>
        </p:nvSpPr>
        <p:spPr>
          <a:xfrm>
            <a:off x="2092090" y="3258680"/>
            <a:ext cx="1363479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Numar persoane</a:t>
            </a:r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53486DB5-30D1-4771-8AF2-2A6463FA6987}"/>
              </a:ext>
            </a:extLst>
          </p:cNvPr>
          <p:cNvSpPr/>
          <p:nvPr/>
        </p:nvSpPr>
        <p:spPr>
          <a:xfrm>
            <a:off x="3503194" y="3258680"/>
            <a:ext cx="591405" cy="13716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A7A756B7-F761-425E-BBCC-A6CE4F7CBC6E}"/>
              </a:ext>
            </a:extLst>
          </p:cNvPr>
          <p:cNvSpPr/>
          <p:nvPr/>
        </p:nvSpPr>
        <p:spPr>
          <a:xfrm>
            <a:off x="2092089" y="3760334"/>
            <a:ext cx="1363479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E-mail</a:t>
            </a:r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06CCF0F7-C152-4C7E-8F6C-3CE4DDAC9D8C}"/>
              </a:ext>
            </a:extLst>
          </p:cNvPr>
          <p:cNvSpPr/>
          <p:nvPr/>
        </p:nvSpPr>
        <p:spPr>
          <a:xfrm>
            <a:off x="3503193" y="3760334"/>
            <a:ext cx="2010207" cy="1371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B29DE794-F60A-4A3A-8EA8-A1C0AEF4436C}"/>
              </a:ext>
            </a:extLst>
          </p:cNvPr>
          <p:cNvSpPr/>
          <p:nvPr/>
        </p:nvSpPr>
        <p:spPr>
          <a:xfrm>
            <a:off x="2092089" y="3927554"/>
            <a:ext cx="1363479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Numar telefon</a:t>
            </a:r>
          </a:p>
        </p:txBody>
      </p: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E61E057C-3B01-4A90-BA10-8560B29E3873}"/>
              </a:ext>
            </a:extLst>
          </p:cNvPr>
          <p:cNvSpPr/>
          <p:nvPr/>
        </p:nvSpPr>
        <p:spPr>
          <a:xfrm>
            <a:off x="3503193" y="3927554"/>
            <a:ext cx="862593" cy="1371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95" name="Picture 94">
            <a:extLst>
              <a:ext uri="{FF2B5EF4-FFF2-40B4-BE49-F238E27FC236}">
                <a16:creationId xmlns:a16="http://schemas.microsoft.com/office/drawing/2014/main" id="{19B987CD-EDB5-4408-BAFA-8AE0FB0D3CC1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7774" y="2766648"/>
            <a:ext cx="101129" cy="101129"/>
          </a:xfrm>
          <a:prstGeom prst="rect">
            <a:avLst/>
          </a:prstGeom>
        </p:spPr>
      </p:pic>
      <p:sp>
        <p:nvSpPr>
          <p:cNvPr id="96" name="Rectangle 95">
            <a:extLst>
              <a:ext uri="{FF2B5EF4-FFF2-40B4-BE49-F238E27FC236}">
                <a16:creationId xmlns:a16="http://schemas.microsoft.com/office/drawing/2014/main" id="{59C8DEA6-7E39-431F-A961-99DFA263F18B}"/>
              </a:ext>
            </a:extLst>
          </p:cNvPr>
          <p:cNvSpPr/>
          <p:nvPr/>
        </p:nvSpPr>
        <p:spPr>
          <a:xfrm>
            <a:off x="7371199" y="2105428"/>
            <a:ext cx="1483552" cy="1524180"/>
          </a:xfrm>
          <a:prstGeom prst="rect">
            <a:avLst/>
          </a:prstGeom>
          <a:solidFill>
            <a:schemeClr val="bg1"/>
          </a:solidFill>
          <a:ln>
            <a:gradFill flip="none" rotWithShape="1">
              <a:gsLst>
                <a:gs pos="39000">
                  <a:schemeClr val="bg1">
                    <a:lumMod val="75000"/>
                  </a:schemeClr>
                </a:gs>
                <a:gs pos="60000">
                  <a:schemeClr val="accent3">
                    <a:lumMod val="45000"/>
                    <a:lumOff val="5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100000">
                  <a:schemeClr val="tx1"/>
                </a:gs>
              </a:gsLst>
              <a:lin ang="54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  <a:p>
            <a:pPr algn="ctr"/>
            <a:r>
              <a:rPr lang="en-US" sz="1600">
                <a:solidFill>
                  <a:srgbClr val="00B050"/>
                </a:solidFill>
              </a:rPr>
              <a:t>Indicatii</a:t>
            </a:r>
            <a:r>
              <a:rPr lang="en-US" sz="1200">
                <a:solidFill>
                  <a:srgbClr val="00B050"/>
                </a:solidFill>
              </a:rPr>
              <a:t> </a:t>
            </a:r>
          </a:p>
          <a:p>
            <a:pPr algn="ctr"/>
            <a:r>
              <a:rPr lang="en-US" sz="800">
                <a:solidFill>
                  <a:schemeClr val="tx1"/>
                </a:solidFill>
              </a:rPr>
              <a:t>Aici definesti detaliile apartamentelor.</a:t>
            </a:r>
          </a:p>
          <a:p>
            <a:pPr algn="ctr"/>
            <a:r>
              <a:rPr lang="en-US" sz="800">
                <a:solidFill>
                  <a:schemeClr val="tx1"/>
                </a:solidFill>
              </a:rPr>
              <a:t>Sa contimuam cu restul apartamentelor</a:t>
            </a:r>
            <a:r>
              <a:rPr lang="en-US"/>
              <a:t>si prenumele</a:t>
            </a:r>
          </a:p>
        </p:txBody>
      </p:sp>
      <p:pic>
        <p:nvPicPr>
          <p:cNvPr id="97" name="Picture 96">
            <a:extLst>
              <a:ext uri="{FF2B5EF4-FFF2-40B4-BE49-F238E27FC236}">
                <a16:creationId xmlns:a16="http://schemas.microsoft.com/office/drawing/2014/main" id="{692F1331-C972-4D14-97E3-50C41B32A3F3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5764" y="2179962"/>
            <a:ext cx="246610" cy="246610"/>
          </a:xfrm>
          <a:prstGeom prst="rect">
            <a:avLst/>
          </a:prstGeom>
        </p:spPr>
      </p:pic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6ACBAE26-12BC-49EB-8FB3-DC381223DC98}"/>
              </a:ext>
            </a:extLst>
          </p:cNvPr>
          <p:cNvSpPr/>
          <p:nvPr/>
        </p:nvSpPr>
        <p:spPr>
          <a:xfrm>
            <a:off x="2037045" y="2342456"/>
            <a:ext cx="526661" cy="171858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>
                <a:solidFill>
                  <a:schemeClr val="bg2">
                    <a:lumMod val="25000"/>
                  </a:schemeClr>
                </a:solidFill>
              </a:rPr>
              <a:t>Bloc</a:t>
            </a:r>
          </a:p>
        </p:txBody>
      </p: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C6C97CE5-1530-4960-B15F-A6687FF4E467}"/>
              </a:ext>
            </a:extLst>
          </p:cNvPr>
          <p:cNvSpPr/>
          <p:nvPr/>
        </p:nvSpPr>
        <p:spPr>
          <a:xfrm>
            <a:off x="2624331" y="2346462"/>
            <a:ext cx="526661" cy="167846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>
                <a:solidFill>
                  <a:schemeClr val="bg2">
                    <a:lumMod val="25000"/>
                  </a:schemeClr>
                </a:solidFill>
              </a:rPr>
              <a:t>B4</a:t>
            </a:r>
          </a:p>
        </p:txBody>
      </p:sp>
      <p:sp>
        <p:nvSpPr>
          <p:cNvPr id="100" name="Rectangle: Rounded Corners 99">
            <a:extLst>
              <a:ext uri="{FF2B5EF4-FFF2-40B4-BE49-F238E27FC236}">
                <a16:creationId xmlns:a16="http://schemas.microsoft.com/office/drawing/2014/main" id="{0A5EB58F-0FED-46AB-92C5-831D90843877}"/>
              </a:ext>
            </a:extLst>
          </p:cNvPr>
          <p:cNvSpPr/>
          <p:nvPr/>
        </p:nvSpPr>
        <p:spPr>
          <a:xfrm>
            <a:off x="2092089" y="3425898"/>
            <a:ext cx="1363479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Numar camere</a:t>
            </a:r>
          </a:p>
        </p:txBody>
      </p:sp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id="{1A754864-C05C-4200-8081-4333E9C80528}"/>
              </a:ext>
            </a:extLst>
          </p:cNvPr>
          <p:cNvSpPr/>
          <p:nvPr/>
        </p:nvSpPr>
        <p:spPr>
          <a:xfrm>
            <a:off x="3503193" y="3425898"/>
            <a:ext cx="591405" cy="1371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19B1AEEC-3C19-4CC6-9C12-09B4547189A5}"/>
              </a:ext>
            </a:extLst>
          </p:cNvPr>
          <p:cNvSpPr/>
          <p:nvPr/>
        </p:nvSpPr>
        <p:spPr>
          <a:xfrm>
            <a:off x="2092089" y="3593116"/>
            <a:ext cx="1363479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Suprafata totala m</a:t>
            </a:r>
            <a:r>
              <a:rPr lang="en-US" sz="800" baseline="30000">
                <a:solidFill>
                  <a:schemeClr val="bg2">
                    <a:lumMod val="25000"/>
                  </a:schemeClr>
                </a:solidFill>
              </a:rPr>
              <a:t>2</a:t>
            </a:r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87089BD4-EDED-4F02-8F05-0F7084C67568}"/>
              </a:ext>
            </a:extLst>
          </p:cNvPr>
          <p:cNvSpPr/>
          <p:nvPr/>
        </p:nvSpPr>
        <p:spPr>
          <a:xfrm>
            <a:off x="3503193" y="3593116"/>
            <a:ext cx="591405" cy="1371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01F35E51-466C-4F07-AB60-44CF840DEA0B}"/>
              </a:ext>
            </a:extLst>
          </p:cNvPr>
          <p:cNvSpPr/>
          <p:nvPr/>
        </p:nvSpPr>
        <p:spPr>
          <a:xfrm>
            <a:off x="2660351" y="4757162"/>
            <a:ext cx="623669" cy="13716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rnd">
            <a:solidFill>
              <a:schemeClr val="tx1">
                <a:lumMod val="50000"/>
                <a:lumOff val="50000"/>
                <a:alpha val="72000"/>
              </a:schemeClr>
            </a:solidFill>
          </a:ln>
          <a:effectLst>
            <a:outerShdw blurRad="50800" dist="50800" dir="5400000" algn="ctr" rotWithShape="0">
              <a:schemeClr val="bg1">
                <a:lumMod val="9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>
                <a:solidFill>
                  <a:schemeClr val="bg1">
                    <a:lumMod val="65000"/>
                  </a:schemeClr>
                </a:solidFill>
              </a:rPr>
              <a:t>Contoare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F03B4EBD-A4EA-4CF1-BD92-09498024AF40}"/>
              </a:ext>
            </a:extLst>
          </p:cNvPr>
          <p:cNvSpPr/>
          <p:nvPr/>
        </p:nvSpPr>
        <p:spPr>
          <a:xfrm>
            <a:off x="3293180" y="4757162"/>
            <a:ext cx="1072605" cy="13716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rnd">
            <a:solidFill>
              <a:schemeClr val="tx1">
                <a:lumMod val="50000"/>
                <a:lumOff val="50000"/>
                <a:alpha val="72000"/>
              </a:schemeClr>
            </a:solidFill>
          </a:ln>
          <a:effectLst>
            <a:outerShdw blurRad="50800" dist="50800" dir="5400000" algn="ctr" rotWithShape="0">
              <a:schemeClr val="bg1">
                <a:lumMod val="9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>
                <a:solidFill>
                  <a:schemeClr val="bg1">
                    <a:lumMod val="65000"/>
                  </a:schemeClr>
                </a:solidFill>
              </a:rPr>
              <a:t>Distribuire cheltuieli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206A132A-6458-48A3-A7A3-88459B00FA86}"/>
              </a:ext>
            </a:extLst>
          </p:cNvPr>
          <p:cNvSpPr/>
          <p:nvPr/>
        </p:nvSpPr>
        <p:spPr>
          <a:xfrm>
            <a:off x="2037045" y="4757925"/>
            <a:ext cx="666338" cy="171268"/>
          </a:xfrm>
          <a:prstGeom prst="rect">
            <a:avLst/>
          </a:prstGeom>
          <a:solidFill>
            <a:schemeClr val="bg1"/>
          </a:solidFill>
          <a:ln w="15875" cap="rnd">
            <a:solidFill>
              <a:schemeClr val="tx1">
                <a:lumMod val="50000"/>
                <a:lumOff val="50000"/>
                <a:alpha val="72000"/>
              </a:schemeClr>
            </a:solidFill>
          </a:ln>
          <a:effectLst>
            <a:outerShdw blurRad="50800" dist="50800" dir="5400000" algn="ctr" rotWithShape="0">
              <a:schemeClr val="bg1">
                <a:lumMod val="9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Profil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08930BBC-5F46-4309-8AA3-9FFAE9ABEA8D}"/>
              </a:ext>
            </a:extLst>
          </p:cNvPr>
          <p:cNvSpPr/>
          <p:nvPr/>
        </p:nvSpPr>
        <p:spPr>
          <a:xfrm>
            <a:off x="4374945" y="4756581"/>
            <a:ext cx="623669" cy="13716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rnd">
            <a:solidFill>
              <a:schemeClr val="tx1">
                <a:lumMod val="50000"/>
                <a:lumOff val="50000"/>
                <a:alpha val="72000"/>
              </a:schemeClr>
            </a:solidFill>
          </a:ln>
          <a:effectLst>
            <a:outerShdw blurRad="50800" dist="50800" dir="5400000" algn="ctr" rotWithShape="0">
              <a:schemeClr val="bg1">
                <a:lumMod val="9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>
                <a:solidFill>
                  <a:schemeClr val="bg1">
                    <a:lumMod val="65000"/>
                  </a:schemeClr>
                </a:solidFill>
              </a:rPr>
              <a:t>Fonduri</a:t>
            </a:r>
          </a:p>
        </p:txBody>
      </p:sp>
      <p:sp>
        <p:nvSpPr>
          <p:cNvPr id="108" name="Rectangle: Rounded Corners 107">
            <a:hlinkClick r:id="rId7" action="ppaction://hlinksldjump"/>
            <a:extLst>
              <a:ext uri="{FF2B5EF4-FFF2-40B4-BE49-F238E27FC236}">
                <a16:creationId xmlns:a16="http://schemas.microsoft.com/office/drawing/2014/main" id="{F75AF8C1-4EC8-4F02-BC36-2E6A41D09B89}"/>
              </a:ext>
            </a:extLst>
          </p:cNvPr>
          <p:cNvSpPr/>
          <p:nvPr/>
        </p:nvSpPr>
        <p:spPr>
          <a:xfrm>
            <a:off x="5561025" y="3751627"/>
            <a:ext cx="176037" cy="13639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r"/>
            <a:r>
              <a:rPr lang="en-US" sz="1050" b="1">
                <a:solidFill>
                  <a:schemeClr val="bg2">
                    <a:lumMod val="25000"/>
                  </a:schemeClr>
                </a:solidFill>
              </a:rPr>
              <a:t>+</a:t>
            </a:r>
          </a:p>
        </p:txBody>
      </p:sp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id="{C8565774-B6CD-4643-8EC7-04479E249330}"/>
              </a:ext>
            </a:extLst>
          </p:cNvPr>
          <p:cNvSpPr/>
          <p:nvPr/>
        </p:nvSpPr>
        <p:spPr>
          <a:xfrm>
            <a:off x="5766714" y="3750859"/>
            <a:ext cx="176037" cy="13639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r"/>
            <a:r>
              <a:rPr lang="en-US" sz="1050" b="1">
                <a:solidFill>
                  <a:schemeClr val="bg2">
                    <a:lumMod val="25000"/>
                  </a:schemeClr>
                </a:solidFill>
              </a:rPr>
              <a:t>-</a:t>
            </a:r>
          </a:p>
        </p:txBody>
      </p:sp>
      <p:sp>
        <p:nvSpPr>
          <p:cNvPr id="110" name="Rectangle: Rounded Corners 109">
            <a:hlinkClick r:id="rId7" action="ppaction://hlinksldjump"/>
            <a:extLst>
              <a:ext uri="{FF2B5EF4-FFF2-40B4-BE49-F238E27FC236}">
                <a16:creationId xmlns:a16="http://schemas.microsoft.com/office/drawing/2014/main" id="{6784EE8F-5209-4B22-9478-5DB562F1C744}"/>
              </a:ext>
            </a:extLst>
          </p:cNvPr>
          <p:cNvSpPr/>
          <p:nvPr/>
        </p:nvSpPr>
        <p:spPr>
          <a:xfrm>
            <a:off x="5559424" y="3928322"/>
            <a:ext cx="176037" cy="13639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r"/>
            <a:r>
              <a:rPr lang="en-US" sz="1050" b="1">
                <a:solidFill>
                  <a:schemeClr val="bg2">
                    <a:lumMod val="25000"/>
                  </a:schemeClr>
                </a:solidFill>
              </a:rPr>
              <a:t>+</a:t>
            </a:r>
          </a:p>
        </p:txBody>
      </p:sp>
      <p:sp>
        <p:nvSpPr>
          <p:cNvPr id="111" name="Rectangle: Rounded Corners 110">
            <a:extLst>
              <a:ext uri="{FF2B5EF4-FFF2-40B4-BE49-F238E27FC236}">
                <a16:creationId xmlns:a16="http://schemas.microsoft.com/office/drawing/2014/main" id="{D2C85CF5-067F-4D22-9B76-84FA2BDEBCF8}"/>
              </a:ext>
            </a:extLst>
          </p:cNvPr>
          <p:cNvSpPr/>
          <p:nvPr/>
        </p:nvSpPr>
        <p:spPr>
          <a:xfrm>
            <a:off x="5765113" y="3927554"/>
            <a:ext cx="176037" cy="13639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r"/>
            <a:r>
              <a:rPr lang="en-US" sz="1050" b="1">
                <a:solidFill>
                  <a:schemeClr val="bg2">
                    <a:lumMod val="25000"/>
                  </a:schemeClr>
                </a:solidFill>
              </a:rPr>
              <a:t>-</a:t>
            </a:r>
          </a:p>
        </p:txBody>
      </p:sp>
      <p:sp>
        <p:nvSpPr>
          <p:cNvPr id="112" name="Rectangle: Rounded Corners 111">
            <a:extLst>
              <a:ext uri="{FF2B5EF4-FFF2-40B4-BE49-F238E27FC236}">
                <a16:creationId xmlns:a16="http://schemas.microsoft.com/office/drawing/2014/main" id="{321EF8FC-09EC-4907-9563-E4FB0CE4FDFE}"/>
              </a:ext>
            </a:extLst>
          </p:cNvPr>
          <p:cNvSpPr/>
          <p:nvPr/>
        </p:nvSpPr>
        <p:spPr>
          <a:xfrm>
            <a:off x="2092090" y="4148757"/>
            <a:ext cx="679873" cy="13716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      Adauga</a:t>
            </a:r>
          </a:p>
        </p:txBody>
      </p: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5594FD0D-E75C-45F0-871E-E9D58AA94925}"/>
              </a:ext>
            </a:extLst>
          </p:cNvPr>
          <p:cNvGrpSpPr/>
          <p:nvPr/>
        </p:nvGrpSpPr>
        <p:grpSpPr>
          <a:xfrm>
            <a:off x="2175874" y="4157474"/>
            <a:ext cx="104274" cy="101435"/>
            <a:chOff x="6534150" y="3133725"/>
            <a:chExt cx="457200" cy="504224"/>
          </a:xfrm>
        </p:grpSpPr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3C3B9505-8BCF-480E-8491-2B1F6427F565}"/>
                </a:ext>
              </a:extLst>
            </p:cNvPr>
            <p:cNvCxnSpPr/>
            <p:nvPr/>
          </p:nvCxnSpPr>
          <p:spPr>
            <a:xfrm>
              <a:off x="6762750" y="3133725"/>
              <a:ext cx="0" cy="504224"/>
            </a:xfrm>
            <a:prstGeom prst="line">
              <a:avLst/>
            </a:prstGeom>
            <a:ln w="349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D30CCE90-1507-4807-A48D-092446D8423C}"/>
                </a:ext>
              </a:extLst>
            </p:cNvPr>
            <p:cNvCxnSpPr/>
            <p:nvPr/>
          </p:nvCxnSpPr>
          <p:spPr>
            <a:xfrm>
              <a:off x="6534150" y="3385837"/>
              <a:ext cx="457200" cy="0"/>
            </a:xfrm>
            <a:prstGeom prst="line">
              <a:avLst/>
            </a:prstGeom>
            <a:ln w="349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6" name="Rectangle: Rounded Corners 115">
            <a:extLst>
              <a:ext uri="{FF2B5EF4-FFF2-40B4-BE49-F238E27FC236}">
                <a16:creationId xmlns:a16="http://schemas.microsoft.com/office/drawing/2014/main" id="{AD2532B5-CD19-4F3F-8B61-047C4336BF4F}"/>
              </a:ext>
            </a:extLst>
          </p:cNvPr>
          <p:cNvSpPr/>
          <p:nvPr/>
        </p:nvSpPr>
        <p:spPr>
          <a:xfrm>
            <a:off x="2041686" y="5285317"/>
            <a:ext cx="1704975" cy="246211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>
                <a:solidFill>
                  <a:schemeClr val="tx1">
                    <a:lumMod val="50000"/>
                    <a:lumOff val="50000"/>
                  </a:schemeClr>
                </a:solidFill>
              </a:rPr>
              <a:t>Continua</a:t>
            </a:r>
          </a:p>
        </p:txBody>
      </p:sp>
      <p:sp>
        <p:nvSpPr>
          <p:cNvPr id="117" name="Rectangle: Rounded Corners 116">
            <a:extLst>
              <a:ext uri="{FF2B5EF4-FFF2-40B4-BE49-F238E27FC236}">
                <a16:creationId xmlns:a16="http://schemas.microsoft.com/office/drawing/2014/main" id="{C254D645-B11D-45C8-B490-323DEAFDE809}"/>
              </a:ext>
            </a:extLst>
          </p:cNvPr>
          <p:cNvSpPr/>
          <p:nvPr/>
        </p:nvSpPr>
        <p:spPr>
          <a:xfrm>
            <a:off x="3820663" y="5285317"/>
            <a:ext cx="1704975" cy="246211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>
                <a:solidFill>
                  <a:schemeClr val="tx1">
                    <a:lumMod val="50000"/>
                    <a:lumOff val="50000"/>
                  </a:schemeClr>
                </a:solidFill>
              </a:rPr>
              <a:t>&lt; Inapoi</a:t>
            </a:r>
          </a:p>
        </p:txBody>
      </p:sp>
    </p:spTree>
    <p:extLst>
      <p:ext uri="{BB962C8B-B14F-4D97-AF65-F5344CB8AC3E}">
        <p14:creationId xmlns:p14="http://schemas.microsoft.com/office/powerpoint/2010/main" val="68775848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>
            <a:extLst>
              <a:ext uri="{FF2B5EF4-FFF2-40B4-BE49-F238E27FC236}">
                <a16:creationId xmlns:a16="http://schemas.microsoft.com/office/drawing/2014/main" id="{F7878B1B-4369-4FBE-BCD3-532067B6A458}"/>
              </a:ext>
            </a:extLst>
          </p:cNvPr>
          <p:cNvSpPr txBox="1"/>
          <p:nvPr/>
        </p:nvSpPr>
        <p:spPr>
          <a:xfrm>
            <a:off x="2612577" y="1424224"/>
            <a:ext cx="12774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tx1">
                    <a:lumMod val="85000"/>
                    <a:lumOff val="15000"/>
                  </a:schemeClr>
                </a:solidFill>
              </a:rPr>
              <a:t>Asociatie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4B54C78-5109-4AE1-8A5D-E30A61C85A5B}"/>
              </a:ext>
            </a:extLst>
          </p:cNvPr>
          <p:cNvCxnSpPr/>
          <p:nvPr/>
        </p:nvCxnSpPr>
        <p:spPr>
          <a:xfrm>
            <a:off x="2037045" y="2024743"/>
            <a:ext cx="768704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81778F32-DB43-4711-8123-26F66D24D50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662" y="1316179"/>
            <a:ext cx="581706" cy="581706"/>
          </a:xfrm>
          <a:prstGeom prst="rect">
            <a:avLst/>
          </a:prstGeom>
        </p:spPr>
      </p:pic>
      <p:sp>
        <p:nvSpPr>
          <p:cNvPr id="71" name="Rectangle 70">
            <a:extLst>
              <a:ext uri="{FF2B5EF4-FFF2-40B4-BE49-F238E27FC236}">
                <a16:creationId xmlns:a16="http://schemas.microsoft.com/office/drawing/2014/main" id="{D9A5EEDD-F25F-4CC2-BDDF-C3F913A2CC4F}"/>
              </a:ext>
            </a:extLst>
          </p:cNvPr>
          <p:cNvSpPr/>
          <p:nvPr/>
        </p:nvSpPr>
        <p:spPr>
          <a:xfrm>
            <a:off x="2037045" y="3193043"/>
            <a:ext cx="4400138" cy="1564119"/>
          </a:xfrm>
          <a:prstGeom prst="rect">
            <a:avLst/>
          </a:prstGeom>
          <a:solidFill>
            <a:schemeClr val="bg1"/>
          </a:solidFill>
          <a:ln w="9525" cap="rnd">
            <a:solidFill>
              <a:schemeClr val="tx1">
                <a:lumMod val="50000"/>
                <a:lumOff val="50000"/>
                <a:alpha val="7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CEDF7277-3D70-4C25-B2EE-C330BD2A2AA2}"/>
              </a:ext>
            </a:extLst>
          </p:cNvPr>
          <p:cNvSpPr/>
          <p:nvPr/>
        </p:nvSpPr>
        <p:spPr>
          <a:xfrm>
            <a:off x="2037045" y="2664629"/>
            <a:ext cx="4400138" cy="447118"/>
          </a:xfrm>
          <a:prstGeom prst="rect">
            <a:avLst/>
          </a:prstGeom>
          <a:solidFill>
            <a:schemeClr val="bg1"/>
          </a:solidFill>
          <a:ln w="9525" cap="rnd">
            <a:solidFill>
              <a:schemeClr val="tx1">
                <a:lumMod val="50000"/>
                <a:lumOff val="50000"/>
                <a:alpha val="7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10E08E66-5B5F-4886-B3A2-BBAD47588F57}"/>
              </a:ext>
            </a:extLst>
          </p:cNvPr>
          <p:cNvSpPr/>
          <p:nvPr/>
        </p:nvSpPr>
        <p:spPr>
          <a:xfrm>
            <a:off x="2092090" y="2736575"/>
            <a:ext cx="1363479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Numar apartament</a:t>
            </a:r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7B17CB5E-5F02-4B74-9FFD-FB459E082BEF}"/>
              </a:ext>
            </a:extLst>
          </p:cNvPr>
          <p:cNvSpPr/>
          <p:nvPr/>
        </p:nvSpPr>
        <p:spPr>
          <a:xfrm>
            <a:off x="3503194" y="2736575"/>
            <a:ext cx="591404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1</a:t>
            </a:r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1C060BD7-E182-4404-A9DD-078ADE2D80C9}"/>
              </a:ext>
            </a:extLst>
          </p:cNvPr>
          <p:cNvSpPr/>
          <p:nvPr/>
        </p:nvSpPr>
        <p:spPr>
          <a:xfrm>
            <a:off x="2092090" y="2897738"/>
            <a:ext cx="1363479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Nume, prenume</a:t>
            </a: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66F3C5AE-2857-4669-A2C5-EDDCA1F211AB}"/>
              </a:ext>
            </a:extLst>
          </p:cNvPr>
          <p:cNvSpPr/>
          <p:nvPr/>
        </p:nvSpPr>
        <p:spPr>
          <a:xfrm>
            <a:off x="3503194" y="2897738"/>
            <a:ext cx="2876550" cy="1371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tx1"/>
                </a:solidFill>
              </a:rPr>
              <a:t>Odovinca D.</a:t>
            </a: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E27B9609-71D9-46C4-9E17-E4D9E309D033}"/>
              </a:ext>
            </a:extLst>
          </p:cNvPr>
          <p:cNvSpPr/>
          <p:nvPr/>
        </p:nvSpPr>
        <p:spPr>
          <a:xfrm>
            <a:off x="2037045" y="2066597"/>
            <a:ext cx="2876550" cy="22955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>
                <a:solidFill>
                  <a:schemeClr val="bg2">
                    <a:lumMod val="25000"/>
                  </a:schemeClr>
                </a:solidFill>
              </a:rPr>
              <a:t>Asociatia de proprietari Vulturul B4A</a:t>
            </a: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D253C317-FF5B-48DF-89BA-6E68DB838299}"/>
              </a:ext>
            </a:extLst>
          </p:cNvPr>
          <p:cNvSpPr/>
          <p:nvPr/>
        </p:nvSpPr>
        <p:spPr>
          <a:xfrm>
            <a:off x="3267093" y="2340453"/>
            <a:ext cx="526661" cy="167841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>
                <a:solidFill>
                  <a:schemeClr val="bg2">
                    <a:lumMod val="25000"/>
                  </a:schemeClr>
                </a:solidFill>
              </a:rPr>
              <a:t>Scara</a:t>
            </a:r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08C0AB4C-EA67-403B-BD68-50F8B5D0DEC9}"/>
              </a:ext>
            </a:extLst>
          </p:cNvPr>
          <p:cNvSpPr/>
          <p:nvPr/>
        </p:nvSpPr>
        <p:spPr>
          <a:xfrm>
            <a:off x="3854380" y="2344459"/>
            <a:ext cx="267011" cy="163831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>
                <a:solidFill>
                  <a:schemeClr val="bg2">
                    <a:lumMod val="25000"/>
                  </a:schemeClr>
                </a:solidFill>
              </a:rPr>
              <a:t>A</a:t>
            </a: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95C46C7B-75A5-4B7B-BB27-DFC26E7BB596}"/>
              </a:ext>
            </a:extLst>
          </p:cNvPr>
          <p:cNvCxnSpPr>
            <a:cxnSpLocks/>
          </p:cNvCxnSpPr>
          <p:nvPr/>
        </p:nvCxnSpPr>
        <p:spPr>
          <a:xfrm>
            <a:off x="2055707" y="2568245"/>
            <a:ext cx="311345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601CB057-8596-4C55-AD89-62B652C4ED40}"/>
              </a:ext>
            </a:extLst>
          </p:cNvPr>
          <p:cNvSpPr/>
          <p:nvPr/>
        </p:nvSpPr>
        <p:spPr>
          <a:xfrm>
            <a:off x="2092090" y="3258680"/>
            <a:ext cx="1363479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Numar persoane</a:t>
            </a:r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53486DB5-30D1-4771-8AF2-2A6463FA6987}"/>
              </a:ext>
            </a:extLst>
          </p:cNvPr>
          <p:cNvSpPr/>
          <p:nvPr/>
        </p:nvSpPr>
        <p:spPr>
          <a:xfrm>
            <a:off x="3503194" y="3258680"/>
            <a:ext cx="591405" cy="1371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A7A756B7-F761-425E-BBCC-A6CE4F7CBC6E}"/>
              </a:ext>
            </a:extLst>
          </p:cNvPr>
          <p:cNvSpPr/>
          <p:nvPr/>
        </p:nvSpPr>
        <p:spPr>
          <a:xfrm>
            <a:off x="2092089" y="3760334"/>
            <a:ext cx="1363479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E-mail</a:t>
            </a:r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06CCF0F7-C152-4C7E-8F6C-3CE4DDAC9D8C}"/>
              </a:ext>
            </a:extLst>
          </p:cNvPr>
          <p:cNvSpPr/>
          <p:nvPr/>
        </p:nvSpPr>
        <p:spPr>
          <a:xfrm>
            <a:off x="3503193" y="3760334"/>
            <a:ext cx="2010207" cy="1371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tx1"/>
                </a:solidFill>
              </a:rPr>
              <a:t>odovinca@yahoo.com</a:t>
            </a:r>
          </a:p>
        </p:txBody>
      </p: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B29DE794-F60A-4A3A-8EA8-A1C0AEF4436C}"/>
              </a:ext>
            </a:extLst>
          </p:cNvPr>
          <p:cNvSpPr/>
          <p:nvPr/>
        </p:nvSpPr>
        <p:spPr>
          <a:xfrm>
            <a:off x="2092089" y="3927554"/>
            <a:ext cx="1363479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Numar telefon</a:t>
            </a:r>
          </a:p>
        </p:txBody>
      </p: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E61E057C-3B01-4A90-BA10-8560B29E3873}"/>
              </a:ext>
            </a:extLst>
          </p:cNvPr>
          <p:cNvSpPr/>
          <p:nvPr/>
        </p:nvSpPr>
        <p:spPr>
          <a:xfrm>
            <a:off x="3503193" y="3927554"/>
            <a:ext cx="862593" cy="1371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tx1"/>
                </a:solidFill>
              </a:rPr>
              <a:t>0744558698</a:t>
            </a:r>
          </a:p>
        </p:txBody>
      </p:sp>
      <p:pic>
        <p:nvPicPr>
          <p:cNvPr id="95" name="Picture 94">
            <a:extLst>
              <a:ext uri="{FF2B5EF4-FFF2-40B4-BE49-F238E27FC236}">
                <a16:creationId xmlns:a16="http://schemas.microsoft.com/office/drawing/2014/main" id="{19B987CD-EDB5-4408-BAFA-8AE0FB0D3CC1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7774" y="2766648"/>
            <a:ext cx="101129" cy="101129"/>
          </a:xfrm>
          <a:prstGeom prst="rect">
            <a:avLst/>
          </a:prstGeom>
        </p:spPr>
      </p:pic>
      <p:sp>
        <p:nvSpPr>
          <p:cNvPr id="96" name="Rectangle 95">
            <a:extLst>
              <a:ext uri="{FF2B5EF4-FFF2-40B4-BE49-F238E27FC236}">
                <a16:creationId xmlns:a16="http://schemas.microsoft.com/office/drawing/2014/main" id="{59C8DEA6-7E39-431F-A961-99DFA263F18B}"/>
              </a:ext>
            </a:extLst>
          </p:cNvPr>
          <p:cNvSpPr/>
          <p:nvPr/>
        </p:nvSpPr>
        <p:spPr>
          <a:xfrm>
            <a:off x="7371199" y="2105428"/>
            <a:ext cx="1483552" cy="1524180"/>
          </a:xfrm>
          <a:prstGeom prst="rect">
            <a:avLst/>
          </a:prstGeom>
          <a:solidFill>
            <a:schemeClr val="bg1"/>
          </a:solidFill>
          <a:ln>
            <a:gradFill flip="none" rotWithShape="1">
              <a:gsLst>
                <a:gs pos="39000">
                  <a:schemeClr val="bg1">
                    <a:lumMod val="75000"/>
                  </a:schemeClr>
                </a:gs>
                <a:gs pos="60000">
                  <a:schemeClr val="accent3">
                    <a:lumMod val="45000"/>
                    <a:lumOff val="5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100000">
                  <a:schemeClr val="tx1"/>
                </a:gs>
              </a:gsLst>
              <a:lin ang="54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  <a:p>
            <a:pPr algn="ctr"/>
            <a:r>
              <a:rPr lang="en-US" sz="1600">
                <a:solidFill>
                  <a:srgbClr val="00B050"/>
                </a:solidFill>
              </a:rPr>
              <a:t>Indicatii</a:t>
            </a:r>
            <a:r>
              <a:rPr lang="en-US" sz="1200">
                <a:solidFill>
                  <a:srgbClr val="00B050"/>
                </a:solidFill>
              </a:rPr>
              <a:t> </a:t>
            </a:r>
          </a:p>
          <a:p>
            <a:pPr algn="ctr"/>
            <a:r>
              <a:rPr lang="en-US" sz="800">
                <a:solidFill>
                  <a:schemeClr val="tx1"/>
                </a:solidFill>
              </a:rPr>
              <a:t>Aici definesti detaliile apartamentelor.</a:t>
            </a:r>
          </a:p>
          <a:p>
            <a:pPr algn="ctr"/>
            <a:r>
              <a:rPr lang="en-US" sz="800">
                <a:solidFill>
                  <a:schemeClr val="tx1"/>
                </a:solidFill>
              </a:rPr>
              <a:t>Sa contimuam cu restul apartamentelor</a:t>
            </a:r>
            <a:r>
              <a:rPr lang="en-US"/>
              <a:t>si prenumele</a:t>
            </a:r>
          </a:p>
        </p:txBody>
      </p:sp>
      <p:pic>
        <p:nvPicPr>
          <p:cNvPr id="97" name="Picture 96">
            <a:extLst>
              <a:ext uri="{FF2B5EF4-FFF2-40B4-BE49-F238E27FC236}">
                <a16:creationId xmlns:a16="http://schemas.microsoft.com/office/drawing/2014/main" id="{692F1331-C972-4D14-97E3-50C41B32A3F3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5764" y="2179962"/>
            <a:ext cx="246610" cy="246610"/>
          </a:xfrm>
          <a:prstGeom prst="rect">
            <a:avLst/>
          </a:prstGeom>
        </p:spPr>
      </p:pic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6ACBAE26-12BC-49EB-8FB3-DC381223DC98}"/>
              </a:ext>
            </a:extLst>
          </p:cNvPr>
          <p:cNvSpPr/>
          <p:nvPr/>
        </p:nvSpPr>
        <p:spPr>
          <a:xfrm>
            <a:off x="2037045" y="2342456"/>
            <a:ext cx="526661" cy="171858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>
                <a:solidFill>
                  <a:schemeClr val="bg2">
                    <a:lumMod val="25000"/>
                  </a:schemeClr>
                </a:solidFill>
              </a:rPr>
              <a:t>Bloc</a:t>
            </a:r>
          </a:p>
        </p:txBody>
      </p: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C6C97CE5-1530-4960-B15F-A6687FF4E467}"/>
              </a:ext>
            </a:extLst>
          </p:cNvPr>
          <p:cNvSpPr/>
          <p:nvPr/>
        </p:nvSpPr>
        <p:spPr>
          <a:xfrm>
            <a:off x="2624331" y="2346462"/>
            <a:ext cx="526661" cy="167846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>
                <a:solidFill>
                  <a:schemeClr val="bg2">
                    <a:lumMod val="25000"/>
                  </a:schemeClr>
                </a:solidFill>
              </a:rPr>
              <a:t>B4</a:t>
            </a:r>
          </a:p>
        </p:txBody>
      </p:sp>
      <p:sp>
        <p:nvSpPr>
          <p:cNvPr id="100" name="Rectangle: Rounded Corners 99">
            <a:extLst>
              <a:ext uri="{FF2B5EF4-FFF2-40B4-BE49-F238E27FC236}">
                <a16:creationId xmlns:a16="http://schemas.microsoft.com/office/drawing/2014/main" id="{0A5EB58F-0FED-46AB-92C5-831D90843877}"/>
              </a:ext>
            </a:extLst>
          </p:cNvPr>
          <p:cNvSpPr/>
          <p:nvPr/>
        </p:nvSpPr>
        <p:spPr>
          <a:xfrm>
            <a:off x="2092089" y="3425898"/>
            <a:ext cx="1363479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Numar camere</a:t>
            </a:r>
          </a:p>
        </p:txBody>
      </p:sp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id="{1A754864-C05C-4200-8081-4333E9C80528}"/>
              </a:ext>
            </a:extLst>
          </p:cNvPr>
          <p:cNvSpPr/>
          <p:nvPr/>
        </p:nvSpPr>
        <p:spPr>
          <a:xfrm>
            <a:off x="3503193" y="3425898"/>
            <a:ext cx="591405" cy="1371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19B1AEEC-3C19-4CC6-9C12-09B4547189A5}"/>
              </a:ext>
            </a:extLst>
          </p:cNvPr>
          <p:cNvSpPr/>
          <p:nvPr/>
        </p:nvSpPr>
        <p:spPr>
          <a:xfrm>
            <a:off x="2092089" y="3593116"/>
            <a:ext cx="1363479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Suprafata totala m</a:t>
            </a:r>
            <a:r>
              <a:rPr lang="en-US" sz="800" baseline="30000">
                <a:solidFill>
                  <a:schemeClr val="bg2">
                    <a:lumMod val="25000"/>
                  </a:schemeClr>
                </a:solidFill>
              </a:rPr>
              <a:t>2</a:t>
            </a:r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87089BD4-EDED-4F02-8F05-0F7084C67568}"/>
              </a:ext>
            </a:extLst>
          </p:cNvPr>
          <p:cNvSpPr/>
          <p:nvPr/>
        </p:nvSpPr>
        <p:spPr>
          <a:xfrm>
            <a:off x="3503193" y="3593116"/>
            <a:ext cx="591405" cy="1371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tx1"/>
                </a:solidFill>
              </a:rPr>
              <a:t>72.45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01F35E51-466C-4F07-AB60-44CF840DEA0B}"/>
              </a:ext>
            </a:extLst>
          </p:cNvPr>
          <p:cNvSpPr/>
          <p:nvPr/>
        </p:nvSpPr>
        <p:spPr>
          <a:xfrm>
            <a:off x="2660351" y="4757162"/>
            <a:ext cx="623669" cy="13716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rnd">
            <a:solidFill>
              <a:schemeClr val="tx1">
                <a:lumMod val="50000"/>
                <a:lumOff val="50000"/>
                <a:alpha val="72000"/>
              </a:schemeClr>
            </a:solidFill>
          </a:ln>
          <a:effectLst>
            <a:outerShdw blurRad="50800" dist="50800" dir="5400000" algn="ctr" rotWithShape="0">
              <a:schemeClr val="bg1">
                <a:lumMod val="9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>
                <a:solidFill>
                  <a:schemeClr val="bg1">
                    <a:lumMod val="65000"/>
                  </a:schemeClr>
                </a:solidFill>
              </a:rPr>
              <a:t>Contoare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F03B4EBD-A4EA-4CF1-BD92-09498024AF40}"/>
              </a:ext>
            </a:extLst>
          </p:cNvPr>
          <p:cNvSpPr/>
          <p:nvPr/>
        </p:nvSpPr>
        <p:spPr>
          <a:xfrm>
            <a:off x="3293180" y="4757162"/>
            <a:ext cx="1072605" cy="13716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rnd">
            <a:solidFill>
              <a:schemeClr val="tx1">
                <a:lumMod val="50000"/>
                <a:lumOff val="50000"/>
                <a:alpha val="72000"/>
              </a:schemeClr>
            </a:solidFill>
          </a:ln>
          <a:effectLst>
            <a:outerShdw blurRad="50800" dist="50800" dir="5400000" algn="ctr" rotWithShape="0">
              <a:schemeClr val="bg1">
                <a:lumMod val="9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>
                <a:solidFill>
                  <a:schemeClr val="bg1">
                    <a:lumMod val="65000"/>
                  </a:schemeClr>
                </a:solidFill>
              </a:rPr>
              <a:t>Distribuire cheltuieli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206A132A-6458-48A3-A7A3-88459B00FA86}"/>
              </a:ext>
            </a:extLst>
          </p:cNvPr>
          <p:cNvSpPr/>
          <p:nvPr/>
        </p:nvSpPr>
        <p:spPr>
          <a:xfrm>
            <a:off x="2037045" y="4757925"/>
            <a:ext cx="666338" cy="171268"/>
          </a:xfrm>
          <a:prstGeom prst="rect">
            <a:avLst/>
          </a:prstGeom>
          <a:solidFill>
            <a:schemeClr val="bg1"/>
          </a:solidFill>
          <a:ln w="15875" cap="rnd">
            <a:solidFill>
              <a:schemeClr val="tx1">
                <a:lumMod val="50000"/>
                <a:lumOff val="50000"/>
                <a:alpha val="72000"/>
              </a:schemeClr>
            </a:solidFill>
          </a:ln>
          <a:effectLst>
            <a:outerShdw blurRad="50800" dist="50800" dir="5400000" algn="ctr" rotWithShape="0">
              <a:schemeClr val="bg1">
                <a:lumMod val="9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Profil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08930BBC-5F46-4309-8AA3-9FFAE9ABEA8D}"/>
              </a:ext>
            </a:extLst>
          </p:cNvPr>
          <p:cNvSpPr/>
          <p:nvPr/>
        </p:nvSpPr>
        <p:spPr>
          <a:xfrm>
            <a:off x="4374945" y="4756581"/>
            <a:ext cx="623669" cy="13716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rnd">
            <a:solidFill>
              <a:schemeClr val="tx1">
                <a:lumMod val="50000"/>
                <a:lumOff val="50000"/>
                <a:alpha val="72000"/>
              </a:schemeClr>
            </a:solidFill>
          </a:ln>
          <a:effectLst>
            <a:outerShdw blurRad="50800" dist="50800" dir="5400000" algn="ctr" rotWithShape="0">
              <a:schemeClr val="bg1">
                <a:lumMod val="9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>
                <a:solidFill>
                  <a:schemeClr val="bg1">
                    <a:lumMod val="65000"/>
                  </a:schemeClr>
                </a:solidFill>
              </a:rPr>
              <a:t>Fonduri</a:t>
            </a:r>
          </a:p>
        </p:txBody>
      </p:sp>
      <p:sp>
        <p:nvSpPr>
          <p:cNvPr id="108" name="Rectangle: Rounded Corners 107">
            <a:hlinkClick r:id="rId6" action="ppaction://hlinksldjump"/>
            <a:extLst>
              <a:ext uri="{FF2B5EF4-FFF2-40B4-BE49-F238E27FC236}">
                <a16:creationId xmlns:a16="http://schemas.microsoft.com/office/drawing/2014/main" id="{F75AF8C1-4EC8-4F02-BC36-2E6A41D09B89}"/>
              </a:ext>
            </a:extLst>
          </p:cNvPr>
          <p:cNvSpPr/>
          <p:nvPr/>
        </p:nvSpPr>
        <p:spPr>
          <a:xfrm>
            <a:off x="5561025" y="3751627"/>
            <a:ext cx="176037" cy="13639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r"/>
            <a:r>
              <a:rPr lang="en-US" sz="1050" b="1">
                <a:solidFill>
                  <a:schemeClr val="bg2">
                    <a:lumMod val="25000"/>
                  </a:schemeClr>
                </a:solidFill>
              </a:rPr>
              <a:t>+</a:t>
            </a:r>
          </a:p>
        </p:txBody>
      </p:sp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id="{C8565774-B6CD-4643-8EC7-04479E249330}"/>
              </a:ext>
            </a:extLst>
          </p:cNvPr>
          <p:cNvSpPr/>
          <p:nvPr/>
        </p:nvSpPr>
        <p:spPr>
          <a:xfrm>
            <a:off x="5766714" y="3750859"/>
            <a:ext cx="176037" cy="13639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r"/>
            <a:r>
              <a:rPr lang="en-US" sz="1050" b="1">
                <a:solidFill>
                  <a:schemeClr val="bg2">
                    <a:lumMod val="25000"/>
                  </a:schemeClr>
                </a:solidFill>
              </a:rPr>
              <a:t>-</a:t>
            </a:r>
          </a:p>
        </p:txBody>
      </p:sp>
      <p:sp>
        <p:nvSpPr>
          <p:cNvPr id="110" name="Rectangle: Rounded Corners 109">
            <a:hlinkClick r:id="rId6" action="ppaction://hlinksldjump"/>
            <a:extLst>
              <a:ext uri="{FF2B5EF4-FFF2-40B4-BE49-F238E27FC236}">
                <a16:creationId xmlns:a16="http://schemas.microsoft.com/office/drawing/2014/main" id="{6784EE8F-5209-4B22-9478-5DB562F1C744}"/>
              </a:ext>
            </a:extLst>
          </p:cNvPr>
          <p:cNvSpPr/>
          <p:nvPr/>
        </p:nvSpPr>
        <p:spPr>
          <a:xfrm>
            <a:off x="5559424" y="3928322"/>
            <a:ext cx="176037" cy="13639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r"/>
            <a:r>
              <a:rPr lang="en-US" sz="1050" b="1">
                <a:solidFill>
                  <a:schemeClr val="bg2">
                    <a:lumMod val="25000"/>
                  </a:schemeClr>
                </a:solidFill>
              </a:rPr>
              <a:t>+</a:t>
            </a:r>
          </a:p>
        </p:txBody>
      </p:sp>
      <p:sp>
        <p:nvSpPr>
          <p:cNvPr id="111" name="Rectangle: Rounded Corners 110">
            <a:extLst>
              <a:ext uri="{FF2B5EF4-FFF2-40B4-BE49-F238E27FC236}">
                <a16:creationId xmlns:a16="http://schemas.microsoft.com/office/drawing/2014/main" id="{D2C85CF5-067F-4D22-9B76-84FA2BDEBCF8}"/>
              </a:ext>
            </a:extLst>
          </p:cNvPr>
          <p:cNvSpPr/>
          <p:nvPr/>
        </p:nvSpPr>
        <p:spPr>
          <a:xfrm>
            <a:off x="5765113" y="3927554"/>
            <a:ext cx="176037" cy="13639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r"/>
            <a:r>
              <a:rPr lang="en-US" sz="1050" b="1">
                <a:solidFill>
                  <a:schemeClr val="bg2">
                    <a:lumMod val="25000"/>
                  </a:schemeClr>
                </a:solidFill>
              </a:rPr>
              <a:t>-</a:t>
            </a:r>
          </a:p>
        </p:txBody>
      </p:sp>
      <p:sp>
        <p:nvSpPr>
          <p:cNvPr id="112" name="Rectangle: Rounded Corners 111">
            <a:extLst>
              <a:ext uri="{FF2B5EF4-FFF2-40B4-BE49-F238E27FC236}">
                <a16:creationId xmlns:a16="http://schemas.microsoft.com/office/drawing/2014/main" id="{321EF8FC-09EC-4907-9563-E4FB0CE4FDFE}"/>
              </a:ext>
            </a:extLst>
          </p:cNvPr>
          <p:cNvSpPr/>
          <p:nvPr/>
        </p:nvSpPr>
        <p:spPr>
          <a:xfrm>
            <a:off x="2092090" y="4148757"/>
            <a:ext cx="679873" cy="13716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      Adauga</a:t>
            </a:r>
          </a:p>
        </p:txBody>
      </p: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5594FD0D-E75C-45F0-871E-E9D58AA94925}"/>
              </a:ext>
            </a:extLst>
          </p:cNvPr>
          <p:cNvGrpSpPr/>
          <p:nvPr/>
        </p:nvGrpSpPr>
        <p:grpSpPr>
          <a:xfrm>
            <a:off x="2175874" y="4157474"/>
            <a:ext cx="104274" cy="101435"/>
            <a:chOff x="6534150" y="3133725"/>
            <a:chExt cx="457200" cy="504224"/>
          </a:xfrm>
        </p:grpSpPr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3C3B9505-8BCF-480E-8491-2B1F6427F565}"/>
                </a:ext>
              </a:extLst>
            </p:cNvPr>
            <p:cNvCxnSpPr/>
            <p:nvPr/>
          </p:nvCxnSpPr>
          <p:spPr>
            <a:xfrm>
              <a:off x="6762750" y="3133725"/>
              <a:ext cx="0" cy="504224"/>
            </a:xfrm>
            <a:prstGeom prst="line">
              <a:avLst/>
            </a:prstGeom>
            <a:ln w="349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D30CCE90-1507-4807-A48D-092446D8423C}"/>
                </a:ext>
              </a:extLst>
            </p:cNvPr>
            <p:cNvCxnSpPr/>
            <p:nvPr/>
          </p:nvCxnSpPr>
          <p:spPr>
            <a:xfrm>
              <a:off x="6534150" y="3385837"/>
              <a:ext cx="457200" cy="0"/>
            </a:xfrm>
            <a:prstGeom prst="line">
              <a:avLst/>
            </a:prstGeom>
            <a:ln w="349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6" name="Rectangle: Rounded Corners 115">
            <a:hlinkClick r:id="rId7" action="ppaction://hlinksldjump"/>
            <a:extLst>
              <a:ext uri="{FF2B5EF4-FFF2-40B4-BE49-F238E27FC236}">
                <a16:creationId xmlns:a16="http://schemas.microsoft.com/office/drawing/2014/main" id="{AD2532B5-CD19-4F3F-8B61-047C4336BF4F}"/>
              </a:ext>
            </a:extLst>
          </p:cNvPr>
          <p:cNvSpPr/>
          <p:nvPr/>
        </p:nvSpPr>
        <p:spPr>
          <a:xfrm>
            <a:off x="2041686" y="5285317"/>
            <a:ext cx="1704975" cy="246211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/>
              <a:t>Continua</a:t>
            </a:r>
          </a:p>
        </p:txBody>
      </p:sp>
      <p:sp>
        <p:nvSpPr>
          <p:cNvPr id="117" name="Rectangle: Rounded Corners 116">
            <a:hlinkClick r:id="rId8" action="ppaction://hlinksldjump"/>
            <a:extLst>
              <a:ext uri="{FF2B5EF4-FFF2-40B4-BE49-F238E27FC236}">
                <a16:creationId xmlns:a16="http://schemas.microsoft.com/office/drawing/2014/main" id="{C254D645-B11D-45C8-B490-323DEAFDE809}"/>
              </a:ext>
            </a:extLst>
          </p:cNvPr>
          <p:cNvSpPr/>
          <p:nvPr/>
        </p:nvSpPr>
        <p:spPr>
          <a:xfrm>
            <a:off x="3820663" y="5285317"/>
            <a:ext cx="1704975" cy="246211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>
                <a:solidFill>
                  <a:schemeClr val="tx1">
                    <a:lumMod val="50000"/>
                    <a:lumOff val="50000"/>
                  </a:schemeClr>
                </a:solidFill>
              </a:rPr>
              <a:t>&lt; Inapoi</a:t>
            </a:r>
          </a:p>
        </p:txBody>
      </p:sp>
    </p:spTree>
    <p:extLst>
      <p:ext uri="{BB962C8B-B14F-4D97-AF65-F5344CB8AC3E}">
        <p14:creationId xmlns:p14="http://schemas.microsoft.com/office/powerpoint/2010/main" val="176126620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>
            <a:extLst>
              <a:ext uri="{FF2B5EF4-FFF2-40B4-BE49-F238E27FC236}">
                <a16:creationId xmlns:a16="http://schemas.microsoft.com/office/drawing/2014/main" id="{F7878B1B-4369-4FBE-BCD3-532067B6A458}"/>
              </a:ext>
            </a:extLst>
          </p:cNvPr>
          <p:cNvSpPr txBox="1"/>
          <p:nvPr/>
        </p:nvSpPr>
        <p:spPr>
          <a:xfrm>
            <a:off x="2612577" y="1424224"/>
            <a:ext cx="12774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tx1">
                    <a:lumMod val="85000"/>
                    <a:lumOff val="15000"/>
                  </a:schemeClr>
                </a:solidFill>
              </a:rPr>
              <a:t>Asociatie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4B54C78-5109-4AE1-8A5D-E30A61C85A5B}"/>
              </a:ext>
            </a:extLst>
          </p:cNvPr>
          <p:cNvCxnSpPr/>
          <p:nvPr/>
        </p:nvCxnSpPr>
        <p:spPr>
          <a:xfrm>
            <a:off x="2037045" y="2024743"/>
            <a:ext cx="768704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81778F32-DB43-4711-8123-26F66D24D50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662" y="1316179"/>
            <a:ext cx="581706" cy="581706"/>
          </a:xfrm>
          <a:prstGeom prst="rect">
            <a:avLst/>
          </a:prstGeom>
        </p:spPr>
      </p:pic>
      <p:sp>
        <p:nvSpPr>
          <p:cNvPr id="71" name="Rectangle 70">
            <a:extLst>
              <a:ext uri="{FF2B5EF4-FFF2-40B4-BE49-F238E27FC236}">
                <a16:creationId xmlns:a16="http://schemas.microsoft.com/office/drawing/2014/main" id="{D9A5EEDD-F25F-4CC2-BDDF-C3F913A2CC4F}"/>
              </a:ext>
            </a:extLst>
          </p:cNvPr>
          <p:cNvSpPr/>
          <p:nvPr/>
        </p:nvSpPr>
        <p:spPr>
          <a:xfrm>
            <a:off x="2037045" y="3193043"/>
            <a:ext cx="4400138" cy="1564119"/>
          </a:xfrm>
          <a:prstGeom prst="rect">
            <a:avLst/>
          </a:prstGeom>
          <a:solidFill>
            <a:schemeClr val="bg1"/>
          </a:solidFill>
          <a:ln w="9525" cap="rnd">
            <a:solidFill>
              <a:schemeClr val="tx1">
                <a:lumMod val="50000"/>
                <a:lumOff val="50000"/>
                <a:alpha val="7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CEDF7277-3D70-4C25-B2EE-C330BD2A2AA2}"/>
              </a:ext>
            </a:extLst>
          </p:cNvPr>
          <p:cNvSpPr/>
          <p:nvPr/>
        </p:nvSpPr>
        <p:spPr>
          <a:xfrm>
            <a:off x="2037045" y="2664629"/>
            <a:ext cx="4400138" cy="447118"/>
          </a:xfrm>
          <a:prstGeom prst="rect">
            <a:avLst/>
          </a:prstGeom>
          <a:solidFill>
            <a:schemeClr val="bg1"/>
          </a:solidFill>
          <a:ln w="9525" cap="rnd">
            <a:solidFill>
              <a:schemeClr val="tx1">
                <a:lumMod val="50000"/>
                <a:lumOff val="50000"/>
                <a:alpha val="7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10E08E66-5B5F-4886-B3A2-BBAD47588F57}"/>
              </a:ext>
            </a:extLst>
          </p:cNvPr>
          <p:cNvSpPr/>
          <p:nvPr/>
        </p:nvSpPr>
        <p:spPr>
          <a:xfrm>
            <a:off x="2092090" y="2736575"/>
            <a:ext cx="1363479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Numar apartament</a:t>
            </a:r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7B17CB5E-5F02-4B74-9FFD-FB459E082BEF}"/>
              </a:ext>
            </a:extLst>
          </p:cNvPr>
          <p:cNvSpPr/>
          <p:nvPr/>
        </p:nvSpPr>
        <p:spPr>
          <a:xfrm>
            <a:off x="3503194" y="2736575"/>
            <a:ext cx="591404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15</a:t>
            </a:r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1C060BD7-E182-4404-A9DD-078ADE2D80C9}"/>
              </a:ext>
            </a:extLst>
          </p:cNvPr>
          <p:cNvSpPr/>
          <p:nvPr/>
        </p:nvSpPr>
        <p:spPr>
          <a:xfrm>
            <a:off x="2092090" y="2897738"/>
            <a:ext cx="1363479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Nume, prenume</a:t>
            </a:r>
          </a:p>
        </p:txBody>
      </p:sp>
      <p:sp>
        <p:nvSpPr>
          <p:cNvPr id="79" name="Rectangle: Rounded Corners 78">
            <a:hlinkClick r:id="rId4" action="ppaction://hlinksldjump"/>
            <a:extLst>
              <a:ext uri="{FF2B5EF4-FFF2-40B4-BE49-F238E27FC236}">
                <a16:creationId xmlns:a16="http://schemas.microsoft.com/office/drawing/2014/main" id="{66F3C5AE-2857-4669-A2C5-EDDCA1F211AB}"/>
              </a:ext>
            </a:extLst>
          </p:cNvPr>
          <p:cNvSpPr/>
          <p:nvPr/>
        </p:nvSpPr>
        <p:spPr>
          <a:xfrm>
            <a:off x="3503194" y="2897738"/>
            <a:ext cx="2876550" cy="13716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E27B9609-71D9-46C4-9E17-E4D9E309D033}"/>
              </a:ext>
            </a:extLst>
          </p:cNvPr>
          <p:cNvSpPr/>
          <p:nvPr/>
        </p:nvSpPr>
        <p:spPr>
          <a:xfrm>
            <a:off x="2037045" y="2066597"/>
            <a:ext cx="2876550" cy="22955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>
                <a:solidFill>
                  <a:schemeClr val="bg2">
                    <a:lumMod val="25000"/>
                  </a:schemeClr>
                </a:solidFill>
              </a:rPr>
              <a:t>Asociatia de proprietari Vulturul B4A</a:t>
            </a: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D253C317-FF5B-48DF-89BA-6E68DB838299}"/>
              </a:ext>
            </a:extLst>
          </p:cNvPr>
          <p:cNvSpPr/>
          <p:nvPr/>
        </p:nvSpPr>
        <p:spPr>
          <a:xfrm>
            <a:off x="3267093" y="2340453"/>
            <a:ext cx="526661" cy="167841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>
                <a:solidFill>
                  <a:schemeClr val="bg2">
                    <a:lumMod val="25000"/>
                  </a:schemeClr>
                </a:solidFill>
              </a:rPr>
              <a:t>Scara</a:t>
            </a:r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08C0AB4C-EA67-403B-BD68-50F8B5D0DEC9}"/>
              </a:ext>
            </a:extLst>
          </p:cNvPr>
          <p:cNvSpPr/>
          <p:nvPr/>
        </p:nvSpPr>
        <p:spPr>
          <a:xfrm>
            <a:off x="3854380" y="2344459"/>
            <a:ext cx="267011" cy="163831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>
                <a:solidFill>
                  <a:schemeClr val="bg2">
                    <a:lumMod val="25000"/>
                  </a:schemeClr>
                </a:solidFill>
              </a:rPr>
              <a:t>A</a:t>
            </a: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95C46C7B-75A5-4B7B-BB27-DFC26E7BB596}"/>
              </a:ext>
            </a:extLst>
          </p:cNvPr>
          <p:cNvCxnSpPr>
            <a:cxnSpLocks/>
          </p:cNvCxnSpPr>
          <p:nvPr/>
        </p:nvCxnSpPr>
        <p:spPr>
          <a:xfrm>
            <a:off x="2055707" y="2568245"/>
            <a:ext cx="311345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601CB057-8596-4C55-AD89-62B652C4ED40}"/>
              </a:ext>
            </a:extLst>
          </p:cNvPr>
          <p:cNvSpPr/>
          <p:nvPr/>
        </p:nvSpPr>
        <p:spPr>
          <a:xfrm>
            <a:off x="2092090" y="3258680"/>
            <a:ext cx="1363479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Numar persoane</a:t>
            </a:r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53486DB5-30D1-4771-8AF2-2A6463FA6987}"/>
              </a:ext>
            </a:extLst>
          </p:cNvPr>
          <p:cNvSpPr/>
          <p:nvPr/>
        </p:nvSpPr>
        <p:spPr>
          <a:xfrm>
            <a:off x="3503194" y="3258680"/>
            <a:ext cx="591405" cy="13716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A7A756B7-F761-425E-BBCC-A6CE4F7CBC6E}"/>
              </a:ext>
            </a:extLst>
          </p:cNvPr>
          <p:cNvSpPr/>
          <p:nvPr/>
        </p:nvSpPr>
        <p:spPr>
          <a:xfrm>
            <a:off x="2092089" y="3760334"/>
            <a:ext cx="1363479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E-mail</a:t>
            </a:r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06CCF0F7-C152-4C7E-8F6C-3CE4DDAC9D8C}"/>
              </a:ext>
            </a:extLst>
          </p:cNvPr>
          <p:cNvSpPr/>
          <p:nvPr/>
        </p:nvSpPr>
        <p:spPr>
          <a:xfrm>
            <a:off x="3503193" y="3760334"/>
            <a:ext cx="2010207" cy="1371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B29DE794-F60A-4A3A-8EA8-A1C0AEF4436C}"/>
              </a:ext>
            </a:extLst>
          </p:cNvPr>
          <p:cNvSpPr/>
          <p:nvPr/>
        </p:nvSpPr>
        <p:spPr>
          <a:xfrm>
            <a:off x="2092089" y="3927554"/>
            <a:ext cx="1363479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Numar telefon</a:t>
            </a:r>
          </a:p>
        </p:txBody>
      </p: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E61E057C-3B01-4A90-BA10-8560B29E3873}"/>
              </a:ext>
            </a:extLst>
          </p:cNvPr>
          <p:cNvSpPr/>
          <p:nvPr/>
        </p:nvSpPr>
        <p:spPr>
          <a:xfrm>
            <a:off x="3503193" y="3927554"/>
            <a:ext cx="862593" cy="1371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95" name="Picture 94">
            <a:extLst>
              <a:ext uri="{FF2B5EF4-FFF2-40B4-BE49-F238E27FC236}">
                <a16:creationId xmlns:a16="http://schemas.microsoft.com/office/drawing/2014/main" id="{19B987CD-EDB5-4408-BAFA-8AE0FB0D3CC1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7774" y="2766648"/>
            <a:ext cx="101129" cy="101129"/>
          </a:xfrm>
          <a:prstGeom prst="rect">
            <a:avLst/>
          </a:prstGeom>
        </p:spPr>
      </p:pic>
      <p:sp>
        <p:nvSpPr>
          <p:cNvPr id="96" name="Rectangle 95">
            <a:extLst>
              <a:ext uri="{FF2B5EF4-FFF2-40B4-BE49-F238E27FC236}">
                <a16:creationId xmlns:a16="http://schemas.microsoft.com/office/drawing/2014/main" id="{59C8DEA6-7E39-431F-A961-99DFA263F18B}"/>
              </a:ext>
            </a:extLst>
          </p:cNvPr>
          <p:cNvSpPr/>
          <p:nvPr/>
        </p:nvSpPr>
        <p:spPr>
          <a:xfrm>
            <a:off x="7371199" y="2105428"/>
            <a:ext cx="1483552" cy="1524180"/>
          </a:xfrm>
          <a:prstGeom prst="rect">
            <a:avLst/>
          </a:prstGeom>
          <a:solidFill>
            <a:schemeClr val="bg1"/>
          </a:solidFill>
          <a:ln>
            <a:gradFill flip="none" rotWithShape="1">
              <a:gsLst>
                <a:gs pos="39000">
                  <a:schemeClr val="bg1">
                    <a:lumMod val="75000"/>
                  </a:schemeClr>
                </a:gs>
                <a:gs pos="60000">
                  <a:schemeClr val="accent3">
                    <a:lumMod val="45000"/>
                    <a:lumOff val="5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100000">
                  <a:schemeClr val="tx1"/>
                </a:gs>
              </a:gsLst>
              <a:lin ang="54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  <a:p>
            <a:pPr algn="ctr"/>
            <a:r>
              <a:rPr lang="en-US" sz="1600">
                <a:solidFill>
                  <a:srgbClr val="00B050"/>
                </a:solidFill>
              </a:rPr>
              <a:t>Indicatii</a:t>
            </a:r>
            <a:r>
              <a:rPr lang="en-US" sz="1200">
                <a:solidFill>
                  <a:srgbClr val="00B050"/>
                </a:solidFill>
              </a:rPr>
              <a:t> </a:t>
            </a:r>
          </a:p>
          <a:p>
            <a:pPr algn="ctr"/>
            <a:r>
              <a:rPr lang="en-US" sz="800">
                <a:solidFill>
                  <a:schemeClr val="tx1"/>
                </a:solidFill>
              </a:rPr>
              <a:t>Aici definesti detaliile apartamentelor.</a:t>
            </a:r>
          </a:p>
          <a:p>
            <a:pPr algn="ctr"/>
            <a:r>
              <a:rPr lang="en-US" sz="800">
                <a:solidFill>
                  <a:schemeClr val="tx1"/>
                </a:solidFill>
              </a:rPr>
              <a:t>Sa contimuam cu restul apartamentelor</a:t>
            </a:r>
            <a:r>
              <a:rPr lang="en-US"/>
              <a:t>si prenumele</a:t>
            </a:r>
          </a:p>
        </p:txBody>
      </p:sp>
      <p:pic>
        <p:nvPicPr>
          <p:cNvPr id="97" name="Picture 96">
            <a:extLst>
              <a:ext uri="{FF2B5EF4-FFF2-40B4-BE49-F238E27FC236}">
                <a16:creationId xmlns:a16="http://schemas.microsoft.com/office/drawing/2014/main" id="{692F1331-C972-4D14-97E3-50C41B32A3F3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5764" y="2179962"/>
            <a:ext cx="246610" cy="246610"/>
          </a:xfrm>
          <a:prstGeom prst="rect">
            <a:avLst/>
          </a:prstGeom>
        </p:spPr>
      </p:pic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6ACBAE26-12BC-49EB-8FB3-DC381223DC98}"/>
              </a:ext>
            </a:extLst>
          </p:cNvPr>
          <p:cNvSpPr/>
          <p:nvPr/>
        </p:nvSpPr>
        <p:spPr>
          <a:xfrm>
            <a:off x="2037045" y="2342456"/>
            <a:ext cx="526661" cy="171858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>
                <a:solidFill>
                  <a:schemeClr val="bg2">
                    <a:lumMod val="25000"/>
                  </a:schemeClr>
                </a:solidFill>
              </a:rPr>
              <a:t>Bloc</a:t>
            </a:r>
          </a:p>
        </p:txBody>
      </p: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C6C97CE5-1530-4960-B15F-A6687FF4E467}"/>
              </a:ext>
            </a:extLst>
          </p:cNvPr>
          <p:cNvSpPr/>
          <p:nvPr/>
        </p:nvSpPr>
        <p:spPr>
          <a:xfrm>
            <a:off x="2624331" y="2346462"/>
            <a:ext cx="526661" cy="167846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>
                <a:solidFill>
                  <a:schemeClr val="bg2">
                    <a:lumMod val="25000"/>
                  </a:schemeClr>
                </a:solidFill>
              </a:rPr>
              <a:t>B4</a:t>
            </a:r>
          </a:p>
        </p:txBody>
      </p:sp>
      <p:sp>
        <p:nvSpPr>
          <p:cNvPr id="100" name="Rectangle: Rounded Corners 99">
            <a:extLst>
              <a:ext uri="{FF2B5EF4-FFF2-40B4-BE49-F238E27FC236}">
                <a16:creationId xmlns:a16="http://schemas.microsoft.com/office/drawing/2014/main" id="{0A5EB58F-0FED-46AB-92C5-831D90843877}"/>
              </a:ext>
            </a:extLst>
          </p:cNvPr>
          <p:cNvSpPr/>
          <p:nvPr/>
        </p:nvSpPr>
        <p:spPr>
          <a:xfrm>
            <a:off x="2092089" y="3425898"/>
            <a:ext cx="1363479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Numar camere</a:t>
            </a:r>
          </a:p>
        </p:txBody>
      </p:sp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id="{1A754864-C05C-4200-8081-4333E9C80528}"/>
              </a:ext>
            </a:extLst>
          </p:cNvPr>
          <p:cNvSpPr/>
          <p:nvPr/>
        </p:nvSpPr>
        <p:spPr>
          <a:xfrm>
            <a:off x="3503193" y="3425898"/>
            <a:ext cx="591405" cy="1371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19B1AEEC-3C19-4CC6-9C12-09B4547189A5}"/>
              </a:ext>
            </a:extLst>
          </p:cNvPr>
          <p:cNvSpPr/>
          <p:nvPr/>
        </p:nvSpPr>
        <p:spPr>
          <a:xfrm>
            <a:off x="2092089" y="3593116"/>
            <a:ext cx="1363479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Suprafata totala m</a:t>
            </a:r>
            <a:r>
              <a:rPr lang="en-US" sz="800" baseline="30000">
                <a:solidFill>
                  <a:schemeClr val="bg2">
                    <a:lumMod val="25000"/>
                  </a:schemeClr>
                </a:solidFill>
              </a:rPr>
              <a:t>2</a:t>
            </a:r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87089BD4-EDED-4F02-8F05-0F7084C67568}"/>
              </a:ext>
            </a:extLst>
          </p:cNvPr>
          <p:cNvSpPr/>
          <p:nvPr/>
        </p:nvSpPr>
        <p:spPr>
          <a:xfrm>
            <a:off x="3503193" y="3593116"/>
            <a:ext cx="591405" cy="1371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01F35E51-466C-4F07-AB60-44CF840DEA0B}"/>
              </a:ext>
            </a:extLst>
          </p:cNvPr>
          <p:cNvSpPr/>
          <p:nvPr/>
        </p:nvSpPr>
        <p:spPr>
          <a:xfrm>
            <a:off x="2660351" y="4757162"/>
            <a:ext cx="623669" cy="13716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rnd">
            <a:solidFill>
              <a:schemeClr val="tx1">
                <a:lumMod val="50000"/>
                <a:lumOff val="50000"/>
                <a:alpha val="72000"/>
              </a:schemeClr>
            </a:solidFill>
          </a:ln>
          <a:effectLst>
            <a:outerShdw blurRad="50800" dist="50800" dir="5400000" algn="ctr" rotWithShape="0">
              <a:schemeClr val="bg1">
                <a:lumMod val="9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>
                <a:solidFill>
                  <a:schemeClr val="bg1">
                    <a:lumMod val="65000"/>
                  </a:schemeClr>
                </a:solidFill>
              </a:rPr>
              <a:t>Contoare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F03B4EBD-A4EA-4CF1-BD92-09498024AF40}"/>
              </a:ext>
            </a:extLst>
          </p:cNvPr>
          <p:cNvSpPr/>
          <p:nvPr/>
        </p:nvSpPr>
        <p:spPr>
          <a:xfrm>
            <a:off x="3293180" y="4757162"/>
            <a:ext cx="1072605" cy="13716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rnd">
            <a:solidFill>
              <a:schemeClr val="tx1">
                <a:lumMod val="50000"/>
                <a:lumOff val="50000"/>
                <a:alpha val="72000"/>
              </a:schemeClr>
            </a:solidFill>
          </a:ln>
          <a:effectLst>
            <a:outerShdw blurRad="50800" dist="50800" dir="5400000" algn="ctr" rotWithShape="0">
              <a:schemeClr val="bg1">
                <a:lumMod val="9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>
                <a:solidFill>
                  <a:schemeClr val="bg1">
                    <a:lumMod val="65000"/>
                  </a:schemeClr>
                </a:solidFill>
              </a:rPr>
              <a:t>Distribuire cheltuieli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206A132A-6458-48A3-A7A3-88459B00FA86}"/>
              </a:ext>
            </a:extLst>
          </p:cNvPr>
          <p:cNvSpPr/>
          <p:nvPr/>
        </p:nvSpPr>
        <p:spPr>
          <a:xfrm>
            <a:off x="2037045" y="4757925"/>
            <a:ext cx="666338" cy="171268"/>
          </a:xfrm>
          <a:prstGeom prst="rect">
            <a:avLst/>
          </a:prstGeom>
          <a:solidFill>
            <a:schemeClr val="bg1"/>
          </a:solidFill>
          <a:ln w="15875" cap="rnd">
            <a:solidFill>
              <a:schemeClr val="tx1">
                <a:lumMod val="50000"/>
                <a:lumOff val="50000"/>
                <a:alpha val="72000"/>
              </a:schemeClr>
            </a:solidFill>
          </a:ln>
          <a:effectLst>
            <a:outerShdw blurRad="50800" dist="50800" dir="5400000" algn="ctr" rotWithShape="0">
              <a:schemeClr val="bg1">
                <a:lumMod val="9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Profil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08930BBC-5F46-4309-8AA3-9FFAE9ABEA8D}"/>
              </a:ext>
            </a:extLst>
          </p:cNvPr>
          <p:cNvSpPr/>
          <p:nvPr/>
        </p:nvSpPr>
        <p:spPr>
          <a:xfrm>
            <a:off x="4374945" y="4756581"/>
            <a:ext cx="623669" cy="13716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rnd">
            <a:solidFill>
              <a:schemeClr val="tx1">
                <a:lumMod val="50000"/>
                <a:lumOff val="50000"/>
                <a:alpha val="72000"/>
              </a:schemeClr>
            </a:solidFill>
          </a:ln>
          <a:effectLst>
            <a:outerShdw blurRad="50800" dist="50800" dir="5400000" algn="ctr" rotWithShape="0">
              <a:schemeClr val="bg1">
                <a:lumMod val="9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>
                <a:solidFill>
                  <a:schemeClr val="bg1">
                    <a:lumMod val="65000"/>
                  </a:schemeClr>
                </a:solidFill>
              </a:rPr>
              <a:t>Fonduri</a:t>
            </a:r>
          </a:p>
        </p:txBody>
      </p:sp>
      <p:sp>
        <p:nvSpPr>
          <p:cNvPr id="108" name="Rectangle: Rounded Corners 107">
            <a:hlinkClick r:id="rId7" action="ppaction://hlinksldjump"/>
            <a:extLst>
              <a:ext uri="{FF2B5EF4-FFF2-40B4-BE49-F238E27FC236}">
                <a16:creationId xmlns:a16="http://schemas.microsoft.com/office/drawing/2014/main" id="{F75AF8C1-4EC8-4F02-BC36-2E6A41D09B89}"/>
              </a:ext>
            </a:extLst>
          </p:cNvPr>
          <p:cNvSpPr/>
          <p:nvPr/>
        </p:nvSpPr>
        <p:spPr>
          <a:xfrm>
            <a:off x="5561025" y="3751627"/>
            <a:ext cx="176037" cy="13639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r"/>
            <a:r>
              <a:rPr lang="en-US" sz="1050" b="1">
                <a:solidFill>
                  <a:schemeClr val="bg2">
                    <a:lumMod val="25000"/>
                  </a:schemeClr>
                </a:solidFill>
              </a:rPr>
              <a:t>+</a:t>
            </a:r>
          </a:p>
        </p:txBody>
      </p:sp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id="{C8565774-B6CD-4643-8EC7-04479E249330}"/>
              </a:ext>
            </a:extLst>
          </p:cNvPr>
          <p:cNvSpPr/>
          <p:nvPr/>
        </p:nvSpPr>
        <p:spPr>
          <a:xfrm>
            <a:off x="5766714" y="3750859"/>
            <a:ext cx="176037" cy="13639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r"/>
            <a:r>
              <a:rPr lang="en-US" sz="1050" b="1">
                <a:solidFill>
                  <a:schemeClr val="bg2">
                    <a:lumMod val="25000"/>
                  </a:schemeClr>
                </a:solidFill>
              </a:rPr>
              <a:t>-</a:t>
            </a:r>
          </a:p>
        </p:txBody>
      </p:sp>
      <p:sp>
        <p:nvSpPr>
          <p:cNvPr id="110" name="Rectangle: Rounded Corners 109">
            <a:hlinkClick r:id="rId7" action="ppaction://hlinksldjump"/>
            <a:extLst>
              <a:ext uri="{FF2B5EF4-FFF2-40B4-BE49-F238E27FC236}">
                <a16:creationId xmlns:a16="http://schemas.microsoft.com/office/drawing/2014/main" id="{6784EE8F-5209-4B22-9478-5DB562F1C744}"/>
              </a:ext>
            </a:extLst>
          </p:cNvPr>
          <p:cNvSpPr/>
          <p:nvPr/>
        </p:nvSpPr>
        <p:spPr>
          <a:xfrm>
            <a:off x="5559424" y="3928322"/>
            <a:ext cx="176037" cy="13639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r"/>
            <a:r>
              <a:rPr lang="en-US" sz="1050" b="1">
                <a:solidFill>
                  <a:schemeClr val="bg2">
                    <a:lumMod val="25000"/>
                  </a:schemeClr>
                </a:solidFill>
              </a:rPr>
              <a:t>+</a:t>
            </a:r>
          </a:p>
        </p:txBody>
      </p:sp>
      <p:sp>
        <p:nvSpPr>
          <p:cNvPr id="111" name="Rectangle: Rounded Corners 110">
            <a:extLst>
              <a:ext uri="{FF2B5EF4-FFF2-40B4-BE49-F238E27FC236}">
                <a16:creationId xmlns:a16="http://schemas.microsoft.com/office/drawing/2014/main" id="{D2C85CF5-067F-4D22-9B76-84FA2BDEBCF8}"/>
              </a:ext>
            </a:extLst>
          </p:cNvPr>
          <p:cNvSpPr/>
          <p:nvPr/>
        </p:nvSpPr>
        <p:spPr>
          <a:xfrm>
            <a:off x="5765113" y="3927554"/>
            <a:ext cx="176037" cy="13639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r"/>
            <a:r>
              <a:rPr lang="en-US" sz="1050" b="1">
                <a:solidFill>
                  <a:schemeClr val="bg2">
                    <a:lumMod val="25000"/>
                  </a:schemeClr>
                </a:solidFill>
              </a:rPr>
              <a:t>-</a:t>
            </a:r>
          </a:p>
        </p:txBody>
      </p:sp>
      <p:sp>
        <p:nvSpPr>
          <p:cNvPr id="112" name="Rectangle: Rounded Corners 111">
            <a:extLst>
              <a:ext uri="{FF2B5EF4-FFF2-40B4-BE49-F238E27FC236}">
                <a16:creationId xmlns:a16="http://schemas.microsoft.com/office/drawing/2014/main" id="{321EF8FC-09EC-4907-9563-E4FB0CE4FDFE}"/>
              </a:ext>
            </a:extLst>
          </p:cNvPr>
          <p:cNvSpPr/>
          <p:nvPr/>
        </p:nvSpPr>
        <p:spPr>
          <a:xfrm>
            <a:off x="2092090" y="4148757"/>
            <a:ext cx="679873" cy="13716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      Adauga</a:t>
            </a:r>
          </a:p>
        </p:txBody>
      </p: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5594FD0D-E75C-45F0-871E-E9D58AA94925}"/>
              </a:ext>
            </a:extLst>
          </p:cNvPr>
          <p:cNvGrpSpPr/>
          <p:nvPr/>
        </p:nvGrpSpPr>
        <p:grpSpPr>
          <a:xfrm>
            <a:off x="2175874" y="4157474"/>
            <a:ext cx="104274" cy="101435"/>
            <a:chOff x="6534150" y="3133725"/>
            <a:chExt cx="457200" cy="504224"/>
          </a:xfrm>
        </p:grpSpPr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3C3B9505-8BCF-480E-8491-2B1F6427F565}"/>
                </a:ext>
              </a:extLst>
            </p:cNvPr>
            <p:cNvCxnSpPr/>
            <p:nvPr/>
          </p:nvCxnSpPr>
          <p:spPr>
            <a:xfrm>
              <a:off x="6762750" y="3133725"/>
              <a:ext cx="0" cy="504224"/>
            </a:xfrm>
            <a:prstGeom prst="line">
              <a:avLst/>
            </a:prstGeom>
            <a:ln w="349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D30CCE90-1507-4807-A48D-092446D8423C}"/>
                </a:ext>
              </a:extLst>
            </p:cNvPr>
            <p:cNvCxnSpPr/>
            <p:nvPr/>
          </p:nvCxnSpPr>
          <p:spPr>
            <a:xfrm>
              <a:off x="6534150" y="3385837"/>
              <a:ext cx="457200" cy="0"/>
            </a:xfrm>
            <a:prstGeom prst="line">
              <a:avLst/>
            </a:prstGeom>
            <a:ln w="349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6" name="Rectangle: Rounded Corners 115">
            <a:extLst>
              <a:ext uri="{FF2B5EF4-FFF2-40B4-BE49-F238E27FC236}">
                <a16:creationId xmlns:a16="http://schemas.microsoft.com/office/drawing/2014/main" id="{AD2532B5-CD19-4F3F-8B61-047C4336BF4F}"/>
              </a:ext>
            </a:extLst>
          </p:cNvPr>
          <p:cNvSpPr/>
          <p:nvPr/>
        </p:nvSpPr>
        <p:spPr>
          <a:xfrm>
            <a:off x="2041686" y="5285317"/>
            <a:ext cx="1704975" cy="246211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>
                <a:solidFill>
                  <a:schemeClr val="tx1">
                    <a:lumMod val="50000"/>
                    <a:lumOff val="50000"/>
                  </a:schemeClr>
                </a:solidFill>
              </a:rPr>
              <a:t>Continua</a:t>
            </a:r>
          </a:p>
        </p:txBody>
      </p:sp>
      <p:sp>
        <p:nvSpPr>
          <p:cNvPr id="117" name="Rectangle: Rounded Corners 116">
            <a:extLst>
              <a:ext uri="{FF2B5EF4-FFF2-40B4-BE49-F238E27FC236}">
                <a16:creationId xmlns:a16="http://schemas.microsoft.com/office/drawing/2014/main" id="{C254D645-B11D-45C8-B490-323DEAFDE809}"/>
              </a:ext>
            </a:extLst>
          </p:cNvPr>
          <p:cNvSpPr/>
          <p:nvPr/>
        </p:nvSpPr>
        <p:spPr>
          <a:xfrm>
            <a:off x="3820663" y="5285317"/>
            <a:ext cx="1704975" cy="246211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>
                <a:solidFill>
                  <a:schemeClr val="tx1">
                    <a:lumMod val="50000"/>
                    <a:lumOff val="50000"/>
                  </a:schemeClr>
                </a:solidFill>
              </a:rPr>
              <a:t>&lt; Inapoi</a:t>
            </a:r>
          </a:p>
        </p:txBody>
      </p:sp>
    </p:spTree>
    <p:extLst>
      <p:ext uri="{BB962C8B-B14F-4D97-AF65-F5344CB8AC3E}">
        <p14:creationId xmlns:p14="http://schemas.microsoft.com/office/powerpoint/2010/main" val="146504082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>
            <a:extLst>
              <a:ext uri="{FF2B5EF4-FFF2-40B4-BE49-F238E27FC236}">
                <a16:creationId xmlns:a16="http://schemas.microsoft.com/office/drawing/2014/main" id="{F7878B1B-4369-4FBE-BCD3-532067B6A458}"/>
              </a:ext>
            </a:extLst>
          </p:cNvPr>
          <p:cNvSpPr txBox="1"/>
          <p:nvPr/>
        </p:nvSpPr>
        <p:spPr>
          <a:xfrm>
            <a:off x="2612577" y="1424224"/>
            <a:ext cx="12774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tx1">
                    <a:lumMod val="85000"/>
                    <a:lumOff val="15000"/>
                  </a:schemeClr>
                </a:solidFill>
              </a:rPr>
              <a:t>Asociatie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4B54C78-5109-4AE1-8A5D-E30A61C85A5B}"/>
              </a:ext>
            </a:extLst>
          </p:cNvPr>
          <p:cNvCxnSpPr/>
          <p:nvPr/>
        </p:nvCxnSpPr>
        <p:spPr>
          <a:xfrm>
            <a:off x="2037045" y="2024743"/>
            <a:ext cx="768704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81778F32-DB43-4711-8123-26F66D24D50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662" y="1316179"/>
            <a:ext cx="581706" cy="581706"/>
          </a:xfrm>
          <a:prstGeom prst="rect">
            <a:avLst/>
          </a:prstGeom>
        </p:spPr>
      </p:pic>
      <p:sp>
        <p:nvSpPr>
          <p:cNvPr id="71" name="Rectangle 70">
            <a:extLst>
              <a:ext uri="{FF2B5EF4-FFF2-40B4-BE49-F238E27FC236}">
                <a16:creationId xmlns:a16="http://schemas.microsoft.com/office/drawing/2014/main" id="{D9A5EEDD-F25F-4CC2-BDDF-C3F913A2CC4F}"/>
              </a:ext>
            </a:extLst>
          </p:cNvPr>
          <p:cNvSpPr/>
          <p:nvPr/>
        </p:nvSpPr>
        <p:spPr>
          <a:xfrm>
            <a:off x="2037045" y="3193043"/>
            <a:ext cx="4400138" cy="1564119"/>
          </a:xfrm>
          <a:prstGeom prst="rect">
            <a:avLst/>
          </a:prstGeom>
          <a:solidFill>
            <a:schemeClr val="bg1"/>
          </a:solidFill>
          <a:ln w="9525" cap="rnd">
            <a:solidFill>
              <a:schemeClr val="tx1">
                <a:lumMod val="50000"/>
                <a:lumOff val="50000"/>
                <a:alpha val="7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CEDF7277-3D70-4C25-B2EE-C330BD2A2AA2}"/>
              </a:ext>
            </a:extLst>
          </p:cNvPr>
          <p:cNvSpPr/>
          <p:nvPr/>
        </p:nvSpPr>
        <p:spPr>
          <a:xfrm>
            <a:off x="2037045" y="2664629"/>
            <a:ext cx="4400138" cy="447118"/>
          </a:xfrm>
          <a:prstGeom prst="rect">
            <a:avLst/>
          </a:prstGeom>
          <a:solidFill>
            <a:schemeClr val="bg1"/>
          </a:solidFill>
          <a:ln w="9525" cap="rnd">
            <a:solidFill>
              <a:schemeClr val="tx1">
                <a:lumMod val="50000"/>
                <a:lumOff val="50000"/>
                <a:alpha val="7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10E08E66-5B5F-4886-B3A2-BBAD47588F57}"/>
              </a:ext>
            </a:extLst>
          </p:cNvPr>
          <p:cNvSpPr/>
          <p:nvPr/>
        </p:nvSpPr>
        <p:spPr>
          <a:xfrm>
            <a:off x="2092090" y="2736575"/>
            <a:ext cx="1363479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Numar apartament</a:t>
            </a:r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7B17CB5E-5F02-4B74-9FFD-FB459E082BEF}"/>
              </a:ext>
            </a:extLst>
          </p:cNvPr>
          <p:cNvSpPr/>
          <p:nvPr/>
        </p:nvSpPr>
        <p:spPr>
          <a:xfrm>
            <a:off x="3503194" y="2736575"/>
            <a:ext cx="591404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15</a:t>
            </a:r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1C060BD7-E182-4404-A9DD-078ADE2D80C9}"/>
              </a:ext>
            </a:extLst>
          </p:cNvPr>
          <p:cNvSpPr/>
          <p:nvPr/>
        </p:nvSpPr>
        <p:spPr>
          <a:xfrm>
            <a:off x="2092090" y="2897738"/>
            <a:ext cx="1363479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Nume, prenume</a:t>
            </a: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66F3C5AE-2857-4669-A2C5-EDDCA1F211AB}"/>
              </a:ext>
            </a:extLst>
          </p:cNvPr>
          <p:cNvSpPr/>
          <p:nvPr/>
        </p:nvSpPr>
        <p:spPr>
          <a:xfrm>
            <a:off x="3503194" y="2897738"/>
            <a:ext cx="2876550" cy="1371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Sandulachi D.</a:t>
            </a: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E27B9609-71D9-46C4-9E17-E4D9E309D033}"/>
              </a:ext>
            </a:extLst>
          </p:cNvPr>
          <p:cNvSpPr/>
          <p:nvPr/>
        </p:nvSpPr>
        <p:spPr>
          <a:xfrm>
            <a:off x="2037045" y="2066597"/>
            <a:ext cx="2876550" cy="22955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>
                <a:solidFill>
                  <a:schemeClr val="bg2">
                    <a:lumMod val="25000"/>
                  </a:schemeClr>
                </a:solidFill>
              </a:rPr>
              <a:t>Asociatia de proprietari Vulturul B4A</a:t>
            </a: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D253C317-FF5B-48DF-89BA-6E68DB838299}"/>
              </a:ext>
            </a:extLst>
          </p:cNvPr>
          <p:cNvSpPr/>
          <p:nvPr/>
        </p:nvSpPr>
        <p:spPr>
          <a:xfrm>
            <a:off x="3267093" y="2340453"/>
            <a:ext cx="526661" cy="167841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>
                <a:solidFill>
                  <a:schemeClr val="bg2">
                    <a:lumMod val="25000"/>
                  </a:schemeClr>
                </a:solidFill>
              </a:rPr>
              <a:t>Scara</a:t>
            </a:r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08C0AB4C-EA67-403B-BD68-50F8B5D0DEC9}"/>
              </a:ext>
            </a:extLst>
          </p:cNvPr>
          <p:cNvSpPr/>
          <p:nvPr/>
        </p:nvSpPr>
        <p:spPr>
          <a:xfrm>
            <a:off x="3854380" y="2344459"/>
            <a:ext cx="267011" cy="163831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>
                <a:solidFill>
                  <a:schemeClr val="bg2">
                    <a:lumMod val="25000"/>
                  </a:schemeClr>
                </a:solidFill>
              </a:rPr>
              <a:t>A</a:t>
            </a: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95C46C7B-75A5-4B7B-BB27-DFC26E7BB596}"/>
              </a:ext>
            </a:extLst>
          </p:cNvPr>
          <p:cNvCxnSpPr>
            <a:cxnSpLocks/>
          </p:cNvCxnSpPr>
          <p:nvPr/>
        </p:nvCxnSpPr>
        <p:spPr>
          <a:xfrm>
            <a:off x="2055707" y="2568245"/>
            <a:ext cx="311345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601CB057-8596-4C55-AD89-62B652C4ED40}"/>
              </a:ext>
            </a:extLst>
          </p:cNvPr>
          <p:cNvSpPr/>
          <p:nvPr/>
        </p:nvSpPr>
        <p:spPr>
          <a:xfrm>
            <a:off x="2092090" y="3258680"/>
            <a:ext cx="1363479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Numar persoane</a:t>
            </a:r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53486DB5-30D1-4771-8AF2-2A6463FA6987}"/>
              </a:ext>
            </a:extLst>
          </p:cNvPr>
          <p:cNvSpPr/>
          <p:nvPr/>
        </p:nvSpPr>
        <p:spPr>
          <a:xfrm>
            <a:off x="3503194" y="3258680"/>
            <a:ext cx="591405" cy="1371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A7A756B7-F761-425E-BBCC-A6CE4F7CBC6E}"/>
              </a:ext>
            </a:extLst>
          </p:cNvPr>
          <p:cNvSpPr/>
          <p:nvPr/>
        </p:nvSpPr>
        <p:spPr>
          <a:xfrm>
            <a:off x="2092089" y="3760334"/>
            <a:ext cx="1363479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E-mail</a:t>
            </a:r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06CCF0F7-C152-4C7E-8F6C-3CE4DDAC9D8C}"/>
              </a:ext>
            </a:extLst>
          </p:cNvPr>
          <p:cNvSpPr/>
          <p:nvPr/>
        </p:nvSpPr>
        <p:spPr>
          <a:xfrm>
            <a:off x="3503193" y="3760334"/>
            <a:ext cx="2010207" cy="1371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tx1"/>
              </a:solidFill>
            </a:endParaRPr>
          </a:p>
        </p:txBody>
      </p: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B29DE794-F60A-4A3A-8EA8-A1C0AEF4436C}"/>
              </a:ext>
            </a:extLst>
          </p:cNvPr>
          <p:cNvSpPr/>
          <p:nvPr/>
        </p:nvSpPr>
        <p:spPr>
          <a:xfrm>
            <a:off x="2092089" y="3927554"/>
            <a:ext cx="1363479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Numar telefon</a:t>
            </a:r>
          </a:p>
        </p:txBody>
      </p: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E61E057C-3B01-4A90-BA10-8560B29E3873}"/>
              </a:ext>
            </a:extLst>
          </p:cNvPr>
          <p:cNvSpPr/>
          <p:nvPr/>
        </p:nvSpPr>
        <p:spPr>
          <a:xfrm>
            <a:off x="3503193" y="3927554"/>
            <a:ext cx="862593" cy="1371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tx1"/>
                </a:solidFill>
              </a:rPr>
              <a:t>0744558698</a:t>
            </a:r>
          </a:p>
        </p:txBody>
      </p:sp>
      <p:pic>
        <p:nvPicPr>
          <p:cNvPr id="95" name="Picture 94">
            <a:extLst>
              <a:ext uri="{FF2B5EF4-FFF2-40B4-BE49-F238E27FC236}">
                <a16:creationId xmlns:a16="http://schemas.microsoft.com/office/drawing/2014/main" id="{19B987CD-EDB5-4408-BAFA-8AE0FB0D3CC1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7774" y="2766648"/>
            <a:ext cx="101129" cy="101129"/>
          </a:xfrm>
          <a:prstGeom prst="rect">
            <a:avLst/>
          </a:prstGeom>
        </p:spPr>
      </p:pic>
      <p:sp>
        <p:nvSpPr>
          <p:cNvPr id="96" name="Rectangle 95">
            <a:extLst>
              <a:ext uri="{FF2B5EF4-FFF2-40B4-BE49-F238E27FC236}">
                <a16:creationId xmlns:a16="http://schemas.microsoft.com/office/drawing/2014/main" id="{59C8DEA6-7E39-431F-A961-99DFA263F18B}"/>
              </a:ext>
            </a:extLst>
          </p:cNvPr>
          <p:cNvSpPr/>
          <p:nvPr/>
        </p:nvSpPr>
        <p:spPr>
          <a:xfrm>
            <a:off x="7371199" y="2105428"/>
            <a:ext cx="1483552" cy="1524180"/>
          </a:xfrm>
          <a:prstGeom prst="rect">
            <a:avLst/>
          </a:prstGeom>
          <a:solidFill>
            <a:schemeClr val="bg1"/>
          </a:solidFill>
          <a:ln>
            <a:gradFill flip="none" rotWithShape="1">
              <a:gsLst>
                <a:gs pos="39000">
                  <a:schemeClr val="bg1">
                    <a:lumMod val="75000"/>
                  </a:schemeClr>
                </a:gs>
                <a:gs pos="60000">
                  <a:schemeClr val="accent3">
                    <a:lumMod val="45000"/>
                    <a:lumOff val="5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100000">
                  <a:schemeClr val="tx1"/>
                </a:gs>
              </a:gsLst>
              <a:lin ang="54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  <a:p>
            <a:pPr algn="ctr"/>
            <a:r>
              <a:rPr lang="en-US" sz="1600">
                <a:solidFill>
                  <a:srgbClr val="00B050"/>
                </a:solidFill>
              </a:rPr>
              <a:t>Indicatii</a:t>
            </a:r>
            <a:r>
              <a:rPr lang="en-US" sz="1200">
                <a:solidFill>
                  <a:srgbClr val="00B050"/>
                </a:solidFill>
              </a:rPr>
              <a:t> </a:t>
            </a:r>
          </a:p>
          <a:p>
            <a:pPr algn="ctr"/>
            <a:r>
              <a:rPr lang="en-US" sz="800">
                <a:solidFill>
                  <a:schemeClr val="tx1"/>
                </a:solidFill>
              </a:rPr>
              <a:t>Aici definesti detaliile apartamentelor.</a:t>
            </a:r>
          </a:p>
          <a:p>
            <a:pPr algn="ctr"/>
            <a:r>
              <a:rPr lang="en-US" sz="800">
                <a:solidFill>
                  <a:schemeClr val="tx1"/>
                </a:solidFill>
              </a:rPr>
              <a:t>Sa contimuam cu restul apartamentelor</a:t>
            </a:r>
            <a:r>
              <a:rPr lang="en-US"/>
              <a:t>si prenumele</a:t>
            </a:r>
          </a:p>
        </p:txBody>
      </p:sp>
      <p:pic>
        <p:nvPicPr>
          <p:cNvPr id="97" name="Picture 96">
            <a:extLst>
              <a:ext uri="{FF2B5EF4-FFF2-40B4-BE49-F238E27FC236}">
                <a16:creationId xmlns:a16="http://schemas.microsoft.com/office/drawing/2014/main" id="{692F1331-C972-4D14-97E3-50C41B32A3F3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5764" y="2179962"/>
            <a:ext cx="246610" cy="246610"/>
          </a:xfrm>
          <a:prstGeom prst="rect">
            <a:avLst/>
          </a:prstGeom>
        </p:spPr>
      </p:pic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6ACBAE26-12BC-49EB-8FB3-DC381223DC98}"/>
              </a:ext>
            </a:extLst>
          </p:cNvPr>
          <p:cNvSpPr/>
          <p:nvPr/>
        </p:nvSpPr>
        <p:spPr>
          <a:xfrm>
            <a:off x="2037045" y="2342456"/>
            <a:ext cx="526661" cy="171858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>
                <a:solidFill>
                  <a:schemeClr val="bg2">
                    <a:lumMod val="25000"/>
                  </a:schemeClr>
                </a:solidFill>
              </a:rPr>
              <a:t>Bloc</a:t>
            </a:r>
          </a:p>
        </p:txBody>
      </p: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C6C97CE5-1530-4960-B15F-A6687FF4E467}"/>
              </a:ext>
            </a:extLst>
          </p:cNvPr>
          <p:cNvSpPr/>
          <p:nvPr/>
        </p:nvSpPr>
        <p:spPr>
          <a:xfrm>
            <a:off x="2624331" y="2346462"/>
            <a:ext cx="526661" cy="167846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>
                <a:solidFill>
                  <a:schemeClr val="bg2">
                    <a:lumMod val="25000"/>
                  </a:schemeClr>
                </a:solidFill>
              </a:rPr>
              <a:t>B4</a:t>
            </a:r>
          </a:p>
        </p:txBody>
      </p:sp>
      <p:sp>
        <p:nvSpPr>
          <p:cNvPr id="100" name="Rectangle: Rounded Corners 99">
            <a:extLst>
              <a:ext uri="{FF2B5EF4-FFF2-40B4-BE49-F238E27FC236}">
                <a16:creationId xmlns:a16="http://schemas.microsoft.com/office/drawing/2014/main" id="{0A5EB58F-0FED-46AB-92C5-831D90843877}"/>
              </a:ext>
            </a:extLst>
          </p:cNvPr>
          <p:cNvSpPr/>
          <p:nvPr/>
        </p:nvSpPr>
        <p:spPr>
          <a:xfrm>
            <a:off x="2092089" y="3425898"/>
            <a:ext cx="1363479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Numar camere</a:t>
            </a:r>
          </a:p>
        </p:txBody>
      </p:sp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id="{1A754864-C05C-4200-8081-4333E9C80528}"/>
              </a:ext>
            </a:extLst>
          </p:cNvPr>
          <p:cNvSpPr/>
          <p:nvPr/>
        </p:nvSpPr>
        <p:spPr>
          <a:xfrm>
            <a:off x="3503193" y="3425898"/>
            <a:ext cx="591405" cy="1371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19B1AEEC-3C19-4CC6-9C12-09B4547189A5}"/>
              </a:ext>
            </a:extLst>
          </p:cNvPr>
          <p:cNvSpPr/>
          <p:nvPr/>
        </p:nvSpPr>
        <p:spPr>
          <a:xfrm>
            <a:off x="2092089" y="3593116"/>
            <a:ext cx="1363479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Suprafata totala m</a:t>
            </a:r>
            <a:r>
              <a:rPr lang="en-US" sz="800" baseline="30000">
                <a:solidFill>
                  <a:schemeClr val="bg2">
                    <a:lumMod val="25000"/>
                  </a:schemeClr>
                </a:solidFill>
              </a:rPr>
              <a:t>2</a:t>
            </a:r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87089BD4-EDED-4F02-8F05-0F7084C67568}"/>
              </a:ext>
            </a:extLst>
          </p:cNvPr>
          <p:cNvSpPr/>
          <p:nvPr/>
        </p:nvSpPr>
        <p:spPr>
          <a:xfrm>
            <a:off x="3503193" y="3593116"/>
            <a:ext cx="591405" cy="1371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tx1"/>
                </a:solidFill>
              </a:rPr>
              <a:t>72.45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01F35E51-466C-4F07-AB60-44CF840DEA0B}"/>
              </a:ext>
            </a:extLst>
          </p:cNvPr>
          <p:cNvSpPr/>
          <p:nvPr/>
        </p:nvSpPr>
        <p:spPr>
          <a:xfrm>
            <a:off x="2660351" y="4757162"/>
            <a:ext cx="623669" cy="13716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rnd">
            <a:solidFill>
              <a:schemeClr val="tx1">
                <a:lumMod val="50000"/>
                <a:lumOff val="50000"/>
                <a:alpha val="72000"/>
              </a:schemeClr>
            </a:solidFill>
          </a:ln>
          <a:effectLst>
            <a:outerShdw blurRad="50800" dist="50800" dir="5400000" algn="ctr" rotWithShape="0">
              <a:schemeClr val="bg1">
                <a:lumMod val="9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>
                <a:solidFill>
                  <a:schemeClr val="bg1">
                    <a:lumMod val="65000"/>
                  </a:schemeClr>
                </a:solidFill>
              </a:rPr>
              <a:t>Contoare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F03B4EBD-A4EA-4CF1-BD92-09498024AF40}"/>
              </a:ext>
            </a:extLst>
          </p:cNvPr>
          <p:cNvSpPr/>
          <p:nvPr/>
        </p:nvSpPr>
        <p:spPr>
          <a:xfrm>
            <a:off x="3293180" y="4757162"/>
            <a:ext cx="1072605" cy="13716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rnd">
            <a:solidFill>
              <a:schemeClr val="tx1">
                <a:lumMod val="50000"/>
                <a:lumOff val="50000"/>
                <a:alpha val="72000"/>
              </a:schemeClr>
            </a:solidFill>
          </a:ln>
          <a:effectLst>
            <a:outerShdw blurRad="50800" dist="50800" dir="5400000" algn="ctr" rotWithShape="0">
              <a:schemeClr val="bg1">
                <a:lumMod val="9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>
                <a:solidFill>
                  <a:schemeClr val="bg1">
                    <a:lumMod val="65000"/>
                  </a:schemeClr>
                </a:solidFill>
              </a:rPr>
              <a:t>Distribuire cheltuieli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206A132A-6458-48A3-A7A3-88459B00FA86}"/>
              </a:ext>
            </a:extLst>
          </p:cNvPr>
          <p:cNvSpPr/>
          <p:nvPr/>
        </p:nvSpPr>
        <p:spPr>
          <a:xfrm>
            <a:off x="2037045" y="4757925"/>
            <a:ext cx="666338" cy="171268"/>
          </a:xfrm>
          <a:prstGeom prst="rect">
            <a:avLst/>
          </a:prstGeom>
          <a:solidFill>
            <a:schemeClr val="bg1"/>
          </a:solidFill>
          <a:ln w="15875" cap="rnd">
            <a:solidFill>
              <a:schemeClr val="tx1">
                <a:lumMod val="50000"/>
                <a:lumOff val="50000"/>
                <a:alpha val="72000"/>
              </a:schemeClr>
            </a:solidFill>
          </a:ln>
          <a:effectLst>
            <a:outerShdw blurRad="50800" dist="50800" dir="5400000" algn="ctr" rotWithShape="0">
              <a:schemeClr val="bg1">
                <a:lumMod val="9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Profil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08930BBC-5F46-4309-8AA3-9FFAE9ABEA8D}"/>
              </a:ext>
            </a:extLst>
          </p:cNvPr>
          <p:cNvSpPr/>
          <p:nvPr/>
        </p:nvSpPr>
        <p:spPr>
          <a:xfrm>
            <a:off x="4374945" y="4756581"/>
            <a:ext cx="623669" cy="13716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rnd">
            <a:solidFill>
              <a:schemeClr val="tx1">
                <a:lumMod val="50000"/>
                <a:lumOff val="50000"/>
                <a:alpha val="72000"/>
              </a:schemeClr>
            </a:solidFill>
          </a:ln>
          <a:effectLst>
            <a:outerShdw blurRad="50800" dist="50800" dir="5400000" algn="ctr" rotWithShape="0">
              <a:schemeClr val="bg1">
                <a:lumMod val="9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>
                <a:solidFill>
                  <a:schemeClr val="bg1">
                    <a:lumMod val="65000"/>
                  </a:schemeClr>
                </a:solidFill>
              </a:rPr>
              <a:t>Fonduri</a:t>
            </a:r>
          </a:p>
        </p:txBody>
      </p:sp>
      <p:sp>
        <p:nvSpPr>
          <p:cNvPr id="108" name="Rectangle: Rounded Corners 107">
            <a:hlinkClick r:id="rId6" action="ppaction://hlinksldjump"/>
            <a:extLst>
              <a:ext uri="{FF2B5EF4-FFF2-40B4-BE49-F238E27FC236}">
                <a16:creationId xmlns:a16="http://schemas.microsoft.com/office/drawing/2014/main" id="{F75AF8C1-4EC8-4F02-BC36-2E6A41D09B89}"/>
              </a:ext>
            </a:extLst>
          </p:cNvPr>
          <p:cNvSpPr/>
          <p:nvPr/>
        </p:nvSpPr>
        <p:spPr>
          <a:xfrm>
            <a:off x="5561025" y="3751627"/>
            <a:ext cx="176037" cy="13639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r"/>
            <a:r>
              <a:rPr lang="en-US" sz="1050" b="1">
                <a:solidFill>
                  <a:schemeClr val="bg2">
                    <a:lumMod val="25000"/>
                  </a:schemeClr>
                </a:solidFill>
              </a:rPr>
              <a:t>+</a:t>
            </a:r>
          </a:p>
        </p:txBody>
      </p:sp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id="{C8565774-B6CD-4643-8EC7-04479E249330}"/>
              </a:ext>
            </a:extLst>
          </p:cNvPr>
          <p:cNvSpPr/>
          <p:nvPr/>
        </p:nvSpPr>
        <p:spPr>
          <a:xfrm>
            <a:off x="5766714" y="3750859"/>
            <a:ext cx="176037" cy="13639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r"/>
            <a:r>
              <a:rPr lang="en-US" sz="1050" b="1">
                <a:solidFill>
                  <a:schemeClr val="bg2">
                    <a:lumMod val="25000"/>
                  </a:schemeClr>
                </a:solidFill>
              </a:rPr>
              <a:t>-</a:t>
            </a:r>
          </a:p>
        </p:txBody>
      </p:sp>
      <p:sp>
        <p:nvSpPr>
          <p:cNvPr id="110" name="Rectangle: Rounded Corners 109">
            <a:hlinkClick r:id="rId6" action="ppaction://hlinksldjump"/>
            <a:extLst>
              <a:ext uri="{FF2B5EF4-FFF2-40B4-BE49-F238E27FC236}">
                <a16:creationId xmlns:a16="http://schemas.microsoft.com/office/drawing/2014/main" id="{6784EE8F-5209-4B22-9478-5DB562F1C744}"/>
              </a:ext>
            </a:extLst>
          </p:cNvPr>
          <p:cNvSpPr/>
          <p:nvPr/>
        </p:nvSpPr>
        <p:spPr>
          <a:xfrm>
            <a:off x="5559424" y="3928322"/>
            <a:ext cx="176037" cy="13639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r"/>
            <a:r>
              <a:rPr lang="en-US" sz="1050" b="1">
                <a:solidFill>
                  <a:schemeClr val="bg2">
                    <a:lumMod val="25000"/>
                  </a:schemeClr>
                </a:solidFill>
              </a:rPr>
              <a:t>+</a:t>
            </a:r>
          </a:p>
        </p:txBody>
      </p:sp>
      <p:sp>
        <p:nvSpPr>
          <p:cNvPr id="111" name="Rectangle: Rounded Corners 110">
            <a:extLst>
              <a:ext uri="{FF2B5EF4-FFF2-40B4-BE49-F238E27FC236}">
                <a16:creationId xmlns:a16="http://schemas.microsoft.com/office/drawing/2014/main" id="{D2C85CF5-067F-4D22-9B76-84FA2BDEBCF8}"/>
              </a:ext>
            </a:extLst>
          </p:cNvPr>
          <p:cNvSpPr/>
          <p:nvPr/>
        </p:nvSpPr>
        <p:spPr>
          <a:xfrm>
            <a:off x="5765113" y="3927554"/>
            <a:ext cx="176037" cy="13639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r"/>
            <a:r>
              <a:rPr lang="en-US" sz="1050" b="1">
                <a:solidFill>
                  <a:schemeClr val="bg2">
                    <a:lumMod val="25000"/>
                  </a:schemeClr>
                </a:solidFill>
              </a:rPr>
              <a:t>-</a:t>
            </a:r>
          </a:p>
        </p:txBody>
      </p:sp>
      <p:sp>
        <p:nvSpPr>
          <p:cNvPr id="112" name="Rectangle: Rounded Corners 111">
            <a:hlinkClick r:id="rId7" action="ppaction://hlinksldjump"/>
            <a:extLst>
              <a:ext uri="{FF2B5EF4-FFF2-40B4-BE49-F238E27FC236}">
                <a16:creationId xmlns:a16="http://schemas.microsoft.com/office/drawing/2014/main" id="{321EF8FC-09EC-4907-9563-E4FB0CE4FDFE}"/>
              </a:ext>
            </a:extLst>
          </p:cNvPr>
          <p:cNvSpPr/>
          <p:nvPr/>
        </p:nvSpPr>
        <p:spPr>
          <a:xfrm>
            <a:off x="2092090" y="4148757"/>
            <a:ext cx="679873" cy="13716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      Adauga</a:t>
            </a:r>
          </a:p>
        </p:txBody>
      </p: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5594FD0D-E75C-45F0-871E-E9D58AA94925}"/>
              </a:ext>
            </a:extLst>
          </p:cNvPr>
          <p:cNvGrpSpPr/>
          <p:nvPr/>
        </p:nvGrpSpPr>
        <p:grpSpPr>
          <a:xfrm>
            <a:off x="2175874" y="4157474"/>
            <a:ext cx="104274" cy="101435"/>
            <a:chOff x="6534150" y="3133725"/>
            <a:chExt cx="457200" cy="504224"/>
          </a:xfrm>
        </p:grpSpPr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3C3B9505-8BCF-480E-8491-2B1F6427F565}"/>
                </a:ext>
              </a:extLst>
            </p:cNvPr>
            <p:cNvCxnSpPr/>
            <p:nvPr/>
          </p:nvCxnSpPr>
          <p:spPr>
            <a:xfrm>
              <a:off x="6762750" y="3133725"/>
              <a:ext cx="0" cy="504224"/>
            </a:xfrm>
            <a:prstGeom prst="line">
              <a:avLst/>
            </a:prstGeom>
            <a:ln w="349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D30CCE90-1507-4807-A48D-092446D8423C}"/>
                </a:ext>
              </a:extLst>
            </p:cNvPr>
            <p:cNvCxnSpPr/>
            <p:nvPr/>
          </p:nvCxnSpPr>
          <p:spPr>
            <a:xfrm>
              <a:off x="6534150" y="3385837"/>
              <a:ext cx="457200" cy="0"/>
            </a:xfrm>
            <a:prstGeom prst="line">
              <a:avLst/>
            </a:prstGeom>
            <a:ln w="349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6" name="Rectangle: Rounded Corners 115">
            <a:hlinkClick r:id="rId8" action="ppaction://hlinksldjump"/>
            <a:extLst>
              <a:ext uri="{FF2B5EF4-FFF2-40B4-BE49-F238E27FC236}">
                <a16:creationId xmlns:a16="http://schemas.microsoft.com/office/drawing/2014/main" id="{AD2532B5-CD19-4F3F-8B61-047C4336BF4F}"/>
              </a:ext>
            </a:extLst>
          </p:cNvPr>
          <p:cNvSpPr/>
          <p:nvPr/>
        </p:nvSpPr>
        <p:spPr>
          <a:xfrm>
            <a:off x="2041686" y="5285317"/>
            <a:ext cx="1704975" cy="246211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/>
              <a:t>Continua</a:t>
            </a:r>
          </a:p>
        </p:txBody>
      </p:sp>
      <p:sp>
        <p:nvSpPr>
          <p:cNvPr id="117" name="Rectangle: Rounded Corners 116">
            <a:hlinkClick r:id="rId9" action="ppaction://hlinksldjump"/>
            <a:extLst>
              <a:ext uri="{FF2B5EF4-FFF2-40B4-BE49-F238E27FC236}">
                <a16:creationId xmlns:a16="http://schemas.microsoft.com/office/drawing/2014/main" id="{C254D645-B11D-45C8-B490-323DEAFDE809}"/>
              </a:ext>
            </a:extLst>
          </p:cNvPr>
          <p:cNvSpPr/>
          <p:nvPr/>
        </p:nvSpPr>
        <p:spPr>
          <a:xfrm>
            <a:off x="3820663" y="5285317"/>
            <a:ext cx="1704975" cy="246211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>
                <a:solidFill>
                  <a:schemeClr val="tx1">
                    <a:lumMod val="50000"/>
                    <a:lumOff val="50000"/>
                  </a:schemeClr>
                </a:solidFill>
              </a:rPr>
              <a:t>&lt; Inapoi</a:t>
            </a:r>
          </a:p>
        </p:txBody>
      </p:sp>
    </p:spTree>
    <p:extLst>
      <p:ext uri="{BB962C8B-B14F-4D97-AF65-F5344CB8AC3E}">
        <p14:creationId xmlns:p14="http://schemas.microsoft.com/office/powerpoint/2010/main" val="308205242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3A4DA74F-4735-49EE-9162-E5D6D7661F81}"/>
              </a:ext>
            </a:extLst>
          </p:cNvPr>
          <p:cNvSpPr txBox="1"/>
          <p:nvPr/>
        </p:nvSpPr>
        <p:spPr>
          <a:xfrm>
            <a:off x="2612577" y="1424224"/>
            <a:ext cx="12774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tx1">
                    <a:lumMod val="85000"/>
                    <a:lumOff val="15000"/>
                  </a:schemeClr>
                </a:solidFill>
              </a:rPr>
              <a:t>Asociatie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4C63A4F-C5BA-4D6F-89F3-585DD30C1673}"/>
              </a:ext>
            </a:extLst>
          </p:cNvPr>
          <p:cNvCxnSpPr/>
          <p:nvPr/>
        </p:nvCxnSpPr>
        <p:spPr>
          <a:xfrm>
            <a:off x="2037045" y="2024743"/>
            <a:ext cx="768704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116D94C0-E230-46C0-A561-0A0F2AEFA340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662" y="1316179"/>
            <a:ext cx="581706" cy="581706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C2D31403-6712-4957-AF35-1B654498FC0E}"/>
              </a:ext>
            </a:extLst>
          </p:cNvPr>
          <p:cNvSpPr/>
          <p:nvPr/>
        </p:nvSpPr>
        <p:spPr>
          <a:xfrm>
            <a:off x="4563087" y="2389607"/>
            <a:ext cx="2824578" cy="2991269"/>
          </a:xfrm>
          <a:prstGeom prst="rect">
            <a:avLst/>
          </a:prstGeom>
          <a:solidFill>
            <a:schemeClr val="bg1"/>
          </a:solidFill>
          <a:ln w="12700" cmpd="dbl">
            <a:gradFill flip="none" rotWithShape="1">
              <a:gsLst>
                <a:gs pos="0">
                  <a:schemeClr val="accent3">
                    <a:lumMod val="0"/>
                    <a:lumOff val="100000"/>
                  </a:schemeClr>
                </a:gs>
                <a:gs pos="35000">
                  <a:schemeClr val="accent3">
                    <a:lumMod val="0"/>
                    <a:lumOff val="100000"/>
                  </a:schemeClr>
                </a:gs>
                <a:gs pos="100000">
                  <a:schemeClr val="accent3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BC29D0F-AC53-4BA5-8588-5EEF05E92A7D}"/>
              </a:ext>
            </a:extLst>
          </p:cNvPr>
          <p:cNvSpPr txBox="1"/>
          <p:nvPr/>
        </p:nvSpPr>
        <p:spPr>
          <a:xfrm>
            <a:off x="4849288" y="3702033"/>
            <a:ext cx="2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Felicitari!</a:t>
            </a:r>
          </a:p>
        </p:txBody>
      </p:sp>
      <p:sp>
        <p:nvSpPr>
          <p:cNvPr id="24" name="Rectangle: Rounded Corners 23">
            <a:hlinkClick r:id="rId4" action="ppaction://hlinksldjump"/>
            <a:extLst>
              <a:ext uri="{FF2B5EF4-FFF2-40B4-BE49-F238E27FC236}">
                <a16:creationId xmlns:a16="http://schemas.microsoft.com/office/drawing/2014/main" id="{07F8413C-B330-4353-9FC0-B04FCFA2AF6A}"/>
              </a:ext>
            </a:extLst>
          </p:cNvPr>
          <p:cNvSpPr/>
          <p:nvPr/>
        </p:nvSpPr>
        <p:spPr>
          <a:xfrm>
            <a:off x="5158991" y="4644798"/>
            <a:ext cx="1704975" cy="246211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/>
              <a:t>Continua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1DEC7C35-280D-4384-9614-C59FA71DC11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9831" y="2531634"/>
            <a:ext cx="1001470" cy="1001470"/>
          </a:xfrm>
          <a:prstGeom prst="rect">
            <a:avLst/>
          </a:prstGeom>
        </p:spPr>
      </p:pic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4A28F5C6-706E-4ABA-BB9A-BC4C90C3D360}"/>
              </a:ext>
            </a:extLst>
          </p:cNvPr>
          <p:cNvSpPr/>
          <p:nvPr/>
        </p:nvSpPr>
        <p:spPr>
          <a:xfrm>
            <a:off x="5158991" y="4950938"/>
            <a:ext cx="1704975" cy="246211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>
                <a:solidFill>
                  <a:schemeClr val="tx1">
                    <a:lumMod val="50000"/>
                    <a:lumOff val="50000"/>
                  </a:schemeClr>
                </a:solidFill>
              </a:rPr>
              <a:t>&lt; Inapoi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934BF1D-E05F-4F32-9F85-96CD5C57CAF3}"/>
              </a:ext>
            </a:extLst>
          </p:cNvPr>
          <p:cNvSpPr txBox="1"/>
          <p:nvPr/>
        </p:nvSpPr>
        <p:spPr>
          <a:xfrm>
            <a:off x="4814096" y="4141344"/>
            <a:ext cx="2322559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it-IT" sz="1000">
                <a:solidFill>
                  <a:schemeClr val="tx1">
                    <a:lumMod val="65000"/>
                    <a:lumOff val="35000"/>
                  </a:schemeClr>
                </a:solidFill>
              </a:rPr>
              <a:t>Ai finalizat prima scara, mai ai putin</a:t>
            </a:r>
          </a:p>
          <a:p>
            <a:pPr algn="ctr"/>
            <a:r>
              <a:rPr lang="it-IT" sz="1000">
                <a:solidFill>
                  <a:schemeClr val="tx1">
                    <a:lumMod val="65000"/>
                    <a:lumOff val="35000"/>
                  </a:schemeClr>
                </a:solidFill>
              </a:rPr>
              <a:t>Sa continuam cu scara B 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1B56F167-5682-47E7-9568-5CA98BE930DD}"/>
              </a:ext>
            </a:extLst>
          </p:cNvPr>
          <p:cNvSpPr/>
          <p:nvPr/>
        </p:nvSpPr>
        <p:spPr>
          <a:xfrm>
            <a:off x="2037045" y="2066597"/>
            <a:ext cx="2876550" cy="22955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>
                <a:solidFill>
                  <a:schemeClr val="bg2">
                    <a:lumMod val="25000"/>
                  </a:schemeClr>
                </a:solidFill>
              </a:rPr>
              <a:t>Asociatia de proprietari Vulturul B4A</a:t>
            </a:r>
          </a:p>
        </p:txBody>
      </p:sp>
    </p:spTree>
    <p:extLst>
      <p:ext uri="{BB962C8B-B14F-4D97-AF65-F5344CB8AC3E}">
        <p14:creationId xmlns:p14="http://schemas.microsoft.com/office/powerpoint/2010/main" val="418583996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>
            <a:extLst>
              <a:ext uri="{FF2B5EF4-FFF2-40B4-BE49-F238E27FC236}">
                <a16:creationId xmlns:a16="http://schemas.microsoft.com/office/drawing/2014/main" id="{F7878B1B-4369-4FBE-BCD3-532067B6A458}"/>
              </a:ext>
            </a:extLst>
          </p:cNvPr>
          <p:cNvSpPr txBox="1"/>
          <p:nvPr/>
        </p:nvSpPr>
        <p:spPr>
          <a:xfrm>
            <a:off x="2612577" y="1424224"/>
            <a:ext cx="12774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tx1">
                    <a:lumMod val="85000"/>
                    <a:lumOff val="15000"/>
                  </a:schemeClr>
                </a:solidFill>
              </a:rPr>
              <a:t>Asociatie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4B54C78-5109-4AE1-8A5D-E30A61C85A5B}"/>
              </a:ext>
            </a:extLst>
          </p:cNvPr>
          <p:cNvCxnSpPr/>
          <p:nvPr/>
        </p:nvCxnSpPr>
        <p:spPr>
          <a:xfrm>
            <a:off x="2037045" y="2024743"/>
            <a:ext cx="768704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81778F32-DB43-4711-8123-26F66D24D50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662" y="1316179"/>
            <a:ext cx="581706" cy="581706"/>
          </a:xfrm>
          <a:prstGeom prst="rect">
            <a:avLst/>
          </a:prstGeom>
        </p:spPr>
      </p:pic>
      <p:sp>
        <p:nvSpPr>
          <p:cNvPr id="71" name="Rectangle 70">
            <a:extLst>
              <a:ext uri="{FF2B5EF4-FFF2-40B4-BE49-F238E27FC236}">
                <a16:creationId xmlns:a16="http://schemas.microsoft.com/office/drawing/2014/main" id="{D9A5EEDD-F25F-4CC2-BDDF-C3F913A2CC4F}"/>
              </a:ext>
            </a:extLst>
          </p:cNvPr>
          <p:cNvSpPr/>
          <p:nvPr/>
        </p:nvSpPr>
        <p:spPr>
          <a:xfrm>
            <a:off x="2037045" y="3193043"/>
            <a:ext cx="4400138" cy="1564119"/>
          </a:xfrm>
          <a:prstGeom prst="rect">
            <a:avLst/>
          </a:prstGeom>
          <a:solidFill>
            <a:schemeClr val="bg1"/>
          </a:solidFill>
          <a:ln w="9525" cap="rnd">
            <a:solidFill>
              <a:schemeClr val="tx1">
                <a:lumMod val="50000"/>
                <a:lumOff val="50000"/>
                <a:alpha val="7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CEDF7277-3D70-4C25-B2EE-C330BD2A2AA2}"/>
              </a:ext>
            </a:extLst>
          </p:cNvPr>
          <p:cNvSpPr/>
          <p:nvPr/>
        </p:nvSpPr>
        <p:spPr>
          <a:xfrm>
            <a:off x="2037045" y="2664629"/>
            <a:ext cx="4400138" cy="447118"/>
          </a:xfrm>
          <a:prstGeom prst="rect">
            <a:avLst/>
          </a:prstGeom>
          <a:solidFill>
            <a:schemeClr val="bg1"/>
          </a:solidFill>
          <a:ln w="9525" cap="rnd">
            <a:solidFill>
              <a:schemeClr val="tx1">
                <a:lumMod val="50000"/>
                <a:lumOff val="50000"/>
                <a:alpha val="7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10E08E66-5B5F-4886-B3A2-BBAD47588F57}"/>
              </a:ext>
            </a:extLst>
          </p:cNvPr>
          <p:cNvSpPr/>
          <p:nvPr/>
        </p:nvSpPr>
        <p:spPr>
          <a:xfrm>
            <a:off x="2092090" y="2736575"/>
            <a:ext cx="1363479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Numar apartament</a:t>
            </a:r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7B17CB5E-5F02-4B74-9FFD-FB459E082BEF}"/>
              </a:ext>
            </a:extLst>
          </p:cNvPr>
          <p:cNvSpPr/>
          <p:nvPr/>
        </p:nvSpPr>
        <p:spPr>
          <a:xfrm>
            <a:off x="3503194" y="2736575"/>
            <a:ext cx="591404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16</a:t>
            </a:r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1C060BD7-E182-4404-A9DD-078ADE2D80C9}"/>
              </a:ext>
            </a:extLst>
          </p:cNvPr>
          <p:cNvSpPr/>
          <p:nvPr/>
        </p:nvSpPr>
        <p:spPr>
          <a:xfrm>
            <a:off x="2092090" y="2897738"/>
            <a:ext cx="1363479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Nume, prenume</a:t>
            </a:r>
          </a:p>
        </p:txBody>
      </p:sp>
      <p:sp>
        <p:nvSpPr>
          <p:cNvPr id="79" name="Rectangle: Rounded Corners 78">
            <a:hlinkClick r:id="rId4" action="ppaction://hlinksldjump"/>
            <a:extLst>
              <a:ext uri="{FF2B5EF4-FFF2-40B4-BE49-F238E27FC236}">
                <a16:creationId xmlns:a16="http://schemas.microsoft.com/office/drawing/2014/main" id="{66F3C5AE-2857-4669-A2C5-EDDCA1F211AB}"/>
              </a:ext>
            </a:extLst>
          </p:cNvPr>
          <p:cNvSpPr/>
          <p:nvPr/>
        </p:nvSpPr>
        <p:spPr>
          <a:xfrm>
            <a:off x="3503194" y="2897738"/>
            <a:ext cx="2876550" cy="13716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E27B9609-71D9-46C4-9E17-E4D9E309D033}"/>
              </a:ext>
            </a:extLst>
          </p:cNvPr>
          <p:cNvSpPr/>
          <p:nvPr/>
        </p:nvSpPr>
        <p:spPr>
          <a:xfrm>
            <a:off x="2037045" y="2066597"/>
            <a:ext cx="2876550" cy="22955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>
                <a:solidFill>
                  <a:schemeClr val="bg2">
                    <a:lumMod val="25000"/>
                  </a:schemeClr>
                </a:solidFill>
              </a:rPr>
              <a:t>Asociatia de proprietari Vulturul B4A</a:t>
            </a: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D253C317-FF5B-48DF-89BA-6E68DB838299}"/>
              </a:ext>
            </a:extLst>
          </p:cNvPr>
          <p:cNvSpPr/>
          <p:nvPr/>
        </p:nvSpPr>
        <p:spPr>
          <a:xfrm>
            <a:off x="3267093" y="2340453"/>
            <a:ext cx="526661" cy="167841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>
                <a:solidFill>
                  <a:schemeClr val="bg2">
                    <a:lumMod val="25000"/>
                  </a:schemeClr>
                </a:solidFill>
              </a:rPr>
              <a:t>Scara</a:t>
            </a:r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08C0AB4C-EA67-403B-BD68-50F8B5D0DEC9}"/>
              </a:ext>
            </a:extLst>
          </p:cNvPr>
          <p:cNvSpPr/>
          <p:nvPr/>
        </p:nvSpPr>
        <p:spPr>
          <a:xfrm>
            <a:off x="3854380" y="2344459"/>
            <a:ext cx="267011" cy="163831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>
                <a:solidFill>
                  <a:schemeClr val="bg2">
                    <a:lumMod val="25000"/>
                  </a:schemeClr>
                </a:solidFill>
              </a:rPr>
              <a:t>B</a:t>
            </a: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95C46C7B-75A5-4B7B-BB27-DFC26E7BB596}"/>
              </a:ext>
            </a:extLst>
          </p:cNvPr>
          <p:cNvCxnSpPr>
            <a:cxnSpLocks/>
          </p:cNvCxnSpPr>
          <p:nvPr/>
        </p:nvCxnSpPr>
        <p:spPr>
          <a:xfrm>
            <a:off x="2055707" y="2568245"/>
            <a:ext cx="311345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601CB057-8596-4C55-AD89-62B652C4ED40}"/>
              </a:ext>
            </a:extLst>
          </p:cNvPr>
          <p:cNvSpPr/>
          <p:nvPr/>
        </p:nvSpPr>
        <p:spPr>
          <a:xfrm>
            <a:off x="2092090" y="3258680"/>
            <a:ext cx="1363479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Numar persoane</a:t>
            </a:r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53486DB5-30D1-4771-8AF2-2A6463FA6987}"/>
              </a:ext>
            </a:extLst>
          </p:cNvPr>
          <p:cNvSpPr/>
          <p:nvPr/>
        </p:nvSpPr>
        <p:spPr>
          <a:xfrm>
            <a:off x="3503194" y="3258680"/>
            <a:ext cx="591405" cy="13716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A7A756B7-F761-425E-BBCC-A6CE4F7CBC6E}"/>
              </a:ext>
            </a:extLst>
          </p:cNvPr>
          <p:cNvSpPr/>
          <p:nvPr/>
        </p:nvSpPr>
        <p:spPr>
          <a:xfrm>
            <a:off x="2092089" y="3760334"/>
            <a:ext cx="1363479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E-mail</a:t>
            </a:r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06CCF0F7-C152-4C7E-8F6C-3CE4DDAC9D8C}"/>
              </a:ext>
            </a:extLst>
          </p:cNvPr>
          <p:cNvSpPr/>
          <p:nvPr/>
        </p:nvSpPr>
        <p:spPr>
          <a:xfrm>
            <a:off x="3503193" y="3760334"/>
            <a:ext cx="2010207" cy="1371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B29DE794-F60A-4A3A-8EA8-A1C0AEF4436C}"/>
              </a:ext>
            </a:extLst>
          </p:cNvPr>
          <p:cNvSpPr/>
          <p:nvPr/>
        </p:nvSpPr>
        <p:spPr>
          <a:xfrm>
            <a:off x="2092089" y="3927554"/>
            <a:ext cx="1363479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Numar telefon</a:t>
            </a:r>
          </a:p>
        </p:txBody>
      </p: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E61E057C-3B01-4A90-BA10-8560B29E3873}"/>
              </a:ext>
            </a:extLst>
          </p:cNvPr>
          <p:cNvSpPr/>
          <p:nvPr/>
        </p:nvSpPr>
        <p:spPr>
          <a:xfrm>
            <a:off x="3503193" y="3927554"/>
            <a:ext cx="862593" cy="1371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95" name="Picture 94">
            <a:extLst>
              <a:ext uri="{FF2B5EF4-FFF2-40B4-BE49-F238E27FC236}">
                <a16:creationId xmlns:a16="http://schemas.microsoft.com/office/drawing/2014/main" id="{19B987CD-EDB5-4408-BAFA-8AE0FB0D3CC1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7774" y="2766648"/>
            <a:ext cx="101129" cy="101129"/>
          </a:xfrm>
          <a:prstGeom prst="rect">
            <a:avLst/>
          </a:prstGeom>
        </p:spPr>
      </p:pic>
      <p:sp>
        <p:nvSpPr>
          <p:cNvPr id="96" name="Rectangle 95">
            <a:extLst>
              <a:ext uri="{FF2B5EF4-FFF2-40B4-BE49-F238E27FC236}">
                <a16:creationId xmlns:a16="http://schemas.microsoft.com/office/drawing/2014/main" id="{59C8DEA6-7E39-431F-A961-99DFA263F18B}"/>
              </a:ext>
            </a:extLst>
          </p:cNvPr>
          <p:cNvSpPr/>
          <p:nvPr/>
        </p:nvSpPr>
        <p:spPr>
          <a:xfrm>
            <a:off x="7371199" y="2105428"/>
            <a:ext cx="1483552" cy="1524180"/>
          </a:xfrm>
          <a:prstGeom prst="rect">
            <a:avLst/>
          </a:prstGeom>
          <a:solidFill>
            <a:schemeClr val="bg1"/>
          </a:solidFill>
          <a:ln>
            <a:gradFill flip="none" rotWithShape="1">
              <a:gsLst>
                <a:gs pos="39000">
                  <a:schemeClr val="bg1">
                    <a:lumMod val="75000"/>
                  </a:schemeClr>
                </a:gs>
                <a:gs pos="60000">
                  <a:schemeClr val="accent3">
                    <a:lumMod val="45000"/>
                    <a:lumOff val="5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100000">
                  <a:schemeClr val="tx1"/>
                </a:gs>
              </a:gsLst>
              <a:lin ang="54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  <a:p>
            <a:pPr algn="ctr"/>
            <a:r>
              <a:rPr lang="en-US" sz="1600">
                <a:solidFill>
                  <a:srgbClr val="00B050"/>
                </a:solidFill>
              </a:rPr>
              <a:t>Indicatii</a:t>
            </a:r>
            <a:r>
              <a:rPr lang="en-US" sz="1200">
                <a:solidFill>
                  <a:srgbClr val="00B050"/>
                </a:solidFill>
              </a:rPr>
              <a:t> </a:t>
            </a:r>
          </a:p>
          <a:p>
            <a:pPr algn="ctr"/>
            <a:r>
              <a:rPr lang="en-US" sz="800">
                <a:solidFill>
                  <a:schemeClr val="tx1"/>
                </a:solidFill>
              </a:rPr>
              <a:t>Aici definesti detaliile apartamentelor.</a:t>
            </a:r>
          </a:p>
          <a:p>
            <a:pPr algn="ctr"/>
            <a:r>
              <a:rPr lang="en-US" sz="800">
                <a:solidFill>
                  <a:schemeClr val="tx1"/>
                </a:solidFill>
              </a:rPr>
              <a:t>Sa contimuam cu restul apartamentelor</a:t>
            </a:r>
            <a:r>
              <a:rPr lang="en-US"/>
              <a:t>si prenumele</a:t>
            </a:r>
          </a:p>
        </p:txBody>
      </p:sp>
      <p:pic>
        <p:nvPicPr>
          <p:cNvPr id="97" name="Picture 96">
            <a:extLst>
              <a:ext uri="{FF2B5EF4-FFF2-40B4-BE49-F238E27FC236}">
                <a16:creationId xmlns:a16="http://schemas.microsoft.com/office/drawing/2014/main" id="{692F1331-C972-4D14-97E3-50C41B32A3F3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5764" y="2179962"/>
            <a:ext cx="246610" cy="246610"/>
          </a:xfrm>
          <a:prstGeom prst="rect">
            <a:avLst/>
          </a:prstGeom>
        </p:spPr>
      </p:pic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6ACBAE26-12BC-49EB-8FB3-DC381223DC98}"/>
              </a:ext>
            </a:extLst>
          </p:cNvPr>
          <p:cNvSpPr/>
          <p:nvPr/>
        </p:nvSpPr>
        <p:spPr>
          <a:xfrm>
            <a:off x="2037045" y="2342456"/>
            <a:ext cx="526661" cy="171858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>
                <a:solidFill>
                  <a:schemeClr val="bg2">
                    <a:lumMod val="25000"/>
                  </a:schemeClr>
                </a:solidFill>
              </a:rPr>
              <a:t>Bloc</a:t>
            </a:r>
          </a:p>
        </p:txBody>
      </p: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C6C97CE5-1530-4960-B15F-A6687FF4E467}"/>
              </a:ext>
            </a:extLst>
          </p:cNvPr>
          <p:cNvSpPr/>
          <p:nvPr/>
        </p:nvSpPr>
        <p:spPr>
          <a:xfrm>
            <a:off x="2624331" y="2346462"/>
            <a:ext cx="526661" cy="167846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>
                <a:solidFill>
                  <a:schemeClr val="bg2">
                    <a:lumMod val="25000"/>
                  </a:schemeClr>
                </a:solidFill>
              </a:rPr>
              <a:t>B4</a:t>
            </a:r>
          </a:p>
        </p:txBody>
      </p:sp>
      <p:sp>
        <p:nvSpPr>
          <p:cNvPr id="100" name="Rectangle: Rounded Corners 99">
            <a:extLst>
              <a:ext uri="{FF2B5EF4-FFF2-40B4-BE49-F238E27FC236}">
                <a16:creationId xmlns:a16="http://schemas.microsoft.com/office/drawing/2014/main" id="{0A5EB58F-0FED-46AB-92C5-831D90843877}"/>
              </a:ext>
            </a:extLst>
          </p:cNvPr>
          <p:cNvSpPr/>
          <p:nvPr/>
        </p:nvSpPr>
        <p:spPr>
          <a:xfrm>
            <a:off x="2092089" y="3425898"/>
            <a:ext cx="1363479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Numar camere</a:t>
            </a:r>
          </a:p>
        </p:txBody>
      </p:sp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id="{1A754864-C05C-4200-8081-4333E9C80528}"/>
              </a:ext>
            </a:extLst>
          </p:cNvPr>
          <p:cNvSpPr/>
          <p:nvPr/>
        </p:nvSpPr>
        <p:spPr>
          <a:xfrm>
            <a:off x="3503193" y="3425898"/>
            <a:ext cx="591405" cy="1371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19B1AEEC-3C19-4CC6-9C12-09B4547189A5}"/>
              </a:ext>
            </a:extLst>
          </p:cNvPr>
          <p:cNvSpPr/>
          <p:nvPr/>
        </p:nvSpPr>
        <p:spPr>
          <a:xfrm>
            <a:off x="2092089" y="3593116"/>
            <a:ext cx="1363479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Suprafata totala m</a:t>
            </a:r>
            <a:r>
              <a:rPr lang="en-US" sz="800" baseline="30000">
                <a:solidFill>
                  <a:schemeClr val="bg2">
                    <a:lumMod val="25000"/>
                  </a:schemeClr>
                </a:solidFill>
              </a:rPr>
              <a:t>2</a:t>
            </a:r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87089BD4-EDED-4F02-8F05-0F7084C67568}"/>
              </a:ext>
            </a:extLst>
          </p:cNvPr>
          <p:cNvSpPr/>
          <p:nvPr/>
        </p:nvSpPr>
        <p:spPr>
          <a:xfrm>
            <a:off x="3503193" y="3593116"/>
            <a:ext cx="591405" cy="1371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01F35E51-466C-4F07-AB60-44CF840DEA0B}"/>
              </a:ext>
            </a:extLst>
          </p:cNvPr>
          <p:cNvSpPr/>
          <p:nvPr/>
        </p:nvSpPr>
        <p:spPr>
          <a:xfrm>
            <a:off x="2660351" y="4757162"/>
            <a:ext cx="623669" cy="13716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rnd">
            <a:solidFill>
              <a:schemeClr val="tx1">
                <a:lumMod val="50000"/>
                <a:lumOff val="50000"/>
                <a:alpha val="72000"/>
              </a:schemeClr>
            </a:solidFill>
          </a:ln>
          <a:effectLst>
            <a:outerShdw blurRad="50800" dist="50800" dir="5400000" algn="ctr" rotWithShape="0">
              <a:schemeClr val="bg1">
                <a:lumMod val="9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>
                <a:solidFill>
                  <a:schemeClr val="bg1">
                    <a:lumMod val="65000"/>
                  </a:schemeClr>
                </a:solidFill>
              </a:rPr>
              <a:t>Contoare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F03B4EBD-A4EA-4CF1-BD92-09498024AF40}"/>
              </a:ext>
            </a:extLst>
          </p:cNvPr>
          <p:cNvSpPr/>
          <p:nvPr/>
        </p:nvSpPr>
        <p:spPr>
          <a:xfrm>
            <a:off x="3293180" y="4757162"/>
            <a:ext cx="1072605" cy="13716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rnd">
            <a:solidFill>
              <a:schemeClr val="tx1">
                <a:lumMod val="50000"/>
                <a:lumOff val="50000"/>
                <a:alpha val="72000"/>
              </a:schemeClr>
            </a:solidFill>
          </a:ln>
          <a:effectLst>
            <a:outerShdw blurRad="50800" dist="50800" dir="5400000" algn="ctr" rotWithShape="0">
              <a:schemeClr val="bg1">
                <a:lumMod val="9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>
                <a:solidFill>
                  <a:schemeClr val="bg1">
                    <a:lumMod val="65000"/>
                  </a:schemeClr>
                </a:solidFill>
              </a:rPr>
              <a:t>Distribuire cheltuieli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206A132A-6458-48A3-A7A3-88459B00FA86}"/>
              </a:ext>
            </a:extLst>
          </p:cNvPr>
          <p:cNvSpPr/>
          <p:nvPr/>
        </p:nvSpPr>
        <p:spPr>
          <a:xfrm>
            <a:off x="2037045" y="4757925"/>
            <a:ext cx="666338" cy="171268"/>
          </a:xfrm>
          <a:prstGeom prst="rect">
            <a:avLst/>
          </a:prstGeom>
          <a:solidFill>
            <a:schemeClr val="bg1"/>
          </a:solidFill>
          <a:ln w="15875" cap="rnd">
            <a:solidFill>
              <a:schemeClr val="tx1">
                <a:lumMod val="50000"/>
                <a:lumOff val="50000"/>
                <a:alpha val="72000"/>
              </a:schemeClr>
            </a:solidFill>
          </a:ln>
          <a:effectLst>
            <a:outerShdw blurRad="50800" dist="50800" dir="5400000" algn="ctr" rotWithShape="0">
              <a:schemeClr val="bg1">
                <a:lumMod val="9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Profil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08930BBC-5F46-4309-8AA3-9FFAE9ABEA8D}"/>
              </a:ext>
            </a:extLst>
          </p:cNvPr>
          <p:cNvSpPr/>
          <p:nvPr/>
        </p:nvSpPr>
        <p:spPr>
          <a:xfrm>
            <a:off x="4374945" y="4756581"/>
            <a:ext cx="623669" cy="13716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rnd">
            <a:solidFill>
              <a:schemeClr val="tx1">
                <a:lumMod val="50000"/>
                <a:lumOff val="50000"/>
                <a:alpha val="72000"/>
              </a:schemeClr>
            </a:solidFill>
          </a:ln>
          <a:effectLst>
            <a:outerShdw blurRad="50800" dist="50800" dir="5400000" algn="ctr" rotWithShape="0">
              <a:schemeClr val="bg1">
                <a:lumMod val="9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>
                <a:solidFill>
                  <a:schemeClr val="bg1">
                    <a:lumMod val="65000"/>
                  </a:schemeClr>
                </a:solidFill>
              </a:rPr>
              <a:t>Fonduri</a:t>
            </a:r>
          </a:p>
        </p:txBody>
      </p:sp>
      <p:sp>
        <p:nvSpPr>
          <p:cNvPr id="108" name="Rectangle: Rounded Corners 107">
            <a:hlinkClick r:id="rId7" action="ppaction://hlinksldjump"/>
            <a:extLst>
              <a:ext uri="{FF2B5EF4-FFF2-40B4-BE49-F238E27FC236}">
                <a16:creationId xmlns:a16="http://schemas.microsoft.com/office/drawing/2014/main" id="{F75AF8C1-4EC8-4F02-BC36-2E6A41D09B89}"/>
              </a:ext>
            </a:extLst>
          </p:cNvPr>
          <p:cNvSpPr/>
          <p:nvPr/>
        </p:nvSpPr>
        <p:spPr>
          <a:xfrm>
            <a:off x="5561025" y="3751627"/>
            <a:ext cx="176037" cy="13639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r"/>
            <a:r>
              <a:rPr lang="en-US" sz="1050" b="1">
                <a:solidFill>
                  <a:schemeClr val="bg2">
                    <a:lumMod val="25000"/>
                  </a:schemeClr>
                </a:solidFill>
              </a:rPr>
              <a:t>+</a:t>
            </a:r>
          </a:p>
        </p:txBody>
      </p:sp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id="{C8565774-B6CD-4643-8EC7-04479E249330}"/>
              </a:ext>
            </a:extLst>
          </p:cNvPr>
          <p:cNvSpPr/>
          <p:nvPr/>
        </p:nvSpPr>
        <p:spPr>
          <a:xfrm>
            <a:off x="5766714" y="3750859"/>
            <a:ext cx="176037" cy="13639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r"/>
            <a:r>
              <a:rPr lang="en-US" sz="1050" b="1">
                <a:solidFill>
                  <a:schemeClr val="bg2">
                    <a:lumMod val="25000"/>
                  </a:schemeClr>
                </a:solidFill>
              </a:rPr>
              <a:t>-</a:t>
            </a:r>
          </a:p>
        </p:txBody>
      </p:sp>
      <p:sp>
        <p:nvSpPr>
          <p:cNvPr id="110" name="Rectangle: Rounded Corners 109">
            <a:hlinkClick r:id="rId7" action="ppaction://hlinksldjump"/>
            <a:extLst>
              <a:ext uri="{FF2B5EF4-FFF2-40B4-BE49-F238E27FC236}">
                <a16:creationId xmlns:a16="http://schemas.microsoft.com/office/drawing/2014/main" id="{6784EE8F-5209-4B22-9478-5DB562F1C744}"/>
              </a:ext>
            </a:extLst>
          </p:cNvPr>
          <p:cNvSpPr/>
          <p:nvPr/>
        </p:nvSpPr>
        <p:spPr>
          <a:xfrm>
            <a:off x="5559424" y="3928322"/>
            <a:ext cx="176037" cy="13639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r"/>
            <a:r>
              <a:rPr lang="en-US" sz="1050" b="1">
                <a:solidFill>
                  <a:schemeClr val="bg2">
                    <a:lumMod val="25000"/>
                  </a:schemeClr>
                </a:solidFill>
              </a:rPr>
              <a:t>+</a:t>
            </a:r>
          </a:p>
        </p:txBody>
      </p:sp>
      <p:sp>
        <p:nvSpPr>
          <p:cNvPr id="111" name="Rectangle: Rounded Corners 110">
            <a:extLst>
              <a:ext uri="{FF2B5EF4-FFF2-40B4-BE49-F238E27FC236}">
                <a16:creationId xmlns:a16="http://schemas.microsoft.com/office/drawing/2014/main" id="{D2C85CF5-067F-4D22-9B76-84FA2BDEBCF8}"/>
              </a:ext>
            </a:extLst>
          </p:cNvPr>
          <p:cNvSpPr/>
          <p:nvPr/>
        </p:nvSpPr>
        <p:spPr>
          <a:xfrm>
            <a:off x="5765113" y="3927554"/>
            <a:ext cx="176037" cy="13639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r"/>
            <a:r>
              <a:rPr lang="en-US" sz="1050" b="1">
                <a:solidFill>
                  <a:schemeClr val="bg2">
                    <a:lumMod val="25000"/>
                  </a:schemeClr>
                </a:solidFill>
              </a:rPr>
              <a:t>-</a:t>
            </a:r>
          </a:p>
        </p:txBody>
      </p:sp>
      <p:sp>
        <p:nvSpPr>
          <p:cNvPr id="112" name="Rectangle: Rounded Corners 111">
            <a:extLst>
              <a:ext uri="{FF2B5EF4-FFF2-40B4-BE49-F238E27FC236}">
                <a16:creationId xmlns:a16="http://schemas.microsoft.com/office/drawing/2014/main" id="{321EF8FC-09EC-4907-9563-E4FB0CE4FDFE}"/>
              </a:ext>
            </a:extLst>
          </p:cNvPr>
          <p:cNvSpPr/>
          <p:nvPr/>
        </p:nvSpPr>
        <p:spPr>
          <a:xfrm>
            <a:off x="2092090" y="4148757"/>
            <a:ext cx="679873" cy="13716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      Adauga</a:t>
            </a:r>
          </a:p>
        </p:txBody>
      </p: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5594FD0D-E75C-45F0-871E-E9D58AA94925}"/>
              </a:ext>
            </a:extLst>
          </p:cNvPr>
          <p:cNvGrpSpPr/>
          <p:nvPr/>
        </p:nvGrpSpPr>
        <p:grpSpPr>
          <a:xfrm>
            <a:off x="2175874" y="4157474"/>
            <a:ext cx="104274" cy="101435"/>
            <a:chOff x="6534150" y="3133725"/>
            <a:chExt cx="457200" cy="504224"/>
          </a:xfrm>
        </p:grpSpPr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3C3B9505-8BCF-480E-8491-2B1F6427F565}"/>
                </a:ext>
              </a:extLst>
            </p:cNvPr>
            <p:cNvCxnSpPr/>
            <p:nvPr/>
          </p:nvCxnSpPr>
          <p:spPr>
            <a:xfrm>
              <a:off x="6762750" y="3133725"/>
              <a:ext cx="0" cy="504224"/>
            </a:xfrm>
            <a:prstGeom prst="line">
              <a:avLst/>
            </a:prstGeom>
            <a:ln w="349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D30CCE90-1507-4807-A48D-092446D8423C}"/>
                </a:ext>
              </a:extLst>
            </p:cNvPr>
            <p:cNvCxnSpPr/>
            <p:nvPr/>
          </p:nvCxnSpPr>
          <p:spPr>
            <a:xfrm>
              <a:off x="6534150" y="3385837"/>
              <a:ext cx="457200" cy="0"/>
            </a:xfrm>
            <a:prstGeom prst="line">
              <a:avLst/>
            </a:prstGeom>
            <a:ln w="349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6" name="Rectangle: Rounded Corners 115">
            <a:extLst>
              <a:ext uri="{FF2B5EF4-FFF2-40B4-BE49-F238E27FC236}">
                <a16:creationId xmlns:a16="http://schemas.microsoft.com/office/drawing/2014/main" id="{AD2532B5-CD19-4F3F-8B61-047C4336BF4F}"/>
              </a:ext>
            </a:extLst>
          </p:cNvPr>
          <p:cNvSpPr/>
          <p:nvPr/>
        </p:nvSpPr>
        <p:spPr>
          <a:xfrm>
            <a:off x="2041686" y="5285317"/>
            <a:ext cx="1704975" cy="246211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>
                <a:solidFill>
                  <a:schemeClr val="tx1">
                    <a:lumMod val="50000"/>
                    <a:lumOff val="50000"/>
                  </a:schemeClr>
                </a:solidFill>
              </a:rPr>
              <a:t>Continua</a:t>
            </a:r>
          </a:p>
        </p:txBody>
      </p:sp>
      <p:sp>
        <p:nvSpPr>
          <p:cNvPr id="117" name="Rectangle: Rounded Corners 116">
            <a:extLst>
              <a:ext uri="{FF2B5EF4-FFF2-40B4-BE49-F238E27FC236}">
                <a16:creationId xmlns:a16="http://schemas.microsoft.com/office/drawing/2014/main" id="{C254D645-B11D-45C8-B490-323DEAFDE809}"/>
              </a:ext>
            </a:extLst>
          </p:cNvPr>
          <p:cNvSpPr/>
          <p:nvPr/>
        </p:nvSpPr>
        <p:spPr>
          <a:xfrm>
            <a:off x="3820663" y="5285317"/>
            <a:ext cx="1704975" cy="246211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>
                <a:solidFill>
                  <a:schemeClr val="tx1">
                    <a:lumMod val="50000"/>
                    <a:lumOff val="50000"/>
                  </a:schemeClr>
                </a:solidFill>
              </a:rPr>
              <a:t>&lt; Inapoi</a:t>
            </a:r>
          </a:p>
        </p:txBody>
      </p:sp>
    </p:spTree>
    <p:extLst>
      <p:ext uri="{BB962C8B-B14F-4D97-AF65-F5344CB8AC3E}">
        <p14:creationId xmlns:p14="http://schemas.microsoft.com/office/powerpoint/2010/main" val="2458364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4C358C5-B14B-405D-84E6-2E34DE654F1C}"/>
              </a:ext>
            </a:extLst>
          </p:cNvPr>
          <p:cNvSpPr/>
          <p:nvPr/>
        </p:nvSpPr>
        <p:spPr>
          <a:xfrm>
            <a:off x="4913821" y="627833"/>
            <a:ext cx="2824578" cy="4913769"/>
          </a:xfrm>
          <a:prstGeom prst="rect">
            <a:avLst/>
          </a:prstGeom>
          <a:solidFill>
            <a:schemeClr val="bg1"/>
          </a:solidFill>
          <a:ln w="12700" cmpd="dbl">
            <a:gradFill flip="none" rotWithShape="1">
              <a:gsLst>
                <a:gs pos="0">
                  <a:schemeClr val="accent3">
                    <a:lumMod val="0"/>
                    <a:lumOff val="100000"/>
                  </a:schemeClr>
                </a:gs>
                <a:gs pos="35000">
                  <a:schemeClr val="accent3">
                    <a:lumMod val="0"/>
                    <a:lumOff val="100000"/>
                  </a:schemeClr>
                </a:gs>
                <a:gs pos="100000">
                  <a:schemeClr val="accent3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8F1CC5B-F713-4106-A823-70239DD8BA65}"/>
              </a:ext>
            </a:extLst>
          </p:cNvPr>
          <p:cNvCxnSpPr>
            <a:cxnSpLocks/>
          </p:cNvCxnSpPr>
          <p:nvPr/>
        </p:nvCxnSpPr>
        <p:spPr>
          <a:xfrm>
            <a:off x="5581397" y="3036449"/>
            <a:ext cx="153144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DB816EA2-9E44-4B40-9E75-AFBD4A1346F1}"/>
              </a:ext>
            </a:extLst>
          </p:cNvPr>
          <p:cNvGrpSpPr/>
          <p:nvPr/>
        </p:nvGrpSpPr>
        <p:grpSpPr>
          <a:xfrm>
            <a:off x="5009537" y="901698"/>
            <a:ext cx="2646362" cy="585689"/>
            <a:chOff x="4779422" y="1269185"/>
            <a:chExt cx="2646362" cy="585689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49318667-4CD0-4178-AF17-8B6BB3DFA1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79422" y="1269185"/>
              <a:ext cx="743671" cy="585689"/>
            </a:xfrm>
            <a:prstGeom prst="rect">
              <a:avLst/>
            </a:prstGeom>
          </p:spPr>
        </p:pic>
        <p:sp>
          <p:nvSpPr>
            <p:cNvPr id="7" name="TextBox 6">
              <a:hlinkClick r:id="rId3" action="ppaction://hlinksldjump"/>
              <a:extLst>
                <a:ext uri="{FF2B5EF4-FFF2-40B4-BE49-F238E27FC236}">
                  <a16:creationId xmlns:a16="http://schemas.microsoft.com/office/drawing/2014/main" id="{98815869-205C-4A62-9B8A-2EBFCD56869B}"/>
                </a:ext>
              </a:extLst>
            </p:cNvPr>
            <p:cNvSpPr txBox="1"/>
            <p:nvPr/>
          </p:nvSpPr>
          <p:spPr>
            <a:xfrm>
              <a:off x="5523093" y="1301163"/>
              <a:ext cx="19026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>
                  <a:solidFill>
                    <a:srgbClr val="336699"/>
                  </a:solidFill>
                  <a:latin typeface="Franklin Gothic Medium" panose="020B0603020102020204" pitchFamily="34" charset="0"/>
                  <a:ea typeface="Microsoft YaHei UI" panose="020B0503020204020204" pitchFamily="34" charset="-122"/>
                </a:rPr>
                <a:t>BlocAdmin.ro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4884985-CBBB-475F-827F-D558B25517CD}"/>
                </a:ext>
              </a:extLst>
            </p:cNvPr>
            <p:cNvSpPr txBox="1"/>
            <p:nvPr/>
          </p:nvSpPr>
          <p:spPr>
            <a:xfrm>
              <a:off x="5523093" y="1518809"/>
              <a:ext cx="189951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i="1" err="1">
                  <a:solidFill>
                    <a:srgbClr val="006600"/>
                  </a:solidFill>
                </a:rPr>
                <a:t>Pentru</a:t>
              </a:r>
              <a:r>
                <a:rPr lang="en-US" sz="1000" b="1" i="1">
                  <a:solidFill>
                    <a:srgbClr val="006600"/>
                  </a:solidFill>
                </a:rPr>
                <a:t> administratorii de bloc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B27F7E71-4215-485A-8393-B43E9CAA8FF7}"/>
              </a:ext>
            </a:extLst>
          </p:cNvPr>
          <p:cNvSpPr txBox="1"/>
          <p:nvPr/>
        </p:nvSpPr>
        <p:spPr>
          <a:xfrm>
            <a:off x="5621654" y="1499635"/>
            <a:ext cx="14089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tx1">
                    <a:lumMod val="75000"/>
                    <a:lumOff val="25000"/>
                  </a:schemeClr>
                </a:solidFill>
              </a:rPr>
              <a:t>Bine</a:t>
            </a:r>
            <a:r>
              <a:rPr lang="en-US" sz="1600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b="1">
                <a:solidFill>
                  <a:schemeClr val="tx1">
                    <a:lumMod val="75000"/>
                    <a:lumOff val="25000"/>
                  </a:schemeClr>
                </a:solidFill>
              </a:rPr>
              <a:t>ai</a:t>
            </a:r>
            <a:r>
              <a:rPr lang="en-US" sz="1600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b="1">
                <a:solidFill>
                  <a:schemeClr val="tx1">
                    <a:lumMod val="75000"/>
                    <a:lumOff val="25000"/>
                  </a:schemeClr>
                </a:solidFill>
              </a:rPr>
              <a:t>revenit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5FFB188-1B85-47E2-B3E0-4DEABDCFF0A1}"/>
              </a:ext>
            </a:extLst>
          </p:cNvPr>
          <p:cNvSpPr/>
          <p:nvPr/>
        </p:nvSpPr>
        <p:spPr>
          <a:xfrm>
            <a:off x="5104787" y="3246075"/>
            <a:ext cx="2484852" cy="246221"/>
          </a:xfrm>
          <a:prstGeom prst="roundRect">
            <a:avLst/>
          </a:prstGeom>
          <a:noFill/>
          <a:ln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>
                <a:solidFill>
                  <a:srgbClr val="006600"/>
                </a:solidFill>
              </a:rPr>
              <a:t>f.liviu@yahoo.com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A89F473E-361C-4E55-83BF-0F5EE12069BA}"/>
              </a:ext>
            </a:extLst>
          </p:cNvPr>
          <p:cNvSpPr/>
          <p:nvPr/>
        </p:nvSpPr>
        <p:spPr>
          <a:xfrm>
            <a:off x="5104787" y="3616607"/>
            <a:ext cx="2484852" cy="246221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>
                <a:solidFill>
                  <a:schemeClr val="bg1">
                    <a:lumMod val="75000"/>
                  </a:schemeClr>
                </a:solidFill>
              </a:rPr>
              <a:t>Parola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35D2223C-3508-4B70-86C7-232CB10A5133}"/>
              </a:ext>
            </a:extLst>
          </p:cNvPr>
          <p:cNvSpPr/>
          <p:nvPr/>
        </p:nvSpPr>
        <p:spPr>
          <a:xfrm>
            <a:off x="5452845" y="4344992"/>
            <a:ext cx="1704975" cy="246211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/>
              <a:t>Lanseaza BlocAdmin</a:t>
            </a:r>
          </a:p>
        </p:txBody>
      </p:sp>
      <p:pic>
        <p:nvPicPr>
          <p:cNvPr id="23" name="Picture 22">
            <a:hlinkClick r:id="rId4" action="ppaction://hlinksldjump"/>
            <a:extLst>
              <a:ext uri="{FF2B5EF4-FFF2-40B4-BE49-F238E27FC236}">
                <a16:creationId xmlns:a16="http://schemas.microsoft.com/office/drawing/2014/main" id="{0B2E746A-F393-44EB-8441-500CC098DD3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950" y="2029075"/>
            <a:ext cx="2516662" cy="391940"/>
          </a:xfrm>
          <a:prstGeom prst="rect">
            <a:avLst/>
          </a:prstGeom>
        </p:spPr>
      </p:pic>
      <p:pic>
        <p:nvPicPr>
          <p:cNvPr id="43" name="Picture 42">
            <a:hlinkClick r:id="rId6" action="ppaction://hlinksldjump"/>
            <a:extLst>
              <a:ext uri="{FF2B5EF4-FFF2-40B4-BE49-F238E27FC236}">
                <a16:creationId xmlns:a16="http://schemas.microsoft.com/office/drawing/2014/main" id="{A8DE5B65-F2B3-40A0-8C00-EB6C71DB4FD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1423" y="2450838"/>
            <a:ext cx="2490149" cy="387811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C44DD265-7B89-4052-B38A-5F14F92BBBF7}"/>
              </a:ext>
            </a:extLst>
          </p:cNvPr>
          <p:cNvSpPr txBox="1"/>
          <p:nvPr/>
        </p:nvSpPr>
        <p:spPr>
          <a:xfrm>
            <a:off x="6124032" y="2913339"/>
            <a:ext cx="36260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>
                <a:solidFill>
                  <a:schemeClr val="bg1">
                    <a:lumMod val="65000"/>
                  </a:schemeClr>
                </a:solidFill>
              </a:rPr>
              <a:t>sau</a:t>
            </a:r>
            <a:endParaRPr lang="en-US" sz="1000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E893B7DC-63B5-431B-B450-AF9560E387D1}"/>
              </a:ext>
            </a:extLst>
          </p:cNvPr>
          <p:cNvSpPr/>
          <p:nvPr/>
        </p:nvSpPr>
        <p:spPr>
          <a:xfrm>
            <a:off x="5142887" y="3979195"/>
            <a:ext cx="105388" cy="93787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F889A2B-6E2C-454A-9EB2-57BFD084A52F}"/>
              </a:ext>
            </a:extLst>
          </p:cNvPr>
          <p:cNvSpPr txBox="1"/>
          <p:nvPr/>
        </p:nvSpPr>
        <p:spPr>
          <a:xfrm>
            <a:off x="5267591" y="3918639"/>
            <a:ext cx="521297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Retine</a:t>
            </a:r>
          </a:p>
        </p:txBody>
      </p:sp>
      <p:sp>
        <p:nvSpPr>
          <p:cNvPr id="53" name="TextBox 52">
            <a:hlinkClick r:id="rId8" action="ppaction://hlinksldjump"/>
            <a:extLst>
              <a:ext uri="{FF2B5EF4-FFF2-40B4-BE49-F238E27FC236}">
                <a16:creationId xmlns:a16="http://schemas.microsoft.com/office/drawing/2014/main" id="{2AAD9306-2C0B-492E-91C6-66099DD8A2AA}"/>
              </a:ext>
            </a:extLst>
          </p:cNvPr>
          <p:cNvSpPr txBox="1"/>
          <p:nvPr/>
        </p:nvSpPr>
        <p:spPr>
          <a:xfrm>
            <a:off x="6716950" y="3918639"/>
            <a:ext cx="1021448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>
                <a:solidFill>
                  <a:srgbClr val="336699"/>
                </a:solidFill>
              </a:rPr>
              <a:t>Ai uitat parola?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7B5E9C36-E770-464C-A5E1-A9380F01C379}"/>
              </a:ext>
            </a:extLst>
          </p:cNvPr>
          <p:cNvCxnSpPr>
            <a:cxnSpLocks/>
          </p:cNvCxnSpPr>
          <p:nvPr/>
        </p:nvCxnSpPr>
        <p:spPr>
          <a:xfrm>
            <a:off x="5149977" y="5143500"/>
            <a:ext cx="240159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>
            <a:extLst>
              <a:ext uri="{FF2B5EF4-FFF2-40B4-BE49-F238E27FC236}">
                <a16:creationId xmlns:a16="http://schemas.microsoft.com/office/drawing/2014/main" id="{4344FEC9-3B1F-41C5-AAF8-4FF850FB2BFD}"/>
              </a:ext>
            </a:extLst>
          </p:cNvPr>
          <p:cNvGrpSpPr/>
          <p:nvPr/>
        </p:nvGrpSpPr>
        <p:grpSpPr>
          <a:xfrm>
            <a:off x="5394639" y="5196883"/>
            <a:ext cx="1955388" cy="246221"/>
            <a:chOff x="4598516" y="5218985"/>
            <a:chExt cx="1955388" cy="246221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AC32EC44-B5BE-4D0B-A37E-A94115036463}"/>
                </a:ext>
              </a:extLst>
            </p:cNvPr>
            <p:cNvSpPr txBox="1"/>
            <p:nvPr/>
          </p:nvSpPr>
          <p:spPr>
            <a:xfrm>
              <a:off x="4598516" y="5218985"/>
              <a:ext cx="774571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0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Nu ai cont?</a:t>
              </a:r>
            </a:p>
          </p:txBody>
        </p:sp>
        <p:sp>
          <p:nvSpPr>
            <p:cNvPr id="61" name="TextBox 60">
              <a:hlinkClick r:id="rId9" action="ppaction://hlinksldjump"/>
              <a:extLst>
                <a:ext uri="{FF2B5EF4-FFF2-40B4-BE49-F238E27FC236}">
                  <a16:creationId xmlns:a16="http://schemas.microsoft.com/office/drawing/2014/main" id="{B404BCF9-1370-46C3-8463-F002E4D30D95}"/>
                </a:ext>
              </a:extLst>
            </p:cNvPr>
            <p:cNvSpPr txBox="1"/>
            <p:nvPr/>
          </p:nvSpPr>
          <p:spPr>
            <a:xfrm>
              <a:off x="5314462" y="5218985"/>
              <a:ext cx="1239442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000">
                  <a:solidFill>
                    <a:srgbClr val="336699"/>
                  </a:solidFill>
                </a:rPr>
                <a:t>Creeaza cont gratuit</a:t>
              </a:r>
            </a:p>
          </p:txBody>
        </p:sp>
      </p:grpSp>
      <p:pic>
        <p:nvPicPr>
          <p:cNvPr id="64" name="Picture 63">
            <a:extLst>
              <a:ext uri="{FF2B5EF4-FFF2-40B4-BE49-F238E27FC236}">
                <a16:creationId xmlns:a16="http://schemas.microsoft.com/office/drawing/2014/main" id="{46E39035-AFD5-45B0-B0CF-B7419886118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6026" y="5568744"/>
            <a:ext cx="2282186" cy="420212"/>
          </a:xfrm>
          <a:prstGeom prst="rect">
            <a:avLst/>
          </a:prstGeom>
        </p:spPr>
      </p:pic>
      <p:pic>
        <p:nvPicPr>
          <p:cNvPr id="70" name="Picture 69">
            <a:hlinkClick r:id="rId3" action="ppaction://hlinksldjump"/>
            <a:extLst>
              <a:ext uri="{FF2B5EF4-FFF2-40B4-BE49-F238E27FC236}">
                <a16:creationId xmlns:a16="http://schemas.microsoft.com/office/drawing/2014/main" id="{41C7540F-2AE9-48E9-9A59-3C497D4717B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276"/>
            <a:ext cx="12192000" cy="464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69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>
            <a:extLst>
              <a:ext uri="{FF2B5EF4-FFF2-40B4-BE49-F238E27FC236}">
                <a16:creationId xmlns:a16="http://schemas.microsoft.com/office/drawing/2014/main" id="{F7878B1B-4369-4FBE-BCD3-532067B6A458}"/>
              </a:ext>
            </a:extLst>
          </p:cNvPr>
          <p:cNvSpPr txBox="1"/>
          <p:nvPr/>
        </p:nvSpPr>
        <p:spPr>
          <a:xfrm>
            <a:off x="2612577" y="1424224"/>
            <a:ext cx="12774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tx1">
                    <a:lumMod val="85000"/>
                    <a:lumOff val="15000"/>
                  </a:schemeClr>
                </a:solidFill>
              </a:rPr>
              <a:t>Asociatie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4B54C78-5109-4AE1-8A5D-E30A61C85A5B}"/>
              </a:ext>
            </a:extLst>
          </p:cNvPr>
          <p:cNvCxnSpPr/>
          <p:nvPr/>
        </p:nvCxnSpPr>
        <p:spPr>
          <a:xfrm>
            <a:off x="2037045" y="2024743"/>
            <a:ext cx="768704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81778F32-DB43-4711-8123-26F66D24D50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662" y="1316179"/>
            <a:ext cx="581706" cy="581706"/>
          </a:xfrm>
          <a:prstGeom prst="rect">
            <a:avLst/>
          </a:prstGeom>
        </p:spPr>
      </p:pic>
      <p:sp>
        <p:nvSpPr>
          <p:cNvPr id="71" name="Rectangle 70">
            <a:extLst>
              <a:ext uri="{FF2B5EF4-FFF2-40B4-BE49-F238E27FC236}">
                <a16:creationId xmlns:a16="http://schemas.microsoft.com/office/drawing/2014/main" id="{D9A5EEDD-F25F-4CC2-BDDF-C3F913A2CC4F}"/>
              </a:ext>
            </a:extLst>
          </p:cNvPr>
          <p:cNvSpPr/>
          <p:nvPr/>
        </p:nvSpPr>
        <p:spPr>
          <a:xfrm>
            <a:off x="2037045" y="3193043"/>
            <a:ext cx="4400138" cy="1564119"/>
          </a:xfrm>
          <a:prstGeom prst="rect">
            <a:avLst/>
          </a:prstGeom>
          <a:solidFill>
            <a:schemeClr val="bg1"/>
          </a:solidFill>
          <a:ln w="9525" cap="rnd">
            <a:solidFill>
              <a:schemeClr val="tx1">
                <a:lumMod val="50000"/>
                <a:lumOff val="50000"/>
                <a:alpha val="7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CEDF7277-3D70-4C25-B2EE-C330BD2A2AA2}"/>
              </a:ext>
            </a:extLst>
          </p:cNvPr>
          <p:cNvSpPr/>
          <p:nvPr/>
        </p:nvSpPr>
        <p:spPr>
          <a:xfrm>
            <a:off x="2037045" y="2664629"/>
            <a:ext cx="4400138" cy="447118"/>
          </a:xfrm>
          <a:prstGeom prst="rect">
            <a:avLst/>
          </a:prstGeom>
          <a:solidFill>
            <a:schemeClr val="bg1"/>
          </a:solidFill>
          <a:ln w="9525" cap="rnd">
            <a:solidFill>
              <a:schemeClr val="tx1">
                <a:lumMod val="50000"/>
                <a:lumOff val="50000"/>
                <a:alpha val="7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10E08E66-5B5F-4886-B3A2-BBAD47588F57}"/>
              </a:ext>
            </a:extLst>
          </p:cNvPr>
          <p:cNvSpPr/>
          <p:nvPr/>
        </p:nvSpPr>
        <p:spPr>
          <a:xfrm>
            <a:off x="2092090" y="2736575"/>
            <a:ext cx="1363479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Numar apartament</a:t>
            </a:r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7B17CB5E-5F02-4B74-9FFD-FB459E082BEF}"/>
              </a:ext>
            </a:extLst>
          </p:cNvPr>
          <p:cNvSpPr/>
          <p:nvPr/>
        </p:nvSpPr>
        <p:spPr>
          <a:xfrm>
            <a:off x="3503194" y="2736575"/>
            <a:ext cx="591404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16</a:t>
            </a:r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1C060BD7-E182-4404-A9DD-078ADE2D80C9}"/>
              </a:ext>
            </a:extLst>
          </p:cNvPr>
          <p:cNvSpPr/>
          <p:nvPr/>
        </p:nvSpPr>
        <p:spPr>
          <a:xfrm>
            <a:off x="2092090" y="2897738"/>
            <a:ext cx="1363479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Nume, prenume</a:t>
            </a: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66F3C5AE-2857-4669-A2C5-EDDCA1F211AB}"/>
              </a:ext>
            </a:extLst>
          </p:cNvPr>
          <p:cNvSpPr/>
          <p:nvPr/>
        </p:nvSpPr>
        <p:spPr>
          <a:xfrm>
            <a:off x="3503194" y="2897738"/>
            <a:ext cx="2876550" cy="1371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tx1"/>
                </a:solidFill>
              </a:rPr>
              <a:t>Odovinca D.</a:t>
            </a: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E27B9609-71D9-46C4-9E17-E4D9E309D033}"/>
              </a:ext>
            </a:extLst>
          </p:cNvPr>
          <p:cNvSpPr/>
          <p:nvPr/>
        </p:nvSpPr>
        <p:spPr>
          <a:xfrm>
            <a:off x="2037045" y="2066597"/>
            <a:ext cx="2876550" cy="22955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>
                <a:solidFill>
                  <a:schemeClr val="bg2">
                    <a:lumMod val="25000"/>
                  </a:schemeClr>
                </a:solidFill>
              </a:rPr>
              <a:t>Asociatia de proprietari Vulturul B4A</a:t>
            </a: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D253C317-FF5B-48DF-89BA-6E68DB838299}"/>
              </a:ext>
            </a:extLst>
          </p:cNvPr>
          <p:cNvSpPr/>
          <p:nvPr/>
        </p:nvSpPr>
        <p:spPr>
          <a:xfrm>
            <a:off x="3267093" y="2340453"/>
            <a:ext cx="526661" cy="167841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>
                <a:solidFill>
                  <a:schemeClr val="bg2">
                    <a:lumMod val="25000"/>
                  </a:schemeClr>
                </a:solidFill>
              </a:rPr>
              <a:t>Scara</a:t>
            </a:r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08C0AB4C-EA67-403B-BD68-50F8B5D0DEC9}"/>
              </a:ext>
            </a:extLst>
          </p:cNvPr>
          <p:cNvSpPr/>
          <p:nvPr/>
        </p:nvSpPr>
        <p:spPr>
          <a:xfrm>
            <a:off x="3854380" y="2344459"/>
            <a:ext cx="267011" cy="163831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>
                <a:solidFill>
                  <a:schemeClr val="bg2">
                    <a:lumMod val="25000"/>
                  </a:schemeClr>
                </a:solidFill>
              </a:rPr>
              <a:t>A</a:t>
            </a: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95C46C7B-75A5-4B7B-BB27-DFC26E7BB596}"/>
              </a:ext>
            </a:extLst>
          </p:cNvPr>
          <p:cNvCxnSpPr>
            <a:cxnSpLocks/>
          </p:cNvCxnSpPr>
          <p:nvPr/>
        </p:nvCxnSpPr>
        <p:spPr>
          <a:xfrm>
            <a:off x="2055707" y="2568245"/>
            <a:ext cx="311345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601CB057-8596-4C55-AD89-62B652C4ED40}"/>
              </a:ext>
            </a:extLst>
          </p:cNvPr>
          <p:cNvSpPr/>
          <p:nvPr/>
        </p:nvSpPr>
        <p:spPr>
          <a:xfrm>
            <a:off x="2092090" y="3258680"/>
            <a:ext cx="1363479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Numar persoane</a:t>
            </a:r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53486DB5-30D1-4771-8AF2-2A6463FA6987}"/>
              </a:ext>
            </a:extLst>
          </p:cNvPr>
          <p:cNvSpPr/>
          <p:nvPr/>
        </p:nvSpPr>
        <p:spPr>
          <a:xfrm>
            <a:off x="3503194" y="3258680"/>
            <a:ext cx="591405" cy="1371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A7A756B7-F761-425E-BBCC-A6CE4F7CBC6E}"/>
              </a:ext>
            </a:extLst>
          </p:cNvPr>
          <p:cNvSpPr/>
          <p:nvPr/>
        </p:nvSpPr>
        <p:spPr>
          <a:xfrm>
            <a:off x="2092089" y="3760334"/>
            <a:ext cx="1363479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E-mail</a:t>
            </a:r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06CCF0F7-C152-4C7E-8F6C-3CE4DDAC9D8C}"/>
              </a:ext>
            </a:extLst>
          </p:cNvPr>
          <p:cNvSpPr/>
          <p:nvPr/>
        </p:nvSpPr>
        <p:spPr>
          <a:xfrm>
            <a:off x="3503193" y="3760334"/>
            <a:ext cx="2010207" cy="1371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tx1"/>
                </a:solidFill>
              </a:rPr>
              <a:t>odovinca@yahoo.com</a:t>
            </a:r>
          </a:p>
        </p:txBody>
      </p: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B29DE794-F60A-4A3A-8EA8-A1C0AEF4436C}"/>
              </a:ext>
            </a:extLst>
          </p:cNvPr>
          <p:cNvSpPr/>
          <p:nvPr/>
        </p:nvSpPr>
        <p:spPr>
          <a:xfrm>
            <a:off x="2092089" y="3927554"/>
            <a:ext cx="1363479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Numar telefon</a:t>
            </a:r>
          </a:p>
        </p:txBody>
      </p: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E61E057C-3B01-4A90-BA10-8560B29E3873}"/>
              </a:ext>
            </a:extLst>
          </p:cNvPr>
          <p:cNvSpPr/>
          <p:nvPr/>
        </p:nvSpPr>
        <p:spPr>
          <a:xfrm>
            <a:off x="3503193" y="3927554"/>
            <a:ext cx="862593" cy="1371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tx1"/>
                </a:solidFill>
              </a:rPr>
              <a:t>0744558698</a:t>
            </a:r>
          </a:p>
        </p:txBody>
      </p:sp>
      <p:pic>
        <p:nvPicPr>
          <p:cNvPr id="95" name="Picture 94">
            <a:extLst>
              <a:ext uri="{FF2B5EF4-FFF2-40B4-BE49-F238E27FC236}">
                <a16:creationId xmlns:a16="http://schemas.microsoft.com/office/drawing/2014/main" id="{19B987CD-EDB5-4408-BAFA-8AE0FB0D3CC1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7774" y="2766648"/>
            <a:ext cx="101129" cy="101129"/>
          </a:xfrm>
          <a:prstGeom prst="rect">
            <a:avLst/>
          </a:prstGeom>
        </p:spPr>
      </p:pic>
      <p:sp>
        <p:nvSpPr>
          <p:cNvPr id="96" name="Rectangle 95">
            <a:extLst>
              <a:ext uri="{FF2B5EF4-FFF2-40B4-BE49-F238E27FC236}">
                <a16:creationId xmlns:a16="http://schemas.microsoft.com/office/drawing/2014/main" id="{59C8DEA6-7E39-431F-A961-99DFA263F18B}"/>
              </a:ext>
            </a:extLst>
          </p:cNvPr>
          <p:cNvSpPr/>
          <p:nvPr/>
        </p:nvSpPr>
        <p:spPr>
          <a:xfrm>
            <a:off x="7371199" y="2105428"/>
            <a:ext cx="1483552" cy="1524180"/>
          </a:xfrm>
          <a:prstGeom prst="rect">
            <a:avLst/>
          </a:prstGeom>
          <a:solidFill>
            <a:schemeClr val="bg1"/>
          </a:solidFill>
          <a:ln>
            <a:gradFill flip="none" rotWithShape="1">
              <a:gsLst>
                <a:gs pos="39000">
                  <a:schemeClr val="bg1">
                    <a:lumMod val="75000"/>
                  </a:schemeClr>
                </a:gs>
                <a:gs pos="60000">
                  <a:schemeClr val="accent3">
                    <a:lumMod val="45000"/>
                    <a:lumOff val="5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100000">
                  <a:schemeClr val="tx1"/>
                </a:gs>
              </a:gsLst>
              <a:lin ang="54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  <a:p>
            <a:pPr algn="ctr"/>
            <a:r>
              <a:rPr lang="en-US" sz="1600">
                <a:solidFill>
                  <a:srgbClr val="00B050"/>
                </a:solidFill>
              </a:rPr>
              <a:t>Indicatii</a:t>
            </a:r>
            <a:r>
              <a:rPr lang="en-US" sz="1200">
                <a:solidFill>
                  <a:srgbClr val="00B050"/>
                </a:solidFill>
              </a:rPr>
              <a:t> </a:t>
            </a:r>
          </a:p>
          <a:p>
            <a:pPr algn="ctr"/>
            <a:r>
              <a:rPr lang="en-US" sz="800">
                <a:solidFill>
                  <a:schemeClr val="tx1"/>
                </a:solidFill>
              </a:rPr>
              <a:t>Aici definesti detaliile apartamentelor.</a:t>
            </a:r>
          </a:p>
          <a:p>
            <a:pPr algn="ctr"/>
            <a:r>
              <a:rPr lang="en-US" sz="800">
                <a:solidFill>
                  <a:schemeClr val="tx1"/>
                </a:solidFill>
              </a:rPr>
              <a:t>Sa contimuam cu restul apartamentelor</a:t>
            </a:r>
            <a:r>
              <a:rPr lang="en-US"/>
              <a:t>si prenumele</a:t>
            </a:r>
          </a:p>
        </p:txBody>
      </p:sp>
      <p:pic>
        <p:nvPicPr>
          <p:cNvPr id="97" name="Picture 96">
            <a:extLst>
              <a:ext uri="{FF2B5EF4-FFF2-40B4-BE49-F238E27FC236}">
                <a16:creationId xmlns:a16="http://schemas.microsoft.com/office/drawing/2014/main" id="{692F1331-C972-4D14-97E3-50C41B32A3F3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5764" y="2179962"/>
            <a:ext cx="246610" cy="246610"/>
          </a:xfrm>
          <a:prstGeom prst="rect">
            <a:avLst/>
          </a:prstGeom>
        </p:spPr>
      </p:pic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6ACBAE26-12BC-49EB-8FB3-DC381223DC98}"/>
              </a:ext>
            </a:extLst>
          </p:cNvPr>
          <p:cNvSpPr/>
          <p:nvPr/>
        </p:nvSpPr>
        <p:spPr>
          <a:xfrm>
            <a:off x="2037045" y="2342456"/>
            <a:ext cx="526661" cy="171858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>
                <a:solidFill>
                  <a:schemeClr val="bg2">
                    <a:lumMod val="25000"/>
                  </a:schemeClr>
                </a:solidFill>
              </a:rPr>
              <a:t>Bloc</a:t>
            </a:r>
          </a:p>
        </p:txBody>
      </p: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C6C97CE5-1530-4960-B15F-A6687FF4E467}"/>
              </a:ext>
            </a:extLst>
          </p:cNvPr>
          <p:cNvSpPr/>
          <p:nvPr/>
        </p:nvSpPr>
        <p:spPr>
          <a:xfrm>
            <a:off x="2624331" y="2346462"/>
            <a:ext cx="526661" cy="167846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>
                <a:solidFill>
                  <a:schemeClr val="bg2">
                    <a:lumMod val="25000"/>
                  </a:schemeClr>
                </a:solidFill>
              </a:rPr>
              <a:t>B4</a:t>
            </a:r>
          </a:p>
        </p:txBody>
      </p:sp>
      <p:sp>
        <p:nvSpPr>
          <p:cNvPr id="100" name="Rectangle: Rounded Corners 99">
            <a:extLst>
              <a:ext uri="{FF2B5EF4-FFF2-40B4-BE49-F238E27FC236}">
                <a16:creationId xmlns:a16="http://schemas.microsoft.com/office/drawing/2014/main" id="{0A5EB58F-0FED-46AB-92C5-831D90843877}"/>
              </a:ext>
            </a:extLst>
          </p:cNvPr>
          <p:cNvSpPr/>
          <p:nvPr/>
        </p:nvSpPr>
        <p:spPr>
          <a:xfrm>
            <a:off x="2092089" y="3425898"/>
            <a:ext cx="1363479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Numar camere</a:t>
            </a:r>
          </a:p>
        </p:txBody>
      </p:sp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id="{1A754864-C05C-4200-8081-4333E9C80528}"/>
              </a:ext>
            </a:extLst>
          </p:cNvPr>
          <p:cNvSpPr/>
          <p:nvPr/>
        </p:nvSpPr>
        <p:spPr>
          <a:xfrm>
            <a:off x="3503193" y="3425898"/>
            <a:ext cx="591405" cy="1371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19B1AEEC-3C19-4CC6-9C12-09B4547189A5}"/>
              </a:ext>
            </a:extLst>
          </p:cNvPr>
          <p:cNvSpPr/>
          <p:nvPr/>
        </p:nvSpPr>
        <p:spPr>
          <a:xfrm>
            <a:off x="2092089" y="3593116"/>
            <a:ext cx="1363479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Suprafata totala m</a:t>
            </a:r>
            <a:r>
              <a:rPr lang="en-US" sz="800" baseline="30000">
                <a:solidFill>
                  <a:schemeClr val="bg2">
                    <a:lumMod val="25000"/>
                  </a:schemeClr>
                </a:solidFill>
              </a:rPr>
              <a:t>2</a:t>
            </a:r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87089BD4-EDED-4F02-8F05-0F7084C67568}"/>
              </a:ext>
            </a:extLst>
          </p:cNvPr>
          <p:cNvSpPr/>
          <p:nvPr/>
        </p:nvSpPr>
        <p:spPr>
          <a:xfrm>
            <a:off x="3503193" y="3593116"/>
            <a:ext cx="591405" cy="1371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tx1"/>
                </a:solidFill>
              </a:rPr>
              <a:t>72.45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01F35E51-466C-4F07-AB60-44CF840DEA0B}"/>
              </a:ext>
            </a:extLst>
          </p:cNvPr>
          <p:cNvSpPr/>
          <p:nvPr/>
        </p:nvSpPr>
        <p:spPr>
          <a:xfrm>
            <a:off x="2660351" y="4757162"/>
            <a:ext cx="623669" cy="13716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rnd">
            <a:solidFill>
              <a:schemeClr val="tx1">
                <a:lumMod val="50000"/>
                <a:lumOff val="50000"/>
                <a:alpha val="72000"/>
              </a:schemeClr>
            </a:solidFill>
          </a:ln>
          <a:effectLst>
            <a:outerShdw blurRad="50800" dist="50800" dir="5400000" algn="ctr" rotWithShape="0">
              <a:schemeClr val="bg1">
                <a:lumMod val="9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>
                <a:solidFill>
                  <a:schemeClr val="bg1">
                    <a:lumMod val="65000"/>
                  </a:schemeClr>
                </a:solidFill>
              </a:rPr>
              <a:t>Contoare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F03B4EBD-A4EA-4CF1-BD92-09498024AF40}"/>
              </a:ext>
            </a:extLst>
          </p:cNvPr>
          <p:cNvSpPr/>
          <p:nvPr/>
        </p:nvSpPr>
        <p:spPr>
          <a:xfrm>
            <a:off x="3293180" y="4757162"/>
            <a:ext cx="1072605" cy="13716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rnd">
            <a:solidFill>
              <a:schemeClr val="tx1">
                <a:lumMod val="50000"/>
                <a:lumOff val="50000"/>
                <a:alpha val="72000"/>
              </a:schemeClr>
            </a:solidFill>
          </a:ln>
          <a:effectLst>
            <a:outerShdw blurRad="50800" dist="50800" dir="5400000" algn="ctr" rotWithShape="0">
              <a:schemeClr val="bg1">
                <a:lumMod val="9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>
                <a:solidFill>
                  <a:schemeClr val="bg1">
                    <a:lumMod val="65000"/>
                  </a:schemeClr>
                </a:solidFill>
              </a:rPr>
              <a:t>Distribuire cheltuieli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206A132A-6458-48A3-A7A3-88459B00FA86}"/>
              </a:ext>
            </a:extLst>
          </p:cNvPr>
          <p:cNvSpPr/>
          <p:nvPr/>
        </p:nvSpPr>
        <p:spPr>
          <a:xfrm>
            <a:off x="2037045" y="4757925"/>
            <a:ext cx="666338" cy="171268"/>
          </a:xfrm>
          <a:prstGeom prst="rect">
            <a:avLst/>
          </a:prstGeom>
          <a:solidFill>
            <a:schemeClr val="bg1"/>
          </a:solidFill>
          <a:ln w="15875" cap="rnd">
            <a:solidFill>
              <a:schemeClr val="tx1">
                <a:lumMod val="50000"/>
                <a:lumOff val="50000"/>
                <a:alpha val="72000"/>
              </a:schemeClr>
            </a:solidFill>
          </a:ln>
          <a:effectLst>
            <a:outerShdw blurRad="50800" dist="50800" dir="5400000" algn="ctr" rotWithShape="0">
              <a:schemeClr val="bg1">
                <a:lumMod val="9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Profil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08930BBC-5F46-4309-8AA3-9FFAE9ABEA8D}"/>
              </a:ext>
            </a:extLst>
          </p:cNvPr>
          <p:cNvSpPr/>
          <p:nvPr/>
        </p:nvSpPr>
        <p:spPr>
          <a:xfrm>
            <a:off x="4374945" y="4756581"/>
            <a:ext cx="623669" cy="13716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rnd">
            <a:solidFill>
              <a:schemeClr val="tx1">
                <a:lumMod val="50000"/>
                <a:lumOff val="50000"/>
                <a:alpha val="72000"/>
              </a:schemeClr>
            </a:solidFill>
          </a:ln>
          <a:effectLst>
            <a:outerShdw blurRad="50800" dist="50800" dir="5400000" algn="ctr" rotWithShape="0">
              <a:schemeClr val="bg1">
                <a:lumMod val="9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>
                <a:solidFill>
                  <a:schemeClr val="bg1">
                    <a:lumMod val="65000"/>
                  </a:schemeClr>
                </a:solidFill>
              </a:rPr>
              <a:t>Fonduri</a:t>
            </a:r>
          </a:p>
        </p:txBody>
      </p:sp>
      <p:sp>
        <p:nvSpPr>
          <p:cNvPr id="108" name="Rectangle: Rounded Corners 107">
            <a:hlinkClick r:id="rId6" action="ppaction://hlinksldjump"/>
            <a:extLst>
              <a:ext uri="{FF2B5EF4-FFF2-40B4-BE49-F238E27FC236}">
                <a16:creationId xmlns:a16="http://schemas.microsoft.com/office/drawing/2014/main" id="{F75AF8C1-4EC8-4F02-BC36-2E6A41D09B89}"/>
              </a:ext>
            </a:extLst>
          </p:cNvPr>
          <p:cNvSpPr/>
          <p:nvPr/>
        </p:nvSpPr>
        <p:spPr>
          <a:xfrm>
            <a:off x="5561025" y="3751627"/>
            <a:ext cx="176037" cy="13639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r"/>
            <a:r>
              <a:rPr lang="en-US" sz="1050" b="1">
                <a:solidFill>
                  <a:schemeClr val="bg2">
                    <a:lumMod val="25000"/>
                  </a:schemeClr>
                </a:solidFill>
              </a:rPr>
              <a:t>+</a:t>
            </a:r>
          </a:p>
        </p:txBody>
      </p:sp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id="{C8565774-B6CD-4643-8EC7-04479E249330}"/>
              </a:ext>
            </a:extLst>
          </p:cNvPr>
          <p:cNvSpPr/>
          <p:nvPr/>
        </p:nvSpPr>
        <p:spPr>
          <a:xfrm>
            <a:off x="5766714" y="3750859"/>
            <a:ext cx="176037" cy="13639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r"/>
            <a:r>
              <a:rPr lang="en-US" sz="1050" b="1">
                <a:solidFill>
                  <a:schemeClr val="bg2">
                    <a:lumMod val="25000"/>
                  </a:schemeClr>
                </a:solidFill>
              </a:rPr>
              <a:t>-</a:t>
            </a:r>
          </a:p>
        </p:txBody>
      </p:sp>
      <p:sp>
        <p:nvSpPr>
          <p:cNvPr id="110" name="Rectangle: Rounded Corners 109">
            <a:hlinkClick r:id="rId6" action="ppaction://hlinksldjump"/>
            <a:extLst>
              <a:ext uri="{FF2B5EF4-FFF2-40B4-BE49-F238E27FC236}">
                <a16:creationId xmlns:a16="http://schemas.microsoft.com/office/drawing/2014/main" id="{6784EE8F-5209-4B22-9478-5DB562F1C744}"/>
              </a:ext>
            </a:extLst>
          </p:cNvPr>
          <p:cNvSpPr/>
          <p:nvPr/>
        </p:nvSpPr>
        <p:spPr>
          <a:xfrm>
            <a:off x="5559424" y="3928322"/>
            <a:ext cx="176037" cy="13639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r"/>
            <a:r>
              <a:rPr lang="en-US" sz="1050" b="1">
                <a:solidFill>
                  <a:schemeClr val="bg2">
                    <a:lumMod val="25000"/>
                  </a:schemeClr>
                </a:solidFill>
              </a:rPr>
              <a:t>+</a:t>
            </a:r>
          </a:p>
        </p:txBody>
      </p:sp>
      <p:sp>
        <p:nvSpPr>
          <p:cNvPr id="111" name="Rectangle: Rounded Corners 110">
            <a:extLst>
              <a:ext uri="{FF2B5EF4-FFF2-40B4-BE49-F238E27FC236}">
                <a16:creationId xmlns:a16="http://schemas.microsoft.com/office/drawing/2014/main" id="{D2C85CF5-067F-4D22-9B76-84FA2BDEBCF8}"/>
              </a:ext>
            </a:extLst>
          </p:cNvPr>
          <p:cNvSpPr/>
          <p:nvPr/>
        </p:nvSpPr>
        <p:spPr>
          <a:xfrm>
            <a:off x="5765113" y="3927554"/>
            <a:ext cx="176037" cy="13639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r"/>
            <a:r>
              <a:rPr lang="en-US" sz="1050" b="1">
                <a:solidFill>
                  <a:schemeClr val="bg2">
                    <a:lumMod val="25000"/>
                  </a:schemeClr>
                </a:solidFill>
              </a:rPr>
              <a:t>-</a:t>
            </a:r>
          </a:p>
        </p:txBody>
      </p:sp>
      <p:sp>
        <p:nvSpPr>
          <p:cNvPr id="112" name="Rectangle: Rounded Corners 111">
            <a:extLst>
              <a:ext uri="{FF2B5EF4-FFF2-40B4-BE49-F238E27FC236}">
                <a16:creationId xmlns:a16="http://schemas.microsoft.com/office/drawing/2014/main" id="{321EF8FC-09EC-4907-9563-E4FB0CE4FDFE}"/>
              </a:ext>
            </a:extLst>
          </p:cNvPr>
          <p:cNvSpPr/>
          <p:nvPr/>
        </p:nvSpPr>
        <p:spPr>
          <a:xfrm>
            <a:off x="2092090" y="4148757"/>
            <a:ext cx="679873" cy="13716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      Adauga</a:t>
            </a:r>
          </a:p>
        </p:txBody>
      </p: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5594FD0D-E75C-45F0-871E-E9D58AA94925}"/>
              </a:ext>
            </a:extLst>
          </p:cNvPr>
          <p:cNvGrpSpPr/>
          <p:nvPr/>
        </p:nvGrpSpPr>
        <p:grpSpPr>
          <a:xfrm>
            <a:off x="2175874" y="4157474"/>
            <a:ext cx="104274" cy="101435"/>
            <a:chOff x="6534150" y="3133725"/>
            <a:chExt cx="457200" cy="504224"/>
          </a:xfrm>
        </p:grpSpPr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3C3B9505-8BCF-480E-8491-2B1F6427F565}"/>
                </a:ext>
              </a:extLst>
            </p:cNvPr>
            <p:cNvCxnSpPr/>
            <p:nvPr/>
          </p:nvCxnSpPr>
          <p:spPr>
            <a:xfrm>
              <a:off x="6762750" y="3133725"/>
              <a:ext cx="0" cy="504224"/>
            </a:xfrm>
            <a:prstGeom prst="line">
              <a:avLst/>
            </a:prstGeom>
            <a:ln w="349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D30CCE90-1507-4807-A48D-092446D8423C}"/>
                </a:ext>
              </a:extLst>
            </p:cNvPr>
            <p:cNvCxnSpPr/>
            <p:nvPr/>
          </p:nvCxnSpPr>
          <p:spPr>
            <a:xfrm>
              <a:off x="6534150" y="3385837"/>
              <a:ext cx="457200" cy="0"/>
            </a:xfrm>
            <a:prstGeom prst="line">
              <a:avLst/>
            </a:prstGeom>
            <a:ln w="349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6" name="Rectangle: Rounded Corners 115">
            <a:hlinkClick r:id="rId7" action="ppaction://hlinksldjump"/>
            <a:extLst>
              <a:ext uri="{FF2B5EF4-FFF2-40B4-BE49-F238E27FC236}">
                <a16:creationId xmlns:a16="http://schemas.microsoft.com/office/drawing/2014/main" id="{AD2532B5-CD19-4F3F-8B61-047C4336BF4F}"/>
              </a:ext>
            </a:extLst>
          </p:cNvPr>
          <p:cNvSpPr/>
          <p:nvPr/>
        </p:nvSpPr>
        <p:spPr>
          <a:xfrm>
            <a:off x="2041686" y="5285317"/>
            <a:ext cx="1704975" cy="246211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/>
              <a:t>Continua</a:t>
            </a:r>
          </a:p>
        </p:txBody>
      </p:sp>
      <p:sp>
        <p:nvSpPr>
          <p:cNvPr id="117" name="Rectangle: Rounded Corners 116">
            <a:hlinkClick r:id="rId8" action="ppaction://hlinksldjump"/>
            <a:extLst>
              <a:ext uri="{FF2B5EF4-FFF2-40B4-BE49-F238E27FC236}">
                <a16:creationId xmlns:a16="http://schemas.microsoft.com/office/drawing/2014/main" id="{C254D645-B11D-45C8-B490-323DEAFDE809}"/>
              </a:ext>
            </a:extLst>
          </p:cNvPr>
          <p:cNvSpPr/>
          <p:nvPr/>
        </p:nvSpPr>
        <p:spPr>
          <a:xfrm>
            <a:off x="3820663" y="5285317"/>
            <a:ext cx="1704975" cy="246211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>
                <a:solidFill>
                  <a:schemeClr val="tx1">
                    <a:lumMod val="50000"/>
                    <a:lumOff val="50000"/>
                  </a:schemeClr>
                </a:solidFill>
              </a:rPr>
              <a:t>&lt; Inapoi</a:t>
            </a:r>
          </a:p>
        </p:txBody>
      </p:sp>
    </p:spTree>
    <p:extLst>
      <p:ext uri="{BB962C8B-B14F-4D97-AF65-F5344CB8AC3E}">
        <p14:creationId xmlns:p14="http://schemas.microsoft.com/office/powerpoint/2010/main" val="287003262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>
            <a:extLst>
              <a:ext uri="{FF2B5EF4-FFF2-40B4-BE49-F238E27FC236}">
                <a16:creationId xmlns:a16="http://schemas.microsoft.com/office/drawing/2014/main" id="{F7878B1B-4369-4FBE-BCD3-532067B6A458}"/>
              </a:ext>
            </a:extLst>
          </p:cNvPr>
          <p:cNvSpPr txBox="1"/>
          <p:nvPr/>
        </p:nvSpPr>
        <p:spPr>
          <a:xfrm>
            <a:off x="2612577" y="1424224"/>
            <a:ext cx="12774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tx1">
                    <a:lumMod val="85000"/>
                    <a:lumOff val="15000"/>
                  </a:schemeClr>
                </a:solidFill>
              </a:rPr>
              <a:t>Asociatie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4B54C78-5109-4AE1-8A5D-E30A61C85A5B}"/>
              </a:ext>
            </a:extLst>
          </p:cNvPr>
          <p:cNvCxnSpPr/>
          <p:nvPr/>
        </p:nvCxnSpPr>
        <p:spPr>
          <a:xfrm>
            <a:off x="2037045" y="2024743"/>
            <a:ext cx="768704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81778F32-DB43-4711-8123-26F66D24D50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662" y="1316179"/>
            <a:ext cx="581706" cy="581706"/>
          </a:xfrm>
          <a:prstGeom prst="rect">
            <a:avLst/>
          </a:prstGeom>
        </p:spPr>
      </p:pic>
      <p:sp>
        <p:nvSpPr>
          <p:cNvPr id="71" name="Rectangle 70">
            <a:extLst>
              <a:ext uri="{FF2B5EF4-FFF2-40B4-BE49-F238E27FC236}">
                <a16:creationId xmlns:a16="http://schemas.microsoft.com/office/drawing/2014/main" id="{D9A5EEDD-F25F-4CC2-BDDF-C3F913A2CC4F}"/>
              </a:ext>
            </a:extLst>
          </p:cNvPr>
          <p:cNvSpPr/>
          <p:nvPr/>
        </p:nvSpPr>
        <p:spPr>
          <a:xfrm>
            <a:off x="2037045" y="3193043"/>
            <a:ext cx="4400138" cy="1564119"/>
          </a:xfrm>
          <a:prstGeom prst="rect">
            <a:avLst/>
          </a:prstGeom>
          <a:solidFill>
            <a:schemeClr val="bg1"/>
          </a:solidFill>
          <a:ln w="9525" cap="rnd">
            <a:solidFill>
              <a:schemeClr val="tx1">
                <a:lumMod val="50000"/>
                <a:lumOff val="50000"/>
                <a:alpha val="7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CEDF7277-3D70-4C25-B2EE-C330BD2A2AA2}"/>
              </a:ext>
            </a:extLst>
          </p:cNvPr>
          <p:cNvSpPr/>
          <p:nvPr/>
        </p:nvSpPr>
        <p:spPr>
          <a:xfrm>
            <a:off x="2037045" y="2664629"/>
            <a:ext cx="4400138" cy="447118"/>
          </a:xfrm>
          <a:prstGeom prst="rect">
            <a:avLst/>
          </a:prstGeom>
          <a:solidFill>
            <a:schemeClr val="bg1"/>
          </a:solidFill>
          <a:ln w="9525" cap="rnd">
            <a:solidFill>
              <a:schemeClr val="tx1">
                <a:lumMod val="50000"/>
                <a:lumOff val="50000"/>
                <a:alpha val="7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10E08E66-5B5F-4886-B3A2-BBAD47588F57}"/>
              </a:ext>
            </a:extLst>
          </p:cNvPr>
          <p:cNvSpPr/>
          <p:nvPr/>
        </p:nvSpPr>
        <p:spPr>
          <a:xfrm>
            <a:off x="2092090" y="2736575"/>
            <a:ext cx="1363479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Numar apartament</a:t>
            </a:r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7B17CB5E-5F02-4B74-9FFD-FB459E082BEF}"/>
              </a:ext>
            </a:extLst>
          </p:cNvPr>
          <p:cNvSpPr/>
          <p:nvPr/>
        </p:nvSpPr>
        <p:spPr>
          <a:xfrm>
            <a:off x="3503194" y="2736575"/>
            <a:ext cx="591404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30</a:t>
            </a:r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1C060BD7-E182-4404-A9DD-078ADE2D80C9}"/>
              </a:ext>
            </a:extLst>
          </p:cNvPr>
          <p:cNvSpPr/>
          <p:nvPr/>
        </p:nvSpPr>
        <p:spPr>
          <a:xfrm>
            <a:off x="2092090" y="2897738"/>
            <a:ext cx="1363479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Nume, prenume</a:t>
            </a:r>
          </a:p>
        </p:txBody>
      </p:sp>
      <p:sp>
        <p:nvSpPr>
          <p:cNvPr id="79" name="Rectangle: Rounded Corners 78">
            <a:hlinkClick r:id="rId4" action="ppaction://hlinksldjump"/>
            <a:extLst>
              <a:ext uri="{FF2B5EF4-FFF2-40B4-BE49-F238E27FC236}">
                <a16:creationId xmlns:a16="http://schemas.microsoft.com/office/drawing/2014/main" id="{66F3C5AE-2857-4669-A2C5-EDDCA1F211AB}"/>
              </a:ext>
            </a:extLst>
          </p:cNvPr>
          <p:cNvSpPr/>
          <p:nvPr/>
        </p:nvSpPr>
        <p:spPr>
          <a:xfrm>
            <a:off x="3503194" y="2897738"/>
            <a:ext cx="2876550" cy="13716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E27B9609-71D9-46C4-9E17-E4D9E309D033}"/>
              </a:ext>
            </a:extLst>
          </p:cNvPr>
          <p:cNvSpPr/>
          <p:nvPr/>
        </p:nvSpPr>
        <p:spPr>
          <a:xfrm>
            <a:off x="2037045" y="2066597"/>
            <a:ext cx="2876550" cy="22955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>
                <a:solidFill>
                  <a:schemeClr val="bg2">
                    <a:lumMod val="25000"/>
                  </a:schemeClr>
                </a:solidFill>
              </a:rPr>
              <a:t>Asociatia de proprietari Vulturul B4A</a:t>
            </a: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D253C317-FF5B-48DF-89BA-6E68DB838299}"/>
              </a:ext>
            </a:extLst>
          </p:cNvPr>
          <p:cNvSpPr/>
          <p:nvPr/>
        </p:nvSpPr>
        <p:spPr>
          <a:xfrm>
            <a:off x="3267093" y="2340453"/>
            <a:ext cx="526661" cy="167841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>
                <a:solidFill>
                  <a:schemeClr val="bg2">
                    <a:lumMod val="25000"/>
                  </a:schemeClr>
                </a:solidFill>
              </a:rPr>
              <a:t>Scara</a:t>
            </a:r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08C0AB4C-EA67-403B-BD68-50F8B5D0DEC9}"/>
              </a:ext>
            </a:extLst>
          </p:cNvPr>
          <p:cNvSpPr/>
          <p:nvPr/>
        </p:nvSpPr>
        <p:spPr>
          <a:xfrm>
            <a:off x="3854380" y="2344459"/>
            <a:ext cx="267011" cy="163831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>
                <a:solidFill>
                  <a:schemeClr val="bg2">
                    <a:lumMod val="25000"/>
                  </a:schemeClr>
                </a:solidFill>
              </a:rPr>
              <a:t>A</a:t>
            </a: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95C46C7B-75A5-4B7B-BB27-DFC26E7BB596}"/>
              </a:ext>
            </a:extLst>
          </p:cNvPr>
          <p:cNvCxnSpPr>
            <a:cxnSpLocks/>
          </p:cNvCxnSpPr>
          <p:nvPr/>
        </p:nvCxnSpPr>
        <p:spPr>
          <a:xfrm>
            <a:off x="2055707" y="2568245"/>
            <a:ext cx="311345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601CB057-8596-4C55-AD89-62B652C4ED40}"/>
              </a:ext>
            </a:extLst>
          </p:cNvPr>
          <p:cNvSpPr/>
          <p:nvPr/>
        </p:nvSpPr>
        <p:spPr>
          <a:xfrm>
            <a:off x="2092090" y="3258680"/>
            <a:ext cx="1363479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Numar persoane</a:t>
            </a:r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53486DB5-30D1-4771-8AF2-2A6463FA6987}"/>
              </a:ext>
            </a:extLst>
          </p:cNvPr>
          <p:cNvSpPr/>
          <p:nvPr/>
        </p:nvSpPr>
        <p:spPr>
          <a:xfrm>
            <a:off x="3503194" y="3258680"/>
            <a:ext cx="591405" cy="13716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A7A756B7-F761-425E-BBCC-A6CE4F7CBC6E}"/>
              </a:ext>
            </a:extLst>
          </p:cNvPr>
          <p:cNvSpPr/>
          <p:nvPr/>
        </p:nvSpPr>
        <p:spPr>
          <a:xfrm>
            <a:off x="2092089" y="3760334"/>
            <a:ext cx="1363479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E-mail</a:t>
            </a:r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06CCF0F7-C152-4C7E-8F6C-3CE4DDAC9D8C}"/>
              </a:ext>
            </a:extLst>
          </p:cNvPr>
          <p:cNvSpPr/>
          <p:nvPr/>
        </p:nvSpPr>
        <p:spPr>
          <a:xfrm>
            <a:off x="3503193" y="3760334"/>
            <a:ext cx="2010207" cy="1371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B29DE794-F60A-4A3A-8EA8-A1C0AEF4436C}"/>
              </a:ext>
            </a:extLst>
          </p:cNvPr>
          <p:cNvSpPr/>
          <p:nvPr/>
        </p:nvSpPr>
        <p:spPr>
          <a:xfrm>
            <a:off x="2092089" y="3927554"/>
            <a:ext cx="1363479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Numar telefon</a:t>
            </a:r>
          </a:p>
        </p:txBody>
      </p: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E61E057C-3B01-4A90-BA10-8560B29E3873}"/>
              </a:ext>
            </a:extLst>
          </p:cNvPr>
          <p:cNvSpPr/>
          <p:nvPr/>
        </p:nvSpPr>
        <p:spPr>
          <a:xfrm>
            <a:off x="3503193" y="3927554"/>
            <a:ext cx="862593" cy="1371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95" name="Picture 94">
            <a:extLst>
              <a:ext uri="{FF2B5EF4-FFF2-40B4-BE49-F238E27FC236}">
                <a16:creationId xmlns:a16="http://schemas.microsoft.com/office/drawing/2014/main" id="{19B987CD-EDB5-4408-BAFA-8AE0FB0D3CC1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7774" y="2766648"/>
            <a:ext cx="101129" cy="101129"/>
          </a:xfrm>
          <a:prstGeom prst="rect">
            <a:avLst/>
          </a:prstGeom>
        </p:spPr>
      </p:pic>
      <p:sp>
        <p:nvSpPr>
          <p:cNvPr id="96" name="Rectangle 95">
            <a:extLst>
              <a:ext uri="{FF2B5EF4-FFF2-40B4-BE49-F238E27FC236}">
                <a16:creationId xmlns:a16="http://schemas.microsoft.com/office/drawing/2014/main" id="{59C8DEA6-7E39-431F-A961-99DFA263F18B}"/>
              </a:ext>
            </a:extLst>
          </p:cNvPr>
          <p:cNvSpPr/>
          <p:nvPr/>
        </p:nvSpPr>
        <p:spPr>
          <a:xfrm>
            <a:off x="7371199" y="2105428"/>
            <a:ext cx="1483552" cy="1524180"/>
          </a:xfrm>
          <a:prstGeom prst="rect">
            <a:avLst/>
          </a:prstGeom>
          <a:solidFill>
            <a:schemeClr val="bg1"/>
          </a:solidFill>
          <a:ln>
            <a:gradFill flip="none" rotWithShape="1">
              <a:gsLst>
                <a:gs pos="39000">
                  <a:schemeClr val="bg1">
                    <a:lumMod val="75000"/>
                  </a:schemeClr>
                </a:gs>
                <a:gs pos="60000">
                  <a:schemeClr val="accent3">
                    <a:lumMod val="45000"/>
                    <a:lumOff val="5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100000">
                  <a:schemeClr val="tx1"/>
                </a:gs>
              </a:gsLst>
              <a:lin ang="54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  <a:p>
            <a:pPr algn="ctr"/>
            <a:r>
              <a:rPr lang="en-US" sz="1600">
                <a:solidFill>
                  <a:srgbClr val="00B050"/>
                </a:solidFill>
              </a:rPr>
              <a:t>Indicatii</a:t>
            </a:r>
            <a:r>
              <a:rPr lang="en-US" sz="1200">
                <a:solidFill>
                  <a:srgbClr val="00B050"/>
                </a:solidFill>
              </a:rPr>
              <a:t> </a:t>
            </a:r>
          </a:p>
          <a:p>
            <a:pPr algn="ctr"/>
            <a:r>
              <a:rPr lang="en-US" sz="800">
                <a:solidFill>
                  <a:schemeClr val="tx1"/>
                </a:solidFill>
              </a:rPr>
              <a:t>Aici definesti detaliile apartamentelor.</a:t>
            </a:r>
          </a:p>
          <a:p>
            <a:pPr algn="ctr"/>
            <a:r>
              <a:rPr lang="en-US" sz="800">
                <a:solidFill>
                  <a:schemeClr val="tx1"/>
                </a:solidFill>
              </a:rPr>
              <a:t>Sa contimuam cu restul apartamentelor</a:t>
            </a:r>
            <a:r>
              <a:rPr lang="en-US"/>
              <a:t>si prenumele</a:t>
            </a:r>
          </a:p>
        </p:txBody>
      </p:sp>
      <p:pic>
        <p:nvPicPr>
          <p:cNvPr id="97" name="Picture 96">
            <a:extLst>
              <a:ext uri="{FF2B5EF4-FFF2-40B4-BE49-F238E27FC236}">
                <a16:creationId xmlns:a16="http://schemas.microsoft.com/office/drawing/2014/main" id="{692F1331-C972-4D14-97E3-50C41B32A3F3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5764" y="2179962"/>
            <a:ext cx="246610" cy="246610"/>
          </a:xfrm>
          <a:prstGeom prst="rect">
            <a:avLst/>
          </a:prstGeom>
        </p:spPr>
      </p:pic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6ACBAE26-12BC-49EB-8FB3-DC381223DC98}"/>
              </a:ext>
            </a:extLst>
          </p:cNvPr>
          <p:cNvSpPr/>
          <p:nvPr/>
        </p:nvSpPr>
        <p:spPr>
          <a:xfrm>
            <a:off x="2037045" y="2342456"/>
            <a:ext cx="526661" cy="171858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>
                <a:solidFill>
                  <a:schemeClr val="bg2">
                    <a:lumMod val="25000"/>
                  </a:schemeClr>
                </a:solidFill>
              </a:rPr>
              <a:t>Bloc</a:t>
            </a:r>
          </a:p>
        </p:txBody>
      </p: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C6C97CE5-1530-4960-B15F-A6687FF4E467}"/>
              </a:ext>
            </a:extLst>
          </p:cNvPr>
          <p:cNvSpPr/>
          <p:nvPr/>
        </p:nvSpPr>
        <p:spPr>
          <a:xfrm>
            <a:off x="2624331" y="2346462"/>
            <a:ext cx="526661" cy="167846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>
                <a:solidFill>
                  <a:schemeClr val="bg2">
                    <a:lumMod val="25000"/>
                  </a:schemeClr>
                </a:solidFill>
              </a:rPr>
              <a:t>B4</a:t>
            </a:r>
          </a:p>
        </p:txBody>
      </p:sp>
      <p:sp>
        <p:nvSpPr>
          <p:cNvPr id="100" name="Rectangle: Rounded Corners 99">
            <a:extLst>
              <a:ext uri="{FF2B5EF4-FFF2-40B4-BE49-F238E27FC236}">
                <a16:creationId xmlns:a16="http://schemas.microsoft.com/office/drawing/2014/main" id="{0A5EB58F-0FED-46AB-92C5-831D90843877}"/>
              </a:ext>
            </a:extLst>
          </p:cNvPr>
          <p:cNvSpPr/>
          <p:nvPr/>
        </p:nvSpPr>
        <p:spPr>
          <a:xfrm>
            <a:off x="2092089" y="3425898"/>
            <a:ext cx="1363479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Numar camere</a:t>
            </a:r>
          </a:p>
        </p:txBody>
      </p:sp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id="{1A754864-C05C-4200-8081-4333E9C80528}"/>
              </a:ext>
            </a:extLst>
          </p:cNvPr>
          <p:cNvSpPr/>
          <p:nvPr/>
        </p:nvSpPr>
        <p:spPr>
          <a:xfrm>
            <a:off x="3503193" y="3425898"/>
            <a:ext cx="591405" cy="1371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19B1AEEC-3C19-4CC6-9C12-09B4547189A5}"/>
              </a:ext>
            </a:extLst>
          </p:cNvPr>
          <p:cNvSpPr/>
          <p:nvPr/>
        </p:nvSpPr>
        <p:spPr>
          <a:xfrm>
            <a:off x="2092089" y="3593116"/>
            <a:ext cx="1363479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Suprafata totala m</a:t>
            </a:r>
            <a:r>
              <a:rPr lang="en-US" sz="800" baseline="30000">
                <a:solidFill>
                  <a:schemeClr val="bg2">
                    <a:lumMod val="25000"/>
                  </a:schemeClr>
                </a:solidFill>
              </a:rPr>
              <a:t>2</a:t>
            </a:r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87089BD4-EDED-4F02-8F05-0F7084C67568}"/>
              </a:ext>
            </a:extLst>
          </p:cNvPr>
          <p:cNvSpPr/>
          <p:nvPr/>
        </p:nvSpPr>
        <p:spPr>
          <a:xfrm>
            <a:off x="3503193" y="3593116"/>
            <a:ext cx="591405" cy="1371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01F35E51-466C-4F07-AB60-44CF840DEA0B}"/>
              </a:ext>
            </a:extLst>
          </p:cNvPr>
          <p:cNvSpPr/>
          <p:nvPr/>
        </p:nvSpPr>
        <p:spPr>
          <a:xfrm>
            <a:off x="2660351" y="4757162"/>
            <a:ext cx="623669" cy="13716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rnd">
            <a:solidFill>
              <a:schemeClr val="tx1">
                <a:lumMod val="50000"/>
                <a:lumOff val="50000"/>
                <a:alpha val="72000"/>
              </a:schemeClr>
            </a:solidFill>
          </a:ln>
          <a:effectLst>
            <a:outerShdw blurRad="50800" dist="50800" dir="5400000" algn="ctr" rotWithShape="0">
              <a:schemeClr val="bg1">
                <a:lumMod val="9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>
                <a:solidFill>
                  <a:schemeClr val="bg1">
                    <a:lumMod val="65000"/>
                  </a:schemeClr>
                </a:solidFill>
              </a:rPr>
              <a:t>Contoare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F03B4EBD-A4EA-4CF1-BD92-09498024AF40}"/>
              </a:ext>
            </a:extLst>
          </p:cNvPr>
          <p:cNvSpPr/>
          <p:nvPr/>
        </p:nvSpPr>
        <p:spPr>
          <a:xfrm>
            <a:off x="3293180" y="4757162"/>
            <a:ext cx="1072605" cy="13716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rnd">
            <a:solidFill>
              <a:schemeClr val="tx1">
                <a:lumMod val="50000"/>
                <a:lumOff val="50000"/>
                <a:alpha val="72000"/>
              </a:schemeClr>
            </a:solidFill>
          </a:ln>
          <a:effectLst>
            <a:outerShdw blurRad="50800" dist="50800" dir="5400000" algn="ctr" rotWithShape="0">
              <a:schemeClr val="bg1">
                <a:lumMod val="9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>
                <a:solidFill>
                  <a:schemeClr val="bg1">
                    <a:lumMod val="65000"/>
                  </a:schemeClr>
                </a:solidFill>
              </a:rPr>
              <a:t>Distribuire cheltuieli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206A132A-6458-48A3-A7A3-88459B00FA86}"/>
              </a:ext>
            </a:extLst>
          </p:cNvPr>
          <p:cNvSpPr/>
          <p:nvPr/>
        </p:nvSpPr>
        <p:spPr>
          <a:xfrm>
            <a:off x="2037045" y="4757925"/>
            <a:ext cx="666338" cy="171268"/>
          </a:xfrm>
          <a:prstGeom prst="rect">
            <a:avLst/>
          </a:prstGeom>
          <a:solidFill>
            <a:schemeClr val="bg1"/>
          </a:solidFill>
          <a:ln w="15875" cap="rnd">
            <a:solidFill>
              <a:schemeClr val="tx1">
                <a:lumMod val="50000"/>
                <a:lumOff val="50000"/>
                <a:alpha val="72000"/>
              </a:schemeClr>
            </a:solidFill>
          </a:ln>
          <a:effectLst>
            <a:outerShdw blurRad="50800" dist="50800" dir="5400000" algn="ctr" rotWithShape="0">
              <a:schemeClr val="bg1">
                <a:lumMod val="9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Profil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08930BBC-5F46-4309-8AA3-9FFAE9ABEA8D}"/>
              </a:ext>
            </a:extLst>
          </p:cNvPr>
          <p:cNvSpPr/>
          <p:nvPr/>
        </p:nvSpPr>
        <p:spPr>
          <a:xfrm>
            <a:off x="4374945" y="4756581"/>
            <a:ext cx="623669" cy="13716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rnd">
            <a:solidFill>
              <a:schemeClr val="tx1">
                <a:lumMod val="50000"/>
                <a:lumOff val="50000"/>
                <a:alpha val="72000"/>
              </a:schemeClr>
            </a:solidFill>
          </a:ln>
          <a:effectLst>
            <a:outerShdw blurRad="50800" dist="50800" dir="5400000" algn="ctr" rotWithShape="0">
              <a:schemeClr val="bg1">
                <a:lumMod val="9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>
                <a:solidFill>
                  <a:schemeClr val="bg1">
                    <a:lumMod val="65000"/>
                  </a:schemeClr>
                </a:solidFill>
              </a:rPr>
              <a:t>Fonduri</a:t>
            </a:r>
          </a:p>
        </p:txBody>
      </p:sp>
      <p:sp>
        <p:nvSpPr>
          <p:cNvPr id="108" name="Rectangle: Rounded Corners 107">
            <a:hlinkClick r:id="rId7" action="ppaction://hlinksldjump"/>
            <a:extLst>
              <a:ext uri="{FF2B5EF4-FFF2-40B4-BE49-F238E27FC236}">
                <a16:creationId xmlns:a16="http://schemas.microsoft.com/office/drawing/2014/main" id="{F75AF8C1-4EC8-4F02-BC36-2E6A41D09B89}"/>
              </a:ext>
            </a:extLst>
          </p:cNvPr>
          <p:cNvSpPr/>
          <p:nvPr/>
        </p:nvSpPr>
        <p:spPr>
          <a:xfrm>
            <a:off x="5561025" y="3751627"/>
            <a:ext cx="176037" cy="13639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r"/>
            <a:r>
              <a:rPr lang="en-US" sz="1050" b="1">
                <a:solidFill>
                  <a:schemeClr val="bg2">
                    <a:lumMod val="25000"/>
                  </a:schemeClr>
                </a:solidFill>
              </a:rPr>
              <a:t>+</a:t>
            </a:r>
          </a:p>
        </p:txBody>
      </p:sp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id="{C8565774-B6CD-4643-8EC7-04479E249330}"/>
              </a:ext>
            </a:extLst>
          </p:cNvPr>
          <p:cNvSpPr/>
          <p:nvPr/>
        </p:nvSpPr>
        <p:spPr>
          <a:xfrm>
            <a:off x="5766714" y="3750859"/>
            <a:ext cx="176037" cy="13639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r"/>
            <a:r>
              <a:rPr lang="en-US" sz="1050" b="1">
                <a:solidFill>
                  <a:schemeClr val="bg2">
                    <a:lumMod val="25000"/>
                  </a:schemeClr>
                </a:solidFill>
              </a:rPr>
              <a:t>-</a:t>
            </a:r>
          </a:p>
        </p:txBody>
      </p:sp>
      <p:sp>
        <p:nvSpPr>
          <p:cNvPr id="110" name="Rectangle: Rounded Corners 109">
            <a:hlinkClick r:id="rId7" action="ppaction://hlinksldjump"/>
            <a:extLst>
              <a:ext uri="{FF2B5EF4-FFF2-40B4-BE49-F238E27FC236}">
                <a16:creationId xmlns:a16="http://schemas.microsoft.com/office/drawing/2014/main" id="{6784EE8F-5209-4B22-9478-5DB562F1C744}"/>
              </a:ext>
            </a:extLst>
          </p:cNvPr>
          <p:cNvSpPr/>
          <p:nvPr/>
        </p:nvSpPr>
        <p:spPr>
          <a:xfrm>
            <a:off x="5559424" y="3928322"/>
            <a:ext cx="176037" cy="13639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r"/>
            <a:r>
              <a:rPr lang="en-US" sz="1050" b="1">
                <a:solidFill>
                  <a:schemeClr val="bg2">
                    <a:lumMod val="25000"/>
                  </a:schemeClr>
                </a:solidFill>
              </a:rPr>
              <a:t>+</a:t>
            </a:r>
          </a:p>
        </p:txBody>
      </p:sp>
      <p:sp>
        <p:nvSpPr>
          <p:cNvPr id="111" name="Rectangle: Rounded Corners 110">
            <a:extLst>
              <a:ext uri="{FF2B5EF4-FFF2-40B4-BE49-F238E27FC236}">
                <a16:creationId xmlns:a16="http://schemas.microsoft.com/office/drawing/2014/main" id="{D2C85CF5-067F-4D22-9B76-84FA2BDEBCF8}"/>
              </a:ext>
            </a:extLst>
          </p:cNvPr>
          <p:cNvSpPr/>
          <p:nvPr/>
        </p:nvSpPr>
        <p:spPr>
          <a:xfrm>
            <a:off x="5765113" y="3927554"/>
            <a:ext cx="176037" cy="13639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r"/>
            <a:r>
              <a:rPr lang="en-US" sz="1050" b="1">
                <a:solidFill>
                  <a:schemeClr val="bg2">
                    <a:lumMod val="25000"/>
                  </a:schemeClr>
                </a:solidFill>
              </a:rPr>
              <a:t>-</a:t>
            </a:r>
          </a:p>
        </p:txBody>
      </p:sp>
      <p:sp>
        <p:nvSpPr>
          <p:cNvPr id="112" name="Rectangle: Rounded Corners 111">
            <a:extLst>
              <a:ext uri="{FF2B5EF4-FFF2-40B4-BE49-F238E27FC236}">
                <a16:creationId xmlns:a16="http://schemas.microsoft.com/office/drawing/2014/main" id="{321EF8FC-09EC-4907-9563-E4FB0CE4FDFE}"/>
              </a:ext>
            </a:extLst>
          </p:cNvPr>
          <p:cNvSpPr/>
          <p:nvPr/>
        </p:nvSpPr>
        <p:spPr>
          <a:xfrm>
            <a:off x="2092090" y="4148757"/>
            <a:ext cx="679873" cy="13716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      Adauga</a:t>
            </a:r>
          </a:p>
        </p:txBody>
      </p: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5594FD0D-E75C-45F0-871E-E9D58AA94925}"/>
              </a:ext>
            </a:extLst>
          </p:cNvPr>
          <p:cNvGrpSpPr/>
          <p:nvPr/>
        </p:nvGrpSpPr>
        <p:grpSpPr>
          <a:xfrm>
            <a:off x="2175874" y="4157474"/>
            <a:ext cx="104274" cy="101435"/>
            <a:chOff x="6534150" y="3133725"/>
            <a:chExt cx="457200" cy="504224"/>
          </a:xfrm>
        </p:grpSpPr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3C3B9505-8BCF-480E-8491-2B1F6427F565}"/>
                </a:ext>
              </a:extLst>
            </p:cNvPr>
            <p:cNvCxnSpPr/>
            <p:nvPr/>
          </p:nvCxnSpPr>
          <p:spPr>
            <a:xfrm>
              <a:off x="6762750" y="3133725"/>
              <a:ext cx="0" cy="504224"/>
            </a:xfrm>
            <a:prstGeom prst="line">
              <a:avLst/>
            </a:prstGeom>
            <a:ln w="349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D30CCE90-1507-4807-A48D-092446D8423C}"/>
                </a:ext>
              </a:extLst>
            </p:cNvPr>
            <p:cNvCxnSpPr/>
            <p:nvPr/>
          </p:nvCxnSpPr>
          <p:spPr>
            <a:xfrm>
              <a:off x="6534150" y="3385837"/>
              <a:ext cx="457200" cy="0"/>
            </a:xfrm>
            <a:prstGeom prst="line">
              <a:avLst/>
            </a:prstGeom>
            <a:ln w="349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6" name="Rectangle: Rounded Corners 115">
            <a:extLst>
              <a:ext uri="{FF2B5EF4-FFF2-40B4-BE49-F238E27FC236}">
                <a16:creationId xmlns:a16="http://schemas.microsoft.com/office/drawing/2014/main" id="{AD2532B5-CD19-4F3F-8B61-047C4336BF4F}"/>
              </a:ext>
            </a:extLst>
          </p:cNvPr>
          <p:cNvSpPr/>
          <p:nvPr/>
        </p:nvSpPr>
        <p:spPr>
          <a:xfrm>
            <a:off x="2041686" y="5285317"/>
            <a:ext cx="1704975" cy="246211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>
                <a:solidFill>
                  <a:schemeClr val="tx1">
                    <a:lumMod val="50000"/>
                    <a:lumOff val="50000"/>
                  </a:schemeClr>
                </a:solidFill>
              </a:rPr>
              <a:t>Continua</a:t>
            </a:r>
          </a:p>
        </p:txBody>
      </p:sp>
      <p:sp>
        <p:nvSpPr>
          <p:cNvPr id="117" name="Rectangle: Rounded Corners 116">
            <a:extLst>
              <a:ext uri="{FF2B5EF4-FFF2-40B4-BE49-F238E27FC236}">
                <a16:creationId xmlns:a16="http://schemas.microsoft.com/office/drawing/2014/main" id="{C254D645-B11D-45C8-B490-323DEAFDE809}"/>
              </a:ext>
            </a:extLst>
          </p:cNvPr>
          <p:cNvSpPr/>
          <p:nvPr/>
        </p:nvSpPr>
        <p:spPr>
          <a:xfrm>
            <a:off x="3820663" y="5285317"/>
            <a:ext cx="1704975" cy="246211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>
                <a:solidFill>
                  <a:schemeClr val="tx1">
                    <a:lumMod val="50000"/>
                    <a:lumOff val="50000"/>
                  </a:schemeClr>
                </a:solidFill>
              </a:rPr>
              <a:t>&lt; Inapoi</a:t>
            </a:r>
          </a:p>
        </p:txBody>
      </p:sp>
    </p:spTree>
    <p:extLst>
      <p:ext uri="{BB962C8B-B14F-4D97-AF65-F5344CB8AC3E}">
        <p14:creationId xmlns:p14="http://schemas.microsoft.com/office/powerpoint/2010/main" val="126559650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>
            <a:extLst>
              <a:ext uri="{FF2B5EF4-FFF2-40B4-BE49-F238E27FC236}">
                <a16:creationId xmlns:a16="http://schemas.microsoft.com/office/drawing/2014/main" id="{F7878B1B-4369-4FBE-BCD3-532067B6A458}"/>
              </a:ext>
            </a:extLst>
          </p:cNvPr>
          <p:cNvSpPr txBox="1"/>
          <p:nvPr/>
        </p:nvSpPr>
        <p:spPr>
          <a:xfrm>
            <a:off x="2612577" y="1424224"/>
            <a:ext cx="12774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tx1">
                    <a:lumMod val="85000"/>
                    <a:lumOff val="15000"/>
                  </a:schemeClr>
                </a:solidFill>
              </a:rPr>
              <a:t>Asociatie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4B54C78-5109-4AE1-8A5D-E30A61C85A5B}"/>
              </a:ext>
            </a:extLst>
          </p:cNvPr>
          <p:cNvCxnSpPr/>
          <p:nvPr/>
        </p:nvCxnSpPr>
        <p:spPr>
          <a:xfrm>
            <a:off x="2037045" y="2024743"/>
            <a:ext cx="768704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81778F32-DB43-4711-8123-26F66D24D50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662" y="1316179"/>
            <a:ext cx="581706" cy="581706"/>
          </a:xfrm>
          <a:prstGeom prst="rect">
            <a:avLst/>
          </a:prstGeom>
        </p:spPr>
      </p:pic>
      <p:sp>
        <p:nvSpPr>
          <p:cNvPr id="71" name="Rectangle 70">
            <a:extLst>
              <a:ext uri="{FF2B5EF4-FFF2-40B4-BE49-F238E27FC236}">
                <a16:creationId xmlns:a16="http://schemas.microsoft.com/office/drawing/2014/main" id="{D9A5EEDD-F25F-4CC2-BDDF-C3F913A2CC4F}"/>
              </a:ext>
            </a:extLst>
          </p:cNvPr>
          <p:cNvSpPr/>
          <p:nvPr/>
        </p:nvSpPr>
        <p:spPr>
          <a:xfrm>
            <a:off x="2037045" y="3193043"/>
            <a:ext cx="4400138" cy="1564119"/>
          </a:xfrm>
          <a:prstGeom prst="rect">
            <a:avLst/>
          </a:prstGeom>
          <a:solidFill>
            <a:schemeClr val="bg1"/>
          </a:solidFill>
          <a:ln w="9525" cap="rnd">
            <a:solidFill>
              <a:schemeClr val="tx1">
                <a:lumMod val="50000"/>
                <a:lumOff val="50000"/>
                <a:alpha val="7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CEDF7277-3D70-4C25-B2EE-C330BD2A2AA2}"/>
              </a:ext>
            </a:extLst>
          </p:cNvPr>
          <p:cNvSpPr/>
          <p:nvPr/>
        </p:nvSpPr>
        <p:spPr>
          <a:xfrm>
            <a:off x="2037045" y="2664629"/>
            <a:ext cx="4400138" cy="447118"/>
          </a:xfrm>
          <a:prstGeom prst="rect">
            <a:avLst/>
          </a:prstGeom>
          <a:solidFill>
            <a:schemeClr val="bg1"/>
          </a:solidFill>
          <a:ln w="9525" cap="rnd">
            <a:solidFill>
              <a:schemeClr val="tx1">
                <a:lumMod val="50000"/>
                <a:lumOff val="50000"/>
                <a:alpha val="7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10E08E66-5B5F-4886-B3A2-BBAD47588F57}"/>
              </a:ext>
            </a:extLst>
          </p:cNvPr>
          <p:cNvSpPr/>
          <p:nvPr/>
        </p:nvSpPr>
        <p:spPr>
          <a:xfrm>
            <a:off x="2092090" y="2736575"/>
            <a:ext cx="1363479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Numar apartament</a:t>
            </a:r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7B17CB5E-5F02-4B74-9FFD-FB459E082BEF}"/>
              </a:ext>
            </a:extLst>
          </p:cNvPr>
          <p:cNvSpPr/>
          <p:nvPr/>
        </p:nvSpPr>
        <p:spPr>
          <a:xfrm>
            <a:off x="3503194" y="2736575"/>
            <a:ext cx="591404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30</a:t>
            </a:r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1C060BD7-E182-4404-A9DD-078ADE2D80C9}"/>
              </a:ext>
            </a:extLst>
          </p:cNvPr>
          <p:cNvSpPr/>
          <p:nvPr/>
        </p:nvSpPr>
        <p:spPr>
          <a:xfrm>
            <a:off x="2092090" y="2897738"/>
            <a:ext cx="1363479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Nume, prenume</a:t>
            </a: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66F3C5AE-2857-4669-A2C5-EDDCA1F211AB}"/>
              </a:ext>
            </a:extLst>
          </p:cNvPr>
          <p:cNvSpPr/>
          <p:nvPr/>
        </p:nvSpPr>
        <p:spPr>
          <a:xfrm>
            <a:off x="3503194" y="2897738"/>
            <a:ext cx="2876550" cy="1371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Sandulachi D.</a:t>
            </a: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E27B9609-71D9-46C4-9E17-E4D9E309D033}"/>
              </a:ext>
            </a:extLst>
          </p:cNvPr>
          <p:cNvSpPr/>
          <p:nvPr/>
        </p:nvSpPr>
        <p:spPr>
          <a:xfrm>
            <a:off x="2037045" y="2066597"/>
            <a:ext cx="2876550" cy="22955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>
                <a:solidFill>
                  <a:schemeClr val="bg2">
                    <a:lumMod val="25000"/>
                  </a:schemeClr>
                </a:solidFill>
              </a:rPr>
              <a:t>Asociatia de proprietari Vulturul B4A</a:t>
            </a: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D253C317-FF5B-48DF-89BA-6E68DB838299}"/>
              </a:ext>
            </a:extLst>
          </p:cNvPr>
          <p:cNvSpPr/>
          <p:nvPr/>
        </p:nvSpPr>
        <p:spPr>
          <a:xfrm>
            <a:off x="3267093" y="2340453"/>
            <a:ext cx="526661" cy="167841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>
                <a:solidFill>
                  <a:schemeClr val="bg2">
                    <a:lumMod val="25000"/>
                  </a:schemeClr>
                </a:solidFill>
              </a:rPr>
              <a:t>Scara</a:t>
            </a:r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08C0AB4C-EA67-403B-BD68-50F8B5D0DEC9}"/>
              </a:ext>
            </a:extLst>
          </p:cNvPr>
          <p:cNvSpPr/>
          <p:nvPr/>
        </p:nvSpPr>
        <p:spPr>
          <a:xfrm>
            <a:off x="3854380" y="2344459"/>
            <a:ext cx="267011" cy="163831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>
                <a:solidFill>
                  <a:schemeClr val="bg2">
                    <a:lumMod val="25000"/>
                  </a:schemeClr>
                </a:solidFill>
              </a:rPr>
              <a:t>A</a:t>
            </a: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95C46C7B-75A5-4B7B-BB27-DFC26E7BB596}"/>
              </a:ext>
            </a:extLst>
          </p:cNvPr>
          <p:cNvCxnSpPr>
            <a:cxnSpLocks/>
          </p:cNvCxnSpPr>
          <p:nvPr/>
        </p:nvCxnSpPr>
        <p:spPr>
          <a:xfrm>
            <a:off x="2055707" y="2568245"/>
            <a:ext cx="311345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601CB057-8596-4C55-AD89-62B652C4ED40}"/>
              </a:ext>
            </a:extLst>
          </p:cNvPr>
          <p:cNvSpPr/>
          <p:nvPr/>
        </p:nvSpPr>
        <p:spPr>
          <a:xfrm>
            <a:off x="2092090" y="3258680"/>
            <a:ext cx="1363479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Numar persoane</a:t>
            </a:r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53486DB5-30D1-4771-8AF2-2A6463FA6987}"/>
              </a:ext>
            </a:extLst>
          </p:cNvPr>
          <p:cNvSpPr/>
          <p:nvPr/>
        </p:nvSpPr>
        <p:spPr>
          <a:xfrm>
            <a:off x="3503194" y="3258680"/>
            <a:ext cx="591405" cy="1371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A7A756B7-F761-425E-BBCC-A6CE4F7CBC6E}"/>
              </a:ext>
            </a:extLst>
          </p:cNvPr>
          <p:cNvSpPr/>
          <p:nvPr/>
        </p:nvSpPr>
        <p:spPr>
          <a:xfrm>
            <a:off x="2092089" y="3760334"/>
            <a:ext cx="1363479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E-mail</a:t>
            </a:r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06CCF0F7-C152-4C7E-8F6C-3CE4DDAC9D8C}"/>
              </a:ext>
            </a:extLst>
          </p:cNvPr>
          <p:cNvSpPr/>
          <p:nvPr/>
        </p:nvSpPr>
        <p:spPr>
          <a:xfrm>
            <a:off x="3503193" y="3760334"/>
            <a:ext cx="2010207" cy="1371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tx1"/>
              </a:solidFill>
            </a:endParaRPr>
          </a:p>
        </p:txBody>
      </p: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B29DE794-F60A-4A3A-8EA8-A1C0AEF4436C}"/>
              </a:ext>
            </a:extLst>
          </p:cNvPr>
          <p:cNvSpPr/>
          <p:nvPr/>
        </p:nvSpPr>
        <p:spPr>
          <a:xfrm>
            <a:off x="2092089" y="3927554"/>
            <a:ext cx="1363479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Numar telefon</a:t>
            </a:r>
          </a:p>
        </p:txBody>
      </p: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E61E057C-3B01-4A90-BA10-8560B29E3873}"/>
              </a:ext>
            </a:extLst>
          </p:cNvPr>
          <p:cNvSpPr/>
          <p:nvPr/>
        </p:nvSpPr>
        <p:spPr>
          <a:xfrm>
            <a:off x="3503193" y="3927554"/>
            <a:ext cx="862593" cy="1371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tx1"/>
                </a:solidFill>
              </a:rPr>
              <a:t>0744558698</a:t>
            </a:r>
          </a:p>
        </p:txBody>
      </p:sp>
      <p:pic>
        <p:nvPicPr>
          <p:cNvPr id="95" name="Picture 94">
            <a:extLst>
              <a:ext uri="{FF2B5EF4-FFF2-40B4-BE49-F238E27FC236}">
                <a16:creationId xmlns:a16="http://schemas.microsoft.com/office/drawing/2014/main" id="{19B987CD-EDB5-4408-BAFA-8AE0FB0D3CC1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7774" y="2766648"/>
            <a:ext cx="101129" cy="101129"/>
          </a:xfrm>
          <a:prstGeom prst="rect">
            <a:avLst/>
          </a:prstGeom>
        </p:spPr>
      </p:pic>
      <p:sp>
        <p:nvSpPr>
          <p:cNvPr id="96" name="Rectangle 95">
            <a:extLst>
              <a:ext uri="{FF2B5EF4-FFF2-40B4-BE49-F238E27FC236}">
                <a16:creationId xmlns:a16="http://schemas.microsoft.com/office/drawing/2014/main" id="{59C8DEA6-7E39-431F-A961-99DFA263F18B}"/>
              </a:ext>
            </a:extLst>
          </p:cNvPr>
          <p:cNvSpPr/>
          <p:nvPr/>
        </p:nvSpPr>
        <p:spPr>
          <a:xfrm>
            <a:off x="7371199" y="2105428"/>
            <a:ext cx="1483552" cy="1524180"/>
          </a:xfrm>
          <a:prstGeom prst="rect">
            <a:avLst/>
          </a:prstGeom>
          <a:solidFill>
            <a:schemeClr val="bg1"/>
          </a:solidFill>
          <a:ln>
            <a:gradFill flip="none" rotWithShape="1">
              <a:gsLst>
                <a:gs pos="39000">
                  <a:schemeClr val="bg1">
                    <a:lumMod val="75000"/>
                  </a:schemeClr>
                </a:gs>
                <a:gs pos="60000">
                  <a:schemeClr val="accent3">
                    <a:lumMod val="45000"/>
                    <a:lumOff val="5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100000">
                  <a:schemeClr val="tx1"/>
                </a:gs>
              </a:gsLst>
              <a:lin ang="54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  <a:p>
            <a:pPr algn="ctr"/>
            <a:r>
              <a:rPr lang="en-US" sz="1600">
                <a:solidFill>
                  <a:srgbClr val="00B050"/>
                </a:solidFill>
              </a:rPr>
              <a:t>Indicatii</a:t>
            </a:r>
            <a:r>
              <a:rPr lang="en-US" sz="1200">
                <a:solidFill>
                  <a:srgbClr val="00B050"/>
                </a:solidFill>
              </a:rPr>
              <a:t> </a:t>
            </a:r>
          </a:p>
          <a:p>
            <a:pPr algn="ctr"/>
            <a:r>
              <a:rPr lang="en-US" sz="800">
                <a:solidFill>
                  <a:schemeClr val="tx1"/>
                </a:solidFill>
              </a:rPr>
              <a:t>Aici definesti detaliile apartamentelor.</a:t>
            </a:r>
          </a:p>
          <a:p>
            <a:pPr algn="ctr"/>
            <a:r>
              <a:rPr lang="en-US" sz="800">
                <a:solidFill>
                  <a:schemeClr val="tx1"/>
                </a:solidFill>
              </a:rPr>
              <a:t>Sa contimuam cu restul apartamentelor</a:t>
            </a:r>
            <a:r>
              <a:rPr lang="en-US"/>
              <a:t>si prenumele</a:t>
            </a:r>
          </a:p>
        </p:txBody>
      </p:sp>
      <p:pic>
        <p:nvPicPr>
          <p:cNvPr id="97" name="Picture 96">
            <a:extLst>
              <a:ext uri="{FF2B5EF4-FFF2-40B4-BE49-F238E27FC236}">
                <a16:creationId xmlns:a16="http://schemas.microsoft.com/office/drawing/2014/main" id="{692F1331-C972-4D14-97E3-50C41B32A3F3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5764" y="2179962"/>
            <a:ext cx="246610" cy="246610"/>
          </a:xfrm>
          <a:prstGeom prst="rect">
            <a:avLst/>
          </a:prstGeom>
        </p:spPr>
      </p:pic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6ACBAE26-12BC-49EB-8FB3-DC381223DC98}"/>
              </a:ext>
            </a:extLst>
          </p:cNvPr>
          <p:cNvSpPr/>
          <p:nvPr/>
        </p:nvSpPr>
        <p:spPr>
          <a:xfrm>
            <a:off x="2037045" y="2342456"/>
            <a:ext cx="526661" cy="171858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>
                <a:solidFill>
                  <a:schemeClr val="bg2">
                    <a:lumMod val="25000"/>
                  </a:schemeClr>
                </a:solidFill>
              </a:rPr>
              <a:t>Bloc</a:t>
            </a:r>
          </a:p>
        </p:txBody>
      </p: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C6C97CE5-1530-4960-B15F-A6687FF4E467}"/>
              </a:ext>
            </a:extLst>
          </p:cNvPr>
          <p:cNvSpPr/>
          <p:nvPr/>
        </p:nvSpPr>
        <p:spPr>
          <a:xfrm>
            <a:off x="2624331" y="2346462"/>
            <a:ext cx="526661" cy="167846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>
                <a:solidFill>
                  <a:schemeClr val="bg2">
                    <a:lumMod val="25000"/>
                  </a:schemeClr>
                </a:solidFill>
              </a:rPr>
              <a:t>B4</a:t>
            </a:r>
          </a:p>
        </p:txBody>
      </p:sp>
      <p:sp>
        <p:nvSpPr>
          <p:cNvPr id="100" name="Rectangle: Rounded Corners 99">
            <a:extLst>
              <a:ext uri="{FF2B5EF4-FFF2-40B4-BE49-F238E27FC236}">
                <a16:creationId xmlns:a16="http://schemas.microsoft.com/office/drawing/2014/main" id="{0A5EB58F-0FED-46AB-92C5-831D90843877}"/>
              </a:ext>
            </a:extLst>
          </p:cNvPr>
          <p:cNvSpPr/>
          <p:nvPr/>
        </p:nvSpPr>
        <p:spPr>
          <a:xfrm>
            <a:off x="2092089" y="3425898"/>
            <a:ext cx="1363479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Numar camere</a:t>
            </a:r>
          </a:p>
        </p:txBody>
      </p:sp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id="{1A754864-C05C-4200-8081-4333E9C80528}"/>
              </a:ext>
            </a:extLst>
          </p:cNvPr>
          <p:cNvSpPr/>
          <p:nvPr/>
        </p:nvSpPr>
        <p:spPr>
          <a:xfrm>
            <a:off x="3503193" y="3425898"/>
            <a:ext cx="591405" cy="1371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19B1AEEC-3C19-4CC6-9C12-09B4547189A5}"/>
              </a:ext>
            </a:extLst>
          </p:cNvPr>
          <p:cNvSpPr/>
          <p:nvPr/>
        </p:nvSpPr>
        <p:spPr>
          <a:xfrm>
            <a:off x="2092089" y="3593116"/>
            <a:ext cx="1363479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Suprafata totala m</a:t>
            </a:r>
            <a:r>
              <a:rPr lang="en-US" sz="800" baseline="30000">
                <a:solidFill>
                  <a:schemeClr val="bg2">
                    <a:lumMod val="25000"/>
                  </a:schemeClr>
                </a:solidFill>
              </a:rPr>
              <a:t>2</a:t>
            </a:r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87089BD4-EDED-4F02-8F05-0F7084C67568}"/>
              </a:ext>
            </a:extLst>
          </p:cNvPr>
          <p:cNvSpPr/>
          <p:nvPr/>
        </p:nvSpPr>
        <p:spPr>
          <a:xfrm>
            <a:off x="3503193" y="3593116"/>
            <a:ext cx="591405" cy="1371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tx1"/>
                </a:solidFill>
              </a:rPr>
              <a:t>72.45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01F35E51-466C-4F07-AB60-44CF840DEA0B}"/>
              </a:ext>
            </a:extLst>
          </p:cNvPr>
          <p:cNvSpPr/>
          <p:nvPr/>
        </p:nvSpPr>
        <p:spPr>
          <a:xfrm>
            <a:off x="2660351" y="4757162"/>
            <a:ext cx="623669" cy="13716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rnd">
            <a:solidFill>
              <a:schemeClr val="tx1">
                <a:lumMod val="50000"/>
                <a:lumOff val="50000"/>
                <a:alpha val="72000"/>
              </a:schemeClr>
            </a:solidFill>
          </a:ln>
          <a:effectLst>
            <a:outerShdw blurRad="50800" dist="50800" dir="5400000" algn="ctr" rotWithShape="0">
              <a:schemeClr val="bg1">
                <a:lumMod val="9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>
                <a:solidFill>
                  <a:schemeClr val="bg1">
                    <a:lumMod val="65000"/>
                  </a:schemeClr>
                </a:solidFill>
              </a:rPr>
              <a:t>Contoare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F03B4EBD-A4EA-4CF1-BD92-09498024AF40}"/>
              </a:ext>
            </a:extLst>
          </p:cNvPr>
          <p:cNvSpPr/>
          <p:nvPr/>
        </p:nvSpPr>
        <p:spPr>
          <a:xfrm>
            <a:off x="3293180" y="4757162"/>
            <a:ext cx="1072605" cy="13716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rnd">
            <a:solidFill>
              <a:schemeClr val="tx1">
                <a:lumMod val="50000"/>
                <a:lumOff val="50000"/>
                <a:alpha val="72000"/>
              </a:schemeClr>
            </a:solidFill>
          </a:ln>
          <a:effectLst>
            <a:outerShdw blurRad="50800" dist="50800" dir="5400000" algn="ctr" rotWithShape="0">
              <a:schemeClr val="bg1">
                <a:lumMod val="9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>
                <a:solidFill>
                  <a:schemeClr val="bg1">
                    <a:lumMod val="65000"/>
                  </a:schemeClr>
                </a:solidFill>
              </a:rPr>
              <a:t>Distribuire cheltuieli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206A132A-6458-48A3-A7A3-88459B00FA86}"/>
              </a:ext>
            </a:extLst>
          </p:cNvPr>
          <p:cNvSpPr/>
          <p:nvPr/>
        </p:nvSpPr>
        <p:spPr>
          <a:xfrm>
            <a:off x="2037045" y="4757925"/>
            <a:ext cx="666338" cy="171268"/>
          </a:xfrm>
          <a:prstGeom prst="rect">
            <a:avLst/>
          </a:prstGeom>
          <a:solidFill>
            <a:schemeClr val="bg1"/>
          </a:solidFill>
          <a:ln w="15875" cap="rnd">
            <a:solidFill>
              <a:schemeClr val="tx1">
                <a:lumMod val="50000"/>
                <a:lumOff val="50000"/>
                <a:alpha val="72000"/>
              </a:schemeClr>
            </a:solidFill>
          </a:ln>
          <a:effectLst>
            <a:outerShdw blurRad="50800" dist="50800" dir="5400000" algn="ctr" rotWithShape="0">
              <a:schemeClr val="bg1">
                <a:lumMod val="9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Profil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08930BBC-5F46-4309-8AA3-9FFAE9ABEA8D}"/>
              </a:ext>
            </a:extLst>
          </p:cNvPr>
          <p:cNvSpPr/>
          <p:nvPr/>
        </p:nvSpPr>
        <p:spPr>
          <a:xfrm>
            <a:off x="4374945" y="4756581"/>
            <a:ext cx="623669" cy="13716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rnd">
            <a:solidFill>
              <a:schemeClr val="tx1">
                <a:lumMod val="50000"/>
                <a:lumOff val="50000"/>
                <a:alpha val="72000"/>
              </a:schemeClr>
            </a:solidFill>
          </a:ln>
          <a:effectLst>
            <a:outerShdw blurRad="50800" dist="50800" dir="5400000" algn="ctr" rotWithShape="0">
              <a:schemeClr val="bg1">
                <a:lumMod val="9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>
                <a:solidFill>
                  <a:schemeClr val="bg1">
                    <a:lumMod val="65000"/>
                  </a:schemeClr>
                </a:solidFill>
              </a:rPr>
              <a:t>Fonduri</a:t>
            </a:r>
          </a:p>
        </p:txBody>
      </p:sp>
      <p:sp>
        <p:nvSpPr>
          <p:cNvPr id="108" name="Rectangle: Rounded Corners 107">
            <a:hlinkClick r:id="rId6" action="ppaction://hlinksldjump"/>
            <a:extLst>
              <a:ext uri="{FF2B5EF4-FFF2-40B4-BE49-F238E27FC236}">
                <a16:creationId xmlns:a16="http://schemas.microsoft.com/office/drawing/2014/main" id="{F75AF8C1-4EC8-4F02-BC36-2E6A41D09B89}"/>
              </a:ext>
            </a:extLst>
          </p:cNvPr>
          <p:cNvSpPr/>
          <p:nvPr/>
        </p:nvSpPr>
        <p:spPr>
          <a:xfrm>
            <a:off x="5561025" y="3751627"/>
            <a:ext cx="176037" cy="13639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r"/>
            <a:r>
              <a:rPr lang="en-US" sz="1050" b="1">
                <a:solidFill>
                  <a:schemeClr val="bg2">
                    <a:lumMod val="25000"/>
                  </a:schemeClr>
                </a:solidFill>
              </a:rPr>
              <a:t>+</a:t>
            </a:r>
          </a:p>
        </p:txBody>
      </p:sp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id="{C8565774-B6CD-4643-8EC7-04479E249330}"/>
              </a:ext>
            </a:extLst>
          </p:cNvPr>
          <p:cNvSpPr/>
          <p:nvPr/>
        </p:nvSpPr>
        <p:spPr>
          <a:xfrm>
            <a:off x="5766714" y="3750859"/>
            <a:ext cx="176037" cy="13639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r"/>
            <a:r>
              <a:rPr lang="en-US" sz="1050" b="1">
                <a:solidFill>
                  <a:schemeClr val="bg2">
                    <a:lumMod val="25000"/>
                  </a:schemeClr>
                </a:solidFill>
              </a:rPr>
              <a:t>-</a:t>
            </a:r>
          </a:p>
        </p:txBody>
      </p:sp>
      <p:sp>
        <p:nvSpPr>
          <p:cNvPr id="110" name="Rectangle: Rounded Corners 109">
            <a:hlinkClick r:id="rId6" action="ppaction://hlinksldjump"/>
            <a:extLst>
              <a:ext uri="{FF2B5EF4-FFF2-40B4-BE49-F238E27FC236}">
                <a16:creationId xmlns:a16="http://schemas.microsoft.com/office/drawing/2014/main" id="{6784EE8F-5209-4B22-9478-5DB562F1C744}"/>
              </a:ext>
            </a:extLst>
          </p:cNvPr>
          <p:cNvSpPr/>
          <p:nvPr/>
        </p:nvSpPr>
        <p:spPr>
          <a:xfrm>
            <a:off x="5559424" y="3928322"/>
            <a:ext cx="176037" cy="13639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r"/>
            <a:r>
              <a:rPr lang="en-US" sz="1050" b="1">
                <a:solidFill>
                  <a:schemeClr val="bg2">
                    <a:lumMod val="25000"/>
                  </a:schemeClr>
                </a:solidFill>
              </a:rPr>
              <a:t>+</a:t>
            </a:r>
          </a:p>
        </p:txBody>
      </p:sp>
      <p:sp>
        <p:nvSpPr>
          <p:cNvPr id="111" name="Rectangle: Rounded Corners 110">
            <a:extLst>
              <a:ext uri="{FF2B5EF4-FFF2-40B4-BE49-F238E27FC236}">
                <a16:creationId xmlns:a16="http://schemas.microsoft.com/office/drawing/2014/main" id="{D2C85CF5-067F-4D22-9B76-84FA2BDEBCF8}"/>
              </a:ext>
            </a:extLst>
          </p:cNvPr>
          <p:cNvSpPr/>
          <p:nvPr/>
        </p:nvSpPr>
        <p:spPr>
          <a:xfrm>
            <a:off x="5765113" y="3927554"/>
            <a:ext cx="176037" cy="13639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r"/>
            <a:r>
              <a:rPr lang="en-US" sz="1050" b="1">
                <a:solidFill>
                  <a:schemeClr val="bg2">
                    <a:lumMod val="25000"/>
                  </a:schemeClr>
                </a:solidFill>
              </a:rPr>
              <a:t>-</a:t>
            </a:r>
          </a:p>
        </p:txBody>
      </p:sp>
      <p:sp>
        <p:nvSpPr>
          <p:cNvPr id="112" name="Rectangle: Rounded Corners 111">
            <a:extLst>
              <a:ext uri="{FF2B5EF4-FFF2-40B4-BE49-F238E27FC236}">
                <a16:creationId xmlns:a16="http://schemas.microsoft.com/office/drawing/2014/main" id="{321EF8FC-09EC-4907-9563-E4FB0CE4FDFE}"/>
              </a:ext>
            </a:extLst>
          </p:cNvPr>
          <p:cNvSpPr/>
          <p:nvPr/>
        </p:nvSpPr>
        <p:spPr>
          <a:xfrm>
            <a:off x="2092090" y="4148757"/>
            <a:ext cx="679873" cy="13716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      Adauga</a:t>
            </a:r>
          </a:p>
        </p:txBody>
      </p: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5594FD0D-E75C-45F0-871E-E9D58AA94925}"/>
              </a:ext>
            </a:extLst>
          </p:cNvPr>
          <p:cNvGrpSpPr/>
          <p:nvPr/>
        </p:nvGrpSpPr>
        <p:grpSpPr>
          <a:xfrm>
            <a:off x="2175874" y="4157474"/>
            <a:ext cx="104274" cy="101435"/>
            <a:chOff x="6534150" y="3133725"/>
            <a:chExt cx="457200" cy="504224"/>
          </a:xfrm>
        </p:grpSpPr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3C3B9505-8BCF-480E-8491-2B1F6427F565}"/>
                </a:ext>
              </a:extLst>
            </p:cNvPr>
            <p:cNvCxnSpPr/>
            <p:nvPr/>
          </p:nvCxnSpPr>
          <p:spPr>
            <a:xfrm>
              <a:off x="6762750" y="3133725"/>
              <a:ext cx="0" cy="504224"/>
            </a:xfrm>
            <a:prstGeom prst="line">
              <a:avLst/>
            </a:prstGeom>
            <a:ln w="349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D30CCE90-1507-4807-A48D-092446D8423C}"/>
                </a:ext>
              </a:extLst>
            </p:cNvPr>
            <p:cNvCxnSpPr/>
            <p:nvPr/>
          </p:nvCxnSpPr>
          <p:spPr>
            <a:xfrm>
              <a:off x="6534150" y="3385837"/>
              <a:ext cx="457200" cy="0"/>
            </a:xfrm>
            <a:prstGeom prst="line">
              <a:avLst/>
            </a:prstGeom>
            <a:ln w="349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6" name="Rectangle: Rounded Corners 115">
            <a:hlinkClick r:id="rId7" action="ppaction://hlinksldjump"/>
            <a:extLst>
              <a:ext uri="{FF2B5EF4-FFF2-40B4-BE49-F238E27FC236}">
                <a16:creationId xmlns:a16="http://schemas.microsoft.com/office/drawing/2014/main" id="{AD2532B5-CD19-4F3F-8B61-047C4336BF4F}"/>
              </a:ext>
            </a:extLst>
          </p:cNvPr>
          <p:cNvSpPr/>
          <p:nvPr/>
        </p:nvSpPr>
        <p:spPr>
          <a:xfrm>
            <a:off x="2041686" y="5285317"/>
            <a:ext cx="1704975" cy="246211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/>
              <a:t>Continua</a:t>
            </a:r>
          </a:p>
        </p:txBody>
      </p:sp>
      <p:sp>
        <p:nvSpPr>
          <p:cNvPr id="117" name="Rectangle: Rounded Corners 116">
            <a:hlinkClick r:id="rId8" action="ppaction://hlinksldjump"/>
            <a:extLst>
              <a:ext uri="{FF2B5EF4-FFF2-40B4-BE49-F238E27FC236}">
                <a16:creationId xmlns:a16="http://schemas.microsoft.com/office/drawing/2014/main" id="{C254D645-B11D-45C8-B490-323DEAFDE809}"/>
              </a:ext>
            </a:extLst>
          </p:cNvPr>
          <p:cNvSpPr/>
          <p:nvPr/>
        </p:nvSpPr>
        <p:spPr>
          <a:xfrm>
            <a:off x="3820663" y="5285317"/>
            <a:ext cx="1704975" cy="246211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>
                <a:solidFill>
                  <a:schemeClr val="tx1">
                    <a:lumMod val="50000"/>
                    <a:lumOff val="50000"/>
                  </a:schemeClr>
                </a:solidFill>
              </a:rPr>
              <a:t>&lt; Inapoi</a:t>
            </a:r>
          </a:p>
        </p:txBody>
      </p:sp>
    </p:spTree>
    <p:extLst>
      <p:ext uri="{BB962C8B-B14F-4D97-AF65-F5344CB8AC3E}">
        <p14:creationId xmlns:p14="http://schemas.microsoft.com/office/powerpoint/2010/main" val="80385817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3A4DA74F-4735-49EE-9162-E5D6D7661F81}"/>
              </a:ext>
            </a:extLst>
          </p:cNvPr>
          <p:cNvSpPr txBox="1"/>
          <p:nvPr/>
        </p:nvSpPr>
        <p:spPr>
          <a:xfrm>
            <a:off x="2612577" y="1424224"/>
            <a:ext cx="12774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tx1">
                    <a:lumMod val="85000"/>
                    <a:lumOff val="15000"/>
                  </a:schemeClr>
                </a:solidFill>
              </a:rPr>
              <a:t>Asociatie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4C63A4F-C5BA-4D6F-89F3-585DD30C1673}"/>
              </a:ext>
            </a:extLst>
          </p:cNvPr>
          <p:cNvCxnSpPr/>
          <p:nvPr/>
        </p:nvCxnSpPr>
        <p:spPr>
          <a:xfrm>
            <a:off x="2037045" y="2024743"/>
            <a:ext cx="768704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116D94C0-E230-46C0-A561-0A0F2AEFA340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662" y="1316179"/>
            <a:ext cx="581706" cy="581706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C2D31403-6712-4957-AF35-1B654498FC0E}"/>
              </a:ext>
            </a:extLst>
          </p:cNvPr>
          <p:cNvSpPr/>
          <p:nvPr/>
        </p:nvSpPr>
        <p:spPr>
          <a:xfrm>
            <a:off x="4563087" y="2389607"/>
            <a:ext cx="2824578" cy="2991269"/>
          </a:xfrm>
          <a:prstGeom prst="rect">
            <a:avLst/>
          </a:prstGeom>
          <a:solidFill>
            <a:schemeClr val="bg1"/>
          </a:solidFill>
          <a:ln w="12700" cmpd="dbl">
            <a:gradFill flip="none" rotWithShape="1">
              <a:gsLst>
                <a:gs pos="0">
                  <a:schemeClr val="accent3">
                    <a:lumMod val="0"/>
                    <a:lumOff val="100000"/>
                  </a:schemeClr>
                </a:gs>
                <a:gs pos="35000">
                  <a:schemeClr val="accent3">
                    <a:lumMod val="0"/>
                    <a:lumOff val="100000"/>
                  </a:schemeClr>
                </a:gs>
                <a:gs pos="100000">
                  <a:schemeClr val="accent3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BC29D0F-AC53-4BA5-8588-5EEF05E92A7D}"/>
              </a:ext>
            </a:extLst>
          </p:cNvPr>
          <p:cNvSpPr txBox="1"/>
          <p:nvPr/>
        </p:nvSpPr>
        <p:spPr>
          <a:xfrm>
            <a:off x="4849288" y="3702033"/>
            <a:ext cx="2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Felicitari!</a:t>
            </a:r>
          </a:p>
        </p:txBody>
      </p:sp>
      <p:sp>
        <p:nvSpPr>
          <p:cNvPr id="24" name="Rectangle: Rounded Corners 23">
            <a:hlinkClick r:id="rId4" action="ppaction://hlinksldjump"/>
            <a:extLst>
              <a:ext uri="{FF2B5EF4-FFF2-40B4-BE49-F238E27FC236}">
                <a16:creationId xmlns:a16="http://schemas.microsoft.com/office/drawing/2014/main" id="{07F8413C-B330-4353-9FC0-B04FCFA2AF6A}"/>
              </a:ext>
            </a:extLst>
          </p:cNvPr>
          <p:cNvSpPr/>
          <p:nvPr/>
        </p:nvSpPr>
        <p:spPr>
          <a:xfrm>
            <a:off x="5158991" y="4644798"/>
            <a:ext cx="1704975" cy="246211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/>
              <a:t>Continua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1DEC7C35-280D-4384-9614-C59FA71DC11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9831" y="2531634"/>
            <a:ext cx="1001470" cy="1001470"/>
          </a:xfrm>
          <a:prstGeom prst="rect">
            <a:avLst/>
          </a:prstGeom>
        </p:spPr>
      </p:pic>
      <p:sp>
        <p:nvSpPr>
          <p:cNvPr id="26" name="Rectangle: Rounded Corners 25">
            <a:hlinkClick r:id="rId6" action="ppaction://hlinksldjump"/>
            <a:extLst>
              <a:ext uri="{FF2B5EF4-FFF2-40B4-BE49-F238E27FC236}">
                <a16:creationId xmlns:a16="http://schemas.microsoft.com/office/drawing/2014/main" id="{4A28F5C6-706E-4ABA-BB9A-BC4C90C3D360}"/>
              </a:ext>
            </a:extLst>
          </p:cNvPr>
          <p:cNvSpPr/>
          <p:nvPr/>
        </p:nvSpPr>
        <p:spPr>
          <a:xfrm>
            <a:off x="5158991" y="4950938"/>
            <a:ext cx="1704975" cy="246211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>
                <a:solidFill>
                  <a:schemeClr val="tx1">
                    <a:lumMod val="50000"/>
                    <a:lumOff val="50000"/>
                  </a:schemeClr>
                </a:solidFill>
              </a:rPr>
              <a:t>&lt; Inapoi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63825B-3F48-4F76-BA97-BC857D1380F8}"/>
              </a:ext>
            </a:extLst>
          </p:cNvPr>
          <p:cNvSpPr txBox="1"/>
          <p:nvPr/>
        </p:nvSpPr>
        <p:spPr>
          <a:xfrm>
            <a:off x="4814096" y="4044070"/>
            <a:ext cx="2322559" cy="5539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it-IT" sz="1000">
                <a:solidFill>
                  <a:schemeClr val="tx1">
                    <a:lumMod val="65000"/>
                    <a:lumOff val="35000"/>
                  </a:schemeClr>
                </a:solidFill>
              </a:rPr>
              <a:t>Ai finalizat definirea apartamentelor. </a:t>
            </a:r>
          </a:p>
          <a:p>
            <a:pPr algn="ctr"/>
            <a:r>
              <a:rPr lang="it-IT" sz="1000">
                <a:solidFill>
                  <a:schemeClr val="tx1">
                    <a:lumMod val="65000"/>
                    <a:lumOff val="35000"/>
                  </a:schemeClr>
                </a:solidFill>
              </a:rPr>
              <a:t>Mai ai putin</a:t>
            </a:r>
          </a:p>
          <a:p>
            <a:pPr algn="ctr"/>
            <a:r>
              <a:rPr lang="it-IT" sz="1000">
                <a:solidFill>
                  <a:schemeClr val="tx1">
                    <a:lumMod val="65000"/>
                    <a:lumOff val="35000"/>
                  </a:schemeClr>
                </a:solidFill>
              </a:rPr>
              <a:t>Sa continuam cu contoarele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C8848E4-6A20-4CDF-9266-316A4C9B5CD4}"/>
              </a:ext>
            </a:extLst>
          </p:cNvPr>
          <p:cNvSpPr/>
          <p:nvPr/>
        </p:nvSpPr>
        <p:spPr>
          <a:xfrm>
            <a:off x="2037045" y="2066597"/>
            <a:ext cx="2876550" cy="22955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>
                <a:solidFill>
                  <a:schemeClr val="bg2">
                    <a:lumMod val="25000"/>
                  </a:schemeClr>
                </a:solidFill>
              </a:rPr>
              <a:t>Asociatia de proprietari Vulturul B4A</a:t>
            </a:r>
          </a:p>
        </p:txBody>
      </p:sp>
    </p:spTree>
    <p:extLst>
      <p:ext uri="{BB962C8B-B14F-4D97-AF65-F5344CB8AC3E}">
        <p14:creationId xmlns:p14="http://schemas.microsoft.com/office/powerpoint/2010/main" val="64572730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75716001-820E-45D2-946E-E744FE737E65}"/>
              </a:ext>
            </a:extLst>
          </p:cNvPr>
          <p:cNvSpPr/>
          <p:nvPr/>
        </p:nvSpPr>
        <p:spPr>
          <a:xfrm>
            <a:off x="1973181" y="1269462"/>
            <a:ext cx="7852094" cy="4337053"/>
          </a:xfrm>
          <a:prstGeom prst="rect">
            <a:avLst/>
          </a:prstGeom>
          <a:solidFill>
            <a:schemeClr val="bg1"/>
          </a:solidFill>
          <a:ln w="12700" cmpd="dbl">
            <a:gradFill flip="none" rotWithShape="1">
              <a:gsLst>
                <a:gs pos="0">
                  <a:schemeClr val="accent3">
                    <a:lumMod val="0"/>
                    <a:lumOff val="100000"/>
                  </a:schemeClr>
                </a:gs>
                <a:gs pos="35000">
                  <a:schemeClr val="accent3">
                    <a:lumMod val="0"/>
                    <a:lumOff val="100000"/>
                  </a:schemeClr>
                </a:gs>
                <a:gs pos="100000">
                  <a:schemeClr val="tx1"/>
                </a:gs>
              </a:gsLst>
              <a:path path="circle">
                <a:fillToRect l="50000" t="-80000" r="50000" b="180000"/>
              </a:path>
              <a:tileRect/>
            </a:gradFill>
          </a:ln>
          <a:effectLst>
            <a:outerShdw blurRad="50800" dist="50800" dir="5400000" algn="ctr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A1966B5C-11A5-4DD1-B4EE-54526F596CA2}"/>
              </a:ext>
            </a:extLst>
          </p:cNvPr>
          <p:cNvSpPr/>
          <p:nvPr/>
        </p:nvSpPr>
        <p:spPr>
          <a:xfrm>
            <a:off x="2055707" y="2615744"/>
            <a:ext cx="4400138" cy="2472360"/>
          </a:xfrm>
          <a:prstGeom prst="rect">
            <a:avLst/>
          </a:prstGeom>
          <a:solidFill>
            <a:schemeClr val="bg1"/>
          </a:solidFill>
          <a:ln w="9525" cap="rnd">
            <a:solidFill>
              <a:schemeClr val="tx1">
                <a:lumMod val="50000"/>
                <a:lumOff val="50000"/>
                <a:alpha val="72000"/>
              </a:schemeClr>
            </a:solidFill>
          </a:ln>
          <a:effectLst>
            <a:outerShdw blurRad="50800" dist="50800" dir="5400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625C435-64AB-4B2D-B175-18DCE1F178D1}"/>
              </a:ext>
            </a:extLst>
          </p:cNvPr>
          <p:cNvSpPr txBox="1"/>
          <p:nvPr/>
        </p:nvSpPr>
        <p:spPr>
          <a:xfrm>
            <a:off x="2612577" y="1424224"/>
            <a:ext cx="12774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tx1">
                    <a:lumMod val="85000"/>
                    <a:lumOff val="15000"/>
                  </a:schemeClr>
                </a:solidFill>
              </a:rPr>
              <a:t>Asociatie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5B8DAE88-CBC2-4EB7-BDB1-ABD6C10AFC13}"/>
              </a:ext>
            </a:extLst>
          </p:cNvPr>
          <p:cNvCxnSpPr/>
          <p:nvPr/>
        </p:nvCxnSpPr>
        <p:spPr>
          <a:xfrm>
            <a:off x="2037045" y="2024743"/>
            <a:ext cx="768704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Picture 59">
            <a:extLst>
              <a:ext uri="{FF2B5EF4-FFF2-40B4-BE49-F238E27FC236}">
                <a16:creationId xmlns:a16="http://schemas.microsoft.com/office/drawing/2014/main" id="{B4D3B41D-A6D2-4303-8912-BC572F1F7E10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662" y="1316179"/>
            <a:ext cx="581706" cy="581706"/>
          </a:xfrm>
          <a:prstGeom prst="rect">
            <a:avLst/>
          </a:prstGeom>
        </p:spPr>
      </p:pic>
      <p:sp>
        <p:nvSpPr>
          <p:cNvPr id="61" name="Rectangle: Rounded Corners 60">
            <a:hlinkClick r:id="rId4" action="ppaction://hlinksldjump"/>
            <a:extLst>
              <a:ext uri="{FF2B5EF4-FFF2-40B4-BE49-F238E27FC236}">
                <a16:creationId xmlns:a16="http://schemas.microsoft.com/office/drawing/2014/main" id="{AD3AD9E4-E303-43A9-B8CE-FB3A63343ADF}"/>
              </a:ext>
            </a:extLst>
          </p:cNvPr>
          <p:cNvSpPr/>
          <p:nvPr/>
        </p:nvSpPr>
        <p:spPr>
          <a:xfrm>
            <a:off x="2041686" y="5285317"/>
            <a:ext cx="1704975" cy="246211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/>
              <a:t>Continua</a:t>
            </a: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624248CC-8746-49CF-BCED-39C5422DD24E}"/>
              </a:ext>
            </a:extLst>
          </p:cNvPr>
          <p:cNvSpPr/>
          <p:nvPr/>
        </p:nvSpPr>
        <p:spPr>
          <a:xfrm>
            <a:off x="2092089" y="2737718"/>
            <a:ext cx="1709928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Apa</a:t>
            </a: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B19C878C-3FEE-4A0F-96DB-02411666EC60}"/>
              </a:ext>
            </a:extLst>
          </p:cNvPr>
          <p:cNvSpPr/>
          <p:nvPr/>
        </p:nvSpPr>
        <p:spPr>
          <a:xfrm>
            <a:off x="2037045" y="2066597"/>
            <a:ext cx="2876550" cy="22955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>
                <a:solidFill>
                  <a:schemeClr val="bg2">
                    <a:lumMod val="25000"/>
                  </a:schemeClr>
                </a:solidFill>
              </a:rPr>
              <a:t>Asociatia de proprietari Vulturul B4A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0FC76365-FEFB-46A3-8B18-0EC9825AA989}"/>
              </a:ext>
            </a:extLst>
          </p:cNvPr>
          <p:cNvCxnSpPr>
            <a:cxnSpLocks/>
          </p:cNvCxnSpPr>
          <p:nvPr/>
        </p:nvCxnSpPr>
        <p:spPr>
          <a:xfrm>
            <a:off x="2055707" y="2568245"/>
            <a:ext cx="311345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1F9859A8-C564-422C-BA37-FADEFEFF46E4}"/>
              </a:ext>
            </a:extLst>
          </p:cNvPr>
          <p:cNvSpPr/>
          <p:nvPr/>
        </p:nvSpPr>
        <p:spPr>
          <a:xfrm>
            <a:off x="7371199" y="2105427"/>
            <a:ext cx="1483552" cy="2472351"/>
          </a:xfrm>
          <a:prstGeom prst="rect">
            <a:avLst/>
          </a:prstGeom>
          <a:solidFill>
            <a:schemeClr val="bg1"/>
          </a:solidFill>
          <a:ln>
            <a:gradFill flip="none" rotWithShape="1">
              <a:gsLst>
                <a:gs pos="39000">
                  <a:schemeClr val="bg1">
                    <a:lumMod val="75000"/>
                  </a:schemeClr>
                </a:gs>
                <a:gs pos="60000">
                  <a:schemeClr val="accent3">
                    <a:lumMod val="45000"/>
                    <a:lumOff val="5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100000">
                  <a:schemeClr val="tx1"/>
                </a:gs>
              </a:gsLst>
              <a:lin ang="54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  <a:p>
            <a:pPr algn="ctr"/>
            <a:r>
              <a:rPr lang="en-US" sz="1600">
                <a:solidFill>
                  <a:srgbClr val="00B050"/>
                </a:solidFill>
              </a:rPr>
              <a:t>Indicatii</a:t>
            </a:r>
            <a:r>
              <a:rPr lang="en-US" sz="1200">
                <a:solidFill>
                  <a:srgbClr val="00B050"/>
                </a:solidFill>
              </a:rPr>
              <a:t> </a:t>
            </a:r>
          </a:p>
          <a:p>
            <a:pPr algn="ctr"/>
            <a:r>
              <a:rPr lang="en-US" sz="800">
                <a:solidFill>
                  <a:schemeClr val="tx1"/>
                </a:solidFill>
              </a:rPr>
              <a:t>Aici definesti furnizorii. </a:t>
            </a:r>
          </a:p>
          <a:p>
            <a:pPr algn="ctr"/>
            <a:endParaRPr lang="en-US" sz="800">
              <a:solidFill>
                <a:schemeClr val="tx1"/>
              </a:solidFill>
            </a:endParaRPr>
          </a:p>
          <a:p>
            <a:pPr algn="ctr"/>
            <a:r>
              <a:rPr lang="en-US" sz="800">
                <a:solidFill>
                  <a:schemeClr val="tx1"/>
                </a:solidFill>
              </a:rPr>
              <a:t>Apasa butonul </a:t>
            </a:r>
          </a:p>
          <a:p>
            <a:pPr algn="ctr"/>
            <a:r>
              <a:rPr lang="en-US" sz="1050" b="1">
                <a:solidFill>
                  <a:schemeClr val="tx1"/>
                </a:solidFill>
              </a:rPr>
              <a:t>Adauga furnizor</a:t>
            </a:r>
            <a:r>
              <a:rPr lang="en-US" sz="800">
                <a:solidFill>
                  <a:schemeClr val="tx1"/>
                </a:solidFill>
              </a:rPr>
              <a:t>                        din dreptul fiecarei categorii de                    cheltuieli</a:t>
            </a:r>
          </a:p>
          <a:p>
            <a:pPr algn="ctr"/>
            <a:endParaRPr lang="en-US" sz="800">
              <a:solidFill>
                <a:schemeClr val="tx1"/>
              </a:solidFill>
            </a:endParaRPr>
          </a:p>
          <a:p>
            <a:pPr algn="ctr"/>
            <a:r>
              <a:rPr lang="en-US" sz="800">
                <a:solidFill>
                  <a:schemeClr val="tx1"/>
                </a:solidFill>
              </a:rPr>
              <a:t>Apasa butonul </a:t>
            </a:r>
          </a:p>
          <a:p>
            <a:pPr algn="ctr"/>
            <a:r>
              <a:rPr lang="en-US" sz="1050" b="1">
                <a:solidFill>
                  <a:schemeClr val="tx1"/>
                </a:solidFill>
              </a:rPr>
              <a:t>Adauga categorie de cheltuieli </a:t>
            </a:r>
          </a:p>
          <a:p>
            <a:pPr algn="ctr"/>
            <a:r>
              <a:rPr lang="en-US" sz="800">
                <a:solidFill>
                  <a:schemeClr val="tx1"/>
                </a:solidFill>
              </a:rPr>
              <a:t>pentru a adauga o alta categorie de cheltuieli, inafara de cele predefinite</a:t>
            </a:r>
          </a:p>
        </p:txBody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id="{14EC3FEE-B761-42D5-8964-6380858801FA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5764" y="2179962"/>
            <a:ext cx="246610" cy="246610"/>
          </a:xfrm>
          <a:prstGeom prst="rect">
            <a:avLst/>
          </a:prstGeom>
        </p:spPr>
      </p:pic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32564B10-657C-4A7F-86AF-912E82F70550}"/>
              </a:ext>
            </a:extLst>
          </p:cNvPr>
          <p:cNvSpPr/>
          <p:nvPr/>
        </p:nvSpPr>
        <p:spPr>
          <a:xfrm>
            <a:off x="2037045" y="2323406"/>
            <a:ext cx="1144305" cy="22955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>
                <a:solidFill>
                  <a:schemeClr val="bg2">
                    <a:lumMod val="25000"/>
                  </a:schemeClr>
                </a:solidFill>
              </a:rPr>
              <a:t>Contoare</a:t>
            </a:r>
          </a:p>
        </p:txBody>
      </p:sp>
      <p:sp>
        <p:nvSpPr>
          <p:cNvPr id="97" name="Rectangle: Rounded Corners 96">
            <a:hlinkClick r:id="rId6" action="ppaction://hlinksldjump"/>
            <a:extLst>
              <a:ext uri="{FF2B5EF4-FFF2-40B4-BE49-F238E27FC236}">
                <a16:creationId xmlns:a16="http://schemas.microsoft.com/office/drawing/2014/main" id="{66F5614A-E692-4437-847E-537F6770E02B}"/>
              </a:ext>
            </a:extLst>
          </p:cNvPr>
          <p:cNvSpPr/>
          <p:nvPr/>
        </p:nvSpPr>
        <p:spPr>
          <a:xfrm>
            <a:off x="4059432" y="2737719"/>
            <a:ext cx="963276" cy="13714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r"/>
            <a:r>
              <a:rPr lang="en-US" sz="800" b="1">
                <a:solidFill>
                  <a:schemeClr val="bg2">
                    <a:lumMod val="25000"/>
                  </a:schemeClr>
                </a:solidFill>
              </a:rPr>
              <a:t>Bucatarie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66E7530-A39D-4E3C-96E0-D741258D9132}"/>
              </a:ext>
            </a:extLst>
          </p:cNvPr>
          <p:cNvGrpSpPr/>
          <p:nvPr/>
        </p:nvGrpSpPr>
        <p:grpSpPr>
          <a:xfrm>
            <a:off x="2092090" y="4542507"/>
            <a:ext cx="1704974" cy="204168"/>
            <a:chOff x="2092090" y="3988737"/>
            <a:chExt cx="1704974" cy="204168"/>
          </a:xfrm>
        </p:grpSpPr>
        <p:sp>
          <p:nvSpPr>
            <p:cNvPr id="101" name="Rectangle: Rounded Corners 100">
              <a:extLst>
                <a:ext uri="{FF2B5EF4-FFF2-40B4-BE49-F238E27FC236}">
                  <a16:creationId xmlns:a16="http://schemas.microsoft.com/office/drawing/2014/main" id="{887B7F85-1012-4761-97DD-3FF299AD72C9}"/>
                </a:ext>
              </a:extLst>
            </p:cNvPr>
            <p:cNvSpPr/>
            <p:nvPr/>
          </p:nvSpPr>
          <p:spPr>
            <a:xfrm>
              <a:off x="2092090" y="3988737"/>
              <a:ext cx="1704974" cy="20416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>
                  <a:solidFill>
                    <a:schemeClr val="bg2">
                      <a:lumMod val="25000"/>
                    </a:schemeClr>
                  </a:solidFill>
                </a:rPr>
                <a:t>            Adauga categorie de contor</a:t>
              </a:r>
            </a:p>
          </p:txBody>
        </p: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6E98BBFB-71F5-44B3-B7E1-4B8239CE2AB0}"/>
                </a:ext>
              </a:extLst>
            </p:cNvPr>
            <p:cNvGrpSpPr/>
            <p:nvPr/>
          </p:nvGrpSpPr>
          <p:grpSpPr>
            <a:xfrm>
              <a:off x="2175874" y="4042699"/>
              <a:ext cx="104274" cy="101435"/>
              <a:chOff x="6534150" y="3358633"/>
              <a:chExt cx="457200" cy="504224"/>
            </a:xfrm>
          </p:grpSpPr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2EAD0557-851A-42D8-B553-45061D632BE5}"/>
                  </a:ext>
                </a:extLst>
              </p:cNvPr>
              <p:cNvCxnSpPr/>
              <p:nvPr/>
            </p:nvCxnSpPr>
            <p:spPr>
              <a:xfrm>
                <a:off x="6762750" y="3358633"/>
                <a:ext cx="0" cy="504224"/>
              </a:xfrm>
              <a:prstGeom prst="line">
                <a:avLst/>
              </a:prstGeom>
              <a:ln w="349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0A24B411-0208-4900-9074-306C5A3AE510}"/>
                  </a:ext>
                </a:extLst>
              </p:cNvPr>
              <p:cNvCxnSpPr/>
              <p:nvPr/>
            </p:nvCxnSpPr>
            <p:spPr>
              <a:xfrm>
                <a:off x="6534150" y="3610747"/>
                <a:ext cx="457200" cy="0"/>
              </a:xfrm>
              <a:prstGeom prst="line">
                <a:avLst/>
              </a:prstGeom>
              <a:ln w="349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D0D58E75-6619-49A6-A49A-C9C1DB9EDC59}"/>
              </a:ext>
            </a:extLst>
          </p:cNvPr>
          <p:cNvSpPr/>
          <p:nvPr/>
        </p:nvSpPr>
        <p:spPr>
          <a:xfrm>
            <a:off x="5105234" y="2737718"/>
            <a:ext cx="963276" cy="13714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r"/>
            <a:r>
              <a:rPr lang="en-US" sz="800" b="1">
                <a:solidFill>
                  <a:schemeClr val="bg2">
                    <a:lumMod val="25000"/>
                  </a:schemeClr>
                </a:solidFill>
              </a:rPr>
              <a:t>Baie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BDD90C2E-B8C6-4535-98A0-E0681B6EA4A1}"/>
              </a:ext>
            </a:extLst>
          </p:cNvPr>
          <p:cNvSpPr/>
          <p:nvPr/>
        </p:nvSpPr>
        <p:spPr>
          <a:xfrm>
            <a:off x="4059432" y="3455463"/>
            <a:ext cx="963276" cy="13714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r"/>
            <a:r>
              <a:rPr lang="en-US" sz="800" b="1">
                <a:solidFill>
                  <a:schemeClr val="bg2">
                    <a:lumMod val="25000"/>
                  </a:schemeClr>
                </a:solidFill>
              </a:rPr>
              <a:t>Bucatarie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5C348649-CF30-48CE-A342-76EF2A0E45EE}"/>
              </a:ext>
            </a:extLst>
          </p:cNvPr>
          <p:cNvSpPr/>
          <p:nvPr/>
        </p:nvSpPr>
        <p:spPr>
          <a:xfrm>
            <a:off x="4059432" y="3640415"/>
            <a:ext cx="963276" cy="13714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r"/>
            <a:r>
              <a:rPr lang="en-US" sz="800" b="1">
                <a:solidFill>
                  <a:schemeClr val="bg2">
                    <a:lumMod val="25000"/>
                  </a:schemeClr>
                </a:solidFill>
              </a:rPr>
              <a:t>Sufragerie</a:t>
            </a:r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87372260-D588-48C8-A920-939D37CF471A}"/>
              </a:ext>
            </a:extLst>
          </p:cNvPr>
          <p:cNvSpPr/>
          <p:nvPr/>
        </p:nvSpPr>
        <p:spPr>
          <a:xfrm>
            <a:off x="4059432" y="3814335"/>
            <a:ext cx="963276" cy="13714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r"/>
            <a:r>
              <a:rPr lang="en-US" sz="800" b="1">
                <a:solidFill>
                  <a:schemeClr val="bg2">
                    <a:lumMod val="25000"/>
                  </a:schemeClr>
                </a:solidFill>
              </a:rPr>
              <a:t>Baie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71E83373-4AB8-4DF7-98F0-9322E0A8D5BE}"/>
              </a:ext>
            </a:extLst>
          </p:cNvPr>
          <p:cNvSpPr/>
          <p:nvPr/>
        </p:nvSpPr>
        <p:spPr>
          <a:xfrm>
            <a:off x="4059432" y="2914746"/>
            <a:ext cx="963276" cy="137149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Apa rece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A5330D32-39F5-4C82-A4FE-B9691BC2CA19}"/>
              </a:ext>
            </a:extLst>
          </p:cNvPr>
          <p:cNvSpPr/>
          <p:nvPr/>
        </p:nvSpPr>
        <p:spPr>
          <a:xfrm>
            <a:off x="4059432" y="3090671"/>
            <a:ext cx="963276" cy="137149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Apa calda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D4AEA50E-2216-436E-8A28-899873FF17AB}"/>
              </a:ext>
            </a:extLst>
          </p:cNvPr>
          <p:cNvSpPr/>
          <p:nvPr/>
        </p:nvSpPr>
        <p:spPr>
          <a:xfrm>
            <a:off x="2092089" y="3455463"/>
            <a:ext cx="1709928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Caldura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97EB01F2-549C-4118-99CF-9EB2632407AF}"/>
              </a:ext>
            </a:extLst>
          </p:cNvPr>
          <p:cNvSpPr/>
          <p:nvPr/>
        </p:nvSpPr>
        <p:spPr>
          <a:xfrm>
            <a:off x="4062243" y="3993773"/>
            <a:ext cx="963276" cy="13714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r"/>
            <a:r>
              <a:rPr lang="en-US" sz="800" b="1">
                <a:solidFill>
                  <a:schemeClr val="bg2">
                    <a:lumMod val="25000"/>
                  </a:schemeClr>
                </a:solidFill>
              </a:rPr>
              <a:t>Dormitor mic</a:t>
            </a:r>
          </a:p>
        </p:txBody>
      </p:sp>
      <p:sp>
        <p:nvSpPr>
          <p:cNvPr id="39" name="Rectangle: Rounded Corners 38">
            <a:hlinkClick r:id="rId7" action="ppaction://hlinksldjump"/>
            <a:extLst>
              <a:ext uri="{FF2B5EF4-FFF2-40B4-BE49-F238E27FC236}">
                <a16:creationId xmlns:a16="http://schemas.microsoft.com/office/drawing/2014/main" id="{7F98F096-0971-49C5-ABDC-E57DBE0D5F16}"/>
              </a:ext>
            </a:extLst>
          </p:cNvPr>
          <p:cNvSpPr/>
          <p:nvPr/>
        </p:nvSpPr>
        <p:spPr>
          <a:xfrm>
            <a:off x="3820663" y="5285317"/>
            <a:ext cx="1704975" cy="246211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>
                <a:solidFill>
                  <a:schemeClr val="tx1">
                    <a:lumMod val="50000"/>
                    <a:lumOff val="50000"/>
                  </a:schemeClr>
                </a:solidFill>
              </a:rPr>
              <a:t>&lt; Inapoi</a:t>
            </a:r>
          </a:p>
        </p:txBody>
      </p:sp>
      <p:sp>
        <p:nvSpPr>
          <p:cNvPr id="37" name="Rectangle: Rounded Corners 32">
            <a:extLst>
              <a:ext uri="{FF2B5EF4-FFF2-40B4-BE49-F238E27FC236}">
                <a16:creationId xmlns:a16="http://schemas.microsoft.com/office/drawing/2014/main" id="{71E83373-4AB8-4DF7-98F0-9322E0A8D5BE}"/>
              </a:ext>
            </a:extLst>
          </p:cNvPr>
          <p:cNvSpPr/>
          <p:nvPr/>
        </p:nvSpPr>
        <p:spPr>
          <a:xfrm>
            <a:off x="5105234" y="2914746"/>
            <a:ext cx="963276" cy="137149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Apa rece</a:t>
            </a:r>
          </a:p>
        </p:txBody>
      </p:sp>
      <p:sp>
        <p:nvSpPr>
          <p:cNvPr id="38" name="Rectangle: Rounded Corners 33">
            <a:extLst>
              <a:ext uri="{FF2B5EF4-FFF2-40B4-BE49-F238E27FC236}">
                <a16:creationId xmlns:a16="http://schemas.microsoft.com/office/drawing/2014/main" id="{A5330D32-39F5-4C82-A4FE-B9691BC2CA19}"/>
              </a:ext>
            </a:extLst>
          </p:cNvPr>
          <p:cNvSpPr/>
          <p:nvPr/>
        </p:nvSpPr>
        <p:spPr>
          <a:xfrm>
            <a:off x="5105234" y="3090671"/>
            <a:ext cx="963276" cy="137149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Apa calda</a:t>
            </a:r>
          </a:p>
        </p:txBody>
      </p:sp>
      <p:sp>
        <p:nvSpPr>
          <p:cNvPr id="41" name="Rectangle: Rounded Corners 63">
            <a:hlinkClick r:id="rId8" action="ppaction://hlinksldjump"/>
            <a:extLst>
              <a:ext uri="{FF2B5EF4-FFF2-40B4-BE49-F238E27FC236}">
                <a16:creationId xmlns:a16="http://schemas.microsoft.com/office/drawing/2014/main" id="{898EB4D2-21BC-4D75-AE12-C0E95C48E90D}"/>
              </a:ext>
            </a:extLst>
          </p:cNvPr>
          <p:cNvSpPr/>
          <p:nvPr/>
        </p:nvSpPr>
        <p:spPr>
          <a:xfrm>
            <a:off x="3842256" y="2736554"/>
            <a:ext cx="176037" cy="13639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r"/>
            <a:r>
              <a:rPr lang="en-US" sz="1050" b="1">
                <a:solidFill>
                  <a:schemeClr val="bg2">
                    <a:lumMod val="25000"/>
                  </a:schemeClr>
                </a:solidFill>
              </a:rPr>
              <a:t>+</a:t>
            </a:r>
          </a:p>
        </p:txBody>
      </p:sp>
      <p:sp>
        <p:nvSpPr>
          <p:cNvPr id="42" name="Rectangle: Rounded Corners 63">
            <a:hlinkClick r:id="rId8" action="ppaction://hlinksldjump"/>
            <a:extLst>
              <a:ext uri="{FF2B5EF4-FFF2-40B4-BE49-F238E27FC236}">
                <a16:creationId xmlns:a16="http://schemas.microsoft.com/office/drawing/2014/main" id="{898EB4D2-21BC-4D75-AE12-C0E95C48E90D}"/>
              </a:ext>
            </a:extLst>
          </p:cNvPr>
          <p:cNvSpPr/>
          <p:nvPr/>
        </p:nvSpPr>
        <p:spPr>
          <a:xfrm>
            <a:off x="3842256" y="3452834"/>
            <a:ext cx="176037" cy="13639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r"/>
            <a:r>
              <a:rPr lang="en-US" sz="1050" b="1">
                <a:solidFill>
                  <a:schemeClr val="bg2">
                    <a:lumMod val="25000"/>
                  </a:schemeClr>
                </a:solidFill>
              </a:rPr>
              <a:t>+</a:t>
            </a:r>
          </a:p>
        </p:txBody>
      </p:sp>
      <p:sp>
        <p:nvSpPr>
          <p:cNvPr id="43" name="Rectangle: Rounded Corners 35">
            <a:extLst>
              <a:ext uri="{FF2B5EF4-FFF2-40B4-BE49-F238E27FC236}">
                <a16:creationId xmlns:a16="http://schemas.microsoft.com/office/drawing/2014/main" id="{97EB01F2-549C-4118-99CF-9EB2632407AF}"/>
              </a:ext>
            </a:extLst>
          </p:cNvPr>
          <p:cNvSpPr/>
          <p:nvPr/>
        </p:nvSpPr>
        <p:spPr>
          <a:xfrm>
            <a:off x="4059432" y="4170046"/>
            <a:ext cx="963276" cy="13714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r"/>
            <a:r>
              <a:rPr lang="en-US" sz="800" b="1">
                <a:solidFill>
                  <a:schemeClr val="bg2">
                    <a:lumMod val="25000"/>
                  </a:schemeClr>
                </a:solidFill>
              </a:rPr>
              <a:t>Dormitor mare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19B987CD-EDB5-4408-BAFA-8AE0FB0D3CC1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5532" y="2753073"/>
            <a:ext cx="101129" cy="101129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19B987CD-EDB5-4408-BAFA-8AE0FB0D3CC1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8392" y="3469353"/>
            <a:ext cx="101129" cy="101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22311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3A4DA74F-4735-49EE-9162-E5D6D7661F81}"/>
              </a:ext>
            </a:extLst>
          </p:cNvPr>
          <p:cNvSpPr txBox="1"/>
          <p:nvPr/>
        </p:nvSpPr>
        <p:spPr>
          <a:xfrm>
            <a:off x="2612577" y="1424224"/>
            <a:ext cx="12774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tx1">
                    <a:lumMod val="85000"/>
                    <a:lumOff val="15000"/>
                  </a:schemeClr>
                </a:solidFill>
              </a:rPr>
              <a:t>Asociatie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4C63A4F-C5BA-4D6F-89F3-585DD30C1673}"/>
              </a:ext>
            </a:extLst>
          </p:cNvPr>
          <p:cNvCxnSpPr/>
          <p:nvPr/>
        </p:nvCxnSpPr>
        <p:spPr>
          <a:xfrm>
            <a:off x="2037045" y="2024743"/>
            <a:ext cx="768704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116D94C0-E230-46C0-A561-0A0F2AEFA340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662" y="1316179"/>
            <a:ext cx="581706" cy="581706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C2D31403-6712-4957-AF35-1B654498FC0E}"/>
              </a:ext>
            </a:extLst>
          </p:cNvPr>
          <p:cNvSpPr/>
          <p:nvPr/>
        </p:nvSpPr>
        <p:spPr>
          <a:xfrm>
            <a:off x="4563087" y="2389607"/>
            <a:ext cx="2824578" cy="2991269"/>
          </a:xfrm>
          <a:prstGeom prst="rect">
            <a:avLst/>
          </a:prstGeom>
          <a:solidFill>
            <a:schemeClr val="bg1"/>
          </a:solidFill>
          <a:ln w="12700" cmpd="dbl">
            <a:gradFill flip="none" rotWithShape="1">
              <a:gsLst>
                <a:gs pos="0">
                  <a:schemeClr val="accent3">
                    <a:lumMod val="0"/>
                    <a:lumOff val="100000"/>
                  </a:schemeClr>
                </a:gs>
                <a:gs pos="35000">
                  <a:schemeClr val="accent3">
                    <a:lumMod val="0"/>
                    <a:lumOff val="100000"/>
                  </a:schemeClr>
                </a:gs>
                <a:gs pos="100000">
                  <a:schemeClr val="accent3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BC29D0F-AC53-4BA5-8588-5EEF05E92A7D}"/>
              </a:ext>
            </a:extLst>
          </p:cNvPr>
          <p:cNvSpPr txBox="1"/>
          <p:nvPr/>
        </p:nvSpPr>
        <p:spPr>
          <a:xfrm>
            <a:off x="4849288" y="3702033"/>
            <a:ext cx="2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Felicitari!</a:t>
            </a:r>
          </a:p>
        </p:txBody>
      </p:sp>
      <p:sp>
        <p:nvSpPr>
          <p:cNvPr id="24" name="Rectangle: Rounded Corners 23">
            <a:hlinkClick r:id="rId4" action="ppaction://hlinksldjump"/>
            <a:extLst>
              <a:ext uri="{FF2B5EF4-FFF2-40B4-BE49-F238E27FC236}">
                <a16:creationId xmlns:a16="http://schemas.microsoft.com/office/drawing/2014/main" id="{07F8413C-B330-4353-9FC0-B04FCFA2AF6A}"/>
              </a:ext>
            </a:extLst>
          </p:cNvPr>
          <p:cNvSpPr/>
          <p:nvPr/>
        </p:nvSpPr>
        <p:spPr>
          <a:xfrm>
            <a:off x="5158991" y="4644798"/>
            <a:ext cx="1704975" cy="246211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/>
              <a:t>Continua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1DEC7C35-280D-4384-9614-C59FA71DC11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9831" y="2531634"/>
            <a:ext cx="1001470" cy="1001470"/>
          </a:xfrm>
          <a:prstGeom prst="rect">
            <a:avLst/>
          </a:prstGeom>
        </p:spPr>
      </p:pic>
      <p:sp>
        <p:nvSpPr>
          <p:cNvPr id="26" name="Rectangle: Rounded Corners 25">
            <a:hlinkClick r:id="rId6" action="ppaction://hlinksldjump"/>
            <a:extLst>
              <a:ext uri="{FF2B5EF4-FFF2-40B4-BE49-F238E27FC236}">
                <a16:creationId xmlns:a16="http://schemas.microsoft.com/office/drawing/2014/main" id="{4A28F5C6-706E-4ABA-BB9A-BC4C90C3D360}"/>
              </a:ext>
            </a:extLst>
          </p:cNvPr>
          <p:cNvSpPr/>
          <p:nvPr/>
        </p:nvSpPr>
        <p:spPr>
          <a:xfrm>
            <a:off x="5158991" y="4950938"/>
            <a:ext cx="1704975" cy="246211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>
                <a:solidFill>
                  <a:schemeClr val="tx1">
                    <a:lumMod val="50000"/>
                    <a:lumOff val="50000"/>
                  </a:schemeClr>
                </a:solidFill>
              </a:rPr>
              <a:t>&lt; Inapoi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63825B-3F48-4F76-BA97-BC857D1380F8}"/>
              </a:ext>
            </a:extLst>
          </p:cNvPr>
          <p:cNvSpPr txBox="1"/>
          <p:nvPr/>
        </p:nvSpPr>
        <p:spPr>
          <a:xfrm>
            <a:off x="4814096" y="4044070"/>
            <a:ext cx="2322559" cy="5539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it-IT" sz="1000">
                <a:solidFill>
                  <a:schemeClr val="tx1">
                    <a:lumMod val="65000"/>
                    <a:lumOff val="35000"/>
                  </a:schemeClr>
                </a:solidFill>
              </a:rPr>
              <a:t>Ai finalizat definirea apartamentelor. </a:t>
            </a:r>
          </a:p>
          <a:p>
            <a:pPr algn="ctr"/>
            <a:r>
              <a:rPr lang="it-IT" sz="1000">
                <a:solidFill>
                  <a:schemeClr val="tx1">
                    <a:lumMod val="65000"/>
                    <a:lumOff val="35000"/>
                  </a:schemeClr>
                </a:solidFill>
              </a:rPr>
              <a:t>Mai ai putin</a:t>
            </a:r>
          </a:p>
          <a:p>
            <a:pPr algn="ctr"/>
            <a:r>
              <a:rPr lang="it-IT" sz="1000">
                <a:solidFill>
                  <a:schemeClr val="tx1">
                    <a:lumMod val="65000"/>
                    <a:lumOff val="35000"/>
                  </a:schemeClr>
                </a:solidFill>
              </a:rPr>
              <a:t>Sa continuam cu facturierii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C8848E4-6A20-4CDF-9266-316A4C9B5CD4}"/>
              </a:ext>
            </a:extLst>
          </p:cNvPr>
          <p:cNvSpPr/>
          <p:nvPr/>
        </p:nvSpPr>
        <p:spPr>
          <a:xfrm>
            <a:off x="2037045" y="2066597"/>
            <a:ext cx="2876550" cy="22955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>
                <a:solidFill>
                  <a:schemeClr val="bg2">
                    <a:lumMod val="25000"/>
                  </a:schemeClr>
                </a:solidFill>
              </a:rPr>
              <a:t>Asociatia de proprietari Vulturul B4A</a:t>
            </a:r>
          </a:p>
        </p:txBody>
      </p:sp>
    </p:spTree>
    <p:extLst>
      <p:ext uri="{BB962C8B-B14F-4D97-AF65-F5344CB8AC3E}">
        <p14:creationId xmlns:p14="http://schemas.microsoft.com/office/powerpoint/2010/main" val="62940711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75716001-820E-45D2-946E-E744FE737E65}"/>
              </a:ext>
            </a:extLst>
          </p:cNvPr>
          <p:cNvSpPr/>
          <p:nvPr/>
        </p:nvSpPr>
        <p:spPr>
          <a:xfrm>
            <a:off x="1973181" y="1269462"/>
            <a:ext cx="7852094" cy="4337053"/>
          </a:xfrm>
          <a:prstGeom prst="rect">
            <a:avLst/>
          </a:prstGeom>
          <a:solidFill>
            <a:schemeClr val="bg1"/>
          </a:solidFill>
          <a:ln w="12700" cmpd="dbl">
            <a:gradFill flip="none" rotWithShape="1">
              <a:gsLst>
                <a:gs pos="0">
                  <a:schemeClr val="accent3">
                    <a:lumMod val="0"/>
                    <a:lumOff val="100000"/>
                  </a:schemeClr>
                </a:gs>
                <a:gs pos="35000">
                  <a:schemeClr val="accent3">
                    <a:lumMod val="0"/>
                    <a:lumOff val="100000"/>
                  </a:schemeClr>
                </a:gs>
                <a:gs pos="100000">
                  <a:schemeClr val="tx1"/>
                </a:gs>
              </a:gsLst>
              <a:path path="circle">
                <a:fillToRect l="50000" t="-80000" r="50000" b="180000"/>
              </a:path>
              <a:tileRect/>
            </a:gradFill>
          </a:ln>
          <a:effectLst>
            <a:outerShdw blurRad="50800" dist="50800" dir="5400000" algn="ctr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A1966B5C-11A5-4DD1-B4EE-54526F596CA2}"/>
              </a:ext>
            </a:extLst>
          </p:cNvPr>
          <p:cNvSpPr/>
          <p:nvPr/>
        </p:nvSpPr>
        <p:spPr>
          <a:xfrm>
            <a:off x="2055707" y="2615744"/>
            <a:ext cx="4400138" cy="2472360"/>
          </a:xfrm>
          <a:prstGeom prst="rect">
            <a:avLst/>
          </a:prstGeom>
          <a:solidFill>
            <a:schemeClr val="bg1"/>
          </a:solidFill>
          <a:ln w="9525" cap="rnd">
            <a:solidFill>
              <a:schemeClr val="tx1">
                <a:lumMod val="50000"/>
                <a:lumOff val="50000"/>
                <a:alpha val="72000"/>
              </a:schemeClr>
            </a:solidFill>
          </a:ln>
          <a:effectLst>
            <a:outerShdw blurRad="50800" dist="50800" dir="5400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625C435-64AB-4B2D-B175-18DCE1F178D1}"/>
              </a:ext>
            </a:extLst>
          </p:cNvPr>
          <p:cNvSpPr txBox="1"/>
          <p:nvPr/>
        </p:nvSpPr>
        <p:spPr>
          <a:xfrm>
            <a:off x="2612577" y="1424224"/>
            <a:ext cx="12774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tx1">
                    <a:lumMod val="85000"/>
                    <a:lumOff val="15000"/>
                  </a:schemeClr>
                </a:solidFill>
              </a:rPr>
              <a:t>Asociatie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5B8DAE88-CBC2-4EB7-BDB1-ABD6C10AFC13}"/>
              </a:ext>
            </a:extLst>
          </p:cNvPr>
          <p:cNvCxnSpPr/>
          <p:nvPr/>
        </p:nvCxnSpPr>
        <p:spPr>
          <a:xfrm>
            <a:off x="2037045" y="2024743"/>
            <a:ext cx="768704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Picture 59">
            <a:extLst>
              <a:ext uri="{FF2B5EF4-FFF2-40B4-BE49-F238E27FC236}">
                <a16:creationId xmlns:a16="http://schemas.microsoft.com/office/drawing/2014/main" id="{B4D3B41D-A6D2-4303-8912-BC572F1F7E10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662" y="1316179"/>
            <a:ext cx="581706" cy="581706"/>
          </a:xfrm>
          <a:prstGeom prst="rect">
            <a:avLst/>
          </a:prstGeom>
        </p:spPr>
      </p:pic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AD3AD9E4-E303-43A9-B8CE-FB3A63343ADF}"/>
              </a:ext>
            </a:extLst>
          </p:cNvPr>
          <p:cNvSpPr/>
          <p:nvPr/>
        </p:nvSpPr>
        <p:spPr>
          <a:xfrm>
            <a:off x="2041686" y="5285317"/>
            <a:ext cx="1704975" cy="246211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>
                <a:solidFill>
                  <a:schemeClr val="tx1">
                    <a:lumMod val="50000"/>
                    <a:lumOff val="50000"/>
                  </a:schemeClr>
                </a:solidFill>
              </a:rPr>
              <a:t>Continua</a:t>
            </a: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624248CC-8746-49CF-BCED-39C5422DD24E}"/>
              </a:ext>
            </a:extLst>
          </p:cNvPr>
          <p:cNvSpPr/>
          <p:nvPr/>
        </p:nvSpPr>
        <p:spPr>
          <a:xfrm>
            <a:off x="2092089" y="2737718"/>
            <a:ext cx="1709928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Salubritate</a:t>
            </a: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B19C878C-3FEE-4A0F-96DB-02411666EC60}"/>
              </a:ext>
            </a:extLst>
          </p:cNvPr>
          <p:cNvSpPr/>
          <p:nvPr/>
        </p:nvSpPr>
        <p:spPr>
          <a:xfrm>
            <a:off x="2037045" y="2066597"/>
            <a:ext cx="2876550" cy="22955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>
                <a:solidFill>
                  <a:schemeClr val="bg2">
                    <a:lumMod val="25000"/>
                  </a:schemeClr>
                </a:solidFill>
              </a:rPr>
              <a:t>Asociatia de proprietari Vulturul B4A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0FC76365-FEFB-46A3-8B18-0EC9825AA989}"/>
              </a:ext>
            </a:extLst>
          </p:cNvPr>
          <p:cNvCxnSpPr>
            <a:cxnSpLocks/>
          </p:cNvCxnSpPr>
          <p:nvPr/>
        </p:nvCxnSpPr>
        <p:spPr>
          <a:xfrm>
            <a:off x="2055707" y="2568245"/>
            <a:ext cx="311345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AB44D679-61C7-427F-9446-34707F516308}"/>
              </a:ext>
            </a:extLst>
          </p:cNvPr>
          <p:cNvSpPr/>
          <p:nvPr/>
        </p:nvSpPr>
        <p:spPr>
          <a:xfrm>
            <a:off x="2092089" y="2917153"/>
            <a:ext cx="1709928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Electricitate</a:t>
            </a:r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421FB981-6F06-42F8-A6D6-ACD808084972}"/>
              </a:ext>
            </a:extLst>
          </p:cNvPr>
          <p:cNvSpPr/>
          <p:nvPr/>
        </p:nvSpPr>
        <p:spPr>
          <a:xfrm>
            <a:off x="2094899" y="3455458"/>
            <a:ext cx="1709928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Apa</a:t>
            </a:r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9BB3F1AC-44D3-4B52-A086-08E82ED3709E}"/>
              </a:ext>
            </a:extLst>
          </p:cNvPr>
          <p:cNvSpPr/>
          <p:nvPr/>
        </p:nvSpPr>
        <p:spPr>
          <a:xfrm>
            <a:off x="2092088" y="3634893"/>
            <a:ext cx="1709928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Salarii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1F9859A8-C564-422C-BA37-FADEFEFF46E4}"/>
              </a:ext>
            </a:extLst>
          </p:cNvPr>
          <p:cNvSpPr/>
          <p:nvPr/>
        </p:nvSpPr>
        <p:spPr>
          <a:xfrm>
            <a:off x="7371199" y="2105427"/>
            <a:ext cx="1483552" cy="2472351"/>
          </a:xfrm>
          <a:prstGeom prst="rect">
            <a:avLst/>
          </a:prstGeom>
          <a:solidFill>
            <a:schemeClr val="bg1"/>
          </a:solidFill>
          <a:ln>
            <a:gradFill flip="none" rotWithShape="1">
              <a:gsLst>
                <a:gs pos="39000">
                  <a:schemeClr val="bg1">
                    <a:lumMod val="75000"/>
                  </a:schemeClr>
                </a:gs>
                <a:gs pos="60000">
                  <a:schemeClr val="accent3">
                    <a:lumMod val="45000"/>
                    <a:lumOff val="5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100000">
                  <a:schemeClr val="tx1"/>
                </a:gs>
              </a:gsLst>
              <a:lin ang="54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  <a:p>
            <a:pPr algn="ctr"/>
            <a:r>
              <a:rPr lang="en-US" sz="1600">
                <a:solidFill>
                  <a:srgbClr val="00B050"/>
                </a:solidFill>
              </a:rPr>
              <a:t>Indicatii</a:t>
            </a:r>
            <a:r>
              <a:rPr lang="en-US" sz="1200">
                <a:solidFill>
                  <a:srgbClr val="00B050"/>
                </a:solidFill>
              </a:rPr>
              <a:t> </a:t>
            </a:r>
          </a:p>
          <a:p>
            <a:pPr algn="ctr"/>
            <a:r>
              <a:rPr lang="en-US" sz="800">
                <a:solidFill>
                  <a:schemeClr val="tx1"/>
                </a:solidFill>
              </a:rPr>
              <a:t>Aici definesti furnizorii. </a:t>
            </a:r>
          </a:p>
          <a:p>
            <a:pPr algn="ctr"/>
            <a:endParaRPr lang="en-US" sz="800">
              <a:solidFill>
                <a:schemeClr val="tx1"/>
              </a:solidFill>
            </a:endParaRPr>
          </a:p>
          <a:p>
            <a:pPr algn="ctr"/>
            <a:r>
              <a:rPr lang="en-US" sz="800">
                <a:solidFill>
                  <a:schemeClr val="tx1"/>
                </a:solidFill>
              </a:rPr>
              <a:t>Apasa butonul </a:t>
            </a:r>
          </a:p>
          <a:p>
            <a:pPr algn="ctr"/>
            <a:r>
              <a:rPr lang="en-US" sz="1050" b="1">
                <a:solidFill>
                  <a:schemeClr val="tx1"/>
                </a:solidFill>
              </a:rPr>
              <a:t>Adauga furnizor</a:t>
            </a:r>
            <a:r>
              <a:rPr lang="en-US" sz="800">
                <a:solidFill>
                  <a:schemeClr val="tx1"/>
                </a:solidFill>
              </a:rPr>
              <a:t>                        din dreptul fiecarei categorii de                    cheltuieli</a:t>
            </a:r>
          </a:p>
          <a:p>
            <a:pPr algn="ctr"/>
            <a:endParaRPr lang="en-US" sz="800">
              <a:solidFill>
                <a:schemeClr val="tx1"/>
              </a:solidFill>
            </a:endParaRPr>
          </a:p>
          <a:p>
            <a:pPr algn="ctr"/>
            <a:r>
              <a:rPr lang="en-US" sz="800">
                <a:solidFill>
                  <a:schemeClr val="tx1"/>
                </a:solidFill>
              </a:rPr>
              <a:t>Apasa butonul </a:t>
            </a:r>
          </a:p>
          <a:p>
            <a:pPr algn="ctr"/>
            <a:r>
              <a:rPr lang="en-US" sz="1050" b="1">
                <a:solidFill>
                  <a:schemeClr val="tx1"/>
                </a:solidFill>
              </a:rPr>
              <a:t>Adauga categorie de cheltuieli </a:t>
            </a:r>
          </a:p>
          <a:p>
            <a:pPr algn="ctr"/>
            <a:r>
              <a:rPr lang="en-US" sz="800">
                <a:solidFill>
                  <a:schemeClr val="tx1"/>
                </a:solidFill>
              </a:rPr>
              <a:t>pentru a adauga o alta categorie de cheltuieli, inafara de cele predefinite</a:t>
            </a:r>
          </a:p>
        </p:txBody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id="{14EC3FEE-B761-42D5-8964-6380858801FA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5764" y="2179962"/>
            <a:ext cx="246610" cy="246610"/>
          </a:xfrm>
          <a:prstGeom prst="rect">
            <a:avLst/>
          </a:prstGeom>
        </p:spPr>
      </p:pic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32564B10-657C-4A7F-86AF-912E82F70550}"/>
              </a:ext>
            </a:extLst>
          </p:cNvPr>
          <p:cNvSpPr/>
          <p:nvPr/>
        </p:nvSpPr>
        <p:spPr>
          <a:xfrm>
            <a:off x="2037045" y="2323406"/>
            <a:ext cx="1144305" cy="22955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>
                <a:solidFill>
                  <a:schemeClr val="bg2">
                    <a:lumMod val="25000"/>
                  </a:schemeClr>
                </a:solidFill>
              </a:rPr>
              <a:t>Furnizori</a:t>
            </a: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98506B8A-7244-4959-9A47-6E71760D940D}"/>
              </a:ext>
            </a:extLst>
          </p:cNvPr>
          <p:cNvSpPr/>
          <p:nvPr/>
        </p:nvSpPr>
        <p:spPr>
          <a:xfrm>
            <a:off x="2092088" y="3096588"/>
            <a:ext cx="1709928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Intretinere lift</a:t>
            </a: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EAF22557-37FA-48F1-A189-B735F108BBBE}"/>
              </a:ext>
            </a:extLst>
          </p:cNvPr>
          <p:cNvSpPr/>
          <p:nvPr/>
        </p:nvSpPr>
        <p:spPr>
          <a:xfrm>
            <a:off x="2092088" y="3276023"/>
            <a:ext cx="1709928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Service interfon</a:t>
            </a:r>
          </a:p>
        </p:txBody>
      </p:sp>
      <p:sp>
        <p:nvSpPr>
          <p:cNvPr id="97" name="Rectangle: Rounded Corners 96">
            <a:hlinkClick r:id="rId5" action="ppaction://hlinksldjump"/>
            <a:extLst>
              <a:ext uri="{FF2B5EF4-FFF2-40B4-BE49-F238E27FC236}">
                <a16:creationId xmlns:a16="http://schemas.microsoft.com/office/drawing/2014/main" id="{66F5614A-E692-4437-847E-537F6770E02B}"/>
              </a:ext>
            </a:extLst>
          </p:cNvPr>
          <p:cNvSpPr/>
          <p:nvPr/>
        </p:nvSpPr>
        <p:spPr>
          <a:xfrm>
            <a:off x="3853692" y="2737719"/>
            <a:ext cx="963276" cy="13714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r"/>
            <a:r>
              <a:rPr lang="en-US" sz="800" b="1">
                <a:solidFill>
                  <a:schemeClr val="bg2">
                    <a:lumMod val="25000"/>
                  </a:schemeClr>
                </a:solidFill>
              </a:rPr>
              <a:t>Adauga furnizor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66E7530-A39D-4E3C-96E0-D741258D9132}"/>
              </a:ext>
            </a:extLst>
          </p:cNvPr>
          <p:cNvGrpSpPr/>
          <p:nvPr/>
        </p:nvGrpSpPr>
        <p:grpSpPr>
          <a:xfrm>
            <a:off x="2092090" y="4252947"/>
            <a:ext cx="1704974" cy="204168"/>
            <a:chOff x="2092090" y="3988737"/>
            <a:chExt cx="1704974" cy="204168"/>
          </a:xfrm>
        </p:grpSpPr>
        <p:sp>
          <p:nvSpPr>
            <p:cNvPr id="101" name="Rectangle: Rounded Corners 100">
              <a:extLst>
                <a:ext uri="{FF2B5EF4-FFF2-40B4-BE49-F238E27FC236}">
                  <a16:creationId xmlns:a16="http://schemas.microsoft.com/office/drawing/2014/main" id="{887B7F85-1012-4761-97DD-3FF299AD72C9}"/>
                </a:ext>
              </a:extLst>
            </p:cNvPr>
            <p:cNvSpPr/>
            <p:nvPr/>
          </p:nvSpPr>
          <p:spPr>
            <a:xfrm>
              <a:off x="2092090" y="3988737"/>
              <a:ext cx="1704974" cy="20416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800">
                  <a:solidFill>
                    <a:schemeClr val="bg2">
                      <a:lumMod val="25000"/>
                    </a:schemeClr>
                  </a:solidFill>
                </a:rPr>
                <a:t>  Adauga categorie de cheltuieli</a:t>
              </a:r>
            </a:p>
          </p:txBody>
        </p: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6E98BBFB-71F5-44B3-B7E1-4B8239CE2AB0}"/>
                </a:ext>
              </a:extLst>
            </p:cNvPr>
            <p:cNvGrpSpPr/>
            <p:nvPr/>
          </p:nvGrpSpPr>
          <p:grpSpPr>
            <a:xfrm>
              <a:off x="2175874" y="4042699"/>
              <a:ext cx="104274" cy="101435"/>
              <a:chOff x="6534150" y="3358633"/>
              <a:chExt cx="457200" cy="504224"/>
            </a:xfrm>
          </p:grpSpPr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2EAD0557-851A-42D8-B553-45061D632BE5}"/>
                  </a:ext>
                </a:extLst>
              </p:cNvPr>
              <p:cNvCxnSpPr/>
              <p:nvPr/>
            </p:nvCxnSpPr>
            <p:spPr>
              <a:xfrm>
                <a:off x="6762750" y="3358633"/>
                <a:ext cx="0" cy="504224"/>
              </a:xfrm>
              <a:prstGeom prst="line">
                <a:avLst/>
              </a:prstGeom>
              <a:ln w="349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0A24B411-0208-4900-9074-306C5A3AE510}"/>
                  </a:ext>
                </a:extLst>
              </p:cNvPr>
              <p:cNvCxnSpPr/>
              <p:nvPr/>
            </p:nvCxnSpPr>
            <p:spPr>
              <a:xfrm>
                <a:off x="6534150" y="3610747"/>
                <a:ext cx="457200" cy="0"/>
              </a:xfrm>
              <a:prstGeom prst="line">
                <a:avLst/>
              </a:prstGeom>
              <a:ln w="349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1BB14877-E568-45D8-A239-477C039A46A9}"/>
              </a:ext>
            </a:extLst>
          </p:cNvPr>
          <p:cNvSpPr/>
          <p:nvPr/>
        </p:nvSpPr>
        <p:spPr>
          <a:xfrm>
            <a:off x="2092088" y="3814328"/>
            <a:ext cx="1709928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Caldura 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D0D58E75-6619-49A6-A49A-C9C1DB9EDC59}"/>
              </a:ext>
            </a:extLst>
          </p:cNvPr>
          <p:cNvSpPr/>
          <p:nvPr/>
        </p:nvSpPr>
        <p:spPr>
          <a:xfrm>
            <a:off x="3853692" y="2917155"/>
            <a:ext cx="963276" cy="13714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r"/>
            <a:r>
              <a:rPr lang="en-US" sz="800" b="1">
                <a:solidFill>
                  <a:schemeClr val="bg2">
                    <a:lumMod val="25000"/>
                  </a:schemeClr>
                </a:solidFill>
              </a:rPr>
              <a:t>Adauga furnizor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BDD90C2E-B8C6-4535-98A0-E0681B6EA4A1}"/>
              </a:ext>
            </a:extLst>
          </p:cNvPr>
          <p:cNvSpPr/>
          <p:nvPr/>
        </p:nvSpPr>
        <p:spPr>
          <a:xfrm>
            <a:off x="3853692" y="3455463"/>
            <a:ext cx="963276" cy="13714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r"/>
            <a:r>
              <a:rPr lang="en-US" sz="800" b="1">
                <a:solidFill>
                  <a:schemeClr val="bg2">
                    <a:lumMod val="25000"/>
                  </a:schemeClr>
                </a:solidFill>
              </a:rPr>
              <a:t>Adauga furnizor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5C348649-CF30-48CE-A342-76EF2A0E45EE}"/>
              </a:ext>
            </a:extLst>
          </p:cNvPr>
          <p:cNvSpPr/>
          <p:nvPr/>
        </p:nvSpPr>
        <p:spPr>
          <a:xfrm>
            <a:off x="3853692" y="3634899"/>
            <a:ext cx="963276" cy="13714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r"/>
            <a:r>
              <a:rPr lang="en-US" sz="800" b="1">
                <a:solidFill>
                  <a:schemeClr val="bg2">
                    <a:lumMod val="25000"/>
                  </a:schemeClr>
                </a:solidFill>
              </a:rPr>
              <a:t>Adauga furnizor</a:t>
            </a:r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87372260-D588-48C8-A920-939D37CF471A}"/>
              </a:ext>
            </a:extLst>
          </p:cNvPr>
          <p:cNvSpPr/>
          <p:nvPr/>
        </p:nvSpPr>
        <p:spPr>
          <a:xfrm>
            <a:off x="3853692" y="3814335"/>
            <a:ext cx="963276" cy="13714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r"/>
            <a:r>
              <a:rPr lang="en-US" sz="800" b="1">
                <a:solidFill>
                  <a:schemeClr val="bg2">
                    <a:lumMod val="25000"/>
                  </a:schemeClr>
                </a:solidFill>
              </a:rPr>
              <a:t>Adauga furnizor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71E83373-4AB8-4DF7-98F0-9322E0A8D5BE}"/>
              </a:ext>
            </a:extLst>
          </p:cNvPr>
          <p:cNvSpPr/>
          <p:nvPr/>
        </p:nvSpPr>
        <p:spPr>
          <a:xfrm>
            <a:off x="3853692" y="3096591"/>
            <a:ext cx="963276" cy="13714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r"/>
            <a:r>
              <a:rPr lang="en-US" sz="800" b="1">
                <a:solidFill>
                  <a:schemeClr val="bg2">
                    <a:lumMod val="25000"/>
                  </a:schemeClr>
                </a:solidFill>
              </a:rPr>
              <a:t>Adauga furnizor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A5330D32-39F5-4C82-A4FE-B9691BC2CA19}"/>
              </a:ext>
            </a:extLst>
          </p:cNvPr>
          <p:cNvSpPr/>
          <p:nvPr/>
        </p:nvSpPr>
        <p:spPr>
          <a:xfrm>
            <a:off x="3853692" y="3276027"/>
            <a:ext cx="963276" cy="13714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r"/>
            <a:r>
              <a:rPr lang="en-US" sz="800" b="1">
                <a:solidFill>
                  <a:schemeClr val="bg2">
                    <a:lumMod val="25000"/>
                  </a:schemeClr>
                </a:solidFill>
              </a:rPr>
              <a:t>Adauga furnizor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D4AEA50E-2216-436E-8A28-899873FF17AB}"/>
              </a:ext>
            </a:extLst>
          </p:cNvPr>
          <p:cNvSpPr/>
          <p:nvPr/>
        </p:nvSpPr>
        <p:spPr>
          <a:xfrm>
            <a:off x="2094899" y="3993762"/>
            <a:ext cx="1709928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Diverse 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97EB01F2-549C-4118-99CF-9EB2632407AF}"/>
              </a:ext>
            </a:extLst>
          </p:cNvPr>
          <p:cNvSpPr/>
          <p:nvPr/>
        </p:nvSpPr>
        <p:spPr>
          <a:xfrm>
            <a:off x="3856503" y="3993773"/>
            <a:ext cx="963276" cy="13714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r"/>
            <a:r>
              <a:rPr lang="en-US" sz="800" b="1">
                <a:solidFill>
                  <a:schemeClr val="bg2">
                    <a:lumMod val="25000"/>
                  </a:schemeClr>
                </a:solidFill>
              </a:rPr>
              <a:t>Adauga furnizor</a:t>
            </a:r>
          </a:p>
        </p:txBody>
      </p:sp>
      <p:sp>
        <p:nvSpPr>
          <p:cNvPr id="39" name="Rectangle: Rounded Corners 38">
            <a:hlinkClick r:id="rId6" action="ppaction://hlinksldjump"/>
            <a:extLst>
              <a:ext uri="{FF2B5EF4-FFF2-40B4-BE49-F238E27FC236}">
                <a16:creationId xmlns:a16="http://schemas.microsoft.com/office/drawing/2014/main" id="{7F98F096-0971-49C5-ABDC-E57DBE0D5F16}"/>
              </a:ext>
            </a:extLst>
          </p:cNvPr>
          <p:cNvSpPr/>
          <p:nvPr/>
        </p:nvSpPr>
        <p:spPr>
          <a:xfrm>
            <a:off x="3820663" y="5285317"/>
            <a:ext cx="1704975" cy="246211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>
                <a:solidFill>
                  <a:schemeClr val="tx1">
                    <a:lumMod val="50000"/>
                    <a:lumOff val="50000"/>
                  </a:schemeClr>
                </a:solidFill>
              </a:rPr>
              <a:t>&lt; Inapoi</a:t>
            </a:r>
          </a:p>
        </p:txBody>
      </p:sp>
    </p:spTree>
    <p:extLst>
      <p:ext uri="{BB962C8B-B14F-4D97-AF65-F5344CB8AC3E}">
        <p14:creationId xmlns:p14="http://schemas.microsoft.com/office/powerpoint/2010/main" val="290410998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5">
            <a:extLst>
              <a:ext uri="{FF2B5EF4-FFF2-40B4-BE49-F238E27FC236}">
                <a16:creationId xmlns:a16="http://schemas.microsoft.com/office/drawing/2014/main" id="{A1966B5C-11A5-4DD1-B4EE-54526F596CA2}"/>
              </a:ext>
            </a:extLst>
          </p:cNvPr>
          <p:cNvSpPr/>
          <p:nvPr/>
        </p:nvSpPr>
        <p:spPr>
          <a:xfrm>
            <a:off x="2055707" y="2615744"/>
            <a:ext cx="4400138" cy="2472360"/>
          </a:xfrm>
          <a:prstGeom prst="rect">
            <a:avLst/>
          </a:prstGeom>
          <a:solidFill>
            <a:schemeClr val="bg1"/>
          </a:solidFill>
          <a:ln w="9525" cap="rnd">
            <a:solidFill>
              <a:schemeClr val="tx1">
                <a:lumMod val="50000"/>
                <a:lumOff val="50000"/>
                <a:alpha val="7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625C435-64AB-4B2D-B175-18DCE1F178D1}"/>
              </a:ext>
            </a:extLst>
          </p:cNvPr>
          <p:cNvSpPr txBox="1"/>
          <p:nvPr/>
        </p:nvSpPr>
        <p:spPr>
          <a:xfrm>
            <a:off x="2612577" y="1424224"/>
            <a:ext cx="12774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tx1">
                    <a:lumMod val="85000"/>
                    <a:lumOff val="15000"/>
                  </a:schemeClr>
                </a:solidFill>
              </a:rPr>
              <a:t>Asociatie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5B8DAE88-CBC2-4EB7-BDB1-ABD6C10AFC13}"/>
              </a:ext>
            </a:extLst>
          </p:cNvPr>
          <p:cNvCxnSpPr/>
          <p:nvPr/>
        </p:nvCxnSpPr>
        <p:spPr>
          <a:xfrm>
            <a:off x="2037045" y="2024743"/>
            <a:ext cx="768704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Picture 59">
            <a:extLst>
              <a:ext uri="{FF2B5EF4-FFF2-40B4-BE49-F238E27FC236}">
                <a16:creationId xmlns:a16="http://schemas.microsoft.com/office/drawing/2014/main" id="{B4D3B41D-A6D2-4303-8912-BC572F1F7E10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662" y="1316179"/>
            <a:ext cx="581706" cy="581706"/>
          </a:xfrm>
          <a:prstGeom prst="rect">
            <a:avLst/>
          </a:prstGeom>
        </p:spPr>
      </p:pic>
      <p:sp>
        <p:nvSpPr>
          <p:cNvPr id="61" name="Rectangle: Rounded Corners 60">
            <a:hlinkClick r:id="rId4" action="ppaction://hlinksldjump"/>
            <a:extLst>
              <a:ext uri="{FF2B5EF4-FFF2-40B4-BE49-F238E27FC236}">
                <a16:creationId xmlns:a16="http://schemas.microsoft.com/office/drawing/2014/main" id="{AD3AD9E4-E303-43A9-B8CE-FB3A63343ADF}"/>
              </a:ext>
            </a:extLst>
          </p:cNvPr>
          <p:cNvSpPr/>
          <p:nvPr/>
        </p:nvSpPr>
        <p:spPr>
          <a:xfrm>
            <a:off x="2041686" y="5285317"/>
            <a:ext cx="1704975" cy="246211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>
                <a:solidFill>
                  <a:schemeClr val="tx1">
                    <a:lumMod val="50000"/>
                    <a:lumOff val="50000"/>
                  </a:schemeClr>
                </a:solidFill>
              </a:rPr>
              <a:t>Continua</a:t>
            </a: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624248CC-8746-49CF-BCED-39C5422DD24E}"/>
              </a:ext>
            </a:extLst>
          </p:cNvPr>
          <p:cNvSpPr/>
          <p:nvPr/>
        </p:nvSpPr>
        <p:spPr>
          <a:xfrm>
            <a:off x="2092089" y="2737718"/>
            <a:ext cx="1709928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Salubritate</a:t>
            </a: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B19C878C-3FEE-4A0F-96DB-02411666EC60}"/>
              </a:ext>
            </a:extLst>
          </p:cNvPr>
          <p:cNvSpPr/>
          <p:nvPr/>
        </p:nvSpPr>
        <p:spPr>
          <a:xfrm>
            <a:off x="2037045" y="2066597"/>
            <a:ext cx="2876550" cy="22955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>
                <a:solidFill>
                  <a:schemeClr val="bg2">
                    <a:lumMod val="25000"/>
                  </a:schemeClr>
                </a:solidFill>
              </a:rPr>
              <a:t>Asociatia de proprietari Vulturul B4A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0FC76365-FEFB-46A3-8B18-0EC9825AA989}"/>
              </a:ext>
            </a:extLst>
          </p:cNvPr>
          <p:cNvCxnSpPr>
            <a:cxnSpLocks/>
          </p:cNvCxnSpPr>
          <p:nvPr/>
        </p:nvCxnSpPr>
        <p:spPr>
          <a:xfrm>
            <a:off x="2055707" y="2568245"/>
            <a:ext cx="311345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AB44D679-61C7-427F-9446-34707F516308}"/>
              </a:ext>
            </a:extLst>
          </p:cNvPr>
          <p:cNvSpPr/>
          <p:nvPr/>
        </p:nvSpPr>
        <p:spPr>
          <a:xfrm>
            <a:off x="2092089" y="2917153"/>
            <a:ext cx="1709928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Electricitate</a:t>
            </a:r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421FB981-6F06-42F8-A6D6-ACD808084972}"/>
              </a:ext>
            </a:extLst>
          </p:cNvPr>
          <p:cNvSpPr/>
          <p:nvPr/>
        </p:nvSpPr>
        <p:spPr>
          <a:xfrm>
            <a:off x="2094899" y="3455458"/>
            <a:ext cx="1709928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Apa</a:t>
            </a:r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9BB3F1AC-44D3-4B52-A086-08E82ED3709E}"/>
              </a:ext>
            </a:extLst>
          </p:cNvPr>
          <p:cNvSpPr/>
          <p:nvPr/>
        </p:nvSpPr>
        <p:spPr>
          <a:xfrm>
            <a:off x="2092088" y="3634893"/>
            <a:ext cx="1709928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Salarii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1F9859A8-C564-422C-BA37-FADEFEFF46E4}"/>
              </a:ext>
            </a:extLst>
          </p:cNvPr>
          <p:cNvSpPr/>
          <p:nvPr/>
        </p:nvSpPr>
        <p:spPr>
          <a:xfrm>
            <a:off x="7371199" y="2105427"/>
            <a:ext cx="1483552" cy="2472351"/>
          </a:xfrm>
          <a:prstGeom prst="rect">
            <a:avLst/>
          </a:prstGeom>
          <a:solidFill>
            <a:schemeClr val="bg1"/>
          </a:solidFill>
          <a:ln>
            <a:gradFill flip="none" rotWithShape="1">
              <a:gsLst>
                <a:gs pos="39000">
                  <a:schemeClr val="bg1">
                    <a:lumMod val="75000"/>
                  </a:schemeClr>
                </a:gs>
                <a:gs pos="60000">
                  <a:schemeClr val="accent3">
                    <a:lumMod val="45000"/>
                    <a:lumOff val="5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100000">
                  <a:schemeClr val="tx1"/>
                </a:gs>
              </a:gsLst>
              <a:lin ang="54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  <a:p>
            <a:pPr algn="ctr"/>
            <a:r>
              <a:rPr lang="en-US" sz="1600">
                <a:solidFill>
                  <a:srgbClr val="00B050"/>
                </a:solidFill>
              </a:rPr>
              <a:t>Indicatii</a:t>
            </a:r>
            <a:r>
              <a:rPr lang="en-US" sz="1200">
                <a:solidFill>
                  <a:srgbClr val="00B050"/>
                </a:solidFill>
              </a:rPr>
              <a:t> </a:t>
            </a:r>
          </a:p>
          <a:p>
            <a:pPr algn="ctr"/>
            <a:r>
              <a:rPr lang="en-US" sz="800">
                <a:solidFill>
                  <a:schemeClr val="tx1"/>
                </a:solidFill>
              </a:rPr>
              <a:t>Aici definesti furnizorii. </a:t>
            </a:r>
          </a:p>
          <a:p>
            <a:pPr algn="ctr"/>
            <a:endParaRPr lang="en-US" sz="800">
              <a:solidFill>
                <a:schemeClr val="tx1"/>
              </a:solidFill>
            </a:endParaRPr>
          </a:p>
          <a:p>
            <a:pPr algn="ctr"/>
            <a:r>
              <a:rPr lang="en-US" sz="800">
                <a:solidFill>
                  <a:schemeClr val="tx1"/>
                </a:solidFill>
              </a:rPr>
              <a:t>Apasa butonul </a:t>
            </a:r>
          </a:p>
          <a:p>
            <a:pPr algn="ctr"/>
            <a:r>
              <a:rPr lang="en-US" sz="1050" b="1">
                <a:solidFill>
                  <a:schemeClr val="tx1"/>
                </a:solidFill>
              </a:rPr>
              <a:t>Adauga furnizor</a:t>
            </a:r>
            <a:r>
              <a:rPr lang="en-US" sz="800">
                <a:solidFill>
                  <a:schemeClr val="tx1"/>
                </a:solidFill>
              </a:rPr>
              <a:t>                        din dreptul fiecarei categorii de                    cheltuieli</a:t>
            </a:r>
          </a:p>
          <a:p>
            <a:pPr algn="ctr"/>
            <a:endParaRPr lang="en-US" sz="800">
              <a:solidFill>
                <a:schemeClr val="tx1"/>
              </a:solidFill>
            </a:endParaRPr>
          </a:p>
          <a:p>
            <a:pPr algn="ctr"/>
            <a:r>
              <a:rPr lang="en-US" sz="800">
                <a:solidFill>
                  <a:schemeClr val="tx1"/>
                </a:solidFill>
              </a:rPr>
              <a:t>Apasa butonul </a:t>
            </a:r>
          </a:p>
          <a:p>
            <a:pPr algn="ctr"/>
            <a:r>
              <a:rPr lang="en-US" sz="1050" b="1">
                <a:solidFill>
                  <a:schemeClr val="tx1"/>
                </a:solidFill>
              </a:rPr>
              <a:t>Adauga categorie de cheltuieli </a:t>
            </a:r>
          </a:p>
          <a:p>
            <a:pPr algn="ctr"/>
            <a:r>
              <a:rPr lang="en-US" sz="800">
                <a:solidFill>
                  <a:schemeClr val="tx1"/>
                </a:solidFill>
              </a:rPr>
              <a:t>pentru a adauga o alta categorie de cheltuieli, inafara de cele predefinite</a:t>
            </a:r>
          </a:p>
        </p:txBody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id="{14EC3FEE-B761-42D5-8964-6380858801FA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5764" y="2179962"/>
            <a:ext cx="246610" cy="246610"/>
          </a:xfrm>
          <a:prstGeom prst="rect">
            <a:avLst/>
          </a:prstGeom>
        </p:spPr>
      </p:pic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32564B10-657C-4A7F-86AF-912E82F70550}"/>
              </a:ext>
            </a:extLst>
          </p:cNvPr>
          <p:cNvSpPr/>
          <p:nvPr/>
        </p:nvSpPr>
        <p:spPr>
          <a:xfrm>
            <a:off x="2037045" y="2323406"/>
            <a:ext cx="1144305" cy="22955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>
                <a:solidFill>
                  <a:schemeClr val="bg2">
                    <a:lumMod val="25000"/>
                  </a:schemeClr>
                </a:solidFill>
              </a:rPr>
              <a:t>Furnizori</a:t>
            </a: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98506B8A-7244-4959-9A47-6E71760D940D}"/>
              </a:ext>
            </a:extLst>
          </p:cNvPr>
          <p:cNvSpPr/>
          <p:nvPr/>
        </p:nvSpPr>
        <p:spPr>
          <a:xfrm>
            <a:off x="2092088" y="3096588"/>
            <a:ext cx="1709928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Intretinere lift</a:t>
            </a: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EAF22557-37FA-48F1-A189-B735F108BBBE}"/>
              </a:ext>
            </a:extLst>
          </p:cNvPr>
          <p:cNvSpPr/>
          <p:nvPr/>
        </p:nvSpPr>
        <p:spPr>
          <a:xfrm>
            <a:off x="2092088" y="3276023"/>
            <a:ext cx="1709928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Service interfon</a:t>
            </a:r>
          </a:p>
        </p:txBody>
      </p:sp>
      <p:sp>
        <p:nvSpPr>
          <p:cNvPr id="97" name="Rectangle: Rounded Corners 96">
            <a:hlinkClick r:id="rId6" action="ppaction://hlinksldjump"/>
            <a:extLst>
              <a:ext uri="{FF2B5EF4-FFF2-40B4-BE49-F238E27FC236}">
                <a16:creationId xmlns:a16="http://schemas.microsoft.com/office/drawing/2014/main" id="{66F5614A-E692-4437-847E-537F6770E02B}"/>
              </a:ext>
            </a:extLst>
          </p:cNvPr>
          <p:cNvSpPr/>
          <p:nvPr/>
        </p:nvSpPr>
        <p:spPr>
          <a:xfrm>
            <a:off x="3853692" y="2737719"/>
            <a:ext cx="963276" cy="13714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r"/>
            <a:r>
              <a:rPr lang="en-US" sz="800" b="1">
                <a:solidFill>
                  <a:schemeClr val="bg2">
                    <a:lumMod val="25000"/>
                  </a:schemeClr>
                </a:solidFill>
              </a:rPr>
              <a:t>Adauga furnizor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66E7530-A39D-4E3C-96E0-D741258D9132}"/>
              </a:ext>
            </a:extLst>
          </p:cNvPr>
          <p:cNvGrpSpPr/>
          <p:nvPr/>
        </p:nvGrpSpPr>
        <p:grpSpPr>
          <a:xfrm>
            <a:off x="2092090" y="4252947"/>
            <a:ext cx="1704974" cy="204168"/>
            <a:chOff x="2092090" y="3988737"/>
            <a:chExt cx="1704974" cy="204168"/>
          </a:xfrm>
        </p:grpSpPr>
        <p:sp>
          <p:nvSpPr>
            <p:cNvPr id="101" name="Rectangle: Rounded Corners 100">
              <a:hlinkClick r:id="rId7" action="ppaction://hlinksldjump"/>
              <a:extLst>
                <a:ext uri="{FF2B5EF4-FFF2-40B4-BE49-F238E27FC236}">
                  <a16:creationId xmlns:a16="http://schemas.microsoft.com/office/drawing/2014/main" id="{887B7F85-1012-4761-97DD-3FF299AD72C9}"/>
                </a:ext>
              </a:extLst>
            </p:cNvPr>
            <p:cNvSpPr/>
            <p:nvPr/>
          </p:nvSpPr>
          <p:spPr>
            <a:xfrm>
              <a:off x="2092090" y="3988737"/>
              <a:ext cx="1704974" cy="20416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800">
                  <a:solidFill>
                    <a:schemeClr val="bg2">
                      <a:lumMod val="25000"/>
                    </a:schemeClr>
                  </a:solidFill>
                </a:rPr>
                <a:t>  Adauga categorie de cheltuieli</a:t>
              </a:r>
            </a:p>
          </p:txBody>
        </p: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6E98BBFB-71F5-44B3-B7E1-4B8239CE2AB0}"/>
                </a:ext>
              </a:extLst>
            </p:cNvPr>
            <p:cNvGrpSpPr/>
            <p:nvPr/>
          </p:nvGrpSpPr>
          <p:grpSpPr>
            <a:xfrm>
              <a:off x="2175874" y="4042699"/>
              <a:ext cx="104274" cy="101435"/>
              <a:chOff x="6534150" y="3358633"/>
              <a:chExt cx="457200" cy="504224"/>
            </a:xfrm>
          </p:grpSpPr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2EAD0557-851A-42D8-B553-45061D632BE5}"/>
                  </a:ext>
                </a:extLst>
              </p:cNvPr>
              <p:cNvCxnSpPr/>
              <p:nvPr/>
            </p:nvCxnSpPr>
            <p:spPr>
              <a:xfrm>
                <a:off x="6762750" y="3358633"/>
                <a:ext cx="0" cy="504224"/>
              </a:xfrm>
              <a:prstGeom prst="line">
                <a:avLst/>
              </a:prstGeom>
              <a:ln w="349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0A24B411-0208-4900-9074-306C5A3AE510}"/>
                  </a:ext>
                </a:extLst>
              </p:cNvPr>
              <p:cNvCxnSpPr/>
              <p:nvPr/>
            </p:nvCxnSpPr>
            <p:spPr>
              <a:xfrm>
                <a:off x="6534150" y="3610747"/>
                <a:ext cx="457200" cy="0"/>
              </a:xfrm>
              <a:prstGeom prst="line">
                <a:avLst/>
              </a:prstGeom>
              <a:ln w="349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1BB14877-E568-45D8-A239-477C039A46A9}"/>
              </a:ext>
            </a:extLst>
          </p:cNvPr>
          <p:cNvSpPr/>
          <p:nvPr/>
        </p:nvSpPr>
        <p:spPr>
          <a:xfrm>
            <a:off x="2092088" y="3814328"/>
            <a:ext cx="1709928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Caldura 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D0D58E75-6619-49A6-A49A-C9C1DB9EDC59}"/>
              </a:ext>
            </a:extLst>
          </p:cNvPr>
          <p:cNvSpPr/>
          <p:nvPr/>
        </p:nvSpPr>
        <p:spPr>
          <a:xfrm>
            <a:off x="3853692" y="2917155"/>
            <a:ext cx="963276" cy="13714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r"/>
            <a:r>
              <a:rPr lang="en-US" sz="800" b="1">
                <a:solidFill>
                  <a:schemeClr val="bg2">
                    <a:lumMod val="25000"/>
                  </a:schemeClr>
                </a:solidFill>
              </a:rPr>
              <a:t>Adauga furnizor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BDD90C2E-B8C6-4535-98A0-E0681B6EA4A1}"/>
              </a:ext>
            </a:extLst>
          </p:cNvPr>
          <p:cNvSpPr/>
          <p:nvPr/>
        </p:nvSpPr>
        <p:spPr>
          <a:xfrm>
            <a:off x="3853692" y="3455463"/>
            <a:ext cx="963276" cy="13714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r"/>
            <a:r>
              <a:rPr lang="en-US" sz="800" b="1">
                <a:solidFill>
                  <a:schemeClr val="bg2">
                    <a:lumMod val="25000"/>
                  </a:schemeClr>
                </a:solidFill>
              </a:rPr>
              <a:t>Adauga furnizor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5C348649-CF30-48CE-A342-76EF2A0E45EE}"/>
              </a:ext>
            </a:extLst>
          </p:cNvPr>
          <p:cNvSpPr/>
          <p:nvPr/>
        </p:nvSpPr>
        <p:spPr>
          <a:xfrm>
            <a:off x="3853692" y="3634899"/>
            <a:ext cx="963276" cy="13714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r"/>
            <a:r>
              <a:rPr lang="en-US" sz="800" b="1">
                <a:solidFill>
                  <a:schemeClr val="bg2">
                    <a:lumMod val="25000"/>
                  </a:schemeClr>
                </a:solidFill>
              </a:rPr>
              <a:t>Adauga furnizor</a:t>
            </a:r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87372260-D588-48C8-A920-939D37CF471A}"/>
              </a:ext>
            </a:extLst>
          </p:cNvPr>
          <p:cNvSpPr/>
          <p:nvPr/>
        </p:nvSpPr>
        <p:spPr>
          <a:xfrm>
            <a:off x="3853692" y="3814335"/>
            <a:ext cx="963276" cy="13714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r"/>
            <a:r>
              <a:rPr lang="en-US" sz="800" b="1">
                <a:solidFill>
                  <a:schemeClr val="bg2">
                    <a:lumMod val="25000"/>
                  </a:schemeClr>
                </a:solidFill>
              </a:rPr>
              <a:t>Adauga furnizor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71E83373-4AB8-4DF7-98F0-9322E0A8D5BE}"/>
              </a:ext>
            </a:extLst>
          </p:cNvPr>
          <p:cNvSpPr/>
          <p:nvPr/>
        </p:nvSpPr>
        <p:spPr>
          <a:xfrm>
            <a:off x="3853692" y="3096591"/>
            <a:ext cx="963276" cy="13714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r"/>
            <a:r>
              <a:rPr lang="en-US" sz="800" b="1">
                <a:solidFill>
                  <a:schemeClr val="bg2">
                    <a:lumMod val="25000"/>
                  </a:schemeClr>
                </a:solidFill>
              </a:rPr>
              <a:t>Adauga furnizor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A5330D32-39F5-4C82-A4FE-B9691BC2CA19}"/>
              </a:ext>
            </a:extLst>
          </p:cNvPr>
          <p:cNvSpPr/>
          <p:nvPr/>
        </p:nvSpPr>
        <p:spPr>
          <a:xfrm>
            <a:off x="3853692" y="3276027"/>
            <a:ext cx="963276" cy="13714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r"/>
            <a:r>
              <a:rPr lang="en-US" sz="800" b="1">
                <a:solidFill>
                  <a:schemeClr val="bg2">
                    <a:lumMod val="25000"/>
                  </a:schemeClr>
                </a:solidFill>
              </a:rPr>
              <a:t>Adauga furnizor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D4AEA50E-2216-436E-8A28-899873FF17AB}"/>
              </a:ext>
            </a:extLst>
          </p:cNvPr>
          <p:cNvSpPr/>
          <p:nvPr/>
        </p:nvSpPr>
        <p:spPr>
          <a:xfrm>
            <a:off x="2094899" y="3993762"/>
            <a:ext cx="1709928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Diverse 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97EB01F2-549C-4118-99CF-9EB2632407AF}"/>
              </a:ext>
            </a:extLst>
          </p:cNvPr>
          <p:cNvSpPr/>
          <p:nvPr/>
        </p:nvSpPr>
        <p:spPr>
          <a:xfrm>
            <a:off x="3856503" y="3993773"/>
            <a:ext cx="963276" cy="13714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r"/>
            <a:r>
              <a:rPr lang="en-US" sz="800" b="1">
                <a:solidFill>
                  <a:schemeClr val="bg2">
                    <a:lumMod val="25000"/>
                  </a:schemeClr>
                </a:solidFill>
              </a:rPr>
              <a:t>Adauga furnizor</a:t>
            </a:r>
          </a:p>
        </p:txBody>
      </p:sp>
      <p:sp>
        <p:nvSpPr>
          <p:cNvPr id="37" name="Rectangle: Rounded Corners 36">
            <a:hlinkClick r:id="rId8" action="ppaction://hlinksldjump"/>
            <a:extLst>
              <a:ext uri="{FF2B5EF4-FFF2-40B4-BE49-F238E27FC236}">
                <a16:creationId xmlns:a16="http://schemas.microsoft.com/office/drawing/2014/main" id="{D221DF32-134A-46AD-9296-5BC844FD89AB}"/>
              </a:ext>
            </a:extLst>
          </p:cNvPr>
          <p:cNvSpPr/>
          <p:nvPr/>
        </p:nvSpPr>
        <p:spPr>
          <a:xfrm>
            <a:off x="3820663" y="5285317"/>
            <a:ext cx="1704975" cy="246211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>
                <a:solidFill>
                  <a:schemeClr val="tx1">
                    <a:lumMod val="50000"/>
                    <a:lumOff val="50000"/>
                  </a:schemeClr>
                </a:solidFill>
              </a:rPr>
              <a:t>&lt; Inapoi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28E49BE-D942-44C7-8B08-188878417EB3}"/>
              </a:ext>
            </a:extLst>
          </p:cNvPr>
          <p:cNvSpPr/>
          <p:nvPr/>
        </p:nvSpPr>
        <p:spPr>
          <a:xfrm>
            <a:off x="1965441" y="1269462"/>
            <a:ext cx="7859834" cy="4337053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E9D5F1C-1750-4DAA-85AF-16B8E110FD32}"/>
              </a:ext>
            </a:extLst>
          </p:cNvPr>
          <p:cNvGrpSpPr/>
          <p:nvPr/>
        </p:nvGrpSpPr>
        <p:grpSpPr>
          <a:xfrm>
            <a:off x="3578559" y="2135251"/>
            <a:ext cx="4040510" cy="2753844"/>
            <a:chOff x="3593338" y="1888494"/>
            <a:chExt cx="4040510" cy="2753844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CE18066C-9B1A-47FB-819B-FB19FC97363C}"/>
                </a:ext>
              </a:extLst>
            </p:cNvPr>
            <p:cNvSpPr/>
            <p:nvPr/>
          </p:nvSpPr>
          <p:spPr>
            <a:xfrm>
              <a:off x="3593338" y="1888494"/>
              <a:ext cx="4040510" cy="2753844"/>
            </a:xfrm>
            <a:prstGeom prst="rect">
              <a:avLst/>
            </a:prstGeom>
            <a:solidFill>
              <a:schemeClr val="bg1"/>
            </a:solidFill>
            <a:ln w="9525" cap="rnd">
              <a:solidFill>
                <a:schemeClr val="tx1">
                  <a:lumMod val="75000"/>
                  <a:lumOff val="25000"/>
                  <a:alpha val="72000"/>
                </a:schemeClr>
              </a:solidFill>
            </a:ln>
            <a:effectLst>
              <a:outerShdw blurRad="50800" dist="50800" dir="5400000" algn="ctr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D6661E71-0D2C-47BE-87C1-204AD4E4E0CD}"/>
                </a:ext>
              </a:extLst>
            </p:cNvPr>
            <p:cNvSpPr/>
            <p:nvPr/>
          </p:nvSpPr>
          <p:spPr>
            <a:xfrm>
              <a:off x="3907637" y="2528044"/>
              <a:ext cx="1363479" cy="137160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>
                  <a:solidFill>
                    <a:schemeClr val="bg2">
                      <a:lumMod val="25000"/>
                    </a:schemeClr>
                  </a:solidFill>
                </a:rPr>
                <a:t>Nume furnizor</a:t>
              </a:r>
            </a:p>
          </p:txBody>
        </p:sp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9EFD7D9D-6CB6-4955-9C92-08D429D6AA2C}"/>
                </a:ext>
              </a:extLst>
            </p:cNvPr>
            <p:cNvSpPr/>
            <p:nvPr/>
          </p:nvSpPr>
          <p:spPr>
            <a:xfrm>
              <a:off x="3907637" y="2708038"/>
              <a:ext cx="1363479" cy="137160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>
                  <a:solidFill>
                    <a:schemeClr val="bg2">
                      <a:lumMod val="25000"/>
                    </a:schemeClr>
                  </a:solidFill>
                </a:rPr>
                <a:t>CUI</a:t>
              </a:r>
            </a:p>
          </p:txBody>
        </p:sp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4667FEBA-04DB-418B-9BBA-89355300D44B}"/>
                </a:ext>
              </a:extLst>
            </p:cNvPr>
            <p:cNvSpPr/>
            <p:nvPr/>
          </p:nvSpPr>
          <p:spPr>
            <a:xfrm>
              <a:off x="3907636" y="2875256"/>
              <a:ext cx="1363479" cy="137160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>
                  <a:solidFill>
                    <a:schemeClr val="bg2">
                      <a:lumMod val="25000"/>
                    </a:schemeClr>
                  </a:solidFill>
                </a:rPr>
                <a:t>Adresa</a:t>
              </a:r>
            </a:p>
          </p:txBody>
        </p:sp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1290B253-9C4C-4422-9BE5-774D10F2EECA}"/>
                </a:ext>
              </a:extLst>
            </p:cNvPr>
            <p:cNvSpPr/>
            <p:nvPr/>
          </p:nvSpPr>
          <p:spPr>
            <a:xfrm>
              <a:off x="3907636" y="3042474"/>
              <a:ext cx="1363479" cy="137160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>
                  <a:solidFill>
                    <a:schemeClr val="bg2">
                      <a:lumMod val="25000"/>
                    </a:schemeClr>
                  </a:solidFill>
                </a:rPr>
                <a:t>Detalii</a:t>
              </a:r>
            </a:p>
          </p:txBody>
        </p:sp>
        <p:sp>
          <p:nvSpPr>
            <p:cNvPr id="47" name="Rectangle: Rounded Corners 46">
              <a:hlinkClick r:id="rId9" action="ppaction://hlinksldjump"/>
              <a:extLst>
                <a:ext uri="{FF2B5EF4-FFF2-40B4-BE49-F238E27FC236}">
                  <a16:creationId xmlns:a16="http://schemas.microsoft.com/office/drawing/2014/main" id="{21CAE891-5C3B-42BD-AC9D-EDCD3F4A4C3D}"/>
                </a:ext>
              </a:extLst>
            </p:cNvPr>
            <p:cNvSpPr/>
            <p:nvPr/>
          </p:nvSpPr>
          <p:spPr>
            <a:xfrm>
              <a:off x="5336723" y="2528044"/>
              <a:ext cx="2011680" cy="137160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80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5852061F-06BB-44F7-92EE-DB444F23DE9F}"/>
                </a:ext>
              </a:extLst>
            </p:cNvPr>
            <p:cNvSpPr/>
            <p:nvPr/>
          </p:nvSpPr>
          <p:spPr>
            <a:xfrm>
              <a:off x="5336723" y="2708038"/>
              <a:ext cx="2011680" cy="13716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80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2AC0473E-BE0F-4B78-95EC-5628E709DD8C}"/>
                </a:ext>
              </a:extLst>
            </p:cNvPr>
            <p:cNvSpPr/>
            <p:nvPr/>
          </p:nvSpPr>
          <p:spPr>
            <a:xfrm>
              <a:off x="5336722" y="2875256"/>
              <a:ext cx="2011680" cy="13716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80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0ECDA275-F189-4CAF-BA2F-A210895A0827}"/>
                </a:ext>
              </a:extLst>
            </p:cNvPr>
            <p:cNvSpPr/>
            <p:nvPr/>
          </p:nvSpPr>
          <p:spPr>
            <a:xfrm>
              <a:off x="5336722" y="3042474"/>
              <a:ext cx="2011680" cy="13716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80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CC1A8214-5675-498A-AFF8-9A1DD5E1D7BA}"/>
                </a:ext>
              </a:extLst>
            </p:cNvPr>
            <p:cNvSpPr txBox="1"/>
            <p:nvPr/>
          </p:nvSpPr>
          <p:spPr>
            <a:xfrm>
              <a:off x="3816195" y="2013932"/>
              <a:ext cx="34831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Adauga furnizor nou de </a:t>
              </a:r>
              <a:r>
                <a:rPr lang="en-US" b="1"/>
                <a:t>Salubritate</a:t>
              </a:r>
            </a:p>
          </p:txBody>
        </p:sp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D72154C6-F3CB-45D4-B068-9A47C7269F57}"/>
                </a:ext>
              </a:extLst>
            </p:cNvPr>
            <p:cNvSpPr/>
            <p:nvPr/>
          </p:nvSpPr>
          <p:spPr>
            <a:xfrm>
              <a:off x="3907636" y="4293287"/>
              <a:ext cx="949820" cy="137161"/>
            </a:xfrm>
            <a:prstGeom prst="round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Salveaza</a:t>
              </a:r>
            </a:p>
          </p:txBody>
        </p:sp>
        <p:sp>
          <p:nvSpPr>
            <p:cNvPr id="55" name="Rectangle: Rounded Corners 54">
              <a:hlinkClick r:id="rId10" action="ppaction://hlinksldjump"/>
              <a:extLst>
                <a:ext uri="{FF2B5EF4-FFF2-40B4-BE49-F238E27FC236}">
                  <a16:creationId xmlns:a16="http://schemas.microsoft.com/office/drawing/2014/main" id="{7B794BA0-A31F-42BE-A669-BB558878A4AB}"/>
                </a:ext>
              </a:extLst>
            </p:cNvPr>
            <p:cNvSpPr/>
            <p:nvPr/>
          </p:nvSpPr>
          <p:spPr>
            <a:xfrm>
              <a:off x="4916487" y="4293287"/>
              <a:ext cx="589764" cy="137161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Anuleaza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43BAF6EF-FDBC-4B31-8BF4-A99E7458ABB7}"/>
                </a:ext>
              </a:extLst>
            </p:cNvPr>
            <p:cNvSpPr txBox="1"/>
            <p:nvPr/>
          </p:nvSpPr>
          <p:spPr>
            <a:xfrm>
              <a:off x="3816195" y="3199133"/>
              <a:ext cx="33751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Mod de distribuire a facturilor catre locatari</a:t>
              </a:r>
              <a:endParaRPr lang="en-US" sz="1400" b="1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E542157B-6673-4C4B-AE51-0E19E5045A41}"/>
                </a:ext>
              </a:extLst>
            </p:cNvPr>
            <p:cNvSpPr txBox="1"/>
            <p:nvPr/>
          </p:nvSpPr>
          <p:spPr>
            <a:xfrm>
              <a:off x="4116067" y="3553345"/>
              <a:ext cx="649537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/>
                <a:t>Pe apartament</a:t>
              </a: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93778A6E-6621-4EA7-B2AB-DB5E1BCFD4DB}"/>
                </a:ext>
              </a:extLst>
            </p:cNvPr>
            <p:cNvSpPr/>
            <p:nvPr/>
          </p:nvSpPr>
          <p:spPr>
            <a:xfrm>
              <a:off x="4081464" y="3593309"/>
              <a:ext cx="96517" cy="90102"/>
            </a:xfrm>
            <a:prstGeom prst="ellipse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80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91D4ABE0-DBC6-4826-A449-3A32603E9ECB}"/>
                </a:ext>
              </a:extLst>
            </p:cNvPr>
            <p:cNvSpPr txBox="1"/>
            <p:nvPr/>
          </p:nvSpPr>
          <p:spPr>
            <a:xfrm>
              <a:off x="4116067" y="3758367"/>
              <a:ext cx="57099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/>
                <a:t>Pe persoana</a:t>
              </a:r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8D63E6EE-B95E-41EA-8779-1E36A78D5945}"/>
                </a:ext>
              </a:extLst>
            </p:cNvPr>
            <p:cNvSpPr/>
            <p:nvPr/>
          </p:nvSpPr>
          <p:spPr>
            <a:xfrm>
              <a:off x="4081464" y="3798331"/>
              <a:ext cx="96517" cy="90102"/>
            </a:xfrm>
            <a:prstGeom prst="ellipse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80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A9C1990-93D7-4D88-B6F1-16228E74F511}"/>
                </a:ext>
              </a:extLst>
            </p:cNvPr>
            <p:cNvSpPr txBox="1"/>
            <p:nvPr/>
          </p:nvSpPr>
          <p:spPr>
            <a:xfrm>
              <a:off x="4116067" y="3967567"/>
              <a:ext cx="1167307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/>
                <a:t>Diferentiat/in functie de contor</a:t>
              </a:r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B5613E6E-4CEF-40BE-A1D4-2F66FC041EC1}"/>
                </a:ext>
              </a:extLst>
            </p:cNvPr>
            <p:cNvSpPr/>
            <p:nvPr/>
          </p:nvSpPr>
          <p:spPr>
            <a:xfrm>
              <a:off x="4081464" y="4007531"/>
              <a:ext cx="96517" cy="90102"/>
            </a:xfrm>
            <a:prstGeom prst="ellipse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80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sp>
        <p:nvSpPr>
          <p:cNvPr id="72" name="Rectangle 71">
            <a:extLst>
              <a:ext uri="{FF2B5EF4-FFF2-40B4-BE49-F238E27FC236}">
                <a16:creationId xmlns:a16="http://schemas.microsoft.com/office/drawing/2014/main" id="{14D1038A-05B9-48DA-8777-E4612AE42BAF}"/>
              </a:ext>
            </a:extLst>
          </p:cNvPr>
          <p:cNvSpPr/>
          <p:nvPr/>
        </p:nvSpPr>
        <p:spPr>
          <a:xfrm>
            <a:off x="5868410" y="3717112"/>
            <a:ext cx="1483552" cy="627901"/>
          </a:xfrm>
          <a:prstGeom prst="rect">
            <a:avLst/>
          </a:prstGeom>
          <a:solidFill>
            <a:schemeClr val="bg1"/>
          </a:solidFill>
          <a:ln>
            <a:gradFill flip="none" rotWithShape="1">
              <a:gsLst>
                <a:gs pos="39000">
                  <a:schemeClr val="bg1">
                    <a:lumMod val="75000"/>
                  </a:schemeClr>
                </a:gs>
                <a:gs pos="60000">
                  <a:schemeClr val="accent3">
                    <a:lumMod val="45000"/>
                    <a:lumOff val="5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100000">
                  <a:schemeClr val="tx1"/>
                </a:gs>
              </a:gsLst>
              <a:lin ang="54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  <a:p>
            <a:pPr algn="ctr"/>
            <a:endParaRPr lang="en-US" sz="1200">
              <a:solidFill>
                <a:srgbClr val="00B050"/>
              </a:solidFill>
            </a:endParaRPr>
          </a:p>
        </p:txBody>
      </p:sp>
      <p:pic>
        <p:nvPicPr>
          <p:cNvPr id="74" name="Picture 73">
            <a:extLst>
              <a:ext uri="{FF2B5EF4-FFF2-40B4-BE49-F238E27FC236}">
                <a16:creationId xmlns:a16="http://schemas.microsoft.com/office/drawing/2014/main" id="{93E8D2C6-C5B9-4FEB-9D55-635E54A11F72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6674" y="3776290"/>
            <a:ext cx="153878" cy="15387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A3CA72C-56B3-472F-97F4-E9A46DC93E96}"/>
              </a:ext>
            </a:extLst>
          </p:cNvPr>
          <p:cNvSpPr txBox="1"/>
          <p:nvPr/>
        </p:nvSpPr>
        <p:spPr>
          <a:xfrm>
            <a:off x="5888825" y="3732501"/>
            <a:ext cx="14382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/>
              <a:t>          </a:t>
            </a:r>
          </a:p>
          <a:p>
            <a:pPr algn="just"/>
            <a:r>
              <a:rPr lang="en-US" sz="800"/>
              <a:t>           Modul de distribuire a facturilor vine predefinit conform legii 196/2018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8E391471-ABBC-4BB5-948C-D47DC69C9DD1}"/>
              </a:ext>
            </a:extLst>
          </p:cNvPr>
          <p:cNvSpPr/>
          <p:nvPr/>
        </p:nvSpPr>
        <p:spPr>
          <a:xfrm>
            <a:off x="4092083" y="4066212"/>
            <a:ext cx="45719" cy="45719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360982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5">
            <a:extLst>
              <a:ext uri="{FF2B5EF4-FFF2-40B4-BE49-F238E27FC236}">
                <a16:creationId xmlns:a16="http://schemas.microsoft.com/office/drawing/2014/main" id="{A1966B5C-11A5-4DD1-B4EE-54526F596CA2}"/>
              </a:ext>
            </a:extLst>
          </p:cNvPr>
          <p:cNvSpPr/>
          <p:nvPr/>
        </p:nvSpPr>
        <p:spPr>
          <a:xfrm>
            <a:off x="2055707" y="2615744"/>
            <a:ext cx="4400138" cy="2472360"/>
          </a:xfrm>
          <a:prstGeom prst="rect">
            <a:avLst/>
          </a:prstGeom>
          <a:solidFill>
            <a:schemeClr val="bg1"/>
          </a:solidFill>
          <a:ln w="9525" cap="rnd">
            <a:solidFill>
              <a:schemeClr val="tx1">
                <a:lumMod val="50000"/>
                <a:lumOff val="50000"/>
                <a:alpha val="7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625C435-64AB-4B2D-B175-18DCE1F178D1}"/>
              </a:ext>
            </a:extLst>
          </p:cNvPr>
          <p:cNvSpPr txBox="1"/>
          <p:nvPr/>
        </p:nvSpPr>
        <p:spPr>
          <a:xfrm>
            <a:off x="2612577" y="1424224"/>
            <a:ext cx="12774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tx1">
                    <a:lumMod val="85000"/>
                    <a:lumOff val="15000"/>
                  </a:schemeClr>
                </a:solidFill>
              </a:rPr>
              <a:t>Asociatie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5B8DAE88-CBC2-4EB7-BDB1-ABD6C10AFC13}"/>
              </a:ext>
            </a:extLst>
          </p:cNvPr>
          <p:cNvCxnSpPr/>
          <p:nvPr/>
        </p:nvCxnSpPr>
        <p:spPr>
          <a:xfrm>
            <a:off x="2037045" y="2024743"/>
            <a:ext cx="768704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Picture 59">
            <a:extLst>
              <a:ext uri="{FF2B5EF4-FFF2-40B4-BE49-F238E27FC236}">
                <a16:creationId xmlns:a16="http://schemas.microsoft.com/office/drawing/2014/main" id="{B4D3B41D-A6D2-4303-8912-BC572F1F7E10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662" y="1316179"/>
            <a:ext cx="581706" cy="581706"/>
          </a:xfrm>
          <a:prstGeom prst="rect">
            <a:avLst/>
          </a:prstGeom>
        </p:spPr>
      </p:pic>
      <p:sp>
        <p:nvSpPr>
          <p:cNvPr id="61" name="Rectangle: Rounded Corners 60">
            <a:hlinkClick r:id="rId4" action="ppaction://hlinksldjump"/>
            <a:extLst>
              <a:ext uri="{FF2B5EF4-FFF2-40B4-BE49-F238E27FC236}">
                <a16:creationId xmlns:a16="http://schemas.microsoft.com/office/drawing/2014/main" id="{AD3AD9E4-E303-43A9-B8CE-FB3A63343ADF}"/>
              </a:ext>
            </a:extLst>
          </p:cNvPr>
          <p:cNvSpPr/>
          <p:nvPr/>
        </p:nvSpPr>
        <p:spPr>
          <a:xfrm>
            <a:off x="2041686" y="5285317"/>
            <a:ext cx="1704975" cy="246211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>
                <a:solidFill>
                  <a:schemeClr val="tx1">
                    <a:lumMod val="50000"/>
                    <a:lumOff val="50000"/>
                  </a:schemeClr>
                </a:solidFill>
              </a:rPr>
              <a:t>Continua</a:t>
            </a: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624248CC-8746-49CF-BCED-39C5422DD24E}"/>
              </a:ext>
            </a:extLst>
          </p:cNvPr>
          <p:cNvSpPr/>
          <p:nvPr/>
        </p:nvSpPr>
        <p:spPr>
          <a:xfrm>
            <a:off x="2092089" y="2737718"/>
            <a:ext cx="1709928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Salubritate</a:t>
            </a: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B19C878C-3FEE-4A0F-96DB-02411666EC60}"/>
              </a:ext>
            </a:extLst>
          </p:cNvPr>
          <p:cNvSpPr/>
          <p:nvPr/>
        </p:nvSpPr>
        <p:spPr>
          <a:xfrm>
            <a:off x="2037045" y="2066597"/>
            <a:ext cx="2876550" cy="22955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>
                <a:solidFill>
                  <a:schemeClr val="bg2">
                    <a:lumMod val="25000"/>
                  </a:schemeClr>
                </a:solidFill>
              </a:rPr>
              <a:t>Asociatia de proprietari Vulturul B4A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0FC76365-FEFB-46A3-8B18-0EC9825AA989}"/>
              </a:ext>
            </a:extLst>
          </p:cNvPr>
          <p:cNvCxnSpPr>
            <a:cxnSpLocks/>
          </p:cNvCxnSpPr>
          <p:nvPr/>
        </p:nvCxnSpPr>
        <p:spPr>
          <a:xfrm>
            <a:off x="2055707" y="2568245"/>
            <a:ext cx="311345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AB44D679-61C7-427F-9446-34707F516308}"/>
              </a:ext>
            </a:extLst>
          </p:cNvPr>
          <p:cNvSpPr/>
          <p:nvPr/>
        </p:nvSpPr>
        <p:spPr>
          <a:xfrm>
            <a:off x="2092089" y="2917153"/>
            <a:ext cx="1709928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Electricitate</a:t>
            </a:r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421FB981-6F06-42F8-A6D6-ACD808084972}"/>
              </a:ext>
            </a:extLst>
          </p:cNvPr>
          <p:cNvSpPr/>
          <p:nvPr/>
        </p:nvSpPr>
        <p:spPr>
          <a:xfrm>
            <a:off x="2094899" y="3455458"/>
            <a:ext cx="1709928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Apa</a:t>
            </a:r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9BB3F1AC-44D3-4B52-A086-08E82ED3709E}"/>
              </a:ext>
            </a:extLst>
          </p:cNvPr>
          <p:cNvSpPr/>
          <p:nvPr/>
        </p:nvSpPr>
        <p:spPr>
          <a:xfrm>
            <a:off x="2092088" y="3634893"/>
            <a:ext cx="1709928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Salarii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1F9859A8-C564-422C-BA37-FADEFEFF46E4}"/>
              </a:ext>
            </a:extLst>
          </p:cNvPr>
          <p:cNvSpPr/>
          <p:nvPr/>
        </p:nvSpPr>
        <p:spPr>
          <a:xfrm>
            <a:off x="7371199" y="2105427"/>
            <a:ext cx="1483552" cy="2472351"/>
          </a:xfrm>
          <a:prstGeom prst="rect">
            <a:avLst/>
          </a:prstGeom>
          <a:solidFill>
            <a:schemeClr val="bg1"/>
          </a:solidFill>
          <a:ln>
            <a:gradFill flip="none" rotWithShape="1">
              <a:gsLst>
                <a:gs pos="39000">
                  <a:schemeClr val="bg1">
                    <a:lumMod val="75000"/>
                  </a:schemeClr>
                </a:gs>
                <a:gs pos="60000">
                  <a:schemeClr val="accent3">
                    <a:lumMod val="45000"/>
                    <a:lumOff val="5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100000">
                  <a:schemeClr val="tx1"/>
                </a:gs>
              </a:gsLst>
              <a:lin ang="54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  <a:p>
            <a:pPr algn="ctr"/>
            <a:r>
              <a:rPr lang="en-US" sz="1600">
                <a:solidFill>
                  <a:srgbClr val="00B050"/>
                </a:solidFill>
              </a:rPr>
              <a:t>Indicatii</a:t>
            </a:r>
            <a:r>
              <a:rPr lang="en-US" sz="1200">
                <a:solidFill>
                  <a:srgbClr val="00B050"/>
                </a:solidFill>
              </a:rPr>
              <a:t> </a:t>
            </a:r>
          </a:p>
          <a:p>
            <a:pPr algn="ctr"/>
            <a:r>
              <a:rPr lang="en-US" sz="800">
                <a:solidFill>
                  <a:schemeClr val="tx1"/>
                </a:solidFill>
              </a:rPr>
              <a:t>Aici definesti furnizorii. </a:t>
            </a:r>
          </a:p>
          <a:p>
            <a:pPr algn="ctr"/>
            <a:endParaRPr lang="en-US" sz="800">
              <a:solidFill>
                <a:schemeClr val="tx1"/>
              </a:solidFill>
            </a:endParaRPr>
          </a:p>
          <a:p>
            <a:pPr algn="ctr"/>
            <a:r>
              <a:rPr lang="en-US" sz="800">
                <a:solidFill>
                  <a:schemeClr val="tx1"/>
                </a:solidFill>
              </a:rPr>
              <a:t>Apasa butonul </a:t>
            </a:r>
          </a:p>
          <a:p>
            <a:pPr algn="ctr"/>
            <a:r>
              <a:rPr lang="en-US" sz="1050" b="1">
                <a:solidFill>
                  <a:schemeClr val="tx1"/>
                </a:solidFill>
              </a:rPr>
              <a:t>Adauga furnizor</a:t>
            </a:r>
            <a:r>
              <a:rPr lang="en-US" sz="800">
                <a:solidFill>
                  <a:schemeClr val="tx1"/>
                </a:solidFill>
              </a:rPr>
              <a:t>                        din dreptul fiecarei categorii de                    cheltuieli</a:t>
            </a:r>
          </a:p>
          <a:p>
            <a:pPr algn="ctr"/>
            <a:endParaRPr lang="en-US" sz="800">
              <a:solidFill>
                <a:schemeClr val="tx1"/>
              </a:solidFill>
            </a:endParaRPr>
          </a:p>
          <a:p>
            <a:pPr algn="ctr"/>
            <a:r>
              <a:rPr lang="en-US" sz="800">
                <a:solidFill>
                  <a:schemeClr val="tx1"/>
                </a:solidFill>
              </a:rPr>
              <a:t>Apasa butonul </a:t>
            </a:r>
          </a:p>
          <a:p>
            <a:pPr algn="ctr"/>
            <a:r>
              <a:rPr lang="en-US" sz="1050" b="1">
                <a:solidFill>
                  <a:schemeClr val="tx1"/>
                </a:solidFill>
              </a:rPr>
              <a:t>Adauga categorie de cheltuieli </a:t>
            </a:r>
          </a:p>
          <a:p>
            <a:pPr algn="ctr"/>
            <a:r>
              <a:rPr lang="en-US" sz="800">
                <a:solidFill>
                  <a:schemeClr val="tx1"/>
                </a:solidFill>
              </a:rPr>
              <a:t>pentru a adauga o alta categorie de cheltuieli, inafara de cele predefinite</a:t>
            </a:r>
          </a:p>
        </p:txBody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id="{14EC3FEE-B761-42D5-8964-6380858801FA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5764" y="2179962"/>
            <a:ext cx="246610" cy="246610"/>
          </a:xfrm>
          <a:prstGeom prst="rect">
            <a:avLst/>
          </a:prstGeom>
        </p:spPr>
      </p:pic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32564B10-657C-4A7F-86AF-912E82F70550}"/>
              </a:ext>
            </a:extLst>
          </p:cNvPr>
          <p:cNvSpPr/>
          <p:nvPr/>
        </p:nvSpPr>
        <p:spPr>
          <a:xfrm>
            <a:off x="2037045" y="2323406"/>
            <a:ext cx="1144305" cy="22955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>
                <a:solidFill>
                  <a:schemeClr val="bg2">
                    <a:lumMod val="25000"/>
                  </a:schemeClr>
                </a:solidFill>
              </a:rPr>
              <a:t>Furnizori</a:t>
            </a: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98506B8A-7244-4959-9A47-6E71760D940D}"/>
              </a:ext>
            </a:extLst>
          </p:cNvPr>
          <p:cNvSpPr/>
          <p:nvPr/>
        </p:nvSpPr>
        <p:spPr>
          <a:xfrm>
            <a:off x="2092088" y="3096588"/>
            <a:ext cx="1709928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Intretinere lift</a:t>
            </a: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EAF22557-37FA-48F1-A189-B735F108BBBE}"/>
              </a:ext>
            </a:extLst>
          </p:cNvPr>
          <p:cNvSpPr/>
          <p:nvPr/>
        </p:nvSpPr>
        <p:spPr>
          <a:xfrm>
            <a:off x="2092088" y="3276023"/>
            <a:ext cx="1709928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Service interfon</a:t>
            </a:r>
          </a:p>
        </p:txBody>
      </p:sp>
      <p:sp>
        <p:nvSpPr>
          <p:cNvPr id="97" name="Rectangle: Rounded Corners 96">
            <a:hlinkClick r:id="rId6" action="ppaction://hlinksldjump"/>
            <a:extLst>
              <a:ext uri="{FF2B5EF4-FFF2-40B4-BE49-F238E27FC236}">
                <a16:creationId xmlns:a16="http://schemas.microsoft.com/office/drawing/2014/main" id="{66F5614A-E692-4437-847E-537F6770E02B}"/>
              </a:ext>
            </a:extLst>
          </p:cNvPr>
          <p:cNvSpPr/>
          <p:nvPr/>
        </p:nvSpPr>
        <p:spPr>
          <a:xfrm>
            <a:off x="3853692" y="2737719"/>
            <a:ext cx="963276" cy="13714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r"/>
            <a:r>
              <a:rPr lang="en-US" sz="800" b="1">
                <a:solidFill>
                  <a:schemeClr val="bg2">
                    <a:lumMod val="25000"/>
                  </a:schemeClr>
                </a:solidFill>
              </a:rPr>
              <a:t>Adauga furnizor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66E7530-A39D-4E3C-96E0-D741258D9132}"/>
              </a:ext>
            </a:extLst>
          </p:cNvPr>
          <p:cNvGrpSpPr/>
          <p:nvPr/>
        </p:nvGrpSpPr>
        <p:grpSpPr>
          <a:xfrm>
            <a:off x="2092090" y="4252947"/>
            <a:ext cx="1704974" cy="204168"/>
            <a:chOff x="2092090" y="3988737"/>
            <a:chExt cx="1704974" cy="204168"/>
          </a:xfrm>
        </p:grpSpPr>
        <p:sp>
          <p:nvSpPr>
            <p:cNvPr id="101" name="Rectangle: Rounded Corners 100">
              <a:hlinkClick r:id="rId7" action="ppaction://hlinksldjump"/>
              <a:extLst>
                <a:ext uri="{FF2B5EF4-FFF2-40B4-BE49-F238E27FC236}">
                  <a16:creationId xmlns:a16="http://schemas.microsoft.com/office/drawing/2014/main" id="{887B7F85-1012-4761-97DD-3FF299AD72C9}"/>
                </a:ext>
              </a:extLst>
            </p:cNvPr>
            <p:cNvSpPr/>
            <p:nvPr/>
          </p:nvSpPr>
          <p:spPr>
            <a:xfrm>
              <a:off x="2092090" y="3988737"/>
              <a:ext cx="1704974" cy="20416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800">
                  <a:solidFill>
                    <a:schemeClr val="bg2">
                      <a:lumMod val="25000"/>
                    </a:schemeClr>
                  </a:solidFill>
                </a:rPr>
                <a:t>  Adauga categorie de cheltuieli</a:t>
              </a:r>
            </a:p>
          </p:txBody>
        </p: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6E98BBFB-71F5-44B3-B7E1-4B8239CE2AB0}"/>
                </a:ext>
              </a:extLst>
            </p:cNvPr>
            <p:cNvGrpSpPr/>
            <p:nvPr/>
          </p:nvGrpSpPr>
          <p:grpSpPr>
            <a:xfrm>
              <a:off x="2175874" y="4042699"/>
              <a:ext cx="104274" cy="101435"/>
              <a:chOff x="6534150" y="3358633"/>
              <a:chExt cx="457200" cy="504224"/>
            </a:xfrm>
          </p:grpSpPr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2EAD0557-851A-42D8-B553-45061D632BE5}"/>
                  </a:ext>
                </a:extLst>
              </p:cNvPr>
              <p:cNvCxnSpPr/>
              <p:nvPr/>
            </p:nvCxnSpPr>
            <p:spPr>
              <a:xfrm>
                <a:off x="6762750" y="3358633"/>
                <a:ext cx="0" cy="504224"/>
              </a:xfrm>
              <a:prstGeom prst="line">
                <a:avLst/>
              </a:prstGeom>
              <a:ln w="349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0A24B411-0208-4900-9074-306C5A3AE510}"/>
                  </a:ext>
                </a:extLst>
              </p:cNvPr>
              <p:cNvCxnSpPr/>
              <p:nvPr/>
            </p:nvCxnSpPr>
            <p:spPr>
              <a:xfrm>
                <a:off x="6534150" y="3610747"/>
                <a:ext cx="457200" cy="0"/>
              </a:xfrm>
              <a:prstGeom prst="line">
                <a:avLst/>
              </a:prstGeom>
              <a:ln w="349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1BB14877-E568-45D8-A239-477C039A46A9}"/>
              </a:ext>
            </a:extLst>
          </p:cNvPr>
          <p:cNvSpPr/>
          <p:nvPr/>
        </p:nvSpPr>
        <p:spPr>
          <a:xfrm>
            <a:off x="2092088" y="3814328"/>
            <a:ext cx="1709928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Caldura 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D0D58E75-6619-49A6-A49A-C9C1DB9EDC59}"/>
              </a:ext>
            </a:extLst>
          </p:cNvPr>
          <p:cNvSpPr/>
          <p:nvPr/>
        </p:nvSpPr>
        <p:spPr>
          <a:xfrm>
            <a:off x="3853692" y="2917155"/>
            <a:ext cx="963276" cy="13714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r"/>
            <a:r>
              <a:rPr lang="en-US" sz="800" b="1">
                <a:solidFill>
                  <a:schemeClr val="bg2">
                    <a:lumMod val="25000"/>
                  </a:schemeClr>
                </a:solidFill>
              </a:rPr>
              <a:t>Adauga furnizor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BDD90C2E-B8C6-4535-98A0-E0681B6EA4A1}"/>
              </a:ext>
            </a:extLst>
          </p:cNvPr>
          <p:cNvSpPr/>
          <p:nvPr/>
        </p:nvSpPr>
        <p:spPr>
          <a:xfrm>
            <a:off x="3853692" y="3455463"/>
            <a:ext cx="963276" cy="13714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r"/>
            <a:r>
              <a:rPr lang="en-US" sz="800" b="1">
                <a:solidFill>
                  <a:schemeClr val="bg2">
                    <a:lumMod val="25000"/>
                  </a:schemeClr>
                </a:solidFill>
              </a:rPr>
              <a:t>Adauga furnizor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5C348649-CF30-48CE-A342-76EF2A0E45EE}"/>
              </a:ext>
            </a:extLst>
          </p:cNvPr>
          <p:cNvSpPr/>
          <p:nvPr/>
        </p:nvSpPr>
        <p:spPr>
          <a:xfrm>
            <a:off x="3853692" y="3634899"/>
            <a:ext cx="963276" cy="13714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r"/>
            <a:r>
              <a:rPr lang="en-US" sz="800" b="1">
                <a:solidFill>
                  <a:schemeClr val="bg2">
                    <a:lumMod val="25000"/>
                  </a:schemeClr>
                </a:solidFill>
              </a:rPr>
              <a:t>Adauga furnizor</a:t>
            </a:r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87372260-D588-48C8-A920-939D37CF471A}"/>
              </a:ext>
            </a:extLst>
          </p:cNvPr>
          <p:cNvSpPr/>
          <p:nvPr/>
        </p:nvSpPr>
        <p:spPr>
          <a:xfrm>
            <a:off x="3853692" y="3814335"/>
            <a:ext cx="963276" cy="13714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r"/>
            <a:r>
              <a:rPr lang="en-US" sz="800" b="1">
                <a:solidFill>
                  <a:schemeClr val="bg2">
                    <a:lumMod val="25000"/>
                  </a:schemeClr>
                </a:solidFill>
              </a:rPr>
              <a:t>Adauga furnizor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71E83373-4AB8-4DF7-98F0-9322E0A8D5BE}"/>
              </a:ext>
            </a:extLst>
          </p:cNvPr>
          <p:cNvSpPr/>
          <p:nvPr/>
        </p:nvSpPr>
        <p:spPr>
          <a:xfrm>
            <a:off x="3853692" y="3096591"/>
            <a:ext cx="963276" cy="13714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r"/>
            <a:r>
              <a:rPr lang="en-US" sz="800" b="1">
                <a:solidFill>
                  <a:schemeClr val="bg2">
                    <a:lumMod val="25000"/>
                  </a:schemeClr>
                </a:solidFill>
              </a:rPr>
              <a:t>Adauga furnizor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A5330D32-39F5-4C82-A4FE-B9691BC2CA19}"/>
              </a:ext>
            </a:extLst>
          </p:cNvPr>
          <p:cNvSpPr/>
          <p:nvPr/>
        </p:nvSpPr>
        <p:spPr>
          <a:xfrm>
            <a:off x="3853692" y="3276027"/>
            <a:ext cx="963276" cy="13714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r"/>
            <a:r>
              <a:rPr lang="en-US" sz="800" b="1">
                <a:solidFill>
                  <a:schemeClr val="bg2">
                    <a:lumMod val="25000"/>
                  </a:schemeClr>
                </a:solidFill>
              </a:rPr>
              <a:t>Adauga furnizor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D4AEA50E-2216-436E-8A28-899873FF17AB}"/>
              </a:ext>
            </a:extLst>
          </p:cNvPr>
          <p:cNvSpPr/>
          <p:nvPr/>
        </p:nvSpPr>
        <p:spPr>
          <a:xfrm>
            <a:off x="2094899" y="3993762"/>
            <a:ext cx="1709928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Diverse 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97EB01F2-549C-4118-99CF-9EB2632407AF}"/>
              </a:ext>
            </a:extLst>
          </p:cNvPr>
          <p:cNvSpPr/>
          <p:nvPr/>
        </p:nvSpPr>
        <p:spPr>
          <a:xfrm>
            <a:off x="3856503" y="3993773"/>
            <a:ext cx="963276" cy="13714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r"/>
            <a:r>
              <a:rPr lang="en-US" sz="800" b="1">
                <a:solidFill>
                  <a:schemeClr val="bg2">
                    <a:lumMod val="25000"/>
                  </a:schemeClr>
                </a:solidFill>
              </a:rPr>
              <a:t>Adauga furnizor</a:t>
            </a:r>
          </a:p>
        </p:txBody>
      </p:sp>
      <p:sp>
        <p:nvSpPr>
          <p:cNvPr id="37" name="Rectangle: Rounded Corners 36">
            <a:hlinkClick r:id="rId8" action="ppaction://hlinksldjump"/>
            <a:extLst>
              <a:ext uri="{FF2B5EF4-FFF2-40B4-BE49-F238E27FC236}">
                <a16:creationId xmlns:a16="http://schemas.microsoft.com/office/drawing/2014/main" id="{D221DF32-134A-46AD-9296-5BC844FD89AB}"/>
              </a:ext>
            </a:extLst>
          </p:cNvPr>
          <p:cNvSpPr/>
          <p:nvPr/>
        </p:nvSpPr>
        <p:spPr>
          <a:xfrm>
            <a:off x="3820663" y="5285317"/>
            <a:ext cx="1704975" cy="246211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>
                <a:solidFill>
                  <a:schemeClr val="tx1">
                    <a:lumMod val="50000"/>
                    <a:lumOff val="50000"/>
                  </a:schemeClr>
                </a:solidFill>
              </a:rPr>
              <a:t>&lt; Inapoi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28E49BE-D942-44C7-8B08-188878417EB3}"/>
              </a:ext>
            </a:extLst>
          </p:cNvPr>
          <p:cNvSpPr/>
          <p:nvPr/>
        </p:nvSpPr>
        <p:spPr>
          <a:xfrm>
            <a:off x="1965441" y="1269462"/>
            <a:ext cx="7859834" cy="4337053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E9D5F1C-1750-4DAA-85AF-16B8E110FD32}"/>
              </a:ext>
            </a:extLst>
          </p:cNvPr>
          <p:cNvGrpSpPr/>
          <p:nvPr/>
        </p:nvGrpSpPr>
        <p:grpSpPr>
          <a:xfrm>
            <a:off x="3578559" y="2135251"/>
            <a:ext cx="4040510" cy="2753844"/>
            <a:chOff x="3593338" y="1888494"/>
            <a:chExt cx="4040510" cy="2753844"/>
          </a:xfrm>
          <a:effectLst>
            <a:outerShdw blurRad="50800" dist="50800" dir="5400000" algn="ctr" rotWithShape="0">
              <a:schemeClr val="tx1"/>
            </a:outerShdw>
          </a:effectLst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CE18066C-9B1A-47FB-819B-FB19FC97363C}"/>
                </a:ext>
              </a:extLst>
            </p:cNvPr>
            <p:cNvSpPr/>
            <p:nvPr/>
          </p:nvSpPr>
          <p:spPr>
            <a:xfrm>
              <a:off x="3593338" y="1888494"/>
              <a:ext cx="4040510" cy="2753844"/>
            </a:xfrm>
            <a:prstGeom prst="rect">
              <a:avLst/>
            </a:prstGeom>
            <a:solidFill>
              <a:schemeClr val="bg1"/>
            </a:solidFill>
            <a:ln w="9525" cap="rnd">
              <a:solidFill>
                <a:schemeClr val="tx1">
                  <a:lumMod val="75000"/>
                  <a:lumOff val="25000"/>
                  <a:alpha val="7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D6661E71-0D2C-47BE-87C1-204AD4E4E0CD}"/>
                </a:ext>
              </a:extLst>
            </p:cNvPr>
            <p:cNvSpPr/>
            <p:nvPr/>
          </p:nvSpPr>
          <p:spPr>
            <a:xfrm>
              <a:off x="3907637" y="2528044"/>
              <a:ext cx="1363479" cy="137160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>
                  <a:solidFill>
                    <a:schemeClr val="bg2">
                      <a:lumMod val="25000"/>
                    </a:schemeClr>
                  </a:solidFill>
                </a:rPr>
                <a:t>Nume furnizor</a:t>
              </a:r>
            </a:p>
          </p:txBody>
        </p:sp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9EFD7D9D-6CB6-4955-9C92-08D429D6AA2C}"/>
                </a:ext>
              </a:extLst>
            </p:cNvPr>
            <p:cNvSpPr/>
            <p:nvPr/>
          </p:nvSpPr>
          <p:spPr>
            <a:xfrm>
              <a:off x="3907637" y="2708038"/>
              <a:ext cx="1363479" cy="137160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>
                  <a:solidFill>
                    <a:schemeClr val="bg2">
                      <a:lumMod val="25000"/>
                    </a:schemeClr>
                  </a:solidFill>
                </a:rPr>
                <a:t>CUI</a:t>
              </a:r>
            </a:p>
          </p:txBody>
        </p:sp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4667FEBA-04DB-418B-9BBA-89355300D44B}"/>
                </a:ext>
              </a:extLst>
            </p:cNvPr>
            <p:cNvSpPr/>
            <p:nvPr/>
          </p:nvSpPr>
          <p:spPr>
            <a:xfrm>
              <a:off x="3907636" y="2875256"/>
              <a:ext cx="1363479" cy="137160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>
                  <a:solidFill>
                    <a:schemeClr val="bg2">
                      <a:lumMod val="25000"/>
                    </a:schemeClr>
                  </a:solidFill>
                </a:rPr>
                <a:t>Adresa</a:t>
              </a:r>
            </a:p>
          </p:txBody>
        </p:sp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1290B253-9C4C-4422-9BE5-774D10F2EECA}"/>
                </a:ext>
              </a:extLst>
            </p:cNvPr>
            <p:cNvSpPr/>
            <p:nvPr/>
          </p:nvSpPr>
          <p:spPr>
            <a:xfrm>
              <a:off x="3907636" y="3042474"/>
              <a:ext cx="1363479" cy="137160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>
                  <a:solidFill>
                    <a:schemeClr val="bg2">
                      <a:lumMod val="25000"/>
                    </a:schemeClr>
                  </a:solidFill>
                </a:rPr>
                <a:t>Detalii</a:t>
              </a:r>
            </a:p>
          </p:txBody>
        </p:sp>
        <p:sp>
          <p:nvSpPr>
            <p:cNvPr id="47" name="Rectangle: Rounded Corners 46">
              <a:hlinkClick r:id="rId9" action="ppaction://hlinksldjump"/>
              <a:extLst>
                <a:ext uri="{FF2B5EF4-FFF2-40B4-BE49-F238E27FC236}">
                  <a16:creationId xmlns:a16="http://schemas.microsoft.com/office/drawing/2014/main" id="{21CAE891-5C3B-42BD-AC9D-EDCD3F4A4C3D}"/>
                </a:ext>
              </a:extLst>
            </p:cNvPr>
            <p:cNvSpPr/>
            <p:nvPr/>
          </p:nvSpPr>
          <p:spPr>
            <a:xfrm>
              <a:off x="5336723" y="2528044"/>
              <a:ext cx="2011680" cy="13716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>
                  <a:solidFill>
                    <a:schemeClr val="tx1"/>
                  </a:solidFill>
                </a:rPr>
                <a:t>Rosal Pitesti Group SRL</a:t>
              </a:r>
            </a:p>
          </p:txBody>
        </p:sp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5852061F-06BB-44F7-92EE-DB444F23DE9F}"/>
                </a:ext>
              </a:extLst>
            </p:cNvPr>
            <p:cNvSpPr/>
            <p:nvPr/>
          </p:nvSpPr>
          <p:spPr>
            <a:xfrm>
              <a:off x="5336723" y="2708038"/>
              <a:ext cx="2011680" cy="13716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>
                  <a:solidFill>
                    <a:schemeClr val="tx1"/>
                  </a:solidFill>
                </a:rPr>
                <a:t>54896525</a:t>
              </a:r>
            </a:p>
          </p:txBody>
        </p:sp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2AC0473E-BE0F-4B78-95EC-5628E709DD8C}"/>
                </a:ext>
              </a:extLst>
            </p:cNvPr>
            <p:cNvSpPr/>
            <p:nvPr/>
          </p:nvSpPr>
          <p:spPr>
            <a:xfrm>
              <a:off x="5336722" y="2875256"/>
              <a:ext cx="2011680" cy="13716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>
                  <a:solidFill>
                    <a:schemeClr val="tx1"/>
                  </a:solidFill>
                </a:rPr>
                <a:t>Str. CALEA SEVERINULUI nr. 97, etaj 1</a:t>
              </a:r>
            </a:p>
          </p:txBody>
        </p:sp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0ECDA275-F189-4CAF-BA2F-A210895A0827}"/>
                </a:ext>
              </a:extLst>
            </p:cNvPr>
            <p:cNvSpPr/>
            <p:nvPr/>
          </p:nvSpPr>
          <p:spPr>
            <a:xfrm>
              <a:off x="5336722" y="3042474"/>
              <a:ext cx="2011680" cy="13716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>
                  <a:solidFill>
                    <a:schemeClr val="tx1"/>
                  </a:solidFill>
                </a:rPr>
                <a:t>Gunoi menajer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CC1A8214-5675-498A-AFF8-9A1DD5E1D7BA}"/>
                </a:ext>
              </a:extLst>
            </p:cNvPr>
            <p:cNvSpPr txBox="1"/>
            <p:nvPr/>
          </p:nvSpPr>
          <p:spPr>
            <a:xfrm>
              <a:off x="3816195" y="2013932"/>
              <a:ext cx="34831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Adauga furnizor nou de </a:t>
              </a:r>
              <a:r>
                <a:rPr lang="en-US" b="1"/>
                <a:t>Salubritate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43BAF6EF-FDBC-4B31-8BF4-A99E7458ABB7}"/>
                </a:ext>
              </a:extLst>
            </p:cNvPr>
            <p:cNvSpPr txBox="1"/>
            <p:nvPr/>
          </p:nvSpPr>
          <p:spPr>
            <a:xfrm>
              <a:off x="3816195" y="3199133"/>
              <a:ext cx="33751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Mod de distribuire a facturilor catre locatari</a:t>
              </a:r>
              <a:endParaRPr lang="en-US" sz="1400" b="1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E542157B-6673-4C4B-AE51-0E19E5045A41}"/>
                </a:ext>
              </a:extLst>
            </p:cNvPr>
            <p:cNvSpPr txBox="1"/>
            <p:nvPr/>
          </p:nvSpPr>
          <p:spPr>
            <a:xfrm>
              <a:off x="4116067" y="3553345"/>
              <a:ext cx="649537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/>
                <a:t>Pe apartament</a:t>
              </a: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93778A6E-6621-4EA7-B2AB-DB5E1BCFD4DB}"/>
                </a:ext>
              </a:extLst>
            </p:cNvPr>
            <p:cNvSpPr/>
            <p:nvPr/>
          </p:nvSpPr>
          <p:spPr>
            <a:xfrm>
              <a:off x="4081464" y="3593309"/>
              <a:ext cx="96517" cy="90102"/>
            </a:xfrm>
            <a:prstGeom prst="ellipse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80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91D4ABE0-DBC6-4826-A449-3A32603E9ECB}"/>
                </a:ext>
              </a:extLst>
            </p:cNvPr>
            <p:cNvSpPr txBox="1"/>
            <p:nvPr/>
          </p:nvSpPr>
          <p:spPr>
            <a:xfrm>
              <a:off x="4116067" y="3758367"/>
              <a:ext cx="57099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/>
                <a:t>Pe persoana</a:t>
              </a:r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8D63E6EE-B95E-41EA-8779-1E36A78D5945}"/>
                </a:ext>
              </a:extLst>
            </p:cNvPr>
            <p:cNvSpPr/>
            <p:nvPr/>
          </p:nvSpPr>
          <p:spPr>
            <a:xfrm>
              <a:off x="4081464" y="3798331"/>
              <a:ext cx="96517" cy="90102"/>
            </a:xfrm>
            <a:prstGeom prst="ellipse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80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A9C1990-93D7-4D88-B6F1-16228E74F511}"/>
                </a:ext>
              </a:extLst>
            </p:cNvPr>
            <p:cNvSpPr txBox="1"/>
            <p:nvPr/>
          </p:nvSpPr>
          <p:spPr>
            <a:xfrm>
              <a:off x="4116067" y="3967567"/>
              <a:ext cx="1167307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/>
                <a:t>Diferentiat/in functie de contor</a:t>
              </a:r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B5613E6E-4CEF-40BE-A1D4-2F66FC041EC1}"/>
                </a:ext>
              </a:extLst>
            </p:cNvPr>
            <p:cNvSpPr/>
            <p:nvPr/>
          </p:nvSpPr>
          <p:spPr>
            <a:xfrm>
              <a:off x="4081464" y="4007531"/>
              <a:ext cx="96517" cy="90102"/>
            </a:xfrm>
            <a:prstGeom prst="ellipse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80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sp>
        <p:nvSpPr>
          <p:cNvPr id="72" name="Rectangle 71">
            <a:extLst>
              <a:ext uri="{FF2B5EF4-FFF2-40B4-BE49-F238E27FC236}">
                <a16:creationId xmlns:a16="http://schemas.microsoft.com/office/drawing/2014/main" id="{14D1038A-05B9-48DA-8777-E4612AE42BAF}"/>
              </a:ext>
            </a:extLst>
          </p:cNvPr>
          <p:cNvSpPr/>
          <p:nvPr/>
        </p:nvSpPr>
        <p:spPr>
          <a:xfrm>
            <a:off x="5868410" y="3717112"/>
            <a:ext cx="1483552" cy="627901"/>
          </a:xfrm>
          <a:prstGeom prst="rect">
            <a:avLst/>
          </a:prstGeom>
          <a:solidFill>
            <a:schemeClr val="bg1"/>
          </a:solidFill>
          <a:ln>
            <a:gradFill flip="none" rotWithShape="1">
              <a:gsLst>
                <a:gs pos="39000">
                  <a:schemeClr val="bg1">
                    <a:lumMod val="75000"/>
                  </a:schemeClr>
                </a:gs>
                <a:gs pos="60000">
                  <a:schemeClr val="accent3">
                    <a:lumMod val="45000"/>
                    <a:lumOff val="5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100000">
                  <a:schemeClr val="tx1"/>
                </a:gs>
              </a:gsLst>
              <a:lin ang="54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  <a:p>
            <a:pPr algn="ctr"/>
            <a:endParaRPr lang="en-US" sz="1200">
              <a:solidFill>
                <a:srgbClr val="00B050"/>
              </a:solidFill>
            </a:endParaRPr>
          </a:p>
        </p:txBody>
      </p:sp>
      <p:pic>
        <p:nvPicPr>
          <p:cNvPr id="74" name="Picture 73">
            <a:extLst>
              <a:ext uri="{FF2B5EF4-FFF2-40B4-BE49-F238E27FC236}">
                <a16:creationId xmlns:a16="http://schemas.microsoft.com/office/drawing/2014/main" id="{93E8D2C6-C5B9-4FEB-9D55-635E54A11F72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6674" y="3776290"/>
            <a:ext cx="153878" cy="15387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A3CA72C-56B3-472F-97F4-E9A46DC93E96}"/>
              </a:ext>
            </a:extLst>
          </p:cNvPr>
          <p:cNvSpPr txBox="1"/>
          <p:nvPr/>
        </p:nvSpPr>
        <p:spPr>
          <a:xfrm>
            <a:off x="5888825" y="3732501"/>
            <a:ext cx="14382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/>
              <a:t>          </a:t>
            </a:r>
          </a:p>
          <a:p>
            <a:pPr algn="just"/>
            <a:r>
              <a:rPr lang="en-US" sz="800"/>
              <a:t>           Modul de distribuire a facturilor vine predefinit conform legii 196/2018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8E391471-ABBC-4BB5-948C-D47DC69C9DD1}"/>
              </a:ext>
            </a:extLst>
          </p:cNvPr>
          <p:cNvSpPr/>
          <p:nvPr/>
        </p:nvSpPr>
        <p:spPr>
          <a:xfrm>
            <a:off x="4092083" y="4066212"/>
            <a:ext cx="45719" cy="45719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7" name="Rectangle: Rounded Corners 76">
            <a:hlinkClick r:id="rId10" action="ppaction://hlinksldjump"/>
            <a:extLst>
              <a:ext uri="{FF2B5EF4-FFF2-40B4-BE49-F238E27FC236}">
                <a16:creationId xmlns:a16="http://schemas.microsoft.com/office/drawing/2014/main" id="{ED9375D9-E727-45ED-AC95-00CE1FD76A4B}"/>
              </a:ext>
            </a:extLst>
          </p:cNvPr>
          <p:cNvSpPr/>
          <p:nvPr/>
        </p:nvSpPr>
        <p:spPr>
          <a:xfrm>
            <a:off x="3892857" y="4540044"/>
            <a:ext cx="949820" cy="137161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/>
              <a:t>Salveaza</a:t>
            </a:r>
          </a:p>
        </p:txBody>
      </p:sp>
      <p:sp>
        <p:nvSpPr>
          <p:cNvPr id="81" name="Rectangle: Rounded Corners 80">
            <a:hlinkClick r:id="rId11" action="ppaction://hlinksldjump"/>
            <a:extLst>
              <a:ext uri="{FF2B5EF4-FFF2-40B4-BE49-F238E27FC236}">
                <a16:creationId xmlns:a16="http://schemas.microsoft.com/office/drawing/2014/main" id="{E294B380-8A50-4329-B6E2-74CB5392509B}"/>
              </a:ext>
            </a:extLst>
          </p:cNvPr>
          <p:cNvSpPr/>
          <p:nvPr/>
        </p:nvSpPr>
        <p:spPr>
          <a:xfrm>
            <a:off x="4901708" y="4540044"/>
            <a:ext cx="589764" cy="13716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/>
              <a:t>Anuleaza</a:t>
            </a:r>
          </a:p>
        </p:txBody>
      </p:sp>
    </p:spTree>
    <p:extLst>
      <p:ext uri="{BB962C8B-B14F-4D97-AF65-F5344CB8AC3E}">
        <p14:creationId xmlns:p14="http://schemas.microsoft.com/office/powerpoint/2010/main" val="348193470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75716001-820E-45D2-946E-E744FE737E65}"/>
              </a:ext>
            </a:extLst>
          </p:cNvPr>
          <p:cNvSpPr/>
          <p:nvPr/>
        </p:nvSpPr>
        <p:spPr>
          <a:xfrm>
            <a:off x="1973181" y="1269462"/>
            <a:ext cx="7852094" cy="4337053"/>
          </a:xfrm>
          <a:prstGeom prst="rect">
            <a:avLst/>
          </a:prstGeom>
          <a:solidFill>
            <a:schemeClr val="bg1"/>
          </a:solidFill>
          <a:ln w="12700" cmpd="dbl">
            <a:gradFill flip="none" rotWithShape="1">
              <a:gsLst>
                <a:gs pos="0">
                  <a:schemeClr val="accent3">
                    <a:lumMod val="0"/>
                    <a:lumOff val="100000"/>
                  </a:schemeClr>
                </a:gs>
                <a:gs pos="35000">
                  <a:schemeClr val="accent3">
                    <a:lumMod val="0"/>
                    <a:lumOff val="100000"/>
                  </a:schemeClr>
                </a:gs>
                <a:gs pos="100000">
                  <a:schemeClr val="tx1"/>
                </a:gs>
              </a:gsLst>
              <a:path path="circle">
                <a:fillToRect l="50000" t="-80000" r="50000" b="180000"/>
              </a:path>
              <a:tileRect/>
            </a:gradFill>
          </a:ln>
          <a:effectLst>
            <a:outerShdw blurRad="50800" dist="50800" dir="5400000" algn="ctr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A1966B5C-11A5-4DD1-B4EE-54526F596CA2}"/>
              </a:ext>
            </a:extLst>
          </p:cNvPr>
          <p:cNvSpPr/>
          <p:nvPr/>
        </p:nvSpPr>
        <p:spPr>
          <a:xfrm>
            <a:off x="2055707" y="2615744"/>
            <a:ext cx="4400138" cy="2472360"/>
          </a:xfrm>
          <a:prstGeom prst="rect">
            <a:avLst/>
          </a:prstGeom>
          <a:solidFill>
            <a:schemeClr val="bg1"/>
          </a:solidFill>
          <a:ln w="9525" cap="rnd">
            <a:solidFill>
              <a:schemeClr val="tx1">
                <a:lumMod val="50000"/>
                <a:lumOff val="50000"/>
                <a:alpha val="72000"/>
              </a:schemeClr>
            </a:solidFill>
          </a:ln>
          <a:effectLst>
            <a:outerShdw blurRad="50800" dist="50800" dir="5400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625C435-64AB-4B2D-B175-18DCE1F178D1}"/>
              </a:ext>
            </a:extLst>
          </p:cNvPr>
          <p:cNvSpPr txBox="1"/>
          <p:nvPr/>
        </p:nvSpPr>
        <p:spPr>
          <a:xfrm>
            <a:off x="2612577" y="1424224"/>
            <a:ext cx="12774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tx1">
                    <a:lumMod val="85000"/>
                    <a:lumOff val="15000"/>
                  </a:schemeClr>
                </a:solidFill>
              </a:rPr>
              <a:t>Asociatie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5B8DAE88-CBC2-4EB7-BDB1-ABD6C10AFC13}"/>
              </a:ext>
            </a:extLst>
          </p:cNvPr>
          <p:cNvCxnSpPr/>
          <p:nvPr/>
        </p:nvCxnSpPr>
        <p:spPr>
          <a:xfrm>
            <a:off x="2037045" y="2024743"/>
            <a:ext cx="768704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Picture 59">
            <a:extLst>
              <a:ext uri="{FF2B5EF4-FFF2-40B4-BE49-F238E27FC236}">
                <a16:creationId xmlns:a16="http://schemas.microsoft.com/office/drawing/2014/main" id="{B4D3B41D-A6D2-4303-8912-BC572F1F7E10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662" y="1316179"/>
            <a:ext cx="581706" cy="581706"/>
          </a:xfrm>
          <a:prstGeom prst="rect">
            <a:avLst/>
          </a:prstGeom>
        </p:spPr>
      </p:pic>
      <p:sp>
        <p:nvSpPr>
          <p:cNvPr id="61" name="Rectangle: Rounded Corners 60">
            <a:hlinkClick r:id="rId4" action="ppaction://hlinksldjump"/>
            <a:extLst>
              <a:ext uri="{FF2B5EF4-FFF2-40B4-BE49-F238E27FC236}">
                <a16:creationId xmlns:a16="http://schemas.microsoft.com/office/drawing/2014/main" id="{AD3AD9E4-E303-43A9-B8CE-FB3A63343ADF}"/>
              </a:ext>
            </a:extLst>
          </p:cNvPr>
          <p:cNvSpPr/>
          <p:nvPr/>
        </p:nvSpPr>
        <p:spPr>
          <a:xfrm>
            <a:off x="2041686" y="5285317"/>
            <a:ext cx="1704975" cy="246211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/>
              <a:t>Continua</a:t>
            </a: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B19C878C-3FEE-4A0F-96DB-02411666EC60}"/>
              </a:ext>
            </a:extLst>
          </p:cNvPr>
          <p:cNvSpPr/>
          <p:nvPr/>
        </p:nvSpPr>
        <p:spPr>
          <a:xfrm>
            <a:off x="2037045" y="2066597"/>
            <a:ext cx="2876550" cy="22955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>
                <a:solidFill>
                  <a:schemeClr val="bg2">
                    <a:lumMod val="25000"/>
                  </a:schemeClr>
                </a:solidFill>
              </a:rPr>
              <a:t>Asociatia de proprietari Vulturul B4A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0FC76365-FEFB-46A3-8B18-0EC9825AA989}"/>
              </a:ext>
            </a:extLst>
          </p:cNvPr>
          <p:cNvCxnSpPr>
            <a:cxnSpLocks/>
          </p:cNvCxnSpPr>
          <p:nvPr/>
        </p:nvCxnSpPr>
        <p:spPr>
          <a:xfrm>
            <a:off x="2055707" y="2568245"/>
            <a:ext cx="311345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1F9859A8-C564-422C-BA37-FADEFEFF46E4}"/>
              </a:ext>
            </a:extLst>
          </p:cNvPr>
          <p:cNvSpPr/>
          <p:nvPr/>
        </p:nvSpPr>
        <p:spPr>
          <a:xfrm>
            <a:off x="7371199" y="2105427"/>
            <a:ext cx="1483552" cy="2472351"/>
          </a:xfrm>
          <a:prstGeom prst="rect">
            <a:avLst/>
          </a:prstGeom>
          <a:solidFill>
            <a:schemeClr val="bg1"/>
          </a:solidFill>
          <a:ln>
            <a:gradFill flip="none" rotWithShape="1">
              <a:gsLst>
                <a:gs pos="39000">
                  <a:schemeClr val="bg1">
                    <a:lumMod val="75000"/>
                  </a:schemeClr>
                </a:gs>
                <a:gs pos="60000">
                  <a:schemeClr val="accent3">
                    <a:lumMod val="45000"/>
                    <a:lumOff val="5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100000">
                  <a:schemeClr val="tx1"/>
                </a:gs>
              </a:gsLst>
              <a:lin ang="54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  <a:p>
            <a:pPr algn="ctr"/>
            <a:r>
              <a:rPr lang="en-US" sz="1600">
                <a:solidFill>
                  <a:srgbClr val="00B050"/>
                </a:solidFill>
              </a:rPr>
              <a:t>Indicatii</a:t>
            </a:r>
            <a:r>
              <a:rPr lang="en-US" sz="1200">
                <a:solidFill>
                  <a:srgbClr val="00B050"/>
                </a:solidFill>
              </a:rPr>
              <a:t> </a:t>
            </a:r>
          </a:p>
          <a:p>
            <a:pPr algn="ctr"/>
            <a:r>
              <a:rPr lang="en-US" sz="800">
                <a:solidFill>
                  <a:schemeClr val="tx1"/>
                </a:solidFill>
              </a:rPr>
              <a:t>Aici definesti furnizorii. </a:t>
            </a:r>
          </a:p>
          <a:p>
            <a:pPr algn="ctr"/>
            <a:endParaRPr lang="en-US" sz="800">
              <a:solidFill>
                <a:schemeClr val="tx1"/>
              </a:solidFill>
            </a:endParaRPr>
          </a:p>
          <a:p>
            <a:pPr algn="ctr"/>
            <a:r>
              <a:rPr lang="en-US" sz="800">
                <a:solidFill>
                  <a:schemeClr val="tx1"/>
                </a:solidFill>
              </a:rPr>
              <a:t>Apasa butonul </a:t>
            </a:r>
          </a:p>
          <a:p>
            <a:pPr algn="ctr"/>
            <a:r>
              <a:rPr lang="en-US" sz="1050" b="1">
                <a:solidFill>
                  <a:schemeClr val="tx1"/>
                </a:solidFill>
              </a:rPr>
              <a:t>Adauga furnizor</a:t>
            </a:r>
            <a:r>
              <a:rPr lang="en-US" sz="800">
                <a:solidFill>
                  <a:schemeClr val="tx1"/>
                </a:solidFill>
              </a:rPr>
              <a:t>                        din dreptul fiecarei categorii de                    cheltuieli</a:t>
            </a:r>
          </a:p>
          <a:p>
            <a:pPr algn="ctr"/>
            <a:endParaRPr lang="en-US" sz="800">
              <a:solidFill>
                <a:schemeClr val="tx1"/>
              </a:solidFill>
            </a:endParaRPr>
          </a:p>
          <a:p>
            <a:pPr algn="ctr"/>
            <a:r>
              <a:rPr lang="en-US" sz="800">
                <a:solidFill>
                  <a:schemeClr val="tx1"/>
                </a:solidFill>
              </a:rPr>
              <a:t>Apasa butonul </a:t>
            </a:r>
          </a:p>
          <a:p>
            <a:pPr algn="ctr"/>
            <a:r>
              <a:rPr lang="en-US" sz="1050" b="1">
                <a:solidFill>
                  <a:schemeClr val="tx1"/>
                </a:solidFill>
              </a:rPr>
              <a:t>Adauga categorie de cheltuieli </a:t>
            </a:r>
          </a:p>
          <a:p>
            <a:pPr algn="ctr"/>
            <a:r>
              <a:rPr lang="en-US" sz="800">
                <a:solidFill>
                  <a:schemeClr val="tx1"/>
                </a:solidFill>
              </a:rPr>
              <a:t>pentru a adauga o alta categorie de cheltuieli, inafara de cele predefinite</a:t>
            </a:r>
          </a:p>
        </p:txBody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id="{14EC3FEE-B761-42D5-8964-6380858801FA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5764" y="2179962"/>
            <a:ext cx="246610" cy="246610"/>
          </a:xfrm>
          <a:prstGeom prst="rect">
            <a:avLst/>
          </a:prstGeom>
        </p:spPr>
      </p:pic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32564B10-657C-4A7F-86AF-912E82F70550}"/>
              </a:ext>
            </a:extLst>
          </p:cNvPr>
          <p:cNvSpPr/>
          <p:nvPr/>
        </p:nvSpPr>
        <p:spPr>
          <a:xfrm>
            <a:off x="2037045" y="2323406"/>
            <a:ext cx="1144305" cy="22955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>
                <a:solidFill>
                  <a:schemeClr val="bg2">
                    <a:lumMod val="25000"/>
                  </a:schemeClr>
                </a:solidFill>
              </a:rPr>
              <a:t>Furnizori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66E7530-A39D-4E3C-96E0-D741258D9132}"/>
              </a:ext>
            </a:extLst>
          </p:cNvPr>
          <p:cNvGrpSpPr/>
          <p:nvPr/>
        </p:nvGrpSpPr>
        <p:grpSpPr>
          <a:xfrm>
            <a:off x="2092090" y="4252947"/>
            <a:ext cx="1704974" cy="204168"/>
            <a:chOff x="2092090" y="3988737"/>
            <a:chExt cx="1704974" cy="204168"/>
          </a:xfrm>
        </p:grpSpPr>
        <p:sp>
          <p:nvSpPr>
            <p:cNvPr id="101" name="Rectangle: Rounded Corners 100">
              <a:extLst>
                <a:ext uri="{FF2B5EF4-FFF2-40B4-BE49-F238E27FC236}">
                  <a16:creationId xmlns:a16="http://schemas.microsoft.com/office/drawing/2014/main" id="{887B7F85-1012-4761-97DD-3FF299AD72C9}"/>
                </a:ext>
              </a:extLst>
            </p:cNvPr>
            <p:cNvSpPr/>
            <p:nvPr/>
          </p:nvSpPr>
          <p:spPr>
            <a:xfrm>
              <a:off x="2092090" y="3988737"/>
              <a:ext cx="1704974" cy="20416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800">
                  <a:solidFill>
                    <a:schemeClr val="bg2">
                      <a:lumMod val="25000"/>
                    </a:schemeClr>
                  </a:solidFill>
                </a:rPr>
                <a:t>  Adauga categorie de cheltuieli</a:t>
              </a:r>
            </a:p>
          </p:txBody>
        </p: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6E98BBFB-71F5-44B3-B7E1-4B8239CE2AB0}"/>
                </a:ext>
              </a:extLst>
            </p:cNvPr>
            <p:cNvGrpSpPr/>
            <p:nvPr/>
          </p:nvGrpSpPr>
          <p:grpSpPr>
            <a:xfrm>
              <a:off x="2175874" y="4042699"/>
              <a:ext cx="104274" cy="101435"/>
              <a:chOff x="6534150" y="3358633"/>
              <a:chExt cx="457200" cy="504224"/>
            </a:xfrm>
          </p:grpSpPr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2EAD0557-851A-42D8-B553-45061D632BE5}"/>
                  </a:ext>
                </a:extLst>
              </p:cNvPr>
              <p:cNvCxnSpPr/>
              <p:nvPr/>
            </p:nvCxnSpPr>
            <p:spPr>
              <a:xfrm>
                <a:off x="6762750" y="3358633"/>
                <a:ext cx="0" cy="504224"/>
              </a:xfrm>
              <a:prstGeom prst="line">
                <a:avLst/>
              </a:prstGeom>
              <a:ln w="349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0A24B411-0208-4900-9074-306C5A3AE510}"/>
                  </a:ext>
                </a:extLst>
              </p:cNvPr>
              <p:cNvCxnSpPr/>
              <p:nvPr/>
            </p:nvCxnSpPr>
            <p:spPr>
              <a:xfrm>
                <a:off x="6534150" y="3610747"/>
                <a:ext cx="457200" cy="0"/>
              </a:xfrm>
              <a:prstGeom prst="line">
                <a:avLst/>
              </a:prstGeom>
              <a:ln w="349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9" name="Rectangle: Rounded Corners 38">
            <a:hlinkClick r:id="rId6" action="ppaction://hlinksldjump"/>
            <a:extLst>
              <a:ext uri="{FF2B5EF4-FFF2-40B4-BE49-F238E27FC236}">
                <a16:creationId xmlns:a16="http://schemas.microsoft.com/office/drawing/2014/main" id="{7F98F096-0971-49C5-ABDC-E57DBE0D5F16}"/>
              </a:ext>
            </a:extLst>
          </p:cNvPr>
          <p:cNvSpPr/>
          <p:nvPr/>
        </p:nvSpPr>
        <p:spPr>
          <a:xfrm>
            <a:off x="3820663" y="5285317"/>
            <a:ext cx="1704975" cy="246211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>
                <a:solidFill>
                  <a:schemeClr val="tx1">
                    <a:lumMod val="50000"/>
                    <a:lumOff val="50000"/>
                  </a:schemeClr>
                </a:solidFill>
              </a:rPr>
              <a:t>&lt; Inapoi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F9633437-7179-4F7A-9839-BC9007CBC023}"/>
              </a:ext>
            </a:extLst>
          </p:cNvPr>
          <p:cNvSpPr/>
          <p:nvPr/>
        </p:nvSpPr>
        <p:spPr>
          <a:xfrm>
            <a:off x="2092089" y="2737718"/>
            <a:ext cx="1709928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Salubritate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8347B474-F7BA-48D5-A2B0-E6E47B6CF612}"/>
              </a:ext>
            </a:extLst>
          </p:cNvPr>
          <p:cNvSpPr/>
          <p:nvPr/>
        </p:nvSpPr>
        <p:spPr>
          <a:xfrm>
            <a:off x="2092089" y="2917153"/>
            <a:ext cx="1709928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Electricitate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CF1A9678-267C-4D07-8F74-5C8B27F9FB32}"/>
              </a:ext>
            </a:extLst>
          </p:cNvPr>
          <p:cNvSpPr/>
          <p:nvPr/>
        </p:nvSpPr>
        <p:spPr>
          <a:xfrm>
            <a:off x="2094899" y="3455458"/>
            <a:ext cx="1709928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Apa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50C59577-A1A5-47FE-ABC3-B2316CB06B32}"/>
              </a:ext>
            </a:extLst>
          </p:cNvPr>
          <p:cNvSpPr/>
          <p:nvPr/>
        </p:nvSpPr>
        <p:spPr>
          <a:xfrm>
            <a:off x="2092088" y="3634893"/>
            <a:ext cx="1709928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Salarii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33326267-FCF0-4FDB-B97A-12B8BBB6A330}"/>
              </a:ext>
            </a:extLst>
          </p:cNvPr>
          <p:cNvSpPr/>
          <p:nvPr/>
        </p:nvSpPr>
        <p:spPr>
          <a:xfrm>
            <a:off x="2092088" y="3096588"/>
            <a:ext cx="1709928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Intretinere lift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6DB85DE0-D86F-4113-A363-7F7047A5A150}"/>
              </a:ext>
            </a:extLst>
          </p:cNvPr>
          <p:cNvSpPr/>
          <p:nvPr/>
        </p:nvSpPr>
        <p:spPr>
          <a:xfrm>
            <a:off x="2092088" y="3276023"/>
            <a:ext cx="1709928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Service interfon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24C77D33-08D5-4E4F-88F4-921F4FD34D2C}"/>
              </a:ext>
            </a:extLst>
          </p:cNvPr>
          <p:cNvSpPr/>
          <p:nvPr/>
        </p:nvSpPr>
        <p:spPr>
          <a:xfrm>
            <a:off x="2092088" y="3814328"/>
            <a:ext cx="1709928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Caldura 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11BCB86B-8552-425E-91BF-274E4D2A8288}"/>
              </a:ext>
            </a:extLst>
          </p:cNvPr>
          <p:cNvSpPr/>
          <p:nvPr/>
        </p:nvSpPr>
        <p:spPr>
          <a:xfrm>
            <a:off x="4071806" y="3455463"/>
            <a:ext cx="963276" cy="13714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r"/>
            <a:r>
              <a:rPr lang="en-US" sz="800" b="1">
                <a:solidFill>
                  <a:schemeClr val="bg2">
                    <a:lumMod val="25000"/>
                  </a:schemeClr>
                </a:solidFill>
              </a:rPr>
              <a:t>Adauga furnizor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DD3F1420-A1A8-48F0-A78F-01725A94A0A5}"/>
              </a:ext>
            </a:extLst>
          </p:cNvPr>
          <p:cNvSpPr/>
          <p:nvPr/>
        </p:nvSpPr>
        <p:spPr>
          <a:xfrm>
            <a:off x="4071806" y="3634899"/>
            <a:ext cx="963276" cy="13714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r"/>
            <a:r>
              <a:rPr lang="en-US" sz="800" b="1">
                <a:solidFill>
                  <a:schemeClr val="bg2">
                    <a:lumMod val="25000"/>
                  </a:schemeClr>
                </a:solidFill>
              </a:rPr>
              <a:t>Adauga furnizor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B9D2C6BD-2237-4675-B01D-BCDDB35A16C5}"/>
              </a:ext>
            </a:extLst>
          </p:cNvPr>
          <p:cNvSpPr/>
          <p:nvPr/>
        </p:nvSpPr>
        <p:spPr>
          <a:xfrm>
            <a:off x="4071806" y="3814335"/>
            <a:ext cx="963276" cy="13714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r"/>
            <a:r>
              <a:rPr lang="en-US" sz="800" b="1">
                <a:solidFill>
                  <a:schemeClr val="bg2">
                    <a:lumMod val="25000"/>
                  </a:schemeClr>
                </a:solidFill>
              </a:rPr>
              <a:t>Adauga furnizor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E59EF7C5-8662-486A-8B26-18D5DBE091A9}"/>
              </a:ext>
            </a:extLst>
          </p:cNvPr>
          <p:cNvSpPr/>
          <p:nvPr/>
        </p:nvSpPr>
        <p:spPr>
          <a:xfrm>
            <a:off x="4071806" y="3096591"/>
            <a:ext cx="963276" cy="13714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r"/>
            <a:r>
              <a:rPr lang="en-US" sz="800" b="1">
                <a:solidFill>
                  <a:schemeClr val="bg2">
                    <a:lumMod val="25000"/>
                  </a:schemeClr>
                </a:solidFill>
              </a:rPr>
              <a:t>Adauga furnizor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44EAADF3-FA32-4075-BF62-1617BE2A0185}"/>
              </a:ext>
            </a:extLst>
          </p:cNvPr>
          <p:cNvSpPr/>
          <p:nvPr/>
        </p:nvSpPr>
        <p:spPr>
          <a:xfrm>
            <a:off x="4071806" y="3276027"/>
            <a:ext cx="963276" cy="13714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r"/>
            <a:r>
              <a:rPr lang="en-US" sz="800" b="1">
                <a:solidFill>
                  <a:schemeClr val="bg2">
                    <a:lumMod val="25000"/>
                  </a:schemeClr>
                </a:solidFill>
              </a:rPr>
              <a:t>Adauga furnizor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A10719AB-5C88-4462-BC53-AC138A5F1FD8}"/>
              </a:ext>
            </a:extLst>
          </p:cNvPr>
          <p:cNvSpPr/>
          <p:nvPr/>
        </p:nvSpPr>
        <p:spPr>
          <a:xfrm>
            <a:off x="2094899" y="3993762"/>
            <a:ext cx="1709928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Diverse </a:t>
            </a: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CBDF331D-D138-4732-A94F-775B71290943}"/>
              </a:ext>
            </a:extLst>
          </p:cNvPr>
          <p:cNvSpPr/>
          <p:nvPr/>
        </p:nvSpPr>
        <p:spPr>
          <a:xfrm>
            <a:off x="4074617" y="3993773"/>
            <a:ext cx="963276" cy="13714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r"/>
            <a:r>
              <a:rPr lang="en-US" sz="800" b="1">
                <a:solidFill>
                  <a:schemeClr val="bg2">
                    <a:lumMod val="25000"/>
                  </a:schemeClr>
                </a:solidFill>
              </a:rPr>
              <a:t>Adauga furnizor</a:t>
            </a: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0C3E77F8-F0DF-4DE8-AA6E-BB05FCA57272}"/>
              </a:ext>
            </a:extLst>
          </p:cNvPr>
          <p:cNvSpPr/>
          <p:nvPr/>
        </p:nvSpPr>
        <p:spPr>
          <a:xfrm>
            <a:off x="4071806" y="2736554"/>
            <a:ext cx="2011680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Rosal Pitesti Group SRL</a:t>
            </a:r>
          </a:p>
        </p:txBody>
      </p:sp>
      <p:sp>
        <p:nvSpPr>
          <p:cNvPr id="64" name="Rectangle: Rounded Corners 63">
            <a:hlinkClick r:id="rId7" action="ppaction://hlinksldjump"/>
            <a:extLst>
              <a:ext uri="{FF2B5EF4-FFF2-40B4-BE49-F238E27FC236}">
                <a16:creationId xmlns:a16="http://schemas.microsoft.com/office/drawing/2014/main" id="{898EB4D2-21BC-4D75-AE12-C0E95C48E90D}"/>
              </a:ext>
            </a:extLst>
          </p:cNvPr>
          <p:cNvSpPr/>
          <p:nvPr/>
        </p:nvSpPr>
        <p:spPr>
          <a:xfrm>
            <a:off x="3842256" y="2736554"/>
            <a:ext cx="176037" cy="13639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r"/>
            <a:r>
              <a:rPr lang="en-US" sz="1050" b="1">
                <a:solidFill>
                  <a:schemeClr val="bg2">
                    <a:lumMod val="25000"/>
                  </a:schemeClr>
                </a:solidFill>
              </a:rPr>
              <a:t>+</a:t>
            </a:r>
          </a:p>
        </p:txBody>
      </p:sp>
      <p:sp>
        <p:nvSpPr>
          <p:cNvPr id="68" name="Rectangle: Rounded Corners 67">
            <a:hlinkClick r:id="rId8" action="ppaction://hlinksldjump"/>
            <a:extLst>
              <a:ext uri="{FF2B5EF4-FFF2-40B4-BE49-F238E27FC236}">
                <a16:creationId xmlns:a16="http://schemas.microsoft.com/office/drawing/2014/main" id="{EA6C5B7F-924A-45FD-80CA-FBA94B1925FF}"/>
              </a:ext>
            </a:extLst>
          </p:cNvPr>
          <p:cNvSpPr/>
          <p:nvPr/>
        </p:nvSpPr>
        <p:spPr>
          <a:xfrm>
            <a:off x="4071806" y="2921212"/>
            <a:ext cx="963276" cy="13714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r"/>
            <a:r>
              <a:rPr lang="en-US" sz="800" b="1">
                <a:solidFill>
                  <a:schemeClr val="bg2">
                    <a:lumMod val="25000"/>
                  </a:schemeClr>
                </a:solidFill>
              </a:rPr>
              <a:t>Adauga furnizor</a:t>
            </a:r>
          </a:p>
        </p:txBody>
      </p:sp>
    </p:spTree>
    <p:extLst>
      <p:ext uri="{BB962C8B-B14F-4D97-AF65-F5344CB8AC3E}">
        <p14:creationId xmlns:p14="http://schemas.microsoft.com/office/powerpoint/2010/main" val="3595115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4C358C5-B14B-405D-84E6-2E34DE654F1C}"/>
              </a:ext>
            </a:extLst>
          </p:cNvPr>
          <p:cNvSpPr/>
          <p:nvPr/>
        </p:nvSpPr>
        <p:spPr>
          <a:xfrm>
            <a:off x="4913821" y="627833"/>
            <a:ext cx="2824578" cy="4913769"/>
          </a:xfrm>
          <a:prstGeom prst="rect">
            <a:avLst/>
          </a:prstGeom>
          <a:solidFill>
            <a:schemeClr val="bg1"/>
          </a:solidFill>
          <a:ln w="12700" cmpd="dbl">
            <a:gradFill flip="none" rotWithShape="1">
              <a:gsLst>
                <a:gs pos="0">
                  <a:schemeClr val="accent3">
                    <a:lumMod val="0"/>
                    <a:lumOff val="100000"/>
                  </a:schemeClr>
                </a:gs>
                <a:gs pos="35000">
                  <a:schemeClr val="accent3">
                    <a:lumMod val="0"/>
                    <a:lumOff val="100000"/>
                  </a:schemeClr>
                </a:gs>
                <a:gs pos="100000">
                  <a:schemeClr val="accent3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8F1CC5B-F713-4106-A823-70239DD8BA65}"/>
              </a:ext>
            </a:extLst>
          </p:cNvPr>
          <p:cNvCxnSpPr>
            <a:cxnSpLocks/>
          </p:cNvCxnSpPr>
          <p:nvPr/>
        </p:nvCxnSpPr>
        <p:spPr>
          <a:xfrm>
            <a:off x="5581397" y="3036449"/>
            <a:ext cx="153144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DB816EA2-9E44-4B40-9E75-AFBD4A1346F1}"/>
              </a:ext>
            </a:extLst>
          </p:cNvPr>
          <p:cNvGrpSpPr/>
          <p:nvPr/>
        </p:nvGrpSpPr>
        <p:grpSpPr>
          <a:xfrm>
            <a:off x="5009537" y="901698"/>
            <a:ext cx="2646362" cy="585689"/>
            <a:chOff x="4779422" y="1269185"/>
            <a:chExt cx="2646362" cy="585689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49318667-4CD0-4178-AF17-8B6BB3DFA1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79422" y="1269185"/>
              <a:ext cx="743671" cy="585689"/>
            </a:xfrm>
            <a:prstGeom prst="rect">
              <a:avLst/>
            </a:prstGeom>
          </p:spPr>
        </p:pic>
        <p:sp>
          <p:nvSpPr>
            <p:cNvPr id="7" name="TextBox 6">
              <a:hlinkClick r:id="rId3" action="ppaction://hlinksldjump"/>
              <a:extLst>
                <a:ext uri="{FF2B5EF4-FFF2-40B4-BE49-F238E27FC236}">
                  <a16:creationId xmlns:a16="http://schemas.microsoft.com/office/drawing/2014/main" id="{98815869-205C-4A62-9B8A-2EBFCD56869B}"/>
                </a:ext>
              </a:extLst>
            </p:cNvPr>
            <p:cNvSpPr txBox="1"/>
            <p:nvPr/>
          </p:nvSpPr>
          <p:spPr>
            <a:xfrm>
              <a:off x="5523093" y="1301163"/>
              <a:ext cx="19026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>
                  <a:solidFill>
                    <a:srgbClr val="336699"/>
                  </a:solidFill>
                  <a:latin typeface="Franklin Gothic Medium" panose="020B0603020102020204" pitchFamily="34" charset="0"/>
                  <a:ea typeface="Microsoft YaHei UI" panose="020B0503020204020204" pitchFamily="34" charset="-122"/>
                </a:rPr>
                <a:t>BlocAdmin.ro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4884985-CBBB-475F-827F-D558B25517CD}"/>
                </a:ext>
              </a:extLst>
            </p:cNvPr>
            <p:cNvSpPr txBox="1"/>
            <p:nvPr/>
          </p:nvSpPr>
          <p:spPr>
            <a:xfrm>
              <a:off x="5523093" y="1518809"/>
              <a:ext cx="189951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i="1" err="1">
                  <a:solidFill>
                    <a:srgbClr val="006600"/>
                  </a:solidFill>
                </a:rPr>
                <a:t>Pentru</a:t>
              </a:r>
              <a:r>
                <a:rPr lang="en-US" sz="1000" b="1" i="1">
                  <a:solidFill>
                    <a:srgbClr val="006600"/>
                  </a:solidFill>
                </a:rPr>
                <a:t> administratorii de bloc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B27F7E71-4215-485A-8393-B43E9CAA8FF7}"/>
              </a:ext>
            </a:extLst>
          </p:cNvPr>
          <p:cNvSpPr txBox="1"/>
          <p:nvPr/>
        </p:nvSpPr>
        <p:spPr>
          <a:xfrm>
            <a:off x="5621654" y="1499635"/>
            <a:ext cx="14089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tx1">
                    <a:lumMod val="75000"/>
                    <a:lumOff val="25000"/>
                  </a:schemeClr>
                </a:solidFill>
              </a:rPr>
              <a:t>Bine</a:t>
            </a:r>
            <a:r>
              <a:rPr lang="en-US" sz="1600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b="1">
                <a:solidFill>
                  <a:schemeClr val="tx1">
                    <a:lumMod val="75000"/>
                    <a:lumOff val="25000"/>
                  </a:schemeClr>
                </a:solidFill>
              </a:rPr>
              <a:t>ai</a:t>
            </a:r>
            <a:r>
              <a:rPr lang="en-US" sz="1600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b="1">
                <a:solidFill>
                  <a:schemeClr val="tx1">
                    <a:lumMod val="75000"/>
                    <a:lumOff val="25000"/>
                  </a:schemeClr>
                </a:solidFill>
              </a:rPr>
              <a:t>revenit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5FFB188-1B85-47E2-B3E0-4DEABDCFF0A1}"/>
              </a:ext>
            </a:extLst>
          </p:cNvPr>
          <p:cNvSpPr/>
          <p:nvPr/>
        </p:nvSpPr>
        <p:spPr>
          <a:xfrm>
            <a:off x="5104787" y="3246075"/>
            <a:ext cx="2484852" cy="246221"/>
          </a:xfrm>
          <a:prstGeom prst="roundRect">
            <a:avLst/>
          </a:prstGeom>
          <a:noFill/>
          <a:ln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>
                <a:solidFill>
                  <a:srgbClr val="006600"/>
                </a:solidFill>
              </a:rPr>
              <a:t>f.liviu@yahoo.com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A89F473E-361C-4E55-83BF-0F5EE12069BA}"/>
              </a:ext>
            </a:extLst>
          </p:cNvPr>
          <p:cNvSpPr/>
          <p:nvPr/>
        </p:nvSpPr>
        <p:spPr>
          <a:xfrm>
            <a:off x="5104787" y="3616607"/>
            <a:ext cx="2484852" cy="246221"/>
          </a:xfrm>
          <a:prstGeom prst="roundRect">
            <a:avLst/>
          </a:prstGeom>
          <a:noFill/>
          <a:ln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>
                <a:solidFill>
                  <a:srgbClr val="006600"/>
                </a:solidFill>
              </a:rPr>
              <a:t>*********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35D2223C-3508-4B70-86C7-232CB10A5133}"/>
              </a:ext>
            </a:extLst>
          </p:cNvPr>
          <p:cNvSpPr/>
          <p:nvPr/>
        </p:nvSpPr>
        <p:spPr>
          <a:xfrm>
            <a:off x="5452845" y="4344992"/>
            <a:ext cx="1704975" cy="246211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/>
              <a:t>Lanseaza BlocAdmin</a:t>
            </a:r>
          </a:p>
        </p:txBody>
      </p:sp>
      <p:pic>
        <p:nvPicPr>
          <p:cNvPr id="23" name="Picture 22">
            <a:hlinkClick r:id="rId4" action="ppaction://hlinksldjump"/>
            <a:extLst>
              <a:ext uri="{FF2B5EF4-FFF2-40B4-BE49-F238E27FC236}">
                <a16:creationId xmlns:a16="http://schemas.microsoft.com/office/drawing/2014/main" id="{0B2E746A-F393-44EB-8441-500CC098DD3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950" y="2029075"/>
            <a:ext cx="2516662" cy="391940"/>
          </a:xfrm>
          <a:prstGeom prst="rect">
            <a:avLst/>
          </a:prstGeom>
        </p:spPr>
      </p:pic>
      <p:pic>
        <p:nvPicPr>
          <p:cNvPr id="43" name="Picture 42">
            <a:hlinkClick r:id="rId6" action="ppaction://hlinksldjump"/>
            <a:extLst>
              <a:ext uri="{FF2B5EF4-FFF2-40B4-BE49-F238E27FC236}">
                <a16:creationId xmlns:a16="http://schemas.microsoft.com/office/drawing/2014/main" id="{A8DE5B65-F2B3-40A0-8C00-EB6C71DB4FD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1423" y="2450838"/>
            <a:ext cx="2490149" cy="387811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C44DD265-7B89-4052-B38A-5F14F92BBBF7}"/>
              </a:ext>
            </a:extLst>
          </p:cNvPr>
          <p:cNvSpPr txBox="1"/>
          <p:nvPr/>
        </p:nvSpPr>
        <p:spPr>
          <a:xfrm>
            <a:off x="6124032" y="2913339"/>
            <a:ext cx="36260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>
                <a:solidFill>
                  <a:schemeClr val="bg1">
                    <a:lumMod val="65000"/>
                  </a:schemeClr>
                </a:solidFill>
              </a:rPr>
              <a:t>sau</a:t>
            </a:r>
            <a:endParaRPr lang="en-US" sz="1000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E893B7DC-63B5-431B-B450-AF9560E387D1}"/>
              </a:ext>
            </a:extLst>
          </p:cNvPr>
          <p:cNvSpPr/>
          <p:nvPr/>
        </p:nvSpPr>
        <p:spPr>
          <a:xfrm>
            <a:off x="5142887" y="3979195"/>
            <a:ext cx="105388" cy="93787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F889A2B-6E2C-454A-9EB2-57BFD084A52F}"/>
              </a:ext>
            </a:extLst>
          </p:cNvPr>
          <p:cNvSpPr txBox="1"/>
          <p:nvPr/>
        </p:nvSpPr>
        <p:spPr>
          <a:xfrm>
            <a:off x="5267591" y="3918639"/>
            <a:ext cx="521297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Retine</a:t>
            </a:r>
          </a:p>
        </p:txBody>
      </p:sp>
      <p:sp>
        <p:nvSpPr>
          <p:cNvPr id="53" name="TextBox 52">
            <a:hlinkClick r:id="rId8" action="ppaction://hlinksldjump"/>
            <a:extLst>
              <a:ext uri="{FF2B5EF4-FFF2-40B4-BE49-F238E27FC236}">
                <a16:creationId xmlns:a16="http://schemas.microsoft.com/office/drawing/2014/main" id="{2AAD9306-2C0B-492E-91C6-66099DD8A2AA}"/>
              </a:ext>
            </a:extLst>
          </p:cNvPr>
          <p:cNvSpPr txBox="1"/>
          <p:nvPr/>
        </p:nvSpPr>
        <p:spPr>
          <a:xfrm>
            <a:off x="6716950" y="3918639"/>
            <a:ext cx="1021448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>
                <a:solidFill>
                  <a:srgbClr val="336699"/>
                </a:solidFill>
              </a:rPr>
              <a:t>Ai uitat parola?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7B5E9C36-E770-464C-A5E1-A9380F01C379}"/>
              </a:ext>
            </a:extLst>
          </p:cNvPr>
          <p:cNvCxnSpPr>
            <a:cxnSpLocks/>
          </p:cNvCxnSpPr>
          <p:nvPr/>
        </p:nvCxnSpPr>
        <p:spPr>
          <a:xfrm>
            <a:off x="5149977" y="5143500"/>
            <a:ext cx="240159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>
            <a:extLst>
              <a:ext uri="{FF2B5EF4-FFF2-40B4-BE49-F238E27FC236}">
                <a16:creationId xmlns:a16="http://schemas.microsoft.com/office/drawing/2014/main" id="{4344FEC9-3B1F-41C5-AAF8-4FF850FB2BFD}"/>
              </a:ext>
            </a:extLst>
          </p:cNvPr>
          <p:cNvGrpSpPr/>
          <p:nvPr/>
        </p:nvGrpSpPr>
        <p:grpSpPr>
          <a:xfrm>
            <a:off x="5394639" y="5196883"/>
            <a:ext cx="1955388" cy="246221"/>
            <a:chOff x="4598516" y="5218985"/>
            <a:chExt cx="1955388" cy="246221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AC32EC44-B5BE-4D0B-A37E-A94115036463}"/>
                </a:ext>
              </a:extLst>
            </p:cNvPr>
            <p:cNvSpPr txBox="1"/>
            <p:nvPr/>
          </p:nvSpPr>
          <p:spPr>
            <a:xfrm>
              <a:off x="4598516" y="5218985"/>
              <a:ext cx="774571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0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Nu ai cont?</a:t>
              </a:r>
            </a:p>
          </p:txBody>
        </p:sp>
        <p:sp>
          <p:nvSpPr>
            <p:cNvPr id="61" name="TextBox 60">
              <a:hlinkClick r:id="rId9" action="ppaction://hlinksldjump"/>
              <a:extLst>
                <a:ext uri="{FF2B5EF4-FFF2-40B4-BE49-F238E27FC236}">
                  <a16:creationId xmlns:a16="http://schemas.microsoft.com/office/drawing/2014/main" id="{B404BCF9-1370-46C3-8463-F002E4D30D95}"/>
                </a:ext>
              </a:extLst>
            </p:cNvPr>
            <p:cNvSpPr txBox="1"/>
            <p:nvPr/>
          </p:nvSpPr>
          <p:spPr>
            <a:xfrm>
              <a:off x="5314462" y="5218985"/>
              <a:ext cx="1239442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000">
                  <a:solidFill>
                    <a:srgbClr val="336699"/>
                  </a:solidFill>
                </a:rPr>
                <a:t>Creeaza cont gratuit</a:t>
              </a:r>
            </a:p>
          </p:txBody>
        </p:sp>
      </p:grpSp>
      <p:pic>
        <p:nvPicPr>
          <p:cNvPr id="64" name="Picture 63">
            <a:extLst>
              <a:ext uri="{FF2B5EF4-FFF2-40B4-BE49-F238E27FC236}">
                <a16:creationId xmlns:a16="http://schemas.microsoft.com/office/drawing/2014/main" id="{46E39035-AFD5-45B0-B0CF-B7419886118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6026" y="5568744"/>
            <a:ext cx="2282186" cy="420212"/>
          </a:xfrm>
          <a:prstGeom prst="rect">
            <a:avLst/>
          </a:prstGeom>
        </p:spPr>
      </p:pic>
      <p:pic>
        <p:nvPicPr>
          <p:cNvPr id="70" name="Picture 69">
            <a:hlinkClick r:id="rId3" action="ppaction://hlinksldjump"/>
            <a:extLst>
              <a:ext uri="{FF2B5EF4-FFF2-40B4-BE49-F238E27FC236}">
                <a16:creationId xmlns:a16="http://schemas.microsoft.com/office/drawing/2014/main" id="{41C7540F-2AE9-48E9-9A59-3C497D4717B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276"/>
            <a:ext cx="12192000" cy="464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29189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5">
            <a:extLst>
              <a:ext uri="{FF2B5EF4-FFF2-40B4-BE49-F238E27FC236}">
                <a16:creationId xmlns:a16="http://schemas.microsoft.com/office/drawing/2014/main" id="{A1966B5C-11A5-4DD1-B4EE-54526F596CA2}"/>
              </a:ext>
            </a:extLst>
          </p:cNvPr>
          <p:cNvSpPr/>
          <p:nvPr/>
        </p:nvSpPr>
        <p:spPr>
          <a:xfrm>
            <a:off x="2055707" y="2615744"/>
            <a:ext cx="4400138" cy="2472360"/>
          </a:xfrm>
          <a:prstGeom prst="rect">
            <a:avLst/>
          </a:prstGeom>
          <a:solidFill>
            <a:schemeClr val="bg1"/>
          </a:solidFill>
          <a:ln w="9525" cap="rnd">
            <a:solidFill>
              <a:schemeClr val="tx1">
                <a:lumMod val="50000"/>
                <a:lumOff val="50000"/>
                <a:alpha val="7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625C435-64AB-4B2D-B175-18DCE1F178D1}"/>
              </a:ext>
            </a:extLst>
          </p:cNvPr>
          <p:cNvSpPr txBox="1"/>
          <p:nvPr/>
        </p:nvSpPr>
        <p:spPr>
          <a:xfrm>
            <a:off x="2612577" y="1424224"/>
            <a:ext cx="12774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tx1">
                    <a:lumMod val="85000"/>
                    <a:lumOff val="15000"/>
                  </a:schemeClr>
                </a:solidFill>
              </a:rPr>
              <a:t>Asociatie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5B8DAE88-CBC2-4EB7-BDB1-ABD6C10AFC13}"/>
              </a:ext>
            </a:extLst>
          </p:cNvPr>
          <p:cNvCxnSpPr/>
          <p:nvPr/>
        </p:nvCxnSpPr>
        <p:spPr>
          <a:xfrm>
            <a:off x="2037045" y="2024743"/>
            <a:ext cx="768704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Picture 59">
            <a:extLst>
              <a:ext uri="{FF2B5EF4-FFF2-40B4-BE49-F238E27FC236}">
                <a16:creationId xmlns:a16="http://schemas.microsoft.com/office/drawing/2014/main" id="{B4D3B41D-A6D2-4303-8912-BC572F1F7E10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662" y="1316179"/>
            <a:ext cx="581706" cy="581706"/>
          </a:xfrm>
          <a:prstGeom prst="rect">
            <a:avLst/>
          </a:prstGeom>
        </p:spPr>
      </p:pic>
      <p:sp>
        <p:nvSpPr>
          <p:cNvPr id="61" name="Rectangle: Rounded Corners 60">
            <a:hlinkClick r:id="rId4" action="ppaction://hlinksldjump"/>
            <a:extLst>
              <a:ext uri="{FF2B5EF4-FFF2-40B4-BE49-F238E27FC236}">
                <a16:creationId xmlns:a16="http://schemas.microsoft.com/office/drawing/2014/main" id="{AD3AD9E4-E303-43A9-B8CE-FB3A63343ADF}"/>
              </a:ext>
            </a:extLst>
          </p:cNvPr>
          <p:cNvSpPr/>
          <p:nvPr/>
        </p:nvSpPr>
        <p:spPr>
          <a:xfrm>
            <a:off x="2041686" y="5285317"/>
            <a:ext cx="1704975" cy="246211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/>
              <a:t>Continua</a:t>
            </a: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624248CC-8746-49CF-BCED-39C5422DD24E}"/>
              </a:ext>
            </a:extLst>
          </p:cNvPr>
          <p:cNvSpPr/>
          <p:nvPr/>
        </p:nvSpPr>
        <p:spPr>
          <a:xfrm>
            <a:off x="2092089" y="2737718"/>
            <a:ext cx="1709928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Salubritate</a:t>
            </a: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B19C878C-3FEE-4A0F-96DB-02411666EC60}"/>
              </a:ext>
            </a:extLst>
          </p:cNvPr>
          <p:cNvSpPr/>
          <p:nvPr/>
        </p:nvSpPr>
        <p:spPr>
          <a:xfrm>
            <a:off x="2037045" y="2066597"/>
            <a:ext cx="2876550" cy="22955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>
                <a:solidFill>
                  <a:schemeClr val="bg2">
                    <a:lumMod val="25000"/>
                  </a:schemeClr>
                </a:solidFill>
              </a:rPr>
              <a:t>Asociatia de proprietari Vulturul B4A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0FC76365-FEFB-46A3-8B18-0EC9825AA989}"/>
              </a:ext>
            </a:extLst>
          </p:cNvPr>
          <p:cNvCxnSpPr>
            <a:cxnSpLocks/>
          </p:cNvCxnSpPr>
          <p:nvPr/>
        </p:nvCxnSpPr>
        <p:spPr>
          <a:xfrm>
            <a:off x="2055707" y="2568245"/>
            <a:ext cx="311345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AB44D679-61C7-427F-9446-34707F516308}"/>
              </a:ext>
            </a:extLst>
          </p:cNvPr>
          <p:cNvSpPr/>
          <p:nvPr/>
        </p:nvSpPr>
        <p:spPr>
          <a:xfrm>
            <a:off x="2092089" y="2917153"/>
            <a:ext cx="1709928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Electricitate</a:t>
            </a:r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421FB981-6F06-42F8-A6D6-ACD808084972}"/>
              </a:ext>
            </a:extLst>
          </p:cNvPr>
          <p:cNvSpPr/>
          <p:nvPr/>
        </p:nvSpPr>
        <p:spPr>
          <a:xfrm>
            <a:off x="2094899" y="3455458"/>
            <a:ext cx="1709928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Apa</a:t>
            </a:r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9BB3F1AC-44D3-4B52-A086-08E82ED3709E}"/>
              </a:ext>
            </a:extLst>
          </p:cNvPr>
          <p:cNvSpPr/>
          <p:nvPr/>
        </p:nvSpPr>
        <p:spPr>
          <a:xfrm>
            <a:off x="2092088" y="3634893"/>
            <a:ext cx="1709928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Salarii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1F9859A8-C564-422C-BA37-FADEFEFF46E4}"/>
              </a:ext>
            </a:extLst>
          </p:cNvPr>
          <p:cNvSpPr/>
          <p:nvPr/>
        </p:nvSpPr>
        <p:spPr>
          <a:xfrm>
            <a:off x="7371199" y="2105427"/>
            <a:ext cx="1483552" cy="2472351"/>
          </a:xfrm>
          <a:prstGeom prst="rect">
            <a:avLst/>
          </a:prstGeom>
          <a:solidFill>
            <a:schemeClr val="bg1"/>
          </a:solidFill>
          <a:ln>
            <a:gradFill flip="none" rotWithShape="1">
              <a:gsLst>
                <a:gs pos="39000">
                  <a:schemeClr val="bg1">
                    <a:lumMod val="75000"/>
                  </a:schemeClr>
                </a:gs>
                <a:gs pos="60000">
                  <a:schemeClr val="accent3">
                    <a:lumMod val="45000"/>
                    <a:lumOff val="5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100000">
                  <a:schemeClr val="tx1"/>
                </a:gs>
              </a:gsLst>
              <a:lin ang="54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  <a:p>
            <a:pPr algn="ctr"/>
            <a:r>
              <a:rPr lang="en-US" sz="1600">
                <a:solidFill>
                  <a:srgbClr val="00B050"/>
                </a:solidFill>
              </a:rPr>
              <a:t>Indicatii</a:t>
            </a:r>
            <a:r>
              <a:rPr lang="en-US" sz="1200">
                <a:solidFill>
                  <a:srgbClr val="00B050"/>
                </a:solidFill>
              </a:rPr>
              <a:t> </a:t>
            </a:r>
          </a:p>
          <a:p>
            <a:pPr algn="ctr"/>
            <a:r>
              <a:rPr lang="en-US" sz="800">
                <a:solidFill>
                  <a:schemeClr val="tx1"/>
                </a:solidFill>
              </a:rPr>
              <a:t>Aici definesti furnizorii. </a:t>
            </a:r>
          </a:p>
          <a:p>
            <a:pPr algn="ctr"/>
            <a:endParaRPr lang="en-US" sz="800">
              <a:solidFill>
                <a:schemeClr val="tx1"/>
              </a:solidFill>
            </a:endParaRPr>
          </a:p>
          <a:p>
            <a:pPr algn="ctr"/>
            <a:r>
              <a:rPr lang="en-US" sz="800">
                <a:solidFill>
                  <a:schemeClr val="tx1"/>
                </a:solidFill>
              </a:rPr>
              <a:t>Apasa butonul </a:t>
            </a:r>
          </a:p>
          <a:p>
            <a:pPr algn="ctr"/>
            <a:r>
              <a:rPr lang="en-US" sz="1050" b="1">
                <a:solidFill>
                  <a:schemeClr val="tx1"/>
                </a:solidFill>
              </a:rPr>
              <a:t>Adauga furnizor</a:t>
            </a:r>
            <a:r>
              <a:rPr lang="en-US" sz="800">
                <a:solidFill>
                  <a:schemeClr val="tx1"/>
                </a:solidFill>
              </a:rPr>
              <a:t>                        din dreptul fiecarei categorii de                    cheltuieli</a:t>
            </a:r>
          </a:p>
          <a:p>
            <a:pPr algn="ctr"/>
            <a:endParaRPr lang="en-US" sz="800">
              <a:solidFill>
                <a:schemeClr val="tx1"/>
              </a:solidFill>
            </a:endParaRPr>
          </a:p>
          <a:p>
            <a:pPr algn="ctr"/>
            <a:r>
              <a:rPr lang="en-US" sz="800">
                <a:solidFill>
                  <a:schemeClr val="tx1"/>
                </a:solidFill>
              </a:rPr>
              <a:t>Apasa butonul </a:t>
            </a:r>
          </a:p>
          <a:p>
            <a:pPr algn="ctr"/>
            <a:r>
              <a:rPr lang="en-US" sz="1050" b="1">
                <a:solidFill>
                  <a:schemeClr val="tx1"/>
                </a:solidFill>
              </a:rPr>
              <a:t>Adauga categorie de cheltuieli </a:t>
            </a:r>
          </a:p>
          <a:p>
            <a:pPr algn="ctr"/>
            <a:r>
              <a:rPr lang="en-US" sz="800">
                <a:solidFill>
                  <a:schemeClr val="tx1"/>
                </a:solidFill>
              </a:rPr>
              <a:t>pentru a adauga o alta categorie de cheltuieli, inafara de cele predefinite</a:t>
            </a:r>
          </a:p>
        </p:txBody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id="{14EC3FEE-B761-42D5-8964-6380858801FA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5764" y="2179962"/>
            <a:ext cx="246610" cy="246610"/>
          </a:xfrm>
          <a:prstGeom prst="rect">
            <a:avLst/>
          </a:prstGeom>
        </p:spPr>
      </p:pic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32564B10-657C-4A7F-86AF-912E82F70550}"/>
              </a:ext>
            </a:extLst>
          </p:cNvPr>
          <p:cNvSpPr/>
          <p:nvPr/>
        </p:nvSpPr>
        <p:spPr>
          <a:xfrm>
            <a:off x="2037045" y="2323406"/>
            <a:ext cx="1144305" cy="22955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>
                <a:solidFill>
                  <a:schemeClr val="bg2">
                    <a:lumMod val="25000"/>
                  </a:schemeClr>
                </a:solidFill>
              </a:rPr>
              <a:t>Furnizori</a:t>
            </a: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98506B8A-7244-4959-9A47-6E71760D940D}"/>
              </a:ext>
            </a:extLst>
          </p:cNvPr>
          <p:cNvSpPr/>
          <p:nvPr/>
        </p:nvSpPr>
        <p:spPr>
          <a:xfrm>
            <a:off x="2092088" y="3096588"/>
            <a:ext cx="1709928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Intretinere lift</a:t>
            </a: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EAF22557-37FA-48F1-A189-B735F108BBBE}"/>
              </a:ext>
            </a:extLst>
          </p:cNvPr>
          <p:cNvSpPr/>
          <p:nvPr/>
        </p:nvSpPr>
        <p:spPr>
          <a:xfrm>
            <a:off x="2092088" y="3276023"/>
            <a:ext cx="1709928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Service interfon</a:t>
            </a:r>
          </a:p>
        </p:txBody>
      </p:sp>
      <p:sp>
        <p:nvSpPr>
          <p:cNvPr id="97" name="Rectangle: Rounded Corners 96">
            <a:hlinkClick r:id="rId6" action="ppaction://hlinksldjump"/>
            <a:extLst>
              <a:ext uri="{FF2B5EF4-FFF2-40B4-BE49-F238E27FC236}">
                <a16:creationId xmlns:a16="http://schemas.microsoft.com/office/drawing/2014/main" id="{66F5614A-E692-4437-847E-537F6770E02B}"/>
              </a:ext>
            </a:extLst>
          </p:cNvPr>
          <p:cNvSpPr/>
          <p:nvPr/>
        </p:nvSpPr>
        <p:spPr>
          <a:xfrm>
            <a:off x="3853692" y="2737719"/>
            <a:ext cx="963276" cy="13714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r"/>
            <a:r>
              <a:rPr lang="en-US" sz="800" b="1">
                <a:solidFill>
                  <a:schemeClr val="bg2">
                    <a:lumMod val="25000"/>
                  </a:schemeClr>
                </a:solidFill>
              </a:rPr>
              <a:t>Adauga furnizor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66E7530-A39D-4E3C-96E0-D741258D9132}"/>
              </a:ext>
            </a:extLst>
          </p:cNvPr>
          <p:cNvGrpSpPr/>
          <p:nvPr/>
        </p:nvGrpSpPr>
        <p:grpSpPr>
          <a:xfrm>
            <a:off x="2092090" y="4252947"/>
            <a:ext cx="1704974" cy="204168"/>
            <a:chOff x="2092090" y="3988737"/>
            <a:chExt cx="1704974" cy="204168"/>
          </a:xfrm>
        </p:grpSpPr>
        <p:sp>
          <p:nvSpPr>
            <p:cNvPr id="101" name="Rectangle: Rounded Corners 100">
              <a:hlinkClick r:id="rId7" action="ppaction://hlinksldjump"/>
              <a:extLst>
                <a:ext uri="{FF2B5EF4-FFF2-40B4-BE49-F238E27FC236}">
                  <a16:creationId xmlns:a16="http://schemas.microsoft.com/office/drawing/2014/main" id="{887B7F85-1012-4761-97DD-3FF299AD72C9}"/>
                </a:ext>
              </a:extLst>
            </p:cNvPr>
            <p:cNvSpPr/>
            <p:nvPr/>
          </p:nvSpPr>
          <p:spPr>
            <a:xfrm>
              <a:off x="2092090" y="3988737"/>
              <a:ext cx="1704974" cy="20416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800">
                  <a:solidFill>
                    <a:schemeClr val="bg2">
                      <a:lumMod val="25000"/>
                    </a:schemeClr>
                  </a:solidFill>
                </a:rPr>
                <a:t>  Adauga categorie de cheltuieli</a:t>
              </a:r>
            </a:p>
          </p:txBody>
        </p: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6E98BBFB-71F5-44B3-B7E1-4B8239CE2AB0}"/>
                </a:ext>
              </a:extLst>
            </p:cNvPr>
            <p:cNvGrpSpPr/>
            <p:nvPr/>
          </p:nvGrpSpPr>
          <p:grpSpPr>
            <a:xfrm>
              <a:off x="2175874" y="4042699"/>
              <a:ext cx="104274" cy="101435"/>
              <a:chOff x="6534150" y="3358633"/>
              <a:chExt cx="457200" cy="504224"/>
            </a:xfrm>
          </p:grpSpPr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2EAD0557-851A-42D8-B553-45061D632BE5}"/>
                  </a:ext>
                </a:extLst>
              </p:cNvPr>
              <p:cNvCxnSpPr/>
              <p:nvPr/>
            </p:nvCxnSpPr>
            <p:spPr>
              <a:xfrm>
                <a:off x="6762750" y="3358633"/>
                <a:ext cx="0" cy="504224"/>
              </a:xfrm>
              <a:prstGeom prst="line">
                <a:avLst/>
              </a:prstGeom>
              <a:ln w="349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0A24B411-0208-4900-9074-306C5A3AE510}"/>
                  </a:ext>
                </a:extLst>
              </p:cNvPr>
              <p:cNvCxnSpPr/>
              <p:nvPr/>
            </p:nvCxnSpPr>
            <p:spPr>
              <a:xfrm>
                <a:off x="6534150" y="3610747"/>
                <a:ext cx="457200" cy="0"/>
              </a:xfrm>
              <a:prstGeom prst="line">
                <a:avLst/>
              </a:prstGeom>
              <a:ln w="349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1BB14877-E568-45D8-A239-477C039A46A9}"/>
              </a:ext>
            </a:extLst>
          </p:cNvPr>
          <p:cNvSpPr/>
          <p:nvPr/>
        </p:nvSpPr>
        <p:spPr>
          <a:xfrm>
            <a:off x="2092088" y="3814328"/>
            <a:ext cx="1709928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Caldura 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D0D58E75-6619-49A6-A49A-C9C1DB9EDC59}"/>
              </a:ext>
            </a:extLst>
          </p:cNvPr>
          <p:cNvSpPr/>
          <p:nvPr/>
        </p:nvSpPr>
        <p:spPr>
          <a:xfrm>
            <a:off x="3853692" y="2917155"/>
            <a:ext cx="963276" cy="13714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r"/>
            <a:r>
              <a:rPr lang="en-US" sz="800" b="1">
                <a:solidFill>
                  <a:schemeClr val="bg2">
                    <a:lumMod val="25000"/>
                  </a:schemeClr>
                </a:solidFill>
              </a:rPr>
              <a:t>Adauga furnizor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BDD90C2E-B8C6-4535-98A0-E0681B6EA4A1}"/>
              </a:ext>
            </a:extLst>
          </p:cNvPr>
          <p:cNvSpPr/>
          <p:nvPr/>
        </p:nvSpPr>
        <p:spPr>
          <a:xfrm>
            <a:off x="3853692" y="3455463"/>
            <a:ext cx="963276" cy="13714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r"/>
            <a:r>
              <a:rPr lang="en-US" sz="800" b="1">
                <a:solidFill>
                  <a:schemeClr val="bg2">
                    <a:lumMod val="25000"/>
                  </a:schemeClr>
                </a:solidFill>
              </a:rPr>
              <a:t>Adauga furnizor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5C348649-CF30-48CE-A342-76EF2A0E45EE}"/>
              </a:ext>
            </a:extLst>
          </p:cNvPr>
          <p:cNvSpPr/>
          <p:nvPr/>
        </p:nvSpPr>
        <p:spPr>
          <a:xfrm>
            <a:off x="3853692" y="3634899"/>
            <a:ext cx="963276" cy="13714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r"/>
            <a:r>
              <a:rPr lang="en-US" sz="800" b="1">
                <a:solidFill>
                  <a:schemeClr val="bg2">
                    <a:lumMod val="25000"/>
                  </a:schemeClr>
                </a:solidFill>
              </a:rPr>
              <a:t>Adauga furnizor</a:t>
            </a:r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87372260-D588-48C8-A920-939D37CF471A}"/>
              </a:ext>
            </a:extLst>
          </p:cNvPr>
          <p:cNvSpPr/>
          <p:nvPr/>
        </p:nvSpPr>
        <p:spPr>
          <a:xfrm>
            <a:off x="3853692" y="3814335"/>
            <a:ext cx="963276" cy="13714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r"/>
            <a:r>
              <a:rPr lang="en-US" sz="800" b="1">
                <a:solidFill>
                  <a:schemeClr val="bg2">
                    <a:lumMod val="25000"/>
                  </a:schemeClr>
                </a:solidFill>
              </a:rPr>
              <a:t>Adauga furnizor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71E83373-4AB8-4DF7-98F0-9322E0A8D5BE}"/>
              </a:ext>
            </a:extLst>
          </p:cNvPr>
          <p:cNvSpPr/>
          <p:nvPr/>
        </p:nvSpPr>
        <p:spPr>
          <a:xfrm>
            <a:off x="3853692" y="3096591"/>
            <a:ext cx="963276" cy="13714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r"/>
            <a:r>
              <a:rPr lang="en-US" sz="800" b="1">
                <a:solidFill>
                  <a:schemeClr val="bg2">
                    <a:lumMod val="25000"/>
                  </a:schemeClr>
                </a:solidFill>
              </a:rPr>
              <a:t>Adauga furnizor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A5330D32-39F5-4C82-A4FE-B9691BC2CA19}"/>
              </a:ext>
            </a:extLst>
          </p:cNvPr>
          <p:cNvSpPr/>
          <p:nvPr/>
        </p:nvSpPr>
        <p:spPr>
          <a:xfrm>
            <a:off x="3853692" y="3276027"/>
            <a:ext cx="963276" cy="13714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r"/>
            <a:r>
              <a:rPr lang="en-US" sz="800" b="1">
                <a:solidFill>
                  <a:schemeClr val="bg2">
                    <a:lumMod val="25000"/>
                  </a:schemeClr>
                </a:solidFill>
              </a:rPr>
              <a:t>Adauga furnizor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D4AEA50E-2216-436E-8A28-899873FF17AB}"/>
              </a:ext>
            </a:extLst>
          </p:cNvPr>
          <p:cNvSpPr/>
          <p:nvPr/>
        </p:nvSpPr>
        <p:spPr>
          <a:xfrm>
            <a:off x="2094899" y="3993762"/>
            <a:ext cx="1709928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Diverse 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97EB01F2-549C-4118-99CF-9EB2632407AF}"/>
              </a:ext>
            </a:extLst>
          </p:cNvPr>
          <p:cNvSpPr/>
          <p:nvPr/>
        </p:nvSpPr>
        <p:spPr>
          <a:xfrm>
            <a:off x="3856503" y="3993773"/>
            <a:ext cx="963276" cy="13714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r"/>
            <a:r>
              <a:rPr lang="en-US" sz="800" b="1">
                <a:solidFill>
                  <a:schemeClr val="bg2">
                    <a:lumMod val="25000"/>
                  </a:schemeClr>
                </a:solidFill>
              </a:rPr>
              <a:t>Adauga furnizor</a:t>
            </a:r>
          </a:p>
        </p:txBody>
      </p:sp>
      <p:sp>
        <p:nvSpPr>
          <p:cNvPr id="37" name="Rectangle: Rounded Corners 36">
            <a:hlinkClick r:id="rId8" action="ppaction://hlinksldjump"/>
            <a:extLst>
              <a:ext uri="{FF2B5EF4-FFF2-40B4-BE49-F238E27FC236}">
                <a16:creationId xmlns:a16="http://schemas.microsoft.com/office/drawing/2014/main" id="{D221DF32-134A-46AD-9296-5BC844FD89AB}"/>
              </a:ext>
            </a:extLst>
          </p:cNvPr>
          <p:cNvSpPr/>
          <p:nvPr/>
        </p:nvSpPr>
        <p:spPr>
          <a:xfrm>
            <a:off x="3820663" y="5285317"/>
            <a:ext cx="1704975" cy="246211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>
                <a:solidFill>
                  <a:schemeClr val="tx1">
                    <a:lumMod val="50000"/>
                    <a:lumOff val="50000"/>
                  </a:schemeClr>
                </a:solidFill>
              </a:rPr>
              <a:t>&lt; Inapoi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28E49BE-D942-44C7-8B08-188878417EB3}"/>
              </a:ext>
            </a:extLst>
          </p:cNvPr>
          <p:cNvSpPr/>
          <p:nvPr/>
        </p:nvSpPr>
        <p:spPr>
          <a:xfrm>
            <a:off x="1998997" y="1269462"/>
            <a:ext cx="7859834" cy="4337053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E9D5F1C-1750-4DAA-85AF-16B8E110FD32}"/>
              </a:ext>
            </a:extLst>
          </p:cNvPr>
          <p:cNvGrpSpPr/>
          <p:nvPr/>
        </p:nvGrpSpPr>
        <p:grpSpPr>
          <a:xfrm>
            <a:off x="3578559" y="2135251"/>
            <a:ext cx="4040510" cy="2753844"/>
            <a:chOff x="3593338" y="1888494"/>
            <a:chExt cx="4040510" cy="2753844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CE18066C-9B1A-47FB-819B-FB19FC97363C}"/>
                </a:ext>
              </a:extLst>
            </p:cNvPr>
            <p:cNvSpPr/>
            <p:nvPr/>
          </p:nvSpPr>
          <p:spPr>
            <a:xfrm>
              <a:off x="3593338" y="1888494"/>
              <a:ext cx="4040510" cy="2753844"/>
            </a:xfrm>
            <a:prstGeom prst="rect">
              <a:avLst/>
            </a:prstGeom>
            <a:solidFill>
              <a:schemeClr val="bg1"/>
            </a:solidFill>
            <a:ln w="9525" cap="rnd">
              <a:solidFill>
                <a:schemeClr val="tx1">
                  <a:lumMod val="75000"/>
                  <a:lumOff val="25000"/>
                  <a:alpha val="72000"/>
                </a:schemeClr>
              </a:solidFill>
            </a:ln>
            <a:effectLst>
              <a:outerShdw blurRad="50800" dist="50800" dir="5400000" algn="ctr" rotWithShape="0">
                <a:schemeClr val="tx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D6661E71-0D2C-47BE-87C1-204AD4E4E0CD}"/>
                </a:ext>
              </a:extLst>
            </p:cNvPr>
            <p:cNvSpPr/>
            <p:nvPr/>
          </p:nvSpPr>
          <p:spPr>
            <a:xfrm>
              <a:off x="3907637" y="2528044"/>
              <a:ext cx="1363479" cy="137160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>
                  <a:solidFill>
                    <a:schemeClr val="bg2">
                      <a:lumMod val="25000"/>
                    </a:schemeClr>
                  </a:solidFill>
                </a:rPr>
                <a:t>Nume furnizor</a:t>
              </a:r>
            </a:p>
          </p:txBody>
        </p:sp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9EFD7D9D-6CB6-4955-9C92-08D429D6AA2C}"/>
                </a:ext>
              </a:extLst>
            </p:cNvPr>
            <p:cNvSpPr/>
            <p:nvPr/>
          </p:nvSpPr>
          <p:spPr>
            <a:xfrm>
              <a:off x="3907637" y="2708038"/>
              <a:ext cx="1363479" cy="137160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>
                  <a:solidFill>
                    <a:schemeClr val="bg2">
                      <a:lumMod val="25000"/>
                    </a:schemeClr>
                  </a:solidFill>
                </a:rPr>
                <a:t>CUI</a:t>
              </a:r>
            </a:p>
          </p:txBody>
        </p:sp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4667FEBA-04DB-418B-9BBA-89355300D44B}"/>
                </a:ext>
              </a:extLst>
            </p:cNvPr>
            <p:cNvSpPr/>
            <p:nvPr/>
          </p:nvSpPr>
          <p:spPr>
            <a:xfrm>
              <a:off x="3907636" y="2875256"/>
              <a:ext cx="1363479" cy="137160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>
                  <a:solidFill>
                    <a:schemeClr val="bg2">
                      <a:lumMod val="25000"/>
                    </a:schemeClr>
                  </a:solidFill>
                </a:rPr>
                <a:t>Adresa</a:t>
              </a:r>
            </a:p>
          </p:txBody>
        </p:sp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1290B253-9C4C-4422-9BE5-774D10F2EECA}"/>
                </a:ext>
              </a:extLst>
            </p:cNvPr>
            <p:cNvSpPr/>
            <p:nvPr/>
          </p:nvSpPr>
          <p:spPr>
            <a:xfrm>
              <a:off x="3907636" y="3042474"/>
              <a:ext cx="1363479" cy="137160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>
                  <a:solidFill>
                    <a:schemeClr val="bg2">
                      <a:lumMod val="25000"/>
                    </a:schemeClr>
                  </a:solidFill>
                </a:rPr>
                <a:t>Detalii</a:t>
              </a:r>
            </a:p>
          </p:txBody>
        </p:sp>
        <p:sp>
          <p:nvSpPr>
            <p:cNvPr id="47" name="Rectangle: Rounded Corners 46">
              <a:hlinkClick r:id="rId9" action="ppaction://hlinksldjump"/>
              <a:extLst>
                <a:ext uri="{FF2B5EF4-FFF2-40B4-BE49-F238E27FC236}">
                  <a16:creationId xmlns:a16="http://schemas.microsoft.com/office/drawing/2014/main" id="{21CAE891-5C3B-42BD-AC9D-EDCD3F4A4C3D}"/>
                </a:ext>
              </a:extLst>
            </p:cNvPr>
            <p:cNvSpPr/>
            <p:nvPr/>
          </p:nvSpPr>
          <p:spPr>
            <a:xfrm>
              <a:off x="5336723" y="2528044"/>
              <a:ext cx="2011680" cy="137160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80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5852061F-06BB-44F7-92EE-DB444F23DE9F}"/>
                </a:ext>
              </a:extLst>
            </p:cNvPr>
            <p:cNvSpPr/>
            <p:nvPr/>
          </p:nvSpPr>
          <p:spPr>
            <a:xfrm>
              <a:off x="5336723" y="2708038"/>
              <a:ext cx="2011680" cy="13716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80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2AC0473E-BE0F-4B78-95EC-5628E709DD8C}"/>
                </a:ext>
              </a:extLst>
            </p:cNvPr>
            <p:cNvSpPr/>
            <p:nvPr/>
          </p:nvSpPr>
          <p:spPr>
            <a:xfrm>
              <a:off x="5336722" y="2875256"/>
              <a:ext cx="2011680" cy="13716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80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0ECDA275-F189-4CAF-BA2F-A210895A0827}"/>
                </a:ext>
              </a:extLst>
            </p:cNvPr>
            <p:cNvSpPr/>
            <p:nvPr/>
          </p:nvSpPr>
          <p:spPr>
            <a:xfrm>
              <a:off x="5336722" y="3042474"/>
              <a:ext cx="2011680" cy="13716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80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CC1A8214-5675-498A-AFF8-9A1DD5E1D7BA}"/>
                </a:ext>
              </a:extLst>
            </p:cNvPr>
            <p:cNvSpPr txBox="1"/>
            <p:nvPr/>
          </p:nvSpPr>
          <p:spPr>
            <a:xfrm>
              <a:off x="3816195" y="2013932"/>
              <a:ext cx="35696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Adauga furnizor nou de </a:t>
              </a:r>
              <a:r>
                <a:rPr lang="en-US" b="1"/>
                <a:t>Electricitate</a:t>
              </a:r>
            </a:p>
          </p:txBody>
        </p:sp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D72154C6-F3CB-45D4-B068-9A47C7269F57}"/>
                </a:ext>
              </a:extLst>
            </p:cNvPr>
            <p:cNvSpPr/>
            <p:nvPr/>
          </p:nvSpPr>
          <p:spPr>
            <a:xfrm>
              <a:off x="3907636" y="4293287"/>
              <a:ext cx="949820" cy="137161"/>
            </a:xfrm>
            <a:prstGeom prst="round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Salveaza</a:t>
              </a:r>
            </a:p>
          </p:txBody>
        </p:sp>
        <p:sp>
          <p:nvSpPr>
            <p:cNvPr id="55" name="Rectangle: Rounded Corners 54">
              <a:hlinkClick r:id="rId10" action="ppaction://hlinksldjump"/>
              <a:extLst>
                <a:ext uri="{FF2B5EF4-FFF2-40B4-BE49-F238E27FC236}">
                  <a16:creationId xmlns:a16="http://schemas.microsoft.com/office/drawing/2014/main" id="{7B794BA0-A31F-42BE-A669-BB558878A4AB}"/>
                </a:ext>
              </a:extLst>
            </p:cNvPr>
            <p:cNvSpPr/>
            <p:nvPr/>
          </p:nvSpPr>
          <p:spPr>
            <a:xfrm>
              <a:off x="4916487" y="4293287"/>
              <a:ext cx="589764" cy="137161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Anuleaza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43BAF6EF-FDBC-4B31-8BF4-A99E7458ABB7}"/>
                </a:ext>
              </a:extLst>
            </p:cNvPr>
            <p:cNvSpPr txBox="1"/>
            <p:nvPr/>
          </p:nvSpPr>
          <p:spPr>
            <a:xfrm>
              <a:off x="3816195" y="3199133"/>
              <a:ext cx="33751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Mod de distribuire a facturilor catre locatari</a:t>
              </a:r>
              <a:endParaRPr lang="en-US" sz="1400" b="1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E542157B-6673-4C4B-AE51-0E19E5045A41}"/>
                </a:ext>
              </a:extLst>
            </p:cNvPr>
            <p:cNvSpPr txBox="1"/>
            <p:nvPr/>
          </p:nvSpPr>
          <p:spPr>
            <a:xfrm>
              <a:off x="4116067" y="3553345"/>
              <a:ext cx="649537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/>
                <a:t>Pe apartament</a:t>
              </a: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93778A6E-6621-4EA7-B2AB-DB5E1BCFD4DB}"/>
                </a:ext>
              </a:extLst>
            </p:cNvPr>
            <p:cNvSpPr/>
            <p:nvPr/>
          </p:nvSpPr>
          <p:spPr>
            <a:xfrm>
              <a:off x="4081464" y="3593309"/>
              <a:ext cx="96517" cy="90102"/>
            </a:xfrm>
            <a:prstGeom prst="ellipse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80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91D4ABE0-DBC6-4826-A449-3A32603E9ECB}"/>
                </a:ext>
              </a:extLst>
            </p:cNvPr>
            <p:cNvSpPr txBox="1"/>
            <p:nvPr/>
          </p:nvSpPr>
          <p:spPr>
            <a:xfrm>
              <a:off x="4116067" y="3758367"/>
              <a:ext cx="57099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/>
                <a:t>Pe persoana</a:t>
              </a:r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8D63E6EE-B95E-41EA-8779-1E36A78D5945}"/>
                </a:ext>
              </a:extLst>
            </p:cNvPr>
            <p:cNvSpPr/>
            <p:nvPr/>
          </p:nvSpPr>
          <p:spPr>
            <a:xfrm>
              <a:off x="4081464" y="3798331"/>
              <a:ext cx="96517" cy="90102"/>
            </a:xfrm>
            <a:prstGeom prst="ellipse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80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A9C1990-93D7-4D88-B6F1-16228E74F511}"/>
                </a:ext>
              </a:extLst>
            </p:cNvPr>
            <p:cNvSpPr txBox="1"/>
            <p:nvPr/>
          </p:nvSpPr>
          <p:spPr>
            <a:xfrm>
              <a:off x="4116067" y="3967567"/>
              <a:ext cx="1167307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/>
                <a:t>Diferentiat/in functie de contor</a:t>
              </a:r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B5613E6E-4CEF-40BE-A1D4-2F66FC041EC1}"/>
                </a:ext>
              </a:extLst>
            </p:cNvPr>
            <p:cNvSpPr/>
            <p:nvPr/>
          </p:nvSpPr>
          <p:spPr>
            <a:xfrm>
              <a:off x="4081464" y="4007531"/>
              <a:ext cx="96517" cy="90102"/>
            </a:xfrm>
            <a:prstGeom prst="ellipse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80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sp>
        <p:nvSpPr>
          <p:cNvPr id="72" name="Rectangle 71">
            <a:extLst>
              <a:ext uri="{FF2B5EF4-FFF2-40B4-BE49-F238E27FC236}">
                <a16:creationId xmlns:a16="http://schemas.microsoft.com/office/drawing/2014/main" id="{14D1038A-05B9-48DA-8777-E4612AE42BAF}"/>
              </a:ext>
            </a:extLst>
          </p:cNvPr>
          <p:cNvSpPr/>
          <p:nvPr/>
        </p:nvSpPr>
        <p:spPr>
          <a:xfrm>
            <a:off x="5868410" y="3717112"/>
            <a:ext cx="1483552" cy="627901"/>
          </a:xfrm>
          <a:prstGeom prst="rect">
            <a:avLst/>
          </a:prstGeom>
          <a:solidFill>
            <a:schemeClr val="bg1"/>
          </a:solidFill>
          <a:ln>
            <a:gradFill flip="none" rotWithShape="1">
              <a:gsLst>
                <a:gs pos="39000">
                  <a:schemeClr val="bg1">
                    <a:lumMod val="75000"/>
                  </a:schemeClr>
                </a:gs>
                <a:gs pos="60000">
                  <a:schemeClr val="accent3">
                    <a:lumMod val="45000"/>
                    <a:lumOff val="5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100000">
                  <a:schemeClr val="tx1"/>
                </a:gs>
              </a:gsLst>
              <a:lin ang="54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  <a:p>
            <a:pPr algn="ctr"/>
            <a:endParaRPr lang="en-US" sz="1200">
              <a:solidFill>
                <a:srgbClr val="00B050"/>
              </a:solidFill>
            </a:endParaRPr>
          </a:p>
        </p:txBody>
      </p:sp>
      <p:pic>
        <p:nvPicPr>
          <p:cNvPr id="74" name="Picture 73">
            <a:extLst>
              <a:ext uri="{FF2B5EF4-FFF2-40B4-BE49-F238E27FC236}">
                <a16:creationId xmlns:a16="http://schemas.microsoft.com/office/drawing/2014/main" id="{93E8D2C6-C5B9-4FEB-9D55-635E54A11F72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6674" y="3776290"/>
            <a:ext cx="153878" cy="15387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A3CA72C-56B3-472F-97F4-E9A46DC93E96}"/>
              </a:ext>
            </a:extLst>
          </p:cNvPr>
          <p:cNvSpPr txBox="1"/>
          <p:nvPr/>
        </p:nvSpPr>
        <p:spPr>
          <a:xfrm>
            <a:off x="5888825" y="3732501"/>
            <a:ext cx="14382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/>
              <a:t>          </a:t>
            </a:r>
          </a:p>
          <a:p>
            <a:pPr algn="just"/>
            <a:r>
              <a:rPr lang="en-US" sz="800"/>
              <a:t>           Modul de distribuire a facturilor vine predefinit conform legii 196/2018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8E391471-ABBC-4BB5-948C-D47DC69C9DD1}"/>
              </a:ext>
            </a:extLst>
          </p:cNvPr>
          <p:cNvSpPr/>
          <p:nvPr/>
        </p:nvSpPr>
        <p:spPr>
          <a:xfrm>
            <a:off x="4092083" y="4066212"/>
            <a:ext cx="45719" cy="45719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978898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5">
            <a:extLst>
              <a:ext uri="{FF2B5EF4-FFF2-40B4-BE49-F238E27FC236}">
                <a16:creationId xmlns:a16="http://schemas.microsoft.com/office/drawing/2014/main" id="{A1966B5C-11A5-4DD1-B4EE-54526F596CA2}"/>
              </a:ext>
            </a:extLst>
          </p:cNvPr>
          <p:cNvSpPr/>
          <p:nvPr/>
        </p:nvSpPr>
        <p:spPr>
          <a:xfrm>
            <a:off x="2055707" y="2615744"/>
            <a:ext cx="4400138" cy="2472360"/>
          </a:xfrm>
          <a:prstGeom prst="rect">
            <a:avLst/>
          </a:prstGeom>
          <a:solidFill>
            <a:schemeClr val="bg1"/>
          </a:solidFill>
          <a:ln w="9525" cap="rnd">
            <a:solidFill>
              <a:schemeClr val="tx1">
                <a:lumMod val="50000"/>
                <a:lumOff val="50000"/>
                <a:alpha val="7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625C435-64AB-4B2D-B175-18DCE1F178D1}"/>
              </a:ext>
            </a:extLst>
          </p:cNvPr>
          <p:cNvSpPr txBox="1"/>
          <p:nvPr/>
        </p:nvSpPr>
        <p:spPr>
          <a:xfrm>
            <a:off x="2612577" y="1424224"/>
            <a:ext cx="12774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tx1">
                    <a:lumMod val="85000"/>
                    <a:lumOff val="15000"/>
                  </a:schemeClr>
                </a:solidFill>
              </a:rPr>
              <a:t>Asociatie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5B8DAE88-CBC2-4EB7-BDB1-ABD6C10AFC13}"/>
              </a:ext>
            </a:extLst>
          </p:cNvPr>
          <p:cNvCxnSpPr/>
          <p:nvPr/>
        </p:nvCxnSpPr>
        <p:spPr>
          <a:xfrm>
            <a:off x="2037045" y="2024743"/>
            <a:ext cx="768704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Picture 59">
            <a:extLst>
              <a:ext uri="{FF2B5EF4-FFF2-40B4-BE49-F238E27FC236}">
                <a16:creationId xmlns:a16="http://schemas.microsoft.com/office/drawing/2014/main" id="{B4D3B41D-A6D2-4303-8912-BC572F1F7E10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662" y="1316179"/>
            <a:ext cx="581706" cy="581706"/>
          </a:xfrm>
          <a:prstGeom prst="rect">
            <a:avLst/>
          </a:prstGeom>
        </p:spPr>
      </p:pic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AD3AD9E4-E303-43A9-B8CE-FB3A63343ADF}"/>
              </a:ext>
            </a:extLst>
          </p:cNvPr>
          <p:cNvSpPr/>
          <p:nvPr/>
        </p:nvSpPr>
        <p:spPr>
          <a:xfrm>
            <a:off x="2041686" y="5285317"/>
            <a:ext cx="1704975" cy="246211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/>
              <a:t>Continua</a:t>
            </a: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624248CC-8746-49CF-BCED-39C5422DD24E}"/>
              </a:ext>
            </a:extLst>
          </p:cNvPr>
          <p:cNvSpPr/>
          <p:nvPr/>
        </p:nvSpPr>
        <p:spPr>
          <a:xfrm>
            <a:off x="2092089" y="2737718"/>
            <a:ext cx="1709928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Salubritate</a:t>
            </a: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B19C878C-3FEE-4A0F-96DB-02411666EC60}"/>
              </a:ext>
            </a:extLst>
          </p:cNvPr>
          <p:cNvSpPr/>
          <p:nvPr/>
        </p:nvSpPr>
        <p:spPr>
          <a:xfrm>
            <a:off x="2037045" y="2066597"/>
            <a:ext cx="2876550" cy="22955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>
                <a:solidFill>
                  <a:schemeClr val="bg2">
                    <a:lumMod val="25000"/>
                  </a:schemeClr>
                </a:solidFill>
              </a:rPr>
              <a:t>Asociatia de proprietari Vulturul B4A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0FC76365-FEFB-46A3-8B18-0EC9825AA989}"/>
              </a:ext>
            </a:extLst>
          </p:cNvPr>
          <p:cNvCxnSpPr>
            <a:cxnSpLocks/>
          </p:cNvCxnSpPr>
          <p:nvPr/>
        </p:nvCxnSpPr>
        <p:spPr>
          <a:xfrm>
            <a:off x="2055707" y="2568245"/>
            <a:ext cx="311345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AB44D679-61C7-427F-9446-34707F516308}"/>
              </a:ext>
            </a:extLst>
          </p:cNvPr>
          <p:cNvSpPr/>
          <p:nvPr/>
        </p:nvSpPr>
        <p:spPr>
          <a:xfrm>
            <a:off x="2092089" y="2917153"/>
            <a:ext cx="1709928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Electricitate</a:t>
            </a:r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421FB981-6F06-42F8-A6D6-ACD808084972}"/>
              </a:ext>
            </a:extLst>
          </p:cNvPr>
          <p:cNvSpPr/>
          <p:nvPr/>
        </p:nvSpPr>
        <p:spPr>
          <a:xfrm>
            <a:off x="2094899" y="3455458"/>
            <a:ext cx="1709928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Apa</a:t>
            </a:r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9BB3F1AC-44D3-4B52-A086-08E82ED3709E}"/>
              </a:ext>
            </a:extLst>
          </p:cNvPr>
          <p:cNvSpPr/>
          <p:nvPr/>
        </p:nvSpPr>
        <p:spPr>
          <a:xfrm>
            <a:off x="2092088" y="3634893"/>
            <a:ext cx="1709928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Salarii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1F9859A8-C564-422C-BA37-FADEFEFF46E4}"/>
              </a:ext>
            </a:extLst>
          </p:cNvPr>
          <p:cNvSpPr/>
          <p:nvPr/>
        </p:nvSpPr>
        <p:spPr>
          <a:xfrm>
            <a:off x="7371199" y="2105427"/>
            <a:ext cx="1483552" cy="2472351"/>
          </a:xfrm>
          <a:prstGeom prst="rect">
            <a:avLst/>
          </a:prstGeom>
          <a:solidFill>
            <a:schemeClr val="bg1"/>
          </a:solidFill>
          <a:ln>
            <a:gradFill flip="none" rotWithShape="1">
              <a:gsLst>
                <a:gs pos="39000">
                  <a:schemeClr val="bg1">
                    <a:lumMod val="75000"/>
                  </a:schemeClr>
                </a:gs>
                <a:gs pos="60000">
                  <a:schemeClr val="accent3">
                    <a:lumMod val="45000"/>
                    <a:lumOff val="5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100000">
                  <a:schemeClr val="tx1"/>
                </a:gs>
              </a:gsLst>
              <a:lin ang="54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  <a:p>
            <a:pPr algn="ctr"/>
            <a:r>
              <a:rPr lang="en-US" sz="1600">
                <a:solidFill>
                  <a:srgbClr val="00B050"/>
                </a:solidFill>
              </a:rPr>
              <a:t>Indicatii</a:t>
            </a:r>
            <a:r>
              <a:rPr lang="en-US" sz="1200">
                <a:solidFill>
                  <a:srgbClr val="00B050"/>
                </a:solidFill>
              </a:rPr>
              <a:t> </a:t>
            </a:r>
          </a:p>
          <a:p>
            <a:pPr algn="ctr"/>
            <a:r>
              <a:rPr lang="en-US" sz="800">
                <a:solidFill>
                  <a:schemeClr val="tx1"/>
                </a:solidFill>
              </a:rPr>
              <a:t>Aici definesti furnizorii. </a:t>
            </a:r>
          </a:p>
          <a:p>
            <a:pPr algn="ctr"/>
            <a:endParaRPr lang="en-US" sz="800">
              <a:solidFill>
                <a:schemeClr val="tx1"/>
              </a:solidFill>
            </a:endParaRPr>
          </a:p>
          <a:p>
            <a:pPr algn="ctr"/>
            <a:r>
              <a:rPr lang="en-US" sz="800">
                <a:solidFill>
                  <a:schemeClr val="tx1"/>
                </a:solidFill>
              </a:rPr>
              <a:t>Apasa butonul </a:t>
            </a:r>
          </a:p>
          <a:p>
            <a:pPr algn="ctr"/>
            <a:r>
              <a:rPr lang="en-US" sz="1050" b="1">
                <a:solidFill>
                  <a:schemeClr val="tx1"/>
                </a:solidFill>
              </a:rPr>
              <a:t>Adauga furnizor</a:t>
            </a:r>
            <a:r>
              <a:rPr lang="en-US" sz="800">
                <a:solidFill>
                  <a:schemeClr val="tx1"/>
                </a:solidFill>
              </a:rPr>
              <a:t>                        din dreptul fiecarei categorii de                    cheltuieli</a:t>
            </a:r>
          </a:p>
          <a:p>
            <a:pPr algn="ctr"/>
            <a:endParaRPr lang="en-US" sz="800">
              <a:solidFill>
                <a:schemeClr val="tx1"/>
              </a:solidFill>
            </a:endParaRPr>
          </a:p>
          <a:p>
            <a:pPr algn="ctr"/>
            <a:r>
              <a:rPr lang="en-US" sz="800">
                <a:solidFill>
                  <a:schemeClr val="tx1"/>
                </a:solidFill>
              </a:rPr>
              <a:t>Apasa butonul </a:t>
            </a:r>
          </a:p>
          <a:p>
            <a:pPr algn="ctr"/>
            <a:r>
              <a:rPr lang="en-US" sz="1050" b="1">
                <a:solidFill>
                  <a:schemeClr val="tx1"/>
                </a:solidFill>
              </a:rPr>
              <a:t>Adauga categorie de cheltuieli </a:t>
            </a:r>
          </a:p>
          <a:p>
            <a:pPr algn="ctr"/>
            <a:r>
              <a:rPr lang="en-US" sz="800">
                <a:solidFill>
                  <a:schemeClr val="tx1"/>
                </a:solidFill>
              </a:rPr>
              <a:t>pentru a adauga o alta categorie de cheltuieli, inafara de cele predefinite</a:t>
            </a:r>
          </a:p>
        </p:txBody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id="{14EC3FEE-B761-42D5-8964-6380858801FA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5764" y="2179962"/>
            <a:ext cx="246610" cy="246610"/>
          </a:xfrm>
          <a:prstGeom prst="rect">
            <a:avLst/>
          </a:prstGeom>
        </p:spPr>
      </p:pic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32564B10-657C-4A7F-86AF-912E82F70550}"/>
              </a:ext>
            </a:extLst>
          </p:cNvPr>
          <p:cNvSpPr/>
          <p:nvPr/>
        </p:nvSpPr>
        <p:spPr>
          <a:xfrm>
            <a:off x="2037045" y="2323406"/>
            <a:ext cx="1144305" cy="22955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>
                <a:solidFill>
                  <a:schemeClr val="bg2">
                    <a:lumMod val="25000"/>
                  </a:schemeClr>
                </a:solidFill>
              </a:rPr>
              <a:t>Furnizori</a:t>
            </a: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98506B8A-7244-4959-9A47-6E71760D940D}"/>
              </a:ext>
            </a:extLst>
          </p:cNvPr>
          <p:cNvSpPr/>
          <p:nvPr/>
        </p:nvSpPr>
        <p:spPr>
          <a:xfrm>
            <a:off x="2092088" y="3096588"/>
            <a:ext cx="1709928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Intretinere lift</a:t>
            </a: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EAF22557-37FA-48F1-A189-B735F108BBBE}"/>
              </a:ext>
            </a:extLst>
          </p:cNvPr>
          <p:cNvSpPr/>
          <p:nvPr/>
        </p:nvSpPr>
        <p:spPr>
          <a:xfrm>
            <a:off x="2092088" y="3276023"/>
            <a:ext cx="1709928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Service interfon</a:t>
            </a:r>
          </a:p>
        </p:txBody>
      </p:sp>
      <p:sp>
        <p:nvSpPr>
          <p:cNvPr id="97" name="Rectangle: Rounded Corners 96">
            <a:hlinkClick r:id="rId5" action="ppaction://hlinksldjump"/>
            <a:extLst>
              <a:ext uri="{FF2B5EF4-FFF2-40B4-BE49-F238E27FC236}">
                <a16:creationId xmlns:a16="http://schemas.microsoft.com/office/drawing/2014/main" id="{66F5614A-E692-4437-847E-537F6770E02B}"/>
              </a:ext>
            </a:extLst>
          </p:cNvPr>
          <p:cNvSpPr/>
          <p:nvPr/>
        </p:nvSpPr>
        <p:spPr>
          <a:xfrm>
            <a:off x="3853692" y="2737719"/>
            <a:ext cx="963276" cy="13714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r"/>
            <a:r>
              <a:rPr lang="en-US" sz="800" b="1">
                <a:solidFill>
                  <a:schemeClr val="bg2">
                    <a:lumMod val="25000"/>
                  </a:schemeClr>
                </a:solidFill>
              </a:rPr>
              <a:t>Adauga furnizor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66E7530-A39D-4E3C-96E0-D741258D9132}"/>
              </a:ext>
            </a:extLst>
          </p:cNvPr>
          <p:cNvGrpSpPr/>
          <p:nvPr/>
        </p:nvGrpSpPr>
        <p:grpSpPr>
          <a:xfrm>
            <a:off x="2092090" y="4252947"/>
            <a:ext cx="1704974" cy="204168"/>
            <a:chOff x="2092090" y="3988737"/>
            <a:chExt cx="1704974" cy="204168"/>
          </a:xfrm>
        </p:grpSpPr>
        <p:sp>
          <p:nvSpPr>
            <p:cNvPr id="101" name="Rectangle: Rounded Corners 100">
              <a:hlinkClick r:id="rId6" action="ppaction://hlinksldjump"/>
              <a:extLst>
                <a:ext uri="{FF2B5EF4-FFF2-40B4-BE49-F238E27FC236}">
                  <a16:creationId xmlns:a16="http://schemas.microsoft.com/office/drawing/2014/main" id="{887B7F85-1012-4761-97DD-3FF299AD72C9}"/>
                </a:ext>
              </a:extLst>
            </p:cNvPr>
            <p:cNvSpPr/>
            <p:nvPr/>
          </p:nvSpPr>
          <p:spPr>
            <a:xfrm>
              <a:off x="2092090" y="3988737"/>
              <a:ext cx="1704974" cy="20416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800">
                  <a:solidFill>
                    <a:schemeClr val="bg2">
                      <a:lumMod val="25000"/>
                    </a:schemeClr>
                  </a:solidFill>
                </a:rPr>
                <a:t>  Adauga categorie de cheltuieli</a:t>
              </a:r>
            </a:p>
          </p:txBody>
        </p: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6E98BBFB-71F5-44B3-B7E1-4B8239CE2AB0}"/>
                </a:ext>
              </a:extLst>
            </p:cNvPr>
            <p:cNvGrpSpPr/>
            <p:nvPr/>
          </p:nvGrpSpPr>
          <p:grpSpPr>
            <a:xfrm>
              <a:off x="2175874" y="4042699"/>
              <a:ext cx="104274" cy="101435"/>
              <a:chOff x="6534150" y="3358633"/>
              <a:chExt cx="457200" cy="504224"/>
            </a:xfrm>
          </p:grpSpPr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2EAD0557-851A-42D8-B553-45061D632BE5}"/>
                  </a:ext>
                </a:extLst>
              </p:cNvPr>
              <p:cNvCxnSpPr/>
              <p:nvPr/>
            </p:nvCxnSpPr>
            <p:spPr>
              <a:xfrm>
                <a:off x="6762750" y="3358633"/>
                <a:ext cx="0" cy="504224"/>
              </a:xfrm>
              <a:prstGeom prst="line">
                <a:avLst/>
              </a:prstGeom>
              <a:ln w="349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0A24B411-0208-4900-9074-306C5A3AE510}"/>
                  </a:ext>
                </a:extLst>
              </p:cNvPr>
              <p:cNvCxnSpPr/>
              <p:nvPr/>
            </p:nvCxnSpPr>
            <p:spPr>
              <a:xfrm>
                <a:off x="6534150" y="3610747"/>
                <a:ext cx="457200" cy="0"/>
              </a:xfrm>
              <a:prstGeom prst="line">
                <a:avLst/>
              </a:prstGeom>
              <a:ln w="349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1BB14877-E568-45D8-A239-477C039A46A9}"/>
              </a:ext>
            </a:extLst>
          </p:cNvPr>
          <p:cNvSpPr/>
          <p:nvPr/>
        </p:nvSpPr>
        <p:spPr>
          <a:xfrm>
            <a:off x="2092088" y="3814328"/>
            <a:ext cx="1709928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Caldura 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D0D58E75-6619-49A6-A49A-C9C1DB9EDC59}"/>
              </a:ext>
            </a:extLst>
          </p:cNvPr>
          <p:cNvSpPr/>
          <p:nvPr/>
        </p:nvSpPr>
        <p:spPr>
          <a:xfrm>
            <a:off x="3853692" y="2917155"/>
            <a:ext cx="963276" cy="13714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r"/>
            <a:r>
              <a:rPr lang="en-US" sz="800" b="1">
                <a:solidFill>
                  <a:schemeClr val="bg2">
                    <a:lumMod val="25000"/>
                  </a:schemeClr>
                </a:solidFill>
              </a:rPr>
              <a:t>Adauga furnizor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BDD90C2E-B8C6-4535-98A0-E0681B6EA4A1}"/>
              </a:ext>
            </a:extLst>
          </p:cNvPr>
          <p:cNvSpPr/>
          <p:nvPr/>
        </p:nvSpPr>
        <p:spPr>
          <a:xfrm>
            <a:off x="3853692" y="3455463"/>
            <a:ext cx="963276" cy="13714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r"/>
            <a:r>
              <a:rPr lang="en-US" sz="800" b="1">
                <a:solidFill>
                  <a:schemeClr val="bg2">
                    <a:lumMod val="25000"/>
                  </a:schemeClr>
                </a:solidFill>
              </a:rPr>
              <a:t>Adauga furnizor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5C348649-CF30-48CE-A342-76EF2A0E45EE}"/>
              </a:ext>
            </a:extLst>
          </p:cNvPr>
          <p:cNvSpPr/>
          <p:nvPr/>
        </p:nvSpPr>
        <p:spPr>
          <a:xfrm>
            <a:off x="3853692" y="3634899"/>
            <a:ext cx="963276" cy="13714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r"/>
            <a:r>
              <a:rPr lang="en-US" sz="800" b="1">
                <a:solidFill>
                  <a:schemeClr val="bg2">
                    <a:lumMod val="25000"/>
                  </a:schemeClr>
                </a:solidFill>
              </a:rPr>
              <a:t>Adauga furnizor</a:t>
            </a:r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87372260-D588-48C8-A920-939D37CF471A}"/>
              </a:ext>
            </a:extLst>
          </p:cNvPr>
          <p:cNvSpPr/>
          <p:nvPr/>
        </p:nvSpPr>
        <p:spPr>
          <a:xfrm>
            <a:off x="3853692" y="3814335"/>
            <a:ext cx="963276" cy="13714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r"/>
            <a:r>
              <a:rPr lang="en-US" sz="800" b="1">
                <a:solidFill>
                  <a:schemeClr val="bg2">
                    <a:lumMod val="25000"/>
                  </a:schemeClr>
                </a:solidFill>
              </a:rPr>
              <a:t>Adauga furnizor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71E83373-4AB8-4DF7-98F0-9322E0A8D5BE}"/>
              </a:ext>
            </a:extLst>
          </p:cNvPr>
          <p:cNvSpPr/>
          <p:nvPr/>
        </p:nvSpPr>
        <p:spPr>
          <a:xfrm>
            <a:off x="3853692" y="3096591"/>
            <a:ext cx="963276" cy="13714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r"/>
            <a:r>
              <a:rPr lang="en-US" sz="800" b="1">
                <a:solidFill>
                  <a:schemeClr val="bg2">
                    <a:lumMod val="25000"/>
                  </a:schemeClr>
                </a:solidFill>
              </a:rPr>
              <a:t>Adauga furnizor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A5330D32-39F5-4C82-A4FE-B9691BC2CA19}"/>
              </a:ext>
            </a:extLst>
          </p:cNvPr>
          <p:cNvSpPr/>
          <p:nvPr/>
        </p:nvSpPr>
        <p:spPr>
          <a:xfrm>
            <a:off x="3853692" y="3276027"/>
            <a:ext cx="963276" cy="13714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r"/>
            <a:r>
              <a:rPr lang="en-US" sz="800" b="1">
                <a:solidFill>
                  <a:schemeClr val="bg2">
                    <a:lumMod val="25000"/>
                  </a:schemeClr>
                </a:solidFill>
              </a:rPr>
              <a:t>Adauga furnizor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D4AEA50E-2216-436E-8A28-899873FF17AB}"/>
              </a:ext>
            </a:extLst>
          </p:cNvPr>
          <p:cNvSpPr/>
          <p:nvPr/>
        </p:nvSpPr>
        <p:spPr>
          <a:xfrm>
            <a:off x="2094899" y="3993762"/>
            <a:ext cx="1709928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Diverse 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97EB01F2-549C-4118-99CF-9EB2632407AF}"/>
              </a:ext>
            </a:extLst>
          </p:cNvPr>
          <p:cNvSpPr/>
          <p:nvPr/>
        </p:nvSpPr>
        <p:spPr>
          <a:xfrm>
            <a:off x="3856503" y="3993773"/>
            <a:ext cx="963276" cy="13714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r"/>
            <a:r>
              <a:rPr lang="en-US" sz="800" b="1">
                <a:solidFill>
                  <a:schemeClr val="bg2">
                    <a:lumMod val="25000"/>
                  </a:schemeClr>
                </a:solidFill>
              </a:rPr>
              <a:t>Adauga furnizor</a:t>
            </a:r>
          </a:p>
        </p:txBody>
      </p:sp>
      <p:sp>
        <p:nvSpPr>
          <p:cNvPr id="37" name="Rectangle: Rounded Corners 36">
            <a:hlinkClick r:id="rId7" action="ppaction://hlinksldjump"/>
            <a:extLst>
              <a:ext uri="{FF2B5EF4-FFF2-40B4-BE49-F238E27FC236}">
                <a16:creationId xmlns:a16="http://schemas.microsoft.com/office/drawing/2014/main" id="{D221DF32-134A-46AD-9296-5BC844FD89AB}"/>
              </a:ext>
            </a:extLst>
          </p:cNvPr>
          <p:cNvSpPr/>
          <p:nvPr/>
        </p:nvSpPr>
        <p:spPr>
          <a:xfrm>
            <a:off x="3820663" y="5285317"/>
            <a:ext cx="1704975" cy="246211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>
                <a:solidFill>
                  <a:schemeClr val="tx1">
                    <a:lumMod val="50000"/>
                    <a:lumOff val="50000"/>
                  </a:schemeClr>
                </a:solidFill>
              </a:rPr>
              <a:t>&lt; Inapoi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28E49BE-D942-44C7-8B08-188878417EB3}"/>
              </a:ext>
            </a:extLst>
          </p:cNvPr>
          <p:cNvSpPr/>
          <p:nvPr/>
        </p:nvSpPr>
        <p:spPr>
          <a:xfrm>
            <a:off x="1982219" y="1269462"/>
            <a:ext cx="7859834" cy="4337053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E9D5F1C-1750-4DAA-85AF-16B8E110FD32}"/>
              </a:ext>
            </a:extLst>
          </p:cNvPr>
          <p:cNvGrpSpPr/>
          <p:nvPr/>
        </p:nvGrpSpPr>
        <p:grpSpPr>
          <a:xfrm>
            <a:off x="3578559" y="2135251"/>
            <a:ext cx="4040510" cy="2753844"/>
            <a:chOff x="3593338" y="1888494"/>
            <a:chExt cx="4040510" cy="2753844"/>
          </a:xfrm>
          <a:effectLst>
            <a:outerShdw blurRad="50800" dist="50800" dir="5400000" algn="ctr" rotWithShape="0">
              <a:schemeClr val="tx1"/>
            </a:outerShdw>
          </a:effectLst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CE18066C-9B1A-47FB-819B-FB19FC97363C}"/>
                </a:ext>
              </a:extLst>
            </p:cNvPr>
            <p:cNvSpPr/>
            <p:nvPr/>
          </p:nvSpPr>
          <p:spPr>
            <a:xfrm>
              <a:off x="3593338" y="1888494"/>
              <a:ext cx="4040510" cy="2753844"/>
            </a:xfrm>
            <a:prstGeom prst="rect">
              <a:avLst/>
            </a:prstGeom>
            <a:solidFill>
              <a:schemeClr val="bg1"/>
            </a:solidFill>
            <a:ln w="9525" cap="rnd">
              <a:solidFill>
                <a:schemeClr val="tx1">
                  <a:lumMod val="75000"/>
                  <a:lumOff val="25000"/>
                  <a:alpha val="7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D6661E71-0D2C-47BE-87C1-204AD4E4E0CD}"/>
                </a:ext>
              </a:extLst>
            </p:cNvPr>
            <p:cNvSpPr/>
            <p:nvPr/>
          </p:nvSpPr>
          <p:spPr>
            <a:xfrm>
              <a:off x="3907637" y="2528044"/>
              <a:ext cx="1363479" cy="137160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>
                  <a:solidFill>
                    <a:schemeClr val="bg2">
                      <a:lumMod val="25000"/>
                    </a:schemeClr>
                  </a:solidFill>
                </a:rPr>
                <a:t>Nume furnizor</a:t>
              </a:r>
            </a:p>
          </p:txBody>
        </p:sp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9EFD7D9D-6CB6-4955-9C92-08D429D6AA2C}"/>
                </a:ext>
              </a:extLst>
            </p:cNvPr>
            <p:cNvSpPr/>
            <p:nvPr/>
          </p:nvSpPr>
          <p:spPr>
            <a:xfrm>
              <a:off x="3907637" y="2708038"/>
              <a:ext cx="1363479" cy="137160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>
                  <a:solidFill>
                    <a:schemeClr val="bg2">
                      <a:lumMod val="25000"/>
                    </a:schemeClr>
                  </a:solidFill>
                </a:rPr>
                <a:t>CUI</a:t>
              </a:r>
            </a:p>
          </p:txBody>
        </p:sp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4667FEBA-04DB-418B-9BBA-89355300D44B}"/>
                </a:ext>
              </a:extLst>
            </p:cNvPr>
            <p:cNvSpPr/>
            <p:nvPr/>
          </p:nvSpPr>
          <p:spPr>
            <a:xfrm>
              <a:off x="3907636" y="2875256"/>
              <a:ext cx="1363479" cy="137160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>
                  <a:solidFill>
                    <a:schemeClr val="bg2">
                      <a:lumMod val="25000"/>
                    </a:schemeClr>
                  </a:solidFill>
                </a:rPr>
                <a:t>Adresa</a:t>
              </a:r>
            </a:p>
          </p:txBody>
        </p:sp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1290B253-9C4C-4422-9BE5-774D10F2EECA}"/>
                </a:ext>
              </a:extLst>
            </p:cNvPr>
            <p:cNvSpPr/>
            <p:nvPr/>
          </p:nvSpPr>
          <p:spPr>
            <a:xfrm>
              <a:off x="3907636" y="3042474"/>
              <a:ext cx="1363479" cy="137160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>
                  <a:solidFill>
                    <a:schemeClr val="bg2">
                      <a:lumMod val="25000"/>
                    </a:schemeClr>
                  </a:solidFill>
                </a:rPr>
                <a:t>Detalii</a:t>
              </a:r>
            </a:p>
          </p:txBody>
        </p:sp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21CAE891-5C3B-42BD-AC9D-EDCD3F4A4C3D}"/>
                </a:ext>
              </a:extLst>
            </p:cNvPr>
            <p:cNvSpPr/>
            <p:nvPr/>
          </p:nvSpPr>
          <p:spPr>
            <a:xfrm>
              <a:off x="5336723" y="2528044"/>
              <a:ext cx="2011680" cy="13716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>
                  <a:solidFill>
                    <a:schemeClr val="tx1"/>
                  </a:solidFill>
                </a:rPr>
                <a:t>Electrica SA</a:t>
              </a:r>
            </a:p>
          </p:txBody>
        </p:sp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5852061F-06BB-44F7-92EE-DB444F23DE9F}"/>
                </a:ext>
              </a:extLst>
            </p:cNvPr>
            <p:cNvSpPr/>
            <p:nvPr/>
          </p:nvSpPr>
          <p:spPr>
            <a:xfrm>
              <a:off x="5336723" y="2708038"/>
              <a:ext cx="2011680" cy="13716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>
                  <a:solidFill>
                    <a:schemeClr val="tx1"/>
                  </a:solidFill>
                </a:rPr>
                <a:t>8596525</a:t>
              </a:r>
            </a:p>
          </p:txBody>
        </p:sp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2AC0473E-BE0F-4B78-95EC-5628E709DD8C}"/>
                </a:ext>
              </a:extLst>
            </p:cNvPr>
            <p:cNvSpPr/>
            <p:nvPr/>
          </p:nvSpPr>
          <p:spPr>
            <a:xfrm>
              <a:off x="5336722" y="2875256"/>
              <a:ext cx="2011680" cy="13716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>
                  <a:solidFill>
                    <a:schemeClr val="tx1"/>
                  </a:solidFill>
                </a:rPr>
                <a:t>Str. Eroilor nr. 97, etaj 1 Pitesti</a:t>
              </a:r>
            </a:p>
          </p:txBody>
        </p:sp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0ECDA275-F189-4CAF-BA2F-A210895A0827}"/>
                </a:ext>
              </a:extLst>
            </p:cNvPr>
            <p:cNvSpPr/>
            <p:nvPr/>
          </p:nvSpPr>
          <p:spPr>
            <a:xfrm>
              <a:off x="5336722" y="3042474"/>
              <a:ext cx="2011680" cy="13716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>
                  <a:solidFill>
                    <a:schemeClr val="tx1"/>
                  </a:solidFill>
                </a:rPr>
                <a:t>Curent scara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CC1A8214-5675-498A-AFF8-9A1DD5E1D7BA}"/>
                </a:ext>
              </a:extLst>
            </p:cNvPr>
            <p:cNvSpPr txBox="1"/>
            <p:nvPr/>
          </p:nvSpPr>
          <p:spPr>
            <a:xfrm>
              <a:off x="3816195" y="2013932"/>
              <a:ext cx="35696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Adauga furnizor nou de </a:t>
              </a:r>
              <a:r>
                <a:rPr lang="en-US" b="1"/>
                <a:t>Electricitate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43BAF6EF-FDBC-4B31-8BF4-A99E7458ABB7}"/>
                </a:ext>
              </a:extLst>
            </p:cNvPr>
            <p:cNvSpPr txBox="1"/>
            <p:nvPr/>
          </p:nvSpPr>
          <p:spPr>
            <a:xfrm>
              <a:off x="3816195" y="3199133"/>
              <a:ext cx="33751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Mod de distribuire a facturilor catre locatari</a:t>
              </a:r>
              <a:endParaRPr lang="en-US" sz="1400" b="1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E542157B-6673-4C4B-AE51-0E19E5045A41}"/>
                </a:ext>
              </a:extLst>
            </p:cNvPr>
            <p:cNvSpPr txBox="1"/>
            <p:nvPr/>
          </p:nvSpPr>
          <p:spPr>
            <a:xfrm>
              <a:off x="4116067" y="3553345"/>
              <a:ext cx="649537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/>
                <a:t>Pe apartament</a:t>
              </a: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93778A6E-6621-4EA7-B2AB-DB5E1BCFD4DB}"/>
                </a:ext>
              </a:extLst>
            </p:cNvPr>
            <p:cNvSpPr/>
            <p:nvPr/>
          </p:nvSpPr>
          <p:spPr>
            <a:xfrm>
              <a:off x="4081464" y="3593309"/>
              <a:ext cx="96517" cy="90102"/>
            </a:xfrm>
            <a:prstGeom prst="ellipse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80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91D4ABE0-DBC6-4826-A449-3A32603E9ECB}"/>
                </a:ext>
              </a:extLst>
            </p:cNvPr>
            <p:cNvSpPr txBox="1"/>
            <p:nvPr/>
          </p:nvSpPr>
          <p:spPr>
            <a:xfrm>
              <a:off x="4116067" y="3758367"/>
              <a:ext cx="57099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/>
                <a:t>Pe persoana</a:t>
              </a:r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8D63E6EE-B95E-41EA-8779-1E36A78D5945}"/>
                </a:ext>
              </a:extLst>
            </p:cNvPr>
            <p:cNvSpPr/>
            <p:nvPr/>
          </p:nvSpPr>
          <p:spPr>
            <a:xfrm>
              <a:off x="4081464" y="3798331"/>
              <a:ext cx="96517" cy="90102"/>
            </a:xfrm>
            <a:prstGeom prst="ellipse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80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A9C1990-93D7-4D88-B6F1-16228E74F511}"/>
                </a:ext>
              </a:extLst>
            </p:cNvPr>
            <p:cNvSpPr txBox="1"/>
            <p:nvPr/>
          </p:nvSpPr>
          <p:spPr>
            <a:xfrm>
              <a:off x="4116067" y="3967567"/>
              <a:ext cx="1167307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/>
                <a:t>Diferentiat/in functie de contor</a:t>
              </a:r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B5613E6E-4CEF-40BE-A1D4-2F66FC041EC1}"/>
                </a:ext>
              </a:extLst>
            </p:cNvPr>
            <p:cNvSpPr/>
            <p:nvPr/>
          </p:nvSpPr>
          <p:spPr>
            <a:xfrm>
              <a:off x="4081464" y="4007531"/>
              <a:ext cx="96517" cy="90102"/>
            </a:xfrm>
            <a:prstGeom prst="ellipse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80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sp>
        <p:nvSpPr>
          <p:cNvPr id="72" name="Rectangle 71">
            <a:extLst>
              <a:ext uri="{FF2B5EF4-FFF2-40B4-BE49-F238E27FC236}">
                <a16:creationId xmlns:a16="http://schemas.microsoft.com/office/drawing/2014/main" id="{14D1038A-05B9-48DA-8777-E4612AE42BAF}"/>
              </a:ext>
            </a:extLst>
          </p:cNvPr>
          <p:cNvSpPr/>
          <p:nvPr/>
        </p:nvSpPr>
        <p:spPr>
          <a:xfrm>
            <a:off x="5868410" y="3717112"/>
            <a:ext cx="1483552" cy="627901"/>
          </a:xfrm>
          <a:prstGeom prst="rect">
            <a:avLst/>
          </a:prstGeom>
          <a:solidFill>
            <a:schemeClr val="bg1"/>
          </a:solidFill>
          <a:ln>
            <a:gradFill flip="none" rotWithShape="1">
              <a:gsLst>
                <a:gs pos="39000">
                  <a:schemeClr val="bg1">
                    <a:lumMod val="75000"/>
                  </a:schemeClr>
                </a:gs>
                <a:gs pos="60000">
                  <a:schemeClr val="accent3">
                    <a:lumMod val="45000"/>
                    <a:lumOff val="5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100000">
                  <a:schemeClr val="tx1"/>
                </a:gs>
              </a:gsLst>
              <a:lin ang="54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  <a:p>
            <a:pPr algn="ctr"/>
            <a:endParaRPr lang="en-US" sz="1200">
              <a:solidFill>
                <a:srgbClr val="00B050"/>
              </a:solidFill>
            </a:endParaRPr>
          </a:p>
        </p:txBody>
      </p:sp>
      <p:pic>
        <p:nvPicPr>
          <p:cNvPr id="74" name="Picture 73">
            <a:extLst>
              <a:ext uri="{FF2B5EF4-FFF2-40B4-BE49-F238E27FC236}">
                <a16:creationId xmlns:a16="http://schemas.microsoft.com/office/drawing/2014/main" id="{93E8D2C6-C5B9-4FEB-9D55-635E54A11F72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6674" y="3776290"/>
            <a:ext cx="153878" cy="15387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A3CA72C-56B3-472F-97F4-E9A46DC93E96}"/>
              </a:ext>
            </a:extLst>
          </p:cNvPr>
          <p:cNvSpPr txBox="1"/>
          <p:nvPr/>
        </p:nvSpPr>
        <p:spPr>
          <a:xfrm>
            <a:off x="5888825" y="3732501"/>
            <a:ext cx="14382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/>
              <a:t>          </a:t>
            </a:r>
          </a:p>
          <a:p>
            <a:pPr algn="just"/>
            <a:r>
              <a:rPr lang="en-US" sz="800"/>
              <a:t>           Modul de distribuire a facturilor vine predefinit conform legii 196/2018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8E391471-ABBC-4BB5-948C-D47DC69C9DD1}"/>
              </a:ext>
            </a:extLst>
          </p:cNvPr>
          <p:cNvSpPr/>
          <p:nvPr/>
        </p:nvSpPr>
        <p:spPr>
          <a:xfrm>
            <a:off x="4092083" y="4066212"/>
            <a:ext cx="45719" cy="45719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7" name="Rectangle: Rounded Corners 76">
            <a:hlinkClick r:id="rId8" action="ppaction://hlinksldjump"/>
            <a:extLst>
              <a:ext uri="{FF2B5EF4-FFF2-40B4-BE49-F238E27FC236}">
                <a16:creationId xmlns:a16="http://schemas.microsoft.com/office/drawing/2014/main" id="{ED9375D9-E727-45ED-AC95-00CE1FD76A4B}"/>
              </a:ext>
            </a:extLst>
          </p:cNvPr>
          <p:cNvSpPr/>
          <p:nvPr/>
        </p:nvSpPr>
        <p:spPr>
          <a:xfrm>
            <a:off x="3892857" y="4540044"/>
            <a:ext cx="949820" cy="137161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/>
              <a:t>Salveaza</a:t>
            </a:r>
          </a:p>
        </p:txBody>
      </p:sp>
      <p:sp>
        <p:nvSpPr>
          <p:cNvPr id="81" name="Rectangle: Rounded Corners 80">
            <a:hlinkClick r:id="rId9" action="ppaction://hlinksldjump"/>
            <a:extLst>
              <a:ext uri="{FF2B5EF4-FFF2-40B4-BE49-F238E27FC236}">
                <a16:creationId xmlns:a16="http://schemas.microsoft.com/office/drawing/2014/main" id="{E294B380-8A50-4329-B6E2-74CB5392509B}"/>
              </a:ext>
            </a:extLst>
          </p:cNvPr>
          <p:cNvSpPr/>
          <p:nvPr/>
        </p:nvSpPr>
        <p:spPr>
          <a:xfrm>
            <a:off x="4901708" y="4540044"/>
            <a:ext cx="589764" cy="13716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/>
              <a:t>Anuleaza</a:t>
            </a:r>
          </a:p>
        </p:txBody>
      </p:sp>
    </p:spTree>
    <p:extLst>
      <p:ext uri="{BB962C8B-B14F-4D97-AF65-F5344CB8AC3E}">
        <p14:creationId xmlns:p14="http://schemas.microsoft.com/office/powerpoint/2010/main" val="252669707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75716001-820E-45D2-946E-E744FE737E65}"/>
              </a:ext>
            </a:extLst>
          </p:cNvPr>
          <p:cNvSpPr/>
          <p:nvPr/>
        </p:nvSpPr>
        <p:spPr>
          <a:xfrm>
            <a:off x="1973181" y="1269462"/>
            <a:ext cx="7852094" cy="4337053"/>
          </a:xfrm>
          <a:prstGeom prst="rect">
            <a:avLst/>
          </a:prstGeom>
          <a:solidFill>
            <a:schemeClr val="bg1"/>
          </a:solidFill>
          <a:ln w="12700" cmpd="dbl">
            <a:gradFill flip="none" rotWithShape="1">
              <a:gsLst>
                <a:gs pos="0">
                  <a:schemeClr val="accent3">
                    <a:lumMod val="0"/>
                    <a:lumOff val="100000"/>
                  </a:schemeClr>
                </a:gs>
                <a:gs pos="35000">
                  <a:schemeClr val="accent3">
                    <a:lumMod val="0"/>
                    <a:lumOff val="100000"/>
                  </a:schemeClr>
                </a:gs>
                <a:gs pos="100000">
                  <a:schemeClr val="tx1"/>
                </a:gs>
              </a:gsLst>
              <a:path path="circle">
                <a:fillToRect l="50000" t="-80000" r="50000" b="180000"/>
              </a:path>
              <a:tileRect/>
            </a:gradFill>
          </a:ln>
          <a:effectLst>
            <a:outerShdw blurRad="50800" dist="50800" dir="5400000" algn="ctr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A1966B5C-11A5-4DD1-B4EE-54526F596CA2}"/>
              </a:ext>
            </a:extLst>
          </p:cNvPr>
          <p:cNvSpPr/>
          <p:nvPr/>
        </p:nvSpPr>
        <p:spPr>
          <a:xfrm>
            <a:off x="2055707" y="2615744"/>
            <a:ext cx="4400138" cy="2472360"/>
          </a:xfrm>
          <a:prstGeom prst="rect">
            <a:avLst/>
          </a:prstGeom>
          <a:solidFill>
            <a:schemeClr val="bg1"/>
          </a:solidFill>
          <a:ln w="9525" cap="rnd">
            <a:solidFill>
              <a:schemeClr val="tx1">
                <a:lumMod val="50000"/>
                <a:lumOff val="50000"/>
                <a:alpha val="72000"/>
              </a:schemeClr>
            </a:solidFill>
          </a:ln>
          <a:effectLst>
            <a:outerShdw blurRad="50800" dist="50800" dir="5400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625C435-64AB-4B2D-B175-18DCE1F178D1}"/>
              </a:ext>
            </a:extLst>
          </p:cNvPr>
          <p:cNvSpPr txBox="1"/>
          <p:nvPr/>
        </p:nvSpPr>
        <p:spPr>
          <a:xfrm>
            <a:off x="2612577" y="1424224"/>
            <a:ext cx="12774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tx1">
                    <a:lumMod val="85000"/>
                    <a:lumOff val="15000"/>
                  </a:schemeClr>
                </a:solidFill>
              </a:rPr>
              <a:t>Asociatie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5B8DAE88-CBC2-4EB7-BDB1-ABD6C10AFC13}"/>
              </a:ext>
            </a:extLst>
          </p:cNvPr>
          <p:cNvCxnSpPr/>
          <p:nvPr/>
        </p:nvCxnSpPr>
        <p:spPr>
          <a:xfrm>
            <a:off x="2037045" y="2024743"/>
            <a:ext cx="768704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Picture 59">
            <a:extLst>
              <a:ext uri="{FF2B5EF4-FFF2-40B4-BE49-F238E27FC236}">
                <a16:creationId xmlns:a16="http://schemas.microsoft.com/office/drawing/2014/main" id="{B4D3B41D-A6D2-4303-8912-BC572F1F7E10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662" y="1316179"/>
            <a:ext cx="581706" cy="581706"/>
          </a:xfrm>
          <a:prstGeom prst="rect">
            <a:avLst/>
          </a:prstGeom>
        </p:spPr>
      </p:pic>
      <p:sp>
        <p:nvSpPr>
          <p:cNvPr id="61" name="Rectangle: Rounded Corners 60">
            <a:hlinkClick r:id="rId5" action="ppaction://hlinksldjump"/>
            <a:extLst>
              <a:ext uri="{FF2B5EF4-FFF2-40B4-BE49-F238E27FC236}">
                <a16:creationId xmlns:a16="http://schemas.microsoft.com/office/drawing/2014/main" id="{AD3AD9E4-E303-43A9-B8CE-FB3A63343ADF}"/>
              </a:ext>
            </a:extLst>
          </p:cNvPr>
          <p:cNvSpPr/>
          <p:nvPr/>
        </p:nvSpPr>
        <p:spPr>
          <a:xfrm>
            <a:off x="2041686" y="5285317"/>
            <a:ext cx="1704975" cy="246211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/>
              <a:t>Continua</a:t>
            </a: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624248CC-8746-49CF-BCED-39C5422DD24E}"/>
              </a:ext>
            </a:extLst>
          </p:cNvPr>
          <p:cNvSpPr/>
          <p:nvPr/>
        </p:nvSpPr>
        <p:spPr>
          <a:xfrm>
            <a:off x="2092089" y="2737718"/>
            <a:ext cx="1709928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Salubritate</a:t>
            </a: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B19C878C-3FEE-4A0F-96DB-02411666EC60}"/>
              </a:ext>
            </a:extLst>
          </p:cNvPr>
          <p:cNvSpPr/>
          <p:nvPr/>
        </p:nvSpPr>
        <p:spPr>
          <a:xfrm>
            <a:off x="2037045" y="2066597"/>
            <a:ext cx="2876550" cy="22955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>
                <a:solidFill>
                  <a:schemeClr val="bg2">
                    <a:lumMod val="25000"/>
                  </a:schemeClr>
                </a:solidFill>
              </a:rPr>
              <a:t>Asociatia de proprietari Vulturul B4A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0FC76365-FEFB-46A3-8B18-0EC9825AA989}"/>
              </a:ext>
            </a:extLst>
          </p:cNvPr>
          <p:cNvCxnSpPr>
            <a:cxnSpLocks/>
          </p:cNvCxnSpPr>
          <p:nvPr/>
        </p:nvCxnSpPr>
        <p:spPr>
          <a:xfrm>
            <a:off x="2055707" y="2568245"/>
            <a:ext cx="311345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AB44D679-61C7-427F-9446-34707F516308}"/>
              </a:ext>
            </a:extLst>
          </p:cNvPr>
          <p:cNvSpPr/>
          <p:nvPr/>
        </p:nvSpPr>
        <p:spPr>
          <a:xfrm>
            <a:off x="2092089" y="2917153"/>
            <a:ext cx="1709928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Electricitate</a:t>
            </a:r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421FB981-6F06-42F8-A6D6-ACD808084972}"/>
              </a:ext>
            </a:extLst>
          </p:cNvPr>
          <p:cNvSpPr/>
          <p:nvPr/>
        </p:nvSpPr>
        <p:spPr>
          <a:xfrm>
            <a:off x="2094899" y="3455458"/>
            <a:ext cx="1709928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Apa</a:t>
            </a:r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9BB3F1AC-44D3-4B52-A086-08E82ED3709E}"/>
              </a:ext>
            </a:extLst>
          </p:cNvPr>
          <p:cNvSpPr/>
          <p:nvPr/>
        </p:nvSpPr>
        <p:spPr>
          <a:xfrm>
            <a:off x="2092088" y="3634893"/>
            <a:ext cx="1709928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Salarii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1F9859A8-C564-422C-BA37-FADEFEFF46E4}"/>
              </a:ext>
            </a:extLst>
          </p:cNvPr>
          <p:cNvSpPr/>
          <p:nvPr/>
        </p:nvSpPr>
        <p:spPr>
          <a:xfrm>
            <a:off x="7371199" y="2105427"/>
            <a:ext cx="1483552" cy="2472351"/>
          </a:xfrm>
          <a:prstGeom prst="rect">
            <a:avLst/>
          </a:prstGeom>
          <a:solidFill>
            <a:schemeClr val="bg1"/>
          </a:solidFill>
          <a:ln>
            <a:gradFill flip="none" rotWithShape="1">
              <a:gsLst>
                <a:gs pos="39000">
                  <a:schemeClr val="bg1">
                    <a:lumMod val="75000"/>
                  </a:schemeClr>
                </a:gs>
                <a:gs pos="60000">
                  <a:schemeClr val="accent3">
                    <a:lumMod val="45000"/>
                    <a:lumOff val="5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100000">
                  <a:schemeClr val="tx1"/>
                </a:gs>
              </a:gsLst>
              <a:lin ang="54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  <a:p>
            <a:pPr algn="ctr"/>
            <a:r>
              <a:rPr lang="en-US" sz="1600">
                <a:solidFill>
                  <a:srgbClr val="00B050"/>
                </a:solidFill>
              </a:rPr>
              <a:t>Indicatii</a:t>
            </a:r>
            <a:r>
              <a:rPr lang="en-US" sz="1200">
                <a:solidFill>
                  <a:srgbClr val="00B050"/>
                </a:solidFill>
              </a:rPr>
              <a:t> </a:t>
            </a:r>
          </a:p>
          <a:p>
            <a:pPr algn="ctr"/>
            <a:r>
              <a:rPr lang="en-US" sz="800">
                <a:solidFill>
                  <a:schemeClr val="tx1"/>
                </a:solidFill>
              </a:rPr>
              <a:t>Aici definesti furnizorii. </a:t>
            </a:r>
          </a:p>
          <a:p>
            <a:pPr algn="ctr"/>
            <a:endParaRPr lang="en-US" sz="800">
              <a:solidFill>
                <a:schemeClr val="tx1"/>
              </a:solidFill>
            </a:endParaRPr>
          </a:p>
          <a:p>
            <a:pPr algn="ctr"/>
            <a:r>
              <a:rPr lang="en-US" sz="800">
                <a:solidFill>
                  <a:schemeClr val="tx1"/>
                </a:solidFill>
              </a:rPr>
              <a:t>Apasa butonul </a:t>
            </a:r>
          </a:p>
          <a:p>
            <a:pPr algn="ctr"/>
            <a:r>
              <a:rPr lang="en-US" sz="1050" b="1">
                <a:solidFill>
                  <a:schemeClr val="tx1"/>
                </a:solidFill>
              </a:rPr>
              <a:t>Adauga furnizor</a:t>
            </a:r>
            <a:r>
              <a:rPr lang="en-US" sz="800">
                <a:solidFill>
                  <a:schemeClr val="tx1"/>
                </a:solidFill>
              </a:rPr>
              <a:t>                        din dreptul fiecarei categorii de                    cheltuieli</a:t>
            </a:r>
          </a:p>
          <a:p>
            <a:pPr algn="ctr"/>
            <a:endParaRPr lang="en-US" sz="800">
              <a:solidFill>
                <a:schemeClr val="tx1"/>
              </a:solidFill>
            </a:endParaRPr>
          </a:p>
          <a:p>
            <a:pPr algn="ctr"/>
            <a:r>
              <a:rPr lang="en-US" sz="800">
                <a:solidFill>
                  <a:schemeClr val="tx1"/>
                </a:solidFill>
              </a:rPr>
              <a:t>Apasa butonul </a:t>
            </a:r>
          </a:p>
          <a:p>
            <a:pPr algn="ctr"/>
            <a:r>
              <a:rPr lang="en-US" sz="1050" b="1">
                <a:solidFill>
                  <a:schemeClr val="tx1"/>
                </a:solidFill>
              </a:rPr>
              <a:t>Adauga categorie de cheltuieli </a:t>
            </a:r>
          </a:p>
          <a:p>
            <a:pPr algn="ctr"/>
            <a:r>
              <a:rPr lang="en-US" sz="800">
                <a:solidFill>
                  <a:schemeClr val="tx1"/>
                </a:solidFill>
              </a:rPr>
              <a:t>pentru a adauga o alta categorie de cheltuieli, inafara de cele predefinite</a:t>
            </a:r>
          </a:p>
        </p:txBody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id="{14EC3FEE-B761-42D5-8964-6380858801FA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5764" y="2179962"/>
            <a:ext cx="246610" cy="246610"/>
          </a:xfrm>
          <a:prstGeom prst="rect">
            <a:avLst/>
          </a:prstGeom>
        </p:spPr>
      </p:pic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32564B10-657C-4A7F-86AF-912E82F70550}"/>
              </a:ext>
            </a:extLst>
          </p:cNvPr>
          <p:cNvSpPr/>
          <p:nvPr/>
        </p:nvSpPr>
        <p:spPr>
          <a:xfrm>
            <a:off x="2037045" y="2323406"/>
            <a:ext cx="1144305" cy="22955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>
                <a:solidFill>
                  <a:schemeClr val="bg2">
                    <a:lumMod val="25000"/>
                  </a:schemeClr>
                </a:solidFill>
              </a:rPr>
              <a:t>Furnizori</a:t>
            </a: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98506B8A-7244-4959-9A47-6E71760D940D}"/>
              </a:ext>
            </a:extLst>
          </p:cNvPr>
          <p:cNvSpPr/>
          <p:nvPr/>
        </p:nvSpPr>
        <p:spPr>
          <a:xfrm>
            <a:off x="2092088" y="3096588"/>
            <a:ext cx="1709928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Intretinere lift</a:t>
            </a: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EAF22557-37FA-48F1-A189-B735F108BBBE}"/>
              </a:ext>
            </a:extLst>
          </p:cNvPr>
          <p:cNvSpPr/>
          <p:nvPr/>
        </p:nvSpPr>
        <p:spPr>
          <a:xfrm>
            <a:off x="2092088" y="3276023"/>
            <a:ext cx="1709928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Service interfon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66E7530-A39D-4E3C-96E0-D741258D9132}"/>
              </a:ext>
            </a:extLst>
          </p:cNvPr>
          <p:cNvGrpSpPr/>
          <p:nvPr/>
        </p:nvGrpSpPr>
        <p:grpSpPr>
          <a:xfrm>
            <a:off x="2092090" y="4252947"/>
            <a:ext cx="1704974" cy="204168"/>
            <a:chOff x="2092090" y="3988737"/>
            <a:chExt cx="1704974" cy="204168"/>
          </a:xfrm>
        </p:grpSpPr>
        <p:sp>
          <p:nvSpPr>
            <p:cNvPr id="101" name="Rectangle: Rounded Corners 100">
              <a:extLst>
                <a:ext uri="{FF2B5EF4-FFF2-40B4-BE49-F238E27FC236}">
                  <a16:creationId xmlns:a16="http://schemas.microsoft.com/office/drawing/2014/main" id="{887B7F85-1012-4761-97DD-3FF299AD72C9}"/>
                </a:ext>
              </a:extLst>
            </p:cNvPr>
            <p:cNvSpPr/>
            <p:nvPr/>
          </p:nvSpPr>
          <p:spPr>
            <a:xfrm>
              <a:off x="2092090" y="3988737"/>
              <a:ext cx="1704974" cy="20416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800">
                  <a:solidFill>
                    <a:schemeClr val="bg2">
                      <a:lumMod val="25000"/>
                    </a:schemeClr>
                  </a:solidFill>
                </a:rPr>
                <a:t>  Adauga categorie de cheltuieli</a:t>
              </a:r>
            </a:p>
          </p:txBody>
        </p: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6E98BBFB-71F5-44B3-B7E1-4B8239CE2AB0}"/>
                </a:ext>
              </a:extLst>
            </p:cNvPr>
            <p:cNvGrpSpPr/>
            <p:nvPr/>
          </p:nvGrpSpPr>
          <p:grpSpPr>
            <a:xfrm>
              <a:off x="2175874" y="4042699"/>
              <a:ext cx="104274" cy="101435"/>
              <a:chOff x="6534150" y="3358633"/>
              <a:chExt cx="457200" cy="504224"/>
            </a:xfrm>
          </p:grpSpPr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2EAD0557-851A-42D8-B553-45061D632BE5}"/>
                  </a:ext>
                </a:extLst>
              </p:cNvPr>
              <p:cNvCxnSpPr/>
              <p:nvPr/>
            </p:nvCxnSpPr>
            <p:spPr>
              <a:xfrm>
                <a:off x="6762750" y="3358633"/>
                <a:ext cx="0" cy="504224"/>
              </a:xfrm>
              <a:prstGeom prst="line">
                <a:avLst/>
              </a:prstGeom>
              <a:ln w="349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0A24B411-0208-4900-9074-306C5A3AE510}"/>
                  </a:ext>
                </a:extLst>
              </p:cNvPr>
              <p:cNvCxnSpPr/>
              <p:nvPr/>
            </p:nvCxnSpPr>
            <p:spPr>
              <a:xfrm>
                <a:off x="6534150" y="3610747"/>
                <a:ext cx="457200" cy="0"/>
              </a:xfrm>
              <a:prstGeom prst="line">
                <a:avLst/>
              </a:prstGeom>
              <a:ln w="349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1BB14877-E568-45D8-A239-477C039A46A9}"/>
              </a:ext>
            </a:extLst>
          </p:cNvPr>
          <p:cNvSpPr/>
          <p:nvPr/>
        </p:nvSpPr>
        <p:spPr>
          <a:xfrm>
            <a:off x="2092088" y="3814328"/>
            <a:ext cx="1709928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Caldura 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BDD90C2E-B8C6-4535-98A0-E0681B6EA4A1}"/>
              </a:ext>
            </a:extLst>
          </p:cNvPr>
          <p:cNvSpPr/>
          <p:nvPr/>
        </p:nvSpPr>
        <p:spPr>
          <a:xfrm>
            <a:off x="4071806" y="3455463"/>
            <a:ext cx="963276" cy="13714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r"/>
            <a:r>
              <a:rPr lang="en-US" sz="800" b="1">
                <a:solidFill>
                  <a:schemeClr val="bg2">
                    <a:lumMod val="25000"/>
                  </a:schemeClr>
                </a:solidFill>
              </a:rPr>
              <a:t>Adauga furnizor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5C348649-CF30-48CE-A342-76EF2A0E45EE}"/>
              </a:ext>
            </a:extLst>
          </p:cNvPr>
          <p:cNvSpPr/>
          <p:nvPr/>
        </p:nvSpPr>
        <p:spPr>
          <a:xfrm>
            <a:off x="4071806" y="3634899"/>
            <a:ext cx="963276" cy="13714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r"/>
            <a:r>
              <a:rPr lang="en-US" sz="800" b="1">
                <a:solidFill>
                  <a:schemeClr val="bg2">
                    <a:lumMod val="25000"/>
                  </a:schemeClr>
                </a:solidFill>
              </a:rPr>
              <a:t>Adauga furnizor</a:t>
            </a:r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87372260-D588-48C8-A920-939D37CF471A}"/>
              </a:ext>
            </a:extLst>
          </p:cNvPr>
          <p:cNvSpPr/>
          <p:nvPr/>
        </p:nvSpPr>
        <p:spPr>
          <a:xfrm>
            <a:off x="4071806" y="3814335"/>
            <a:ext cx="963276" cy="13714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r"/>
            <a:r>
              <a:rPr lang="en-US" sz="800" b="1">
                <a:solidFill>
                  <a:schemeClr val="bg2">
                    <a:lumMod val="25000"/>
                  </a:schemeClr>
                </a:solidFill>
              </a:rPr>
              <a:t>Adauga furnizor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71E83373-4AB8-4DF7-98F0-9322E0A8D5BE}"/>
              </a:ext>
            </a:extLst>
          </p:cNvPr>
          <p:cNvSpPr/>
          <p:nvPr/>
        </p:nvSpPr>
        <p:spPr>
          <a:xfrm>
            <a:off x="4071806" y="3096591"/>
            <a:ext cx="963276" cy="13714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r"/>
            <a:r>
              <a:rPr lang="en-US" sz="800" b="1">
                <a:solidFill>
                  <a:schemeClr val="bg2">
                    <a:lumMod val="25000"/>
                  </a:schemeClr>
                </a:solidFill>
              </a:rPr>
              <a:t>Adauga furnizor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A5330D32-39F5-4C82-A4FE-B9691BC2CA19}"/>
              </a:ext>
            </a:extLst>
          </p:cNvPr>
          <p:cNvSpPr/>
          <p:nvPr/>
        </p:nvSpPr>
        <p:spPr>
          <a:xfrm>
            <a:off x="4071806" y="3276027"/>
            <a:ext cx="963276" cy="13714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r"/>
            <a:r>
              <a:rPr lang="en-US" sz="800" b="1">
                <a:solidFill>
                  <a:schemeClr val="bg2">
                    <a:lumMod val="25000"/>
                  </a:schemeClr>
                </a:solidFill>
              </a:rPr>
              <a:t>Adauga furnizor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D4AEA50E-2216-436E-8A28-899873FF17AB}"/>
              </a:ext>
            </a:extLst>
          </p:cNvPr>
          <p:cNvSpPr/>
          <p:nvPr/>
        </p:nvSpPr>
        <p:spPr>
          <a:xfrm>
            <a:off x="2094899" y="3993762"/>
            <a:ext cx="1709928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Diverse 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97EB01F2-549C-4118-99CF-9EB2632407AF}"/>
              </a:ext>
            </a:extLst>
          </p:cNvPr>
          <p:cNvSpPr/>
          <p:nvPr/>
        </p:nvSpPr>
        <p:spPr>
          <a:xfrm>
            <a:off x="4074617" y="3993773"/>
            <a:ext cx="963276" cy="13714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r"/>
            <a:r>
              <a:rPr lang="en-US" sz="800" b="1">
                <a:solidFill>
                  <a:schemeClr val="bg2">
                    <a:lumMod val="25000"/>
                  </a:schemeClr>
                </a:solidFill>
              </a:rPr>
              <a:t>Adauga furnizor</a:t>
            </a:r>
          </a:p>
        </p:txBody>
      </p:sp>
      <p:sp>
        <p:nvSpPr>
          <p:cNvPr id="39" name="Rectangle: Rounded Corners 38">
            <a:hlinkClick r:id="rId7" action="ppaction://hlinksldjump"/>
            <a:extLst>
              <a:ext uri="{FF2B5EF4-FFF2-40B4-BE49-F238E27FC236}">
                <a16:creationId xmlns:a16="http://schemas.microsoft.com/office/drawing/2014/main" id="{7F98F096-0971-49C5-ABDC-E57DBE0D5F16}"/>
              </a:ext>
            </a:extLst>
          </p:cNvPr>
          <p:cNvSpPr/>
          <p:nvPr/>
        </p:nvSpPr>
        <p:spPr>
          <a:xfrm>
            <a:off x="3820663" y="5285317"/>
            <a:ext cx="1704975" cy="246211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>
                <a:solidFill>
                  <a:schemeClr val="tx1">
                    <a:lumMod val="50000"/>
                    <a:lumOff val="50000"/>
                  </a:schemeClr>
                </a:solidFill>
              </a:rPr>
              <a:t>&lt; Inapoi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74FA6B41-AE03-4B70-A032-1925850664A6}"/>
              </a:ext>
            </a:extLst>
          </p:cNvPr>
          <p:cNvSpPr/>
          <p:nvPr/>
        </p:nvSpPr>
        <p:spPr>
          <a:xfrm>
            <a:off x="4071806" y="2736554"/>
            <a:ext cx="2011680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Rosal Pitesti Group SRL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C90CF3A2-3AAC-4D36-B247-2A7560801F6A}"/>
              </a:ext>
            </a:extLst>
          </p:cNvPr>
          <p:cNvSpPr/>
          <p:nvPr/>
        </p:nvSpPr>
        <p:spPr>
          <a:xfrm>
            <a:off x="4071806" y="2921668"/>
            <a:ext cx="2011680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Electrica SA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2ACD0CD9-D880-4A7A-BC87-CC6D87A1C6ED}"/>
              </a:ext>
            </a:extLst>
          </p:cNvPr>
          <p:cNvSpPr/>
          <p:nvPr/>
        </p:nvSpPr>
        <p:spPr>
          <a:xfrm>
            <a:off x="3842256" y="2736554"/>
            <a:ext cx="176037" cy="13639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r"/>
            <a:r>
              <a:rPr lang="en-US" sz="1050" b="1">
                <a:solidFill>
                  <a:schemeClr val="bg2">
                    <a:lumMod val="25000"/>
                  </a:schemeClr>
                </a:solidFill>
              </a:rPr>
              <a:t>+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0E2EBD00-C870-4772-B83A-9FF1E598B4C7}"/>
              </a:ext>
            </a:extLst>
          </p:cNvPr>
          <p:cNvSpPr/>
          <p:nvPr/>
        </p:nvSpPr>
        <p:spPr>
          <a:xfrm>
            <a:off x="3838399" y="2920178"/>
            <a:ext cx="176037" cy="13639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r"/>
            <a:r>
              <a:rPr lang="en-US" sz="1050" b="1">
                <a:solidFill>
                  <a:schemeClr val="bg2">
                    <a:lumMod val="25000"/>
                  </a:schemeClr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66560856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75716001-820E-45D2-946E-E744FE737E65}"/>
              </a:ext>
            </a:extLst>
          </p:cNvPr>
          <p:cNvSpPr/>
          <p:nvPr/>
        </p:nvSpPr>
        <p:spPr>
          <a:xfrm>
            <a:off x="1973181" y="1269462"/>
            <a:ext cx="7852094" cy="4337053"/>
          </a:xfrm>
          <a:prstGeom prst="rect">
            <a:avLst/>
          </a:prstGeom>
          <a:solidFill>
            <a:schemeClr val="bg1"/>
          </a:solidFill>
          <a:ln w="12700" cmpd="dbl">
            <a:gradFill flip="none" rotWithShape="1">
              <a:gsLst>
                <a:gs pos="0">
                  <a:schemeClr val="accent3">
                    <a:lumMod val="0"/>
                    <a:lumOff val="100000"/>
                  </a:schemeClr>
                </a:gs>
                <a:gs pos="35000">
                  <a:schemeClr val="accent3">
                    <a:lumMod val="0"/>
                    <a:lumOff val="100000"/>
                  </a:schemeClr>
                </a:gs>
                <a:gs pos="100000">
                  <a:schemeClr val="tx1"/>
                </a:gs>
              </a:gsLst>
              <a:path path="circle">
                <a:fillToRect l="50000" t="-80000" r="50000" b="180000"/>
              </a:path>
              <a:tileRect/>
            </a:gradFill>
          </a:ln>
          <a:effectLst>
            <a:outerShdw blurRad="50800" dist="50800" dir="5400000" algn="ctr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A1966B5C-11A5-4DD1-B4EE-54526F596CA2}"/>
              </a:ext>
            </a:extLst>
          </p:cNvPr>
          <p:cNvSpPr/>
          <p:nvPr/>
        </p:nvSpPr>
        <p:spPr>
          <a:xfrm>
            <a:off x="2055707" y="2615744"/>
            <a:ext cx="4400138" cy="2472360"/>
          </a:xfrm>
          <a:prstGeom prst="rect">
            <a:avLst/>
          </a:prstGeom>
          <a:solidFill>
            <a:schemeClr val="bg1"/>
          </a:solidFill>
          <a:ln w="9525" cap="rnd">
            <a:solidFill>
              <a:schemeClr val="tx1">
                <a:lumMod val="50000"/>
                <a:lumOff val="50000"/>
                <a:alpha val="72000"/>
              </a:schemeClr>
            </a:solidFill>
          </a:ln>
          <a:effectLst>
            <a:outerShdw blurRad="50800" dist="50800" dir="5400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625C435-64AB-4B2D-B175-18DCE1F178D1}"/>
              </a:ext>
            </a:extLst>
          </p:cNvPr>
          <p:cNvSpPr txBox="1"/>
          <p:nvPr/>
        </p:nvSpPr>
        <p:spPr>
          <a:xfrm>
            <a:off x="2612577" y="1424224"/>
            <a:ext cx="12774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tx1">
                    <a:lumMod val="85000"/>
                    <a:lumOff val="15000"/>
                  </a:schemeClr>
                </a:solidFill>
              </a:rPr>
              <a:t>Asociatie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5B8DAE88-CBC2-4EB7-BDB1-ABD6C10AFC13}"/>
              </a:ext>
            </a:extLst>
          </p:cNvPr>
          <p:cNvCxnSpPr/>
          <p:nvPr/>
        </p:nvCxnSpPr>
        <p:spPr>
          <a:xfrm>
            <a:off x="2037045" y="2024743"/>
            <a:ext cx="768704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Picture 59">
            <a:extLst>
              <a:ext uri="{FF2B5EF4-FFF2-40B4-BE49-F238E27FC236}">
                <a16:creationId xmlns:a16="http://schemas.microsoft.com/office/drawing/2014/main" id="{B4D3B41D-A6D2-4303-8912-BC572F1F7E10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662" y="1316179"/>
            <a:ext cx="581706" cy="581706"/>
          </a:xfrm>
          <a:prstGeom prst="rect">
            <a:avLst/>
          </a:prstGeom>
        </p:spPr>
      </p:pic>
      <p:sp>
        <p:nvSpPr>
          <p:cNvPr id="61" name="Rectangle: Rounded Corners 60">
            <a:hlinkClick r:id="rId5" action="ppaction://hlinksldjump"/>
            <a:extLst>
              <a:ext uri="{FF2B5EF4-FFF2-40B4-BE49-F238E27FC236}">
                <a16:creationId xmlns:a16="http://schemas.microsoft.com/office/drawing/2014/main" id="{AD3AD9E4-E303-43A9-B8CE-FB3A63343ADF}"/>
              </a:ext>
            </a:extLst>
          </p:cNvPr>
          <p:cNvSpPr/>
          <p:nvPr/>
        </p:nvSpPr>
        <p:spPr>
          <a:xfrm>
            <a:off x="2041686" y="5285317"/>
            <a:ext cx="1704975" cy="246211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/>
              <a:t>Continua</a:t>
            </a: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624248CC-8746-49CF-BCED-39C5422DD24E}"/>
              </a:ext>
            </a:extLst>
          </p:cNvPr>
          <p:cNvSpPr/>
          <p:nvPr/>
        </p:nvSpPr>
        <p:spPr>
          <a:xfrm>
            <a:off x="2092089" y="2737718"/>
            <a:ext cx="1709928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Salubritate</a:t>
            </a: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B19C878C-3FEE-4A0F-96DB-02411666EC60}"/>
              </a:ext>
            </a:extLst>
          </p:cNvPr>
          <p:cNvSpPr/>
          <p:nvPr/>
        </p:nvSpPr>
        <p:spPr>
          <a:xfrm>
            <a:off x="2037045" y="2066597"/>
            <a:ext cx="2876550" cy="22955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>
                <a:solidFill>
                  <a:schemeClr val="bg2">
                    <a:lumMod val="25000"/>
                  </a:schemeClr>
                </a:solidFill>
              </a:rPr>
              <a:t>Asociatia de proprietari Vulturul B4A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0FC76365-FEFB-46A3-8B18-0EC9825AA989}"/>
              </a:ext>
            </a:extLst>
          </p:cNvPr>
          <p:cNvCxnSpPr>
            <a:cxnSpLocks/>
          </p:cNvCxnSpPr>
          <p:nvPr/>
        </p:nvCxnSpPr>
        <p:spPr>
          <a:xfrm>
            <a:off x="2055707" y="2568245"/>
            <a:ext cx="311345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AB44D679-61C7-427F-9446-34707F516308}"/>
              </a:ext>
            </a:extLst>
          </p:cNvPr>
          <p:cNvSpPr/>
          <p:nvPr/>
        </p:nvSpPr>
        <p:spPr>
          <a:xfrm>
            <a:off x="2092089" y="2917153"/>
            <a:ext cx="1709928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Electricitate</a:t>
            </a:r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421FB981-6F06-42F8-A6D6-ACD808084972}"/>
              </a:ext>
            </a:extLst>
          </p:cNvPr>
          <p:cNvSpPr/>
          <p:nvPr/>
        </p:nvSpPr>
        <p:spPr>
          <a:xfrm>
            <a:off x="2094899" y="3455458"/>
            <a:ext cx="1709928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Apa</a:t>
            </a:r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9BB3F1AC-44D3-4B52-A086-08E82ED3709E}"/>
              </a:ext>
            </a:extLst>
          </p:cNvPr>
          <p:cNvSpPr/>
          <p:nvPr/>
        </p:nvSpPr>
        <p:spPr>
          <a:xfrm>
            <a:off x="2092088" y="3634893"/>
            <a:ext cx="1709928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Salarii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1F9859A8-C564-422C-BA37-FADEFEFF46E4}"/>
              </a:ext>
            </a:extLst>
          </p:cNvPr>
          <p:cNvSpPr/>
          <p:nvPr/>
        </p:nvSpPr>
        <p:spPr>
          <a:xfrm>
            <a:off x="7371199" y="2105427"/>
            <a:ext cx="1483552" cy="2472351"/>
          </a:xfrm>
          <a:prstGeom prst="rect">
            <a:avLst/>
          </a:prstGeom>
          <a:solidFill>
            <a:schemeClr val="bg1"/>
          </a:solidFill>
          <a:ln>
            <a:gradFill flip="none" rotWithShape="1">
              <a:gsLst>
                <a:gs pos="39000">
                  <a:schemeClr val="bg1">
                    <a:lumMod val="75000"/>
                  </a:schemeClr>
                </a:gs>
                <a:gs pos="60000">
                  <a:schemeClr val="accent3">
                    <a:lumMod val="45000"/>
                    <a:lumOff val="5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100000">
                  <a:schemeClr val="tx1"/>
                </a:gs>
              </a:gsLst>
              <a:lin ang="54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  <a:p>
            <a:pPr algn="ctr"/>
            <a:r>
              <a:rPr lang="en-US" sz="1600">
                <a:solidFill>
                  <a:srgbClr val="00B050"/>
                </a:solidFill>
              </a:rPr>
              <a:t>Indicatii</a:t>
            </a:r>
            <a:r>
              <a:rPr lang="en-US" sz="1200">
                <a:solidFill>
                  <a:srgbClr val="00B050"/>
                </a:solidFill>
              </a:rPr>
              <a:t> </a:t>
            </a:r>
          </a:p>
          <a:p>
            <a:pPr algn="ctr"/>
            <a:r>
              <a:rPr lang="en-US" sz="800">
                <a:solidFill>
                  <a:schemeClr val="tx1"/>
                </a:solidFill>
              </a:rPr>
              <a:t>Aici definesti furnizorii. </a:t>
            </a:r>
          </a:p>
          <a:p>
            <a:pPr algn="ctr"/>
            <a:endParaRPr lang="en-US" sz="800">
              <a:solidFill>
                <a:schemeClr val="tx1"/>
              </a:solidFill>
            </a:endParaRPr>
          </a:p>
          <a:p>
            <a:pPr algn="ctr"/>
            <a:r>
              <a:rPr lang="en-US" sz="800">
                <a:solidFill>
                  <a:schemeClr val="tx1"/>
                </a:solidFill>
              </a:rPr>
              <a:t>Apasa butonul </a:t>
            </a:r>
          </a:p>
          <a:p>
            <a:pPr algn="ctr"/>
            <a:r>
              <a:rPr lang="en-US" sz="1050" b="1">
                <a:solidFill>
                  <a:schemeClr val="tx1"/>
                </a:solidFill>
              </a:rPr>
              <a:t>Adauga furnizor</a:t>
            </a:r>
            <a:r>
              <a:rPr lang="en-US" sz="800">
                <a:solidFill>
                  <a:schemeClr val="tx1"/>
                </a:solidFill>
              </a:rPr>
              <a:t>                        din dreptul fiecarei categorii de                    cheltuieli</a:t>
            </a:r>
          </a:p>
          <a:p>
            <a:pPr algn="ctr"/>
            <a:endParaRPr lang="en-US" sz="800">
              <a:solidFill>
                <a:schemeClr val="tx1"/>
              </a:solidFill>
            </a:endParaRPr>
          </a:p>
          <a:p>
            <a:pPr algn="ctr"/>
            <a:r>
              <a:rPr lang="en-US" sz="800">
                <a:solidFill>
                  <a:schemeClr val="tx1"/>
                </a:solidFill>
              </a:rPr>
              <a:t>Apasa butonul </a:t>
            </a:r>
          </a:p>
          <a:p>
            <a:pPr algn="ctr"/>
            <a:r>
              <a:rPr lang="en-US" sz="1050" b="1">
                <a:solidFill>
                  <a:schemeClr val="tx1"/>
                </a:solidFill>
              </a:rPr>
              <a:t>Adauga categorie de cheltuieli </a:t>
            </a:r>
          </a:p>
          <a:p>
            <a:pPr algn="ctr"/>
            <a:r>
              <a:rPr lang="en-US" sz="800">
                <a:solidFill>
                  <a:schemeClr val="tx1"/>
                </a:solidFill>
              </a:rPr>
              <a:t>pentru a adauga o alta categorie de cheltuieli, inafara de cele predefinite</a:t>
            </a:r>
          </a:p>
        </p:txBody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id="{14EC3FEE-B761-42D5-8964-6380858801FA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5764" y="2179962"/>
            <a:ext cx="246610" cy="246610"/>
          </a:xfrm>
          <a:prstGeom prst="rect">
            <a:avLst/>
          </a:prstGeom>
        </p:spPr>
      </p:pic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32564B10-657C-4A7F-86AF-912E82F70550}"/>
              </a:ext>
            </a:extLst>
          </p:cNvPr>
          <p:cNvSpPr/>
          <p:nvPr/>
        </p:nvSpPr>
        <p:spPr>
          <a:xfrm>
            <a:off x="2037045" y="2323406"/>
            <a:ext cx="1144305" cy="22955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>
                <a:solidFill>
                  <a:schemeClr val="bg2">
                    <a:lumMod val="25000"/>
                  </a:schemeClr>
                </a:solidFill>
              </a:rPr>
              <a:t>Furnizori</a:t>
            </a: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98506B8A-7244-4959-9A47-6E71760D940D}"/>
              </a:ext>
            </a:extLst>
          </p:cNvPr>
          <p:cNvSpPr/>
          <p:nvPr/>
        </p:nvSpPr>
        <p:spPr>
          <a:xfrm>
            <a:off x="2092088" y="3096588"/>
            <a:ext cx="1709928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Intretinere lift</a:t>
            </a: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EAF22557-37FA-48F1-A189-B735F108BBBE}"/>
              </a:ext>
            </a:extLst>
          </p:cNvPr>
          <p:cNvSpPr/>
          <p:nvPr/>
        </p:nvSpPr>
        <p:spPr>
          <a:xfrm>
            <a:off x="2092088" y="3276023"/>
            <a:ext cx="1709928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Service interfon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66E7530-A39D-4E3C-96E0-D741258D9132}"/>
              </a:ext>
            </a:extLst>
          </p:cNvPr>
          <p:cNvGrpSpPr/>
          <p:nvPr/>
        </p:nvGrpSpPr>
        <p:grpSpPr>
          <a:xfrm>
            <a:off x="2098299" y="4486530"/>
            <a:ext cx="1704974" cy="204168"/>
            <a:chOff x="2092090" y="3988737"/>
            <a:chExt cx="1704974" cy="204168"/>
          </a:xfrm>
        </p:grpSpPr>
        <p:sp>
          <p:nvSpPr>
            <p:cNvPr id="101" name="Rectangle: Rounded Corners 100">
              <a:extLst>
                <a:ext uri="{FF2B5EF4-FFF2-40B4-BE49-F238E27FC236}">
                  <a16:creationId xmlns:a16="http://schemas.microsoft.com/office/drawing/2014/main" id="{887B7F85-1012-4761-97DD-3FF299AD72C9}"/>
                </a:ext>
              </a:extLst>
            </p:cNvPr>
            <p:cNvSpPr/>
            <p:nvPr/>
          </p:nvSpPr>
          <p:spPr>
            <a:xfrm>
              <a:off x="2092090" y="3988737"/>
              <a:ext cx="1704974" cy="20416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800">
                  <a:solidFill>
                    <a:schemeClr val="bg2">
                      <a:lumMod val="25000"/>
                    </a:schemeClr>
                  </a:solidFill>
                </a:rPr>
                <a:t>  Adauga categorie de cheltuieli</a:t>
              </a:r>
            </a:p>
          </p:txBody>
        </p: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6E98BBFB-71F5-44B3-B7E1-4B8239CE2AB0}"/>
                </a:ext>
              </a:extLst>
            </p:cNvPr>
            <p:cNvGrpSpPr/>
            <p:nvPr/>
          </p:nvGrpSpPr>
          <p:grpSpPr>
            <a:xfrm>
              <a:off x="2175874" y="4042699"/>
              <a:ext cx="104274" cy="101435"/>
              <a:chOff x="6534150" y="3358633"/>
              <a:chExt cx="457200" cy="504224"/>
            </a:xfrm>
          </p:grpSpPr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2EAD0557-851A-42D8-B553-45061D632BE5}"/>
                  </a:ext>
                </a:extLst>
              </p:cNvPr>
              <p:cNvCxnSpPr/>
              <p:nvPr/>
            </p:nvCxnSpPr>
            <p:spPr>
              <a:xfrm>
                <a:off x="6762750" y="3358633"/>
                <a:ext cx="0" cy="504224"/>
              </a:xfrm>
              <a:prstGeom prst="line">
                <a:avLst/>
              </a:prstGeom>
              <a:ln w="349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0A24B411-0208-4900-9074-306C5A3AE510}"/>
                  </a:ext>
                </a:extLst>
              </p:cNvPr>
              <p:cNvCxnSpPr/>
              <p:nvPr/>
            </p:nvCxnSpPr>
            <p:spPr>
              <a:xfrm>
                <a:off x="6534150" y="3610747"/>
                <a:ext cx="457200" cy="0"/>
              </a:xfrm>
              <a:prstGeom prst="line">
                <a:avLst/>
              </a:prstGeom>
              <a:ln w="349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1BB14877-E568-45D8-A239-477C039A46A9}"/>
              </a:ext>
            </a:extLst>
          </p:cNvPr>
          <p:cNvSpPr/>
          <p:nvPr/>
        </p:nvSpPr>
        <p:spPr>
          <a:xfrm>
            <a:off x="2098297" y="4047911"/>
            <a:ext cx="1709928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Caldura 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D4AEA50E-2216-436E-8A28-899873FF17AB}"/>
              </a:ext>
            </a:extLst>
          </p:cNvPr>
          <p:cNvSpPr/>
          <p:nvPr/>
        </p:nvSpPr>
        <p:spPr>
          <a:xfrm>
            <a:off x="2101108" y="4227345"/>
            <a:ext cx="1709928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Diverse </a:t>
            </a:r>
          </a:p>
        </p:txBody>
      </p:sp>
      <p:sp>
        <p:nvSpPr>
          <p:cNvPr id="39" name="Rectangle: Rounded Corners 38">
            <a:hlinkClick r:id="rId7" action="ppaction://hlinksldjump"/>
            <a:extLst>
              <a:ext uri="{FF2B5EF4-FFF2-40B4-BE49-F238E27FC236}">
                <a16:creationId xmlns:a16="http://schemas.microsoft.com/office/drawing/2014/main" id="{7F98F096-0971-49C5-ABDC-E57DBE0D5F16}"/>
              </a:ext>
            </a:extLst>
          </p:cNvPr>
          <p:cNvSpPr/>
          <p:nvPr/>
        </p:nvSpPr>
        <p:spPr>
          <a:xfrm>
            <a:off x="3820663" y="5285317"/>
            <a:ext cx="1704975" cy="246211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>
                <a:solidFill>
                  <a:schemeClr val="tx1">
                    <a:lumMod val="50000"/>
                    <a:lumOff val="50000"/>
                  </a:schemeClr>
                </a:solidFill>
              </a:rPr>
              <a:t>&lt; Inapoi</a:t>
            </a:r>
          </a:p>
        </p:txBody>
      </p:sp>
      <p:sp>
        <p:nvSpPr>
          <p:cNvPr id="37" name="Rectangle: Rounded Corners 36">
            <a:hlinkClick r:id="rId8" action="ppaction://hlinksldjump"/>
            <a:extLst>
              <a:ext uri="{FF2B5EF4-FFF2-40B4-BE49-F238E27FC236}">
                <a16:creationId xmlns:a16="http://schemas.microsoft.com/office/drawing/2014/main" id="{74FA6B41-AE03-4B70-A032-1925850664A6}"/>
              </a:ext>
            </a:extLst>
          </p:cNvPr>
          <p:cNvSpPr/>
          <p:nvPr/>
        </p:nvSpPr>
        <p:spPr>
          <a:xfrm>
            <a:off x="4071806" y="2736554"/>
            <a:ext cx="2011680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Rosal Pitesti Group SRL</a:t>
            </a:r>
          </a:p>
        </p:txBody>
      </p:sp>
      <p:sp>
        <p:nvSpPr>
          <p:cNvPr id="38" name="Rectangle: Rounded Corners 37">
            <a:hlinkClick r:id="rId9" action="ppaction://hlinksldjump"/>
            <a:extLst>
              <a:ext uri="{FF2B5EF4-FFF2-40B4-BE49-F238E27FC236}">
                <a16:creationId xmlns:a16="http://schemas.microsoft.com/office/drawing/2014/main" id="{C90CF3A2-3AAC-4D36-B247-2A7560801F6A}"/>
              </a:ext>
            </a:extLst>
          </p:cNvPr>
          <p:cNvSpPr/>
          <p:nvPr/>
        </p:nvSpPr>
        <p:spPr>
          <a:xfrm>
            <a:off x="4071806" y="2921668"/>
            <a:ext cx="2011680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Electrica SA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2ACD0CD9-D880-4A7A-BC87-CC6D87A1C6ED}"/>
              </a:ext>
            </a:extLst>
          </p:cNvPr>
          <p:cNvSpPr/>
          <p:nvPr/>
        </p:nvSpPr>
        <p:spPr>
          <a:xfrm>
            <a:off x="3842256" y="2736554"/>
            <a:ext cx="176037" cy="13639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r"/>
            <a:r>
              <a:rPr lang="en-US" sz="1050" b="1">
                <a:solidFill>
                  <a:schemeClr val="bg2">
                    <a:lumMod val="25000"/>
                  </a:schemeClr>
                </a:solidFill>
              </a:rPr>
              <a:t>+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0E2EBD00-C870-4772-B83A-9FF1E598B4C7}"/>
              </a:ext>
            </a:extLst>
          </p:cNvPr>
          <p:cNvSpPr/>
          <p:nvPr/>
        </p:nvSpPr>
        <p:spPr>
          <a:xfrm>
            <a:off x="3838399" y="2920178"/>
            <a:ext cx="176037" cy="13639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r"/>
            <a:r>
              <a:rPr lang="en-US" sz="1050" b="1">
                <a:solidFill>
                  <a:schemeClr val="bg2">
                    <a:lumMod val="25000"/>
                  </a:schemeClr>
                </a:solidFill>
              </a:rPr>
              <a:t>+</a:t>
            </a:r>
          </a:p>
        </p:txBody>
      </p:sp>
      <p:sp>
        <p:nvSpPr>
          <p:cNvPr id="43" name="Rectangle: Rounded Corners 35">
            <a:extLst>
              <a:ext uri="{FF2B5EF4-FFF2-40B4-BE49-F238E27FC236}">
                <a16:creationId xmlns:a16="http://schemas.microsoft.com/office/drawing/2014/main" id="{97EB01F2-549C-4118-99CF-9EB2632407AF}"/>
              </a:ext>
            </a:extLst>
          </p:cNvPr>
          <p:cNvSpPr/>
          <p:nvPr/>
        </p:nvSpPr>
        <p:spPr>
          <a:xfrm>
            <a:off x="4068059" y="4047911"/>
            <a:ext cx="963276" cy="13714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r"/>
            <a:r>
              <a:rPr lang="en-US" sz="800" b="1">
                <a:solidFill>
                  <a:schemeClr val="bg2">
                    <a:lumMod val="25000"/>
                  </a:schemeClr>
                </a:solidFill>
              </a:rPr>
              <a:t>Adauga furnizor</a:t>
            </a:r>
          </a:p>
        </p:txBody>
      </p:sp>
      <p:sp>
        <p:nvSpPr>
          <p:cNvPr id="44" name="Rectangle: Rounded Corners 42">
            <a:hlinkClick r:id="rId10" action="ppaction://hlinksldjump"/>
            <a:extLst>
              <a:ext uri="{FF2B5EF4-FFF2-40B4-BE49-F238E27FC236}">
                <a16:creationId xmlns:a16="http://schemas.microsoft.com/office/drawing/2014/main" id="{B1B0297D-28B2-4197-B6DD-2544D5EB6B58}"/>
              </a:ext>
            </a:extLst>
          </p:cNvPr>
          <p:cNvSpPr/>
          <p:nvPr/>
        </p:nvSpPr>
        <p:spPr>
          <a:xfrm>
            <a:off x="4071806" y="3455346"/>
            <a:ext cx="2011680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ApaNova SRL</a:t>
            </a:r>
          </a:p>
        </p:txBody>
      </p:sp>
      <p:sp>
        <p:nvSpPr>
          <p:cNvPr id="46" name="Rectangle: Rounded Corners 43">
            <a:extLst>
              <a:ext uri="{FF2B5EF4-FFF2-40B4-BE49-F238E27FC236}">
                <a16:creationId xmlns:a16="http://schemas.microsoft.com/office/drawing/2014/main" id="{3F8D8DF4-4EF0-47B5-8E89-D460E231AF93}"/>
              </a:ext>
            </a:extLst>
          </p:cNvPr>
          <p:cNvSpPr/>
          <p:nvPr/>
        </p:nvSpPr>
        <p:spPr>
          <a:xfrm>
            <a:off x="4071806" y="3275648"/>
            <a:ext cx="2011680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Intercom SRL</a:t>
            </a:r>
          </a:p>
        </p:txBody>
      </p:sp>
      <p:sp>
        <p:nvSpPr>
          <p:cNvPr id="47" name="Rectangle: Rounded Corners 45">
            <a:extLst>
              <a:ext uri="{FF2B5EF4-FFF2-40B4-BE49-F238E27FC236}">
                <a16:creationId xmlns:a16="http://schemas.microsoft.com/office/drawing/2014/main" id="{5F9101DD-3DE2-4FC3-8A32-31A86CB34C40}"/>
              </a:ext>
            </a:extLst>
          </p:cNvPr>
          <p:cNvSpPr/>
          <p:nvPr/>
        </p:nvSpPr>
        <p:spPr>
          <a:xfrm>
            <a:off x="4068059" y="3635045"/>
            <a:ext cx="2011680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Florea Mihail</a:t>
            </a:r>
          </a:p>
        </p:txBody>
      </p:sp>
      <p:sp>
        <p:nvSpPr>
          <p:cNvPr id="48" name="Rectangle: Rounded Corners 50">
            <a:extLst>
              <a:ext uri="{FF2B5EF4-FFF2-40B4-BE49-F238E27FC236}">
                <a16:creationId xmlns:a16="http://schemas.microsoft.com/office/drawing/2014/main" id="{597CC2AA-BF7F-402A-8CA9-8EED9A51201D}"/>
              </a:ext>
            </a:extLst>
          </p:cNvPr>
          <p:cNvSpPr/>
          <p:nvPr/>
        </p:nvSpPr>
        <p:spPr>
          <a:xfrm>
            <a:off x="4071806" y="3095950"/>
            <a:ext cx="2011680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Ascensorul SA</a:t>
            </a:r>
          </a:p>
        </p:txBody>
      </p:sp>
      <p:sp>
        <p:nvSpPr>
          <p:cNvPr id="51" name="Rectangle: Rounded Corners 52">
            <a:extLst>
              <a:ext uri="{FF2B5EF4-FFF2-40B4-BE49-F238E27FC236}">
                <a16:creationId xmlns:a16="http://schemas.microsoft.com/office/drawing/2014/main" id="{2F0E54DF-A268-46E7-9316-4427AAC2F81E}"/>
              </a:ext>
            </a:extLst>
          </p:cNvPr>
          <p:cNvSpPr/>
          <p:nvPr/>
        </p:nvSpPr>
        <p:spPr>
          <a:xfrm>
            <a:off x="4068059" y="3834647"/>
            <a:ext cx="2011680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Buscu Gheorghe</a:t>
            </a:r>
          </a:p>
        </p:txBody>
      </p:sp>
      <p:sp>
        <p:nvSpPr>
          <p:cNvPr id="52" name="Rectangle: Rounded Corners 55">
            <a:extLst>
              <a:ext uri="{FF2B5EF4-FFF2-40B4-BE49-F238E27FC236}">
                <a16:creationId xmlns:a16="http://schemas.microsoft.com/office/drawing/2014/main" id="{2AEBCA6B-DE35-43F9-96A4-A25D2A8EED7A}"/>
              </a:ext>
            </a:extLst>
          </p:cNvPr>
          <p:cNvSpPr/>
          <p:nvPr/>
        </p:nvSpPr>
        <p:spPr>
          <a:xfrm>
            <a:off x="4068059" y="4228588"/>
            <a:ext cx="963276" cy="13714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r"/>
            <a:r>
              <a:rPr lang="en-US" sz="800" b="1">
                <a:solidFill>
                  <a:schemeClr val="bg2">
                    <a:lumMod val="25000"/>
                  </a:schemeClr>
                </a:solidFill>
              </a:rPr>
              <a:t>Adauga furnizor</a:t>
            </a:r>
          </a:p>
        </p:txBody>
      </p:sp>
      <p:sp>
        <p:nvSpPr>
          <p:cNvPr id="53" name="Rectangle: Rounded Corners 40">
            <a:extLst>
              <a:ext uri="{FF2B5EF4-FFF2-40B4-BE49-F238E27FC236}">
                <a16:creationId xmlns:a16="http://schemas.microsoft.com/office/drawing/2014/main" id="{2ACD0CD9-D880-4A7A-BC87-CC6D87A1C6ED}"/>
              </a:ext>
            </a:extLst>
          </p:cNvPr>
          <p:cNvSpPr/>
          <p:nvPr/>
        </p:nvSpPr>
        <p:spPr>
          <a:xfrm>
            <a:off x="3838397" y="3096718"/>
            <a:ext cx="176037" cy="13639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r"/>
            <a:r>
              <a:rPr lang="en-US" sz="1050" b="1">
                <a:solidFill>
                  <a:schemeClr val="bg2">
                    <a:lumMod val="25000"/>
                  </a:schemeClr>
                </a:solidFill>
              </a:rPr>
              <a:t>+</a:t>
            </a:r>
          </a:p>
        </p:txBody>
      </p:sp>
      <p:sp>
        <p:nvSpPr>
          <p:cNvPr id="54" name="Rectangle: Rounded Corners 41">
            <a:extLst>
              <a:ext uri="{FF2B5EF4-FFF2-40B4-BE49-F238E27FC236}">
                <a16:creationId xmlns:a16="http://schemas.microsoft.com/office/drawing/2014/main" id="{0E2EBD00-C870-4772-B83A-9FF1E598B4C7}"/>
              </a:ext>
            </a:extLst>
          </p:cNvPr>
          <p:cNvSpPr/>
          <p:nvPr/>
        </p:nvSpPr>
        <p:spPr>
          <a:xfrm>
            <a:off x="3834540" y="3280342"/>
            <a:ext cx="176037" cy="13639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r"/>
            <a:r>
              <a:rPr lang="en-US" sz="1050" b="1">
                <a:solidFill>
                  <a:schemeClr val="bg2">
                    <a:lumMod val="25000"/>
                  </a:schemeClr>
                </a:solidFill>
              </a:rPr>
              <a:t>+</a:t>
            </a:r>
          </a:p>
        </p:txBody>
      </p:sp>
      <p:sp>
        <p:nvSpPr>
          <p:cNvPr id="55" name="Rectangle: Rounded Corners 40">
            <a:extLst>
              <a:ext uri="{FF2B5EF4-FFF2-40B4-BE49-F238E27FC236}">
                <a16:creationId xmlns:a16="http://schemas.microsoft.com/office/drawing/2014/main" id="{2ACD0CD9-D880-4A7A-BC87-CC6D87A1C6ED}"/>
              </a:ext>
            </a:extLst>
          </p:cNvPr>
          <p:cNvSpPr/>
          <p:nvPr/>
        </p:nvSpPr>
        <p:spPr>
          <a:xfrm>
            <a:off x="3833804" y="3449900"/>
            <a:ext cx="176037" cy="13639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r"/>
            <a:r>
              <a:rPr lang="en-US" sz="1050" b="1">
                <a:solidFill>
                  <a:schemeClr val="bg2">
                    <a:lumMod val="25000"/>
                  </a:schemeClr>
                </a:solidFill>
              </a:rPr>
              <a:t>+</a:t>
            </a:r>
          </a:p>
        </p:txBody>
      </p:sp>
      <p:sp>
        <p:nvSpPr>
          <p:cNvPr id="56" name="Rectangle: Rounded Corners 41">
            <a:extLst>
              <a:ext uri="{FF2B5EF4-FFF2-40B4-BE49-F238E27FC236}">
                <a16:creationId xmlns:a16="http://schemas.microsoft.com/office/drawing/2014/main" id="{0E2EBD00-C870-4772-B83A-9FF1E598B4C7}"/>
              </a:ext>
            </a:extLst>
          </p:cNvPr>
          <p:cNvSpPr/>
          <p:nvPr/>
        </p:nvSpPr>
        <p:spPr>
          <a:xfrm>
            <a:off x="3829947" y="3633524"/>
            <a:ext cx="176037" cy="13639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r"/>
            <a:r>
              <a:rPr lang="en-US" sz="1050" b="1">
                <a:solidFill>
                  <a:schemeClr val="bg2">
                    <a:lumMod val="25000"/>
                  </a:schemeClr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35348553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5">
            <a:extLst>
              <a:ext uri="{FF2B5EF4-FFF2-40B4-BE49-F238E27FC236}">
                <a16:creationId xmlns:a16="http://schemas.microsoft.com/office/drawing/2014/main" id="{A1966B5C-11A5-4DD1-B4EE-54526F596CA2}"/>
              </a:ext>
            </a:extLst>
          </p:cNvPr>
          <p:cNvSpPr/>
          <p:nvPr/>
        </p:nvSpPr>
        <p:spPr>
          <a:xfrm>
            <a:off x="2055707" y="2615744"/>
            <a:ext cx="4400138" cy="2472360"/>
          </a:xfrm>
          <a:prstGeom prst="rect">
            <a:avLst/>
          </a:prstGeom>
          <a:solidFill>
            <a:schemeClr val="bg1"/>
          </a:solidFill>
          <a:ln w="9525" cap="rnd">
            <a:solidFill>
              <a:schemeClr val="tx1">
                <a:lumMod val="50000"/>
                <a:lumOff val="50000"/>
                <a:alpha val="7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625C435-64AB-4B2D-B175-18DCE1F178D1}"/>
              </a:ext>
            </a:extLst>
          </p:cNvPr>
          <p:cNvSpPr txBox="1"/>
          <p:nvPr/>
        </p:nvSpPr>
        <p:spPr>
          <a:xfrm>
            <a:off x="2612577" y="1424224"/>
            <a:ext cx="12774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tx1">
                    <a:lumMod val="85000"/>
                    <a:lumOff val="15000"/>
                  </a:schemeClr>
                </a:solidFill>
              </a:rPr>
              <a:t>Asociatie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5B8DAE88-CBC2-4EB7-BDB1-ABD6C10AFC13}"/>
              </a:ext>
            </a:extLst>
          </p:cNvPr>
          <p:cNvCxnSpPr/>
          <p:nvPr/>
        </p:nvCxnSpPr>
        <p:spPr>
          <a:xfrm>
            <a:off x="2037045" y="2024743"/>
            <a:ext cx="768704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Picture 59">
            <a:extLst>
              <a:ext uri="{FF2B5EF4-FFF2-40B4-BE49-F238E27FC236}">
                <a16:creationId xmlns:a16="http://schemas.microsoft.com/office/drawing/2014/main" id="{B4D3B41D-A6D2-4303-8912-BC572F1F7E10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662" y="1316179"/>
            <a:ext cx="581706" cy="581706"/>
          </a:xfrm>
          <a:prstGeom prst="rect">
            <a:avLst/>
          </a:prstGeom>
        </p:spPr>
      </p:pic>
      <p:sp>
        <p:nvSpPr>
          <p:cNvPr id="61" name="Rectangle: Rounded Corners 60">
            <a:hlinkClick r:id="rId4" action="ppaction://hlinksldjump"/>
            <a:extLst>
              <a:ext uri="{FF2B5EF4-FFF2-40B4-BE49-F238E27FC236}">
                <a16:creationId xmlns:a16="http://schemas.microsoft.com/office/drawing/2014/main" id="{AD3AD9E4-E303-43A9-B8CE-FB3A63343ADF}"/>
              </a:ext>
            </a:extLst>
          </p:cNvPr>
          <p:cNvSpPr/>
          <p:nvPr/>
        </p:nvSpPr>
        <p:spPr>
          <a:xfrm>
            <a:off x="2041686" y="5285317"/>
            <a:ext cx="1704975" cy="246211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/>
              <a:t>Continua</a:t>
            </a: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624248CC-8746-49CF-BCED-39C5422DD24E}"/>
              </a:ext>
            </a:extLst>
          </p:cNvPr>
          <p:cNvSpPr/>
          <p:nvPr/>
        </p:nvSpPr>
        <p:spPr>
          <a:xfrm>
            <a:off x="2092089" y="2737718"/>
            <a:ext cx="1709928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Salubritate</a:t>
            </a: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B19C878C-3FEE-4A0F-96DB-02411666EC60}"/>
              </a:ext>
            </a:extLst>
          </p:cNvPr>
          <p:cNvSpPr/>
          <p:nvPr/>
        </p:nvSpPr>
        <p:spPr>
          <a:xfrm>
            <a:off x="2037045" y="2066597"/>
            <a:ext cx="2876550" cy="22955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>
                <a:solidFill>
                  <a:schemeClr val="bg2">
                    <a:lumMod val="25000"/>
                  </a:schemeClr>
                </a:solidFill>
              </a:rPr>
              <a:t>Asociatia de proprietari Vulturul B4A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0FC76365-FEFB-46A3-8B18-0EC9825AA989}"/>
              </a:ext>
            </a:extLst>
          </p:cNvPr>
          <p:cNvCxnSpPr>
            <a:cxnSpLocks/>
          </p:cNvCxnSpPr>
          <p:nvPr/>
        </p:nvCxnSpPr>
        <p:spPr>
          <a:xfrm>
            <a:off x="2055707" y="2568245"/>
            <a:ext cx="311345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AB44D679-61C7-427F-9446-34707F516308}"/>
              </a:ext>
            </a:extLst>
          </p:cNvPr>
          <p:cNvSpPr/>
          <p:nvPr/>
        </p:nvSpPr>
        <p:spPr>
          <a:xfrm>
            <a:off x="2092089" y="2917153"/>
            <a:ext cx="1709928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Electricitate</a:t>
            </a:r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421FB981-6F06-42F8-A6D6-ACD808084972}"/>
              </a:ext>
            </a:extLst>
          </p:cNvPr>
          <p:cNvSpPr/>
          <p:nvPr/>
        </p:nvSpPr>
        <p:spPr>
          <a:xfrm>
            <a:off x="2094899" y="3455458"/>
            <a:ext cx="1709928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Apa</a:t>
            </a:r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9BB3F1AC-44D3-4B52-A086-08E82ED3709E}"/>
              </a:ext>
            </a:extLst>
          </p:cNvPr>
          <p:cNvSpPr/>
          <p:nvPr/>
        </p:nvSpPr>
        <p:spPr>
          <a:xfrm>
            <a:off x="2092088" y="3634893"/>
            <a:ext cx="1709928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Salarii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1F9859A8-C564-422C-BA37-FADEFEFF46E4}"/>
              </a:ext>
            </a:extLst>
          </p:cNvPr>
          <p:cNvSpPr/>
          <p:nvPr/>
        </p:nvSpPr>
        <p:spPr>
          <a:xfrm>
            <a:off x="7371199" y="2105427"/>
            <a:ext cx="1483552" cy="2472351"/>
          </a:xfrm>
          <a:prstGeom prst="rect">
            <a:avLst/>
          </a:prstGeom>
          <a:solidFill>
            <a:schemeClr val="bg1"/>
          </a:solidFill>
          <a:ln>
            <a:gradFill flip="none" rotWithShape="1">
              <a:gsLst>
                <a:gs pos="39000">
                  <a:schemeClr val="bg1">
                    <a:lumMod val="75000"/>
                  </a:schemeClr>
                </a:gs>
                <a:gs pos="60000">
                  <a:schemeClr val="accent3">
                    <a:lumMod val="45000"/>
                    <a:lumOff val="5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100000">
                  <a:schemeClr val="tx1"/>
                </a:gs>
              </a:gsLst>
              <a:lin ang="54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  <a:p>
            <a:pPr algn="ctr"/>
            <a:r>
              <a:rPr lang="en-US" sz="1600">
                <a:solidFill>
                  <a:srgbClr val="00B050"/>
                </a:solidFill>
              </a:rPr>
              <a:t>Indicatii</a:t>
            </a:r>
            <a:r>
              <a:rPr lang="en-US" sz="1200">
                <a:solidFill>
                  <a:srgbClr val="00B050"/>
                </a:solidFill>
              </a:rPr>
              <a:t> </a:t>
            </a:r>
          </a:p>
          <a:p>
            <a:pPr algn="ctr"/>
            <a:r>
              <a:rPr lang="en-US" sz="800">
                <a:solidFill>
                  <a:schemeClr val="tx1"/>
                </a:solidFill>
              </a:rPr>
              <a:t>Aici definesti furnizorii. </a:t>
            </a:r>
          </a:p>
          <a:p>
            <a:pPr algn="ctr"/>
            <a:endParaRPr lang="en-US" sz="800">
              <a:solidFill>
                <a:schemeClr val="tx1"/>
              </a:solidFill>
            </a:endParaRPr>
          </a:p>
          <a:p>
            <a:pPr algn="ctr"/>
            <a:r>
              <a:rPr lang="en-US" sz="800">
                <a:solidFill>
                  <a:schemeClr val="tx1"/>
                </a:solidFill>
              </a:rPr>
              <a:t>Apasa butonul </a:t>
            </a:r>
          </a:p>
          <a:p>
            <a:pPr algn="ctr"/>
            <a:r>
              <a:rPr lang="en-US" sz="1050" b="1">
                <a:solidFill>
                  <a:schemeClr val="tx1"/>
                </a:solidFill>
              </a:rPr>
              <a:t>Adauga furnizor</a:t>
            </a:r>
            <a:r>
              <a:rPr lang="en-US" sz="800">
                <a:solidFill>
                  <a:schemeClr val="tx1"/>
                </a:solidFill>
              </a:rPr>
              <a:t>                        din dreptul fiecarei categorii de                    cheltuieli</a:t>
            </a:r>
          </a:p>
          <a:p>
            <a:pPr algn="ctr"/>
            <a:endParaRPr lang="en-US" sz="800">
              <a:solidFill>
                <a:schemeClr val="tx1"/>
              </a:solidFill>
            </a:endParaRPr>
          </a:p>
          <a:p>
            <a:pPr algn="ctr"/>
            <a:r>
              <a:rPr lang="en-US" sz="800">
                <a:solidFill>
                  <a:schemeClr val="tx1"/>
                </a:solidFill>
              </a:rPr>
              <a:t>Apasa butonul </a:t>
            </a:r>
          </a:p>
          <a:p>
            <a:pPr algn="ctr"/>
            <a:r>
              <a:rPr lang="en-US" sz="1050" b="1">
                <a:solidFill>
                  <a:schemeClr val="tx1"/>
                </a:solidFill>
              </a:rPr>
              <a:t>Adauga categorie de cheltuieli </a:t>
            </a:r>
          </a:p>
          <a:p>
            <a:pPr algn="ctr"/>
            <a:r>
              <a:rPr lang="en-US" sz="800">
                <a:solidFill>
                  <a:schemeClr val="tx1"/>
                </a:solidFill>
              </a:rPr>
              <a:t>pentru a adauga o alta categorie de cheltuieli, inafara de cele predefinite</a:t>
            </a:r>
          </a:p>
        </p:txBody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id="{14EC3FEE-B761-42D5-8964-6380858801FA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5764" y="2179962"/>
            <a:ext cx="246610" cy="246610"/>
          </a:xfrm>
          <a:prstGeom prst="rect">
            <a:avLst/>
          </a:prstGeom>
        </p:spPr>
      </p:pic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32564B10-657C-4A7F-86AF-912E82F70550}"/>
              </a:ext>
            </a:extLst>
          </p:cNvPr>
          <p:cNvSpPr/>
          <p:nvPr/>
        </p:nvSpPr>
        <p:spPr>
          <a:xfrm>
            <a:off x="2037045" y="2323406"/>
            <a:ext cx="1144305" cy="22955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>
                <a:solidFill>
                  <a:schemeClr val="bg2">
                    <a:lumMod val="25000"/>
                  </a:schemeClr>
                </a:solidFill>
              </a:rPr>
              <a:t>Furnizori</a:t>
            </a: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98506B8A-7244-4959-9A47-6E71760D940D}"/>
              </a:ext>
            </a:extLst>
          </p:cNvPr>
          <p:cNvSpPr/>
          <p:nvPr/>
        </p:nvSpPr>
        <p:spPr>
          <a:xfrm>
            <a:off x="2092088" y="3096588"/>
            <a:ext cx="1709928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Intretinere lift</a:t>
            </a: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EAF22557-37FA-48F1-A189-B735F108BBBE}"/>
              </a:ext>
            </a:extLst>
          </p:cNvPr>
          <p:cNvSpPr/>
          <p:nvPr/>
        </p:nvSpPr>
        <p:spPr>
          <a:xfrm>
            <a:off x="2092088" y="3276023"/>
            <a:ext cx="1709928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Service interfon</a:t>
            </a:r>
          </a:p>
        </p:txBody>
      </p:sp>
      <p:sp>
        <p:nvSpPr>
          <p:cNvPr id="97" name="Rectangle: Rounded Corners 96">
            <a:hlinkClick r:id="rId6" action="ppaction://hlinksldjump"/>
            <a:extLst>
              <a:ext uri="{FF2B5EF4-FFF2-40B4-BE49-F238E27FC236}">
                <a16:creationId xmlns:a16="http://schemas.microsoft.com/office/drawing/2014/main" id="{66F5614A-E692-4437-847E-537F6770E02B}"/>
              </a:ext>
            </a:extLst>
          </p:cNvPr>
          <p:cNvSpPr/>
          <p:nvPr/>
        </p:nvSpPr>
        <p:spPr>
          <a:xfrm>
            <a:off x="3853692" y="2737719"/>
            <a:ext cx="963276" cy="13714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r"/>
            <a:r>
              <a:rPr lang="en-US" sz="800" b="1">
                <a:solidFill>
                  <a:schemeClr val="bg2">
                    <a:lumMod val="25000"/>
                  </a:schemeClr>
                </a:solidFill>
              </a:rPr>
              <a:t>Adauga furnizor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66E7530-A39D-4E3C-96E0-D741258D9132}"/>
              </a:ext>
            </a:extLst>
          </p:cNvPr>
          <p:cNvGrpSpPr/>
          <p:nvPr/>
        </p:nvGrpSpPr>
        <p:grpSpPr>
          <a:xfrm>
            <a:off x="2092090" y="4252947"/>
            <a:ext cx="1704974" cy="204168"/>
            <a:chOff x="2092090" y="3988737"/>
            <a:chExt cx="1704974" cy="204168"/>
          </a:xfrm>
        </p:grpSpPr>
        <p:sp>
          <p:nvSpPr>
            <p:cNvPr id="101" name="Rectangle: Rounded Corners 100">
              <a:hlinkClick r:id="rId7" action="ppaction://hlinksldjump"/>
              <a:extLst>
                <a:ext uri="{FF2B5EF4-FFF2-40B4-BE49-F238E27FC236}">
                  <a16:creationId xmlns:a16="http://schemas.microsoft.com/office/drawing/2014/main" id="{887B7F85-1012-4761-97DD-3FF299AD72C9}"/>
                </a:ext>
              </a:extLst>
            </p:cNvPr>
            <p:cNvSpPr/>
            <p:nvPr/>
          </p:nvSpPr>
          <p:spPr>
            <a:xfrm>
              <a:off x="2092090" y="3988737"/>
              <a:ext cx="1704974" cy="20416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800">
                  <a:solidFill>
                    <a:schemeClr val="bg2">
                      <a:lumMod val="25000"/>
                    </a:schemeClr>
                  </a:solidFill>
                </a:rPr>
                <a:t>  Adauga categorie de cheltuieli</a:t>
              </a:r>
            </a:p>
          </p:txBody>
        </p: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6E98BBFB-71F5-44B3-B7E1-4B8239CE2AB0}"/>
                </a:ext>
              </a:extLst>
            </p:cNvPr>
            <p:cNvGrpSpPr/>
            <p:nvPr/>
          </p:nvGrpSpPr>
          <p:grpSpPr>
            <a:xfrm>
              <a:off x="2175874" y="4042699"/>
              <a:ext cx="104274" cy="101435"/>
              <a:chOff x="6534150" y="3358633"/>
              <a:chExt cx="457200" cy="504224"/>
            </a:xfrm>
          </p:grpSpPr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2EAD0557-851A-42D8-B553-45061D632BE5}"/>
                  </a:ext>
                </a:extLst>
              </p:cNvPr>
              <p:cNvCxnSpPr/>
              <p:nvPr/>
            </p:nvCxnSpPr>
            <p:spPr>
              <a:xfrm>
                <a:off x="6762750" y="3358633"/>
                <a:ext cx="0" cy="504224"/>
              </a:xfrm>
              <a:prstGeom prst="line">
                <a:avLst/>
              </a:prstGeom>
              <a:ln w="349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0A24B411-0208-4900-9074-306C5A3AE510}"/>
                  </a:ext>
                </a:extLst>
              </p:cNvPr>
              <p:cNvCxnSpPr/>
              <p:nvPr/>
            </p:nvCxnSpPr>
            <p:spPr>
              <a:xfrm>
                <a:off x="6534150" y="3610747"/>
                <a:ext cx="457200" cy="0"/>
              </a:xfrm>
              <a:prstGeom prst="line">
                <a:avLst/>
              </a:prstGeom>
              <a:ln w="349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1BB14877-E568-45D8-A239-477C039A46A9}"/>
              </a:ext>
            </a:extLst>
          </p:cNvPr>
          <p:cNvSpPr/>
          <p:nvPr/>
        </p:nvSpPr>
        <p:spPr>
          <a:xfrm>
            <a:off x="2092088" y="3814328"/>
            <a:ext cx="1709928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Caldura 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D0D58E75-6619-49A6-A49A-C9C1DB9EDC59}"/>
              </a:ext>
            </a:extLst>
          </p:cNvPr>
          <p:cNvSpPr/>
          <p:nvPr/>
        </p:nvSpPr>
        <p:spPr>
          <a:xfrm>
            <a:off x="3853692" y="2917155"/>
            <a:ext cx="963276" cy="13714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r"/>
            <a:r>
              <a:rPr lang="en-US" sz="800" b="1">
                <a:solidFill>
                  <a:schemeClr val="bg2">
                    <a:lumMod val="25000"/>
                  </a:schemeClr>
                </a:solidFill>
              </a:rPr>
              <a:t>Adauga furnizor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BDD90C2E-B8C6-4535-98A0-E0681B6EA4A1}"/>
              </a:ext>
            </a:extLst>
          </p:cNvPr>
          <p:cNvSpPr/>
          <p:nvPr/>
        </p:nvSpPr>
        <p:spPr>
          <a:xfrm>
            <a:off x="3853692" y="3455463"/>
            <a:ext cx="963276" cy="13714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r"/>
            <a:r>
              <a:rPr lang="en-US" sz="800" b="1">
                <a:solidFill>
                  <a:schemeClr val="bg2">
                    <a:lumMod val="25000"/>
                  </a:schemeClr>
                </a:solidFill>
              </a:rPr>
              <a:t>Adauga furnizor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5C348649-CF30-48CE-A342-76EF2A0E45EE}"/>
              </a:ext>
            </a:extLst>
          </p:cNvPr>
          <p:cNvSpPr/>
          <p:nvPr/>
        </p:nvSpPr>
        <p:spPr>
          <a:xfrm>
            <a:off x="3853692" y="3634899"/>
            <a:ext cx="963276" cy="13714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r"/>
            <a:r>
              <a:rPr lang="en-US" sz="800" b="1">
                <a:solidFill>
                  <a:schemeClr val="bg2">
                    <a:lumMod val="25000"/>
                  </a:schemeClr>
                </a:solidFill>
              </a:rPr>
              <a:t>Adauga furnizor</a:t>
            </a:r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87372260-D588-48C8-A920-939D37CF471A}"/>
              </a:ext>
            </a:extLst>
          </p:cNvPr>
          <p:cNvSpPr/>
          <p:nvPr/>
        </p:nvSpPr>
        <p:spPr>
          <a:xfrm>
            <a:off x="3853692" y="3814335"/>
            <a:ext cx="963276" cy="13714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r"/>
            <a:r>
              <a:rPr lang="en-US" sz="800" b="1">
                <a:solidFill>
                  <a:schemeClr val="bg2">
                    <a:lumMod val="25000"/>
                  </a:schemeClr>
                </a:solidFill>
              </a:rPr>
              <a:t>Adauga furnizor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71E83373-4AB8-4DF7-98F0-9322E0A8D5BE}"/>
              </a:ext>
            </a:extLst>
          </p:cNvPr>
          <p:cNvSpPr/>
          <p:nvPr/>
        </p:nvSpPr>
        <p:spPr>
          <a:xfrm>
            <a:off x="3853692" y="3096591"/>
            <a:ext cx="963276" cy="13714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r"/>
            <a:r>
              <a:rPr lang="en-US" sz="800" b="1">
                <a:solidFill>
                  <a:schemeClr val="bg2">
                    <a:lumMod val="25000"/>
                  </a:schemeClr>
                </a:solidFill>
              </a:rPr>
              <a:t>Adauga furnizor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A5330D32-39F5-4C82-A4FE-B9691BC2CA19}"/>
              </a:ext>
            </a:extLst>
          </p:cNvPr>
          <p:cNvSpPr/>
          <p:nvPr/>
        </p:nvSpPr>
        <p:spPr>
          <a:xfrm>
            <a:off x="3853692" y="3276027"/>
            <a:ext cx="963276" cy="13714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r"/>
            <a:r>
              <a:rPr lang="en-US" sz="800" b="1">
                <a:solidFill>
                  <a:schemeClr val="bg2">
                    <a:lumMod val="25000"/>
                  </a:schemeClr>
                </a:solidFill>
              </a:rPr>
              <a:t>Adauga furnizor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D4AEA50E-2216-436E-8A28-899873FF17AB}"/>
              </a:ext>
            </a:extLst>
          </p:cNvPr>
          <p:cNvSpPr/>
          <p:nvPr/>
        </p:nvSpPr>
        <p:spPr>
          <a:xfrm>
            <a:off x="2094899" y="3993762"/>
            <a:ext cx="1709928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Diverse 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97EB01F2-549C-4118-99CF-9EB2632407AF}"/>
              </a:ext>
            </a:extLst>
          </p:cNvPr>
          <p:cNvSpPr/>
          <p:nvPr/>
        </p:nvSpPr>
        <p:spPr>
          <a:xfrm>
            <a:off x="3856503" y="3993773"/>
            <a:ext cx="963276" cy="13714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r"/>
            <a:r>
              <a:rPr lang="en-US" sz="800" b="1">
                <a:solidFill>
                  <a:schemeClr val="bg2">
                    <a:lumMod val="25000"/>
                  </a:schemeClr>
                </a:solidFill>
              </a:rPr>
              <a:t>Adauga furnizor</a:t>
            </a:r>
          </a:p>
        </p:txBody>
      </p:sp>
      <p:sp>
        <p:nvSpPr>
          <p:cNvPr id="37" name="Rectangle: Rounded Corners 36">
            <a:hlinkClick r:id="rId8" action="ppaction://hlinksldjump"/>
            <a:extLst>
              <a:ext uri="{FF2B5EF4-FFF2-40B4-BE49-F238E27FC236}">
                <a16:creationId xmlns:a16="http://schemas.microsoft.com/office/drawing/2014/main" id="{D221DF32-134A-46AD-9296-5BC844FD89AB}"/>
              </a:ext>
            </a:extLst>
          </p:cNvPr>
          <p:cNvSpPr/>
          <p:nvPr/>
        </p:nvSpPr>
        <p:spPr>
          <a:xfrm>
            <a:off x="3820663" y="5285317"/>
            <a:ext cx="1704975" cy="246211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>
                <a:solidFill>
                  <a:schemeClr val="tx1">
                    <a:lumMod val="50000"/>
                    <a:lumOff val="50000"/>
                  </a:schemeClr>
                </a:solidFill>
              </a:rPr>
              <a:t>&lt; Inapoi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28E49BE-D942-44C7-8B08-188878417EB3}"/>
              </a:ext>
            </a:extLst>
          </p:cNvPr>
          <p:cNvSpPr/>
          <p:nvPr/>
        </p:nvSpPr>
        <p:spPr>
          <a:xfrm>
            <a:off x="1998997" y="1269462"/>
            <a:ext cx="7859834" cy="4337053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E9D5F1C-1750-4DAA-85AF-16B8E110FD32}"/>
              </a:ext>
            </a:extLst>
          </p:cNvPr>
          <p:cNvGrpSpPr/>
          <p:nvPr/>
        </p:nvGrpSpPr>
        <p:grpSpPr>
          <a:xfrm>
            <a:off x="3578559" y="2135251"/>
            <a:ext cx="4040510" cy="2753844"/>
            <a:chOff x="3593338" y="1888494"/>
            <a:chExt cx="4040510" cy="2753844"/>
          </a:xfrm>
          <a:effectLst>
            <a:outerShdw blurRad="50800" dist="50800" dir="5400000" algn="ctr" rotWithShape="0">
              <a:schemeClr val="tx1"/>
            </a:outerShdw>
          </a:effectLst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CE18066C-9B1A-47FB-819B-FB19FC97363C}"/>
                </a:ext>
              </a:extLst>
            </p:cNvPr>
            <p:cNvSpPr/>
            <p:nvPr/>
          </p:nvSpPr>
          <p:spPr>
            <a:xfrm>
              <a:off x="3593338" y="1888494"/>
              <a:ext cx="4040510" cy="2753844"/>
            </a:xfrm>
            <a:prstGeom prst="rect">
              <a:avLst/>
            </a:prstGeom>
            <a:solidFill>
              <a:schemeClr val="bg1"/>
            </a:solidFill>
            <a:ln w="9525" cap="rnd">
              <a:solidFill>
                <a:schemeClr val="tx1">
                  <a:lumMod val="75000"/>
                  <a:lumOff val="25000"/>
                  <a:alpha val="7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D6661E71-0D2C-47BE-87C1-204AD4E4E0CD}"/>
                </a:ext>
              </a:extLst>
            </p:cNvPr>
            <p:cNvSpPr/>
            <p:nvPr/>
          </p:nvSpPr>
          <p:spPr>
            <a:xfrm>
              <a:off x="3907637" y="2528044"/>
              <a:ext cx="1363479" cy="137160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>
                  <a:solidFill>
                    <a:schemeClr val="bg2">
                      <a:lumMod val="25000"/>
                    </a:schemeClr>
                  </a:solidFill>
                </a:rPr>
                <a:t>Nume furnizor</a:t>
              </a:r>
            </a:p>
          </p:txBody>
        </p:sp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9EFD7D9D-6CB6-4955-9C92-08D429D6AA2C}"/>
                </a:ext>
              </a:extLst>
            </p:cNvPr>
            <p:cNvSpPr/>
            <p:nvPr/>
          </p:nvSpPr>
          <p:spPr>
            <a:xfrm>
              <a:off x="3907637" y="2708038"/>
              <a:ext cx="1363479" cy="137160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>
                  <a:solidFill>
                    <a:schemeClr val="bg2">
                      <a:lumMod val="25000"/>
                    </a:schemeClr>
                  </a:solidFill>
                </a:rPr>
                <a:t>CUI</a:t>
              </a:r>
            </a:p>
          </p:txBody>
        </p:sp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4667FEBA-04DB-418B-9BBA-89355300D44B}"/>
                </a:ext>
              </a:extLst>
            </p:cNvPr>
            <p:cNvSpPr/>
            <p:nvPr/>
          </p:nvSpPr>
          <p:spPr>
            <a:xfrm>
              <a:off x="3907636" y="2875256"/>
              <a:ext cx="1363479" cy="137160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>
                  <a:solidFill>
                    <a:schemeClr val="bg2">
                      <a:lumMod val="25000"/>
                    </a:schemeClr>
                  </a:solidFill>
                </a:rPr>
                <a:t>Adresa</a:t>
              </a:r>
            </a:p>
          </p:txBody>
        </p:sp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1290B253-9C4C-4422-9BE5-774D10F2EECA}"/>
                </a:ext>
              </a:extLst>
            </p:cNvPr>
            <p:cNvSpPr/>
            <p:nvPr/>
          </p:nvSpPr>
          <p:spPr>
            <a:xfrm>
              <a:off x="3907636" y="3042474"/>
              <a:ext cx="1363479" cy="137160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>
                  <a:solidFill>
                    <a:schemeClr val="bg2">
                      <a:lumMod val="25000"/>
                    </a:schemeClr>
                  </a:solidFill>
                </a:rPr>
                <a:t>Detalii</a:t>
              </a:r>
            </a:p>
          </p:txBody>
        </p:sp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21CAE891-5C3B-42BD-AC9D-EDCD3F4A4C3D}"/>
                </a:ext>
              </a:extLst>
            </p:cNvPr>
            <p:cNvSpPr/>
            <p:nvPr/>
          </p:nvSpPr>
          <p:spPr>
            <a:xfrm>
              <a:off x="5336723" y="2528044"/>
              <a:ext cx="2011680" cy="13716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>
                  <a:solidFill>
                    <a:schemeClr val="tx1"/>
                  </a:solidFill>
                </a:rPr>
                <a:t>Rosal Pitesti Group SRL</a:t>
              </a:r>
            </a:p>
          </p:txBody>
        </p:sp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5852061F-06BB-44F7-92EE-DB444F23DE9F}"/>
                </a:ext>
              </a:extLst>
            </p:cNvPr>
            <p:cNvSpPr/>
            <p:nvPr/>
          </p:nvSpPr>
          <p:spPr>
            <a:xfrm>
              <a:off x="5336723" y="2708038"/>
              <a:ext cx="2011680" cy="13716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>
                  <a:solidFill>
                    <a:schemeClr val="tx1"/>
                  </a:solidFill>
                </a:rPr>
                <a:t>54896525</a:t>
              </a:r>
            </a:p>
          </p:txBody>
        </p:sp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2AC0473E-BE0F-4B78-95EC-5628E709DD8C}"/>
                </a:ext>
              </a:extLst>
            </p:cNvPr>
            <p:cNvSpPr/>
            <p:nvPr/>
          </p:nvSpPr>
          <p:spPr>
            <a:xfrm>
              <a:off x="5336722" y="2875256"/>
              <a:ext cx="2011680" cy="13716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>
                  <a:solidFill>
                    <a:schemeClr val="tx1"/>
                  </a:solidFill>
                </a:rPr>
                <a:t>Str. CALEA SEVERINULUI nr. 97, etaj 1</a:t>
              </a:r>
            </a:p>
          </p:txBody>
        </p:sp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0ECDA275-F189-4CAF-BA2F-A210895A0827}"/>
                </a:ext>
              </a:extLst>
            </p:cNvPr>
            <p:cNvSpPr/>
            <p:nvPr/>
          </p:nvSpPr>
          <p:spPr>
            <a:xfrm>
              <a:off x="5336722" y="3042474"/>
              <a:ext cx="2011680" cy="13716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>
                  <a:solidFill>
                    <a:schemeClr val="tx1"/>
                  </a:solidFill>
                </a:rPr>
                <a:t>Gunoi menajer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CC1A8214-5675-498A-AFF8-9A1DD5E1D7BA}"/>
                </a:ext>
              </a:extLst>
            </p:cNvPr>
            <p:cNvSpPr txBox="1"/>
            <p:nvPr/>
          </p:nvSpPr>
          <p:spPr>
            <a:xfrm>
              <a:off x="3816195" y="2013932"/>
              <a:ext cx="10082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Modifica</a:t>
              </a:r>
              <a:endParaRPr lang="en-US" b="1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43BAF6EF-FDBC-4B31-8BF4-A99E7458ABB7}"/>
                </a:ext>
              </a:extLst>
            </p:cNvPr>
            <p:cNvSpPr txBox="1"/>
            <p:nvPr/>
          </p:nvSpPr>
          <p:spPr>
            <a:xfrm>
              <a:off x="3816195" y="3199133"/>
              <a:ext cx="33751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Mod de distribuire a facturilor catre locatari</a:t>
              </a:r>
              <a:endParaRPr lang="en-US" sz="1400" b="1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E542157B-6673-4C4B-AE51-0E19E5045A41}"/>
                </a:ext>
              </a:extLst>
            </p:cNvPr>
            <p:cNvSpPr txBox="1"/>
            <p:nvPr/>
          </p:nvSpPr>
          <p:spPr>
            <a:xfrm>
              <a:off x="4116067" y="3553345"/>
              <a:ext cx="649537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/>
                <a:t>Pe apartament</a:t>
              </a: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93778A6E-6621-4EA7-B2AB-DB5E1BCFD4DB}"/>
                </a:ext>
              </a:extLst>
            </p:cNvPr>
            <p:cNvSpPr/>
            <p:nvPr/>
          </p:nvSpPr>
          <p:spPr>
            <a:xfrm>
              <a:off x="4081464" y="3593309"/>
              <a:ext cx="96517" cy="90102"/>
            </a:xfrm>
            <a:prstGeom prst="ellipse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80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91D4ABE0-DBC6-4826-A449-3A32603E9ECB}"/>
                </a:ext>
              </a:extLst>
            </p:cNvPr>
            <p:cNvSpPr txBox="1"/>
            <p:nvPr/>
          </p:nvSpPr>
          <p:spPr>
            <a:xfrm>
              <a:off x="4116067" y="3758367"/>
              <a:ext cx="57099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/>
                <a:t>Pe persoana</a:t>
              </a:r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8D63E6EE-B95E-41EA-8779-1E36A78D5945}"/>
                </a:ext>
              </a:extLst>
            </p:cNvPr>
            <p:cNvSpPr/>
            <p:nvPr/>
          </p:nvSpPr>
          <p:spPr>
            <a:xfrm>
              <a:off x="4081464" y="3798331"/>
              <a:ext cx="96517" cy="90102"/>
            </a:xfrm>
            <a:prstGeom prst="ellipse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80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A9C1990-93D7-4D88-B6F1-16228E74F511}"/>
                </a:ext>
              </a:extLst>
            </p:cNvPr>
            <p:cNvSpPr txBox="1"/>
            <p:nvPr/>
          </p:nvSpPr>
          <p:spPr>
            <a:xfrm>
              <a:off x="4116067" y="3967567"/>
              <a:ext cx="1167307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/>
                <a:t>Diferentiat/in functie de contor</a:t>
              </a:r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B5613E6E-4CEF-40BE-A1D4-2F66FC041EC1}"/>
                </a:ext>
              </a:extLst>
            </p:cNvPr>
            <p:cNvSpPr/>
            <p:nvPr/>
          </p:nvSpPr>
          <p:spPr>
            <a:xfrm>
              <a:off x="4081464" y="4007531"/>
              <a:ext cx="96517" cy="90102"/>
            </a:xfrm>
            <a:prstGeom prst="ellipse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80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sp>
        <p:nvSpPr>
          <p:cNvPr id="72" name="Rectangle 71">
            <a:extLst>
              <a:ext uri="{FF2B5EF4-FFF2-40B4-BE49-F238E27FC236}">
                <a16:creationId xmlns:a16="http://schemas.microsoft.com/office/drawing/2014/main" id="{14D1038A-05B9-48DA-8777-E4612AE42BAF}"/>
              </a:ext>
            </a:extLst>
          </p:cNvPr>
          <p:cNvSpPr/>
          <p:nvPr/>
        </p:nvSpPr>
        <p:spPr>
          <a:xfrm>
            <a:off x="5868410" y="3717112"/>
            <a:ext cx="1483552" cy="627901"/>
          </a:xfrm>
          <a:prstGeom prst="rect">
            <a:avLst/>
          </a:prstGeom>
          <a:solidFill>
            <a:schemeClr val="bg1"/>
          </a:solidFill>
          <a:ln>
            <a:gradFill flip="none" rotWithShape="1">
              <a:gsLst>
                <a:gs pos="39000">
                  <a:schemeClr val="bg1">
                    <a:lumMod val="75000"/>
                  </a:schemeClr>
                </a:gs>
                <a:gs pos="60000">
                  <a:schemeClr val="accent3">
                    <a:lumMod val="45000"/>
                    <a:lumOff val="5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100000">
                  <a:schemeClr val="tx1"/>
                </a:gs>
              </a:gsLst>
              <a:lin ang="54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  <a:p>
            <a:pPr algn="ctr"/>
            <a:endParaRPr lang="en-US" sz="1200">
              <a:solidFill>
                <a:srgbClr val="00B050"/>
              </a:solidFill>
            </a:endParaRPr>
          </a:p>
        </p:txBody>
      </p:sp>
      <p:pic>
        <p:nvPicPr>
          <p:cNvPr id="74" name="Picture 73">
            <a:extLst>
              <a:ext uri="{FF2B5EF4-FFF2-40B4-BE49-F238E27FC236}">
                <a16:creationId xmlns:a16="http://schemas.microsoft.com/office/drawing/2014/main" id="{93E8D2C6-C5B9-4FEB-9D55-635E54A11F72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6674" y="3776290"/>
            <a:ext cx="153878" cy="15387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A3CA72C-56B3-472F-97F4-E9A46DC93E96}"/>
              </a:ext>
            </a:extLst>
          </p:cNvPr>
          <p:cNvSpPr txBox="1"/>
          <p:nvPr/>
        </p:nvSpPr>
        <p:spPr>
          <a:xfrm>
            <a:off x="5888825" y="3732501"/>
            <a:ext cx="14382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/>
              <a:t>          </a:t>
            </a:r>
          </a:p>
          <a:p>
            <a:pPr algn="just"/>
            <a:r>
              <a:rPr lang="en-US" sz="800"/>
              <a:t>           Modul de distribuire a facturilor vine predefinit conform legii 196/2018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8E391471-ABBC-4BB5-948C-D47DC69C9DD1}"/>
              </a:ext>
            </a:extLst>
          </p:cNvPr>
          <p:cNvSpPr/>
          <p:nvPr/>
        </p:nvSpPr>
        <p:spPr>
          <a:xfrm>
            <a:off x="4092083" y="4066212"/>
            <a:ext cx="45719" cy="45719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7" name="Rectangle: Rounded Corners 76">
            <a:hlinkClick r:id="rId9" action="ppaction://hlinksldjump"/>
            <a:extLst>
              <a:ext uri="{FF2B5EF4-FFF2-40B4-BE49-F238E27FC236}">
                <a16:creationId xmlns:a16="http://schemas.microsoft.com/office/drawing/2014/main" id="{ED9375D9-E727-45ED-AC95-00CE1FD76A4B}"/>
              </a:ext>
            </a:extLst>
          </p:cNvPr>
          <p:cNvSpPr/>
          <p:nvPr/>
        </p:nvSpPr>
        <p:spPr>
          <a:xfrm>
            <a:off x="3892857" y="4540044"/>
            <a:ext cx="949820" cy="137161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/>
              <a:t>Salveaza</a:t>
            </a:r>
          </a:p>
        </p:txBody>
      </p:sp>
      <p:sp>
        <p:nvSpPr>
          <p:cNvPr id="81" name="Rectangle: Rounded Corners 80">
            <a:hlinkClick r:id="rId10" action="ppaction://hlinksldjump"/>
            <a:extLst>
              <a:ext uri="{FF2B5EF4-FFF2-40B4-BE49-F238E27FC236}">
                <a16:creationId xmlns:a16="http://schemas.microsoft.com/office/drawing/2014/main" id="{E294B380-8A50-4329-B6E2-74CB5392509B}"/>
              </a:ext>
            </a:extLst>
          </p:cNvPr>
          <p:cNvSpPr/>
          <p:nvPr/>
        </p:nvSpPr>
        <p:spPr>
          <a:xfrm>
            <a:off x="4901708" y="4540044"/>
            <a:ext cx="589764" cy="13716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/>
              <a:t>Anuleaza</a:t>
            </a:r>
          </a:p>
        </p:txBody>
      </p:sp>
    </p:spTree>
    <p:extLst>
      <p:ext uri="{BB962C8B-B14F-4D97-AF65-F5344CB8AC3E}">
        <p14:creationId xmlns:p14="http://schemas.microsoft.com/office/powerpoint/2010/main" val="260071125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5">
            <a:extLst>
              <a:ext uri="{FF2B5EF4-FFF2-40B4-BE49-F238E27FC236}">
                <a16:creationId xmlns:a16="http://schemas.microsoft.com/office/drawing/2014/main" id="{A1966B5C-11A5-4DD1-B4EE-54526F596CA2}"/>
              </a:ext>
            </a:extLst>
          </p:cNvPr>
          <p:cNvSpPr/>
          <p:nvPr/>
        </p:nvSpPr>
        <p:spPr>
          <a:xfrm>
            <a:off x="2055707" y="2615744"/>
            <a:ext cx="4400138" cy="2472360"/>
          </a:xfrm>
          <a:prstGeom prst="rect">
            <a:avLst/>
          </a:prstGeom>
          <a:solidFill>
            <a:schemeClr val="bg1"/>
          </a:solidFill>
          <a:ln w="9525" cap="rnd">
            <a:solidFill>
              <a:schemeClr val="tx1">
                <a:lumMod val="50000"/>
                <a:lumOff val="50000"/>
                <a:alpha val="7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625C435-64AB-4B2D-B175-18DCE1F178D1}"/>
              </a:ext>
            </a:extLst>
          </p:cNvPr>
          <p:cNvSpPr txBox="1"/>
          <p:nvPr/>
        </p:nvSpPr>
        <p:spPr>
          <a:xfrm>
            <a:off x="2612577" y="1424224"/>
            <a:ext cx="12774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tx1">
                    <a:lumMod val="85000"/>
                    <a:lumOff val="15000"/>
                  </a:schemeClr>
                </a:solidFill>
              </a:rPr>
              <a:t>Asociatie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5B8DAE88-CBC2-4EB7-BDB1-ABD6C10AFC13}"/>
              </a:ext>
            </a:extLst>
          </p:cNvPr>
          <p:cNvCxnSpPr/>
          <p:nvPr/>
        </p:nvCxnSpPr>
        <p:spPr>
          <a:xfrm>
            <a:off x="2037045" y="2024743"/>
            <a:ext cx="768704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Picture 59">
            <a:extLst>
              <a:ext uri="{FF2B5EF4-FFF2-40B4-BE49-F238E27FC236}">
                <a16:creationId xmlns:a16="http://schemas.microsoft.com/office/drawing/2014/main" id="{B4D3B41D-A6D2-4303-8912-BC572F1F7E10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662" y="1316179"/>
            <a:ext cx="581706" cy="581706"/>
          </a:xfrm>
          <a:prstGeom prst="rect">
            <a:avLst/>
          </a:prstGeom>
        </p:spPr>
      </p:pic>
      <p:sp>
        <p:nvSpPr>
          <p:cNvPr id="61" name="Rectangle: Rounded Corners 60">
            <a:hlinkClick r:id="rId4" action="ppaction://hlinksldjump"/>
            <a:extLst>
              <a:ext uri="{FF2B5EF4-FFF2-40B4-BE49-F238E27FC236}">
                <a16:creationId xmlns:a16="http://schemas.microsoft.com/office/drawing/2014/main" id="{AD3AD9E4-E303-43A9-B8CE-FB3A63343ADF}"/>
              </a:ext>
            </a:extLst>
          </p:cNvPr>
          <p:cNvSpPr/>
          <p:nvPr/>
        </p:nvSpPr>
        <p:spPr>
          <a:xfrm>
            <a:off x="2041686" y="5285317"/>
            <a:ext cx="1704975" cy="246211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/>
              <a:t>Continua</a:t>
            </a: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624248CC-8746-49CF-BCED-39C5422DD24E}"/>
              </a:ext>
            </a:extLst>
          </p:cNvPr>
          <p:cNvSpPr/>
          <p:nvPr/>
        </p:nvSpPr>
        <p:spPr>
          <a:xfrm>
            <a:off x="2092089" y="2737718"/>
            <a:ext cx="1709928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Salubritate</a:t>
            </a: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B19C878C-3FEE-4A0F-96DB-02411666EC60}"/>
              </a:ext>
            </a:extLst>
          </p:cNvPr>
          <p:cNvSpPr/>
          <p:nvPr/>
        </p:nvSpPr>
        <p:spPr>
          <a:xfrm>
            <a:off x="2037045" y="2066597"/>
            <a:ext cx="2876550" cy="22955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>
                <a:solidFill>
                  <a:schemeClr val="bg2">
                    <a:lumMod val="25000"/>
                  </a:schemeClr>
                </a:solidFill>
              </a:rPr>
              <a:t>Asociatia de proprietari Vulturul B4A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0FC76365-FEFB-46A3-8B18-0EC9825AA989}"/>
              </a:ext>
            </a:extLst>
          </p:cNvPr>
          <p:cNvCxnSpPr>
            <a:cxnSpLocks/>
          </p:cNvCxnSpPr>
          <p:nvPr/>
        </p:nvCxnSpPr>
        <p:spPr>
          <a:xfrm>
            <a:off x="2055707" y="2568245"/>
            <a:ext cx="311345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AB44D679-61C7-427F-9446-34707F516308}"/>
              </a:ext>
            </a:extLst>
          </p:cNvPr>
          <p:cNvSpPr/>
          <p:nvPr/>
        </p:nvSpPr>
        <p:spPr>
          <a:xfrm>
            <a:off x="2092089" y="2917153"/>
            <a:ext cx="1709928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Electricitate</a:t>
            </a:r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421FB981-6F06-42F8-A6D6-ACD808084972}"/>
              </a:ext>
            </a:extLst>
          </p:cNvPr>
          <p:cNvSpPr/>
          <p:nvPr/>
        </p:nvSpPr>
        <p:spPr>
          <a:xfrm>
            <a:off x="2094899" y="3455458"/>
            <a:ext cx="1709928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Apa</a:t>
            </a:r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9BB3F1AC-44D3-4B52-A086-08E82ED3709E}"/>
              </a:ext>
            </a:extLst>
          </p:cNvPr>
          <p:cNvSpPr/>
          <p:nvPr/>
        </p:nvSpPr>
        <p:spPr>
          <a:xfrm>
            <a:off x="2092088" y="3634893"/>
            <a:ext cx="1709928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Salarii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1F9859A8-C564-422C-BA37-FADEFEFF46E4}"/>
              </a:ext>
            </a:extLst>
          </p:cNvPr>
          <p:cNvSpPr/>
          <p:nvPr/>
        </p:nvSpPr>
        <p:spPr>
          <a:xfrm>
            <a:off x="7371199" y="2105427"/>
            <a:ext cx="1483552" cy="2472351"/>
          </a:xfrm>
          <a:prstGeom prst="rect">
            <a:avLst/>
          </a:prstGeom>
          <a:solidFill>
            <a:schemeClr val="bg1"/>
          </a:solidFill>
          <a:ln>
            <a:gradFill flip="none" rotWithShape="1">
              <a:gsLst>
                <a:gs pos="39000">
                  <a:schemeClr val="bg1">
                    <a:lumMod val="75000"/>
                  </a:schemeClr>
                </a:gs>
                <a:gs pos="60000">
                  <a:schemeClr val="accent3">
                    <a:lumMod val="45000"/>
                    <a:lumOff val="5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100000">
                  <a:schemeClr val="tx1"/>
                </a:gs>
              </a:gsLst>
              <a:lin ang="54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  <a:p>
            <a:pPr algn="ctr"/>
            <a:r>
              <a:rPr lang="en-US" sz="1600">
                <a:solidFill>
                  <a:srgbClr val="00B050"/>
                </a:solidFill>
              </a:rPr>
              <a:t>Indicatii</a:t>
            </a:r>
            <a:r>
              <a:rPr lang="en-US" sz="1200">
                <a:solidFill>
                  <a:srgbClr val="00B050"/>
                </a:solidFill>
              </a:rPr>
              <a:t> </a:t>
            </a:r>
          </a:p>
          <a:p>
            <a:pPr algn="ctr"/>
            <a:r>
              <a:rPr lang="en-US" sz="800">
                <a:solidFill>
                  <a:schemeClr val="tx1"/>
                </a:solidFill>
              </a:rPr>
              <a:t>Aici definesti furnizorii. </a:t>
            </a:r>
          </a:p>
          <a:p>
            <a:pPr algn="ctr"/>
            <a:endParaRPr lang="en-US" sz="800">
              <a:solidFill>
                <a:schemeClr val="tx1"/>
              </a:solidFill>
            </a:endParaRPr>
          </a:p>
          <a:p>
            <a:pPr algn="ctr"/>
            <a:r>
              <a:rPr lang="en-US" sz="800">
                <a:solidFill>
                  <a:schemeClr val="tx1"/>
                </a:solidFill>
              </a:rPr>
              <a:t>Apasa butonul </a:t>
            </a:r>
          </a:p>
          <a:p>
            <a:pPr algn="ctr"/>
            <a:r>
              <a:rPr lang="en-US" sz="1050" b="1">
                <a:solidFill>
                  <a:schemeClr val="tx1"/>
                </a:solidFill>
              </a:rPr>
              <a:t>Adauga furnizor</a:t>
            </a:r>
            <a:r>
              <a:rPr lang="en-US" sz="800">
                <a:solidFill>
                  <a:schemeClr val="tx1"/>
                </a:solidFill>
              </a:rPr>
              <a:t>                        din dreptul fiecarei categorii de                    cheltuieli</a:t>
            </a:r>
          </a:p>
          <a:p>
            <a:pPr algn="ctr"/>
            <a:endParaRPr lang="en-US" sz="800">
              <a:solidFill>
                <a:schemeClr val="tx1"/>
              </a:solidFill>
            </a:endParaRPr>
          </a:p>
          <a:p>
            <a:pPr algn="ctr"/>
            <a:r>
              <a:rPr lang="en-US" sz="800">
                <a:solidFill>
                  <a:schemeClr val="tx1"/>
                </a:solidFill>
              </a:rPr>
              <a:t>Apasa butonul </a:t>
            </a:r>
          </a:p>
          <a:p>
            <a:pPr algn="ctr"/>
            <a:r>
              <a:rPr lang="en-US" sz="1050" b="1">
                <a:solidFill>
                  <a:schemeClr val="tx1"/>
                </a:solidFill>
              </a:rPr>
              <a:t>Adauga categorie de cheltuieli </a:t>
            </a:r>
          </a:p>
          <a:p>
            <a:pPr algn="ctr"/>
            <a:r>
              <a:rPr lang="en-US" sz="800">
                <a:solidFill>
                  <a:schemeClr val="tx1"/>
                </a:solidFill>
              </a:rPr>
              <a:t>pentru a adauga o alta categorie de cheltuieli, inafara de cele predefinite</a:t>
            </a:r>
          </a:p>
        </p:txBody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id="{14EC3FEE-B761-42D5-8964-6380858801FA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5764" y="2179962"/>
            <a:ext cx="246610" cy="246610"/>
          </a:xfrm>
          <a:prstGeom prst="rect">
            <a:avLst/>
          </a:prstGeom>
        </p:spPr>
      </p:pic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32564B10-657C-4A7F-86AF-912E82F70550}"/>
              </a:ext>
            </a:extLst>
          </p:cNvPr>
          <p:cNvSpPr/>
          <p:nvPr/>
        </p:nvSpPr>
        <p:spPr>
          <a:xfrm>
            <a:off x="2037045" y="2323406"/>
            <a:ext cx="1144305" cy="22955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>
                <a:solidFill>
                  <a:schemeClr val="bg2">
                    <a:lumMod val="25000"/>
                  </a:schemeClr>
                </a:solidFill>
              </a:rPr>
              <a:t>Furnizori</a:t>
            </a: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98506B8A-7244-4959-9A47-6E71760D940D}"/>
              </a:ext>
            </a:extLst>
          </p:cNvPr>
          <p:cNvSpPr/>
          <p:nvPr/>
        </p:nvSpPr>
        <p:spPr>
          <a:xfrm>
            <a:off x="2092088" y="3096588"/>
            <a:ext cx="1709928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Intretinere lift</a:t>
            </a: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EAF22557-37FA-48F1-A189-B735F108BBBE}"/>
              </a:ext>
            </a:extLst>
          </p:cNvPr>
          <p:cNvSpPr/>
          <p:nvPr/>
        </p:nvSpPr>
        <p:spPr>
          <a:xfrm>
            <a:off x="2092088" y="3276023"/>
            <a:ext cx="1709928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Service interfon</a:t>
            </a:r>
          </a:p>
        </p:txBody>
      </p:sp>
      <p:sp>
        <p:nvSpPr>
          <p:cNvPr id="97" name="Rectangle: Rounded Corners 96">
            <a:hlinkClick r:id="rId6" action="ppaction://hlinksldjump"/>
            <a:extLst>
              <a:ext uri="{FF2B5EF4-FFF2-40B4-BE49-F238E27FC236}">
                <a16:creationId xmlns:a16="http://schemas.microsoft.com/office/drawing/2014/main" id="{66F5614A-E692-4437-847E-537F6770E02B}"/>
              </a:ext>
            </a:extLst>
          </p:cNvPr>
          <p:cNvSpPr/>
          <p:nvPr/>
        </p:nvSpPr>
        <p:spPr>
          <a:xfrm>
            <a:off x="3853692" y="2737719"/>
            <a:ext cx="963276" cy="13714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r"/>
            <a:r>
              <a:rPr lang="en-US" sz="800" b="1">
                <a:solidFill>
                  <a:schemeClr val="bg2">
                    <a:lumMod val="25000"/>
                  </a:schemeClr>
                </a:solidFill>
              </a:rPr>
              <a:t>Adauga furnizor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66E7530-A39D-4E3C-96E0-D741258D9132}"/>
              </a:ext>
            </a:extLst>
          </p:cNvPr>
          <p:cNvGrpSpPr/>
          <p:nvPr/>
        </p:nvGrpSpPr>
        <p:grpSpPr>
          <a:xfrm>
            <a:off x="2092090" y="4252947"/>
            <a:ext cx="1704974" cy="204168"/>
            <a:chOff x="2092090" y="3988737"/>
            <a:chExt cx="1704974" cy="204168"/>
          </a:xfrm>
        </p:grpSpPr>
        <p:sp>
          <p:nvSpPr>
            <p:cNvPr id="101" name="Rectangle: Rounded Corners 100">
              <a:hlinkClick r:id="rId7" action="ppaction://hlinksldjump"/>
              <a:extLst>
                <a:ext uri="{FF2B5EF4-FFF2-40B4-BE49-F238E27FC236}">
                  <a16:creationId xmlns:a16="http://schemas.microsoft.com/office/drawing/2014/main" id="{887B7F85-1012-4761-97DD-3FF299AD72C9}"/>
                </a:ext>
              </a:extLst>
            </p:cNvPr>
            <p:cNvSpPr/>
            <p:nvPr/>
          </p:nvSpPr>
          <p:spPr>
            <a:xfrm>
              <a:off x="2092090" y="3988737"/>
              <a:ext cx="1704974" cy="20416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800">
                  <a:solidFill>
                    <a:schemeClr val="bg2">
                      <a:lumMod val="25000"/>
                    </a:schemeClr>
                  </a:solidFill>
                </a:rPr>
                <a:t>  Adauga categorie de cheltuieli</a:t>
              </a:r>
            </a:p>
          </p:txBody>
        </p: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6E98BBFB-71F5-44B3-B7E1-4B8239CE2AB0}"/>
                </a:ext>
              </a:extLst>
            </p:cNvPr>
            <p:cNvGrpSpPr/>
            <p:nvPr/>
          </p:nvGrpSpPr>
          <p:grpSpPr>
            <a:xfrm>
              <a:off x="2175874" y="4042699"/>
              <a:ext cx="104274" cy="101435"/>
              <a:chOff x="6534150" y="3358633"/>
              <a:chExt cx="457200" cy="504224"/>
            </a:xfrm>
          </p:grpSpPr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2EAD0557-851A-42D8-B553-45061D632BE5}"/>
                  </a:ext>
                </a:extLst>
              </p:cNvPr>
              <p:cNvCxnSpPr/>
              <p:nvPr/>
            </p:nvCxnSpPr>
            <p:spPr>
              <a:xfrm>
                <a:off x="6762750" y="3358633"/>
                <a:ext cx="0" cy="504224"/>
              </a:xfrm>
              <a:prstGeom prst="line">
                <a:avLst/>
              </a:prstGeom>
              <a:ln w="349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0A24B411-0208-4900-9074-306C5A3AE510}"/>
                  </a:ext>
                </a:extLst>
              </p:cNvPr>
              <p:cNvCxnSpPr/>
              <p:nvPr/>
            </p:nvCxnSpPr>
            <p:spPr>
              <a:xfrm>
                <a:off x="6534150" y="3610747"/>
                <a:ext cx="457200" cy="0"/>
              </a:xfrm>
              <a:prstGeom prst="line">
                <a:avLst/>
              </a:prstGeom>
              <a:ln w="349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1BB14877-E568-45D8-A239-477C039A46A9}"/>
              </a:ext>
            </a:extLst>
          </p:cNvPr>
          <p:cNvSpPr/>
          <p:nvPr/>
        </p:nvSpPr>
        <p:spPr>
          <a:xfrm>
            <a:off x="2092088" y="3814328"/>
            <a:ext cx="1709928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Caldura 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D0D58E75-6619-49A6-A49A-C9C1DB9EDC59}"/>
              </a:ext>
            </a:extLst>
          </p:cNvPr>
          <p:cNvSpPr/>
          <p:nvPr/>
        </p:nvSpPr>
        <p:spPr>
          <a:xfrm>
            <a:off x="3853692" y="2917155"/>
            <a:ext cx="963276" cy="13714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r"/>
            <a:r>
              <a:rPr lang="en-US" sz="800" b="1">
                <a:solidFill>
                  <a:schemeClr val="bg2">
                    <a:lumMod val="25000"/>
                  </a:schemeClr>
                </a:solidFill>
              </a:rPr>
              <a:t>Adauga furnizor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BDD90C2E-B8C6-4535-98A0-E0681B6EA4A1}"/>
              </a:ext>
            </a:extLst>
          </p:cNvPr>
          <p:cNvSpPr/>
          <p:nvPr/>
        </p:nvSpPr>
        <p:spPr>
          <a:xfrm>
            <a:off x="3853692" y="3455463"/>
            <a:ext cx="963276" cy="13714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r"/>
            <a:r>
              <a:rPr lang="en-US" sz="800" b="1">
                <a:solidFill>
                  <a:schemeClr val="bg2">
                    <a:lumMod val="25000"/>
                  </a:schemeClr>
                </a:solidFill>
              </a:rPr>
              <a:t>Adauga furnizor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5C348649-CF30-48CE-A342-76EF2A0E45EE}"/>
              </a:ext>
            </a:extLst>
          </p:cNvPr>
          <p:cNvSpPr/>
          <p:nvPr/>
        </p:nvSpPr>
        <p:spPr>
          <a:xfrm>
            <a:off x="3853692" y="3634899"/>
            <a:ext cx="963276" cy="13714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r"/>
            <a:r>
              <a:rPr lang="en-US" sz="800" b="1">
                <a:solidFill>
                  <a:schemeClr val="bg2">
                    <a:lumMod val="25000"/>
                  </a:schemeClr>
                </a:solidFill>
              </a:rPr>
              <a:t>Adauga furnizor</a:t>
            </a:r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87372260-D588-48C8-A920-939D37CF471A}"/>
              </a:ext>
            </a:extLst>
          </p:cNvPr>
          <p:cNvSpPr/>
          <p:nvPr/>
        </p:nvSpPr>
        <p:spPr>
          <a:xfrm>
            <a:off x="3853692" y="3814335"/>
            <a:ext cx="963276" cy="13714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r"/>
            <a:r>
              <a:rPr lang="en-US" sz="800" b="1">
                <a:solidFill>
                  <a:schemeClr val="bg2">
                    <a:lumMod val="25000"/>
                  </a:schemeClr>
                </a:solidFill>
              </a:rPr>
              <a:t>Adauga furnizor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71E83373-4AB8-4DF7-98F0-9322E0A8D5BE}"/>
              </a:ext>
            </a:extLst>
          </p:cNvPr>
          <p:cNvSpPr/>
          <p:nvPr/>
        </p:nvSpPr>
        <p:spPr>
          <a:xfrm>
            <a:off x="3853692" y="3096591"/>
            <a:ext cx="963276" cy="13714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r"/>
            <a:r>
              <a:rPr lang="en-US" sz="800" b="1">
                <a:solidFill>
                  <a:schemeClr val="bg2">
                    <a:lumMod val="25000"/>
                  </a:schemeClr>
                </a:solidFill>
              </a:rPr>
              <a:t>Adauga furnizor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A5330D32-39F5-4C82-A4FE-B9691BC2CA19}"/>
              </a:ext>
            </a:extLst>
          </p:cNvPr>
          <p:cNvSpPr/>
          <p:nvPr/>
        </p:nvSpPr>
        <p:spPr>
          <a:xfrm>
            <a:off x="3853692" y="3276027"/>
            <a:ext cx="963276" cy="13714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r"/>
            <a:r>
              <a:rPr lang="en-US" sz="800" b="1">
                <a:solidFill>
                  <a:schemeClr val="bg2">
                    <a:lumMod val="25000"/>
                  </a:schemeClr>
                </a:solidFill>
              </a:rPr>
              <a:t>Adauga furnizor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D4AEA50E-2216-436E-8A28-899873FF17AB}"/>
              </a:ext>
            </a:extLst>
          </p:cNvPr>
          <p:cNvSpPr/>
          <p:nvPr/>
        </p:nvSpPr>
        <p:spPr>
          <a:xfrm>
            <a:off x="2094899" y="3993762"/>
            <a:ext cx="1709928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Diverse 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97EB01F2-549C-4118-99CF-9EB2632407AF}"/>
              </a:ext>
            </a:extLst>
          </p:cNvPr>
          <p:cNvSpPr/>
          <p:nvPr/>
        </p:nvSpPr>
        <p:spPr>
          <a:xfrm>
            <a:off x="3856503" y="3993773"/>
            <a:ext cx="963276" cy="13714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r"/>
            <a:r>
              <a:rPr lang="en-US" sz="800" b="1">
                <a:solidFill>
                  <a:schemeClr val="bg2">
                    <a:lumMod val="25000"/>
                  </a:schemeClr>
                </a:solidFill>
              </a:rPr>
              <a:t>Adauga furnizor</a:t>
            </a:r>
          </a:p>
        </p:txBody>
      </p:sp>
      <p:sp>
        <p:nvSpPr>
          <p:cNvPr id="37" name="Rectangle: Rounded Corners 36">
            <a:hlinkClick r:id="rId8" action="ppaction://hlinksldjump"/>
            <a:extLst>
              <a:ext uri="{FF2B5EF4-FFF2-40B4-BE49-F238E27FC236}">
                <a16:creationId xmlns:a16="http://schemas.microsoft.com/office/drawing/2014/main" id="{D221DF32-134A-46AD-9296-5BC844FD89AB}"/>
              </a:ext>
            </a:extLst>
          </p:cNvPr>
          <p:cNvSpPr/>
          <p:nvPr/>
        </p:nvSpPr>
        <p:spPr>
          <a:xfrm>
            <a:off x="3820663" y="5285317"/>
            <a:ext cx="1704975" cy="246211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>
                <a:solidFill>
                  <a:schemeClr val="tx1">
                    <a:lumMod val="50000"/>
                    <a:lumOff val="50000"/>
                  </a:schemeClr>
                </a:solidFill>
              </a:rPr>
              <a:t>&lt; Inapoi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28E49BE-D942-44C7-8B08-188878417EB3}"/>
              </a:ext>
            </a:extLst>
          </p:cNvPr>
          <p:cNvSpPr/>
          <p:nvPr/>
        </p:nvSpPr>
        <p:spPr>
          <a:xfrm>
            <a:off x="1998997" y="1269462"/>
            <a:ext cx="7859834" cy="4337053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E9D5F1C-1750-4DAA-85AF-16B8E110FD32}"/>
              </a:ext>
            </a:extLst>
          </p:cNvPr>
          <p:cNvGrpSpPr/>
          <p:nvPr/>
        </p:nvGrpSpPr>
        <p:grpSpPr>
          <a:xfrm>
            <a:off x="3578559" y="2135251"/>
            <a:ext cx="4040510" cy="2753844"/>
            <a:chOff x="3593338" y="1888494"/>
            <a:chExt cx="4040510" cy="2753844"/>
          </a:xfrm>
          <a:effectLst>
            <a:outerShdw blurRad="50800" dist="50800" dir="5400000" algn="ctr" rotWithShape="0">
              <a:schemeClr val="tx1"/>
            </a:outerShdw>
          </a:effectLst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CE18066C-9B1A-47FB-819B-FB19FC97363C}"/>
                </a:ext>
              </a:extLst>
            </p:cNvPr>
            <p:cNvSpPr/>
            <p:nvPr/>
          </p:nvSpPr>
          <p:spPr>
            <a:xfrm>
              <a:off x="3593338" y="1888494"/>
              <a:ext cx="4040510" cy="2753844"/>
            </a:xfrm>
            <a:prstGeom prst="rect">
              <a:avLst/>
            </a:prstGeom>
            <a:solidFill>
              <a:schemeClr val="bg1"/>
            </a:solidFill>
            <a:ln w="9525" cap="rnd">
              <a:solidFill>
                <a:schemeClr val="tx1">
                  <a:lumMod val="75000"/>
                  <a:lumOff val="25000"/>
                  <a:alpha val="7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D6661E71-0D2C-47BE-87C1-204AD4E4E0CD}"/>
                </a:ext>
              </a:extLst>
            </p:cNvPr>
            <p:cNvSpPr/>
            <p:nvPr/>
          </p:nvSpPr>
          <p:spPr>
            <a:xfrm>
              <a:off x="3907637" y="2528044"/>
              <a:ext cx="1363479" cy="137160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>
                  <a:solidFill>
                    <a:schemeClr val="bg2">
                      <a:lumMod val="25000"/>
                    </a:schemeClr>
                  </a:solidFill>
                </a:rPr>
                <a:t>Nume furnizor</a:t>
              </a:r>
            </a:p>
          </p:txBody>
        </p:sp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9EFD7D9D-6CB6-4955-9C92-08D429D6AA2C}"/>
                </a:ext>
              </a:extLst>
            </p:cNvPr>
            <p:cNvSpPr/>
            <p:nvPr/>
          </p:nvSpPr>
          <p:spPr>
            <a:xfrm>
              <a:off x="3907637" y="2708038"/>
              <a:ext cx="1363479" cy="137160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>
                  <a:solidFill>
                    <a:schemeClr val="bg2">
                      <a:lumMod val="25000"/>
                    </a:schemeClr>
                  </a:solidFill>
                </a:rPr>
                <a:t>CUI</a:t>
              </a:r>
            </a:p>
          </p:txBody>
        </p:sp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4667FEBA-04DB-418B-9BBA-89355300D44B}"/>
                </a:ext>
              </a:extLst>
            </p:cNvPr>
            <p:cNvSpPr/>
            <p:nvPr/>
          </p:nvSpPr>
          <p:spPr>
            <a:xfrm>
              <a:off x="3907636" y="2875256"/>
              <a:ext cx="1363479" cy="137160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>
                  <a:solidFill>
                    <a:schemeClr val="bg2">
                      <a:lumMod val="25000"/>
                    </a:schemeClr>
                  </a:solidFill>
                </a:rPr>
                <a:t>Adresa</a:t>
              </a:r>
            </a:p>
          </p:txBody>
        </p:sp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1290B253-9C4C-4422-9BE5-774D10F2EECA}"/>
                </a:ext>
              </a:extLst>
            </p:cNvPr>
            <p:cNvSpPr/>
            <p:nvPr/>
          </p:nvSpPr>
          <p:spPr>
            <a:xfrm>
              <a:off x="3907636" y="3042474"/>
              <a:ext cx="1363479" cy="137160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>
                  <a:solidFill>
                    <a:schemeClr val="bg2">
                      <a:lumMod val="25000"/>
                    </a:schemeClr>
                  </a:solidFill>
                </a:rPr>
                <a:t>Detalii</a:t>
              </a:r>
            </a:p>
          </p:txBody>
        </p:sp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21CAE891-5C3B-42BD-AC9D-EDCD3F4A4C3D}"/>
                </a:ext>
              </a:extLst>
            </p:cNvPr>
            <p:cNvSpPr/>
            <p:nvPr/>
          </p:nvSpPr>
          <p:spPr>
            <a:xfrm>
              <a:off x="5336723" y="2528044"/>
              <a:ext cx="2011680" cy="13716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>
                  <a:solidFill>
                    <a:schemeClr val="tx1"/>
                  </a:solidFill>
                </a:rPr>
                <a:t>Electrica SA</a:t>
              </a:r>
            </a:p>
          </p:txBody>
        </p:sp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5852061F-06BB-44F7-92EE-DB444F23DE9F}"/>
                </a:ext>
              </a:extLst>
            </p:cNvPr>
            <p:cNvSpPr/>
            <p:nvPr/>
          </p:nvSpPr>
          <p:spPr>
            <a:xfrm>
              <a:off x="5336723" y="2708038"/>
              <a:ext cx="2011680" cy="13716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>
                  <a:solidFill>
                    <a:schemeClr val="tx1"/>
                  </a:solidFill>
                </a:rPr>
                <a:t>8596525</a:t>
              </a:r>
            </a:p>
          </p:txBody>
        </p:sp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2AC0473E-BE0F-4B78-95EC-5628E709DD8C}"/>
                </a:ext>
              </a:extLst>
            </p:cNvPr>
            <p:cNvSpPr/>
            <p:nvPr/>
          </p:nvSpPr>
          <p:spPr>
            <a:xfrm>
              <a:off x="5336722" y="2875256"/>
              <a:ext cx="2011680" cy="13716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>
                  <a:solidFill>
                    <a:schemeClr val="tx1"/>
                  </a:solidFill>
                </a:rPr>
                <a:t>Str. Eroilor nr. 97, etaj 1 Pitesti</a:t>
              </a:r>
            </a:p>
          </p:txBody>
        </p:sp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0ECDA275-F189-4CAF-BA2F-A210895A0827}"/>
                </a:ext>
              </a:extLst>
            </p:cNvPr>
            <p:cNvSpPr/>
            <p:nvPr/>
          </p:nvSpPr>
          <p:spPr>
            <a:xfrm>
              <a:off x="5336722" y="3042474"/>
              <a:ext cx="2011680" cy="13716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>
                  <a:solidFill>
                    <a:schemeClr val="tx1"/>
                  </a:solidFill>
                </a:rPr>
                <a:t>Curent scara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CC1A8214-5675-498A-AFF8-9A1DD5E1D7BA}"/>
                </a:ext>
              </a:extLst>
            </p:cNvPr>
            <p:cNvSpPr txBox="1"/>
            <p:nvPr/>
          </p:nvSpPr>
          <p:spPr>
            <a:xfrm>
              <a:off x="3816195" y="2013932"/>
              <a:ext cx="10082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Modifica</a:t>
              </a:r>
              <a:endParaRPr lang="en-US" b="1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43BAF6EF-FDBC-4B31-8BF4-A99E7458ABB7}"/>
                </a:ext>
              </a:extLst>
            </p:cNvPr>
            <p:cNvSpPr txBox="1"/>
            <p:nvPr/>
          </p:nvSpPr>
          <p:spPr>
            <a:xfrm>
              <a:off x="3816195" y="3199133"/>
              <a:ext cx="33751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/>
                <a:t>Mod de distribuire a facturilor catre locatari</a:t>
              </a:r>
              <a:endParaRPr lang="en-US" sz="1400" b="1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E542157B-6673-4C4B-AE51-0E19E5045A41}"/>
                </a:ext>
              </a:extLst>
            </p:cNvPr>
            <p:cNvSpPr txBox="1"/>
            <p:nvPr/>
          </p:nvSpPr>
          <p:spPr>
            <a:xfrm>
              <a:off x="4116067" y="3553345"/>
              <a:ext cx="649537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/>
                <a:t>Pe apartament</a:t>
              </a: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93778A6E-6621-4EA7-B2AB-DB5E1BCFD4DB}"/>
                </a:ext>
              </a:extLst>
            </p:cNvPr>
            <p:cNvSpPr/>
            <p:nvPr/>
          </p:nvSpPr>
          <p:spPr>
            <a:xfrm>
              <a:off x="4081464" y="3593309"/>
              <a:ext cx="96517" cy="90102"/>
            </a:xfrm>
            <a:prstGeom prst="ellipse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80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91D4ABE0-DBC6-4826-A449-3A32603E9ECB}"/>
                </a:ext>
              </a:extLst>
            </p:cNvPr>
            <p:cNvSpPr txBox="1"/>
            <p:nvPr/>
          </p:nvSpPr>
          <p:spPr>
            <a:xfrm>
              <a:off x="4116067" y="3758367"/>
              <a:ext cx="57099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/>
                <a:t>Pe persoana</a:t>
              </a:r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8D63E6EE-B95E-41EA-8779-1E36A78D5945}"/>
                </a:ext>
              </a:extLst>
            </p:cNvPr>
            <p:cNvSpPr/>
            <p:nvPr/>
          </p:nvSpPr>
          <p:spPr>
            <a:xfrm>
              <a:off x="4081464" y="3798331"/>
              <a:ext cx="96517" cy="90102"/>
            </a:xfrm>
            <a:prstGeom prst="ellipse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80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A9C1990-93D7-4D88-B6F1-16228E74F511}"/>
                </a:ext>
              </a:extLst>
            </p:cNvPr>
            <p:cNvSpPr txBox="1"/>
            <p:nvPr/>
          </p:nvSpPr>
          <p:spPr>
            <a:xfrm>
              <a:off x="4116067" y="3967567"/>
              <a:ext cx="1167307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/>
                <a:t>Diferentiat/in functie de contor</a:t>
              </a:r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B5613E6E-4CEF-40BE-A1D4-2F66FC041EC1}"/>
                </a:ext>
              </a:extLst>
            </p:cNvPr>
            <p:cNvSpPr/>
            <p:nvPr/>
          </p:nvSpPr>
          <p:spPr>
            <a:xfrm>
              <a:off x="4081464" y="4007531"/>
              <a:ext cx="96517" cy="90102"/>
            </a:xfrm>
            <a:prstGeom prst="ellipse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80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sp>
        <p:nvSpPr>
          <p:cNvPr id="72" name="Rectangle 71">
            <a:extLst>
              <a:ext uri="{FF2B5EF4-FFF2-40B4-BE49-F238E27FC236}">
                <a16:creationId xmlns:a16="http://schemas.microsoft.com/office/drawing/2014/main" id="{14D1038A-05B9-48DA-8777-E4612AE42BAF}"/>
              </a:ext>
            </a:extLst>
          </p:cNvPr>
          <p:cNvSpPr/>
          <p:nvPr/>
        </p:nvSpPr>
        <p:spPr>
          <a:xfrm>
            <a:off x="5868410" y="3717112"/>
            <a:ext cx="1483552" cy="627901"/>
          </a:xfrm>
          <a:prstGeom prst="rect">
            <a:avLst/>
          </a:prstGeom>
          <a:solidFill>
            <a:schemeClr val="bg1"/>
          </a:solidFill>
          <a:ln>
            <a:gradFill flip="none" rotWithShape="1">
              <a:gsLst>
                <a:gs pos="39000">
                  <a:schemeClr val="bg1">
                    <a:lumMod val="75000"/>
                  </a:schemeClr>
                </a:gs>
                <a:gs pos="60000">
                  <a:schemeClr val="accent3">
                    <a:lumMod val="45000"/>
                    <a:lumOff val="5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100000">
                  <a:schemeClr val="tx1"/>
                </a:gs>
              </a:gsLst>
              <a:lin ang="54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  <a:p>
            <a:pPr algn="ctr"/>
            <a:endParaRPr lang="en-US" sz="1200">
              <a:solidFill>
                <a:srgbClr val="00B050"/>
              </a:solidFill>
            </a:endParaRPr>
          </a:p>
        </p:txBody>
      </p:sp>
      <p:pic>
        <p:nvPicPr>
          <p:cNvPr id="74" name="Picture 73">
            <a:extLst>
              <a:ext uri="{FF2B5EF4-FFF2-40B4-BE49-F238E27FC236}">
                <a16:creationId xmlns:a16="http://schemas.microsoft.com/office/drawing/2014/main" id="{93E8D2C6-C5B9-4FEB-9D55-635E54A11F72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6674" y="3776290"/>
            <a:ext cx="153878" cy="15387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A3CA72C-56B3-472F-97F4-E9A46DC93E96}"/>
              </a:ext>
            </a:extLst>
          </p:cNvPr>
          <p:cNvSpPr txBox="1"/>
          <p:nvPr/>
        </p:nvSpPr>
        <p:spPr>
          <a:xfrm>
            <a:off x="5888825" y="3732501"/>
            <a:ext cx="14382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/>
              <a:t>          </a:t>
            </a:r>
          </a:p>
          <a:p>
            <a:pPr algn="just"/>
            <a:r>
              <a:rPr lang="en-US" sz="800"/>
              <a:t>           Modul de distribuire a facturilor vine predefinit conform legii 196/2018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8E391471-ABBC-4BB5-948C-D47DC69C9DD1}"/>
              </a:ext>
            </a:extLst>
          </p:cNvPr>
          <p:cNvSpPr/>
          <p:nvPr/>
        </p:nvSpPr>
        <p:spPr>
          <a:xfrm>
            <a:off x="4092083" y="4066212"/>
            <a:ext cx="45719" cy="45719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7" name="Rectangle: Rounded Corners 76">
            <a:hlinkClick r:id="rId9" action="ppaction://hlinksldjump"/>
            <a:extLst>
              <a:ext uri="{FF2B5EF4-FFF2-40B4-BE49-F238E27FC236}">
                <a16:creationId xmlns:a16="http://schemas.microsoft.com/office/drawing/2014/main" id="{ED9375D9-E727-45ED-AC95-00CE1FD76A4B}"/>
              </a:ext>
            </a:extLst>
          </p:cNvPr>
          <p:cNvSpPr/>
          <p:nvPr/>
        </p:nvSpPr>
        <p:spPr>
          <a:xfrm>
            <a:off x="3892857" y="4540044"/>
            <a:ext cx="949820" cy="137161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/>
              <a:t>Salveaza</a:t>
            </a:r>
          </a:p>
        </p:txBody>
      </p:sp>
      <p:sp>
        <p:nvSpPr>
          <p:cNvPr id="81" name="Rectangle: Rounded Corners 80">
            <a:hlinkClick r:id="rId10" action="ppaction://hlinksldjump"/>
            <a:extLst>
              <a:ext uri="{FF2B5EF4-FFF2-40B4-BE49-F238E27FC236}">
                <a16:creationId xmlns:a16="http://schemas.microsoft.com/office/drawing/2014/main" id="{E294B380-8A50-4329-B6E2-74CB5392509B}"/>
              </a:ext>
            </a:extLst>
          </p:cNvPr>
          <p:cNvSpPr/>
          <p:nvPr/>
        </p:nvSpPr>
        <p:spPr>
          <a:xfrm>
            <a:off x="4901708" y="4540044"/>
            <a:ext cx="589764" cy="13716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/>
              <a:t>Anuleaza</a:t>
            </a:r>
          </a:p>
        </p:txBody>
      </p:sp>
    </p:spTree>
    <p:extLst>
      <p:ext uri="{BB962C8B-B14F-4D97-AF65-F5344CB8AC3E}">
        <p14:creationId xmlns:p14="http://schemas.microsoft.com/office/powerpoint/2010/main" val="5867563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75716001-820E-45D2-946E-E744FE737E65}"/>
              </a:ext>
            </a:extLst>
          </p:cNvPr>
          <p:cNvSpPr/>
          <p:nvPr/>
        </p:nvSpPr>
        <p:spPr>
          <a:xfrm>
            <a:off x="1973181" y="1269462"/>
            <a:ext cx="7852094" cy="4337053"/>
          </a:xfrm>
          <a:prstGeom prst="rect">
            <a:avLst/>
          </a:prstGeom>
          <a:solidFill>
            <a:schemeClr val="bg1"/>
          </a:solidFill>
          <a:ln w="12700" cmpd="dbl">
            <a:gradFill flip="none" rotWithShape="1">
              <a:gsLst>
                <a:gs pos="0">
                  <a:schemeClr val="accent3">
                    <a:lumMod val="0"/>
                    <a:lumOff val="100000"/>
                  </a:schemeClr>
                </a:gs>
                <a:gs pos="35000">
                  <a:schemeClr val="accent3">
                    <a:lumMod val="0"/>
                    <a:lumOff val="100000"/>
                  </a:schemeClr>
                </a:gs>
                <a:gs pos="100000">
                  <a:schemeClr val="tx1"/>
                </a:gs>
              </a:gsLst>
              <a:path path="circle">
                <a:fillToRect l="50000" t="-80000" r="50000" b="180000"/>
              </a:path>
              <a:tileRect/>
            </a:gradFill>
          </a:ln>
          <a:effectLst>
            <a:outerShdw blurRad="50800" dist="50800" dir="5400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A1966B5C-11A5-4DD1-B4EE-54526F596CA2}"/>
              </a:ext>
            </a:extLst>
          </p:cNvPr>
          <p:cNvSpPr/>
          <p:nvPr/>
        </p:nvSpPr>
        <p:spPr>
          <a:xfrm>
            <a:off x="2055707" y="2615744"/>
            <a:ext cx="4400138" cy="2472360"/>
          </a:xfrm>
          <a:prstGeom prst="rect">
            <a:avLst/>
          </a:prstGeom>
          <a:solidFill>
            <a:schemeClr val="bg1"/>
          </a:solidFill>
          <a:ln w="9525" cap="rnd">
            <a:solidFill>
              <a:schemeClr val="tx1">
                <a:lumMod val="50000"/>
                <a:lumOff val="50000"/>
                <a:alpha val="72000"/>
              </a:schemeClr>
            </a:solidFill>
          </a:ln>
          <a:effectLst>
            <a:outerShdw blurRad="50800" dist="50800" dir="5400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625C435-64AB-4B2D-B175-18DCE1F178D1}"/>
              </a:ext>
            </a:extLst>
          </p:cNvPr>
          <p:cNvSpPr txBox="1"/>
          <p:nvPr/>
        </p:nvSpPr>
        <p:spPr>
          <a:xfrm>
            <a:off x="2612577" y="1424224"/>
            <a:ext cx="12774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tx1">
                    <a:lumMod val="85000"/>
                    <a:lumOff val="15000"/>
                  </a:schemeClr>
                </a:solidFill>
              </a:rPr>
              <a:t>Asociatie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5B8DAE88-CBC2-4EB7-BDB1-ABD6C10AFC13}"/>
              </a:ext>
            </a:extLst>
          </p:cNvPr>
          <p:cNvCxnSpPr/>
          <p:nvPr/>
        </p:nvCxnSpPr>
        <p:spPr>
          <a:xfrm>
            <a:off x="2037045" y="2024743"/>
            <a:ext cx="768704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Picture 59">
            <a:extLst>
              <a:ext uri="{FF2B5EF4-FFF2-40B4-BE49-F238E27FC236}">
                <a16:creationId xmlns:a16="http://schemas.microsoft.com/office/drawing/2014/main" id="{B4D3B41D-A6D2-4303-8912-BC572F1F7E10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662" y="1316179"/>
            <a:ext cx="581706" cy="581706"/>
          </a:xfrm>
          <a:prstGeom prst="rect">
            <a:avLst/>
          </a:prstGeom>
        </p:spPr>
      </p:pic>
      <p:sp>
        <p:nvSpPr>
          <p:cNvPr id="61" name="Rectangle: Rounded Corners 60">
            <a:hlinkClick r:id="rId4" action="ppaction://hlinksldjump"/>
            <a:extLst>
              <a:ext uri="{FF2B5EF4-FFF2-40B4-BE49-F238E27FC236}">
                <a16:creationId xmlns:a16="http://schemas.microsoft.com/office/drawing/2014/main" id="{AD3AD9E4-E303-43A9-B8CE-FB3A63343ADF}"/>
              </a:ext>
            </a:extLst>
          </p:cNvPr>
          <p:cNvSpPr/>
          <p:nvPr/>
        </p:nvSpPr>
        <p:spPr>
          <a:xfrm>
            <a:off x="2041686" y="5285317"/>
            <a:ext cx="1704975" cy="246211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/>
              <a:t>Continua</a:t>
            </a: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624248CC-8746-49CF-BCED-39C5422DD24E}"/>
              </a:ext>
            </a:extLst>
          </p:cNvPr>
          <p:cNvSpPr/>
          <p:nvPr/>
        </p:nvSpPr>
        <p:spPr>
          <a:xfrm>
            <a:off x="2092089" y="2737718"/>
            <a:ext cx="1709928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Salubritate</a:t>
            </a: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B19C878C-3FEE-4A0F-96DB-02411666EC60}"/>
              </a:ext>
            </a:extLst>
          </p:cNvPr>
          <p:cNvSpPr/>
          <p:nvPr/>
        </p:nvSpPr>
        <p:spPr>
          <a:xfrm>
            <a:off x="2037045" y="2066597"/>
            <a:ext cx="2876550" cy="22955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>
                <a:solidFill>
                  <a:schemeClr val="bg2">
                    <a:lumMod val="25000"/>
                  </a:schemeClr>
                </a:solidFill>
              </a:rPr>
              <a:t>Asociatia de proprietari Vulturul B4A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0FC76365-FEFB-46A3-8B18-0EC9825AA989}"/>
              </a:ext>
            </a:extLst>
          </p:cNvPr>
          <p:cNvCxnSpPr>
            <a:cxnSpLocks/>
          </p:cNvCxnSpPr>
          <p:nvPr/>
        </p:nvCxnSpPr>
        <p:spPr>
          <a:xfrm>
            <a:off x="2055707" y="2568245"/>
            <a:ext cx="311345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AB44D679-61C7-427F-9446-34707F516308}"/>
              </a:ext>
            </a:extLst>
          </p:cNvPr>
          <p:cNvSpPr/>
          <p:nvPr/>
        </p:nvSpPr>
        <p:spPr>
          <a:xfrm>
            <a:off x="2092089" y="2917153"/>
            <a:ext cx="1709928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Electricitate</a:t>
            </a:r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421FB981-6F06-42F8-A6D6-ACD808084972}"/>
              </a:ext>
            </a:extLst>
          </p:cNvPr>
          <p:cNvSpPr/>
          <p:nvPr/>
        </p:nvSpPr>
        <p:spPr>
          <a:xfrm>
            <a:off x="2094899" y="3455458"/>
            <a:ext cx="1709928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Apa</a:t>
            </a:r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9BB3F1AC-44D3-4B52-A086-08E82ED3709E}"/>
              </a:ext>
            </a:extLst>
          </p:cNvPr>
          <p:cNvSpPr/>
          <p:nvPr/>
        </p:nvSpPr>
        <p:spPr>
          <a:xfrm>
            <a:off x="2092088" y="3634893"/>
            <a:ext cx="1709928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Salarii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1F9859A8-C564-422C-BA37-FADEFEFF46E4}"/>
              </a:ext>
            </a:extLst>
          </p:cNvPr>
          <p:cNvSpPr/>
          <p:nvPr/>
        </p:nvSpPr>
        <p:spPr>
          <a:xfrm>
            <a:off x="7371199" y="2105427"/>
            <a:ext cx="1483552" cy="2472351"/>
          </a:xfrm>
          <a:prstGeom prst="rect">
            <a:avLst/>
          </a:prstGeom>
          <a:solidFill>
            <a:schemeClr val="bg1"/>
          </a:solidFill>
          <a:ln>
            <a:gradFill flip="none" rotWithShape="1">
              <a:gsLst>
                <a:gs pos="39000">
                  <a:schemeClr val="bg1">
                    <a:lumMod val="75000"/>
                  </a:schemeClr>
                </a:gs>
                <a:gs pos="60000">
                  <a:schemeClr val="accent3">
                    <a:lumMod val="45000"/>
                    <a:lumOff val="5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100000">
                  <a:schemeClr val="tx1"/>
                </a:gs>
              </a:gsLst>
              <a:lin ang="54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  <a:p>
            <a:pPr algn="ctr"/>
            <a:r>
              <a:rPr lang="en-US" sz="1600">
                <a:solidFill>
                  <a:srgbClr val="00B050"/>
                </a:solidFill>
              </a:rPr>
              <a:t>Indicatii</a:t>
            </a:r>
            <a:r>
              <a:rPr lang="en-US" sz="1200">
                <a:solidFill>
                  <a:srgbClr val="00B050"/>
                </a:solidFill>
              </a:rPr>
              <a:t> </a:t>
            </a:r>
          </a:p>
          <a:p>
            <a:pPr algn="ctr"/>
            <a:r>
              <a:rPr lang="en-US" sz="800">
                <a:solidFill>
                  <a:schemeClr val="tx1"/>
                </a:solidFill>
              </a:rPr>
              <a:t>Aici definesti furnizorii. </a:t>
            </a:r>
          </a:p>
          <a:p>
            <a:pPr algn="ctr"/>
            <a:endParaRPr lang="en-US" sz="800">
              <a:solidFill>
                <a:schemeClr val="tx1"/>
              </a:solidFill>
            </a:endParaRPr>
          </a:p>
          <a:p>
            <a:pPr algn="ctr"/>
            <a:r>
              <a:rPr lang="en-US" sz="800">
                <a:solidFill>
                  <a:schemeClr val="tx1"/>
                </a:solidFill>
              </a:rPr>
              <a:t>Apasa butonul </a:t>
            </a:r>
          </a:p>
          <a:p>
            <a:pPr algn="ctr"/>
            <a:r>
              <a:rPr lang="en-US" sz="1050" b="1">
                <a:solidFill>
                  <a:schemeClr val="tx1"/>
                </a:solidFill>
              </a:rPr>
              <a:t>Adauga furnizor</a:t>
            </a:r>
            <a:r>
              <a:rPr lang="en-US" sz="800">
                <a:solidFill>
                  <a:schemeClr val="tx1"/>
                </a:solidFill>
              </a:rPr>
              <a:t>                        din dreptul fiecarei categorii de                    cheltuieli</a:t>
            </a:r>
          </a:p>
          <a:p>
            <a:pPr algn="ctr"/>
            <a:endParaRPr lang="en-US" sz="800">
              <a:solidFill>
                <a:schemeClr val="tx1"/>
              </a:solidFill>
            </a:endParaRPr>
          </a:p>
          <a:p>
            <a:pPr algn="ctr"/>
            <a:r>
              <a:rPr lang="en-US" sz="800">
                <a:solidFill>
                  <a:schemeClr val="tx1"/>
                </a:solidFill>
              </a:rPr>
              <a:t>Apasa butonul </a:t>
            </a:r>
          </a:p>
          <a:p>
            <a:pPr algn="ctr"/>
            <a:r>
              <a:rPr lang="en-US" sz="1050" b="1">
                <a:solidFill>
                  <a:schemeClr val="tx1"/>
                </a:solidFill>
              </a:rPr>
              <a:t>Adauga categorie de cheltuieli </a:t>
            </a:r>
          </a:p>
          <a:p>
            <a:pPr algn="ctr"/>
            <a:r>
              <a:rPr lang="en-US" sz="800">
                <a:solidFill>
                  <a:schemeClr val="tx1"/>
                </a:solidFill>
              </a:rPr>
              <a:t>pentru a adauga o alta categorie de cheltuieli, inafara de cele predefinite</a:t>
            </a:r>
          </a:p>
        </p:txBody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id="{14EC3FEE-B761-42D5-8964-6380858801FA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5764" y="2179962"/>
            <a:ext cx="246610" cy="246610"/>
          </a:xfrm>
          <a:prstGeom prst="rect">
            <a:avLst/>
          </a:prstGeom>
        </p:spPr>
      </p:pic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32564B10-657C-4A7F-86AF-912E82F70550}"/>
              </a:ext>
            </a:extLst>
          </p:cNvPr>
          <p:cNvSpPr/>
          <p:nvPr/>
        </p:nvSpPr>
        <p:spPr>
          <a:xfrm>
            <a:off x="2037045" y="2323406"/>
            <a:ext cx="1144305" cy="22955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>
                <a:solidFill>
                  <a:schemeClr val="bg2">
                    <a:lumMod val="25000"/>
                  </a:schemeClr>
                </a:solidFill>
              </a:rPr>
              <a:t>Furnizori</a:t>
            </a: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98506B8A-7244-4959-9A47-6E71760D940D}"/>
              </a:ext>
            </a:extLst>
          </p:cNvPr>
          <p:cNvSpPr/>
          <p:nvPr/>
        </p:nvSpPr>
        <p:spPr>
          <a:xfrm>
            <a:off x="2092088" y="3096588"/>
            <a:ext cx="1709928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Intretinere lift</a:t>
            </a: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EAF22557-37FA-48F1-A189-B735F108BBBE}"/>
              </a:ext>
            </a:extLst>
          </p:cNvPr>
          <p:cNvSpPr/>
          <p:nvPr/>
        </p:nvSpPr>
        <p:spPr>
          <a:xfrm>
            <a:off x="2092088" y="3276023"/>
            <a:ext cx="1709928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Service interfon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66E7530-A39D-4E3C-96E0-D741258D9132}"/>
              </a:ext>
            </a:extLst>
          </p:cNvPr>
          <p:cNvGrpSpPr/>
          <p:nvPr/>
        </p:nvGrpSpPr>
        <p:grpSpPr>
          <a:xfrm>
            <a:off x="2092090" y="4496228"/>
            <a:ext cx="1704974" cy="204168"/>
            <a:chOff x="2092090" y="3988737"/>
            <a:chExt cx="1704974" cy="204168"/>
          </a:xfrm>
        </p:grpSpPr>
        <p:sp>
          <p:nvSpPr>
            <p:cNvPr id="101" name="Rectangle: Rounded Corners 100">
              <a:hlinkClick r:id="rId6" action="ppaction://hlinksldjump"/>
              <a:extLst>
                <a:ext uri="{FF2B5EF4-FFF2-40B4-BE49-F238E27FC236}">
                  <a16:creationId xmlns:a16="http://schemas.microsoft.com/office/drawing/2014/main" id="{887B7F85-1012-4761-97DD-3FF299AD72C9}"/>
                </a:ext>
              </a:extLst>
            </p:cNvPr>
            <p:cNvSpPr/>
            <p:nvPr/>
          </p:nvSpPr>
          <p:spPr>
            <a:xfrm>
              <a:off x="2092090" y="3988737"/>
              <a:ext cx="1704974" cy="20416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800">
                  <a:solidFill>
                    <a:schemeClr val="bg2">
                      <a:lumMod val="25000"/>
                    </a:schemeClr>
                  </a:solidFill>
                </a:rPr>
                <a:t>  Adauga categorie de cheltuieli</a:t>
              </a:r>
            </a:p>
          </p:txBody>
        </p: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6E98BBFB-71F5-44B3-B7E1-4B8239CE2AB0}"/>
                </a:ext>
              </a:extLst>
            </p:cNvPr>
            <p:cNvGrpSpPr/>
            <p:nvPr/>
          </p:nvGrpSpPr>
          <p:grpSpPr>
            <a:xfrm>
              <a:off x="2175874" y="4042699"/>
              <a:ext cx="104274" cy="101435"/>
              <a:chOff x="6534150" y="3358633"/>
              <a:chExt cx="457200" cy="504224"/>
            </a:xfrm>
          </p:grpSpPr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2EAD0557-851A-42D8-B553-45061D632BE5}"/>
                  </a:ext>
                </a:extLst>
              </p:cNvPr>
              <p:cNvCxnSpPr/>
              <p:nvPr/>
            </p:nvCxnSpPr>
            <p:spPr>
              <a:xfrm>
                <a:off x="6762750" y="3358633"/>
                <a:ext cx="0" cy="504224"/>
              </a:xfrm>
              <a:prstGeom prst="line">
                <a:avLst/>
              </a:prstGeom>
              <a:ln w="349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0A24B411-0208-4900-9074-306C5A3AE510}"/>
                  </a:ext>
                </a:extLst>
              </p:cNvPr>
              <p:cNvCxnSpPr/>
              <p:nvPr/>
            </p:nvCxnSpPr>
            <p:spPr>
              <a:xfrm>
                <a:off x="6534150" y="3610747"/>
                <a:ext cx="457200" cy="0"/>
              </a:xfrm>
              <a:prstGeom prst="line">
                <a:avLst/>
              </a:prstGeom>
              <a:ln w="349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1BB14877-E568-45D8-A239-477C039A46A9}"/>
              </a:ext>
            </a:extLst>
          </p:cNvPr>
          <p:cNvSpPr/>
          <p:nvPr/>
        </p:nvSpPr>
        <p:spPr>
          <a:xfrm>
            <a:off x="2092088" y="4057609"/>
            <a:ext cx="1709928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Caldura 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D4AEA50E-2216-436E-8A28-899873FF17AB}"/>
              </a:ext>
            </a:extLst>
          </p:cNvPr>
          <p:cNvSpPr/>
          <p:nvPr/>
        </p:nvSpPr>
        <p:spPr>
          <a:xfrm>
            <a:off x="2094899" y="4237043"/>
            <a:ext cx="1709928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Diverse 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97EB01F2-549C-4118-99CF-9EB2632407AF}"/>
              </a:ext>
            </a:extLst>
          </p:cNvPr>
          <p:cNvSpPr/>
          <p:nvPr/>
        </p:nvSpPr>
        <p:spPr>
          <a:xfrm>
            <a:off x="4068059" y="4047911"/>
            <a:ext cx="963276" cy="13714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r"/>
            <a:r>
              <a:rPr lang="en-US" sz="800" b="1">
                <a:solidFill>
                  <a:schemeClr val="bg2">
                    <a:lumMod val="25000"/>
                  </a:schemeClr>
                </a:solidFill>
              </a:rPr>
              <a:t>Adauga furnizor</a:t>
            </a:r>
          </a:p>
        </p:txBody>
      </p:sp>
      <p:sp>
        <p:nvSpPr>
          <p:cNvPr id="39" name="Rectangle: Rounded Corners 38">
            <a:hlinkClick r:id="rId7" action="ppaction://hlinksldjump"/>
            <a:extLst>
              <a:ext uri="{FF2B5EF4-FFF2-40B4-BE49-F238E27FC236}">
                <a16:creationId xmlns:a16="http://schemas.microsoft.com/office/drawing/2014/main" id="{7F98F096-0971-49C5-ABDC-E57DBE0D5F16}"/>
              </a:ext>
            </a:extLst>
          </p:cNvPr>
          <p:cNvSpPr/>
          <p:nvPr/>
        </p:nvSpPr>
        <p:spPr>
          <a:xfrm>
            <a:off x="3820663" y="5285317"/>
            <a:ext cx="1704975" cy="246211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>
                <a:solidFill>
                  <a:schemeClr val="tx1">
                    <a:lumMod val="50000"/>
                    <a:lumOff val="50000"/>
                  </a:schemeClr>
                </a:solidFill>
              </a:rPr>
              <a:t>&lt; Inapoi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74FA6B41-AE03-4B70-A032-1925850664A6}"/>
              </a:ext>
            </a:extLst>
          </p:cNvPr>
          <p:cNvSpPr/>
          <p:nvPr/>
        </p:nvSpPr>
        <p:spPr>
          <a:xfrm>
            <a:off x="4071806" y="2736554"/>
            <a:ext cx="2011680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Rosal Pitesti Group SRL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C90CF3A2-3AAC-4D36-B247-2A7560801F6A}"/>
              </a:ext>
            </a:extLst>
          </p:cNvPr>
          <p:cNvSpPr/>
          <p:nvPr/>
        </p:nvSpPr>
        <p:spPr>
          <a:xfrm>
            <a:off x="4071806" y="2916252"/>
            <a:ext cx="2011680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Electrica SA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2ACD0CD9-D880-4A7A-BC87-CC6D87A1C6ED}"/>
              </a:ext>
            </a:extLst>
          </p:cNvPr>
          <p:cNvSpPr/>
          <p:nvPr/>
        </p:nvSpPr>
        <p:spPr>
          <a:xfrm>
            <a:off x="3838399" y="2736554"/>
            <a:ext cx="176037" cy="13639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r"/>
            <a:r>
              <a:rPr lang="en-US" sz="1050" b="1">
                <a:solidFill>
                  <a:schemeClr val="bg2">
                    <a:lumMod val="25000"/>
                  </a:schemeClr>
                </a:solidFill>
              </a:rPr>
              <a:t>+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0E2EBD00-C870-4772-B83A-9FF1E598B4C7}"/>
              </a:ext>
            </a:extLst>
          </p:cNvPr>
          <p:cNvSpPr/>
          <p:nvPr/>
        </p:nvSpPr>
        <p:spPr>
          <a:xfrm>
            <a:off x="3838399" y="2917395"/>
            <a:ext cx="176037" cy="13639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r"/>
            <a:r>
              <a:rPr lang="en-US" sz="1050" b="1">
                <a:solidFill>
                  <a:schemeClr val="bg2">
                    <a:lumMod val="25000"/>
                  </a:schemeClr>
                </a:solidFill>
              </a:rPr>
              <a:t>+</a:t>
            </a:r>
          </a:p>
        </p:txBody>
      </p:sp>
      <p:sp>
        <p:nvSpPr>
          <p:cNvPr id="43" name="Rectangle: Rounded Corners 42">
            <a:hlinkClick r:id="rId8" action="ppaction://hlinksldjump"/>
            <a:extLst>
              <a:ext uri="{FF2B5EF4-FFF2-40B4-BE49-F238E27FC236}">
                <a16:creationId xmlns:a16="http://schemas.microsoft.com/office/drawing/2014/main" id="{B1B0297D-28B2-4197-B6DD-2544D5EB6B58}"/>
              </a:ext>
            </a:extLst>
          </p:cNvPr>
          <p:cNvSpPr/>
          <p:nvPr/>
        </p:nvSpPr>
        <p:spPr>
          <a:xfrm>
            <a:off x="4071806" y="3455346"/>
            <a:ext cx="2011680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ApaNova SRL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3F8D8DF4-4EF0-47B5-8E89-D460E231AF93}"/>
              </a:ext>
            </a:extLst>
          </p:cNvPr>
          <p:cNvSpPr/>
          <p:nvPr/>
        </p:nvSpPr>
        <p:spPr>
          <a:xfrm>
            <a:off x="4071806" y="3275648"/>
            <a:ext cx="2011680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Intercom SRL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5F9101DD-3DE2-4FC3-8A32-31A86CB34C40}"/>
              </a:ext>
            </a:extLst>
          </p:cNvPr>
          <p:cNvSpPr/>
          <p:nvPr/>
        </p:nvSpPr>
        <p:spPr>
          <a:xfrm>
            <a:off x="4068059" y="3635045"/>
            <a:ext cx="2011680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Florea Mihail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597CC2AA-BF7F-402A-8CA9-8EED9A51201D}"/>
              </a:ext>
            </a:extLst>
          </p:cNvPr>
          <p:cNvSpPr/>
          <p:nvPr/>
        </p:nvSpPr>
        <p:spPr>
          <a:xfrm>
            <a:off x="4071806" y="3095950"/>
            <a:ext cx="2011680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Ascensorul SA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2F0E54DF-A268-46E7-9316-4427AAC2F81E}"/>
              </a:ext>
            </a:extLst>
          </p:cNvPr>
          <p:cNvSpPr/>
          <p:nvPr/>
        </p:nvSpPr>
        <p:spPr>
          <a:xfrm>
            <a:off x="4068059" y="3834647"/>
            <a:ext cx="2011680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Buscu Gheorghe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2AEBCA6B-DE35-43F9-96A4-A25D2A8EED7A}"/>
              </a:ext>
            </a:extLst>
          </p:cNvPr>
          <p:cNvSpPr/>
          <p:nvPr/>
        </p:nvSpPr>
        <p:spPr>
          <a:xfrm>
            <a:off x="4068059" y="4228588"/>
            <a:ext cx="963276" cy="13714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r"/>
            <a:r>
              <a:rPr lang="en-US" sz="800" b="1">
                <a:solidFill>
                  <a:schemeClr val="bg2">
                    <a:lumMod val="25000"/>
                  </a:schemeClr>
                </a:solidFill>
              </a:rPr>
              <a:t>Adauga furnizor</a:t>
            </a: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DA3DE3C9-4A7F-4A58-8911-176309DCC761}"/>
              </a:ext>
            </a:extLst>
          </p:cNvPr>
          <p:cNvSpPr/>
          <p:nvPr/>
        </p:nvSpPr>
        <p:spPr>
          <a:xfrm>
            <a:off x="3838399" y="3098236"/>
            <a:ext cx="176037" cy="13639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r"/>
            <a:r>
              <a:rPr lang="en-US" sz="1050" b="1">
                <a:solidFill>
                  <a:schemeClr val="bg2">
                    <a:lumMod val="25000"/>
                  </a:schemeClr>
                </a:solidFill>
              </a:rPr>
              <a:t>+</a:t>
            </a: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FDB03328-A13A-499D-BD23-9ECC66C0EC87}"/>
              </a:ext>
            </a:extLst>
          </p:cNvPr>
          <p:cNvSpPr/>
          <p:nvPr/>
        </p:nvSpPr>
        <p:spPr>
          <a:xfrm>
            <a:off x="3838399" y="3279077"/>
            <a:ext cx="176037" cy="13639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r"/>
            <a:r>
              <a:rPr lang="en-US" sz="1050" b="1">
                <a:solidFill>
                  <a:schemeClr val="bg2">
                    <a:lumMod val="25000"/>
                  </a:schemeClr>
                </a:solidFill>
              </a:rPr>
              <a:t>+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7F57D15F-5D9D-4B9E-AEC2-FC7C52C6F4E6}"/>
              </a:ext>
            </a:extLst>
          </p:cNvPr>
          <p:cNvSpPr/>
          <p:nvPr/>
        </p:nvSpPr>
        <p:spPr>
          <a:xfrm>
            <a:off x="3838399" y="3459918"/>
            <a:ext cx="176037" cy="13639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r"/>
            <a:r>
              <a:rPr lang="en-US" sz="1050" b="1">
                <a:solidFill>
                  <a:schemeClr val="bg2">
                    <a:lumMod val="25000"/>
                  </a:schemeClr>
                </a:solidFill>
              </a:rPr>
              <a:t>+</a:t>
            </a: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321EB0CC-40DE-44D9-ADA9-D1FF9AD082B1}"/>
              </a:ext>
            </a:extLst>
          </p:cNvPr>
          <p:cNvSpPr/>
          <p:nvPr/>
        </p:nvSpPr>
        <p:spPr>
          <a:xfrm>
            <a:off x="3838399" y="3640760"/>
            <a:ext cx="176037" cy="13639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r"/>
            <a:r>
              <a:rPr lang="en-US" sz="1050" b="1">
                <a:solidFill>
                  <a:schemeClr val="bg2">
                    <a:lumMod val="25000"/>
                  </a:schemeClr>
                </a:solidFill>
              </a:rPr>
              <a:t>+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F483C5C-D1AC-47B7-9213-F01C47C53276}"/>
              </a:ext>
            </a:extLst>
          </p:cNvPr>
          <p:cNvSpPr/>
          <p:nvPr/>
        </p:nvSpPr>
        <p:spPr>
          <a:xfrm>
            <a:off x="1967427" y="1298222"/>
            <a:ext cx="7826278" cy="4337053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B71FAD7-FEF1-48B8-8262-B3284420BF39}"/>
              </a:ext>
            </a:extLst>
          </p:cNvPr>
          <p:cNvSpPr/>
          <p:nvPr/>
        </p:nvSpPr>
        <p:spPr>
          <a:xfrm>
            <a:off x="3578559" y="2135251"/>
            <a:ext cx="4040510" cy="2753844"/>
          </a:xfrm>
          <a:prstGeom prst="rect">
            <a:avLst/>
          </a:prstGeom>
          <a:solidFill>
            <a:schemeClr val="bg1"/>
          </a:solidFill>
          <a:ln w="9525" cap="rnd">
            <a:solidFill>
              <a:schemeClr val="tx1">
                <a:lumMod val="75000"/>
                <a:lumOff val="25000"/>
                <a:alpha val="72000"/>
              </a:schemeClr>
            </a:solidFill>
          </a:ln>
          <a:effectLst>
            <a:outerShdw blurRad="50800" dist="50800" dir="5400000" algn="ctr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B0E86D1-4DFD-4B8F-90EE-88169A2035C4}"/>
              </a:ext>
            </a:extLst>
          </p:cNvPr>
          <p:cNvSpPr txBox="1"/>
          <p:nvPr/>
        </p:nvSpPr>
        <p:spPr>
          <a:xfrm>
            <a:off x="4068995" y="3633835"/>
            <a:ext cx="30472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/>
              <a:t>In cazul in care apar noi furnizori, </a:t>
            </a:r>
          </a:p>
          <a:p>
            <a:pPr algn="ctr"/>
            <a:r>
              <a:rPr lang="en-US" sz="1000" b="1"/>
              <a:t>acestia pot fi adaugati din meniul </a:t>
            </a:r>
          </a:p>
          <a:p>
            <a:pPr algn="ctr"/>
            <a:r>
              <a:rPr lang="en-US" sz="1000" b="1"/>
              <a:t>Furnizori/Facturi </a:t>
            </a:r>
          </a:p>
        </p:txBody>
      </p:sp>
      <p:sp>
        <p:nvSpPr>
          <p:cNvPr id="89" name="Rectangle: Rounded Corners 88">
            <a:hlinkClick r:id="rId9" action="ppaction://hlinksldjump"/>
            <a:extLst>
              <a:ext uri="{FF2B5EF4-FFF2-40B4-BE49-F238E27FC236}">
                <a16:creationId xmlns:a16="http://schemas.microsoft.com/office/drawing/2014/main" id="{8967B4A6-CEA8-4566-A879-1F83137E836E}"/>
              </a:ext>
            </a:extLst>
          </p:cNvPr>
          <p:cNvSpPr/>
          <p:nvPr/>
        </p:nvSpPr>
        <p:spPr>
          <a:xfrm>
            <a:off x="4676791" y="4237043"/>
            <a:ext cx="1704975" cy="246211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/>
              <a:t>Continua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363825B-3F48-4F76-BA97-BC857D1380F8}"/>
              </a:ext>
            </a:extLst>
          </p:cNvPr>
          <p:cNvSpPr txBox="1"/>
          <p:nvPr/>
        </p:nvSpPr>
        <p:spPr>
          <a:xfrm>
            <a:off x="4388214" y="3370032"/>
            <a:ext cx="2322559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it-IT" sz="1000">
                <a:solidFill>
                  <a:schemeClr val="tx1">
                    <a:lumMod val="65000"/>
                    <a:lumOff val="35000"/>
                  </a:schemeClr>
                </a:solidFill>
              </a:rPr>
              <a:t>Ai finalizat definirea furnizorilor</a:t>
            </a:r>
          </a:p>
        </p:txBody>
      </p:sp>
      <p:sp>
        <p:nvSpPr>
          <p:cNvPr id="52" name="Rectangle: Rounded Corners 25">
            <a:hlinkClick r:id="rId10" action="ppaction://hlinksldjump"/>
            <a:extLst>
              <a:ext uri="{FF2B5EF4-FFF2-40B4-BE49-F238E27FC236}">
                <a16:creationId xmlns:a16="http://schemas.microsoft.com/office/drawing/2014/main" id="{4A28F5C6-706E-4ABA-BB9A-BC4C90C3D360}"/>
              </a:ext>
            </a:extLst>
          </p:cNvPr>
          <p:cNvSpPr/>
          <p:nvPr/>
        </p:nvSpPr>
        <p:spPr>
          <a:xfrm>
            <a:off x="4676791" y="4530752"/>
            <a:ext cx="1704975" cy="246211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>
                <a:solidFill>
                  <a:schemeClr val="tx1">
                    <a:lumMod val="50000"/>
                    <a:lumOff val="50000"/>
                  </a:schemeClr>
                </a:solidFill>
              </a:rPr>
              <a:t>&lt; Inapoi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DEC7C35-280D-4384-9614-C59FA71DC11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5633" y="2218925"/>
            <a:ext cx="1001470" cy="1001470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4BC29D0F-AC53-4BA5-8588-5EEF05E92A7D}"/>
              </a:ext>
            </a:extLst>
          </p:cNvPr>
          <p:cNvSpPr txBox="1"/>
          <p:nvPr/>
        </p:nvSpPr>
        <p:spPr>
          <a:xfrm>
            <a:off x="4477494" y="3062138"/>
            <a:ext cx="2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Felicitari!</a:t>
            </a:r>
          </a:p>
        </p:txBody>
      </p:sp>
    </p:spTree>
    <p:extLst>
      <p:ext uri="{BB962C8B-B14F-4D97-AF65-F5344CB8AC3E}">
        <p14:creationId xmlns:p14="http://schemas.microsoft.com/office/powerpoint/2010/main" val="172966695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75716001-820E-45D2-946E-E744FE737E65}"/>
              </a:ext>
            </a:extLst>
          </p:cNvPr>
          <p:cNvSpPr/>
          <p:nvPr/>
        </p:nvSpPr>
        <p:spPr>
          <a:xfrm>
            <a:off x="1973181" y="1269462"/>
            <a:ext cx="7852094" cy="4337053"/>
          </a:xfrm>
          <a:prstGeom prst="rect">
            <a:avLst/>
          </a:prstGeom>
          <a:solidFill>
            <a:schemeClr val="bg1"/>
          </a:solidFill>
          <a:ln w="12700" cmpd="dbl">
            <a:gradFill flip="none" rotWithShape="1">
              <a:gsLst>
                <a:gs pos="0">
                  <a:schemeClr val="accent3">
                    <a:lumMod val="0"/>
                    <a:lumOff val="100000"/>
                  </a:schemeClr>
                </a:gs>
                <a:gs pos="35000">
                  <a:schemeClr val="accent3">
                    <a:lumMod val="0"/>
                    <a:lumOff val="100000"/>
                  </a:schemeClr>
                </a:gs>
                <a:gs pos="100000">
                  <a:schemeClr val="tx1"/>
                </a:gs>
              </a:gsLst>
              <a:path path="circle">
                <a:fillToRect l="50000" t="-80000" r="50000" b="180000"/>
              </a:path>
              <a:tileRect/>
            </a:gradFill>
          </a:ln>
          <a:effectLst>
            <a:outerShdw blurRad="50800" dist="50800" dir="5400000" algn="ctr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A1966B5C-11A5-4DD1-B4EE-54526F596CA2}"/>
              </a:ext>
            </a:extLst>
          </p:cNvPr>
          <p:cNvSpPr/>
          <p:nvPr/>
        </p:nvSpPr>
        <p:spPr>
          <a:xfrm>
            <a:off x="2055707" y="2615744"/>
            <a:ext cx="4400138" cy="2472360"/>
          </a:xfrm>
          <a:prstGeom prst="rect">
            <a:avLst/>
          </a:prstGeom>
          <a:solidFill>
            <a:schemeClr val="bg1"/>
          </a:solidFill>
          <a:ln w="9525" cap="rnd">
            <a:solidFill>
              <a:schemeClr val="tx1">
                <a:lumMod val="50000"/>
                <a:lumOff val="50000"/>
                <a:alpha val="72000"/>
              </a:schemeClr>
            </a:solidFill>
          </a:ln>
          <a:effectLst>
            <a:outerShdw blurRad="50800" dist="50800" dir="5400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625C435-64AB-4B2D-B175-18DCE1F178D1}"/>
              </a:ext>
            </a:extLst>
          </p:cNvPr>
          <p:cNvSpPr txBox="1"/>
          <p:nvPr/>
        </p:nvSpPr>
        <p:spPr>
          <a:xfrm>
            <a:off x="2612577" y="1424224"/>
            <a:ext cx="12774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tx1">
                    <a:lumMod val="85000"/>
                    <a:lumOff val="15000"/>
                  </a:schemeClr>
                </a:solidFill>
              </a:rPr>
              <a:t>Asociatie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5B8DAE88-CBC2-4EB7-BDB1-ABD6C10AFC13}"/>
              </a:ext>
            </a:extLst>
          </p:cNvPr>
          <p:cNvCxnSpPr/>
          <p:nvPr/>
        </p:nvCxnSpPr>
        <p:spPr>
          <a:xfrm>
            <a:off x="2037045" y="2024743"/>
            <a:ext cx="768704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Picture 59">
            <a:extLst>
              <a:ext uri="{FF2B5EF4-FFF2-40B4-BE49-F238E27FC236}">
                <a16:creationId xmlns:a16="http://schemas.microsoft.com/office/drawing/2014/main" id="{B4D3B41D-A6D2-4303-8912-BC572F1F7E10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662" y="1316179"/>
            <a:ext cx="581706" cy="581706"/>
          </a:xfrm>
          <a:prstGeom prst="rect">
            <a:avLst/>
          </a:prstGeom>
        </p:spPr>
      </p:pic>
      <p:sp>
        <p:nvSpPr>
          <p:cNvPr id="61" name="Rectangle: Rounded Corners 60">
            <a:hlinkClick r:id="rId4" action="ppaction://hlinksldjump"/>
            <a:extLst>
              <a:ext uri="{FF2B5EF4-FFF2-40B4-BE49-F238E27FC236}">
                <a16:creationId xmlns:a16="http://schemas.microsoft.com/office/drawing/2014/main" id="{AD3AD9E4-E303-43A9-B8CE-FB3A63343ADF}"/>
              </a:ext>
            </a:extLst>
          </p:cNvPr>
          <p:cNvSpPr/>
          <p:nvPr/>
        </p:nvSpPr>
        <p:spPr>
          <a:xfrm>
            <a:off x="2041686" y="5285317"/>
            <a:ext cx="1704975" cy="246211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/>
              <a:t>Continua</a:t>
            </a: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624248CC-8746-49CF-BCED-39C5422DD24E}"/>
              </a:ext>
            </a:extLst>
          </p:cNvPr>
          <p:cNvSpPr/>
          <p:nvPr/>
        </p:nvSpPr>
        <p:spPr>
          <a:xfrm>
            <a:off x="2092089" y="2913566"/>
            <a:ext cx="1709928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Fond reparatii</a:t>
            </a: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B19C878C-3FEE-4A0F-96DB-02411666EC60}"/>
              </a:ext>
            </a:extLst>
          </p:cNvPr>
          <p:cNvSpPr/>
          <p:nvPr/>
        </p:nvSpPr>
        <p:spPr>
          <a:xfrm>
            <a:off x="2037045" y="2066597"/>
            <a:ext cx="2876550" cy="22955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>
                <a:solidFill>
                  <a:schemeClr val="bg2">
                    <a:lumMod val="25000"/>
                  </a:schemeClr>
                </a:solidFill>
              </a:rPr>
              <a:t>Asociatia de proprietari Vulturul B4A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0FC76365-FEFB-46A3-8B18-0EC9825AA989}"/>
              </a:ext>
            </a:extLst>
          </p:cNvPr>
          <p:cNvCxnSpPr>
            <a:cxnSpLocks/>
          </p:cNvCxnSpPr>
          <p:nvPr/>
        </p:nvCxnSpPr>
        <p:spPr>
          <a:xfrm>
            <a:off x="2055707" y="2568245"/>
            <a:ext cx="311345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AB44D679-61C7-427F-9446-34707F516308}"/>
              </a:ext>
            </a:extLst>
          </p:cNvPr>
          <p:cNvSpPr/>
          <p:nvPr/>
        </p:nvSpPr>
        <p:spPr>
          <a:xfrm>
            <a:off x="2092089" y="2732509"/>
            <a:ext cx="1709928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Fond de rulment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1F9859A8-C564-422C-BA37-FADEFEFF46E4}"/>
              </a:ext>
            </a:extLst>
          </p:cNvPr>
          <p:cNvSpPr/>
          <p:nvPr/>
        </p:nvSpPr>
        <p:spPr>
          <a:xfrm>
            <a:off x="7371199" y="2105427"/>
            <a:ext cx="1483552" cy="2472351"/>
          </a:xfrm>
          <a:prstGeom prst="rect">
            <a:avLst/>
          </a:prstGeom>
          <a:solidFill>
            <a:schemeClr val="bg1"/>
          </a:solidFill>
          <a:ln>
            <a:gradFill flip="none" rotWithShape="1">
              <a:gsLst>
                <a:gs pos="39000">
                  <a:schemeClr val="bg1">
                    <a:lumMod val="75000"/>
                  </a:schemeClr>
                </a:gs>
                <a:gs pos="60000">
                  <a:schemeClr val="accent3">
                    <a:lumMod val="45000"/>
                    <a:lumOff val="5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100000">
                  <a:schemeClr val="tx1"/>
                </a:gs>
              </a:gsLst>
              <a:lin ang="54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  <a:p>
            <a:pPr algn="ctr"/>
            <a:r>
              <a:rPr lang="en-US" sz="1600">
                <a:solidFill>
                  <a:srgbClr val="00B050"/>
                </a:solidFill>
              </a:rPr>
              <a:t>Indicatii</a:t>
            </a:r>
            <a:r>
              <a:rPr lang="en-US" sz="1200">
                <a:solidFill>
                  <a:srgbClr val="00B050"/>
                </a:solidFill>
              </a:rPr>
              <a:t> </a:t>
            </a:r>
          </a:p>
          <a:p>
            <a:pPr algn="ctr"/>
            <a:r>
              <a:rPr lang="en-US" sz="800">
                <a:solidFill>
                  <a:schemeClr val="tx1"/>
                </a:solidFill>
              </a:rPr>
              <a:t>Aici definesti fondurile. </a:t>
            </a:r>
          </a:p>
          <a:p>
            <a:pPr algn="ctr"/>
            <a:endParaRPr lang="en-US" sz="800">
              <a:solidFill>
                <a:schemeClr val="tx1"/>
              </a:solidFill>
            </a:endParaRPr>
          </a:p>
          <a:p>
            <a:pPr algn="ctr"/>
            <a:r>
              <a:rPr lang="en-US" sz="800">
                <a:solidFill>
                  <a:schemeClr val="tx1"/>
                </a:solidFill>
              </a:rPr>
              <a:t>Apasa butonul </a:t>
            </a:r>
          </a:p>
          <a:p>
            <a:pPr algn="ctr"/>
            <a:r>
              <a:rPr lang="en-US" sz="1050" b="1">
                <a:solidFill>
                  <a:schemeClr val="tx1"/>
                </a:solidFill>
              </a:rPr>
              <a:t>Adauga fond</a:t>
            </a:r>
          </a:p>
          <a:p>
            <a:pPr algn="ctr"/>
            <a:r>
              <a:rPr lang="en-US" sz="800">
                <a:solidFill>
                  <a:schemeClr val="tx1"/>
                </a:solidFill>
              </a:rPr>
              <a:t>daca vrei sa adaugi alte fonduri</a:t>
            </a:r>
          </a:p>
          <a:p>
            <a:pPr algn="ctr"/>
            <a:endParaRPr lang="en-US" sz="800">
              <a:solidFill>
                <a:schemeClr val="tx1"/>
              </a:solidFill>
            </a:endParaRPr>
          </a:p>
        </p:txBody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id="{14EC3FEE-B761-42D5-8964-6380858801FA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5764" y="2179962"/>
            <a:ext cx="246610" cy="246610"/>
          </a:xfrm>
          <a:prstGeom prst="rect">
            <a:avLst/>
          </a:prstGeom>
        </p:spPr>
      </p:pic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32564B10-657C-4A7F-86AF-912E82F70550}"/>
              </a:ext>
            </a:extLst>
          </p:cNvPr>
          <p:cNvSpPr/>
          <p:nvPr/>
        </p:nvSpPr>
        <p:spPr>
          <a:xfrm>
            <a:off x="2037045" y="2323406"/>
            <a:ext cx="1144305" cy="22955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>
                <a:solidFill>
                  <a:schemeClr val="bg2">
                    <a:lumMod val="25000"/>
                  </a:schemeClr>
                </a:solidFill>
              </a:rPr>
              <a:t>Fonduri</a:t>
            </a: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98506B8A-7244-4959-9A47-6E71760D940D}"/>
              </a:ext>
            </a:extLst>
          </p:cNvPr>
          <p:cNvSpPr/>
          <p:nvPr/>
        </p:nvSpPr>
        <p:spPr>
          <a:xfrm>
            <a:off x="2092088" y="3096588"/>
            <a:ext cx="1709928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Fond cheltuieli neprevazute 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66E7530-A39D-4E3C-96E0-D741258D9132}"/>
              </a:ext>
            </a:extLst>
          </p:cNvPr>
          <p:cNvGrpSpPr/>
          <p:nvPr/>
        </p:nvGrpSpPr>
        <p:grpSpPr>
          <a:xfrm>
            <a:off x="2092090" y="3346858"/>
            <a:ext cx="1704974" cy="204168"/>
            <a:chOff x="2092090" y="3988737"/>
            <a:chExt cx="1704974" cy="204168"/>
          </a:xfrm>
        </p:grpSpPr>
        <p:sp>
          <p:nvSpPr>
            <p:cNvPr id="101" name="Rectangle: Rounded Corners 100">
              <a:extLst>
                <a:ext uri="{FF2B5EF4-FFF2-40B4-BE49-F238E27FC236}">
                  <a16:creationId xmlns:a16="http://schemas.microsoft.com/office/drawing/2014/main" id="{887B7F85-1012-4761-97DD-3FF299AD72C9}"/>
                </a:ext>
              </a:extLst>
            </p:cNvPr>
            <p:cNvSpPr/>
            <p:nvPr/>
          </p:nvSpPr>
          <p:spPr>
            <a:xfrm>
              <a:off x="2092090" y="3988737"/>
              <a:ext cx="1704974" cy="20416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bg2">
                      <a:lumMod val="25000"/>
                    </a:schemeClr>
                  </a:solidFill>
                </a:rPr>
                <a:t>        Adauga fond</a:t>
              </a:r>
            </a:p>
          </p:txBody>
        </p: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6E98BBFB-71F5-44B3-B7E1-4B8239CE2AB0}"/>
                </a:ext>
              </a:extLst>
            </p:cNvPr>
            <p:cNvGrpSpPr/>
            <p:nvPr/>
          </p:nvGrpSpPr>
          <p:grpSpPr>
            <a:xfrm>
              <a:off x="2175874" y="4042699"/>
              <a:ext cx="104274" cy="101435"/>
              <a:chOff x="6534150" y="3358633"/>
              <a:chExt cx="457200" cy="504224"/>
            </a:xfrm>
          </p:grpSpPr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2EAD0557-851A-42D8-B553-45061D632BE5}"/>
                  </a:ext>
                </a:extLst>
              </p:cNvPr>
              <p:cNvCxnSpPr/>
              <p:nvPr/>
            </p:nvCxnSpPr>
            <p:spPr>
              <a:xfrm>
                <a:off x="6762750" y="3358633"/>
                <a:ext cx="0" cy="504224"/>
              </a:xfrm>
              <a:prstGeom prst="line">
                <a:avLst/>
              </a:prstGeom>
              <a:ln w="349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0A24B411-0208-4900-9074-306C5A3AE510}"/>
                  </a:ext>
                </a:extLst>
              </p:cNvPr>
              <p:cNvCxnSpPr/>
              <p:nvPr/>
            </p:nvCxnSpPr>
            <p:spPr>
              <a:xfrm>
                <a:off x="6534150" y="3610747"/>
                <a:ext cx="457200" cy="0"/>
              </a:xfrm>
              <a:prstGeom prst="line">
                <a:avLst/>
              </a:prstGeom>
              <a:ln w="349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9" name="Rectangle: Rounded Corners 38">
            <a:hlinkClick r:id="rId6" action="ppaction://hlinksldjump"/>
            <a:extLst>
              <a:ext uri="{FF2B5EF4-FFF2-40B4-BE49-F238E27FC236}">
                <a16:creationId xmlns:a16="http://schemas.microsoft.com/office/drawing/2014/main" id="{7F98F096-0971-49C5-ABDC-E57DBE0D5F16}"/>
              </a:ext>
            </a:extLst>
          </p:cNvPr>
          <p:cNvSpPr/>
          <p:nvPr/>
        </p:nvSpPr>
        <p:spPr>
          <a:xfrm>
            <a:off x="3820663" y="5285317"/>
            <a:ext cx="1704975" cy="246211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>
                <a:solidFill>
                  <a:schemeClr val="tx1">
                    <a:lumMod val="50000"/>
                    <a:lumOff val="50000"/>
                  </a:schemeClr>
                </a:solidFill>
              </a:rPr>
              <a:t>&lt; Inapoi</a:t>
            </a:r>
          </a:p>
        </p:txBody>
      </p:sp>
    </p:spTree>
    <p:extLst>
      <p:ext uri="{BB962C8B-B14F-4D97-AF65-F5344CB8AC3E}">
        <p14:creationId xmlns:p14="http://schemas.microsoft.com/office/powerpoint/2010/main" val="32212925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75716001-820E-45D2-946E-E744FE737E65}"/>
              </a:ext>
            </a:extLst>
          </p:cNvPr>
          <p:cNvSpPr/>
          <p:nvPr/>
        </p:nvSpPr>
        <p:spPr>
          <a:xfrm>
            <a:off x="1973181" y="1269462"/>
            <a:ext cx="7852094" cy="4337053"/>
          </a:xfrm>
          <a:prstGeom prst="rect">
            <a:avLst/>
          </a:prstGeom>
          <a:solidFill>
            <a:schemeClr val="bg1"/>
          </a:solidFill>
          <a:ln w="12700" cmpd="dbl">
            <a:gradFill flip="none" rotWithShape="1">
              <a:gsLst>
                <a:gs pos="0">
                  <a:schemeClr val="accent3">
                    <a:lumMod val="0"/>
                    <a:lumOff val="100000"/>
                  </a:schemeClr>
                </a:gs>
                <a:gs pos="35000">
                  <a:schemeClr val="accent3">
                    <a:lumMod val="0"/>
                    <a:lumOff val="100000"/>
                  </a:schemeClr>
                </a:gs>
                <a:gs pos="100000">
                  <a:schemeClr val="tx1"/>
                </a:gs>
              </a:gsLst>
              <a:path path="circle">
                <a:fillToRect l="50000" t="-80000" r="50000" b="180000"/>
              </a:path>
              <a:tileRect/>
            </a:gradFill>
          </a:ln>
          <a:effectLst>
            <a:outerShdw blurRad="50800" dist="50800" dir="5400000" algn="ctr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A1966B5C-11A5-4DD1-B4EE-54526F596CA2}"/>
              </a:ext>
            </a:extLst>
          </p:cNvPr>
          <p:cNvSpPr/>
          <p:nvPr/>
        </p:nvSpPr>
        <p:spPr>
          <a:xfrm>
            <a:off x="2055707" y="2615744"/>
            <a:ext cx="4400138" cy="2472360"/>
          </a:xfrm>
          <a:prstGeom prst="rect">
            <a:avLst/>
          </a:prstGeom>
          <a:solidFill>
            <a:schemeClr val="bg1"/>
          </a:solidFill>
          <a:ln w="9525" cap="rnd">
            <a:solidFill>
              <a:schemeClr val="tx1">
                <a:lumMod val="50000"/>
                <a:lumOff val="50000"/>
                <a:alpha val="72000"/>
              </a:schemeClr>
            </a:solidFill>
          </a:ln>
          <a:effectLst>
            <a:outerShdw blurRad="50800" dist="50800" dir="5400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625C435-64AB-4B2D-B175-18DCE1F178D1}"/>
              </a:ext>
            </a:extLst>
          </p:cNvPr>
          <p:cNvSpPr txBox="1"/>
          <p:nvPr/>
        </p:nvSpPr>
        <p:spPr>
          <a:xfrm>
            <a:off x="2612577" y="1424224"/>
            <a:ext cx="12774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tx1">
                    <a:lumMod val="85000"/>
                    <a:lumOff val="15000"/>
                  </a:schemeClr>
                </a:solidFill>
              </a:rPr>
              <a:t>Asociatie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5B8DAE88-CBC2-4EB7-BDB1-ABD6C10AFC13}"/>
              </a:ext>
            </a:extLst>
          </p:cNvPr>
          <p:cNvCxnSpPr/>
          <p:nvPr/>
        </p:nvCxnSpPr>
        <p:spPr>
          <a:xfrm>
            <a:off x="2037045" y="2024743"/>
            <a:ext cx="768704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Picture 59">
            <a:extLst>
              <a:ext uri="{FF2B5EF4-FFF2-40B4-BE49-F238E27FC236}">
                <a16:creationId xmlns:a16="http://schemas.microsoft.com/office/drawing/2014/main" id="{B4D3B41D-A6D2-4303-8912-BC572F1F7E10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662" y="1316179"/>
            <a:ext cx="581706" cy="581706"/>
          </a:xfrm>
          <a:prstGeom prst="rect">
            <a:avLst/>
          </a:prstGeom>
        </p:spPr>
      </p:pic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AD3AD9E4-E303-43A9-B8CE-FB3A63343ADF}"/>
              </a:ext>
            </a:extLst>
          </p:cNvPr>
          <p:cNvSpPr/>
          <p:nvPr/>
        </p:nvSpPr>
        <p:spPr>
          <a:xfrm>
            <a:off x="2041686" y="5285317"/>
            <a:ext cx="1704975" cy="246211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/>
              <a:t>Continua</a:t>
            </a: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624248CC-8746-49CF-BCED-39C5422DD24E}"/>
              </a:ext>
            </a:extLst>
          </p:cNvPr>
          <p:cNvSpPr/>
          <p:nvPr/>
        </p:nvSpPr>
        <p:spPr>
          <a:xfrm>
            <a:off x="2092089" y="2913566"/>
            <a:ext cx="1709928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Chirii</a:t>
            </a: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B19C878C-3FEE-4A0F-96DB-02411666EC60}"/>
              </a:ext>
            </a:extLst>
          </p:cNvPr>
          <p:cNvSpPr/>
          <p:nvPr/>
        </p:nvSpPr>
        <p:spPr>
          <a:xfrm>
            <a:off x="2037045" y="2066597"/>
            <a:ext cx="2876550" cy="22955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>
                <a:solidFill>
                  <a:schemeClr val="bg2">
                    <a:lumMod val="25000"/>
                  </a:schemeClr>
                </a:solidFill>
              </a:rPr>
              <a:t>Asociatia de proprietari Vulturul B4A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0FC76365-FEFB-46A3-8B18-0EC9825AA989}"/>
              </a:ext>
            </a:extLst>
          </p:cNvPr>
          <p:cNvCxnSpPr>
            <a:cxnSpLocks/>
          </p:cNvCxnSpPr>
          <p:nvPr/>
        </p:nvCxnSpPr>
        <p:spPr>
          <a:xfrm>
            <a:off x="2055707" y="2568245"/>
            <a:ext cx="311345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AB44D679-61C7-427F-9446-34707F516308}"/>
              </a:ext>
            </a:extLst>
          </p:cNvPr>
          <p:cNvSpPr/>
          <p:nvPr/>
        </p:nvSpPr>
        <p:spPr>
          <a:xfrm>
            <a:off x="2092089" y="2732509"/>
            <a:ext cx="1709928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Banca (dobanda)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1F9859A8-C564-422C-BA37-FADEFEFF46E4}"/>
              </a:ext>
            </a:extLst>
          </p:cNvPr>
          <p:cNvSpPr/>
          <p:nvPr/>
        </p:nvSpPr>
        <p:spPr>
          <a:xfrm>
            <a:off x="7371199" y="2105427"/>
            <a:ext cx="1483552" cy="2472351"/>
          </a:xfrm>
          <a:prstGeom prst="rect">
            <a:avLst/>
          </a:prstGeom>
          <a:solidFill>
            <a:schemeClr val="bg1"/>
          </a:solidFill>
          <a:ln>
            <a:gradFill flip="none" rotWithShape="1">
              <a:gsLst>
                <a:gs pos="39000">
                  <a:schemeClr val="bg1">
                    <a:lumMod val="75000"/>
                  </a:schemeClr>
                </a:gs>
                <a:gs pos="60000">
                  <a:schemeClr val="accent3">
                    <a:lumMod val="45000"/>
                    <a:lumOff val="5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100000">
                  <a:schemeClr val="tx1"/>
                </a:gs>
              </a:gsLst>
              <a:lin ang="54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  <a:p>
            <a:pPr algn="ctr"/>
            <a:r>
              <a:rPr lang="en-US" sz="1600">
                <a:solidFill>
                  <a:srgbClr val="00B050"/>
                </a:solidFill>
              </a:rPr>
              <a:t>Indicatii</a:t>
            </a:r>
            <a:r>
              <a:rPr lang="en-US" sz="1200">
                <a:solidFill>
                  <a:srgbClr val="00B050"/>
                </a:solidFill>
              </a:rPr>
              <a:t> </a:t>
            </a:r>
          </a:p>
          <a:p>
            <a:pPr algn="ctr"/>
            <a:r>
              <a:rPr lang="en-US" sz="800">
                <a:solidFill>
                  <a:schemeClr val="tx1"/>
                </a:solidFill>
              </a:rPr>
              <a:t>Aici definesti veniturile. </a:t>
            </a:r>
          </a:p>
          <a:p>
            <a:pPr algn="ctr"/>
            <a:endParaRPr lang="en-US" sz="800">
              <a:solidFill>
                <a:schemeClr val="tx1"/>
              </a:solidFill>
            </a:endParaRPr>
          </a:p>
          <a:p>
            <a:pPr algn="ctr"/>
            <a:r>
              <a:rPr lang="en-US" sz="800">
                <a:solidFill>
                  <a:schemeClr val="tx1"/>
                </a:solidFill>
              </a:rPr>
              <a:t>Apasa butonul </a:t>
            </a:r>
          </a:p>
          <a:p>
            <a:pPr algn="ctr"/>
            <a:r>
              <a:rPr lang="en-US" sz="1050" b="1">
                <a:solidFill>
                  <a:schemeClr val="tx1"/>
                </a:solidFill>
              </a:rPr>
              <a:t>Adauga </a:t>
            </a:r>
          </a:p>
          <a:p>
            <a:pPr algn="ctr"/>
            <a:r>
              <a:rPr lang="en-US" sz="800">
                <a:solidFill>
                  <a:schemeClr val="tx1"/>
                </a:solidFill>
              </a:rPr>
              <a:t>din dreptul fiecarei categorii de                    venituri </a:t>
            </a:r>
          </a:p>
          <a:p>
            <a:pPr algn="ctr"/>
            <a:endParaRPr lang="en-US" sz="800">
              <a:solidFill>
                <a:schemeClr val="tx1"/>
              </a:solidFill>
            </a:endParaRPr>
          </a:p>
          <a:p>
            <a:pPr algn="ctr"/>
            <a:r>
              <a:rPr lang="en-US" sz="800">
                <a:solidFill>
                  <a:schemeClr val="tx1"/>
                </a:solidFill>
              </a:rPr>
              <a:t>Apasa butonul </a:t>
            </a:r>
          </a:p>
          <a:p>
            <a:pPr algn="ctr"/>
            <a:r>
              <a:rPr lang="en-US" sz="1050" b="1">
                <a:solidFill>
                  <a:schemeClr val="tx1"/>
                </a:solidFill>
              </a:rPr>
              <a:t>Adauga categorie de venituri </a:t>
            </a:r>
          </a:p>
          <a:p>
            <a:pPr algn="ctr"/>
            <a:r>
              <a:rPr lang="en-US" sz="800">
                <a:solidFill>
                  <a:schemeClr val="tx1"/>
                </a:solidFill>
              </a:rPr>
              <a:t>pentru a adauga o alta categorie de venituri, inafara de cele predefinite</a:t>
            </a:r>
          </a:p>
        </p:txBody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id="{14EC3FEE-B761-42D5-8964-6380858801FA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5764" y="2179962"/>
            <a:ext cx="246610" cy="246610"/>
          </a:xfrm>
          <a:prstGeom prst="rect">
            <a:avLst/>
          </a:prstGeom>
        </p:spPr>
      </p:pic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32564B10-657C-4A7F-86AF-912E82F70550}"/>
              </a:ext>
            </a:extLst>
          </p:cNvPr>
          <p:cNvSpPr/>
          <p:nvPr/>
        </p:nvSpPr>
        <p:spPr>
          <a:xfrm>
            <a:off x="2037045" y="2323406"/>
            <a:ext cx="1144305" cy="22955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>
                <a:solidFill>
                  <a:schemeClr val="bg2">
                    <a:lumMod val="25000"/>
                  </a:schemeClr>
                </a:solidFill>
              </a:rPr>
              <a:t>Venituri</a:t>
            </a: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98506B8A-7244-4959-9A47-6E71760D940D}"/>
              </a:ext>
            </a:extLst>
          </p:cNvPr>
          <p:cNvSpPr/>
          <p:nvPr/>
        </p:nvSpPr>
        <p:spPr>
          <a:xfrm>
            <a:off x="2092088" y="3096588"/>
            <a:ext cx="1709928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Panouri publicitare</a:t>
            </a:r>
          </a:p>
        </p:txBody>
      </p:sp>
      <p:sp>
        <p:nvSpPr>
          <p:cNvPr id="97" name="Rectangle: Rounded Corners 96">
            <a:hlinkClick r:id="rId5" action="ppaction://hlinksldjump"/>
            <a:extLst>
              <a:ext uri="{FF2B5EF4-FFF2-40B4-BE49-F238E27FC236}">
                <a16:creationId xmlns:a16="http://schemas.microsoft.com/office/drawing/2014/main" id="{66F5614A-E692-4437-847E-537F6770E02B}"/>
              </a:ext>
            </a:extLst>
          </p:cNvPr>
          <p:cNvSpPr/>
          <p:nvPr/>
        </p:nvSpPr>
        <p:spPr>
          <a:xfrm>
            <a:off x="3853692" y="2913567"/>
            <a:ext cx="963276" cy="13714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r"/>
            <a:r>
              <a:rPr lang="en-US" sz="800" b="1">
                <a:solidFill>
                  <a:schemeClr val="bg2">
                    <a:lumMod val="25000"/>
                  </a:schemeClr>
                </a:solidFill>
              </a:rPr>
              <a:t>Adauga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66E7530-A39D-4E3C-96E0-D741258D9132}"/>
              </a:ext>
            </a:extLst>
          </p:cNvPr>
          <p:cNvGrpSpPr/>
          <p:nvPr/>
        </p:nvGrpSpPr>
        <p:grpSpPr>
          <a:xfrm>
            <a:off x="2092090" y="3346858"/>
            <a:ext cx="1704974" cy="204168"/>
            <a:chOff x="2092090" y="3988737"/>
            <a:chExt cx="1704974" cy="204168"/>
          </a:xfrm>
        </p:grpSpPr>
        <p:sp>
          <p:nvSpPr>
            <p:cNvPr id="101" name="Rectangle: Rounded Corners 100">
              <a:extLst>
                <a:ext uri="{FF2B5EF4-FFF2-40B4-BE49-F238E27FC236}">
                  <a16:creationId xmlns:a16="http://schemas.microsoft.com/office/drawing/2014/main" id="{887B7F85-1012-4761-97DD-3FF299AD72C9}"/>
                </a:ext>
              </a:extLst>
            </p:cNvPr>
            <p:cNvSpPr/>
            <p:nvPr/>
          </p:nvSpPr>
          <p:spPr>
            <a:xfrm>
              <a:off x="2092090" y="3988737"/>
              <a:ext cx="1704974" cy="20416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800">
                  <a:solidFill>
                    <a:schemeClr val="bg2">
                      <a:lumMod val="25000"/>
                    </a:schemeClr>
                  </a:solidFill>
                </a:rPr>
                <a:t>  Adauga categorie de venituri</a:t>
              </a:r>
            </a:p>
          </p:txBody>
        </p: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6E98BBFB-71F5-44B3-B7E1-4B8239CE2AB0}"/>
                </a:ext>
              </a:extLst>
            </p:cNvPr>
            <p:cNvGrpSpPr/>
            <p:nvPr/>
          </p:nvGrpSpPr>
          <p:grpSpPr>
            <a:xfrm>
              <a:off x="2175874" y="4042699"/>
              <a:ext cx="104274" cy="101435"/>
              <a:chOff x="6534150" y="3358633"/>
              <a:chExt cx="457200" cy="504224"/>
            </a:xfrm>
          </p:grpSpPr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2EAD0557-851A-42D8-B553-45061D632BE5}"/>
                  </a:ext>
                </a:extLst>
              </p:cNvPr>
              <p:cNvCxnSpPr/>
              <p:nvPr/>
            </p:nvCxnSpPr>
            <p:spPr>
              <a:xfrm>
                <a:off x="6762750" y="3358633"/>
                <a:ext cx="0" cy="504224"/>
              </a:xfrm>
              <a:prstGeom prst="line">
                <a:avLst/>
              </a:prstGeom>
              <a:ln w="349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0A24B411-0208-4900-9074-306C5A3AE510}"/>
                  </a:ext>
                </a:extLst>
              </p:cNvPr>
              <p:cNvCxnSpPr/>
              <p:nvPr/>
            </p:nvCxnSpPr>
            <p:spPr>
              <a:xfrm>
                <a:off x="6534150" y="3610747"/>
                <a:ext cx="457200" cy="0"/>
              </a:xfrm>
              <a:prstGeom prst="line">
                <a:avLst/>
              </a:prstGeom>
              <a:ln w="349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71E83373-4AB8-4DF7-98F0-9322E0A8D5BE}"/>
              </a:ext>
            </a:extLst>
          </p:cNvPr>
          <p:cNvSpPr/>
          <p:nvPr/>
        </p:nvSpPr>
        <p:spPr>
          <a:xfrm>
            <a:off x="3853692" y="3096591"/>
            <a:ext cx="963276" cy="13714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r"/>
            <a:r>
              <a:rPr lang="en-US" sz="800" b="1">
                <a:solidFill>
                  <a:schemeClr val="bg2">
                    <a:lumMod val="25000"/>
                  </a:schemeClr>
                </a:solidFill>
              </a:rPr>
              <a:t>Adauga</a:t>
            </a:r>
          </a:p>
        </p:txBody>
      </p:sp>
      <p:sp>
        <p:nvSpPr>
          <p:cNvPr id="39" name="Rectangle: Rounded Corners 38">
            <a:hlinkClick r:id="rId6" action="ppaction://hlinksldjump"/>
            <a:extLst>
              <a:ext uri="{FF2B5EF4-FFF2-40B4-BE49-F238E27FC236}">
                <a16:creationId xmlns:a16="http://schemas.microsoft.com/office/drawing/2014/main" id="{7F98F096-0971-49C5-ABDC-E57DBE0D5F16}"/>
              </a:ext>
            </a:extLst>
          </p:cNvPr>
          <p:cNvSpPr/>
          <p:nvPr/>
        </p:nvSpPr>
        <p:spPr>
          <a:xfrm>
            <a:off x="3820663" y="5285317"/>
            <a:ext cx="1704975" cy="246211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>
                <a:solidFill>
                  <a:schemeClr val="tx1">
                    <a:lumMod val="50000"/>
                    <a:lumOff val="50000"/>
                  </a:schemeClr>
                </a:solidFill>
              </a:rPr>
              <a:t>&lt; Inapoi</a:t>
            </a:r>
          </a:p>
        </p:txBody>
      </p:sp>
      <p:sp>
        <p:nvSpPr>
          <p:cNvPr id="41" name="Rectangle: Rounded Corners 61">
            <a:extLst>
              <a:ext uri="{FF2B5EF4-FFF2-40B4-BE49-F238E27FC236}">
                <a16:creationId xmlns:a16="http://schemas.microsoft.com/office/drawing/2014/main" id="{0C3E77F8-F0DF-4DE8-AA6E-BB05FCA57272}"/>
              </a:ext>
            </a:extLst>
          </p:cNvPr>
          <p:cNvSpPr/>
          <p:nvPr/>
        </p:nvSpPr>
        <p:spPr>
          <a:xfrm>
            <a:off x="4083124" y="2737858"/>
            <a:ext cx="2011680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BRD – Sucursala Pitesti</a:t>
            </a:r>
          </a:p>
        </p:txBody>
      </p:sp>
      <p:sp>
        <p:nvSpPr>
          <p:cNvPr id="42" name="Rectangle: Rounded Corners 63">
            <a:hlinkClick r:id="rId7" action="ppaction://hlinksldjump"/>
            <a:extLst>
              <a:ext uri="{FF2B5EF4-FFF2-40B4-BE49-F238E27FC236}">
                <a16:creationId xmlns:a16="http://schemas.microsoft.com/office/drawing/2014/main" id="{898EB4D2-21BC-4D75-AE12-C0E95C48E90D}"/>
              </a:ext>
            </a:extLst>
          </p:cNvPr>
          <p:cNvSpPr/>
          <p:nvPr/>
        </p:nvSpPr>
        <p:spPr>
          <a:xfrm>
            <a:off x="3853574" y="2737858"/>
            <a:ext cx="176037" cy="13639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r"/>
            <a:r>
              <a:rPr lang="en-US" sz="1050" b="1">
                <a:solidFill>
                  <a:schemeClr val="bg2">
                    <a:lumMod val="25000"/>
                  </a:schemeClr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415821626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75716001-820E-45D2-946E-E744FE737E65}"/>
              </a:ext>
            </a:extLst>
          </p:cNvPr>
          <p:cNvSpPr/>
          <p:nvPr/>
        </p:nvSpPr>
        <p:spPr>
          <a:xfrm>
            <a:off x="1973181" y="1269462"/>
            <a:ext cx="7852094" cy="4337053"/>
          </a:xfrm>
          <a:prstGeom prst="rect">
            <a:avLst/>
          </a:prstGeom>
          <a:solidFill>
            <a:schemeClr val="bg1"/>
          </a:solidFill>
          <a:ln w="12700" cmpd="dbl">
            <a:gradFill flip="none" rotWithShape="1">
              <a:gsLst>
                <a:gs pos="0">
                  <a:schemeClr val="accent3">
                    <a:lumMod val="0"/>
                    <a:lumOff val="100000"/>
                  </a:schemeClr>
                </a:gs>
                <a:gs pos="35000">
                  <a:schemeClr val="accent3">
                    <a:lumMod val="0"/>
                    <a:lumOff val="100000"/>
                  </a:schemeClr>
                </a:gs>
                <a:gs pos="100000">
                  <a:schemeClr val="tx1"/>
                </a:gs>
              </a:gsLst>
              <a:path path="circle">
                <a:fillToRect l="50000" t="-80000" r="50000" b="180000"/>
              </a:path>
              <a:tileRect/>
            </a:gradFill>
          </a:ln>
          <a:effectLst>
            <a:outerShdw blurRad="50800" dist="50800" dir="5400000" algn="ctr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A1966B5C-11A5-4DD1-B4EE-54526F596CA2}"/>
              </a:ext>
            </a:extLst>
          </p:cNvPr>
          <p:cNvSpPr/>
          <p:nvPr/>
        </p:nvSpPr>
        <p:spPr>
          <a:xfrm>
            <a:off x="2055707" y="2615744"/>
            <a:ext cx="4400138" cy="2472360"/>
          </a:xfrm>
          <a:prstGeom prst="rect">
            <a:avLst/>
          </a:prstGeom>
          <a:solidFill>
            <a:schemeClr val="bg1"/>
          </a:solidFill>
          <a:ln w="9525" cap="rnd">
            <a:solidFill>
              <a:schemeClr val="tx1">
                <a:lumMod val="50000"/>
                <a:lumOff val="50000"/>
                <a:alpha val="72000"/>
              </a:schemeClr>
            </a:solidFill>
          </a:ln>
          <a:effectLst>
            <a:outerShdw blurRad="50800" dist="50800" dir="5400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625C435-64AB-4B2D-B175-18DCE1F178D1}"/>
              </a:ext>
            </a:extLst>
          </p:cNvPr>
          <p:cNvSpPr txBox="1"/>
          <p:nvPr/>
        </p:nvSpPr>
        <p:spPr>
          <a:xfrm>
            <a:off x="2612577" y="1424224"/>
            <a:ext cx="12774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tx1">
                    <a:lumMod val="85000"/>
                    <a:lumOff val="15000"/>
                  </a:schemeClr>
                </a:solidFill>
              </a:rPr>
              <a:t>Asociatie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5B8DAE88-CBC2-4EB7-BDB1-ABD6C10AFC13}"/>
              </a:ext>
            </a:extLst>
          </p:cNvPr>
          <p:cNvCxnSpPr/>
          <p:nvPr/>
        </p:nvCxnSpPr>
        <p:spPr>
          <a:xfrm>
            <a:off x="2037045" y="2024743"/>
            <a:ext cx="768704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Picture 59">
            <a:extLst>
              <a:ext uri="{FF2B5EF4-FFF2-40B4-BE49-F238E27FC236}">
                <a16:creationId xmlns:a16="http://schemas.microsoft.com/office/drawing/2014/main" id="{B4D3B41D-A6D2-4303-8912-BC572F1F7E10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662" y="1316179"/>
            <a:ext cx="581706" cy="581706"/>
          </a:xfrm>
          <a:prstGeom prst="rect">
            <a:avLst/>
          </a:prstGeom>
        </p:spPr>
      </p:pic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AD3AD9E4-E303-43A9-B8CE-FB3A63343ADF}"/>
              </a:ext>
            </a:extLst>
          </p:cNvPr>
          <p:cNvSpPr/>
          <p:nvPr/>
        </p:nvSpPr>
        <p:spPr>
          <a:xfrm>
            <a:off x="2041686" y="5285317"/>
            <a:ext cx="1704975" cy="246211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/>
              <a:t>Continua</a:t>
            </a: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624248CC-8746-49CF-BCED-39C5422DD24E}"/>
              </a:ext>
            </a:extLst>
          </p:cNvPr>
          <p:cNvSpPr/>
          <p:nvPr/>
        </p:nvSpPr>
        <p:spPr>
          <a:xfrm>
            <a:off x="2092089" y="2913566"/>
            <a:ext cx="1709928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Chirii</a:t>
            </a: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B19C878C-3FEE-4A0F-96DB-02411666EC60}"/>
              </a:ext>
            </a:extLst>
          </p:cNvPr>
          <p:cNvSpPr/>
          <p:nvPr/>
        </p:nvSpPr>
        <p:spPr>
          <a:xfrm>
            <a:off x="2037045" y="2066597"/>
            <a:ext cx="2876550" cy="22955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>
                <a:solidFill>
                  <a:schemeClr val="bg2">
                    <a:lumMod val="25000"/>
                  </a:schemeClr>
                </a:solidFill>
              </a:rPr>
              <a:t>Asociatia de proprietari Vulturul B4A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0FC76365-FEFB-46A3-8B18-0EC9825AA989}"/>
              </a:ext>
            </a:extLst>
          </p:cNvPr>
          <p:cNvCxnSpPr>
            <a:cxnSpLocks/>
          </p:cNvCxnSpPr>
          <p:nvPr/>
        </p:nvCxnSpPr>
        <p:spPr>
          <a:xfrm>
            <a:off x="2055707" y="2568245"/>
            <a:ext cx="311345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AB44D679-61C7-427F-9446-34707F516308}"/>
              </a:ext>
            </a:extLst>
          </p:cNvPr>
          <p:cNvSpPr/>
          <p:nvPr/>
        </p:nvSpPr>
        <p:spPr>
          <a:xfrm>
            <a:off x="2092089" y="2732509"/>
            <a:ext cx="1709928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Banca (dobanda)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1F9859A8-C564-422C-BA37-FADEFEFF46E4}"/>
              </a:ext>
            </a:extLst>
          </p:cNvPr>
          <p:cNvSpPr/>
          <p:nvPr/>
        </p:nvSpPr>
        <p:spPr>
          <a:xfrm>
            <a:off x="7371199" y="2105427"/>
            <a:ext cx="1483552" cy="2472351"/>
          </a:xfrm>
          <a:prstGeom prst="rect">
            <a:avLst/>
          </a:prstGeom>
          <a:solidFill>
            <a:schemeClr val="bg1"/>
          </a:solidFill>
          <a:ln>
            <a:gradFill flip="none" rotWithShape="1">
              <a:gsLst>
                <a:gs pos="39000">
                  <a:schemeClr val="bg1">
                    <a:lumMod val="75000"/>
                  </a:schemeClr>
                </a:gs>
                <a:gs pos="60000">
                  <a:schemeClr val="accent3">
                    <a:lumMod val="45000"/>
                    <a:lumOff val="5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100000">
                  <a:schemeClr val="tx1"/>
                </a:gs>
              </a:gsLst>
              <a:lin ang="54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  <a:p>
            <a:pPr algn="ctr"/>
            <a:r>
              <a:rPr lang="en-US" sz="1600">
                <a:solidFill>
                  <a:srgbClr val="00B050"/>
                </a:solidFill>
              </a:rPr>
              <a:t>Indicatii</a:t>
            </a:r>
            <a:r>
              <a:rPr lang="en-US" sz="1200">
                <a:solidFill>
                  <a:srgbClr val="00B050"/>
                </a:solidFill>
              </a:rPr>
              <a:t> </a:t>
            </a:r>
          </a:p>
          <a:p>
            <a:pPr algn="ctr"/>
            <a:r>
              <a:rPr lang="en-US" sz="800">
                <a:solidFill>
                  <a:schemeClr val="tx1"/>
                </a:solidFill>
              </a:rPr>
              <a:t>Aici definesti veniturile. </a:t>
            </a:r>
          </a:p>
          <a:p>
            <a:pPr algn="ctr"/>
            <a:endParaRPr lang="en-US" sz="800">
              <a:solidFill>
                <a:schemeClr val="tx1"/>
              </a:solidFill>
            </a:endParaRPr>
          </a:p>
          <a:p>
            <a:pPr algn="ctr"/>
            <a:r>
              <a:rPr lang="en-US" sz="800">
                <a:solidFill>
                  <a:schemeClr val="tx1"/>
                </a:solidFill>
              </a:rPr>
              <a:t>Apasa butonul </a:t>
            </a:r>
          </a:p>
          <a:p>
            <a:pPr algn="ctr"/>
            <a:r>
              <a:rPr lang="en-US" sz="1050" b="1">
                <a:solidFill>
                  <a:schemeClr val="tx1"/>
                </a:solidFill>
              </a:rPr>
              <a:t>Adauga </a:t>
            </a:r>
          </a:p>
          <a:p>
            <a:pPr algn="ctr"/>
            <a:r>
              <a:rPr lang="en-US" sz="800">
                <a:solidFill>
                  <a:schemeClr val="tx1"/>
                </a:solidFill>
              </a:rPr>
              <a:t>din dreptul fiecarei categorii de                    venituri </a:t>
            </a:r>
          </a:p>
          <a:p>
            <a:pPr algn="ctr"/>
            <a:endParaRPr lang="en-US" sz="800">
              <a:solidFill>
                <a:schemeClr val="tx1"/>
              </a:solidFill>
            </a:endParaRPr>
          </a:p>
          <a:p>
            <a:pPr algn="ctr"/>
            <a:r>
              <a:rPr lang="en-US" sz="800">
                <a:solidFill>
                  <a:schemeClr val="tx1"/>
                </a:solidFill>
              </a:rPr>
              <a:t>Apasa butonul </a:t>
            </a:r>
          </a:p>
          <a:p>
            <a:pPr algn="ctr"/>
            <a:r>
              <a:rPr lang="en-US" sz="1050" b="1">
                <a:solidFill>
                  <a:schemeClr val="tx1"/>
                </a:solidFill>
              </a:rPr>
              <a:t>Adauga categorie de venituri </a:t>
            </a:r>
          </a:p>
          <a:p>
            <a:pPr algn="ctr"/>
            <a:r>
              <a:rPr lang="en-US" sz="800">
                <a:solidFill>
                  <a:schemeClr val="tx1"/>
                </a:solidFill>
              </a:rPr>
              <a:t>pentru a adauga o alta categorie de venituri, inafara de cele predefinite</a:t>
            </a:r>
          </a:p>
        </p:txBody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id="{14EC3FEE-B761-42D5-8964-6380858801FA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5764" y="2179962"/>
            <a:ext cx="246610" cy="246610"/>
          </a:xfrm>
          <a:prstGeom prst="rect">
            <a:avLst/>
          </a:prstGeom>
        </p:spPr>
      </p:pic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32564B10-657C-4A7F-86AF-912E82F70550}"/>
              </a:ext>
            </a:extLst>
          </p:cNvPr>
          <p:cNvSpPr/>
          <p:nvPr/>
        </p:nvSpPr>
        <p:spPr>
          <a:xfrm>
            <a:off x="2037045" y="2323406"/>
            <a:ext cx="1144305" cy="22955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>
                <a:solidFill>
                  <a:schemeClr val="bg2">
                    <a:lumMod val="25000"/>
                  </a:schemeClr>
                </a:solidFill>
              </a:rPr>
              <a:t>Venituri</a:t>
            </a: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98506B8A-7244-4959-9A47-6E71760D940D}"/>
              </a:ext>
            </a:extLst>
          </p:cNvPr>
          <p:cNvSpPr/>
          <p:nvPr/>
        </p:nvSpPr>
        <p:spPr>
          <a:xfrm>
            <a:off x="2092088" y="3096588"/>
            <a:ext cx="1709928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Panouri publicitare</a:t>
            </a:r>
          </a:p>
        </p:txBody>
      </p:sp>
      <p:sp>
        <p:nvSpPr>
          <p:cNvPr id="97" name="Rectangle: Rounded Corners 96">
            <a:hlinkClick r:id="rId5" action="ppaction://hlinksldjump"/>
            <a:extLst>
              <a:ext uri="{FF2B5EF4-FFF2-40B4-BE49-F238E27FC236}">
                <a16:creationId xmlns:a16="http://schemas.microsoft.com/office/drawing/2014/main" id="{66F5614A-E692-4437-847E-537F6770E02B}"/>
              </a:ext>
            </a:extLst>
          </p:cNvPr>
          <p:cNvSpPr/>
          <p:nvPr/>
        </p:nvSpPr>
        <p:spPr>
          <a:xfrm>
            <a:off x="3853692" y="2913567"/>
            <a:ext cx="963276" cy="13714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r"/>
            <a:r>
              <a:rPr lang="en-US" sz="800" b="1">
                <a:solidFill>
                  <a:schemeClr val="bg2">
                    <a:lumMod val="25000"/>
                  </a:schemeClr>
                </a:solidFill>
              </a:rPr>
              <a:t>Adauga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66E7530-A39D-4E3C-96E0-D741258D9132}"/>
              </a:ext>
            </a:extLst>
          </p:cNvPr>
          <p:cNvGrpSpPr/>
          <p:nvPr/>
        </p:nvGrpSpPr>
        <p:grpSpPr>
          <a:xfrm>
            <a:off x="2092090" y="3346858"/>
            <a:ext cx="1704974" cy="204168"/>
            <a:chOff x="2092090" y="3988737"/>
            <a:chExt cx="1704974" cy="204168"/>
          </a:xfrm>
        </p:grpSpPr>
        <p:sp>
          <p:nvSpPr>
            <p:cNvPr id="101" name="Rectangle: Rounded Corners 100">
              <a:extLst>
                <a:ext uri="{FF2B5EF4-FFF2-40B4-BE49-F238E27FC236}">
                  <a16:creationId xmlns:a16="http://schemas.microsoft.com/office/drawing/2014/main" id="{887B7F85-1012-4761-97DD-3FF299AD72C9}"/>
                </a:ext>
              </a:extLst>
            </p:cNvPr>
            <p:cNvSpPr/>
            <p:nvPr/>
          </p:nvSpPr>
          <p:spPr>
            <a:xfrm>
              <a:off x="2092090" y="3988737"/>
              <a:ext cx="1704974" cy="20416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800">
                  <a:solidFill>
                    <a:schemeClr val="bg2">
                      <a:lumMod val="25000"/>
                    </a:schemeClr>
                  </a:solidFill>
                </a:rPr>
                <a:t>  Adauga categorie de venituri</a:t>
              </a:r>
            </a:p>
          </p:txBody>
        </p: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6E98BBFB-71F5-44B3-B7E1-4B8239CE2AB0}"/>
                </a:ext>
              </a:extLst>
            </p:cNvPr>
            <p:cNvGrpSpPr/>
            <p:nvPr/>
          </p:nvGrpSpPr>
          <p:grpSpPr>
            <a:xfrm>
              <a:off x="2175874" y="4042699"/>
              <a:ext cx="104274" cy="101435"/>
              <a:chOff x="6534150" y="3358633"/>
              <a:chExt cx="457200" cy="504224"/>
            </a:xfrm>
          </p:grpSpPr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2EAD0557-851A-42D8-B553-45061D632BE5}"/>
                  </a:ext>
                </a:extLst>
              </p:cNvPr>
              <p:cNvCxnSpPr/>
              <p:nvPr/>
            </p:nvCxnSpPr>
            <p:spPr>
              <a:xfrm>
                <a:off x="6762750" y="3358633"/>
                <a:ext cx="0" cy="504224"/>
              </a:xfrm>
              <a:prstGeom prst="line">
                <a:avLst/>
              </a:prstGeom>
              <a:ln w="349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0A24B411-0208-4900-9074-306C5A3AE510}"/>
                  </a:ext>
                </a:extLst>
              </p:cNvPr>
              <p:cNvCxnSpPr/>
              <p:nvPr/>
            </p:nvCxnSpPr>
            <p:spPr>
              <a:xfrm>
                <a:off x="6534150" y="3610747"/>
                <a:ext cx="457200" cy="0"/>
              </a:xfrm>
              <a:prstGeom prst="line">
                <a:avLst/>
              </a:prstGeom>
              <a:ln w="349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71E83373-4AB8-4DF7-98F0-9322E0A8D5BE}"/>
              </a:ext>
            </a:extLst>
          </p:cNvPr>
          <p:cNvSpPr/>
          <p:nvPr/>
        </p:nvSpPr>
        <p:spPr>
          <a:xfrm>
            <a:off x="3853692" y="3096591"/>
            <a:ext cx="963276" cy="13714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r"/>
            <a:r>
              <a:rPr lang="en-US" sz="800" b="1">
                <a:solidFill>
                  <a:schemeClr val="bg2">
                    <a:lumMod val="25000"/>
                  </a:schemeClr>
                </a:solidFill>
              </a:rPr>
              <a:t>Adauga</a:t>
            </a:r>
          </a:p>
        </p:txBody>
      </p:sp>
      <p:sp>
        <p:nvSpPr>
          <p:cNvPr id="39" name="Rectangle: Rounded Corners 38">
            <a:hlinkClick r:id="rId6" action="ppaction://hlinksldjump"/>
            <a:extLst>
              <a:ext uri="{FF2B5EF4-FFF2-40B4-BE49-F238E27FC236}">
                <a16:creationId xmlns:a16="http://schemas.microsoft.com/office/drawing/2014/main" id="{7F98F096-0971-49C5-ABDC-E57DBE0D5F16}"/>
              </a:ext>
            </a:extLst>
          </p:cNvPr>
          <p:cNvSpPr/>
          <p:nvPr/>
        </p:nvSpPr>
        <p:spPr>
          <a:xfrm>
            <a:off x="3820663" y="5285317"/>
            <a:ext cx="1704975" cy="246211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>
                <a:solidFill>
                  <a:schemeClr val="tx1">
                    <a:lumMod val="50000"/>
                    <a:lumOff val="50000"/>
                  </a:schemeClr>
                </a:solidFill>
              </a:rPr>
              <a:t>&lt; Inapoi</a:t>
            </a:r>
          </a:p>
        </p:txBody>
      </p:sp>
      <p:sp>
        <p:nvSpPr>
          <p:cNvPr id="41" name="Rectangle: Rounded Corners 61">
            <a:extLst>
              <a:ext uri="{FF2B5EF4-FFF2-40B4-BE49-F238E27FC236}">
                <a16:creationId xmlns:a16="http://schemas.microsoft.com/office/drawing/2014/main" id="{0C3E77F8-F0DF-4DE8-AA6E-BB05FCA57272}"/>
              </a:ext>
            </a:extLst>
          </p:cNvPr>
          <p:cNvSpPr/>
          <p:nvPr/>
        </p:nvSpPr>
        <p:spPr>
          <a:xfrm>
            <a:off x="4083124" y="2737858"/>
            <a:ext cx="2011680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BRD – Sucursala Pitesti</a:t>
            </a:r>
          </a:p>
        </p:txBody>
      </p:sp>
      <p:sp>
        <p:nvSpPr>
          <p:cNvPr id="42" name="Rectangle: Rounded Corners 63">
            <a:hlinkClick r:id="rId7" action="ppaction://hlinksldjump"/>
            <a:extLst>
              <a:ext uri="{FF2B5EF4-FFF2-40B4-BE49-F238E27FC236}">
                <a16:creationId xmlns:a16="http://schemas.microsoft.com/office/drawing/2014/main" id="{898EB4D2-21BC-4D75-AE12-C0E95C48E90D}"/>
              </a:ext>
            </a:extLst>
          </p:cNvPr>
          <p:cNvSpPr/>
          <p:nvPr/>
        </p:nvSpPr>
        <p:spPr>
          <a:xfrm>
            <a:off x="3853574" y="2737858"/>
            <a:ext cx="176037" cy="13639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r"/>
            <a:r>
              <a:rPr lang="en-US" sz="1050" b="1">
                <a:solidFill>
                  <a:schemeClr val="bg2">
                    <a:lumMod val="25000"/>
                  </a:schemeClr>
                </a:solidFill>
              </a:rPr>
              <a:t>+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28E49BE-D942-44C7-8B08-188878417EB3}"/>
              </a:ext>
            </a:extLst>
          </p:cNvPr>
          <p:cNvSpPr/>
          <p:nvPr/>
        </p:nvSpPr>
        <p:spPr>
          <a:xfrm>
            <a:off x="1998997" y="1269462"/>
            <a:ext cx="7859834" cy="4337053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E9D5F1C-1750-4DAA-85AF-16B8E110FD32}"/>
              </a:ext>
            </a:extLst>
          </p:cNvPr>
          <p:cNvGrpSpPr/>
          <p:nvPr/>
        </p:nvGrpSpPr>
        <p:grpSpPr>
          <a:xfrm>
            <a:off x="3578559" y="2135251"/>
            <a:ext cx="4040510" cy="2753844"/>
            <a:chOff x="3593338" y="1888494"/>
            <a:chExt cx="4040510" cy="2753844"/>
          </a:xfrm>
          <a:effectLst>
            <a:outerShdw blurRad="50800" dist="50800" dir="5400000" algn="ctr" rotWithShape="0">
              <a:schemeClr val="tx1"/>
            </a:outerShdw>
          </a:effectLst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CE18066C-9B1A-47FB-819B-FB19FC97363C}"/>
                </a:ext>
              </a:extLst>
            </p:cNvPr>
            <p:cNvSpPr/>
            <p:nvPr/>
          </p:nvSpPr>
          <p:spPr>
            <a:xfrm>
              <a:off x="3593338" y="1888494"/>
              <a:ext cx="4040510" cy="2753844"/>
            </a:xfrm>
            <a:prstGeom prst="rect">
              <a:avLst/>
            </a:prstGeom>
            <a:solidFill>
              <a:schemeClr val="bg1"/>
            </a:solidFill>
            <a:ln w="9525" cap="rnd">
              <a:solidFill>
                <a:schemeClr val="tx1">
                  <a:lumMod val="75000"/>
                  <a:lumOff val="25000"/>
                  <a:alpha val="7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29" name="Rectangle: Rounded Corners 40">
              <a:extLst>
                <a:ext uri="{FF2B5EF4-FFF2-40B4-BE49-F238E27FC236}">
                  <a16:creationId xmlns:a16="http://schemas.microsoft.com/office/drawing/2014/main" id="{D6661E71-0D2C-47BE-87C1-204AD4E4E0CD}"/>
                </a:ext>
              </a:extLst>
            </p:cNvPr>
            <p:cNvSpPr/>
            <p:nvPr/>
          </p:nvSpPr>
          <p:spPr>
            <a:xfrm>
              <a:off x="3907637" y="2528044"/>
              <a:ext cx="1363479" cy="137160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>
                  <a:solidFill>
                    <a:schemeClr val="bg2">
                      <a:lumMod val="25000"/>
                    </a:schemeClr>
                  </a:solidFill>
                </a:rPr>
                <a:t>Descriere chirie</a:t>
              </a:r>
            </a:p>
          </p:txBody>
        </p:sp>
        <p:sp>
          <p:nvSpPr>
            <p:cNvPr id="30" name="Rectangle: Rounded Corners 41">
              <a:extLst>
                <a:ext uri="{FF2B5EF4-FFF2-40B4-BE49-F238E27FC236}">
                  <a16:creationId xmlns:a16="http://schemas.microsoft.com/office/drawing/2014/main" id="{9EFD7D9D-6CB6-4955-9C92-08D429D6AA2C}"/>
                </a:ext>
              </a:extLst>
            </p:cNvPr>
            <p:cNvSpPr/>
            <p:nvPr/>
          </p:nvSpPr>
          <p:spPr>
            <a:xfrm>
              <a:off x="3907637" y="2708038"/>
              <a:ext cx="1363479" cy="137160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>
                  <a:solidFill>
                    <a:schemeClr val="bg2">
                      <a:lumMod val="25000"/>
                    </a:schemeClr>
                  </a:solidFill>
                </a:rPr>
                <a:t>Denumire firma</a:t>
              </a:r>
            </a:p>
          </p:txBody>
        </p:sp>
        <p:sp>
          <p:nvSpPr>
            <p:cNvPr id="31" name="Rectangle: Rounded Corners 42">
              <a:extLst>
                <a:ext uri="{FF2B5EF4-FFF2-40B4-BE49-F238E27FC236}">
                  <a16:creationId xmlns:a16="http://schemas.microsoft.com/office/drawing/2014/main" id="{4667FEBA-04DB-418B-9BBA-89355300D44B}"/>
                </a:ext>
              </a:extLst>
            </p:cNvPr>
            <p:cNvSpPr/>
            <p:nvPr/>
          </p:nvSpPr>
          <p:spPr>
            <a:xfrm>
              <a:off x="3907636" y="2875256"/>
              <a:ext cx="1363479" cy="137160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>
                  <a:solidFill>
                    <a:schemeClr val="bg2">
                      <a:lumMod val="25000"/>
                    </a:schemeClr>
                  </a:solidFill>
                </a:rPr>
                <a:t>CUI</a:t>
              </a:r>
            </a:p>
          </p:txBody>
        </p:sp>
        <p:sp>
          <p:nvSpPr>
            <p:cNvPr id="32" name="Rectangle: Rounded Corners 43">
              <a:extLst>
                <a:ext uri="{FF2B5EF4-FFF2-40B4-BE49-F238E27FC236}">
                  <a16:creationId xmlns:a16="http://schemas.microsoft.com/office/drawing/2014/main" id="{1290B253-9C4C-4422-9BE5-774D10F2EECA}"/>
                </a:ext>
              </a:extLst>
            </p:cNvPr>
            <p:cNvSpPr/>
            <p:nvPr/>
          </p:nvSpPr>
          <p:spPr>
            <a:xfrm>
              <a:off x="3907636" y="3042474"/>
              <a:ext cx="1363479" cy="137160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>
                  <a:solidFill>
                    <a:schemeClr val="bg2">
                      <a:lumMod val="25000"/>
                    </a:schemeClr>
                  </a:solidFill>
                </a:rPr>
                <a:t>Adresa</a:t>
              </a:r>
            </a:p>
          </p:txBody>
        </p:sp>
        <p:sp>
          <p:nvSpPr>
            <p:cNvPr id="34" name="Rectangle: Rounded Corners 46">
              <a:hlinkClick r:id="rId8" action="ppaction://hlinksldjump"/>
              <a:extLst>
                <a:ext uri="{FF2B5EF4-FFF2-40B4-BE49-F238E27FC236}">
                  <a16:creationId xmlns:a16="http://schemas.microsoft.com/office/drawing/2014/main" id="{21CAE891-5C3B-42BD-AC9D-EDCD3F4A4C3D}"/>
                </a:ext>
              </a:extLst>
            </p:cNvPr>
            <p:cNvSpPr/>
            <p:nvPr/>
          </p:nvSpPr>
          <p:spPr>
            <a:xfrm>
              <a:off x="5336723" y="2528044"/>
              <a:ext cx="2011680" cy="137160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>
                  <a:solidFill>
                    <a:schemeClr val="bg1">
                      <a:lumMod val="65000"/>
                    </a:schemeClr>
                  </a:solidFill>
                </a:rPr>
                <a:t>Ex:Chirie Boxa subsol, Chirie uscatorie, etc</a:t>
              </a:r>
            </a:p>
          </p:txBody>
        </p:sp>
        <p:sp>
          <p:nvSpPr>
            <p:cNvPr id="35" name="Rectangle: Rounded Corners 47">
              <a:extLst>
                <a:ext uri="{FF2B5EF4-FFF2-40B4-BE49-F238E27FC236}">
                  <a16:creationId xmlns:a16="http://schemas.microsoft.com/office/drawing/2014/main" id="{5852061F-06BB-44F7-92EE-DB444F23DE9F}"/>
                </a:ext>
              </a:extLst>
            </p:cNvPr>
            <p:cNvSpPr/>
            <p:nvPr/>
          </p:nvSpPr>
          <p:spPr>
            <a:xfrm>
              <a:off x="5336723" y="2708038"/>
              <a:ext cx="2011680" cy="13716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750">
                  <a:solidFill>
                    <a:schemeClr val="bg1">
                      <a:lumMod val="65000"/>
                    </a:schemeClr>
                  </a:solidFill>
                </a:rPr>
                <a:t>Completati daca chiria este platita de o firma</a:t>
              </a:r>
            </a:p>
          </p:txBody>
        </p:sp>
        <p:sp>
          <p:nvSpPr>
            <p:cNvPr id="36" name="Rectangle: Rounded Corners 50">
              <a:extLst>
                <a:ext uri="{FF2B5EF4-FFF2-40B4-BE49-F238E27FC236}">
                  <a16:creationId xmlns:a16="http://schemas.microsoft.com/office/drawing/2014/main" id="{2AC0473E-BE0F-4B78-95EC-5628E709DD8C}"/>
                </a:ext>
              </a:extLst>
            </p:cNvPr>
            <p:cNvSpPr/>
            <p:nvPr/>
          </p:nvSpPr>
          <p:spPr>
            <a:xfrm>
              <a:off x="5336722" y="2875256"/>
              <a:ext cx="2011680" cy="13716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750">
                  <a:solidFill>
                    <a:schemeClr val="bg1">
                      <a:lumMod val="65000"/>
                    </a:schemeClr>
                  </a:solidFill>
                </a:rPr>
                <a:t>Completati daca chiria este platita de o firma</a:t>
              </a:r>
            </a:p>
          </p:txBody>
        </p:sp>
        <p:sp>
          <p:nvSpPr>
            <p:cNvPr id="37" name="Rectangle: Rounded Corners 51">
              <a:extLst>
                <a:ext uri="{FF2B5EF4-FFF2-40B4-BE49-F238E27FC236}">
                  <a16:creationId xmlns:a16="http://schemas.microsoft.com/office/drawing/2014/main" id="{0ECDA275-F189-4CAF-BA2F-A210895A0827}"/>
                </a:ext>
              </a:extLst>
            </p:cNvPr>
            <p:cNvSpPr/>
            <p:nvPr/>
          </p:nvSpPr>
          <p:spPr>
            <a:xfrm>
              <a:off x="5336722" y="3042474"/>
              <a:ext cx="2011680" cy="13716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750">
                  <a:solidFill>
                    <a:schemeClr val="bg1">
                      <a:lumMod val="65000"/>
                    </a:schemeClr>
                  </a:solidFill>
                </a:rPr>
                <a:t>Completati daca chiria este platita de o firma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C1A8214-5675-498A-AFF8-9A1DD5E1D7BA}"/>
                </a:ext>
              </a:extLst>
            </p:cNvPr>
            <p:cNvSpPr txBox="1"/>
            <p:nvPr/>
          </p:nvSpPr>
          <p:spPr>
            <a:xfrm>
              <a:off x="3816195" y="2013932"/>
              <a:ext cx="23798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Adauga descriere </a:t>
              </a:r>
              <a:r>
                <a:rPr lang="en-US" b="1"/>
                <a:t>chirie</a:t>
              </a:r>
            </a:p>
          </p:txBody>
        </p:sp>
      </p:grpSp>
      <p:sp>
        <p:nvSpPr>
          <p:cNvPr id="43" name="Rectangle: Rounded Corners 76">
            <a:extLst>
              <a:ext uri="{FF2B5EF4-FFF2-40B4-BE49-F238E27FC236}">
                <a16:creationId xmlns:a16="http://schemas.microsoft.com/office/drawing/2014/main" id="{ED9375D9-E727-45ED-AC95-00CE1FD76A4B}"/>
              </a:ext>
            </a:extLst>
          </p:cNvPr>
          <p:cNvSpPr/>
          <p:nvPr/>
        </p:nvSpPr>
        <p:spPr>
          <a:xfrm>
            <a:off x="3892857" y="4540044"/>
            <a:ext cx="949820" cy="137161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>
                <a:solidFill>
                  <a:schemeClr val="tx1">
                    <a:lumMod val="50000"/>
                    <a:lumOff val="50000"/>
                  </a:schemeClr>
                </a:solidFill>
              </a:rPr>
              <a:t>Salveaza</a:t>
            </a:r>
          </a:p>
        </p:txBody>
      </p:sp>
      <p:sp>
        <p:nvSpPr>
          <p:cNvPr id="44" name="Rectangle: Rounded Corners 80">
            <a:hlinkClick r:id="rId9" action="ppaction://hlinksldjump"/>
            <a:extLst>
              <a:ext uri="{FF2B5EF4-FFF2-40B4-BE49-F238E27FC236}">
                <a16:creationId xmlns:a16="http://schemas.microsoft.com/office/drawing/2014/main" id="{E294B380-8A50-4329-B6E2-74CB5392509B}"/>
              </a:ext>
            </a:extLst>
          </p:cNvPr>
          <p:cNvSpPr/>
          <p:nvPr/>
        </p:nvSpPr>
        <p:spPr>
          <a:xfrm>
            <a:off x="4901708" y="4540044"/>
            <a:ext cx="589764" cy="13716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/>
              <a:t>Anuleaza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3BAF6EF-FDBC-4B31-8BF4-A99E7458ABB7}"/>
              </a:ext>
            </a:extLst>
          </p:cNvPr>
          <p:cNvSpPr txBox="1"/>
          <p:nvPr/>
        </p:nvSpPr>
        <p:spPr>
          <a:xfrm>
            <a:off x="3801416" y="3445890"/>
            <a:ext cx="2523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Mod de repartizare a veniturilor</a:t>
            </a:r>
            <a:endParaRPr lang="en-US" sz="1400" b="1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542157B-6673-4C4B-AE51-0E19E5045A41}"/>
              </a:ext>
            </a:extLst>
          </p:cNvPr>
          <p:cNvSpPr txBox="1"/>
          <p:nvPr/>
        </p:nvSpPr>
        <p:spPr>
          <a:xfrm>
            <a:off x="4101288" y="3800102"/>
            <a:ext cx="56297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/>
              <a:t>Intr-un fond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3778A6E-6621-4EA7-B2AB-DB5E1BCFD4DB}"/>
              </a:ext>
            </a:extLst>
          </p:cNvPr>
          <p:cNvSpPr/>
          <p:nvPr/>
        </p:nvSpPr>
        <p:spPr>
          <a:xfrm>
            <a:off x="4066685" y="3840066"/>
            <a:ext cx="96517" cy="90102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542157B-6673-4C4B-AE51-0E19E5045A41}"/>
              </a:ext>
            </a:extLst>
          </p:cNvPr>
          <p:cNvSpPr txBox="1"/>
          <p:nvPr/>
        </p:nvSpPr>
        <p:spPr>
          <a:xfrm>
            <a:off x="4101288" y="3985407"/>
            <a:ext cx="57099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/>
              <a:t>Pe persoana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93778A6E-6621-4EA7-B2AB-DB5E1BCFD4DB}"/>
              </a:ext>
            </a:extLst>
          </p:cNvPr>
          <p:cNvSpPr/>
          <p:nvPr/>
        </p:nvSpPr>
        <p:spPr>
          <a:xfrm>
            <a:off x="4066685" y="4025371"/>
            <a:ext cx="96517" cy="90102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542157B-6673-4C4B-AE51-0E19E5045A41}"/>
              </a:ext>
            </a:extLst>
          </p:cNvPr>
          <p:cNvSpPr txBox="1"/>
          <p:nvPr/>
        </p:nvSpPr>
        <p:spPr>
          <a:xfrm>
            <a:off x="4104851" y="4174938"/>
            <a:ext cx="64953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/>
              <a:t>Pe apartament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93778A6E-6621-4EA7-B2AB-DB5E1BCFD4DB}"/>
              </a:ext>
            </a:extLst>
          </p:cNvPr>
          <p:cNvSpPr/>
          <p:nvPr/>
        </p:nvSpPr>
        <p:spPr>
          <a:xfrm>
            <a:off x="4070248" y="4214902"/>
            <a:ext cx="96517" cy="90102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6547913" y="3536898"/>
            <a:ext cx="965287" cy="830997"/>
            <a:chOff x="6547913" y="3536898"/>
            <a:chExt cx="965287" cy="830997"/>
          </a:xfrm>
        </p:grpSpPr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AA3CA72C-56B3-472F-97F4-E9A46DC93E96}"/>
                </a:ext>
              </a:extLst>
            </p:cNvPr>
            <p:cNvSpPr txBox="1"/>
            <p:nvPr/>
          </p:nvSpPr>
          <p:spPr>
            <a:xfrm>
              <a:off x="6547913" y="3536898"/>
              <a:ext cx="96528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/>
                <a:t>          </a:t>
              </a:r>
            </a:p>
            <a:p>
              <a:pPr algn="just"/>
              <a:r>
                <a:rPr lang="en-US" sz="800"/>
                <a:t>           Veniturile pot fi repartizate intr-un fond, pe persoana sau pe apartament 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93E8D2C6-C5B9-4FEB-9D55-635E54A11F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45326" y="3661751"/>
              <a:ext cx="153878" cy="15387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46406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4C358C5-B14B-405D-84E6-2E34DE654F1C}"/>
              </a:ext>
            </a:extLst>
          </p:cNvPr>
          <p:cNvSpPr/>
          <p:nvPr/>
        </p:nvSpPr>
        <p:spPr>
          <a:xfrm>
            <a:off x="4913821" y="627833"/>
            <a:ext cx="2824578" cy="5147767"/>
          </a:xfrm>
          <a:prstGeom prst="rect">
            <a:avLst/>
          </a:prstGeom>
          <a:solidFill>
            <a:schemeClr val="bg1"/>
          </a:solidFill>
          <a:ln w="12700" cmpd="dbl">
            <a:gradFill flip="none" rotWithShape="1">
              <a:gsLst>
                <a:gs pos="0">
                  <a:schemeClr val="accent3">
                    <a:lumMod val="0"/>
                    <a:lumOff val="100000"/>
                  </a:schemeClr>
                </a:gs>
                <a:gs pos="35000">
                  <a:schemeClr val="accent3">
                    <a:lumMod val="0"/>
                    <a:lumOff val="100000"/>
                  </a:schemeClr>
                </a:gs>
                <a:gs pos="100000">
                  <a:schemeClr val="accent3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8F1CC5B-F713-4106-A823-70239DD8BA65}"/>
              </a:ext>
            </a:extLst>
          </p:cNvPr>
          <p:cNvCxnSpPr>
            <a:cxnSpLocks/>
          </p:cNvCxnSpPr>
          <p:nvPr/>
        </p:nvCxnSpPr>
        <p:spPr>
          <a:xfrm>
            <a:off x="5581397" y="3036449"/>
            <a:ext cx="153144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DB816EA2-9E44-4B40-9E75-AFBD4A1346F1}"/>
              </a:ext>
            </a:extLst>
          </p:cNvPr>
          <p:cNvGrpSpPr/>
          <p:nvPr/>
        </p:nvGrpSpPr>
        <p:grpSpPr>
          <a:xfrm>
            <a:off x="5009537" y="901698"/>
            <a:ext cx="2646362" cy="585689"/>
            <a:chOff x="4779422" y="1269185"/>
            <a:chExt cx="2646362" cy="585689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49318667-4CD0-4178-AF17-8B6BB3DFA1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79422" y="1269185"/>
              <a:ext cx="743671" cy="585689"/>
            </a:xfrm>
            <a:prstGeom prst="rect">
              <a:avLst/>
            </a:prstGeom>
          </p:spPr>
        </p:pic>
        <p:sp>
          <p:nvSpPr>
            <p:cNvPr id="7" name="TextBox 6">
              <a:hlinkClick r:id="rId3" action="ppaction://hlinksldjump"/>
              <a:extLst>
                <a:ext uri="{FF2B5EF4-FFF2-40B4-BE49-F238E27FC236}">
                  <a16:creationId xmlns:a16="http://schemas.microsoft.com/office/drawing/2014/main" id="{98815869-205C-4A62-9B8A-2EBFCD56869B}"/>
                </a:ext>
              </a:extLst>
            </p:cNvPr>
            <p:cNvSpPr txBox="1"/>
            <p:nvPr/>
          </p:nvSpPr>
          <p:spPr>
            <a:xfrm>
              <a:off x="5523093" y="1301163"/>
              <a:ext cx="19026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>
                  <a:solidFill>
                    <a:srgbClr val="336699"/>
                  </a:solidFill>
                  <a:latin typeface="Franklin Gothic Medium" panose="020B0603020102020204" pitchFamily="34" charset="0"/>
                  <a:ea typeface="Microsoft YaHei UI" panose="020B0503020204020204" pitchFamily="34" charset="-122"/>
                </a:rPr>
                <a:t>BlocAdmin.ro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4884985-CBBB-475F-827F-D558B25517CD}"/>
                </a:ext>
              </a:extLst>
            </p:cNvPr>
            <p:cNvSpPr txBox="1"/>
            <p:nvPr/>
          </p:nvSpPr>
          <p:spPr>
            <a:xfrm>
              <a:off x="5523093" y="1518809"/>
              <a:ext cx="189951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i="1" err="1">
                  <a:solidFill>
                    <a:srgbClr val="006600"/>
                  </a:solidFill>
                </a:rPr>
                <a:t>Pentru</a:t>
              </a:r>
              <a:r>
                <a:rPr lang="en-US" sz="1000" b="1" i="1">
                  <a:solidFill>
                    <a:srgbClr val="006600"/>
                  </a:solidFill>
                </a:rPr>
                <a:t> administratorii de bloc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B27F7E71-4215-485A-8393-B43E9CAA8FF7}"/>
              </a:ext>
            </a:extLst>
          </p:cNvPr>
          <p:cNvSpPr txBox="1"/>
          <p:nvPr/>
        </p:nvSpPr>
        <p:spPr>
          <a:xfrm>
            <a:off x="5621654" y="1499635"/>
            <a:ext cx="14089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tx1">
                    <a:lumMod val="75000"/>
                    <a:lumOff val="25000"/>
                  </a:schemeClr>
                </a:solidFill>
              </a:rPr>
              <a:t>Bine</a:t>
            </a:r>
            <a:r>
              <a:rPr lang="en-US" sz="1600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b="1">
                <a:solidFill>
                  <a:schemeClr val="tx1">
                    <a:lumMod val="75000"/>
                    <a:lumOff val="25000"/>
                  </a:schemeClr>
                </a:solidFill>
              </a:rPr>
              <a:t>ai</a:t>
            </a:r>
            <a:r>
              <a:rPr lang="en-US" sz="1600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b="1">
                <a:solidFill>
                  <a:schemeClr val="tx1">
                    <a:lumMod val="75000"/>
                    <a:lumOff val="25000"/>
                  </a:schemeClr>
                </a:solidFill>
              </a:rPr>
              <a:t>revenit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5FFB188-1B85-47E2-B3E0-4DEABDCFF0A1}"/>
              </a:ext>
            </a:extLst>
          </p:cNvPr>
          <p:cNvSpPr/>
          <p:nvPr/>
        </p:nvSpPr>
        <p:spPr>
          <a:xfrm>
            <a:off x="5104787" y="3578571"/>
            <a:ext cx="2484852" cy="24622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>
                <a:solidFill>
                  <a:schemeClr val="tx1">
                    <a:lumMod val="75000"/>
                    <a:lumOff val="25000"/>
                  </a:schemeClr>
                </a:solidFill>
              </a:rPr>
              <a:t>f.liviu@yahoo.com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A89F473E-361C-4E55-83BF-0F5EE12069BA}"/>
              </a:ext>
            </a:extLst>
          </p:cNvPr>
          <p:cNvSpPr/>
          <p:nvPr/>
        </p:nvSpPr>
        <p:spPr>
          <a:xfrm>
            <a:off x="5104787" y="3949103"/>
            <a:ext cx="2484852" cy="246221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>
                <a:solidFill>
                  <a:schemeClr val="tx1">
                    <a:lumMod val="75000"/>
                    <a:lumOff val="25000"/>
                  </a:schemeClr>
                </a:solidFill>
              </a:rPr>
              <a:t>*********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35D2223C-3508-4B70-86C7-232CB10A5133}"/>
              </a:ext>
            </a:extLst>
          </p:cNvPr>
          <p:cNvSpPr/>
          <p:nvPr/>
        </p:nvSpPr>
        <p:spPr>
          <a:xfrm>
            <a:off x="5452845" y="4677488"/>
            <a:ext cx="1704975" cy="246211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/>
              <a:t>Lanseaza BlocAdmin</a:t>
            </a:r>
          </a:p>
        </p:txBody>
      </p:sp>
      <p:pic>
        <p:nvPicPr>
          <p:cNvPr id="23" name="Picture 22">
            <a:hlinkClick r:id="rId4" action="ppaction://hlinksldjump"/>
            <a:extLst>
              <a:ext uri="{FF2B5EF4-FFF2-40B4-BE49-F238E27FC236}">
                <a16:creationId xmlns:a16="http://schemas.microsoft.com/office/drawing/2014/main" id="{0B2E746A-F393-44EB-8441-500CC098DD3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950" y="2029075"/>
            <a:ext cx="2516662" cy="391940"/>
          </a:xfrm>
          <a:prstGeom prst="rect">
            <a:avLst/>
          </a:prstGeom>
        </p:spPr>
      </p:pic>
      <p:pic>
        <p:nvPicPr>
          <p:cNvPr id="43" name="Picture 42">
            <a:hlinkClick r:id="rId6" action="ppaction://hlinksldjump"/>
            <a:extLst>
              <a:ext uri="{FF2B5EF4-FFF2-40B4-BE49-F238E27FC236}">
                <a16:creationId xmlns:a16="http://schemas.microsoft.com/office/drawing/2014/main" id="{A8DE5B65-F2B3-40A0-8C00-EB6C71DB4FD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1423" y="2450838"/>
            <a:ext cx="2490149" cy="387811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C44DD265-7B89-4052-B38A-5F14F92BBBF7}"/>
              </a:ext>
            </a:extLst>
          </p:cNvPr>
          <p:cNvSpPr txBox="1"/>
          <p:nvPr/>
        </p:nvSpPr>
        <p:spPr>
          <a:xfrm>
            <a:off x="6124032" y="2913339"/>
            <a:ext cx="36260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>
                <a:solidFill>
                  <a:schemeClr val="bg1">
                    <a:lumMod val="65000"/>
                  </a:schemeClr>
                </a:solidFill>
              </a:rPr>
              <a:t>sau</a:t>
            </a:r>
            <a:endParaRPr lang="en-US" sz="1000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E893B7DC-63B5-431B-B450-AF9560E387D1}"/>
              </a:ext>
            </a:extLst>
          </p:cNvPr>
          <p:cNvSpPr/>
          <p:nvPr/>
        </p:nvSpPr>
        <p:spPr>
          <a:xfrm>
            <a:off x="5142887" y="4311691"/>
            <a:ext cx="105388" cy="93787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F889A2B-6E2C-454A-9EB2-57BFD084A52F}"/>
              </a:ext>
            </a:extLst>
          </p:cNvPr>
          <p:cNvSpPr txBox="1"/>
          <p:nvPr/>
        </p:nvSpPr>
        <p:spPr>
          <a:xfrm>
            <a:off x="5267591" y="4251135"/>
            <a:ext cx="521297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Retine</a:t>
            </a:r>
          </a:p>
        </p:txBody>
      </p:sp>
      <p:sp>
        <p:nvSpPr>
          <p:cNvPr id="53" name="TextBox 52">
            <a:hlinkClick r:id="rId8" action="ppaction://hlinksldjump"/>
            <a:extLst>
              <a:ext uri="{FF2B5EF4-FFF2-40B4-BE49-F238E27FC236}">
                <a16:creationId xmlns:a16="http://schemas.microsoft.com/office/drawing/2014/main" id="{2AAD9306-2C0B-492E-91C6-66099DD8A2AA}"/>
              </a:ext>
            </a:extLst>
          </p:cNvPr>
          <p:cNvSpPr txBox="1"/>
          <p:nvPr/>
        </p:nvSpPr>
        <p:spPr>
          <a:xfrm>
            <a:off x="6716950" y="4251135"/>
            <a:ext cx="1021448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>
                <a:solidFill>
                  <a:srgbClr val="336699"/>
                </a:solidFill>
              </a:rPr>
              <a:t>Ai uitat parola?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7B5E9C36-E770-464C-A5E1-A9380F01C379}"/>
              </a:ext>
            </a:extLst>
          </p:cNvPr>
          <p:cNvCxnSpPr>
            <a:cxnSpLocks/>
          </p:cNvCxnSpPr>
          <p:nvPr/>
        </p:nvCxnSpPr>
        <p:spPr>
          <a:xfrm>
            <a:off x="5149977" y="5475996"/>
            <a:ext cx="240159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>
            <a:extLst>
              <a:ext uri="{FF2B5EF4-FFF2-40B4-BE49-F238E27FC236}">
                <a16:creationId xmlns:a16="http://schemas.microsoft.com/office/drawing/2014/main" id="{4344FEC9-3B1F-41C5-AAF8-4FF850FB2BFD}"/>
              </a:ext>
            </a:extLst>
          </p:cNvPr>
          <p:cNvGrpSpPr/>
          <p:nvPr/>
        </p:nvGrpSpPr>
        <p:grpSpPr>
          <a:xfrm>
            <a:off x="5394639" y="5529379"/>
            <a:ext cx="1955388" cy="246221"/>
            <a:chOff x="4598516" y="5218985"/>
            <a:chExt cx="1955388" cy="246221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AC32EC44-B5BE-4D0B-A37E-A94115036463}"/>
                </a:ext>
              </a:extLst>
            </p:cNvPr>
            <p:cNvSpPr txBox="1"/>
            <p:nvPr/>
          </p:nvSpPr>
          <p:spPr>
            <a:xfrm>
              <a:off x="4598516" y="5218985"/>
              <a:ext cx="774571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0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Nu ai cont?</a:t>
              </a:r>
            </a:p>
          </p:txBody>
        </p:sp>
        <p:sp>
          <p:nvSpPr>
            <p:cNvPr id="61" name="TextBox 60">
              <a:hlinkClick r:id="rId9" action="ppaction://hlinksldjump"/>
              <a:extLst>
                <a:ext uri="{FF2B5EF4-FFF2-40B4-BE49-F238E27FC236}">
                  <a16:creationId xmlns:a16="http://schemas.microsoft.com/office/drawing/2014/main" id="{B404BCF9-1370-46C3-8463-F002E4D30D95}"/>
                </a:ext>
              </a:extLst>
            </p:cNvPr>
            <p:cNvSpPr txBox="1"/>
            <p:nvPr/>
          </p:nvSpPr>
          <p:spPr>
            <a:xfrm>
              <a:off x="5314462" y="5218985"/>
              <a:ext cx="1239442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000">
                  <a:solidFill>
                    <a:srgbClr val="336699"/>
                  </a:solidFill>
                </a:rPr>
                <a:t>Creeaza cont gratuit</a:t>
              </a:r>
            </a:p>
          </p:txBody>
        </p:sp>
      </p:grpSp>
      <p:pic>
        <p:nvPicPr>
          <p:cNvPr id="64" name="Picture 63">
            <a:extLst>
              <a:ext uri="{FF2B5EF4-FFF2-40B4-BE49-F238E27FC236}">
                <a16:creationId xmlns:a16="http://schemas.microsoft.com/office/drawing/2014/main" id="{46E39035-AFD5-45B0-B0CF-B7419886118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6026" y="5901240"/>
            <a:ext cx="2282186" cy="420212"/>
          </a:xfrm>
          <a:prstGeom prst="rect">
            <a:avLst/>
          </a:prstGeom>
        </p:spPr>
      </p:pic>
      <p:pic>
        <p:nvPicPr>
          <p:cNvPr id="70" name="Picture 69">
            <a:hlinkClick r:id="rId3" action="ppaction://hlinksldjump"/>
            <a:extLst>
              <a:ext uri="{FF2B5EF4-FFF2-40B4-BE49-F238E27FC236}">
                <a16:creationId xmlns:a16="http://schemas.microsoft.com/office/drawing/2014/main" id="{41C7540F-2AE9-48E9-9A59-3C497D4717B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276"/>
            <a:ext cx="12192000" cy="46476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89677B65-10DC-42C9-A32F-195D74BB8295}"/>
              </a:ext>
            </a:extLst>
          </p:cNvPr>
          <p:cNvSpPr/>
          <p:nvPr/>
        </p:nvSpPr>
        <p:spPr>
          <a:xfrm>
            <a:off x="5097463" y="3118591"/>
            <a:ext cx="2490149" cy="37213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000">
                <a:solidFill>
                  <a:schemeClr val="accent2">
                    <a:lumMod val="50000"/>
                  </a:schemeClr>
                </a:solidFill>
              </a:rPr>
              <a:t>Adresa de e-mail sau parola incorecta</a:t>
            </a:r>
          </a:p>
        </p:txBody>
      </p:sp>
    </p:spTree>
    <p:extLst>
      <p:ext uri="{BB962C8B-B14F-4D97-AF65-F5344CB8AC3E}">
        <p14:creationId xmlns:p14="http://schemas.microsoft.com/office/powerpoint/2010/main" val="209474821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75716001-820E-45D2-946E-E744FE737E65}"/>
              </a:ext>
            </a:extLst>
          </p:cNvPr>
          <p:cNvSpPr/>
          <p:nvPr/>
        </p:nvSpPr>
        <p:spPr>
          <a:xfrm>
            <a:off x="1973181" y="1269462"/>
            <a:ext cx="7852094" cy="4337053"/>
          </a:xfrm>
          <a:prstGeom prst="rect">
            <a:avLst/>
          </a:prstGeom>
          <a:solidFill>
            <a:schemeClr val="bg1"/>
          </a:solidFill>
          <a:ln w="12700" cmpd="dbl">
            <a:gradFill flip="none" rotWithShape="1">
              <a:gsLst>
                <a:gs pos="0">
                  <a:schemeClr val="accent3">
                    <a:lumMod val="0"/>
                    <a:lumOff val="100000"/>
                  </a:schemeClr>
                </a:gs>
                <a:gs pos="35000">
                  <a:schemeClr val="accent3">
                    <a:lumMod val="0"/>
                    <a:lumOff val="100000"/>
                  </a:schemeClr>
                </a:gs>
                <a:gs pos="100000">
                  <a:schemeClr val="tx1"/>
                </a:gs>
              </a:gsLst>
              <a:path path="circle">
                <a:fillToRect l="50000" t="-80000" r="50000" b="180000"/>
              </a:path>
              <a:tileRect/>
            </a:gradFill>
          </a:ln>
          <a:effectLst>
            <a:outerShdw blurRad="50800" dist="50800" dir="5400000" algn="ctr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A1966B5C-11A5-4DD1-B4EE-54526F596CA2}"/>
              </a:ext>
            </a:extLst>
          </p:cNvPr>
          <p:cNvSpPr/>
          <p:nvPr/>
        </p:nvSpPr>
        <p:spPr>
          <a:xfrm>
            <a:off x="2055707" y="2615744"/>
            <a:ext cx="4400138" cy="2472360"/>
          </a:xfrm>
          <a:prstGeom prst="rect">
            <a:avLst/>
          </a:prstGeom>
          <a:solidFill>
            <a:schemeClr val="bg1"/>
          </a:solidFill>
          <a:ln w="9525" cap="rnd">
            <a:solidFill>
              <a:schemeClr val="tx1">
                <a:lumMod val="50000"/>
                <a:lumOff val="50000"/>
                <a:alpha val="72000"/>
              </a:schemeClr>
            </a:solidFill>
          </a:ln>
          <a:effectLst>
            <a:outerShdw blurRad="50800" dist="50800" dir="5400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625C435-64AB-4B2D-B175-18DCE1F178D1}"/>
              </a:ext>
            </a:extLst>
          </p:cNvPr>
          <p:cNvSpPr txBox="1"/>
          <p:nvPr/>
        </p:nvSpPr>
        <p:spPr>
          <a:xfrm>
            <a:off x="2612577" y="1424224"/>
            <a:ext cx="12774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tx1">
                    <a:lumMod val="85000"/>
                    <a:lumOff val="15000"/>
                  </a:schemeClr>
                </a:solidFill>
              </a:rPr>
              <a:t>Asociatie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5B8DAE88-CBC2-4EB7-BDB1-ABD6C10AFC13}"/>
              </a:ext>
            </a:extLst>
          </p:cNvPr>
          <p:cNvCxnSpPr/>
          <p:nvPr/>
        </p:nvCxnSpPr>
        <p:spPr>
          <a:xfrm>
            <a:off x="2037045" y="2024743"/>
            <a:ext cx="768704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Picture 59">
            <a:extLst>
              <a:ext uri="{FF2B5EF4-FFF2-40B4-BE49-F238E27FC236}">
                <a16:creationId xmlns:a16="http://schemas.microsoft.com/office/drawing/2014/main" id="{B4D3B41D-A6D2-4303-8912-BC572F1F7E10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662" y="1316179"/>
            <a:ext cx="581706" cy="581706"/>
          </a:xfrm>
          <a:prstGeom prst="rect">
            <a:avLst/>
          </a:prstGeom>
        </p:spPr>
      </p:pic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AD3AD9E4-E303-43A9-B8CE-FB3A63343ADF}"/>
              </a:ext>
            </a:extLst>
          </p:cNvPr>
          <p:cNvSpPr/>
          <p:nvPr/>
        </p:nvSpPr>
        <p:spPr>
          <a:xfrm>
            <a:off x="2041686" y="5285317"/>
            <a:ext cx="1704975" cy="246211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/>
              <a:t>Continua</a:t>
            </a: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624248CC-8746-49CF-BCED-39C5422DD24E}"/>
              </a:ext>
            </a:extLst>
          </p:cNvPr>
          <p:cNvSpPr/>
          <p:nvPr/>
        </p:nvSpPr>
        <p:spPr>
          <a:xfrm>
            <a:off x="2092089" y="2913566"/>
            <a:ext cx="1709928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Chirii</a:t>
            </a: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B19C878C-3FEE-4A0F-96DB-02411666EC60}"/>
              </a:ext>
            </a:extLst>
          </p:cNvPr>
          <p:cNvSpPr/>
          <p:nvPr/>
        </p:nvSpPr>
        <p:spPr>
          <a:xfrm>
            <a:off x="2037045" y="2066597"/>
            <a:ext cx="2876550" cy="22955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>
                <a:solidFill>
                  <a:schemeClr val="bg2">
                    <a:lumMod val="25000"/>
                  </a:schemeClr>
                </a:solidFill>
              </a:rPr>
              <a:t>Asociatia de proprietari Vulturul B4A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0FC76365-FEFB-46A3-8B18-0EC9825AA989}"/>
              </a:ext>
            </a:extLst>
          </p:cNvPr>
          <p:cNvCxnSpPr>
            <a:cxnSpLocks/>
          </p:cNvCxnSpPr>
          <p:nvPr/>
        </p:nvCxnSpPr>
        <p:spPr>
          <a:xfrm>
            <a:off x="2055707" y="2568245"/>
            <a:ext cx="311345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AB44D679-61C7-427F-9446-34707F516308}"/>
              </a:ext>
            </a:extLst>
          </p:cNvPr>
          <p:cNvSpPr/>
          <p:nvPr/>
        </p:nvSpPr>
        <p:spPr>
          <a:xfrm>
            <a:off x="2092089" y="2732509"/>
            <a:ext cx="1709928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Banca (dobanda)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1F9859A8-C564-422C-BA37-FADEFEFF46E4}"/>
              </a:ext>
            </a:extLst>
          </p:cNvPr>
          <p:cNvSpPr/>
          <p:nvPr/>
        </p:nvSpPr>
        <p:spPr>
          <a:xfrm>
            <a:off x="7371199" y="2105427"/>
            <a:ext cx="1483552" cy="2472351"/>
          </a:xfrm>
          <a:prstGeom prst="rect">
            <a:avLst/>
          </a:prstGeom>
          <a:solidFill>
            <a:schemeClr val="bg1"/>
          </a:solidFill>
          <a:ln>
            <a:gradFill flip="none" rotWithShape="1">
              <a:gsLst>
                <a:gs pos="39000">
                  <a:schemeClr val="bg1">
                    <a:lumMod val="75000"/>
                  </a:schemeClr>
                </a:gs>
                <a:gs pos="60000">
                  <a:schemeClr val="accent3">
                    <a:lumMod val="45000"/>
                    <a:lumOff val="5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100000">
                  <a:schemeClr val="tx1"/>
                </a:gs>
              </a:gsLst>
              <a:lin ang="54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  <a:p>
            <a:pPr algn="ctr"/>
            <a:r>
              <a:rPr lang="en-US" sz="1600">
                <a:solidFill>
                  <a:srgbClr val="00B050"/>
                </a:solidFill>
              </a:rPr>
              <a:t>Indicatii</a:t>
            </a:r>
            <a:r>
              <a:rPr lang="en-US" sz="1200">
                <a:solidFill>
                  <a:srgbClr val="00B050"/>
                </a:solidFill>
              </a:rPr>
              <a:t> </a:t>
            </a:r>
          </a:p>
          <a:p>
            <a:pPr algn="ctr"/>
            <a:r>
              <a:rPr lang="en-US" sz="800">
                <a:solidFill>
                  <a:schemeClr val="tx1"/>
                </a:solidFill>
              </a:rPr>
              <a:t>Aici definesti veniturile. </a:t>
            </a:r>
          </a:p>
          <a:p>
            <a:pPr algn="ctr"/>
            <a:endParaRPr lang="en-US" sz="800">
              <a:solidFill>
                <a:schemeClr val="tx1"/>
              </a:solidFill>
            </a:endParaRPr>
          </a:p>
          <a:p>
            <a:pPr algn="ctr"/>
            <a:r>
              <a:rPr lang="en-US" sz="800">
                <a:solidFill>
                  <a:schemeClr val="tx1"/>
                </a:solidFill>
              </a:rPr>
              <a:t>Apasa butonul </a:t>
            </a:r>
          </a:p>
          <a:p>
            <a:pPr algn="ctr"/>
            <a:r>
              <a:rPr lang="en-US" sz="1050" b="1">
                <a:solidFill>
                  <a:schemeClr val="tx1"/>
                </a:solidFill>
              </a:rPr>
              <a:t>Adauga </a:t>
            </a:r>
          </a:p>
          <a:p>
            <a:pPr algn="ctr"/>
            <a:r>
              <a:rPr lang="en-US" sz="800">
                <a:solidFill>
                  <a:schemeClr val="tx1"/>
                </a:solidFill>
              </a:rPr>
              <a:t>din dreptul fiecarei categorii de                    venituri </a:t>
            </a:r>
          </a:p>
          <a:p>
            <a:pPr algn="ctr"/>
            <a:endParaRPr lang="en-US" sz="800">
              <a:solidFill>
                <a:schemeClr val="tx1"/>
              </a:solidFill>
            </a:endParaRPr>
          </a:p>
          <a:p>
            <a:pPr algn="ctr"/>
            <a:r>
              <a:rPr lang="en-US" sz="800">
                <a:solidFill>
                  <a:schemeClr val="tx1"/>
                </a:solidFill>
              </a:rPr>
              <a:t>Apasa butonul </a:t>
            </a:r>
          </a:p>
          <a:p>
            <a:pPr algn="ctr"/>
            <a:r>
              <a:rPr lang="en-US" sz="1050" b="1">
                <a:solidFill>
                  <a:schemeClr val="tx1"/>
                </a:solidFill>
              </a:rPr>
              <a:t>Adauga categorie de venituri </a:t>
            </a:r>
          </a:p>
          <a:p>
            <a:pPr algn="ctr"/>
            <a:r>
              <a:rPr lang="en-US" sz="800">
                <a:solidFill>
                  <a:schemeClr val="tx1"/>
                </a:solidFill>
              </a:rPr>
              <a:t>pentru a adauga o alta categorie de venituri, inafara de cele predefinite</a:t>
            </a:r>
          </a:p>
        </p:txBody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id="{14EC3FEE-B761-42D5-8964-6380858801FA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5764" y="2179962"/>
            <a:ext cx="246610" cy="246610"/>
          </a:xfrm>
          <a:prstGeom prst="rect">
            <a:avLst/>
          </a:prstGeom>
        </p:spPr>
      </p:pic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32564B10-657C-4A7F-86AF-912E82F70550}"/>
              </a:ext>
            </a:extLst>
          </p:cNvPr>
          <p:cNvSpPr/>
          <p:nvPr/>
        </p:nvSpPr>
        <p:spPr>
          <a:xfrm>
            <a:off x="2037045" y="2323406"/>
            <a:ext cx="1144305" cy="22955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>
                <a:solidFill>
                  <a:schemeClr val="bg2">
                    <a:lumMod val="25000"/>
                  </a:schemeClr>
                </a:solidFill>
              </a:rPr>
              <a:t>Venituri</a:t>
            </a: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98506B8A-7244-4959-9A47-6E71760D940D}"/>
              </a:ext>
            </a:extLst>
          </p:cNvPr>
          <p:cNvSpPr/>
          <p:nvPr/>
        </p:nvSpPr>
        <p:spPr>
          <a:xfrm>
            <a:off x="2092088" y="3096588"/>
            <a:ext cx="1709928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Panouri publicitare</a:t>
            </a:r>
          </a:p>
        </p:txBody>
      </p:sp>
      <p:sp>
        <p:nvSpPr>
          <p:cNvPr id="97" name="Rectangle: Rounded Corners 96">
            <a:hlinkClick r:id="rId5" action="ppaction://hlinksldjump"/>
            <a:extLst>
              <a:ext uri="{FF2B5EF4-FFF2-40B4-BE49-F238E27FC236}">
                <a16:creationId xmlns:a16="http://schemas.microsoft.com/office/drawing/2014/main" id="{66F5614A-E692-4437-847E-537F6770E02B}"/>
              </a:ext>
            </a:extLst>
          </p:cNvPr>
          <p:cNvSpPr/>
          <p:nvPr/>
        </p:nvSpPr>
        <p:spPr>
          <a:xfrm>
            <a:off x="3853692" y="2913567"/>
            <a:ext cx="963276" cy="13714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r"/>
            <a:r>
              <a:rPr lang="en-US" sz="800" b="1">
                <a:solidFill>
                  <a:schemeClr val="bg2">
                    <a:lumMod val="25000"/>
                  </a:schemeClr>
                </a:solidFill>
              </a:rPr>
              <a:t>Adauga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66E7530-A39D-4E3C-96E0-D741258D9132}"/>
              </a:ext>
            </a:extLst>
          </p:cNvPr>
          <p:cNvGrpSpPr/>
          <p:nvPr/>
        </p:nvGrpSpPr>
        <p:grpSpPr>
          <a:xfrm>
            <a:off x="2092090" y="3346858"/>
            <a:ext cx="1704974" cy="204168"/>
            <a:chOff x="2092090" y="3988737"/>
            <a:chExt cx="1704974" cy="204168"/>
          </a:xfrm>
        </p:grpSpPr>
        <p:sp>
          <p:nvSpPr>
            <p:cNvPr id="101" name="Rectangle: Rounded Corners 100">
              <a:extLst>
                <a:ext uri="{FF2B5EF4-FFF2-40B4-BE49-F238E27FC236}">
                  <a16:creationId xmlns:a16="http://schemas.microsoft.com/office/drawing/2014/main" id="{887B7F85-1012-4761-97DD-3FF299AD72C9}"/>
                </a:ext>
              </a:extLst>
            </p:cNvPr>
            <p:cNvSpPr/>
            <p:nvPr/>
          </p:nvSpPr>
          <p:spPr>
            <a:xfrm>
              <a:off x="2092090" y="3988737"/>
              <a:ext cx="1704974" cy="20416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800">
                  <a:solidFill>
                    <a:schemeClr val="bg2">
                      <a:lumMod val="25000"/>
                    </a:schemeClr>
                  </a:solidFill>
                </a:rPr>
                <a:t>  Adauga categorie de venituri</a:t>
              </a:r>
            </a:p>
          </p:txBody>
        </p: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6E98BBFB-71F5-44B3-B7E1-4B8239CE2AB0}"/>
                </a:ext>
              </a:extLst>
            </p:cNvPr>
            <p:cNvGrpSpPr/>
            <p:nvPr/>
          </p:nvGrpSpPr>
          <p:grpSpPr>
            <a:xfrm>
              <a:off x="2175874" y="4042699"/>
              <a:ext cx="104274" cy="101435"/>
              <a:chOff x="6534150" y="3358633"/>
              <a:chExt cx="457200" cy="504224"/>
            </a:xfrm>
          </p:grpSpPr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2EAD0557-851A-42D8-B553-45061D632BE5}"/>
                  </a:ext>
                </a:extLst>
              </p:cNvPr>
              <p:cNvCxnSpPr/>
              <p:nvPr/>
            </p:nvCxnSpPr>
            <p:spPr>
              <a:xfrm>
                <a:off x="6762750" y="3358633"/>
                <a:ext cx="0" cy="504224"/>
              </a:xfrm>
              <a:prstGeom prst="line">
                <a:avLst/>
              </a:prstGeom>
              <a:ln w="349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0A24B411-0208-4900-9074-306C5A3AE510}"/>
                  </a:ext>
                </a:extLst>
              </p:cNvPr>
              <p:cNvCxnSpPr/>
              <p:nvPr/>
            </p:nvCxnSpPr>
            <p:spPr>
              <a:xfrm>
                <a:off x="6534150" y="3610747"/>
                <a:ext cx="457200" cy="0"/>
              </a:xfrm>
              <a:prstGeom prst="line">
                <a:avLst/>
              </a:prstGeom>
              <a:ln w="349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71E83373-4AB8-4DF7-98F0-9322E0A8D5BE}"/>
              </a:ext>
            </a:extLst>
          </p:cNvPr>
          <p:cNvSpPr/>
          <p:nvPr/>
        </p:nvSpPr>
        <p:spPr>
          <a:xfrm>
            <a:off x="3853692" y="3096591"/>
            <a:ext cx="963276" cy="13714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r"/>
            <a:r>
              <a:rPr lang="en-US" sz="800" b="1">
                <a:solidFill>
                  <a:schemeClr val="bg2">
                    <a:lumMod val="25000"/>
                  </a:schemeClr>
                </a:solidFill>
              </a:rPr>
              <a:t>Adauga</a:t>
            </a:r>
          </a:p>
        </p:txBody>
      </p:sp>
      <p:sp>
        <p:nvSpPr>
          <p:cNvPr id="39" name="Rectangle: Rounded Corners 38">
            <a:hlinkClick r:id="rId6" action="ppaction://hlinksldjump"/>
            <a:extLst>
              <a:ext uri="{FF2B5EF4-FFF2-40B4-BE49-F238E27FC236}">
                <a16:creationId xmlns:a16="http://schemas.microsoft.com/office/drawing/2014/main" id="{7F98F096-0971-49C5-ABDC-E57DBE0D5F16}"/>
              </a:ext>
            </a:extLst>
          </p:cNvPr>
          <p:cNvSpPr/>
          <p:nvPr/>
        </p:nvSpPr>
        <p:spPr>
          <a:xfrm>
            <a:off x="3820663" y="5285317"/>
            <a:ext cx="1704975" cy="246211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>
                <a:solidFill>
                  <a:schemeClr val="tx1">
                    <a:lumMod val="50000"/>
                    <a:lumOff val="50000"/>
                  </a:schemeClr>
                </a:solidFill>
              </a:rPr>
              <a:t>&lt; Inapoi</a:t>
            </a:r>
          </a:p>
        </p:txBody>
      </p:sp>
      <p:sp>
        <p:nvSpPr>
          <p:cNvPr id="41" name="Rectangle: Rounded Corners 61">
            <a:extLst>
              <a:ext uri="{FF2B5EF4-FFF2-40B4-BE49-F238E27FC236}">
                <a16:creationId xmlns:a16="http://schemas.microsoft.com/office/drawing/2014/main" id="{0C3E77F8-F0DF-4DE8-AA6E-BB05FCA57272}"/>
              </a:ext>
            </a:extLst>
          </p:cNvPr>
          <p:cNvSpPr/>
          <p:nvPr/>
        </p:nvSpPr>
        <p:spPr>
          <a:xfrm>
            <a:off x="4083124" y="2737858"/>
            <a:ext cx="2011680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BRD – Sucursala Pitesti</a:t>
            </a:r>
          </a:p>
        </p:txBody>
      </p:sp>
      <p:sp>
        <p:nvSpPr>
          <p:cNvPr id="42" name="Rectangle: Rounded Corners 63">
            <a:hlinkClick r:id="rId7" action="ppaction://hlinksldjump"/>
            <a:extLst>
              <a:ext uri="{FF2B5EF4-FFF2-40B4-BE49-F238E27FC236}">
                <a16:creationId xmlns:a16="http://schemas.microsoft.com/office/drawing/2014/main" id="{898EB4D2-21BC-4D75-AE12-C0E95C48E90D}"/>
              </a:ext>
            </a:extLst>
          </p:cNvPr>
          <p:cNvSpPr/>
          <p:nvPr/>
        </p:nvSpPr>
        <p:spPr>
          <a:xfrm>
            <a:off x="3853574" y="2737858"/>
            <a:ext cx="176037" cy="13639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r"/>
            <a:r>
              <a:rPr lang="en-US" sz="1050" b="1">
                <a:solidFill>
                  <a:schemeClr val="bg2">
                    <a:lumMod val="25000"/>
                  </a:schemeClr>
                </a:solidFill>
              </a:rPr>
              <a:t>+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28E49BE-D942-44C7-8B08-188878417EB3}"/>
              </a:ext>
            </a:extLst>
          </p:cNvPr>
          <p:cNvSpPr/>
          <p:nvPr/>
        </p:nvSpPr>
        <p:spPr>
          <a:xfrm>
            <a:off x="1998997" y="1269462"/>
            <a:ext cx="7859834" cy="4337053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E9D5F1C-1750-4DAA-85AF-16B8E110FD32}"/>
              </a:ext>
            </a:extLst>
          </p:cNvPr>
          <p:cNvGrpSpPr/>
          <p:nvPr/>
        </p:nvGrpSpPr>
        <p:grpSpPr>
          <a:xfrm>
            <a:off x="3578559" y="2135251"/>
            <a:ext cx="4040510" cy="2753844"/>
            <a:chOff x="3593338" y="1888494"/>
            <a:chExt cx="4040510" cy="2753844"/>
          </a:xfrm>
          <a:effectLst>
            <a:outerShdw blurRad="50800" dist="50800" dir="5400000" algn="ctr" rotWithShape="0">
              <a:schemeClr val="tx1"/>
            </a:outerShdw>
          </a:effectLst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CE18066C-9B1A-47FB-819B-FB19FC97363C}"/>
                </a:ext>
              </a:extLst>
            </p:cNvPr>
            <p:cNvSpPr/>
            <p:nvPr/>
          </p:nvSpPr>
          <p:spPr>
            <a:xfrm>
              <a:off x="3593338" y="1888494"/>
              <a:ext cx="4040510" cy="2753844"/>
            </a:xfrm>
            <a:prstGeom prst="rect">
              <a:avLst/>
            </a:prstGeom>
            <a:solidFill>
              <a:schemeClr val="bg1"/>
            </a:solidFill>
            <a:ln w="9525" cap="rnd">
              <a:solidFill>
                <a:schemeClr val="tx1">
                  <a:lumMod val="75000"/>
                  <a:lumOff val="25000"/>
                  <a:alpha val="7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29" name="Rectangle: Rounded Corners 40">
              <a:extLst>
                <a:ext uri="{FF2B5EF4-FFF2-40B4-BE49-F238E27FC236}">
                  <a16:creationId xmlns:a16="http://schemas.microsoft.com/office/drawing/2014/main" id="{D6661E71-0D2C-47BE-87C1-204AD4E4E0CD}"/>
                </a:ext>
              </a:extLst>
            </p:cNvPr>
            <p:cNvSpPr/>
            <p:nvPr/>
          </p:nvSpPr>
          <p:spPr>
            <a:xfrm>
              <a:off x="3907637" y="2528044"/>
              <a:ext cx="1363479" cy="137160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>
                  <a:solidFill>
                    <a:schemeClr val="bg2">
                      <a:lumMod val="25000"/>
                    </a:schemeClr>
                  </a:solidFill>
                </a:rPr>
                <a:t>Descriere chirie</a:t>
              </a:r>
            </a:p>
          </p:txBody>
        </p:sp>
        <p:sp>
          <p:nvSpPr>
            <p:cNvPr id="30" name="Rectangle: Rounded Corners 41">
              <a:extLst>
                <a:ext uri="{FF2B5EF4-FFF2-40B4-BE49-F238E27FC236}">
                  <a16:creationId xmlns:a16="http://schemas.microsoft.com/office/drawing/2014/main" id="{9EFD7D9D-6CB6-4955-9C92-08D429D6AA2C}"/>
                </a:ext>
              </a:extLst>
            </p:cNvPr>
            <p:cNvSpPr/>
            <p:nvPr/>
          </p:nvSpPr>
          <p:spPr>
            <a:xfrm>
              <a:off x="3907637" y="2708038"/>
              <a:ext cx="1363479" cy="137160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>
                  <a:solidFill>
                    <a:schemeClr val="bg2">
                      <a:lumMod val="25000"/>
                    </a:schemeClr>
                  </a:solidFill>
                </a:rPr>
                <a:t>Denumire firma</a:t>
              </a:r>
            </a:p>
          </p:txBody>
        </p:sp>
        <p:sp>
          <p:nvSpPr>
            <p:cNvPr id="31" name="Rectangle: Rounded Corners 42">
              <a:extLst>
                <a:ext uri="{FF2B5EF4-FFF2-40B4-BE49-F238E27FC236}">
                  <a16:creationId xmlns:a16="http://schemas.microsoft.com/office/drawing/2014/main" id="{4667FEBA-04DB-418B-9BBA-89355300D44B}"/>
                </a:ext>
              </a:extLst>
            </p:cNvPr>
            <p:cNvSpPr/>
            <p:nvPr/>
          </p:nvSpPr>
          <p:spPr>
            <a:xfrm>
              <a:off x="3907636" y="2875256"/>
              <a:ext cx="1363479" cy="137160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>
                  <a:solidFill>
                    <a:schemeClr val="bg2">
                      <a:lumMod val="25000"/>
                    </a:schemeClr>
                  </a:solidFill>
                </a:rPr>
                <a:t>CUI</a:t>
              </a:r>
            </a:p>
          </p:txBody>
        </p:sp>
        <p:sp>
          <p:nvSpPr>
            <p:cNvPr id="32" name="Rectangle: Rounded Corners 43">
              <a:extLst>
                <a:ext uri="{FF2B5EF4-FFF2-40B4-BE49-F238E27FC236}">
                  <a16:creationId xmlns:a16="http://schemas.microsoft.com/office/drawing/2014/main" id="{1290B253-9C4C-4422-9BE5-774D10F2EECA}"/>
                </a:ext>
              </a:extLst>
            </p:cNvPr>
            <p:cNvSpPr/>
            <p:nvPr/>
          </p:nvSpPr>
          <p:spPr>
            <a:xfrm>
              <a:off x="3907636" y="3042474"/>
              <a:ext cx="1363479" cy="137160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>
                  <a:solidFill>
                    <a:schemeClr val="bg2">
                      <a:lumMod val="25000"/>
                    </a:schemeClr>
                  </a:solidFill>
                </a:rPr>
                <a:t>Adresa</a:t>
              </a:r>
            </a:p>
          </p:txBody>
        </p:sp>
        <p:sp>
          <p:nvSpPr>
            <p:cNvPr id="34" name="Rectangle: Rounded Corners 46">
              <a:extLst>
                <a:ext uri="{FF2B5EF4-FFF2-40B4-BE49-F238E27FC236}">
                  <a16:creationId xmlns:a16="http://schemas.microsoft.com/office/drawing/2014/main" id="{21CAE891-5C3B-42BD-AC9D-EDCD3F4A4C3D}"/>
                </a:ext>
              </a:extLst>
            </p:cNvPr>
            <p:cNvSpPr/>
            <p:nvPr/>
          </p:nvSpPr>
          <p:spPr>
            <a:xfrm>
              <a:off x="5336723" y="2528044"/>
              <a:ext cx="2011680" cy="13716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>
                  <a:solidFill>
                    <a:schemeClr val="bg2">
                      <a:lumMod val="25000"/>
                    </a:schemeClr>
                  </a:solidFill>
                </a:rPr>
                <a:t>Chirie</a:t>
              </a:r>
              <a:r>
                <a:rPr lang="en-US" sz="8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lang="en-US" sz="800">
                  <a:solidFill>
                    <a:schemeClr val="bg2">
                      <a:lumMod val="25000"/>
                    </a:schemeClr>
                  </a:solidFill>
                </a:rPr>
                <a:t>Boxa</a:t>
              </a:r>
            </a:p>
          </p:txBody>
        </p:sp>
        <p:sp>
          <p:nvSpPr>
            <p:cNvPr id="35" name="Rectangle: Rounded Corners 47">
              <a:extLst>
                <a:ext uri="{FF2B5EF4-FFF2-40B4-BE49-F238E27FC236}">
                  <a16:creationId xmlns:a16="http://schemas.microsoft.com/office/drawing/2014/main" id="{5852061F-06BB-44F7-92EE-DB444F23DE9F}"/>
                </a:ext>
              </a:extLst>
            </p:cNvPr>
            <p:cNvSpPr/>
            <p:nvPr/>
          </p:nvSpPr>
          <p:spPr>
            <a:xfrm>
              <a:off x="5336723" y="2708038"/>
              <a:ext cx="2011680" cy="13716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750">
                  <a:solidFill>
                    <a:schemeClr val="bg1">
                      <a:lumMod val="65000"/>
                    </a:schemeClr>
                  </a:solidFill>
                </a:rPr>
                <a:t>Completati daca chiria este platita de o firma</a:t>
              </a:r>
            </a:p>
          </p:txBody>
        </p:sp>
        <p:sp>
          <p:nvSpPr>
            <p:cNvPr id="36" name="Rectangle: Rounded Corners 50">
              <a:extLst>
                <a:ext uri="{FF2B5EF4-FFF2-40B4-BE49-F238E27FC236}">
                  <a16:creationId xmlns:a16="http://schemas.microsoft.com/office/drawing/2014/main" id="{2AC0473E-BE0F-4B78-95EC-5628E709DD8C}"/>
                </a:ext>
              </a:extLst>
            </p:cNvPr>
            <p:cNvSpPr/>
            <p:nvPr/>
          </p:nvSpPr>
          <p:spPr>
            <a:xfrm>
              <a:off x="5336722" y="2875256"/>
              <a:ext cx="2011680" cy="13716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750">
                  <a:solidFill>
                    <a:schemeClr val="bg1">
                      <a:lumMod val="65000"/>
                    </a:schemeClr>
                  </a:solidFill>
                </a:rPr>
                <a:t>Completati daca chiria este platita de o firma</a:t>
              </a:r>
            </a:p>
          </p:txBody>
        </p:sp>
        <p:sp>
          <p:nvSpPr>
            <p:cNvPr id="37" name="Rectangle: Rounded Corners 51">
              <a:extLst>
                <a:ext uri="{FF2B5EF4-FFF2-40B4-BE49-F238E27FC236}">
                  <a16:creationId xmlns:a16="http://schemas.microsoft.com/office/drawing/2014/main" id="{0ECDA275-F189-4CAF-BA2F-A210895A0827}"/>
                </a:ext>
              </a:extLst>
            </p:cNvPr>
            <p:cNvSpPr/>
            <p:nvPr/>
          </p:nvSpPr>
          <p:spPr>
            <a:xfrm>
              <a:off x="5336722" y="3042474"/>
              <a:ext cx="2011680" cy="13716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750">
                  <a:solidFill>
                    <a:schemeClr val="bg1">
                      <a:lumMod val="65000"/>
                    </a:schemeClr>
                  </a:solidFill>
                </a:rPr>
                <a:t>Completati daca chiria este platita de o firma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C1A8214-5675-498A-AFF8-9A1DD5E1D7BA}"/>
                </a:ext>
              </a:extLst>
            </p:cNvPr>
            <p:cNvSpPr txBox="1"/>
            <p:nvPr/>
          </p:nvSpPr>
          <p:spPr>
            <a:xfrm>
              <a:off x="3816195" y="2013932"/>
              <a:ext cx="23798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Adauga descriere </a:t>
              </a:r>
              <a:r>
                <a:rPr lang="en-US" b="1"/>
                <a:t>chirie</a:t>
              </a:r>
            </a:p>
          </p:txBody>
        </p:sp>
      </p:grpSp>
      <p:sp>
        <p:nvSpPr>
          <p:cNvPr id="43" name="Rectangle: Rounded Corners 76">
            <a:extLst>
              <a:ext uri="{FF2B5EF4-FFF2-40B4-BE49-F238E27FC236}">
                <a16:creationId xmlns:a16="http://schemas.microsoft.com/office/drawing/2014/main" id="{ED9375D9-E727-45ED-AC95-00CE1FD76A4B}"/>
              </a:ext>
            </a:extLst>
          </p:cNvPr>
          <p:cNvSpPr/>
          <p:nvPr/>
        </p:nvSpPr>
        <p:spPr>
          <a:xfrm>
            <a:off x="3892857" y="4540044"/>
            <a:ext cx="949820" cy="137161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>
                <a:solidFill>
                  <a:schemeClr val="tx1">
                    <a:lumMod val="50000"/>
                    <a:lumOff val="50000"/>
                  </a:schemeClr>
                </a:solidFill>
              </a:rPr>
              <a:t>Salveaza</a:t>
            </a:r>
          </a:p>
        </p:txBody>
      </p:sp>
      <p:sp>
        <p:nvSpPr>
          <p:cNvPr id="44" name="Rectangle: Rounded Corners 80">
            <a:hlinkClick r:id="rId8" action="ppaction://hlinksldjump"/>
            <a:extLst>
              <a:ext uri="{FF2B5EF4-FFF2-40B4-BE49-F238E27FC236}">
                <a16:creationId xmlns:a16="http://schemas.microsoft.com/office/drawing/2014/main" id="{E294B380-8A50-4329-B6E2-74CB5392509B}"/>
              </a:ext>
            </a:extLst>
          </p:cNvPr>
          <p:cNvSpPr/>
          <p:nvPr/>
        </p:nvSpPr>
        <p:spPr>
          <a:xfrm>
            <a:off x="4901708" y="4540044"/>
            <a:ext cx="589764" cy="13716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/>
              <a:t>Anuleaza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3BAF6EF-FDBC-4B31-8BF4-A99E7458ABB7}"/>
              </a:ext>
            </a:extLst>
          </p:cNvPr>
          <p:cNvSpPr txBox="1"/>
          <p:nvPr/>
        </p:nvSpPr>
        <p:spPr>
          <a:xfrm>
            <a:off x="3801416" y="3445890"/>
            <a:ext cx="2523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Mod de repartizare a veniturilor</a:t>
            </a:r>
            <a:endParaRPr lang="en-US" sz="1400" b="1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542157B-6673-4C4B-AE51-0E19E5045A41}"/>
              </a:ext>
            </a:extLst>
          </p:cNvPr>
          <p:cNvSpPr txBox="1"/>
          <p:nvPr/>
        </p:nvSpPr>
        <p:spPr>
          <a:xfrm>
            <a:off x="4101288" y="3800102"/>
            <a:ext cx="56297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/>
              <a:t>Intr-un fond</a:t>
            </a:r>
          </a:p>
        </p:txBody>
      </p:sp>
      <p:sp>
        <p:nvSpPr>
          <p:cNvPr id="47" name="Oval 46">
            <a:hlinkClick r:id="rId9" action="ppaction://hlinksldjump"/>
            <a:extLst>
              <a:ext uri="{FF2B5EF4-FFF2-40B4-BE49-F238E27FC236}">
                <a16:creationId xmlns:a16="http://schemas.microsoft.com/office/drawing/2014/main" id="{93778A6E-6621-4EA7-B2AB-DB5E1BCFD4DB}"/>
              </a:ext>
            </a:extLst>
          </p:cNvPr>
          <p:cNvSpPr/>
          <p:nvPr/>
        </p:nvSpPr>
        <p:spPr>
          <a:xfrm>
            <a:off x="4066685" y="3840066"/>
            <a:ext cx="96517" cy="90102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542157B-6673-4C4B-AE51-0E19E5045A41}"/>
              </a:ext>
            </a:extLst>
          </p:cNvPr>
          <p:cNvSpPr txBox="1"/>
          <p:nvPr/>
        </p:nvSpPr>
        <p:spPr>
          <a:xfrm>
            <a:off x="4101288" y="3985407"/>
            <a:ext cx="57099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/>
              <a:t>Pe persoana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3778A6E-6621-4EA7-B2AB-DB5E1BCFD4DB}"/>
              </a:ext>
            </a:extLst>
          </p:cNvPr>
          <p:cNvSpPr/>
          <p:nvPr/>
        </p:nvSpPr>
        <p:spPr>
          <a:xfrm>
            <a:off x="4066685" y="4025371"/>
            <a:ext cx="96517" cy="90102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542157B-6673-4C4B-AE51-0E19E5045A41}"/>
              </a:ext>
            </a:extLst>
          </p:cNvPr>
          <p:cNvSpPr txBox="1"/>
          <p:nvPr/>
        </p:nvSpPr>
        <p:spPr>
          <a:xfrm>
            <a:off x="4104851" y="4174938"/>
            <a:ext cx="64953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/>
              <a:t>Pe apartament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93778A6E-6621-4EA7-B2AB-DB5E1BCFD4DB}"/>
              </a:ext>
            </a:extLst>
          </p:cNvPr>
          <p:cNvSpPr/>
          <p:nvPr/>
        </p:nvSpPr>
        <p:spPr>
          <a:xfrm>
            <a:off x="4070248" y="4214902"/>
            <a:ext cx="96517" cy="90102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53" name="Group 52"/>
          <p:cNvGrpSpPr/>
          <p:nvPr/>
        </p:nvGrpSpPr>
        <p:grpSpPr>
          <a:xfrm>
            <a:off x="6547913" y="3536898"/>
            <a:ext cx="965287" cy="830997"/>
            <a:chOff x="6547913" y="3536898"/>
            <a:chExt cx="965287" cy="830997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AA3CA72C-56B3-472F-97F4-E9A46DC93E96}"/>
                </a:ext>
              </a:extLst>
            </p:cNvPr>
            <p:cNvSpPr txBox="1"/>
            <p:nvPr/>
          </p:nvSpPr>
          <p:spPr>
            <a:xfrm>
              <a:off x="6547913" y="3536898"/>
              <a:ext cx="96528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/>
                <a:t>          </a:t>
              </a:r>
            </a:p>
            <a:p>
              <a:pPr algn="just"/>
              <a:r>
                <a:rPr lang="en-US" sz="800"/>
                <a:t>           Veniturile pot fi repartizate intr-un fond, pe persoana sau pe apartament </a:t>
              </a:r>
            </a:p>
          </p:txBody>
        </p:sp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93E8D2C6-C5B9-4FEB-9D55-635E54A11F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45326" y="3661751"/>
              <a:ext cx="153878" cy="15387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8767078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75716001-820E-45D2-946E-E744FE737E65}"/>
              </a:ext>
            </a:extLst>
          </p:cNvPr>
          <p:cNvSpPr/>
          <p:nvPr/>
        </p:nvSpPr>
        <p:spPr>
          <a:xfrm>
            <a:off x="1973181" y="1269462"/>
            <a:ext cx="7852094" cy="4337053"/>
          </a:xfrm>
          <a:prstGeom prst="rect">
            <a:avLst/>
          </a:prstGeom>
          <a:solidFill>
            <a:schemeClr val="bg1"/>
          </a:solidFill>
          <a:ln w="12700" cmpd="dbl">
            <a:gradFill flip="none" rotWithShape="1">
              <a:gsLst>
                <a:gs pos="0">
                  <a:schemeClr val="accent3">
                    <a:lumMod val="0"/>
                    <a:lumOff val="100000"/>
                  </a:schemeClr>
                </a:gs>
                <a:gs pos="35000">
                  <a:schemeClr val="accent3">
                    <a:lumMod val="0"/>
                    <a:lumOff val="100000"/>
                  </a:schemeClr>
                </a:gs>
                <a:gs pos="100000">
                  <a:schemeClr val="tx1"/>
                </a:gs>
              </a:gsLst>
              <a:path path="circle">
                <a:fillToRect l="50000" t="-80000" r="50000" b="180000"/>
              </a:path>
              <a:tileRect/>
            </a:gradFill>
          </a:ln>
          <a:effectLst>
            <a:outerShdw blurRad="50800" dist="50800" dir="5400000" algn="ctr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A1966B5C-11A5-4DD1-B4EE-54526F596CA2}"/>
              </a:ext>
            </a:extLst>
          </p:cNvPr>
          <p:cNvSpPr/>
          <p:nvPr/>
        </p:nvSpPr>
        <p:spPr>
          <a:xfrm>
            <a:off x="2055707" y="2615744"/>
            <a:ext cx="4400138" cy="2472360"/>
          </a:xfrm>
          <a:prstGeom prst="rect">
            <a:avLst/>
          </a:prstGeom>
          <a:solidFill>
            <a:schemeClr val="bg1"/>
          </a:solidFill>
          <a:ln w="9525" cap="rnd">
            <a:solidFill>
              <a:schemeClr val="tx1">
                <a:lumMod val="50000"/>
                <a:lumOff val="50000"/>
                <a:alpha val="72000"/>
              </a:schemeClr>
            </a:solidFill>
          </a:ln>
          <a:effectLst>
            <a:outerShdw blurRad="50800" dist="50800" dir="5400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625C435-64AB-4B2D-B175-18DCE1F178D1}"/>
              </a:ext>
            </a:extLst>
          </p:cNvPr>
          <p:cNvSpPr txBox="1"/>
          <p:nvPr/>
        </p:nvSpPr>
        <p:spPr>
          <a:xfrm>
            <a:off x="2612577" y="1424224"/>
            <a:ext cx="12774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tx1">
                    <a:lumMod val="85000"/>
                    <a:lumOff val="15000"/>
                  </a:schemeClr>
                </a:solidFill>
              </a:rPr>
              <a:t>Asociatie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5B8DAE88-CBC2-4EB7-BDB1-ABD6C10AFC13}"/>
              </a:ext>
            </a:extLst>
          </p:cNvPr>
          <p:cNvCxnSpPr/>
          <p:nvPr/>
        </p:nvCxnSpPr>
        <p:spPr>
          <a:xfrm>
            <a:off x="2037045" y="2024743"/>
            <a:ext cx="768704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Picture 59">
            <a:extLst>
              <a:ext uri="{FF2B5EF4-FFF2-40B4-BE49-F238E27FC236}">
                <a16:creationId xmlns:a16="http://schemas.microsoft.com/office/drawing/2014/main" id="{B4D3B41D-A6D2-4303-8912-BC572F1F7E10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662" y="1316179"/>
            <a:ext cx="581706" cy="581706"/>
          </a:xfrm>
          <a:prstGeom prst="rect">
            <a:avLst/>
          </a:prstGeom>
        </p:spPr>
      </p:pic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AD3AD9E4-E303-43A9-B8CE-FB3A63343ADF}"/>
              </a:ext>
            </a:extLst>
          </p:cNvPr>
          <p:cNvSpPr/>
          <p:nvPr/>
        </p:nvSpPr>
        <p:spPr>
          <a:xfrm>
            <a:off x="2041686" y="5285317"/>
            <a:ext cx="1704975" cy="246211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/>
              <a:t>Continua</a:t>
            </a: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624248CC-8746-49CF-BCED-39C5422DD24E}"/>
              </a:ext>
            </a:extLst>
          </p:cNvPr>
          <p:cNvSpPr/>
          <p:nvPr/>
        </p:nvSpPr>
        <p:spPr>
          <a:xfrm>
            <a:off x="2092089" y="2913566"/>
            <a:ext cx="1709928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Chirii</a:t>
            </a: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B19C878C-3FEE-4A0F-96DB-02411666EC60}"/>
              </a:ext>
            </a:extLst>
          </p:cNvPr>
          <p:cNvSpPr/>
          <p:nvPr/>
        </p:nvSpPr>
        <p:spPr>
          <a:xfrm>
            <a:off x="2037045" y="2066597"/>
            <a:ext cx="2876550" cy="22955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>
                <a:solidFill>
                  <a:schemeClr val="bg2">
                    <a:lumMod val="25000"/>
                  </a:schemeClr>
                </a:solidFill>
              </a:rPr>
              <a:t>Asociatia de proprietari Vulturul B4A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0FC76365-FEFB-46A3-8B18-0EC9825AA989}"/>
              </a:ext>
            </a:extLst>
          </p:cNvPr>
          <p:cNvCxnSpPr>
            <a:cxnSpLocks/>
          </p:cNvCxnSpPr>
          <p:nvPr/>
        </p:nvCxnSpPr>
        <p:spPr>
          <a:xfrm>
            <a:off x="2055707" y="2568245"/>
            <a:ext cx="311345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AB44D679-61C7-427F-9446-34707F516308}"/>
              </a:ext>
            </a:extLst>
          </p:cNvPr>
          <p:cNvSpPr/>
          <p:nvPr/>
        </p:nvSpPr>
        <p:spPr>
          <a:xfrm>
            <a:off x="2092089" y="2732509"/>
            <a:ext cx="1709928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Banca (dobanda)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1F9859A8-C564-422C-BA37-FADEFEFF46E4}"/>
              </a:ext>
            </a:extLst>
          </p:cNvPr>
          <p:cNvSpPr/>
          <p:nvPr/>
        </p:nvSpPr>
        <p:spPr>
          <a:xfrm>
            <a:off x="7371199" y="2105427"/>
            <a:ext cx="1483552" cy="2472351"/>
          </a:xfrm>
          <a:prstGeom prst="rect">
            <a:avLst/>
          </a:prstGeom>
          <a:solidFill>
            <a:schemeClr val="bg1"/>
          </a:solidFill>
          <a:ln>
            <a:gradFill flip="none" rotWithShape="1">
              <a:gsLst>
                <a:gs pos="39000">
                  <a:schemeClr val="bg1">
                    <a:lumMod val="75000"/>
                  </a:schemeClr>
                </a:gs>
                <a:gs pos="60000">
                  <a:schemeClr val="accent3">
                    <a:lumMod val="45000"/>
                    <a:lumOff val="5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100000">
                  <a:schemeClr val="tx1"/>
                </a:gs>
              </a:gsLst>
              <a:lin ang="54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  <a:p>
            <a:pPr algn="ctr"/>
            <a:r>
              <a:rPr lang="en-US" sz="1600">
                <a:solidFill>
                  <a:srgbClr val="00B050"/>
                </a:solidFill>
              </a:rPr>
              <a:t>Indicatii</a:t>
            </a:r>
            <a:r>
              <a:rPr lang="en-US" sz="1200">
                <a:solidFill>
                  <a:srgbClr val="00B050"/>
                </a:solidFill>
              </a:rPr>
              <a:t> </a:t>
            </a:r>
          </a:p>
          <a:p>
            <a:pPr algn="ctr"/>
            <a:r>
              <a:rPr lang="en-US" sz="800">
                <a:solidFill>
                  <a:schemeClr val="tx1"/>
                </a:solidFill>
              </a:rPr>
              <a:t>Aici definesti veniturile. </a:t>
            </a:r>
          </a:p>
          <a:p>
            <a:pPr algn="ctr"/>
            <a:endParaRPr lang="en-US" sz="800">
              <a:solidFill>
                <a:schemeClr val="tx1"/>
              </a:solidFill>
            </a:endParaRPr>
          </a:p>
          <a:p>
            <a:pPr algn="ctr"/>
            <a:r>
              <a:rPr lang="en-US" sz="800">
                <a:solidFill>
                  <a:schemeClr val="tx1"/>
                </a:solidFill>
              </a:rPr>
              <a:t>Apasa butonul </a:t>
            </a:r>
          </a:p>
          <a:p>
            <a:pPr algn="ctr"/>
            <a:r>
              <a:rPr lang="en-US" sz="1050" b="1">
                <a:solidFill>
                  <a:schemeClr val="tx1"/>
                </a:solidFill>
              </a:rPr>
              <a:t>Adauga </a:t>
            </a:r>
          </a:p>
          <a:p>
            <a:pPr algn="ctr"/>
            <a:r>
              <a:rPr lang="en-US" sz="800">
                <a:solidFill>
                  <a:schemeClr val="tx1"/>
                </a:solidFill>
              </a:rPr>
              <a:t>din dreptul fiecarei categorii de                    venituri </a:t>
            </a:r>
          </a:p>
          <a:p>
            <a:pPr algn="ctr"/>
            <a:endParaRPr lang="en-US" sz="800">
              <a:solidFill>
                <a:schemeClr val="tx1"/>
              </a:solidFill>
            </a:endParaRPr>
          </a:p>
          <a:p>
            <a:pPr algn="ctr"/>
            <a:r>
              <a:rPr lang="en-US" sz="800">
                <a:solidFill>
                  <a:schemeClr val="tx1"/>
                </a:solidFill>
              </a:rPr>
              <a:t>Apasa butonul </a:t>
            </a:r>
          </a:p>
          <a:p>
            <a:pPr algn="ctr"/>
            <a:r>
              <a:rPr lang="en-US" sz="1050" b="1">
                <a:solidFill>
                  <a:schemeClr val="tx1"/>
                </a:solidFill>
              </a:rPr>
              <a:t>Adauga categorie de venituri </a:t>
            </a:r>
          </a:p>
          <a:p>
            <a:pPr algn="ctr"/>
            <a:r>
              <a:rPr lang="en-US" sz="800">
                <a:solidFill>
                  <a:schemeClr val="tx1"/>
                </a:solidFill>
              </a:rPr>
              <a:t>pentru a adauga o alta categorie de venituri, inafara de cele predefinite</a:t>
            </a:r>
          </a:p>
        </p:txBody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id="{14EC3FEE-B761-42D5-8964-6380858801FA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5764" y="2179962"/>
            <a:ext cx="246610" cy="246610"/>
          </a:xfrm>
          <a:prstGeom prst="rect">
            <a:avLst/>
          </a:prstGeom>
        </p:spPr>
      </p:pic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32564B10-657C-4A7F-86AF-912E82F70550}"/>
              </a:ext>
            </a:extLst>
          </p:cNvPr>
          <p:cNvSpPr/>
          <p:nvPr/>
        </p:nvSpPr>
        <p:spPr>
          <a:xfrm>
            <a:off x="2037045" y="2323406"/>
            <a:ext cx="1144305" cy="22955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>
                <a:solidFill>
                  <a:schemeClr val="bg2">
                    <a:lumMod val="25000"/>
                  </a:schemeClr>
                </a:solidFill>
              </a:rPr>
              <a:t>Venituri</a:t>
            </a: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98506B8A-7244-4959-9A47-6E71760D940D}"/>
              </a:ext>
            </a:extLst>
          </p:cNvPr>
          <p:cNvSpPr/>
          <p:nvPr/>
        </p:nvSpPr>
        <p:spPr>
          <a:xfrm>
            <a:off x="2092088" y="3096588"/>
            <a:ext cx="1709928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Panouri publicitare</a:t>
            </a:r>
          </a:p>
        </p:txBody>
      </p:sp>
      <p:sp>
        <p:nvSpPr>
          <p:cNvPr id="97" name="Rectangle: Rounded Corners 96">
            <a:hlinkClick r:id="rId5" action="ppaction://hlinksldjump"/>
            <a:extLst>
              <a:ext uri="{FF2B5EF4-FFF2-40B4-BE49-F238E27FC236}">
                <a16:creationId xmlns:a16="http://schemas.microsoft.com/office/drawing/2014/main" id="{66F5614A-E692-4437-847E-537F6770E02B}"/>
              </a:ext>
            </a:extLst>
          </p:cNvPr>
          <p:cNvSpPr/>
          <p:nvPr/>
        </p:nvSpPr>
        <p:spPr>
          <a:xfrm>
            <a:off x="3853692" y="2913567"/>
            <a:ext cx="963276" cy="13714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r"/>
            <a:r>
              <a:rPr lang="en-US" sz="800" b="1">
                <a:solidFill>
                  <a:schemeClr val="bg2">
                    <a:lumMod val="25000"/>
                  </a:schemeClr>
                </a:solidFill>
              </a:rPr>
              <a:t>Adauga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66E7530-A39D-4E3C-96E0-D741258D9132}"/>
              </a:ext>
            </a:extLst>
          </p:cNvPr>
          <p:cNvGrpSpPr/>
          <p:nvPr/>
        </p:nvGrpSpPr>
        <p:grpSpPr>
          <a:xfrm>
            <a:off x="2092090" y="3346858"/>
            <a:ext cx="1704974" cy="204168"/>
            <a:chOff x="2092090" y="3988737"/>
            <a:chExt cx="1704974" cy="204168"/>
          </a:xfrm>
        </p:grpSpPr>
        <p:sp>
          <p:nvSpPr>
            <p:cNvPr id="101" name="Rectangle: Rounded Corners 100">
              <a:extLst>
                <a:ext uri="{FF2B5EF4-FFF2-40B4-BE49-F238E27FC236}">
                  <a16:creationId xmlns:a16="http://schemas.microsoft.com/office/drawing/2014/main" id="{887B7F85-1012-4761-97DD-3FF299AD72C9}"/>
                </a:ext>
              </a:extLst>
            </p:cNvPr>
            <p:cNvSpPr/>
            <p:nvPr/>
          </p:nvSpPr>
          <p:spPr>
            <a:xfrm>
              <a:off x="2092090" y="3988737"/>
              <a:ext cx="1704974" cy="20416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800">
                  <a:solidFill>
                    <a:schemeClr val="bg2">
                      <a:lumMod val="25000"/>
                    </a:schemeClr>
                  </a:solidFill>
                </a:rPr>
                <a:t>  Adauga categorie de venituri</a:t>
              </a:r>
            </a:p>
          </p:txBody>
        </p: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6E98BBFB-71F5-44B3-B7E1-4B8239CE2AB0}"/>
                </a:ext>
              </a:extLst>
            </p:cNvPr>
            <p:cNvGrpSpPr/>
            <p:nvPr/>
          </p:nvGrpSpPr>
          <p:grpSpPr>
            <a:xfrm>
              <a:off x="2175874" y="4042699"/>
              <a:ext cx="104274" cy="101435"/>
              <a:chOff x="6534150" y="3358633"/>
              <a:chExt cx="457200" cy="504224"/>
            </a:xfrm>
          </p:grpSpPr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2EAD0557-851A-42D8-B553-45061D632BE5}"/>
                  </a:ext>
                </a:extLst>
              </p:cNvPr>
              <p:cNvCxnSpPr/>
              <p:nvPr/>
            </p:nvCxnSpPr>
            <p:spPr>
              <a:xfrm>
                <a:off x="6762750" y="3358633"/>
                <a:ext cx="0" cy="504224"/>
              </a:xfrm>
              <a:prstGeom prst="line">
                <a:avLst/>
              </a:prstGeom>
              <a:ln w="349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0A24B411-0208-4900-9074-306C5A3AE510}"/>
                  </a:ext>
                </a:extLst>
              </p:cNvPr>
              <p:cNvCxnSpPr/>
              <p:nvPr/>
            </p:nvCxnSpPr>
            <p:spPr>
              <a:xfrm>
                <a:off x="6534150" y="3610747"/>
                <a:ext cx="457200" cy="0"/>
              </a:xfrm>
              <a:prstGeom prst="line">
                <a:avLst/>
              </a:prstGeom>
              <a:ln w="349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71E83373-4AB8-4DF7-98F0-9322E0A8D5BE}"/>
              </a:ext>
            </a:extLst>
          </p:cNvPr>
          <p:cNvSpPr/>
          <p:nvPr/>
        </p:nvSpPr>
        <p:spPr>
          <a:xfrm>
            <a:off x="3853692" y="3096591"/>
            <a:ext cx="963276" cy="13714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r"/>
            <a:r>
              <a:rPr lang="en-US" sz="800" b="1">
                <a:solidFill>
                  <a:schemeClr val="bg2">
                    <a:lumMod val="25000"/>
                  </a:schemeClr>
                </a:solidFill>
              </a:rPr>
              <a:t>Adauga</a:t>
            </a:r>
          </a:p>
        </p:txBody>
      </p:sp>
      <p:sp>
        <p:nvSpPr>
          <p:cNvPr id="39" name="Rectangle: Rounded Corners 38">
            <a:hlinkClick r:id="rId6" action="ppaction://hlinksldjump"/>
            <a:extLst>
              <a:ext uri="{FF2B5EF4-FFF2-40B4-BE49-F238E27FC236}">
                <a16:creationId xmlns:a16="http://schemas.microsoft.com/office/drawing/2014/main" id="{7F98F096-0971-49C5-ABDC-E57DBE0D5F16}"/>
              </a:ext>
            </a:extLst>
          </p:cNvPr>
          <p:cNvSpPr/>
          <p:nvPr/>
        </p:nvSpPr>
        <p:spPr>
          <a:xfrm>
            <a:off x="3820663" y="5285317"/>
            <a:ext cx="1704975" cy="246211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>
                <a:solidFill>
                  <a:schemeClr val="tx1">
                    <a:lumMod val="50000"/>
                    <a:lumOff val="50000"/>
                  </a:schemeClr>
                </a:solidFill>
              </a:rPr>
              <a:t>&lt; Inapoi</a:t>
            </a:r>
          </a:p>
        </p:txBody>
      </p:sp>
      <p:sp>
        <p:nvSpPr>
          <p:cNvPr id="41" name="Rectangle: Rounded Corners 61">
            <a:extLst>
              <a:ext uri="{FF2B5EF4-FFF2-40B4-BE49-F238E27FC236}">
                <a16:creationId xmlns:a16="http://schemas.microsoft.com/office/drawing/2014/main" id="{0C3E77F8-F0DF-4DE8-AA6E-BB05FCA57272}"/>
              </a:ext>
            </a:extLst>
          </p:cNvPr>
          <p:cNvSpPr/>
          <p:nvPr/>
        </p:nvSpPr>
        <p:spPr>
          <a:xfrm>
            <a:off x="4083124" y="2737858"/>
            <a:ext cx="2011680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BRD – Sucursala Pitesti</a:t>
            </a:r>
          </a:p>
        </p:txBody>
      </p:sp>
      <p:sp>
        <p:nvSpPr>
          <p:cNvPr id="42" name="Rectangle: Rounded Corners 63">
            <a:hlinkClick r:id="rId7" action="ppaction://hlinksldjump"/>
            <a:extLst>
              <a:ext uri="{FF2B5EF4-FFF2-40B4-BE49-F238E27FC236}">
                <a16:creationId xmlns:a16="http://schemas.microsoft.com/office/drawing/2014/main" id="{898EB4D2-21BC-4D75-AE12-C0E95C48E90D}"/>
              </a:ext>
            </a:extLst>
          </p:cNvPr>
          <p:cNvSpPr/>
          <p:nvPr/>
        </p:nvSpPr>
        <p:spPr>
          <a:xfrm>
            <a:off x="3853574" y="2737858"/>
            <a:ext cx="176037" cy="13639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r"/>
            <a:r>
              <a:rPr lang="en-US" sz="1050" b="1">
                <a:solidFill>
                  <a:schemeClr val="bg2">
                    <a:lumMod val="25000"/>
                  </a:schemeClr>
                </a:solidFill>
              </a:rPr>
              <a:t>+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28E49BE-D942-44C7-8B08-188878417EB3}"/>
              </a:ext>
            </a:extLst>
          </p:cNvPr>
          <p:cNvSpPr/>
          <p:nvPr/>
        </p:nvSpPr>
        <p:spPr>
          <a:xfrm>
            <a:off x="1998997" y="1269462"/>
            <a:ext cx="7859834" cy="4337053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E9D5F1C-1750-4DAA-85AF-16B8E110FD32}"/>
              </a:ext>
            </a:extLst>
          </p:cNvPr>
          <p:cNvGrpSpPr/>
          <p:nvPr/>
        </p:nvGrpSpPr>
        <p:grpSpPr>
          <a:xfrm>
            <a:off x="3578559" y="2135251"/>
            <a:ext cx="4040510" cy="2753844"/>
            <a:chOff x="3593338" y="1888494"/>
            <a:chExt cx="4040510" cy="2753844"/>
          </a:xfrm>
          <a:effectLst>
            <a:outerShdw blurRad="50800" dist="50800" dir="5400000" algn="ctr" rotWithShape="0">
              <a:schemeClr val="tx1"/>
            </a:outerShdw>
          </a:effectLst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CE18066C-9B1A-47FB-819B-FB19FC97363C}"/>
                </a:ext>
              </a:extLst>
            </p:cNvPr>
            <p:cNvSpPr/>
            <p:nvPr/>
          </p:nvSpPr>
          <p:spPr>
            <a:xfrm>
              <a:off x="3593338" y="1888494"/>
              <a:ext cx="4040510" cy="2753844"/>
            </a:xfrm>
            <a:prstGeom prst="rect">
              <a:avLst/>
            </a:prstGeom>
            <a:solidFill>
              <a:schemeClr val="bg1"/>
            </a:solidFill>
            <a:ln w="9525" cap="rnd">
              <a:solidFill>
                <a:schemeClr val="tx1">
                  <a:lumMod val="75000"/>
                  <a:lumOff val="25000"/>
                  <a:alpha val="7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29" name="Rectangle: Rounded Corners 40">
              <a:extLst>
                <a:ext uri="{FF2B5EF4-FFF2-40B4-BE49-F238E27FC236}">
                  <a16:creationId xmlns:a16="http://schemas.microsoft.com/office/drawing/2014/main" id="{D6661E71-0D2C-47BE-87C1-204AD4E4E0CD}"/>
                </a:ext>
              </a:extLst>
            </p:cNvPr>
            <p:cNvSpPr/>
            <p:nvPr/>
          </p:nvSpPr>
          <p:spPr>
            <a:xfrm>
              <a:off x="3907637" y="2528044"/>
              <a:ext cx="1363479" cy="137160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>
                  <a:solidFill>
                    <a:schemeClr val="bg2">
                      <a:lumMod val="25000"/>
                    </a:schemeClr>
                  </a:solidFill>
                </a:rPr>
                <a:t>Descriere chirie</a:t>
              </a:r>
            </a:p>
          </p:txBody>
        </p:sp>
        <p:sp>
          <p:nvSpPr>
            <p:cNvPr id="30" name="Rectangle: Rounded Corners 41">
              <a:extLst>
                <a:ext uri="{FF2B5EF4-FFF2-40B4-BE49-F238E27FC236}">
                  <a16:creationId xmlns:a16="http://schemas.microsoft.com/office/drawing/2014/main" id="{9EFD7D9D-6CB6-4955-9C92-08D429D6AA2C}"/>
                </a:ext>
              </a:extLst>
            </p:cNvPr>
            <p:cNvSpPr/>
            <p:nvPr/>
          </p:nvSpPr>
          <p:spPr>
            <a:xfrm>
              <a:off x="3907637" y="2708038"/>
              <a:ext cx="1363479" cy="137160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>
                  <a:solidFill>
                    <a:schemeClr val="bg2">
                      <a:lumMod val="25000"/>
                    </a:schemeClr>
                  </a:solidFill>
                </a:rPr>
                <a:t>Denumire firma</a:t>
              </a:r>
            </a:p>
          </p:txBody>
        </p:sp>
        <p:sp>
          <p:nvSpPr>
            <p:cNvPr id="31" name="Rectangle: Rounded Corners 42">
              <a:extLst>
                <a:ext uri="{FF2B5EF4-FFF2-40B4-BE49-F238E27FC236}">
                  <a16:creationId xmlns:a16="http://schemas.microsoft.com/office/drawing/2014/main" id="{4667FEBA-04DB-418B-9BBA-89355300D44B}"/>
                </a:ext>
              </a:extLst>
            </p:cNvPr>
            <p:cNvSpPr/>
            <p:nvPr/>
          </p:nvSpPr>
          <p:spPr>
            <a:xfrm>
              <a:off x="3907636" y="2875256"/>
              <a:ext cx="1363479" cy="137160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>
                  <a:solidFill>
                    <a:schemeClr val="bg2">
                      <a:lumMod val="25000"/>
                    </a:schemeClr>
                  </a:solidFill>
                </a:rPr>
                <a:t>CUI</a:t>
              </a:r>
            </a:p>
          </p:txBody>
        </p:sp>
        <p:sp>
          <p:nvSpPr>
            <p:cNvPr id="32" name="Rectangle: Rounded Corners 43">
              <a:extLst>
                <a:ext uri="{FF2B5EF4-FFF2-40B4-BE49-F238E27FC236}">
                  <a16:creationId xmlns:a16="http://schemas.microsoft.com/office/drawing/2014/main" id="{1290B253-9C4C-4422-9BE5-774D10F2EECA}"/>
                </a:ext>
              </a:extLst>
            </p:cNvPr>
            <p:cNvSpPr/>
            <p:nvPr/>
          </p:nvSpPr>
          <p:spPr>
            <a:xfrm>
              <a:off x="3907636" y="3042474"/>
              <a:ext cx="1363479" cy="137160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>
                  <a:solidFill>
                    <a:schemeClr val="bg2">
                      <a:lumMod val="25000"/>
                    </a:schemeClr>
                  </a:solidFill>
                </a:rPr>
                <a:t>Adresa</a:t>
              </a:r>
            </a:p>
          </p:txBody>
        </p:sp>
        <p:sp>
          <p:nvSpPr>
            <p:cNvPr id="34" name="Rectangle: Rounded Corners 46">
              <a:extLst>
                <a:ext uri="{FF2B5EF4-FFF2-40B4-BE49-F238E27FC236}">
                  <a16:creationId xmlns:a16="http://schemas.microsoft.com/office/drawing/2014/main" id="{21CAE891-5C3B-42BD-AC9D-EDCD3F4A4C3D}"/>
                </a:ext>
              </a:extLst>
            </p:cNvPr>
            <p:cNvSpPr/>
            <p:nvPr/>
          </p:nvSpPr>
          <p:spPr>
            <a:xfrm>
              <a:off x="5336723" y="2528044"/>
              <a:ext cx="2011680" cy="13716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>
                  <a:solidFill>
                    <a:schemeClr val="bg2">
                      <a:lumMod val="25000"/>
                    </a:schemeClr>
                  </a:solidFill>
                </a:rPr>
                <a:t>Chirie</a:t>
              </a:r>
              <a:r>
                <a:rPr lang="en-US" sz="8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lang="en-US" sz="800">
                  <a:solidFill>
                    <a:schemeClr val="bg2">
                      <a:lumMod val="25000"/>
                    </a:schemeClr>
                  </a:solidFill>
                </a:rPr>
                <a:t>Boxa</a:t>
              </a:r>
            </a:p>
          </p:txBody>
        </p:sp>
        <p:sp>
          <p:nvSpPr>
            <p:cNvPr id="35" name="Rectangle: Rounded Corners 47">
              <a:extLst>
                <a:ext uri="{FF2B5EF4-FFF2-40B4-BE49-F238E27FC236}">
                  <a16:creationId xmlns:a16="http://schemas.microsoft.com/office/drawing/2014/main" id="{5852061F-06BB-44F7-92EE-DB444F23DE9F}"/>
                </a:ext>
              </a:extLst>
            </p:cNvPr>
            <p:cNvSpPr/>
            <p:nvPr/>
          </p:nvSpPr>
          <p:spPr>
            <a:xfrm>
              <a:off x="5336723" y="2708038"/>
              <a:ext cx="2011680" cy="13716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750">
                  <a:solidFill>
                    <a:schemeClr val="bg1">
                      <a:lumMod val="65000"/>
                    </a:schemeClr>
                  </a:solidFill>
                </a:rPr>
                <a:t>Completati daca chiria este platita de o firma</a:t>
              </a:r>
            </a:p>
          </p:txBody>
        </p:sp>
        <p:sp>
          <p:nvSpPr>
            <p:cNvPr id="36" name="Rectangle: Rounded Corners 50">
              <a:extLst>
                <a:ext uri="{FF2B5EF4-FFF2-40B4-BE49-F238E27FC236}">
                  <a16:creationId xmlns:a16="http://schemas.microsoft.com/office/drawing/2014/main" id="{2AC0473E-BE0F-4B78-95EC-5628E709DD8C}"/>
                </a:ext>
              </a:extLst>
            </p:cNvPr>
            <p:cNvSpPr/>
            <p:nvPr/>
          </p:nvSpPr>
          <p:spPr>
            <a:xfrm>
              <a:off x="5336722" y="2875256"/>
              <a:ext cx="2011680" cy="13716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750">
                  <a:solidFill>
                    <a:schemeClr val="bg1">
                      <a:lumMod val="65000"/>
                    </a:schemeClr>
                  </a:solidFill>
                </a:rPr>
                <a:t>Completati daca chiria este platita de o firma</a:t>
              </a:r>
            </a:p>
          </p:txBody>
        </p:sp>
        <p:sp>
          <p:nvSpPr>
            <p:cNvPr id="37" name="Rectangle: Rounded Corners 51">
              <a:extLst>
                <a:ext uri="{FF2B5EF4-FFF2-40B4-BE49-F238E27FC236}">
                  <a16:creationId xmlns:a16="http://schemas.microsoft.com/office/drawing/2014/main" id="{0ECDA275-F189-4CAF-BA2F-A210895A0827}"/>
                </a:ext>
              </a:extLst>
            </p:cNvPr>
            <p:cNvSpPr/>
            <p:nvPr/>
          </p:nvSpPr>
          <p:spPr>
            <a:xfrm>
              <a:off x="5336722" y="3042474"/>
              <a:ext cx="2011680" cy="13716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750">
                  <a:solidFill>
                    <a:schemeClr val="bg1">
                      <a:lumMod val="65000"/>
                    </a:schemeClr>
                  </a:solidFill>
                </a:rPr>
                <a:t>Completati daca chiria este platita de o firma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C1A8214-5675-498A-AFF8-9A1DD5E1D7BA}"/>
                </a:ext>
              </a:extLst>
            </p:cNvPr>
            <p:cNvSpPr txBox="1"/>
            <p:nvPr/>
          </p:nvSpPr>
          <p:spPr>
            <a:xfrm>
              <a:off x="3816195" y="2013932"/>
              <a:ext cx="23798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Adauga descriere </a:t>
              </a:r>
              <a:r>
                <a:rPr lang="en-US" b="1"/>
                <a:t>chirie</a:t>
              </a:r>
            </a:p>
          </p:txBody>
        </p:sp>
      </p:grpSp>
      <p:sp>
        <p:nvSpPr>
          <p:cNvPr id="43" name="Rectangle: Rounded Corners 76">
            <a:extLst>
              <a:ext uri="{FF2B5EF4-FFF2-40B4-BE49-F238E27FC236}">
                <a16:creationId xmlns:a16="http://schemas.microsoft.com/office/drawing/2014/main" id="{ED9375D9-E727-45ED-AC95-00CE1FD76A4B}"/>
              </a:ext>
            </a:extLst>
          </p:cNvPr>
          <p:cNvSpPr/>
          <p:nvPr/>
        </p:nvSpPr>
        <p:spPr>
          <a:xfrm>
            <a:off x="3892857" y="4540044"/>
            <a:ext cx="949820" cy="137161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>
                <a:solidFill>
                  <a:schemeClr val="tx1">
                    <a:lumMod val="50000"/>
                    <a:lumOff val="50000"/>
                  </a:schemeClr>
                </a:solidFill>
              </a:rPr>
              <a:t>Salveaza</a:t>
            </a:r>
          </a:p>
        </p:txBody>
      </p:sp>
      <p:sp>
        <p:nvSpPr>
          <p:cNvPr id="44" name="Rectangle: Rounded Corners 80">
            <a:hlinkClick r:id="rId8" action="ppaction://hlinksldjump"/>
            <a:extLst>
              <a:ext uri="{FF2B5EF4-FFF2-40B4-BE49-F238E27FC236}">
                <a16:creationId xmlns:a16="http://schemas.microsoft.com/office/drawing/2014/main" id="{E294B380-8A50-4329-B6E2-74CB5392509B}"/>
              </a:ext>
            </a:extLst>
          </p:cNvPr>
          <p:cNvSpPr/>
          <p:nvPr/>
        </p:nvSpPr>
        <p:spPr>
          <a:xfrm>
            <a:off x="4901708" y="4540044"/>
            <a:ext cx="589764" cy="13716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/>
              <a:t>Anuleaza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3BAF6EF-FDBC-4B31-8BF4-A99E7458ABB7}"/>
              </a:ext>
            </a:extLst>
          </p:cNvPr>
          <p:cNvSpPr txBox="1"/>
          <p:nvPr/>
        </p:nvSpPr>
        <p:spPr>
          <a:xfrm>
            <a:off x="3801416" y="3445890"/>
            <a:ext cx="2523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Mod de repartizare a veniturilor</a:t>
            </a:r>
            <a:endParaRPr lang="en-US" sz="1400" b="1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542157B-6673-4C4B-AE51-0E19E5045A41}"/>
              </a:ext>
            </a:extLst>
          </p:cNvPr>
          <p:cNvSpPr txBox="1"/>
          <p:nvPr/>
        </p:nvSpPr>
        <p:spPr>
          <a:xfrm>
            <a:off x="4101288" y="3800102"/>
            <a:ext cx="56297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/>
              <a:t>Intr-un fond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93778A6E-6621-4EA7-B2AB-DB5E1BCFD4DB}"/>
              </a:ext>
            </a:extLst>
          </p:cNvPr>
          <p:cNvSpPr/>
          <p:nvPr/>
        </p:nvSpPr>
        <p:spPr>
          <a:xfrm>
            <a:off x="4066685" y="3840066"/>
            <a:ext cx="96517" cy="90102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542157B-6673-4C4B-AE51-0E19E5045A41}"/>
              </a:ext>
            </a:extLst>
          </p:cNvPr>
          <p:cNvSpPr txBox="1"/>
          <p:nvPr/>
        </p:nvSpPr>
        <p:spPr>
          <a:xfrm>
            <a:off x="4101288" y="3985407"/>
            <a:ext cx="57099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/>
              <a:t>Pe persoana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3778A6E-6621-4EA7-B2AB-DB5E1BCFD4DB}"/>
              </a:ext>
            </a:extLst>
          </p:cNvPr>
          <p:cNvSpPr/>
          <p:nvPr/>
        </p:nvSpPr>
        <p:spPr>
          <a:xfrm>
            <a:off x="4066685" y="4025371"/>
            <a:ext cx="96517" cy="90102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542157B-6673-4C4B-AE51-0E19E5045A41}"/>
              </a:ext>
            </a:extLst>
          </p:cNvPr>
          <p:cNvSpPr txBox="1"/>
          <p:nvPr/>
        </p:nvSpPr>
        <p:spPr>
          <a:xfrm>
            <a:off x="4104851" y="4174938"/>
            <a:ext cx="64953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/>
              <a:t>Pe apartament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93778A6E-6621-4EA7-B2AB-DB5E1BCFD4DB}"/>
              </a:ext>
            </a:extLst>
          </p:cNvPr>
          <p:cNvSpPr/>
          <p:nvPr/>
        </p:nvSpPr>
        <p:spPr>
          <a:xfrm>
            <a:off x="4070248" y="4214902"/>
            <a:ext cx="96517" cy="90102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53" name="Group 52"/>
          <p:cNvGrpSpPr/>
          <p:nvPr/>
        </p:nvGrpSpPr>
        <p:grpSpPr>
          <a:xfrm>
            <a:off x="6547913" y="3536898"/>
            <a:ext cx="965287" cy="830997"/>
            <a:chOff x="6547913" y="3536898"/>
            <a:chExt cx="965287" cy="830997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AA3CA72C-56B3-472F-97F4-E9A46DC93E96}"/>
                </a:ext>
              </a:extLst>
            </p:cNvPr>
            <p:cNvSpPr txBox="1"/>
            <p:nvPr/>
          </p:nvSpPr>
          <p:spPr>
            <a:xfrm>
              <a:off x="6547913" y="3536898"/>
              <a:ext cx="96528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/>
                <a:t>          </a:t>
              </a:r>
            </a:p>
            <a:p>
              <a:pPr algn="just"/>
              <a:r>
                <a:rPr lang="en-US" sz="800"/>
                <a:t>           Veniturile pot fi repartizate intr-un fond, pe persoana sau pe apartament </a:t>
              </a:r>
            </a:p>
          </p:txBody>
        </p:sp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93E8D2C6-C5B9-4FEB-9D55-635E54A11F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45326" y="3661751"/>
              <a:ext cx="153878" cy="153878"/>
            </a:xfrm>
            <a:prstGeom prst="rect">
              <a:avLst/>
            </a:prstGeom>
          </p:spPr>
        </p:pic>
      </p:grpSp>
      <p:sp>
        <p:nvSpPr>
          <p:cNvPr id="52" name="Oval 51">
            <a:extLst>
              <a:ext uri="{FF2B5EF4-FFF2-40B4-BE49-F238E27FC236}">
                <a16:creationId xmlns:a16="http://schemas.microsoft.com/office/drawing/2014/main" id="{93778A6E-6621-4EA7-B2AB-DB5E1BCFD4DB}"/>
              </a:ext>
            </a:extLst>
          </p:cNvPr>
          <p:cNvSpPr/>
          <p:nvPr/>
        </p:nvSpPr>
        <p:spPr>
          <a:xfrm>
            <a:off x="4092876" y="3859113"/>
            <a:ext cx="45719" cy="5308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542157B-6673-4C4B-AE51-0E19E5045A41}"/>
              </a:ext>
            </a:extLst>
          </p:cNvPr>
          <p:cNvSpPr txBox="1"/>
          <p:nvPr/>
        </p:nvSpPr>
        <p:spPr>
          <a:xfrm>
            <a:off x="4587728" y="3795019"/>
            <a:ext cx="60144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/>
              <a:t>Alege fondul:</a:t>
            </a:r>
          </a:p>
        </p:txBody>
      </p:sp>
      <p:sp>
        <p:nvSpPr>
          <p:cNvPr id="57" name="Rectangle: Rounded Corners 40">
            <a:hlinkClick r:id="rId9" action="ppaction://hlinksldjump"/>
            <a:extLst>
              <a:ext uri="{FF2B5EF4-FFF2-40B4-BE49-F238E27FC236}">
                <a16:creationId xmlns:a16="http://schemas.microsoft.com/office/drawing/2014/main" id="{D6661E71-0D2C-47BE-87C1-204AD4E4E0CD}"/>
              </a:ext>
            </a:extLst>
          </p:cNvPr>
          <p:cNvSpPr/>
          <p:nvPr/>
        </p:nvSpPr>
        <p:spPr>
          <a:xfrm>
            <a:off x="5126969" y="3796554"/>
            <a:ext cx="1363479" cy="13716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Isosceles Triangle 2"/>
          <p:cNvSpPr/>
          <p:nvPr/>
        </p:nvSpPr>
        <p:spPr>
          <a:xfrm rot="10800000">
            <a:off x="6325039" y="3834711"/>
            <a:ext cx="107451" cy="65572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20905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75716001-820E-45D2-946E-E744FE737E65}"/>
              </a:ext>
            </a:extLst>
          </p:cNvPr>
          <p:cNvSpPr/>
          <p:nvPr/>
        </p:nvSpPr>
        <p:spPr>
          <a:xfrm>
            <a:off x="1973181" y="1269462"/>
            <a:ext cx="7852094" cy="4337053"/>
          </a:xfrm>
          <a:prstGeom prst="rect">
            <a:avLst/>
          </a:prstGeom>
          <a:solidFill>
            <a:schemeClr val="bg1"/>
          </a:solidFill>
          <a:ln w="12700" cmpd="dbl">
            <a:gradFill flip="none" rotWithShape="1">
              <a:gsLst>
                <a:gs pos="0">
                  <a:schemeClr val="accent3">
                    <a:lumMod val="0"/>
                    <a:lumOff val="100000"/>
                  </a:schemeClr>
                </a:gs>
                <a:gs pos="35000">
                  <a:schemeClr val="accent3">
                    <a:lumMod val="0"/>
                    <a:lumOff val="100000"/>
                  </a:schemeClr>
                </a:gs>
                <a:gs pos="100000">
                  <a:schemeClr val="tx1"/>
                </a:gs>
              </a:gsLst>
              <a:path path="circle">
                <a:fillToRect l="50000" t="-80000" r="50000" b="180000"/>
              </a:path>
              <a:tileRect/>
            </a:gradFill>
          </a:ln>
          <a:effectLst>
            <a:outerShdw blurRad="50800" dist="50800" dir="5400000" algn="ctr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A1966B5C-11A5-4DD1-B4EE-54526F596CA2}"/>
              </a:ext>
            </a:extLst>
          </p:cNvPr>
          <p:cNvSpPr/>
          <p:nvPr/>
        </p:nvSpPr>
        <p:spPr>
          <a:xfrm>
            <a:off x="2055707" y="2615744"/>
            <a:ext cx="4400138" cy="2472360"/>
          </a:xfrm>
          <a:prstGeom prst="rect">
            <a:avLst/>
          </a:prstGeom>
          <a:solidFill>
            <a:schemeClr val="bg1"/>
          </a:solidFill>
          <a:ln w="9525" cap="rnd">
            <a:solidFill>
              <a:schemeClr val="tx1">
                <a:lumMod val="50000"/>
                <a:lumOff val="50000"/>
                <a:alpha val="72000"/>
              </a:schemeClr>
            </a:solidFill>
          </a:ln>
          <a:effectLst>
            <a:outerShdw blurRad="50800" dist="50800" dir="5400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625C435-64AB-4B2D-B175-18DCE1F178D1}"/>
              </a:ext>
            </a:extLst>
          </p:cNvPr>
          <p:cNvSpPr txBox="1"/>
          <p:nvPr/>
        </p:nvSpPr>
        <p:spPr>
          <a:xfrm>
            <a:off x="2612577" y="1424224"/>
            <a:ext cx="12774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tx1">
                    <a:lumMod val="85000"/>
                    <a:lumOff val="15000"/>
                  </a:schemeClr>
                </a:solidFill>
              </a:rPr>
              <a:t>Asociatie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5B8DAE88-CBC2-4EB7-BDB1-ABD6C10AFC13}"/>
              </a:ext>
            </a:extLst>
          </p:cNvPr>
          <p:cNvCxnSpPr/>
          <p:nvPr/>
        </p:nvCxnSpPr>
        <p:spPr>
          <a:xfrm>
            <a:off x="2037045" y="2024743"/>
            <a:ext cx="768704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Picture 59">
            <a:extLst>
              <a:ext uri="{FF2B5EF4-FFF2-40B4-BE49-F238E27FC236}">
                <a16:creationId xmlns:a16="http://schemas.microsoft.com/office/drawing/2014/main" id="{B4D3B41D-A6D2-4303-8912-BC572F1F7E10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662" y="1316179"/>
            <a:ext cx="581706" cy="581706"/>
          </a:xfrm>
          <a:prstGeom prst="rect">
            <a:avLst/>
          </a:prstGeom>
        </p:spPr>
      </p:pic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AD3AD9E4-E303-43A9-B8CE-FB3A63343ADF}"/>
              </a:ext>
            </a:extLst>
          </p:cNvPr>
          <p:cNvSpPr/>
          <p:nvPr/>
        </p:nvSpPr>
        <p:spPr>
          <a:xfrm>
            <a:off x="2041686" y="5285317"/>
            <a:ext cx="1704975" cy="246211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/>
              <a:t>Continua</a:t>
            </a: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624248CC-8746-49CF-BCED-39C5422DD24E}"/>
              </a:ext>
            </a:extLst>
          </p:cNvPr>
          <p:cNvSpPr/>
          <p:nvPr/>
        </p:nvSpPr>
        <p:spPr>
          <a:xfrm>
            <a:off x="2092089" y="2913566"/>
            <a:ext cx="1709928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Chirii</a:t>
            </a: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B19C878C-3FEE-4A0F-96DB-02411666EC60}"/>
              </a:ext>
            </a:extLst>
          </p:cNvPr>
          <p:cNvSpPr/>
          <p:nvPr/>
        </p:nvSpPr>
        <p:spPr>
          <a:xfrm>
            <a:off x="2037045" y="2066597"/>
            <a:ext cx="2876550" cy="22955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>
                <a:solidFill>
                  <a:schemeClr val="bg2">
                    <a:lumMod val="25000"/>
                  </a:schemeClr>
                </a:solidFill>
              </a:rPr>
              <a:t>Asociatia de proprietari Vulturul B4A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0FC76365-FEFB-46A3-8B18-0EC9825AA989}"/>
              </a:ext>
            </a:extLst>
          </p:cNvPr>
          <p:cNvCxnSpPr>
            <a:cxnSpLocks/>
          </p:cNvCxnSpPr>
          <p:nvPr/>
        </p:nvCxnSpPr>
        <p:spPr>
          <a:xfrm>
            <a:off x="2055707" y="2568245"/>
            <a:ext cx="311345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AB44D679-61C7-427F-9446-34707F516308}"/>
              </a:ext>
            </a:extLst>
          </p:cNvPr>
          <p:cNvSpPr/>
          <p:nvPr/>
        </p:nvSpPr>
        <p:spPr>
          <a:xfrm>
            <a:off x="2092089" y="2732509"/>
            <a:ext cx="1709928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Banca (dobanda)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1F9859A8-C564-422C-BA37-FADEFEFF46E4}"/>
              </a:ext>
            </a:extLst>
          </p:cNvPr>
          <p:cNvSpPr/>
          <p:nvPr/>
        </p:nvSpPr>
        <p:spPr>
          <a:xfrm>
            <a:off x="7371199" y="2105427"/>
            <a:ext cx="1483552" cy="2472351"/>
          </a:xfrm>
          <a:prstGeom prst="rect">
            <a:avLst/>
          </a:prstGeom>
          <a:solidFill>
            <a:schemeClr val="bg1"/>
          </a:solidFill>
          <a:ln>
            <a:gradFill flip="none" rotWithShape="1">
              <a:gsLst>
                <a:gs pos="39000">
                  <a:schemeClr val="bg1">
                    <a:lumMod val="75000"/>
                  </a:schemeClr>
                </a:gs>
                <a:gs pos="60000">
                  <a:schemeClr val="accent3">
                    <a:lumMod val="45000"/>
                    <a:lumOff val="5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100000">
                  <a:schemeClr val="tx1"/>
                </a:gs>
              </a:gsLst>
              <a:lin ang="54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  <a:p>
            <a:pPr algn="ctr"/>
            <a:r>
              <a:rPr lang="en-US" sz="1600">
                <a:solidFill>
                  <a:srgbClr val="00B050"/>
                </a:solidFill>
              </a:rPr>
              <a:t>Indicatii</a:t>
            </a:r>
            <a:r>
              <a:rPr lang="en-US" sz="1200">
                <a:solidFill>
                  <a:srgbClr val="00B050"/>
                </a:solidFill>
              </a:rPr>
              <a:t> </a:t>
            </a:r>
          </a:p>
          <a:p>
            <a:pPr algn="ctr"/>
            <a:r>
              <a:rPr lang="en-US" sz="800">
                <a:solidFill>
                  <a:schemeClr val="tx1"/>
                </a:solidFill>
              </a:rPr>
              <a:t>Aici definesti veniturile. </a:t>
            </a:r>
          </a:p>
          <a:p>
            <a:pPr algn="ctr"/>
            <a:endParaRPr lang="en-US" sz="800">
              <a:solidFill>
                <a:schemeClr val="tx1"/>
              </a:solidFill>
            </a:endParaRPr>
          </a:p>
          <a:p>
            <a:pPr algn="ctr"/>
            <a:r>
              <a:rPr lang="en-US" sz="800">
                <a:solidFill>
                  <a:schemeClr val="tx1"/>
                </a:solidFill>
              </a:rPr>
              <a:t>Apasa butonul </a:t>
            </a:r>
          </a:p>
          <a:p>
            <a:pPr algn="ctr"/>
            <a:r>
              <a:rPr lang="en-US" sz="1050" b="1">
                <a:solidFill>
                  <a:schemeClr val="tx1"/>
                </a:solidFill>
              </a:rPr>
              <a:t>Adauga </a:t>
            </a:r>
          </a:p>
          <a:p>
            <a:pPr algn="ctr"/>
            <a:r>
              <a:rPr lang="en-US" sz="800">
                <a:solidFill>
                  <a:schemeClr val="tx1"/>
                </a:solidFill>
              </a:rPr>
              <a:t>din dreptul fiecarei categorii de                    venituri </a:t>
            </a:r>
          </a:p>
          <a:p>
            <a:pPr algn="ctr"/>
            <a:endParaRPr lang="en-US" sz="800">
              <a:solidFill>
                <a:schemeClr val="tx1"/>
              </a:solidFill>
            </a:endParaRPr>
          </a:p>
          <a:p>
            <a:pPr algn="ctr"/>
            <a:r>
              <a:rPr lang="en-US" sz="800">
                <a:solidFill>
                  <a:schemeClr val="tx1"/>
                </a:solidFill>
              </a:rPr>
              <a:t>Apasa butonul </a:t>
            </a:r>
          </a:p>
          <a:p>
            <a:pPr algn="ctr"/>
            <a:r>
              <a:rPr lang="en-US" sz="1050" b="1">
                <a:solidFill>
                  <a:schemeClr val="tx1"/>
                </a:solidFill>
              </a:rPr>
              <a:t>Adauga categorie de venituri </a:t>
            </a:r>
          </a:p>
          <a:p>
            <a:pPr algn="ctr"/>
            <a:r>
              <a:rPr lang="en-US" sz="800">
                <a:solidFill>
                  <a:schemeClr val="tx1"/>
                </a:solidFill>
              </a:rPr>
              <a:t>pentru a adauga o alta categorie de venituri, inafara de cele predefinite</a:t>
            </a:r>
          </a:p>
        </p:txBody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id="{14EC3FEE-B761-42D5-8964-6380858801FA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5764" y="2179962"/>
            <a:ext cx="246610" cy="246610"/>
          </a:xfrm>
          <a:prstGeom prst="rect">
            <a:avLst/>
          </a:prstGeom>
        </p:spPr>
      </p:pic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32564B10-657C-4A7F-86AF-912E82F70550}"/>
              </a:ext>
            </a:extLst>
          </p:cNvPr>
          <p:cNvSpPr/>
          <p:nvPr/>
        </p:nvSpPr>
        <p:spPr>
          <a:xfrm>
            <a:off x="2037045" y="2323406"/>
            <a:ext cx="1144305" cy="22955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>
                <a:solidFill>
                  <a:schemeClr val="bg2">
                    <a:lumMod val="25000"/>
                  </a:schemeClr>
                </a:solidFill>
              </a:rPr>
              <a:t>Venituri</a:t>
            </a: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98506B8A-7244-4959-9A47-6E71760D940D}"/>
              </a:ext>
            </a:extLst>
          </p:cNvPr>
          <p:cNvSpPr/>
          <p:nvPr/>
        </p:nvSpPr>
        <p:spPr>
          <a:xfrm>
            <a:off x="2092088" y="3096588"/>
            <a:ext cx="1709928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Panouri publicitare</a:t>
            </a:r>
          </a:p>
        </p:txBody>
      </p:sp>
      <p:sp>
        <p:nvSpPr>
          <p:cNvPr id="97" name="Rectangle: Rounded Corners 96">
            <a:hlinkClick r:id="rId5" action="ppaction://hlinksldjump"/>
            <a:extLst>
              <a:ext uri="{FF2B5EF4-FFF2-40B4-BE49-F238E27FC236}">
                <a16:creationId xmlns:a16="http://schemas.microsoft.com/office/drawing/2014/main" id="{66F5614A-E692-4437-847E-537F6770E02B}"/>
              </a:ext>
            </a:extLst>
          </p:cNvPr>
          <p:cNvSpPr/>
          <p:nvPr/>
        </p:nvSpPr>
        <p:spPr>
          <a:xfrm>
            <a:off x="3853692" y="2913567"/>
            <a:ext cx="963276" cy="13714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r"/>
            <a:r>
              <a:rPr lang="en-US" sz="800" b="1">
                <a:solidFill>
                  <a:schemeClr val="bg2">
                    <a:lumMod val="25000"/>
                  </a:schemeClr>
                </a:solidFill>
              </a:rPr>
              <a:t>Adauga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66E7530-A39D-4E3C-96E0-D741258D9132}"/>
              </a:ext>
            </a:extLst>
          </p:cNvPr>
          <p:cNvGrpSpPr/>
          <p:nvPr/>
        </p:nvGrpSpPr>
        <p:grpSpPr>
          <a:xfrm>
            <a:off x="2092090" y="3346858"/>
            <a:ext cx="1704974" cy="204168"/>
            <a:chOff x="2092090" y="3988737"/>
            <a:chExt cx="1704974" cy="204168"/>
          </a:xfrm>
        </p:grpSpPr>
        <p:sp>
          <p:nvSpPr>
            <p:cNvPr id="101" name="Rectangle: Rounded Corners 100">
              <a:extLst>
                <a:ext uri="{FF2B5EF4-FFF2-40B4-BE49-F238E27FC236}">
                  <a16:creationId xmlns:a16="http://schemas.microsoft.com/office/drawing/2014/main" id="{887B7F85-1012-4761-97DD-3FF299AD72C9}"/>
                </a:ext>
              </a:extLst>
            </p:cNvPr>
            <p:cNvSpPr/>
            <p:nvPr/>
          </p:nvSpPr>
          <p:spPr>
            <a:xfrm>
              <a:off x="2092090" y="3988737"/>
              <a:ext cx="1704974" cy="20416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800">
                  <a:solidFill>
                    <a:schemeClr val="bg2">
                      <a:lumMod val="25000"/>
                    </a:schemeClr>
                  </a:solidFill>
                </a:rPr>
                <a:t>  Adauga categorie de venituri</a:t>
              </a:r>
            </a:p>
          </p:txBody>
        </p: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6E98BBFB-71F5-44B3-B7E1-4B8239CE2AB0}"/>
                </a:ext>
              </a:extLst>
            </p:cNvPr>
            <p:cNvGrpSpPr/>
            <p:nvPr/>
          </p:nvGrpSpPr>
          <p:grpSpPr>
            <a:xfrm>
              <a:off x="2175874" y="4042699"/>
              <a:ext cx="104274" cy="101435"/>
              <a:chOff x="6534150" y="3358633"/>
              <a:chExt cx="457200" cy="504224"/>
            </a:xfrm>
          </p:grpSpPr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2EAD0557-851A-42D8-B553-45061D632BE5}"/>
                  </a:ext>
                </a:extLst>
              </p:cNvPr>
              <p:cNvCxnSpPr/>
              <p:nvPr/>
            </p:nvCxnSpPr>
            <p:spPr>
              <a:xfrm>
                <a:off x="6762750" y="3358633"/>
                <a:ext cx="0" cy="504224"/>
              </a:xfrm>
              <a:prstGeom prst="line">
                <a:avLst/>
              </a:prstGeom>
              <a:ln w="349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0A24B411-0208-4900-9074-306C5A3AE510}"/>
                  </a:ext>
                </a:extLst>
              </p:cNvPr>
              <p:cNvCxnSpPr/>
              <p:nvPr/>
            </p:nvCxnSpPr>
            <p:spPr>
              <a:xfrm>
                <a:off x="6534150" y="3610747"/>
                <a:ext cx="457200" cy="0"/>
              </a:xfrm>
              <a:prstGeom prst="line">
                <a:avLst/>
              </a:prstGeom>
              <a:ln w="349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71E83373-4AB8-4DF7-98F0-9322E0A8D5BE}"/>
              </a:ext>
            </a:extLst>
          </p:cNvPr>
          <p:cNvSpPr/>
          <p:nvPr/>
        </p:nvSpPr>
        <p:spPr>
          <a:xfrm>
            <a:off x="3853692" y="3096591"/>
            <a:ext cx="963276" cy="13714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r"/>
            <a:r>
              <a:rPr lang="en-US" sz="800" b="1">
                <a:solidFill>
                  <a:schemeClr val="bg2">
                    <a:lumMod val="25000"/>
                  </a:schemeClr>
                </a:solidFill>
              </a:rPr>
              <a:t>Adauga</a:t>
            </a:r>
          </a:p>
        </p:txBody>
      </p:sp>
      <p:sp>
        <p:nvSpPr>
          <p:cNvPr id="39" name="Rectangle: Rounded Corners 38">
            <a:hlinkClick r:id="rId6" action="ppaction://hlinksldjump"/>
            <a:extLst>
              <a:ext uri="{FF2B5EF4-FFF2-40B4-BE49-F238E27FC236}">
                <a16:creationId xmlns:a16="http://schemas.microsoft.com/office/drawing/2014/main" id="{7F98F096-0971-49C5-ABDC-E57DBE0D5F16}"/>
              </a:ext>
            </a:extLst>
          </p:cNvPr>
          <p:cNvSpPr/>
          <p:nvPr/>
        </p:nvSpPr>
        <p:spPr>
          <a:xfrm>
            <a:off x="3820663" y="5285317"/>
            <a:ext cx="1704975" cy="246211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>
                <a:solidFill>
                  <a:schemeClr val="tx1">
                    <a:lumMod val="50000"/>
                    <a:lumOff val="50000"/>
                  </a:schemeClr>
                </a:solidFill>
              </a:rPr>
              <a:t>&lt; Inapoi</a:t>
            </a:r>
          </a:p>
        </p:txBody>
      </p:sp>
      <p:sp>
        <p:nvSpPr>
          <p:cNvPr id="41" name="Rectangle: Rounded Corners 61">
            <a:extLst>
              <a:ext uri="{FF2B5EF4-FFF2-40B4-BE49-F238E27FC236}">
                <a16:creationId xmlns:a16="http://schemas.microsoft.com/office/drawing/2014/main" id="{0C3E77F8-F0DF-4DE8-AA6E-BB05FCA57272}"/>
              </a:ext>
            </a:extLst>
          </p:cNvPr>
          <p:cNvSpPr/>
          <p:nvPr/>
        </p:nvSpPr>
        <p:spPr>
          <a:xfrm>
            <a:off x="4083124" y="2737858"/>
            <a:ext cx="2011680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BRD – Sucursala Pitesti</a:t>
            </a:r>
          </a:p>
        </p:txBody>
      </p:sp>
      <p:sp>
        <p:nvSpPr>
          <p:cNvPr id="42" name="Rectangle: Rounded Corners 63">
            <a:hlinkClick r:id="rId7" action="ppaction://hlinksldjump"/>
            <a:extLst>
              <a:ext uri="{FF2B5EF4-FFF2-40B4-BE49-F238E27FC236}">
                <a16:creationId xmlns:a16="http://schemas.microsoft.com/office/drawing/2014/main" id="{898EB4D2-21BC-4D75-AE12-C0E95C48E90D}"/>
              </a:ext>
            </a:extLst>
          </p:cNvPr>
          <p:cNvSpPr/>
          <p:nvPr/>
        </p:nvSpPr>
        <p:spPr>
          <a:xfrm>
            <a:off x="3853574" y="2737858"/>
            <a:ext cx="176037" cy="13639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r"/>
            <a:r>
              <a:rPr lang="en-US" sz="1050" b="1">
                <a:solidFill>
                  <a:schemeClr val="bg2">
                    <a:lumMod val="25000"/>
                  </a:schemeClr>
                </a:solidFill>
              </a:rPr>
              <a:t>+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28E49BE-D942-44C7-8B08-188878417EB3}"/>
              </a:ext>
            </a:extLst>
          </p:cNvPr>
          <p:cNvSpPr/>
          <p:nvPr/>
        </p:nvSpPr>
        <p:spPr>
          <a:xfrm>
            <a:off x="1998997" y="1269462"/>
            <a:ext cx="7859834" cy="4337053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E9D5F1C-1750-4DAA-85AF-16B8E110FD32}"/>
              </a:ext>
            </a:extLst>
          </p:cNvPr>
          <p:cNvGrpSpPr/>
          <p:nvPr/>
        </p:nvGrpSpPr>
        <p:grpSpPr>
          <a:xfrm>
            <a:off x="3578559" y="2135251"/>
            <a:ext cx="4040510" cy="2753844"/>
            <a:chOff x="3593338" y="1888494"/>
            <a:chExt cx="4040510" cy="2753844"/>
          </a:xfrm>
          <a:effectLst>
            <a:outerShdw blurRad="50800" dist="50800" dir="5400000" algn="ctr" rotWithShape="0">
              <a:schemeClr val="tx1"/>
            </a:outerShdw>
          </a:effectLst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CE18066C-9B1A-47FB-819B-FB19FC97363C}"/>
                </a:ext>
              </a:extLst>
            </p:cNvPr>
            <p:cNvSpPr/>
            <p:nvPr/>
          </p:nvSpPr>
          <p:spPr>
            <a:xfrm>
              <a:off x="3593338" y="1888494"/>
              <a:ext cx="4040510" cy="2753844"/>
            </a:xfrm>
            <a:prstGeom prst="rect">
              <a:avLst/>
            </a:prstGeom>
            <a:solidFill>
              <a:schemeClr val="bg1"/>
            </a:solidFill>
            <a:ln w="9525" cap="rnd">
              <a:solidFill>
                <a:schemeClr val="tx1">
                  <a:lumMod val="75000"/>
                  <a:lumOff val="25000"/>
                  <a:alpha val="7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29" name="Rectangle: Rounded Corners 40">
              <a:extLst>
                <a:ext uri="{FF2B5EF4-FFF2-40B4-BE49-F238E27FC236}">
                  <a16:creationId xmlns:a16="http://schemas.microsoft.com/office/drawing/2014/main" id="{D6661E71-0D2C-47BE-87C1-204AD4E4E0CD}"/>
                </a:ext>
              </a:extLst>
            </p:cNvPr>
            <p:cNvSpPr/>
            <p:nvPr/>
          </p:nvSpPr>
          <p:spPr>
            <a:xfrm>
              <a:off x="3907637" y="2528044"/>
              <a:ext cx="1363479" cy="137160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>
                  <a:solidFill>
                    <a:schemeClr val="bg2">
                      <a:lumMod val="25000"/>
                    </a:schemeClr>
                  </a:solidFill>
                </a:rPr>
                <a:t>Descriere chirie</a:t>
              </a:r>
            </a:p>
          </p:txBody>
        </p:sp>
        <p:sp>
          <p:nvSpPr>
            <p:cNvPr id="30" name="Rectangle: Rounded Corners 41">
              <a:extLst>
                <a:ext uri="{FF2B5EF4-FFF2-40B4-BE49-F238E27FC236}">
                  <a16:creationId xmlns:a16="http://schemas.microsoft.com/office/drawing/2014/main" id="{9EFD7D9D-6CB6-4955-9C92-08D429D6AA2C}"/>
                </a:ext>
              </a:extLst>
            </p:cNvPr>
            <p:cNvSpPr/>
            <p:nvPr/>
          </p:nvSpPr>
          <p:spPr>
            <a:xfrm>
              <a:off x="3907637" y="2708038"/>
              <a:ext cx="1363479" cy="137160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>
                  <a:solidFill>
                    <a:schemeClr val="bg2">
                      <a:lumMod val="25000"/>
                    </a:schemeClr>
                  </a:solidFill>
                </a:rPr>
                <a:t>Denumire firma</a:t>
              </a:r>
            </a:p>
          </p:txBody>
        </p:sp>
        <p:sp>
          <p:nvSpPr>
            <p:cNvPr id="31" name="Rectangle: Rounded Corners 42">
              <a:extLst>
                <a:ext uri="{FF2B5EF4-FFF2-40B4-BE49-F238E27FC236}">
                  <a16:creationId xmlns:a16="http://schemas.microsoft.com/office/drawing/2014/main" id="{4667FEBA-04DB-418B-9BBA-89355300D44B}"/>
                </a:ext>
              </a:extLst>
            </p:cNvPr>
            <p:cNvSpPr/>
            <p:nvPr/>
          </p:nvSpPr>
          <p:spPr>
            <a:xfrm>
              <a:off x="3907636" y="2875256"/>
              <a:ext cx="1363479" cy="137160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>
                  <a:solidFill>
                    <a:schemeClr val="bg2">
                      <a:lumMod val="25000"/>
                    </a:schemeClr>
                  </a:solidFill>
                </a:rPr>
                <a:t>CUI</a:t>
              </a:r>
            </a:p>
          </p:txBody>
        </p:sp>
        <p:sp>
          <p:nvSpPr>
            <p:cNvPr id="32" name="Rectangle: Rounded Corners 43">
              <a:extLst>
                <a:ext uri="{FF2B5EF4-FFF2-40B4-BE49-F238E27FC236}">
                  <a16:creationId xmlns:a16="http://schemas.microsoft.com/office/drawing/2014/main" id="{1290B253-9C4C-4422-9BE5-774D10F2EECA}"/>
                </a:ext>
              </a:extLst>
            </p:cNvPr>
            <p:cNvSpPr/>
            <p:nvPr/>
          </p:nvSpPr>
          <p:spPr>
            <a:xfrm>
              <a:off x="3907636" y="3042474"/>
              <a:ext cx="1363479" cy="137160"/>
            </a:xfrm>
            <a:prstGeom prst="round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>
                  <a:solidFill>
                    <a:schemeClr val="bg2">
                      <a:lumMod val="25000"/>
                    </a:schemeClr>
                  </a:solidFill>
                </a:rPr>
                <a:t>Adresa</a:t>
              </a:r>
            </a:p>
          </p:txBody>
        </p:sp>
        <p:sp>
          <p:nvSpPr>
            <p:cNvPr id="34" name="Rectangle: Rounded Corners 46">
              <a:extLst>
                <a:ext uri="{FF2B5EF4-FFF2-40B4-BE49-F238E27FC236}">
                  <a16:creationId xmlns:a16="http://schemas.microsoft.com/office/drawing/2014/main" id="{21CAE891-5C3B-42BD-AC9D-EDCD3F4A4C3D}"/>
                </a:ext>
              </a:extLst>
            </p:cNvPr>
            <p:cNvSpPr/>
            <p:nvPr/>
          </p:nvSpPr>
          <p:spPr>
            <a:xfrm>
              <a:off x="5336723" y="2528044"/>
              <a:ext cx="2011680" cy="13716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800">
                  <a:solidFill>
                    <a:schemeClr val="bg2">
                      <a:lumMod val="25000"/>
                    </a:schemeClr>
                  </a:solidFill>
                </a:rPr>
                <a:t>Chirie</a:t>
              </a:r>
              <a:r>
                <a:rPr lang="en-US" sz="800">
                  <a:solidFill>
                    <a:schemeClr val="bg1">
                      <a:lumMod val="65000"/>
                    </a:schemeClr>
                  </a:solidFill>
                </a:rPr>
                <a:t> </a:t>
              </a:r>
              <a:r>
                <a:rPr lang="en-US" sz="800">
                  <a:solidFill>
                    <a:schemeClr val="bg2">
                      <a:lumMod val="25000"/>
                    </a:schemeClr>
                  </a:solidFill>
                </a:rPr>
                <a:t>Boxa</a:t>
              </a:r>
            </a:p>
          </p:txBody>
        </p:sp>
        <p:sp>
          <p:nvSpPr>
            <p:cNvPr id="35" name="Rectangle: Rounded Corners 47">
              <a:extLst>
                <a:ext uri="{FF2B5EF4-FFF2-40B4-BE49-F238E27FC236}">
                  <a16:creationId xmlns:a16="http://schemas.microsoft.com/office/drawing/2014/main" id="{5852061F-06BB-44F7-92EE-DB444F23DE9F}"/>
                </a:ext>
              </a:extLst>
            </p:cNvPr>
            <p:cNvSpPr/>
            <p:nvPr/>
          </p:nvSpPr>
          <p:spPr>
            <a:xfrm>
              <a:off x="5336723" y="2708038"/>
              <a:ext cx="2011680" cy="13716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750">
                  <a:solidFill>
                    <a:schemeClr val="bg1">
                      <a:lumMod val="65000"/>
                    </a:schemeClr>
                  </a:solidFill>
                </a:rPr>
                <a:t>Completati daca chiria este platita de o firma</a:t>
              </a:r>
            </a:p>
          </p:txBody>
        </p:sp>
        <p:sp>
          <p:nvSpPr>
            <p:cNvPr id="36" name="Rectangle: Rounded Corners 50">
              <a:extLst>
                <a:ext uri="{FF2B5EF4-FFF2-40B4-BE49-F238E27FC236}">
                  <a16:creationId xmlns:a16="http://schemas.microsoft.com/office/drawing/2014/main" id="{2AC0473E-BE0F-4B78-95EC-5628E709DD8C}"/>
                </a:ext>
              </a:extLst>
            </p:cNvPr>
            <p:cNvSpPr/>
            <p:nvPr/>
          </p:nvSpPr>
          <p:spPr>
            <a:xfrm>
              <a:off x="5336722" y="2875256"/>
              <a:ext cx="2011680" cy="13716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750">
                  <a:solidFill>
                    <a:schemeClr val="bg1">
                      <a:lumMod val="65000"/>
                    </a:schemeClr>
                  </a:solidFill>
                </a:rPr>
                <a:t>Completati daca chiria este platita de o firma</a:t>
              </a:r>
            </a:p>
          </p:txBody>
        </p:sp>
        <p:sp>
          <p:nvSpPr>
            <p:cNvPr id="37" name="Rectangle: Rounded Corners 51">
              <a:extLst>
                <a:ext uri="{FF2B5EF4-FFF2-40B4-BE49-F238E27FC236}">
                  <a16:creationId xmlns:a16="http://schemas.microsoft.com/office/drawing/2014/main" id="{0ECDA275-F189-4CAF-BA2F-A210895A0827}"/>
                </a:ext>
              </a:extLst>
            </p:cNvPr>
            <p:cNvSpPr/>
            <p:nvPr/>
          </p:nvSpPr>
          <p:spPr>
            <a:xfrm>
              <a:off x="5336722" y="3042474"/>
              <a:ext cx="2011680" cy="13716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750">
                  <a:solidFill>
                    <a:schemeClr val="bg1">
                      <a:lumMod val="65000"/>
                    </a:schemeClr>
                  </a:solidFill>
                </a:rPr>
                <a:t>Completati daca chiria este platita de o firma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C1A8214-5675-498A-AFF8-9A1DD5E1D7BA}"/>
                </a:ext>
              </a:extLst>
            </p:cNvPr>
            <p:cNvSpPr txBox="1"/>
            <p:nvPr/>
          </p:nvSpPr>
          <p:spPr>
            <a:xfrm>
              <a:off x="3816195" y="2013932"/>
              <a:ext cx="23798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Adauga descriere </a:t>
              </a:r>
              <a:r>
                <a:rPr lang="en-US" b="1"/>
                <a:t>chirie</a:t>
              </a:r>
            </a:p>
          </p:txBody>
        </p:sp>
      </p:grpSp>
      <p:sp>
        <p:nvSpPr>
          <p:cNvPr id="43" name="Rectangle: Rounded Corners 76">
            <a:hlinkClick r:id="rId8" action="ppaction://hlinksldjump"/>
            <a:extLst>
              <a:ext uri="{FF2B5EF4-FFF2-40B4-BE49-F238E27FC236}">
                <a16:creationId xmlns:a16="http://schemas.microsoft.com/office/drawing/2014/main" id="{ED9375D9-E727-45ED-AC95-00CE1FD76A4B}"/>
              </a:ext>
            </a:extLst>
          </p:cNvPr>
          <p:cNvSpPr/>
          <p:nvPr/>
        </p:nvSpPr>
        <p:spPr>
          <a:xfrm>
            <a:off x="3892857" y="4540044"/>
            <a:ext cx="949820" cy="137161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/>
              <a:t>Salveaza</a:t>
            </a:r>
          </a:p>
        </p:txBody>
      </p:sp>
      <p:sp>
        <p:nvSpPr>
          <p:cNvPr id="44" name="Rectangle: Rounded Corners 80">
            <a:hlinkClick r:id="rId9" action="ppaction://hlinksldjump"/>
            <a:extLst>
              <a:ext uri="{FF2B5EF4-FFF2-40B4-BE49-F238E27FC236}">
                <a16:creationId xmlns:a16="http://schemas.microsoft.com/office/drawing/2014/main" id="{E294B380-8A50-4329-B6E2-74CB5392509B}"/>
              </a:ext>
            </a:extLst>
          </p:cNvPr>
          <p:cNvSpPr/>
          <p:nvPr/>
        </p:nvSpPr>
        <p:spPr>
          <a:xfrm>
            <a:off x="4901708" y="4540044"/>
            <a:ext cx="589764" cy="13716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/>
              <a:t>Anuleaza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3BAF6EF-FDBC-4B31-8BF4-A99E7458ABB7}"/>
              </a:ext>
            </a:extLst>
          </p:cNvPr>
          <p:cNvSpPr txBox="1"/>
          <p:nvPr/>
        </p:nvSpPr>
        <p:spPr>
          <a:xfrm>
            <a:off x="3801416" y="3445890"/>
            <a:ext cx="2523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Mod de repartizare a veniturilor</a:t>
            </a:r>
            <a:endParaRPr lang="en-US" sz="1400" b="1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542157B-6673-4C4B-AE51-0E19E5045A41}"/>
              </a:ext>
            </a:extLst>
          </p:cNvPr>
          <p:cNvSpPr txBox="1"/>
          <p:nvPr/>
        </p:nvSpPr>
        <p:spPr>
          <a:xfrm>
            <a:off x="4101288" y="3800102"/>
            <a:ext cx="56297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/>
              <a:t>Intr-un fond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93778A6E-6621-4EA7-B2AB-DB5E1BCFD4DB}"/>
              </a:ext>
            </a:extLst>
          </p:cNvPr>
          <p:cNvSpPr/>
          <p:nvPr/>
        </p:nvSpPr>
        <p:spPr>
          <a:xfrm>
            <a:off x="4066685" y="3840066"/>
            <a:ext cx="96517" cy="90102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542157B-6673-4C4B-AE51-0E19E5045A41}"/>
              </a:ext>
            </a:extLst>
          </p:cNvPr>
          <p:cNvSpPr txBox="1"/>
          <p:nvPr/>
        </p:nvSpPr>
        <p:spPr>
          <a:xfrm>
            <a:off x="4101288" y="3985407"/>
            <a:ext cx="57099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/>
              <a:t>Pe persoana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3778A6E-6621-4EA7-B2AB-DB5E1BCFD4DB}"/>
              </a:ext>
            </a:extLst>
          </p:cNvPr>
          <p:cNvSpPr/>
          <p:nvPr/>
        </p:nvSpPr>
        <p:spPr>
          <a:xfrm>
            <a:off x="4066685" y="4025371"/>
            <a:ext cx="96517" cy="90102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542157B-6673-4C4B-AE51-0E19E5045A41}"/>
              </a:ext>
            </a:extLst>
          </p:cNvPr>
          <p:cNvSpPr txBox="1"/>
          <p:nvPr/>
        </p:nvSpPr>
        <p:spPr>
          <a:xfrm>
            <a:off x="4104851" y="4174938"/>
            <a:ext cx="64953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/>
              <a:t>Pe apartament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93778A6E-6621-4EA7-B2AB-DB5E1BCFD4DB}"/>
              </a:ext>
            </a:extLst>
          </p:cNvPr>
          <p:cNvSpPr/>
          <p:nvPr/>
        </p:nvSpPr>
        <p:spPr>
          <a:xfrm>
            <a:off x="4070248" y="4214902"/>
            <a:ext cx="96517" cy="90102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53" name="Group 52"/>
          <p:cNvGrpSpPr/>
          <p:nvPr/>
        </p:nvGrpSpPr>
        <p:grpSpPr>
          <a:xfrm>
            <a:off x="6547913" y="3536898"/>
            <a:ext cx="965287" cy="830997"/>
            <a:chOff x="6547913" y="3536898"/>
            <a:chExt cx="965287" cy="830997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AA3CA72C-56B3-472F-97F4-E9A46DC93E96}"/>
                </a:ext>
              </a:extLst>
            </p:cNvPr>
            <p:cNvSpPr txBox="1"/>
            <p:nvPr/>
          </p:nvSpPr>
          <p:spPr>
            <a:xfrm>
              <a:off x="6547913" y="3536898"/>
              <a:ext cx="96528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/>
                <a:t>          </a:t>
              </a:r>
            </a:p>
            <a:p>
              <a:pPr algn="just"/>
              <a:r>
                <a:rPr lang="en-US" sz="800"/>
                <a:t>           Veniturile pot fi repartizate intr-un fond, pe persoana sau pe apartament </a:t>
              </a:r>
            </a:p>
          </p:txBody>
        </p:sp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93E8D2C6-C5B9-4FEB-9D55-635E54A11F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45326" y="3661751"/>
              <a:ext cx="153878" cy="153878"/>
            </a:xfrm>
            <a:prstGeom prst="rect">
              <a:avLst/>
            </a:prstGeom>
          </p:spPr>
        </p:pic>
      </p:grpSp>
      <p:sp>
        <p:nvSpPr>
          <p:cNvPr id="52" name="Oval 51">
            <a:extLst>
              <a:ext uri="{FF2B5EF4-FFF2-40B4-BE49-F238E27FC236}">
                <a16:creationId xmlns:a16="http://schemas.microsoft.com/office/drawing/2014/main" id="{93778A6E-6621-4EA7-B2AB-DB5E1BCFD4DB}"/>
              </a:ext>
            </a:extLst>
          </p:cNvPr>
          <p:cNvSpPr/>
          <p:nvPr/>
        </p:nvSpPr>
        <p:spPr>
          <a:xfrm>
            <a:off x="4092876" y="3859113"/>
            <a:ext cx="45719" cy="5308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542157B-6673-4C4B-AE51-0E19E5045A41}"/>
              </a:ext>
            </a:extLst>
          </p:cNvPr>
          <p:cNvSpPr txBox="1"/>
          <p:nvPr/>
        </p:nvSpPr>
        <p:spPr>
          <a:xfrm>
            <a:off x="4587728" y="3795019"/>
            <a:ext cx="60144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/>
              <a:t>Alege fondul:</a:t>
            </a:r>
          </a:p>
        </p:txBody>
      </p:sp>
      <p:sp>
        <p:nvSpPr>
          <p:cNvPr id="57" name="Rectangle: Rounded Corners 40">
            <a:extLst>
              <a:ext uri="{FF2B5EF4-FFF2-40B4-BE49-F238E27FC236}">
                <a16:creationId xmlns:a16="http://schemas.microsoft.com/office/drawing/2014/main" id="{D6661E71-0D2C-47BE-87C1-204AD4E4E0CD}"/>
              </a:ext>
            </a:extLst>
          </p:cNvPr>
          <p:cNvSpPr/>
          <p:nvPr/>
        </p:nvSpPr>
        <p:spPr>
          <a:xfrm>
            <a:off x="5126969" y="3796554"/>
            <a:ext cx="1363479" cy="1371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tx1"/>
                </a:solidFill>
              </a:rPr>
              <a:t>Fond reparatii</a:t>
            </a:r>
          </a:p>
        </p:txBody>
      </p:sp>
      <p:sp>
        <p:nvSpPr>
          <p:cNvPr id="62" name="Isosceles Triangle 61"/>
          <p:cNvSpPr/>
          <p:nvPr/>
        </p:nvSpPr>
        <p:spPr>
          <a:xfrm rot="10800000">
            <a:off x="6325039" y="3834711"/>
            <a:ext cx="107451" cy="65572"/>
          </a:xfrm>
          <a:prstGeom prst="triangl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01124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75716001-820E-45D2-946E-E744FE737E65}"/>
              </a:ext>
            </a:extLst>
          </p:cNvPr>
          <p:cNvSpPr/>
          <p:nvPr/>
        </p:nvSpPr>
        <p:spPr>
          <a:xfrm>
            <a:off x="1973181" y="1269462"/>
            <a:ext cx="7852094" cy="4337053"/>
          </a:xfrm>
          <a:prstGeom prst="rect">
            <a:avLst/>
          </a:prstGeom>
          <a:solidFill>
            <a:schemeClr val="bg1"/>
          </a:solidFill>
          <a:ln w="12700" cmpd="dbl">
            <a:gradFill flip="none" rotWithShape="1">
              <a:gsLst>
                <a:gs pos="0">
                  <a:schemeClr val="accent3">
                    <a:lumMod val="0"/>
                    <a:lumOff val="100000"/>
                  </a:schemeClr>
                </a:gs>
                <a:gs pos="35000">
                  <a:schemeClr val="accent3">
                    <a:lumMod val="0"/>
                    <a:lumOff val="100000"/>
                  </a:schemeClr>
                </a:gs>
                <a:gs pos="100000">
                  <a:schemeClr val="tx1"/>
                </a:gs>
              </a:gsLst>
              <a:path path="circle">
                <a:fillToRect l="50000" t="-80000" r="50000" b="180000"/>
              </a:path>
              <a:tileRect/>
            </a:gradFill>
          </a:ln>
          <a:effectLst>
            <a:outerShdw blurRad="50800" dist="50800" dir="5400000" algn="ctr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A1966B5C-11A5-4DD1-B4EE-54526F596CA2}"/>
              </a:ext>
            </a:extLst>
          </p:cNvPr>
          <p:cNvSpPr/>
          <p:nvPr/>
        </p:nvSpPr>
        <p:spPr>
          <a:xfrm>
            <a:off x="2055707" y="2615744"/>
            <a:ext cx="4400138" cy="2472360"/>
          </a:xfrm>
          <a:prstGeom prst="rect">
            <a:avLst/>
          </a:prstGeom>
          <a:solidFill>
            <a:schemeClr val="bg1"/>
          </a:solidFill>
          <a:ln w="9525" cap="rnd">
            <a:solidFill>
              <a:schemeClr val="tx1">
                <a:lumMod val="50000"/>
                <a:lumOff val="50000"/>
                <a:alpha val="72000"/>
              </a:schemeClr>
            </a:solidFill>
          </a:ln>
          <a:effectLst>
            <a:outerShdw blurRad="50800" dist="50800" dir="5400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625C435-64AB-4B2D-B175-18DCE1F178D1}"/>
              </a:ext>
            </a:extLst>
          </p:cNvPr>
          <p:cNvSpPr txBox="1"/>
          <p:nvPr/>
        </p:nvSpPr>
        <p:spPr>
          <a:xfrm>
            <a:off x="2612577" y="1424224"/>
            <a:ext cx="12774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tx1">
                    <a:lumMod val="85000"/>
                    <a:lumOff val="15000"/>
                  </a:schemeClr>
                </a:solidFill>
              </a:rPr>
              <a:t>Asociatie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5B8DAE88-CBC2-4EB7-BDB1-ABD6C10AFC13}"/>
              </a:ext>
            </a:extLst>
          </p:cNvPr>
          <p:cNvCxnSpPr/>
          <p:nvPr/>
        </p:nvCxnSpPr>
        <p:spPr>
          <a:xfrm>
            <a:off x="2037045" y="2024743"/>
            <a:ext cx="768704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Picture 59">
            <a:extLst>
              <a:ext uri="{FF2B5EF4-FFF2-40B4-BE49-F238E27FC236}">
                <a16:creationId xmlns:a16="http://schemas.microsoft.com/office/drawing/2014/main" id="{B4D3B41D-A6D2-4303-8912-BC572F1F7E10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662" y="1316179"/>
            <a:ext cx="581706" cy="581706"/>
          </a:xfrm>
          <a:prstGeom prst="rect">
            <a:avLst/>
          </a:prstGeom>
        </p:spPr>
      </p:pic>
      <p:sp>
        <p:nvSpPr>
          <p:cNvPr id="61" name="Rectangle: Rounded Corners 60">
            <a:hlinkClick r:id="rId4" action="ppaction://hlinksldjump"/>
            <a:extLst>
              <a:ext uri="{FF2B5EF4-FFF2-40B4-BE49-F238E27FC236}">
                <a16:creationId xmlns:a16="http://schemas.microsoft.com/office/drawing/2014/main" id="{AD3AD9E4-E303-43A9-B8CE-FB3A63343ADF}"/>
              </a:ext>
            </a:extLst>
          </p:cNvPr>
          <p:cNvSpPr/>
          <p:nvPr/>
        </p:nvSpPr>
        <p:spPr>
          <a:xfrm>
            <a:off x="2041686" y="5285317"/>
            <a:ext cx="1704975" cy="246211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/>
              <a:t>Continua</a:t>
            </a: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624248CC-8746-49CF-BCED-39C5422DD24E}"/>
              </a:ext>
            </a:extLst>
          </p:cNvPr>
          <p:cNvSpPr/>
          <p:nvPr/>
        </p:nvSpPr>
        <p:spPr>
          <a:xfrm>
            <a:off x="2092089" y="2913566"/>
            <a:ext cx="1709928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Chirii</a:t>
            </a: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B19C878C-3FEE-4A0F-96DB-02411666EC60}"/>
              </a:ext>
            </a:extLst>
          </p:cNvPr>
          <p:cNvSpPr/>
          <p:nvPr/>
        </p:nvSpPr>
        <p:spPr>
          <a:xfrm>
            <a:off x="2037045" y="2066597"/>
            <a:ext cx="2876550" cy="22955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>
                <a:solidFill>
                  <a:schemeClr val="bg2">
                    <a:lumMod val="25000"/>
                  </a:schemeClr>
                </a:solidFill>
              </a:rPr>
              <a:t>Asociatia de proprietari Vulturul B4A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0FC76365-FEFB-46A3-8B18-0EC9825AA989}"/>
              </a:ext>
            </a:extLst>
          </p:cNvPr>
          <p:cNvCxnSpPr>
            <a:cxnSpLocks/>
          </p:cNvCxnSpPr>
          <p:nvPr/>
        </p:nvCxnSpPr>
        <p:spPr>
          <a:xfrm>
            <a:off x="2055707" y="2568245"/>
            <a:ext cx="311345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AB44D679-61C7-427F-9446-34707F516308}"/>
              </a:ext>
            </a:extLst>
          </p:cNvPr>
          <p:cNvSpPr/>
          <p:nvPr/>
        </p:nvSpPr>
        <p:spPr>
          <a:xfrm>
            <a:off x="2092089" y="2732509"/>
            <a:ext cx="1709928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Banca (dobanda)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1F9859A8-C564-422C-BA37-FADEFEFF46E4}"/>
              </a:ext>
            </a:extLst>
          </p:cNvPr>
          <p:cNvSpPr/>
          <p:nvPr/>
        </p:nvSpPr>
        <p:spPr>
          <a:xfrm>
            <a:off x="7371199" y="2105427"/>
            <a:ext cx="1483552" cy="2472351"/>
          </a:xfrm>
          <a:prstGeom prst="rect">
            <a:avLst/>
          </a:prstGeom>
          <a:solidFill>
            <a:schemeClr val="bg1"/>
          </a:solidFill>
          <a:ln>
            <a:gradFill flip="none" rotWithShape="1">
              <a:gsLst>
                <a:gs pos="39000">
                  <a:schemeClr val="bg1">
                    <a:lumMod val="75000"/>
                  </a:schemeClr>
                </a:gs>
                <a:gs pos="60000">
                  <a:schemeClr val="accent3">
                    <a:lumMod val="45000"/>
                    <a:lumOff val="5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100000">
                  <a:schemeClr val="tx1"/>
                </a:gs>
              </a:gsLst>
              <a:lin ang="54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  <a:p>
            <a:pPr algn="ctr"/>
            <a:r>
              <a:rPr lang="en-US" sz="1600">
                <a:solidFill>
                  <a:srgbClr val="00B050"/>
                </a:solidFill>
              </a:rPr>
              <a:t>Indicatii</a:t>
            </a:r>
            <a:r>
              <a:rPr lang="en-US" sz="1200">
                <a:solidFill>
                  <a:srgbClr val="00B050"/>
                </a:solidFill>
              </a:rPr>
              <a:t> </a:t>
            </a:r>
          </a:p>
          <a:p>
            <a:pPr algn="ctr"/>
            <a:r>
              <a:rPr lang="en-US" sz="800">
                <a:solidFill>
                  <a:schemeClr val="tx1"/>
                </a:solidFill>
              </a:rPr>
              <a:t>Aici definesti veniturile. </a:t>
            </a:r>
          </a:p>
          <a:p>
            <a:pPr algn="ctr"/>
            <a:endParaRPr lang="en-US" sz="800">
              <a:solidFill>
                <a:schemeClr val="tx1"/>
              </a:solidFill>
            </a:endParaRPr>
          </a:p>
          <a:p>
            <a:pPr algn="ctr"/>
            <a:r>
              <a:rPr lang="en-US" sz="800">
                <a:solidFill>
                  <a:schemeClr val="tx1"/>
                </a:solidFill>
              </a:rPr>
              <a:t>Apasa butonul </a:t>
            </a:r>
          </a:p>
          <a:p>
            <a:pPr algn="ctr"/>
            <a:r>
              <a:rPr lang="en-US" sz="1050" b="1">
                <a:solidFill>
                  <a:schemeClr val="tx1"/>
                </a:solidFill>
              </a:rPr>
              <a:t>Adauga </a:t>
            </a:r>
          </a:p>
          <a:p>
            <a:pPr algn="ctr"/>
            <a:r>
              <a:rPr lang="en-US" sz="800">
                <a:solidFill>
                  <a:schemeClr val="tx1"/>
                </a:solidFill>
              </a:rPr>
              <a:t>din dreptul fiecarei categorii de                    venituri </a:t>
            </a:r>
          </a:p>
          <a:p>
            <a:pPr algn="ctr"/>
            <a:endParaRPr lang="en-US" sz="800">
              <a:solidFill>
                <a:schemeClr val="tx1"/>
              </a:solidFill>
            </a:endParaRPr>
          </a:p>
          <a:p>
            <a:pPr algn="ctr"/>
            <a:r>
              <a:rPr lang="en-US" sz="800">
                <a:solidFill>
                  <a:schemeClr val="tx1"/>
                </a:solidFill>
              </a:rPr>
              <a:t>Apasa butonul </a:t>
            </a:r>
          </a:p>
          <a:p>
            <a:pPr algn="ctr"/>
            <a:r>
              <a:rPr lang="en-US" sz="1050" b="1">
                <a:solidFill>
                  <a:schemeClr val="tx1"/>
                </a:solidFill>
              </a:rPr>
              <a:t>Adauga categorie de venituri </a:t>
            </a:r>
          </a:p>
          <a:p>
            <a:pPr algn="ctr"/>
            <a:r>
              <a:rPr lang="en-US" sz="800">
                <a:solidFill>
                  <a:schemeClr val="tx1"/>
                </a:solidFill>
              </a:rPr>
              <a:t>pentru a adauga o alta categorie de venituri, inafara de cele predefinite</a:t>
            </a:r>
          </a:p>
        </p:txBody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id="{14EC3FEE-B761-42D5-8964-6380858801FA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5764" y="2179962"/>
            <a:ext cx="246610" cy="246610"/>
          </a:xfrm>
          <a:prstGeom prst="rect">
            <a:avLst/>
          </a:prstGeom>
        </p:spPr>
      </p:pic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32564B10-657C-4A7F-86AF-912E82F70550}"/>
              </a:ext>
            </a:extLst>
          </p:cNvPr>
          <p:cNvSpPr/>
          <p:nvPr/>
        </p:nvSpPr>
        <p:spPr>
          <a:xfrm>
            <a:off x="2037045" y="2323406"/>
            <a:ext cx="1144305" cy="22955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>
                <a:solidFill>
                  <a:schemeClr val="bg2">
                    <a:lumMod val="25000"/>
                  </a:schemeClr>
                </a:solidFill>
              </a:rPr>
              <a:t>Venituri</a:t>
            </a: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98506B8A-7244-4959-9A47-6E71760D940D}"/>
              </a:ext>
            </a:extLst>
          </p:cNvPr>
          <p:cNvSpPr/>
          <p:nvPr/>
        </p:nvSpPr>
        <p:spPr>
          <a:xfrm>
            <a:off x="2092088" y="3096588"/>
            <a:ext cx="1709928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Panouri publicitare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66E7530-A39D-4E3C-96E0-D741258D9132}"/>
              </a:ext>
            </a:extLst>
          </p:cNvPr>
          <p:cNvGrpSpPr/>
          <p:nvPr/>
        </p:nvGrpSpPr>
        <p:grpSpPr>
          <a:xfrm>
            <a:off x="2092090" y="3346858"/>
            <a:ext cx="1704974" cy="204168"/>
            <a:chOff x="2092090" y="3988737"/>
            <a:chExt cx="1704974" cy="204168"/>
          </a:xfrm>
        </p:grpSpPr>
        <p:sp>
          <p:nvSpPr>
            <p:cNvPr id="101" name="Rectangle: Rounded Corners 100">
              <a:extLst>
                <a:ext uri="{FF2B5EF4-FFF2-40B4-BE49-F238E27FC236}">
                  <a16:creationId xmlns:a16="http://schemas.microsoft.com/office/drawing/2014/main" id="{887B7F85-1012-4761-97DD-3FF299AD72C9}"/>
                </a:ext>
              </a:extLst>
            </p:cNvPr>
            <p:cNvSpPr/>
            <p:nvPr/>
          </p:nvSpPr>
          <p:spPr>
            <a:xfrm>
              <a:off x="2092090" y="3988737"/>
              <a:ext cx="1704974" cy="20416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800">
                  <a:solidFill>
                    <a:schemeClr val="bg2">
                      <a:lumMod val="25000"/>
                    </a:schemeClr>
                  </a:solidFill>
                </a:rPr>
                <a:t>  Adauga categorie de venituri</a:t>
              </a:r>
            </a:p>
          </p:txBody>
        </p: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6E98BBFB-71F5-44B3-B7E1-4B8239CE2AB0}"/>
                </a:ext>
              </a:extLst>
            </p:cNvPr>
            <p:cNvGrpSpPr/>
            <p:nvPr/>
          </p:nvGrpSpPr>
          <p:grpSpPr>
            <a:xfrm>
              <a:off x="2175874" y="4042699"/>
              <a:ext cx="104274" cy="101435"/>
              <a:chOff x="6534150" y="3358633"/>
              <a:chExt cx="457200" cy="504224"/>
            </a:xfrm>
          </p:grpSpPr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2EAD0557-851A-42D8-B553-45061D632BE5}"/>
                  </a:ext>
                </a:extLst>
              </p:cNvPr>
              <p:cNvCxnSpPr/>
              <p:nvPr/>
            </p:nvCxnSpPr>
            <p:spPr>
              <a:xfrm>
                <a:off x="6762750" y="3358633"/>
                <a:ext cx="0" cy="504224"/>
              </a:xfrm>
              <a:prstGeom prst="line">
                <a:avLst/>
              </a:prstGeom>
              <a:ln w="349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0A24B411-0208-4900-9074-306C5A3AE510}"/>
                  </a:ext>
                </a:extLst>
              </p:cNvPr>
              <p:cNvCxnSpPr/>
              <p:nvPr/>
            </p:nvCxnSpPr>
            <p:spPr>
              <a:xfrm>
                <a:off x="6534150" y="3610747"/>
                <a:ext cx="457200" cy="0"/>
              </a:xfrm>
              <a:prstGeom prst="line">
                <a:avLst/>
              </a:prstGeom>
              <a:ln w="349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71E83373-4AB8-4DF7-98F0-9322E0A8D5BE}"/>
              </a:ext>
            </a:extLst>
          </p:cNvPr>
          <p:cNvSpPr/>
          <p:nvPr/>
        </p:nvSpPr>
        <p:spPr>
          <a:xfrm>
            <a:off x="3853692" y="3096591"/>
            <a:ext cx="963276" cy="13714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r"/>
            <a:r>
              <a:rPr lang="en-US" sz="800" b="1">
                <a:solidFill>
                  <a:schemeClr val="bg2">
                    <a:lumMod val="25000"/>
                  </a:schemeClr>
                </a:solidFill>
              </a:rPr>
              <a:t>Adauga</a:t>
            </a:r>
          </a:p>
        </p:txBody>
      </p:sp>
      <p:sp>
        <p:nvSpPr>
          <p:cNvPr id="39" name="Rectangle: Rounded Corners 38">
            <a:hlinkClick r:id="rId6" action="ppaction://hlinksldjump"/>
            <a:extLst>
              <a:ext uri="{FF2B5EF4-FFF2-40B4-BE49-F238E27FC236}">
                <a16:creationId xmlns:a16="http://schemas.microsoft.com/office/drawing/2014/main" id="{7F98F096-0971-49C5-ABDC-E57DBE0D5F16}"/>
              </a:ext>
            </a:extLst>
          </p:cNvPr>
          <p:cNvSpPr/>
          <p:nvPr/>
        </p:nvSpPr>
        <p:spPr>
          <a:xfrm>
            <a:off x="3820663" y="5285317"/>
            <a:ext cx="1704975" cy="246211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>
                <a:solidFill>
                  <a:schemeClr val="tx1">
                    <a:lumMod val="50000"/>
                    <a:lumOff val="50000"/>
                  </a:schemeClr>
                </a:solidFill>
              </a:rPr>
              <a:t>&lt; Inapoi</a:t>
            </a:r>
          </a:p>
        </p:txBody>
      </p:sp>
      <p:sp>
        <p:nvSpPr>
          <p:cNvPr id="41" name="Rectangle: Rounded Corners 61">
            <a:extLst>
              <a:ext uri="{FF2B5EF4-FFF2-40B4-BE49-F238E27FC236}">
                <a16:creationId xmlns:a16="http://schemas.microsoft.com/office/drawing/2014/main" id="{0C3E77F8-F0DF-4DE8-AA6E-BB05FCA57272}"/>
              </a:ext>
            </a:extLst>
          </p:cNvPr>
          <p:cNvSpPr/>
          <p:nvPr/>
        </p:nvSpPr>
        <p:spPr>
          <a:xfrm>
            <a:off x="4083124" y="2737858"/>
            <a:ext cx="2011680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BRD – Sucursala Pitesti</a:t>
            </a:r>
          </a:p>
        </p:txBody>
      </p:sp>
      <p:sp>
        <p:nvSpPr>
          <p:cNvPr id="42" name="Rectangle: Rounded Corners 63">
            <a:hlinkClick r:id="rId7" action="ppaction://hlinksldjump"/>
            <a:extLst>
              <a:ext uri="{FF2B5EF4-FFF2-40B4-BE49-F238E27FC236}">
                <a16:creationId xmlns:a16="http://schemas.microsoft.com/office/drawing/2014/main" id="{898EB4D2-21BC-4D75-AE12-C0E95C48E90D}"/>
              </a:ext>
            </a:extLst>
          </p:cNvPr>
          <p:cNvSpPr/>
          <p:nvPr/>
        </p:nvSpPr>
        <p:spPr>
          <a:xfrm>
            <a:off x="3853574" y="2737858"/>
            <a:ext cx="176037" cy="13639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r"/>
            <a:r>
              <a:rPr lang="en-US" sz="1050" b="1">
                <a:solidFill>
                  <a:schemeClr val="bg2">
                    <a:lumMod val="25000"/>
                  </a:schemeClr>
                </a:solidFill>
              </a:rPr>
              <a:t>+</a:t>
            </a:r>
          </a:p>
        </p:txBody>
      </p:sp>
      <p:sp>
        <p:nvSpPr>
          <p:cNvPr id="26" name="Rectangle: Rounded Corners 61">
            <a:extLst>
              <a:ext uri="{FF2B5EF4-FFF2-40B4-BE49-F238E27FC236}">
                <a16:creationId xmlns:a16="http://schemas.microsoft.com/office/drawing/2014/main" id="{0C3E77F8-F0DF-4DE8-AA6E-BB05FCA57272}"/>
              </a:ext>
            </a:extLst>
          </p:cNvPr>
          <p:cNvSpPr/>
          <p:nvPr/>
        </p:nvSpPr>
        <p:spPr>
          <a:xfrm>
            <a:off x="4083124" y="2908086"/>
            <a:ext cx="2011680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Chirie Boxa</a:t>
            </a:r>
          </a:p>
        </p:txBody>
      </p:sp>
      <p:sp>
        <p:nvSpPr>
          <p:cNvPr id="27" name="Rectangle: Rounded Corners 63">
            <a:hlinkClick r:id="rId7" action="ppaction://hlinksldjump"/>
            <a:extLst>
              <a:ext uri="{FF2B5EF4-FFF2-40B4-BE49-F238E27FC236}">
                <a16:creationId xmlns:a16="http://schemas.microsoft.com/office/drawing/2014/main" id="{898EB4D2-21BC-4D75-AE12-C0E95C48E90D}"/>
              </a:ext>
            </a:extLst>
          </p:cNvPr>
          <p:cNvSpPr/>
          <p:nvPr/>
        </p:nvSpPr>
        <p:spPr>
          <a:xfrm>
            <a:off x="3853574" y="2908086"/>
            <a:ext cx="176037" cy="13639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r"/>
            <a:r>
              <a:rPr lang="en-US" sz="1050" b="1">
                <a:solidFill>
                  <a:schemeClr val="bg2">
                    <a:lumMod val="25000"/>
                  </a:schemeClr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51378374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3A4DA74F-4735-49EE-9162-E5D6D7661F81}"/>
              </a:ext>
            </a:extLst>
          </p:cNvPr>
          <p:cNvSpPr txBox="1"/>
          <p:nvPr/>
        </p:nvSpPr>
        <p:spPr>
          <a:xfrm>
            <a:off x="2612577" y="1424224"/>
            <a:ext cx="12774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tx1">
                    <a:lumMod val="85000"/>
                    <a:lumOff val="15000"/>
                  </a:schemeClr>
                </a:solidFill>
              </a:rPr>
              <a:t>Asociatie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4C63A4F-C5BA-4D6F-89F3-585DD30C1673}"/>
              </a:ext>
            </a:extLst>
          </p:cNvPr>
          <p:cNvCxnSpPr/>
          <p:nvPr/>
        </p:nvCxnSpPr>
        <p:spPr>
          <a:xfrm>
            <a:off x="2037045" y="2024743"/>
            <a:ext cx="768704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116D94C0-E230-46C0-A561-0A0F2AEFA340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662" y="1316179"/>
            <a:ext cx="581706" cy="581706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C2D31403-6712-4957-AF35-1B654498FC0E}"/>
              </a:ext>
            </a:extLst>
          </p:cNvPr>
          <p:cNvSpPr/>
          <p:nvPr/>
        </p:nvSpPr>
        <p:spPr>
          <a:xfrm>
            <a:off x="4563087" y="2389607"/>
            <a:ext cx="2824578" cy="2991269"/>
          </a:xfrm>
          <a:prstGeom prst="rect">
            <a:avLst/>
          </a:prstGeom>
          <a:solidFill>
            <a:schemeClr val="bg1"/>
          </a:solidFill>
          <a:ln w="12700" cmpd="dbl">
            <a:gradFill flip="none" rotWithShape="1">
              <a:gsLst>
                <a:gs pos="0">
                  <a:schemeClr val="accent3">
                    <a:lumMod val="0"/>
                    <a:lumOff val="100000"/>
                  </a:schemeClr>
                </a:gs>
                <a:gs pos="35000">
                  <a:schemeClr val="accent3">
                    <a:lumMod val="0"/>
                    <a:lumOff val="100000"/>
                  </a:schemeClr>
                </a:gs>
                <a:gs pos="100000">
                  <a:schemeClr val="accent3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BC29D0F-AC53-4BA5-8588-5EEF05E92A7D}"/>
              </a:ext>
            </a:extLst>
          </p:cNvPr>
          <p:cNvSpPr txBox="1"/>
          <p:nvPr/>
        </p:nvSpPr>
        <p:spPr>
          <a:xfrm>
            <a:off x="4849288" y="3543774"/>
            <a:ext cx="2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Felicitari!</a:t>
            </a:r>
          </a:p>
        </p:txBody>
      </p:sp>
      <p:sp>
        <p:nvSpPr>
          <p:cNvPr id="24" name="Rectangle: Rounded Corners 23">
            <a:hlinkClick r:id="rId4" action="ppaction://hlinksldjump"/>
            <a:extLst>
              <a:ext uri="{FF2B5EF4-FFF2-40B4-BE49-F238E27FC236}">
                <a16:creationId xmlns:a16="http://schemas.microsoft.com/office/drawing/2014/main" id="{07F8413C-B330-4353-9FC0-B04FCFA2AF6A}"/>
              </a:ext>
            </a:extLst>
          </p:cNvPr>
          <p:cNvSpPr/>
          <p:nvPr/>
        </p:nvSpPr>
        <p:spPr>
          <a:xfrm>
            <a:off x="5158991" y="4644798"/>
            <a:ext cx="1704975" cy="246211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/>
              <a:t>Continua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1DEC7C35-280D-4384-9614-C59FA71DC11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9831" y="2461298"/>
            <a:ext cx="1001470" cy="1001470"/>
          </a:xfrm>
          <a:prstGeom prst="rect">
            <a:avLst/>
          </a:prstGeom>
        </p:spPr>
      </p:pic>
      <p:sp>
        <p:nvSpPr>
          <p:cNvPr id="26" name="Rectangle: Rounded Corners 25">
            <a:hlinkClick r:id="rId6" action="ppaction://hlinksldjump"/>
            <a:extLst>
              <a:ext uri="{FF2B5EF4-FFF2-40B4-BE49-F238E27FC236}">
                <a16:creationId xmlns:a16="http://schemas.microsoft.com/office/drawing/2014/main" id="{4A28F5C6-706E-4ABA-BB9A-BC4C90C3D360}"/>
              </a:ext>
            </a:extLst>
          </p:cNvPr>
          <p:cNvSpPr/>
          <p:nvPr/>
        </p:nvSpPr>
        <p:spPr>
          <a:xfrm>
            <a:off x="5158991" y="4950938"/>
            <a:ext cx="1704975" cy="246211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>
                <a:solidFill>
                  <a:schemeClr val="tx1">
                    <a:lumMod val="50000"/>
                    <a:lumOff val="50000"/>
                  </a:schemeClr>
                </a:solidFill>
              </a:rPr>
              <a:t>&lt; Inapoi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63825B-3F48-4F76-BA97-BC857D1380F8}"/>
              </a:ext>
            </a:extLst>
          </p:cNvPr>
          <p:cNvSpPr txBox="1"/>
          <p:nvPr/>
        </p:nvSpPr>
        <p:spPr>
          <a:xfrm>
            <a:off x="4814096" y="3859955"/>
            <a:ext cx="2322559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it-IT" sz="1000">
                <a:solidFill>
                  <a:schemeClr val="tx1">
                    <a:lumMod val="65000"/>
                    <a:lumOff val="35000"/>
                  </a:schemeClr>
                </a:solidFill>
              </a:rPr>
              <a:t>Ai definit asociatia</a:t>
            </a:r>
          </a:p>
          <a:p>
            <a:pPr algn="ctr"/>
            <a:r>
              <a:rPr lang="it-IT" sz="1000">
                <a:solidFill>
                  <a:schemeClr val="tx1">
                    <a:lumMod val="65000"/>
                    <a:lumOff val="35000"/>
                  </a:schemeClr>
                </a:solidFill>
              </a:rPr>
              <a:t>Acum vom trece la sume. </a:t>
            </a:r>
          </a:p>
          <a:p>
            <a:pPr algn="ctr"/>
            <a:r>
              <a:rPr lang="it-IT" sz="1000">
                <a:solidFill>
                  <a:schemeClr val="tx1">
                    <a:lumMod val="65000"/>
                    <a:lumOff val="35000"/>
                  </a:schemeClr>
                </a:solidFill>
              </a:rPr>
              <a:t>Te rog sa ai la indemana tabelul actual de intretinere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C8848E4-6A20-4CDF-9266-316A4C9B5CD4}"/>
              </a:ext>
            </a:extLst>
          </p:cNvPr>
          <p:cNvSpPr/>
          <p:nvPr/>
        </p:nvSpPr>
        <p:spPr>
          <a:xfrm>
            <a:off x="2037045" y="2066597"/>
            <a:ext cx="2876550" cy="22955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>
                <a:solidFill>
                  <a:schemeClr val="bg2">
                    <a:lumMod val="25000"/>
                  </a:schemeClr>
                </a:solidFill>
              </a:rPr>
              <a:t>Asociatia de proprietari Vulturul B4A</a:t>
            </a:r>
          </a:p>
        </p:txBody>
      </p:sp>
    </p:spTree>
    <p:extLst>
      <p:ext uri="{BB962C8B-B14F-4D97-AF65-F5344CB8AC3E}">
        <p14:creationId xmlns:p14="http://schemas.microsoft.com/office/powerpoint/2010/main" val="370471407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15">
            <a:hlinkClick r:id="rId3" action="ppaction://hlinksldjump"/>
            <a:extLst>
              <a:ext uri="{FF2B5EF4-FFF2-40B4-BE49-F238E27FC236}">
                <a16:creationId xmlns:a16="http://schemas.microsoft.com/office/drawing/2014/main" id="{51F80B45-E6EE-437B-823E-AFC376A10FA4}"/>
              </a:ext>
            </a:extLst>
          </p:cNvPr>
          <p:cNvSpPr/>
          <p:nvPr/>
        </p:nvSpPr>
        <p:spPr>
          <a:xfrm>
            <a:off x="300037" y="220577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Apartamente</a:t>
            </a:r>
          </a:p>
        </p:txBody>
      </p:sp>
      <p:sp>
        <p:nvSpPr>
          <p:cNvPr id="5" name="Rectangle: Rounded Corners 16">
            <a:extLst>
              <a:ext uri="{FF2B5EF4-FFF2-40B4-BE49-F238E27FC236}">
                <a16:creationId xmlns:a16="http://schemas.microsoft.com/office/drawing/2014/main" id="{0D9A977F-7B59-4787-ACF1-074B698FD483}"/>
              </a:ext>
            </a:extLst>
          </p:cNvPr>
          <p:cNvSpPr/>
          <p:nvPr/>
        </p:nvSpPr>
        <p:spPr>
          <a:xfrm>
            <a:off x="300037" y="262348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Contoare</a:t>
            </a:r>
          </a:p>
        </p:txBody>
      </p:sp>
      <p:sp>
        <p:nvSpPr>
          <p:cNvPr id="6" name="Rectangle: Rounded Corners 17">
            <a:extLst>
              <a:ext uri="{FF2B5EF4-FFF2-40B4-BE49-F238E27FC236}">
                <a16:creationId xmlns:a16="http://schemas.microsoft.com/office/drawing/2014/main" id="{BA2C994D-CDAA-460C-B21F-73DE9B1B4A0E}"/>
              </a:ext>
            </a:extLst>
          </p:cNvPr>
          <p:cNvSpPr/>
          <p:nvPr/>
        </p:nvSpPr>
        <p:spPr>
          <a:xfrm>
            <a:off x="300037" y="304120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Facturi</a:t>
            </a:r>
          </a:p>
        </p:txBody>
      </p:sp>
      <p:sp>
        <p:nvSpPr>
          <p:cNvPr id="7" name="Rectangle: Rounded Corners 18">
            <a:extLst>
              <a:ext uri="{FF2B5EF4-FFF2-40B4-BE49-F238E27FC236}">
                <a16:creationId xmlns:a16="http://schemas.microsoft.com/office/drawing/2014/main" id="{C11240CE-0ACE-44A5-B859-A177D086DAE1}"/>
              </a:ext>
            </a:extLst>
          </p:cNvPr>
          <p:cNvSpPr/>
          <p:nvPr/>
        </p:nvSpPr>
        <p:spPr>
          <a:xfrm>
            <a:off x="300037" y="345891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Venituri</a:t>
            </a:r>
          </a:p>
        </p:txBody>
      </p:sp>
      <p:sp>
        <p:nvSpPr>
          <p:cNvPr id="8" name="Rectangle: Rounded Corners 19">
            <a:extLst>
              <a:ext uri="{FF2B5EF4-FFF2-40B4-BE49-F238E27FC236}">
                <a16:creationId xmlns:a16="http://schemas.microsoft.com/office/drawing/2014/main" id="{AB0A492D-F5AF-4B71-BE0C-7996082DC831}"/>
              </a:ext>
            </a:extLst>
          </p:cNvPr>
          <p:cNvSpPr/>
          <p:nvPr/>
        </p:nvSpPr>
        <p:spPr>
          <a:xfrm>
            <a:off x="300037" y="387663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Fonduri</a:t>
            </a:r>
          </a:p>
        </p:txBody>
      </p:sp>
      <p:sp>
        <p:nvSpPr>
          <p:cNvPr id="9" name="Rectangle: Rounded Corners 20">
            <a:extLst>
              <a:ext uri="{FF2B5EF4-FFF2-40B4-BE49-F238E27FC236}">
                <a16:creationId xmlns:a16="http://schemas.microsoft.com/office/drawing/2014/main" id="{B2D0DF0B-6CBE-4AEF-BE7F-98A80B47BC4B}"/>
              </a:ext>
            </a:extLst>
          </p:cNvPr>
          <p:cNvSpPr/>
          <p:nvPr/>
        </p:nvSpPr>
        <p:spPr>
          <a:xfrm>
            <a:off x="300037" y="429434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Contabilitate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149C328-EA5D-4724-AE70-1BE6F446DC8E}"/>
              </a:ext>
            </a:extLst>
          </p:cNvPr>
          <p:cNvSpPr/>
          <p:nvPr/>
        </p:nvSpPr>
        <p:spPr>
          <a:xfrm>
            <a:off x="1631477" y="1295536"/>
            <a:ext cx="10340000" cy="4407059"/>
          </a:xfrm>
          <a:prstGeom prst="rect">
            <a:avLst/>
          </a:prstGeom>
          <a:solidFill>
            <a:schemeClr val="bg1"/>
          </a:solidFill>
          <a:ln w="12700" cmpd="dbl">
            <a:solidFill>
              <a:schemeClr val="bg1">
                <a:lumMod val="75000"/>
              </a:schemeClr>
            </a:solidFill>
          </a:ln>
          <a:effectLst>
            <a:outerShdw blurRad="50800" dist="50800" dir="5400000" algn="ctr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" name="Rectangle: Rounded Corners 22">
            <a:hlinkClick r:id="rId4" action="ppaction://hlinksldjump"/>
            <a:extLst>
              <a:ext uri="{FF2B5EF4-FFF2-40B4-BE49-F238E27FC236}">
                <a16:creationId xmlns:a16="http://schemas.microsoft.com/office/drawing/2014/main" id="{0FF7EBC6-280E-4221-B843-104915A087EA}"/>
              </a:ext>
            </a:extLst>
          </p:cNvPr>
          <p:cNvSpPr/>
          <p:nvPr/>
        </p:nvSpPr>
        <p:spPr>
          <a:xfrm>
            <a:off x="300037" y="178805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Asociatie</a:t>
            </a:r>
          </a:p>
        </p:txBody>
      </p:sp>
      <p:sp>
        <p:nvSpPr>
          <p:cNvPr id="12" name="Rectangle: Rounded Corners 51">
            <a:extLst>
              <a:ext uri="{FF2B5EF4-FFF2-40B4-BE49-F238E27FC236}">
                <a16:creationId xmlns:a16="http://schemas.microsoft.com/office/drawing/2014/main" id="{77E01EFD-AECF-4331-8D06-5E00B6FD3FAA}"/>
              </a:ext>
            </a:extLst>
          </p:cNvPr>
          <p:cNvSpPr/>
          <p:nvPr/>
        </p:nvSpPr>
        <p:spPr>
          <a:xfrm>
            <a:off x="300037" y="1370344"/>
            <a:ext cx="1151258" cy="381931"/>
          </a:xfrm>
          <a:prstGeom prst="roundRect">
            <a:avLst/>
          </a:prstGeom>
          <a:gradFill flip="none" rotWithShape="1">
            <a:gsLst>
              <a:gs pos="94000">
                <a:schemeClr val="accent1"/>
              </a:gs>
              <a:gs pos="100000">
                <a:schemeClr val="accent1">
                  <a:lumMod val="75000"/>
                </a:schemeClr>
              </a:gs>
              <a:gs pos="93000">
                <a:schemeClr val="bg1"/>
              </a:gs>
              <a:gs pos="100000">
                <a:schemeClr val="bg1"/>
              </a:gs>
            </a:gsLst>
            <a:lin ang="10800000" scaled="1"/>
            <a:tileRect/>
          </a:gradFill>
          <a:ln w="158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>
                <a:solidFill>
                  <a:schemeClr val="tx1">
                    <a:lumMod val="65000"/>
                    <a:lumOff val="35000"/>
                  </a:schemeClr>
                </a:solidFill>
              </a:rPr>
              <a:t>Tabel intretinere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F8953135-8548-4EE3-9969-75A8F84E90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7931108"/>
              </p:ext>
            </p:extLst>
          </p:nvPr>
        </p:nvGraphicFramePr>
        <p:xfrm>
          <a:off x="1718749" y="1368375"/>
          <a:ext cx="5244026" cy="34513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>
                  <a:extLst>
                    <a:ext uri="{9D8B030D-6E8A-4147-A177-3AD203B41FA5}">
                      <a16:colId xmlns:a16="http://schemas.microsoft.com/office/drawing/2014/main" val="1356937080"/>
                    </a:ext>
                  </a:extLst>
                </a:gridCol>
                <a:gridCol w="1137363">
                  <a:extLst>
                    <a:ext uri="{9D8B030D-6E8A-4147-A177-3AD203B41FA5}">
                      <a16:colId xmlns:a16="http://schemas.microsoft.com/office/drawing/2014/main" val="2496032166"/>
                    </a:ext>
                  </a:extLst>
                </a:gridCol>
                <a:gridCol w="429208">
                  <a:extLst>
                    <a:ext uri="{9D8B030D-6E8A-4147-A177-3AD203B41FA5}">
                      <a16:colId xmlns:a16="http://schemas.microsoft.com/office/drawing/2014/main" val="927076491"/>
                    </a:ext>
                  </a:extLst>
                </a:gridCol>
                <a:gridCol w="858055">
                  <a:extLst>
                    <a:ext uri="{9D8B030D-6E8A-4147-A177-3AD203B41FA5}">
                      <a16:colId xmlns:a16="http://schemas.microsoft.com/office/drawing/2014/main" val="1584170534"/>
                    </a:ext>
                  </a:extLst>
                </a:gridCol>
                <a:gridCol w="561975">
                  <a:extLst>
                    <a:ext uri="{9D8B030D-6E8A-4147-A177-3AD203B41FA5}">
                      <a16:colId xmlns:a16="http://schemas.microsoft.com/office/drawing/2014/main" val="3534455024"/>
                    </a:ext>
                  </a:extLst>
                </a:gridCol>
                <a:gridCol w="561975">
                  <a:extLst>
                    <a:ext uri="{9D8B030D-6E8A-4147-A177-3AD203B41FA5}">
                      <a16:colId xmlns:a16="http://schemas.microsoft.com/office/drawing/2014/main" val="386415335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2239349485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3212762409"/>
                    </a:ext>
                  </a:extLst>
                </a:gridCol>
              </a:tblGrid>
              <a:tr h="239699"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Ap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Nume, prenume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Nr. pers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Intretinere luna afisata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Restanta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Total de plata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Penalitati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Total suma datorata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3702425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Odovinca D.</a:t>
                      </a:r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 baseline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 baseline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800" b="0" kern="120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722038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Iordache Gh.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 baseline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 baseline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800" b="0" kern="120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0001473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Nitu D-tru.</a:t>
                      </a:r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 baseline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 baseline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800" b="0" kern="120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9102858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Radu Bogdan</a:t>
                      </a:r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 baseline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 baseline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800" b="0" kern="120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1803574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Florea M.</a:t>
                      </a:r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 baseline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 baseline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800" b="0" kern="120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2820063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Tudoran M.</a:t>
                      </a:r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 baseline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 baseline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800" b="0" kern="120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8173922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Gurlea I.</a:t>
                      </a:r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 baseline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 baseline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800" b="0" kern="120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9747823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Dumitrache B.</a:t>
                      </a:r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 baseline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 baseline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800" b="0" kern="120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7969411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Geambasu C.</a:t>
                      </a:r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 baseline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 baseline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800" b="0" kern="120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0657202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Manea F.</a:t>
                      </a:r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 baseline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 baseline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800" b="0" kern="120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449946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Raileanu Ion</a:t>
                      </a:r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 baseline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 baseline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800" b="0" kern="120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8200989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Sandulachi D.</a:t>
                      </a:r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 baseline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 baseline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800" b="0" kern="120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5683532"/>
                  </a:ext>
                </a:extLst>
              </a:tr>
              <a:tr h="239699">
                <a:tc gridSpan="2">
                  <a:txBody>
                    <a:bodyPr/>
                    <a:lstStyle/>
                    <a:p>
                      <a:pPr algn="ctr"/>
                      <a:r>
                        <a:rPr lang="en-US" sz="800" b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Total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39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 baseline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 baseline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800" b="0" kern="120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7437917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C268BC58-1485-4CEB-BA45-4E4ECD49595C}"/>
              </a:ext>
            </a:extLst>
          </p:cNvPr>
          <p:cNvSpPr txBox="1"/>
          <p:nvPr/>
        </p:nvSpPr>
        <p:spPr>
          <a:xfrm>
            <a:off x="1732605" y="917057"/>
            <a:ext cx="22685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solidFill>
                  <a:schemeClr val="bg1">
                    <a:lumMod val="85000"/>
                  </a:schemeClr>
                </a:solidFill>
                <a:latin typeface="Franklin Gothic Medium" panose="020B0603020102020204" pitchFamily="34" charset="0"/>
                <a:ea typeface="Microsoft YaHei UI" panose="020B0503020204020204" pitchFamily="34" charset="-122"/>
              </a:rPr>
              <a:t>Asociatia de proprietari Vulturul B4A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05F27FF-BDD1-4510-9582-7420D73A8550}"/>
              </a:ext>
            </a:extLst>
          </p:cNvPr>
          <p:cNvSpPr txBox="1"/>
          <p:nvPr/>
        </p:nvSpPr>
        <p:spPr>
          <a:xfrm>
            <a:off x="4134497" y="926456"/>
            <a:ext cx="6639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solidFill>
                  <a:schemeClr val="bg1">
                    <a:lumMod val="85000"/>
                  </a:schemeClr>
                </a:solidFill>
                <a:latin typeface="Franklin Gothic Medium" panose="020B0603020102020204" pitchFamily="34" charset="0"/>
                <a:ea typeface="Microsoft YaHei UI" panose="020B0503020204020204" pitchFamily="34" charset="-122"/>
              </a:rPr>
              <a:t>Scara  A</a:t>
            </a:r>
          </a:p>
        </p:txBody>
      </p:sp>
      <p:sp>
        <p:nvSpPr>
          <p:cNvPr id="18" name="Rectangle: Rounded Corners 23">
            <a:hlinkClick r:id="rId5" action="ppaction://hlinksldjump" tooltip="Completeza toate campurile. Competeaza cu 0 (zero) daca este cazul."/>
            <a:extLst>
              <a:ext uri="{FF2B5EF4-FFF2-40B4-BE49-F238E27FC236}">
                <a16:creationId xmlns:a16="http://schemas.microsoft.com/office/drawing/2014/main" id="{07F8413C-B330-4353-9FC0-B04FCFA2AF6A}"/>
              </a:ext>
            </a:extLst>
          </p:cNvPr>
          <p:cNvSpPr/>
          <p:nvPr/>
        </p:nvSpPr>
        <p:spPr>
          <a:xfrm>
            <a:off x="1718749" y="4984993"/>
            <a:ext cx="1704975" cy="246211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>
                <a:solidFill>
                  <a:schemeClr val="tx1">
                    <a:lumMod val="50000"/>
                    <a:lumOff val="50000"/>
                  </a:schemeClr>
                </a:solidFill>
              </a:rPr>
              <a:t>Continua</a:t>
            </a:r>
          </a:p>
        </p:txBody>
      </p:sp>
      <p:sp>
        <p:nvSpPr>
          <p:cNvPr id="19" name="Rectangle: Rounded Corners 25">
            <a:hlinkClick r:id="rId6" action="ppaction://hlinksldjump"/>
            <a:extLst>
              <a:ext uri="{FF2B5EF4-FFF2-40B4-BE49-F238E27FC236}">
                <a16:creationId xmlns:a16="http://schemas.microsoft.com/office/drawing/2014/main" id="{4A28F5C6-706E-4ABA-BB9A-BC4C90C3D360}"/>
              </a:ext>
            </a:extLst>
          </p:cNvPr>
          <p:cNvSpPr/>
          <p:nvPr/>
        </p:nvSpPr>
        <p:spPr>
          <a:xfrm>
            <a:off x="1718749" y="5291133"/>
            <a:ext cx="1704975" cy="246211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>
                <a:solidFill>
                  <a:schemeClr val="tx1">
                    <a:lumMod val="50000"/>
                    <a:lumOff val="50000"/>
                  </a:schemeClr>
                </a:solidFill>
              </a:rPr>
              <a:t>&lt; Inapoi</a:t>
            </a:r>
          </a:p>
        </p:txBody>
      </p:sp>
      <p:sp>
        <p:nvSpPr>
          <p:cNvPr id="20" name="Rectangle 19">
            <a:hlinkClick r:id="rId7" action="ppaction://hlinksldjump"/>
          </p:cNvPr>
          <p:cNvSpPr/>
          <p:nvPr/>
        </p:nvSpPr>
        <p:spPr>
          <a:xfrm>
            <a:off x="3683963" y="1698435"/>
            <a:ext cx="852868" cy="31213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F9859A8-C564-422C-BA37-FADEFEFF46E4}"/>
              </a:ext>
            </a:extLst>
          </p:cNvPr>
          <p:cNvSpPr/>
          <p:nvPr/>
        </p:nvSpPr>
        <p:spPr>
          <a:xfrm>
            <a:off x="7712926" y="1368375"/>
            <a:ext cx="1483552" cy="3451367"/>
          </a:xfrm>
          <a:prstGeom prst="rect">
            <a:avLst/>
          </a:prstGeom>
          <a:solidFill>
            <a:schemeClr val="bg1"/>
          </a:solidFill>
          <a:ln>
            <a:gradFill flip="none" rotWithShape="1">
              <a:gsLst>
                <a:gs pos="39000">
                  <a:schemeClr val="bg1">
                    <a:lumMod val="75000"/>
                  </a:schemeClr>
                </a:gs>
                <a:gs pos="60000">
                  <a:schemeClr val="accent3">
                    <a:lumMod val="45000"/>
                    <a:lumOff val="5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100000">
                  <a:schemeClr val="tx1"/>
                </a:gs>
              </a:gsLst>
              <a:lin ang="54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  <a:p>
            <a:pPr algn="ctr"/>
            <a:r>
              <a:rPr lang="en-US" sz="1600">
                <a:solidFill>
                  <a:srgbClr val="00B050"/>
                </a:solidFill>
              </a:rPr>
              <a:t>Indicatii</a:t>
            </a:r>
            <a:r>
              <a:rPr lang="en-US" sz="1200">
                <a:solidFill>
                  <a:srgbClr val="00B050"/>
                </a:solidFill>
              </a:rPr>
              <a:t> </a:t>
            </a:r>
          </a:p>
          <a:p>
            <a:pPr algn="ctr"/>
            <a:r>
              <a:rPr lang="en-US" sz="800">
                <a:solidFill>
                  <a:schemeClr val="tx1"/>
                </a:solidFill>
              </a:rPr>
              <a:t>Te rog sa completezi tabelul alaturat cu informatiile din tabelul de intretinere afisat </a:t>
            </a:r>
          </a:p>
          <a:p>
            <a:pPr algn="ctr"/>
            <a:r>
              <a:rPr lang="en-US" sz="800">
                <a:solidFill>
                  <a:schemeClr val="tx1"/>
                </a:solidFill>
              </a:rPr>
              <a:t>Coloanele </a:t>
            </a:r>
            <a:r>
              <a:rPr lang="en-US" sz="800" b="1">
                <a:solidFill>
                  <a:schemeClr val="tx1"/>
                </a:solidFill>
              </a:rPr>
              <a:t>Total de plata </a:t>
            </a:r>
            <a:r>
              <a:rPr lang="en-US" sz="800">
                <a:solidFill>
                  <a:schemeClr val="tx1"/>
                </a:solidFill>
              </a:rPr>
              <a:t>si </a:t>
            </a:r>
            <a:r>
              <a:rPr lang="en-US" sz="800" b="1">
                <a:solidFill>
                  <a:schemeClr val="tx1"/>
                </a:solidFill>
              </a:rPr>
              <a:t>Total suma datorata </a:t>
            </a:r>
            <a:r>
              <a:rPr lang="en-US" sz="800">
                <a:solidFill>
                  <a:schemeClr val="tx1"/>
                </a:solidFill>
              </a:rPr>
              <a:t>se calculeza automat</a:t>
            </a:r>
          </a:p>
          <a:p>
            <a:pPr algn="ctr"/>
            <a:endParaRPr lang="en-US" sz="800">
              <a:solidFill>
                <a:schemeClr val="tx1"/>
              </a:solidFill>
            </a:endParaRPr>
          </a:p>
          <a:p>
            <a:pPr algn="ctr"/>
            <a:r>
              <a:rPr lang="en-US" sz="800">
                <a:solidFill>
                  <a:schemeClr val="tx1"/>
                </a:solidFill>
              </a:rPr>
              <a:t>Toate campurile sunt obligatorii. </a:t>
            </a:r>
          </a:p>
          <a:p>
            <a:pPr algn="ctr"/>
            <a:r>
              <a:rPr lang="en-US" sz="800">
                <a:solidFill>
                  <a:schemeClr val="tx1"/>
                </a:solidFill>
              </a:rPr>
              <a:t>Completeaza cu 0 (zero) daca este cazul</a:t>
            </a:r>
          </a:p>
          <a:p>
            <a:pPr algn="ctr"/>
            <a:endParaRPr lang="en-US" sz="800">
              <a:solidFill>
                <a:schemeClr val="tx1"/>
              </a:solidFill>
            </a:endParaRPr>
          </a:p>
          <a:p>
            <a:pPr algn="ctr"/>
            <a:endParaRPr lang="en-US" sz="800">
              <a:solidFill>
                <a:schemeClr val="tx1"/>
              </a:solidFill>
            </a:endParaRPr>
          </a:p>
          <a:p>
            <a:pPr algn="ctr"/>
            <a:r>
              <a:rPr lang="en-US" sz="800">
                <a:solidFill>
                  <a:schemeClr val="tx1"/>
                </a:solidFill>
              </a:rPr>
              <a:t>Dupa ce ai completat toate campurile, totalurile trebuie sa fie identice cu cele din tabelul de intretinere afisat de tine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14EC3FEE-B761-42D5-8964-6380858801FA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7491" y="1442910"/>
            <a:ext cx="246610" cy="246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34705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15">
            <a:hlinkClick r:id="rId3" action="ppaction://hlinksldjump"/>
            <a:extLst>
              <a:ext uri="{FF2B5EF4-FFF2-40B4-BE49-F238E27FC236}">
                <a16:creationId xmlns:a16="http://schemas.microsoft.com/office/drawing/2014/main" id="{51F80B45-E6EE-437B-823E-AFC376A10FA4}"/>
              </a:ext>
            </a:extLst>
          </p:cNvPr>
          <p:cNvSpPr/>
          <p:nvPr/>
        </p:nvSpPr>
        <p:spPr>
          <a:xfrm>
            <a:off x="300037" y="220577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Apartamente</a:t>
            </a:r>
          </a:p>
        </p:txBody>
      </p:sp>
      <p:sp>
        <p:nvSpPr>
          <p:cNvPr id="5" name="Rectangle: Rounded Corners 16">
            <a:extLst>
              <a:ext uri="{FF2B5EF4-FFF2-40B4-BE49-F238E27FC236}">
                <a16:creationId xmlns:a16="http://schemas.microsoft.com/office/drawing/2014/main" id="{0D9A977F-7B59-4787-ACF1-074B698FD483}"/>
              </a:ext>
            </a:extLst>
          </p:cNvPr>
          <p:cNvSpPr/>
          <p:nvPr/>
        </p:nvSpPr>
        <p:spPr>
          <a:xfrm>
            <a:off x="300037" y="262348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Contoare</a:t>
            </a:r>
          </a:p>
        </p:txBody>
      </p:sp>
      <p:sp>
        <p:nvSpPr>
          <p:cNvPr id="6" name="Rectangle: Rounded Corners 17">
            <a:extLst>
              <a:ext uri="{FF2B5EF4-FFF2-40B4-BE49-F238E27FC236}">
                <a16:creationId xmlns:a16="http://schemas.microsoft.com/office/drawing/2014/main" id="{BA2C994D-CDAA-460C-B21F-73DE9B1B4A0E}"/>
              </a:ext>
            </a:extLst>
          </p:cNvPr>
          <p:cNvSpPr/>
          <p:nvPr/>
        </p:nvSpPr>
        <p:spPr>
          <a:xfrm>
            <a:off x="300037" y="304120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Facturi</a:t>
            </a:r>
          </a:p>
        </p:txBody>
      </p:sp>
      <p:sp>
        <p:nvSpPr>
          <p:cNvPr id="7" name="Rectangle: Rounded Corners 18">
            <a:extLst>
              <a:ext uri="{FF2B5EF4-FFF2-40B4-BE49-F238E27FC236}">
                <a16:creationId xmlns:a16="http://schemas.microsoft.com/office/drawing/2014/main" id="{C11240CE-0ACE-44A5-B859-A177D086DAE1}"/>
              </a:ext>
            </a:extLst>
          </p:cNvPr>
          <p:cNvSpPr/>
          <p:nvPr/>
        </p:nvSpPr>
        <p:spPr>
          <a:xfrm>
            <a:off x="300037" y="345891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Venituri</a:t>
            </a:r>
          </a:p>
        </p:txBody>
      </p:sp>
      <p:sp>
        <p:nvSpPr>
          <p:cNvPr id="8" name="Rectangle: Rounded Corners 19">
            <a:extLst>
              <a:ext uri="{FF2B5EF4-FFF2-40B4-BE49-F238E27FC236}">
                <a16:creationId xmlns:a16="http://schemas.microsoft.com/office/drawing/2014/main" id="{AB0A492D-F5AF-4B71-BE0C-7996082DC831}"/>
              </a:ext>
            </a:extLst>
          </p:cNvPr>
          <p:cNvSpPr/>
          <p:nvPr/>
        </p:nvSpPr>
        <p:spPr>
          <a:xfrm>
            <a:off x="300037" y="387663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Fonduri</a:t>
            </a:r>
          </a:p>
        </p:txBody>
      </p:sp>
      <p:sp>
        <p:nvSpPr>
          <p:cNvPr id="9" name="Rectangle: Rounded Corners 20">
            <a:extLst>
              <a:ext uri="{FF2B5EF4-FFF2-40B4-BE49-F238E27FC236}">
                <a16:creationId xmlns:a16="http://schemas.microsoft.com/office/drawing/2014/main" id="{B2D0DF0B-6CBE-4AEF-BE7F-98A80B47BC4B}"/>
              </a:ext>
            </a:extLst>
          </p:cNvPr>
          <p:cNvSpPr/>
          <p:nvPr/>
        </p:nvSpPr>
        <p:spPr>
          <a:xfrm>
            <a:off x="300037" y="429434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Contabilitate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149C328-EA5D-4724-AE70-1BE6F446DC8E}"/>
              </a:ext>
            </a:extLst>
          </p:cNvPr>
          <p:cNvSpPr/>
          <p:nvPr/>
        </p:nvSpPr>
        <p:spPr>
          <a:xfrm>
            <a:off x="1631477" y="1295536"/>
            <a:ext cx="10340000" cy="4407059"/>
          </a:xfrm>
          <a:prstGeom prst="rect">
            <a:avLst/>
          </a:prstGeom>
          <a:solidFill>
            <a:schemeClr val="bg1"/>
          </a:solidFill>
          <a:ln w="12700" cmpd="dbl">
            <a:solidFill>
              <a:schemeClr val="bg1">
                <a:lumMod val="75000"/>
              </a:schemeClr>
            </a:solidFill>
          </a:ln>
          <a:effectLst>
            <a:outerShdw blurRad="50800" dist="50800" dir="5400000" algn="ctr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" name="Rectangle: Rounded Corners 22">
            <a:hlinkClick r:id="rId4" action="ppaction://hlinksldjump"/>
            <a:extLst>
              <a:ext uri="{FF2B5EF4-FFF2-40B4-BE49-F238E27FC236}">
                <a16:creationId xmlns:a16="http://schemas.microsoft.com/office/drawing/2014/main" id="{0FF7EBC6-280E-4221-B843-104915A087EA}"/>
              </a:ext>
            </a:extLst>
          </p:cNvPr>
          <p:cNvSpPr/>
          <p:nvPr/>
        </p:nvSpPr>
        <p:spPr>
          <a:xfrm>
            <a:off x="300037" y="178805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Asociatie</a:t>
            </a:r>
          </a:p>
        </p:txBody>
      </p:sp>
      <p:sp>
        <p:nvSpPr>
          <p:cNvPr id="12" name="Rectangle: Rounded Corners 51">
            <a:extLst>
              <a:ext uri="{FF2B5EF4-FFF2-40B4-BE49-F238E27FC236}">
                <a16:creationId xmlns:a16="http://schemas.microsoft.com/office/drawing/2014/main" id="{77E01EFD-AECF-4331-8D06-5E00B6FD3FAA}"/>
              </a:ext>
            </a:extLst>
          </p:cNvPr>
          <p:cNvSpPr/>
          <p:nvPr/>
        </p:nvSpPr>
        <p:spPr>
          <a:xfrm>
            <a:off x="300037" y="1370344"/>
            <a:ext cx="1151258" cy="381931"/>
          </a:xfrm>
          <a:prstGeom prst="roundRect">
            <a:avLst/>
          </a:prstGeom>
          <a:gradFill flip="none" rotWithShape="1">
            <a:gsLst>
              <a:gs pos="94000">
                <a:schemeClr val="accent1"/>
              </a:gs>
              <a:gs pos="100000">
                <a:schemeClr val="accent1">
                  <a:lumMod val="75000"/>
                </a:schemeClr>
              </a:gs>
              <a:gs pos="93000">
                <a:schemeClr val="bg1"/>
              </a:gs>
              <a:gs pos="100000">
                <a:schemeClr val="bg1"/>
              </a:gs>
            </a:gsLst>
            <a:lin ang="10800000" scaled="1"/>
            <a:tileRect/>
          </a:gradFill>
          <a:ln w="158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>
                <a:solidFill>
                  <a:schemeClr val="tx1">
                    <a:lumMod val="65000"/>
                    <a:lumOff val="35000"/>
                  </a:schemeClr>
                </a:solidFill>
              </a:rPr>
              <a:t>Tabel intretinere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F8953135-8548-4EE3-9969-75A8F84E90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6199285"/>
              </p:ext>
            </p:extLst>
          </p:nvPr>
        </p:nvGraphicFramePr>
        <p:xfrm>
          <a:off x="1718749" y="1368375"/>
          <a:ext cx="5244026" cy="34513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>
                  <a:extLst>
                    <a:ext uri="{9D8B030D-6E8A-4147-A177-3AD203B41FA5}">
                      <a16:colId xmlns:a16="http://schemas.microsoft.com/office/drawing/2014/main" val="1356937080"/>
                    </a:ext>
                  </a:extLst>
                </a:gridCol>
                <a:gridCol w="1137363">
                  <a:extLst>
                    <a:ext uri="{9D8B030D-6E8A-4147-A177-3AD203B41FA5}">
                      <a16:colId xmlns:a16="http://schemas.microsoft.com/office/drawing/2014/main" val="2496032166"/>
                    </a:ext>
                  </a:extLst>
                </a:gridCol>
                <a:gridCol w="429208">
                  <a:extLst>
                    <a:ext uri="{9D8B030D-6E8A-4147-A177-3AD203B41FA5}">
                      <a16:colId xmlns:a16="http://schemas.microsoft.com/office/drawing/2014/main" val="927076491"/>
                    </a:ext>
                  </a:extLst>
                </a:gridCol>
                <a:gridCol w="858055">
                  <a:extLst>
                    <a:ext uri="{9D8B030D-6E8A-4147-A177-3AD203B41FA5}">
                      <a16:colId xmlns:a16="http://schemas.microsoft.com/office/drawing/2014/main" val="1584170534"/>
                    </a:ext>
                  </a:extLst>
                </a:gridCol>
                <a:gridCol w="561975">
                  <a:extLst>
                    <a:ext uri="{9D8B030D-6E8A-4147-A177-3AD203B41FA5}">
                      <a16:colId xmlns:a16="http://schemas.microsoft.com/office/drawing/2014/main" val="3534455024"/>
                    </a:ext>
                  </a:extLst>
                </a:gridCol>
                <a:gridCol w="561975">
                  <a:extLst>
                    <a:ext uri="{9D8B030D-6E8A-4147-A177-3AD203B41FA5}">
                      <a16:colId xmlns:a16="http://schemas.microsoft.com/office/drawing/2014/main" val="386415335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2239349485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3212762409"/>
                    </a:ext>
                  </a:extLst>
                </a:gridCol>
              </a:tblGrid>
              <a:tr h="239699"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Ap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Nume, prenume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Nr. pers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Intretinere luna afisata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Restanta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Total de plata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Penalitati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Total suma datorata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3702425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Odovinca D.</a:t>
                      </a:r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105.95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 baseline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105.95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105.95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722038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Iordache Gh.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288.10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 baseline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288.10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288.10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0001473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Nitu D-tru.</a:t>
                      </a:r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1,133.09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 baseline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1,133.09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1,133.09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9102858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Radu Bogdan</a:t>
                      </a:r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372.62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 baseline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372.62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372.62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1803574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Florea M.</a:t>
                      </a:r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83.89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 baseline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83.89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83.89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2820063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Tudoran M.</a:t>
                      </a:r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327.75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 baseline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327.75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327.75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8173922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Gurlea I.</a:t>
                      </a:r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260.76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 baseline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260.76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260.76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9747823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Dumitrache B.</a:t>
                      </a:r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358.43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 baseline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358.43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358.43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7969411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Geambasu C.</a:t>
                      </a:r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240.66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 baseline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240.66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240.66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0657202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Manea F.</a:t>
                      </a:r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184.41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 baseline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184.41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184.41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449946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Raileanu Ion</a:t>
                      </a:r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153.36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 baseline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153.36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153.36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8200989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Sandulachi D.</a:t>
                      </a:r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300.61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 baseline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300.61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300.61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5683532"/>
                  </a:ext>
                </a:extLst>
              </a:tr>
              <a:tr h="239699">
                <a:tc gridSpan="2">
                  <a:txBody>
                    <a:bodyPr/>
                    <a:lstStyle/>
                    <a:p>
                      <a:pPr algn="ctr"/>
                      <a:r>
                        <a:rPr lang="en-US" sz="800" b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Total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39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105.95</a:t>
                      </a:r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800" b="1" kern="1200"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4211.23</a:t>
                      </a:r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4010.53</a:t>
                      </a:r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7437917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C268BC58-1485-4CEB-BA45-4E4ECD49595C}"/>
              </a:ext>
            </a:extLst>
          </p:cNvPr>
          <p:cNvSpPr txBox="1"/>
          <p:nvPr/>
        </p:nvSpPr>
        <p:spPr>
          <a:xfrm>
            <a:off x="1732605" y="917057"/>
            <a:ext cx="22685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solidFill>
                  <a:schemeClr val="bg1">
                    <a:lumMod val="85000"/>
                  </a:schemeClr>
                </a:solidFill>
                <a:latin typeface="Franklin Gothic Medium" panose="020B0603020102020204" pitchFamily="34" charset="0"/>
                <a:ea typeface="Microsoft YaHei UI" panose="020B0503020204020204" pitchFamily="34" charset="-122"/>
              </a:rPr>
              <a:t>Asociatia de proprietari Vulturul B4A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05F27FF-BDD1-4510-9582-7420D73A8550}"/>
              </a:ext>
            </a:extLst>
          </p:cNvPr>
          <p:cNvSpPr txBox="1"/>
          <p:nvPr/>
        </p:nvSpPr>
        <p:spPr>
          <a:xfrm>
            <a:off x="4134497" y="926456"/>
            <a:ext cx="6639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solidFill>
                  <a:schemeClr val="bg1">
                    <a:lumMod val="85000"/>
                  </a:schemeClr>
                </a:solidFill>
                <a:latin typeface="Franklin Gothic Medium" panose="020B0603020102020204" pitchFamily="34" charset="0"/>
                <a:ea typeface="Microsoft YaHei UI" panose="020B0503020204020204" pitchFamily="34" charset="-122"/>
              </a:rPr>
              <a:t>Scara  A</a:t>
            </a:r>
          </a:p>
        </p:txBody>
      </p:sp>
      <p:sp>
        <p:nvSpPr>
          <p:cNvPr id="18" name="Rectangle: Rounded Corners 23">
            <a:hlinkClick r:id="rId5" action="ppaction://hlinksldjump" tooltip="Completeza toate campurile. Competeaza cu 0 (zero) daca este cazul."/>
            <a:extLst>
              <a:ext uri="{FF2B5EF4-FFF2-40B4-BE49-F238E27FC236}">
                <a16:creationId xmlns:a16="http://schemas.microsoft.com/office/drawing/2014/main" id="{07F8413C-B330-4353-9FC0-B04FCFA2AF6A}"/>
              </a:ext>
            </a:extLst>
          </p:cNvPr>
          <p:cNvSpPr/>
          <p:nvPr/>
        </p:nvSpPr>
        <p:spPr>
          <a:xfrm>
            <a:off x="1718749" y="4984993"/>
            <a:ext cx="1704975" cy="246211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>
                <a:solidFill>
                  <a:schemeClr val="tx1">
                    <a:lumMod val="50000"/>
                    <a:lumOff val="50000"/>
                  </a:schemeClr>
                </a:solidFill>
              </a:rPr>
              <a:t>Continua</a:t>
            </a:r>
          </a:p>
        </p:txBody>
      </p:sp>
      <p:sp>
        <p:nvSpPr>
          <p:cNvPr id="19" name="Rectangle: Rounded Corners 25">
            <a:hlinkClick r:id="rId6" action="ppaction://hlinksldjump"/>
            <a:extLst>
              <a:ext uri="{FF2B5EF4-FFF2-40B4-BE49-F238E27FC236}">
                <a16:creationId xmlns:a16="http://schemas.microsoft.com/office/drawing/2014/main" id="{4A28F5C6-706E-4ABA-BB9A-BC4C90C3D360}"/>
              </a:ext>
            </a:extLst>
          </p:cNvPr>
          <p:cNvSpPr/>
          <p:nvPr/>
        </p:nvSpPr>
        <p:spPr>
          <a:xfrm>
            <a:off x="1718749" y="5291133"/>
            <a:ext cx="1704975" cy="246211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>
                <a:solidFill>
                  <a:schemeClr val="tx1">
                    <a:lumMod val="50000"/>
                    <a:lumOff val="50000"/>
                  </a:schemeClr>
                </a:solidFill>
              </a:rPr>
              <a:t>&lt; Inapoi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F9859A8-C564-422C-BA37-FADEFEFF46E4}"/>
              </a:ext>
            </a:extLst>
          </p:cNvPr>
          <p:cNvSpPr/>
          <p:nvPr/>
        </p:nvSpPr>
        <p:spPr>
          <a:xfrm>
            <a:off x="7712926" y="1368375"/>
            <a:ext cx="1483552" cy="3451367"/>
          </a:xfrm>
          <a:prstGeom prst="rect">
            <a:avLst/>
          </a:prstGeom>
          <a:solidFill>
            <a:schemeClr val="bg1"/>
          </a:solidFill>
          <a:ln>
            <a:gradFill flip="none" rotWithShape="1">
              <a:gsLst>
                <a:gs pos="39000">
                  <a:schemeClr val="bg1">
                    <a:lumMod val="75000"/>
                  </a:schemeClr>
                </a:gs>
                <a:gs pos="60000">
                  <a:schemeClr val="accent3">
                    <a:lumMod val="45000"/>
                    <a:lumOff val="5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100000">
                  <a:schemeClr val="tx1"/>
                </a:gs>
              </a:gsLst>
              <a:lin ang="54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  <a:p>
            <a:pPr algn="ctr"/>
            <a:r>
              <a:rPr lang="en-US" sz="1600">
                <a:solidFill>
                  <a:srgbClr val="00B050"/>
                </a:solidFill>
              </a:rPr>
              <a:t>Indicatii</a:t>
            </a:r>
            <a:r>
              <a:rPr lang="en-US" sz="1200">
                <a:solidFill>
                  <a:srgbClr val="00B050"/>
                </a:solidFill>
              </a:rPr>
              <a:t> </a:t>
            </a:r>
          </a:p>
          <a:p>
            <a:pPr algn="ctr"/>
            <a:r>
              <a:rPr lang="en-US" sz="800">
                <a:solidFill>
                  <a:schemeClr val="tx1"/>
                </a:solidFill>
              </a:rPr>
              <a:t>Te rog sa completezi tabelul alaturat cu informatiile din tabelul de intretinere afisat </a:t>
            </a:r>
          </a:p>
          <a:p>
            <a:pPr algn="ctr"/>
            <a:r>
              <a:rPr lang="en-US" sz="800">
                <a:solidFill>
                  <a:schemeClr val="tx1"/>
                </a:solidFill>
              </a:rPr>
              <a:t>Coloanele </a:t>
            </a:r>
            <a:r>
              <a:rPr lang="en-US" sz="800" b="1">
                <a:solidFill>
                  <a:schemeClr val="tx1"/>
                </a:solidFill>
              </a:rPr>
              <a:t>Total de plata </a:t>
            </a:r>
            <a:r>
              <a:rPr lang="en-US" sz="800">
                <a:solidFill>
                  <a:schemeClr val="tx1"/>
                </a:solidFill>
              </a:rPr>
              <a:t>si </a:t>
            </a:r>
            <a:r>
              <a:rPr lang="en-US" sz="800" b="1">
                <a:solidFill>
                  <a:schemeClr val="tx1"/>
                </a:solidFill>
              </a:rPr>
              <a:t>Total suma datorata </a:t>
            </a:r>
            <a:r>
              <a:rPr lang="en-US" sz="800">
                <a:solidFill>
                  <a:schemeClr val="tx1"/>
                </a:solidFill>
              </a:rPr>
              <a:t>se calculeza automat</a:t>
            </a:r>
          </a:p>
          <a:p>
            <a:pPr algn="ctr"/>
            <a:endParaRPr lang="en-US" sz="800">
              <a:solidFill>
                <a:schemeClr val="tx1"/>
              </a:solidFill>
            </a:endParaRPr>
          </a:p>
          <a:p>
            <a:pPr algn="ctr"/>
            <a:r>
              <a:rPr lang="en-US" sz="800">
                <a:solidFill>
                  <a:schemeClr val="tx1"/>
                </a:solidFill>
              </a:rPr>
              <a:t>Toate campurile sunt obligatorii. </a:t>
            </a:r>
          </a:p>
          <a:p>
            <a:pPr algn="ctr"/>
            <a:r>
              <a:rPr lang="en-US" sz="800">
                <a:solidFill>
                  <a:schemeClr val="tx1"/>
                </a:solidFill>
              </a:rPr>
              <a:t>Completeaza cu 0 (zero) daca este cazul</a:t>
            </a:r>
          </a:p>
          <a:p>
            <a:pPr algn="ctr"/>
            <a:endParaRPr lang="en-US" sz="800">
              <a:solidFill>
                <a:schemeClr val="tx1"/>
              </a:solidFill>
            </a:endParaRPr>
          </a:p>
          <a:p>
            <a:pPr algn="ctr"/>
            <a:endParaRPr lang="en-US" sz="800">
              <a:solidFill>
                <a:schemeClr val="tx1"/>
              </a:solidFill>
            </a:endParaRPr>
          </a:p>
          <a:p>
            <a:pPr algn="ctr"/>
            <a:r>
              <a:rPr lang="en-US" sz="800">
                <a:solidFill>
                  <a:schemeClr val="tx1"/>
                </a:solidFill>
              </a:rPr>
              <a:t>Dupa ce ai completat toate campurile, totalurile trebuie sa fie identice cu cele din tabelul de intretinere afisat de tine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14EC3FEE-B761-42D5-8964-6380858801FA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7491" y="1442910"/>
            <a:ext cx="246610" cy="246610"/>
          </a:xfrm>
          <a:prstGeom prst="rect">
            <a:avLst/>
          </a:prstGeom>
        </p:spPr>
      </p:pic>
      <p:sp>
        <p:nvSpPr>
          <p:cNvPr id="22" name="Rectangle 21">
            <a:hlinkClick r:id="rId8" action="ppaction://hlinksldjump"/>
          </p:cNvPr>
          <p:cNvSpPr/>
          <p:nvPr/>
        </p:nvSpPr>
        <p:spPr>
          <a:xfrm>
            <a:off x="4541132" y="1698435"/>
            <a:ext cx="514657" cy="31213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97039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15">
            <a:hlinkClick r:id="rId3" action="ppaction://hlinksldjump"/>
            <a:extLst>
              <a:ext uri="{FF2B5EF4-FFF2-40B4-BE49-F238E27FC236}">
                <a16:creationId xmlns:a16="http://schemas.microsoft.com/office/drawing/2014/main" id="{51F80B45-E6EE-437B-823E-AFC376A10FA4}"/>
              </a:ext>
            </a:extLst>
          </p:cNvPr>
          <p:cNvSpPr/>
          <p:nvPr/>
        </p:nvSpPr>
        <p:spPr>
          <a:xfrm>
            <a:off x="300037" y="220577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Apartamente</a:t>
            </a:r>
          </a:p>
        </p:txBody>
      </p:sp>
      <p:sp>
        <p:nvSpPr>
          <p:cNvPr id="5" name="Rectangle: Rounded Corners 16">
            <a:extLst>
              <a:ext uri="{FF2B5EF4-FFF2-40B4-BE49-F238E27FC236}">
                <a16:creationId xmlns:a16="http://schemas.microsoft.com/office/drawing/2014/main" id="{0D9A977F-7B59-4787-ACF1-074B698FD483}"/>
              </a:ext>
            </a:extLst>
          </p:cNvPr>
          <p:cNvSpPr/>
          <p:nvPr/>
        </p:nvSpPr>
        <p:spPr>
          <a:xfrm>
            <a:off x="300037" y="262348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Contoare</a:t>
            </a:r>
          </a:p>
        </p:txBody>
      </p:sp>
      <p:sp>
        <p:nvSpPr>
          <p:cNvPr id="6" name="Rectangle: Rounded Corners 17">
            <a:extLst>
              <a:ext uri="{FF2B5EF4-FFF2-40B4-BE49-F238E27FC236}">
                <a16:creationId xmlns:a16="http://schemas.microsoft.com/office/drawing/2014/main" id="{BA2C994D-CDAA-460C-B21F-73DE9B1B4A0E}"/>
              </a:ext>
            </a:extLst>
          </p:cNvPr>
          <p:cNvSpPr/>
          <p:nvPr/>
        </p:nvSpPr>
        <p:spPr>
          <a:xfrm>
            <a:off x="300037" y="304120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Facturi</a:t>
            </a:r>
          </a:p>
        </p:txBody>
      </p:sp>
      <p:sp>
        <p:nvSpPr>
          <p:cNvPr id="7" name="Rectangle: Rounded Corners 18">
            <a:extLst>
              <a:ext uri="{FF2B5EF4-FFF2-40B4-BE49-F238E27FC236}">
                <a16:creationId xmlns:a16="http://schemas.microsoft.com/office/drawing/2014/main" id="{C11240CE-0ACE-44A5-B859-A177D086DAE1}"/>
              </a:ext>
            </a:extLst>
          </p:cNvPr>
          <p:cNvSpPr/>
          <p:nvPr/>
        </p:nvSpPr>
        <p:spPr>
          <a:xfrm>
            <a:off x="300037" y="345891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Venituri</a:t>
            </a:r>
          </a:p>
        </p:txBody>
      </p:sp>
      <p:sp>
        <p:nvSpPr>
          <p:cNvPr id="8" name="Rectangle: Rounded Corners 19">
            <a:extLst>
              <a:ext uri="{FF2B5EF4-FFF2-40B4-BE49-F238E27FC236}">
                <a16:creationId xmlns:a16="http://schemas.microsoft.com/office/drawing/2014/main" id="{AB0A492D-F5AF-4B71-BE0C-7996082DC831}"/>
              </a:ext>
            </a:extLst>
          </p:cNvPr>
          <p:cNvSpPr/>
          <p:nvPr/>
        </p:nvSpPr>
        <p:spPr>
          <a:xfrm>
            <a:off x="300037" y="387663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Fonduri</a:t>
            </a:r>
          </a:p>
        </p:txBody>
      </p:sp>
      <p:sp>
        <p:nvSpPr>
          <p:cNvPr id="9" name="Rectangle: Rounded Corners 20">
            <a:extLst>
              <a:ext uri="{FF2B5EF4-FFF2-40B4-BE49-F238E27FC236}">
                <a16:creationId xmlns:a16="http://schemas.microsoft.com/office/drawing/2014/main" id="{B2D0DF0B-6CBE-4AEF-BE7F-98A80B47BC4B}"/>
              </a:ext>
            </a:extLst>
          </p:cNvPr>
          <p:cNvSpPr/>
          <p:nvPr/>
        </p:nvSpPr>
        <p:spPr>
          <a:xfrm>
            <a:off x="300037" y="429434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Contabilitate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149C328-EA5D-4724-AE70-1BE6F446DC8E}"/>
              </a:ext>
            </a:extLst>
          </p:cNvPr>
          <p:cNvSpPr/>
          <p:nvPr/>
        </p:nvSpPr>
        <p:spPr>
          <a:xfrm>
            <a:off x="1631477" y="1295536"/>
            <a:ext cx="10340000" cy="4407059"/>
          </a:xfrm>
          <a:prstGeom prst="rect">
            <a:avLst/>
          </a:prstGeom>
          <a:solidFill>
            <a:schemeClr val="bg1"/>
          </a:solidFill>
          <a:ln w="12700" cmpd="dbl">
            <a:solidFill>
              <a:schemeClr val="bg1">
                <a:lumMod val="75000"/>
              </a:schemeClr>
            </a:solidFill>
          </a:ln>
          <a:effectLst>
            <a:outerShdw blurRad="50800" dist="50800" dir="5400000" algn="ctr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" name="Rectangle: Rounded Corners 22">
            <a:hlinkClick r:id="rId4" action="ppaction://hlinksldjump"/>
            <a:extLst>
              <a:ext uri="{FF2B5EF4-FFF2-40B4-BE49-F238E27FC236}">
                <a16:creationId xmlns:a16="http://schemas.microsoft.com/office/drawing/2014/main" id="{0FF7EBC6-280E-4221-B843-104915A087EA}"/>
              </a:ext>
            </a:extLst>
          </p:cNvPr>
          <p:cNvSpPr/>
          <p:nvPr/>
        </p:nvSpPr>
        <p:spPr>
          <a:xfrm>
            <a:off x="300037" y="178805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Asociatie</a:t>
            </a:r>
          </a:p>
        </p:txBody>
      </p:sp>
      <p:sp>
        <p:nvSpPr>
          <p:cNvPr id="12" name="Rectangle: Rounded Corners 51">
            <a:extLst>
              <a:ext uri="{FF2B5EF4-FFF2-40B4-BE49-F238E27FC236}">
                <a16:creationId xmlns:a16="http://schemas.microsoft.com/office/drawing/2014/main" id="{77E01EFD-AECF-4331-8D06-5E00B6FD3FAA}"/>
              </a:ext>
            </a:extLst>
          </p:cNvPr>
          <p:cNvSpPr/>
          <p:nvPr/>
        </p:nvSpPr>
        <p:spPr>
          <a:xfrm>
            <a:off x="300037" y="1370344"/>
            <a:ext cx="1151258" cy="381931"/>
          </a:xfrm>
          <a:prstGeom prst="roundRect">
            <a:avLst/>
          </a:prstGeom>
          <a:gradFill flip="none" rotWithShape="1">
            <a:gsLst>
              <a:gs pos="94000">
                <a:schemeClr val="accent1"/>
              </a:gs>
              <a:gs pos="100000">
                <a:schemeClr val="accent1">
                  <a:lumMod val="75000"/>
                </a:schemeClr>
              </a:gs>
              <a:gs pos="93000">
                <a:schemeClr val="bg1"/>
              </a:gs>
              <a:gs pos="100000">
                <a:schemeClr val="bg1"/>
              </a:gs>
            </a:gsLst>
            <a:lin ang="10800000" scaled="1"/>
            <a:tileRect/>
          </a:gradFill>
          <a:ln w="158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>
                <a:solidFill>
                  <a:schemeClr val="tx1">
                    <a:lumMod val="65000"/>
                    <a:lumOff val="35000"/>
                  </a:schemeClr>
                </a:solidFill>
              </a:rPr>
              <a:t>Tabel intretinere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F8953135-8548-4EE3-9969-75A8F84E90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4685255"/>
              </p:ext>
            </p:extLst>
          </p:nvPr>
        </p:nvGraphicFramePr>
        <p:xfrm>
          <a:off x="1718749" y="1368375"/>
          <a:ext cx="5244026" cy="34513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>
                  <a:extLst>
                    <a:ext uri="{9D8B030D-6E8A-4147-A177-3AD203B41FA5}">
                      <a16:colId xmlns:a16="http://schemas.microsoft.com/office/drawing/2014/main" val="1356937080"/>
                    </a:ext>
                  </a:extLst>
                </a:gridCol>
                <a:gridCol w="1137363">
                  <a:extLst>
                    <a:ext uri="{9D8B030D-6E8A-4147-A177-3AD203B41FA5}">
                      <a16:colId xmlns:a16="http://schemas.microsoft.com/office/drawing/2014/main" val="2496032166"/>
                    </a:ext>
                  </a:extLst>
                </a:gridCol>
                <a:gridCol w="429208">
                  <a:extLst>
                    <a:ext uri="{9D8B030D-6E8A-4147-A177-3AD203B41FA5}">
                      <a16:colId xmlns:a16="http://schemas.microsoft.com/office/drawing/2014/main" val="927076491"/>
                    </a:ext>
                  </a:extLst>
                </a:gridCol>
                <a:gridCol w="858055">
                  <a:extLst>
                    <a:ext uri="{9D8B030D-6E8A-4147-A177-3AD203B41FA5}">
                      <a16:colId xmlns:a16="http://schemas.microsoft.com/office/drawing/2014/main" val="1584170534"/>
                    </a:ext>
                  </a:extLst>
                </a:gridCol>
                <a:gridCol w="561975">
                  <a:extLst>
                    <a:ext uri="{9D8B030D-6E8A-4147-A177-3AD203B41FA5}">
                      <a16:colId xmlns:a16="http://schemas.microsoft.com/office/drawing/2014/main" val="3534455024"/>
                    </a:ext>
                  </a:extLst>
                </a:gridCol>
                <a:gridCol w="561975">
                  <a:extLst>
                    <a:ext uri="{9D8B030D-6E8A-4147-A177-3AD203B41FA5}">
                      <a16:colId xmlns:a16="http://schemas.microsoft.com/office/drawing/2014/main" val="386415335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2239349485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3212762409"/>
                    </a:ext>
                  </a:extLst>
                </a:gridCol>
              </a:tblGrid>
              <a:tr h="239699"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Ap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Nume, prenume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Nr. pers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Intretinere luna afisata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Restanta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Total de plata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Penalitati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Total suma datorata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3702425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Odovinca D.</a:t>
                      </a:r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105.95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190.90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296.85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105.95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722038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Iordache Gh.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288.10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288.10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288.10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0001473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Nitu D-tru.</a:t>
                      </a:r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1,133.09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1,133.09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1,133.09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9102858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Radu Bogdan</a:t>
                      </a:r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372.62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372.62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372.62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1803574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Florea M.</a:t>
                      </a:r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83.89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74.76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158.65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83.89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2820063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Tudoran M.</a:t>
                      </a:r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327.75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327.75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327.75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8173922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Gurlea I.</a:t>
                      </a:r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260.76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260.76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260.76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9747823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Dumitrache B.</a:t>
                      </a:r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358.43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358.43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358.43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7969411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Geambasu C.</a:t>
                      </a:r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240.66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240.66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240.66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0657202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Manea F.</a:t>
                      </a:r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184.41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184.41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184.41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449946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Raileanu Ion</a:t>
                      </a:r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153.36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135.94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289.30 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153.36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8200989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Sandulachi D.</a:t>
                      </a:r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300.61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300.61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300.61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5683532"/>
                  </a:ext>
                </a:extLst>
              </a:tr>
              <a:tr h="239699">
                <a:tc gridSpan="2">
                  <a:txBody>
                    <a:bodyPr/>
                    <a:lstStyle/>
                    <a:p>
                      <a:pPr algn="ctr"/>
                      <a:r>
                        <a:rPr lang="en-US" sz="800" b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Total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39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105.95</a:t>
                      </a:r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401.60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4211.23</a:t>
                      </a:r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4010.53</a:t>
                      </a:r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7437917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C268BC58-1485-4CEB-BA45-4E4ECD49595C}"/>
              </a:ext>
            </a:extLst>
          </p:cNvPr>
          <p:cNvSpPr txBox="1"/>
          <p:nvPr/>
        </p:nvSpPr>
        <p:spPr>
          <a:xfrm>
            <a:off x="1732605" y="917057"/>
            <a:ext cx="22685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solidFill>
                  <a:schemeClr val="bg1">
                    <a:lumMod val="85000"/>
                  </a:schemeClr>
                </a:solidFill>
                <a:latin typeface="Franklin Gothic Medium" panose="020B0603020102020204" pitchFamily="34" charset="0"/>
                <a:ea typeface="Microsoft YaHei UI" panose="020B0503020204020204" pitchFamily="34" charset="-122"/>
              </a:rPr>
              <a:t>Asociatia de proprietari Vulturul B4A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05F27FF-BDD1-4510-9582-7420D73A8550}"/>
              </a:ext>
            </a:extLst>
          </p:cNvPr>
          <p:cNvSpPr txBox="1"/>
          <p:nvPr/>
        </p:nvSpPr>
        <p:spPr>
          <a:xfrm>
            <a:off x="4134497" y="926456"/>
            <a:ext cx="6639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solidFill>
                  <a:schemeClr val="bg1">
                    <a:lumMod val="85000"/>
                  </a:schemeClr>
                </a:solidFill>
                <a:latin typeface="Franklin Gothic Medium" panose="020B0603020102020204" pitchFamily="34" charset="0"/>
                <a:ea typeface="Microsoft YaHei UI" panose="020B0503020204020204" pitchFamily="34" charset="-122"/>
              </a:rPr>
              <a:t>Scara  A</a:t>
            </a:r>
          </a:p>
        </p:txBody>
      </p:sp>
      <p:sp>
        <p:nvSpPr>
          <p:cNvPr id="18" name="Rectangle: Rounded Corners 23">
            <a:hlinkClick r:id="rId5" action="ppaction://hlinksldjump" tooltip="Completeza toate campurile. Competeaza cu 0 (zero) daca este cazul."/>
            <a:extLst>
              <a:ext uri="{FF2B5EF4-FFF2-40B4-BE49-F238E27FC236}">
                <a16:creationId xmlns:a16="http://schemas.microsoft.com/office/drawing/2014/main" id="{07F8413C-B330-4353-9FC0-B04FCFA2AF6A}"/>
              </a:ext>
            </a:extLst>
          </p:cNvPr>
          <p:cNvSpPr/>
          <p:nvPr/>
        </p:nvSpPr>
        <p:spPr>
          <a:xfrm>
            <a:off x="1718749" y="4984993"/>
            <a:ext cx="1704975" cy="246211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>
                <a:solidFill>
                  <a:schemeClr val="tx1">
                    <a:lumMod val="50000"/>
                    <a:lumOff val="50000"/>
                  </a:schemeClr>
                </a:solidFill>
              </a:rPr>
              <a:t>Continua</a:t>
            </a:r>
          </a:p>
        </p:txBody>
      </p:sp>
      <p:sp>
        <p:nvSpPr>
          <p:cNvPr id="19" name="Rectangle: Rounded Corners 25">
            <a:hlinkClick r:id="rId6" action="ppaction://hlinksldjump"/>
            <a:extLst>
              <a:ext uri="{FF2B5EF4-FFF2-40B4-BE49-F238E27FC236}">
                <a16:creationId xmlns:a16="http://schemas.microsoft.com/office/drawing/2014/main" id="{4A28F5C6-706E-4ABA-BB9A-BC4C90C3D360}"/>
              </a:ext>
            </a:extLst>
          </p:cNvPr>
          <p:cNvSpPr/>
          <p:nvPr/>
        </p:nvSpPr>
        <p:spPr>
          <a:xfrm>
            <a:off x="1718749" y="5291133"/>
            <a:ext cx="1704975" cy="246211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>
                <a:solidFill>
                  <a:schemeClr val="tx1">
                    <a:lumMod val="50000"/>
                    <a:lumOff val="50000"/>
                  </a:schemeClr>
                </a:solidFill>
              </a:rPr>
              <a:t>&lt; Inapoi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F9859A8-C564-422C-BA37-FADEFEFF46E4}"/>
              </a:ext>
            </a:extLst>
          </p:cNvPr>
          <p:cNvSpPr/>
          <p:nvPr/>
        </p:nvSpPr>
        <p:spPr>
          <a:xfrm>
            <a:off x="7712926" y="1368375"/>
            <a:ext cx="1483552" cy="3451367"/>
          </a:xfrm>
          <a:prstGeom prst="rect">
            <a:avLst/>
          </a:prstGeom>
          <a:solidFill>
            <a:schemeClr val="bg1"/>
          </a:solidFill>
          <a:ln>
            <a:gradFill flip="none" rotWithShape="1">
              <a:gsLst>
                <a:gs pos="39000">
                  <a:schemeClr val="bg1">
                    <a:lumMod val="75000"/>
                  </a:schemeClr>
                </a:gs>
                <a:gs pos="60000">
                  <a:schemeClr val="accent3">
                    <a:lumMod val="45000"/>
                    <a:lumOff val="5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100000">
                  <a:schemeClr val="tx1"/>
                </a:gs>
              </a:gsLst>
              <a:lin ang="54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  <a:p>
            <a:pPr algn="ctr"/>
            <a:r>
              <a:rPr lang="en-US" sz="1600">
                <a:solidFill>
                  <a:srgbClr val="00B050"/>
                </a:solidFill>
              </a:rPr>
              <a:t>Indicatii</a:t>
            </a:r>
            <a:r>
              <a:rPr lang="en-US" sz="1200">
                <a:solidFill>
                  <a:srgbClr val="00B050"/>
                </a:solidFill>
              </a:rPr>
              <a:t> </a:t>
            </a:r>
          </a:p>
          <a:p>
            <a:pPr algn="ctr"/>
            <a:r>
              <a:rPr lang="en-US" sz="800">
                <a:solidFill>
                  <a:schemeClr val="tx1"/>
                </a:solidFill>
              </a:rPr>
              <a:t>Te rog sa completezi tabelul alaturat cu informatiile din tabelul de intretinere afisat </a:t>
            </a:r>
          </a:p>
          <a:p>
            <a:pPr algn="ctr"/>
            <a:r>
              <a:rPr lang="en-US" sz="800">
                <a:solidFill>
                  <a:schemeClr val="tx1"/>
                </a:solidFill>
              </a:rPr>
              <a:t>Coloanele </a:t>
            </a:r>
            <a:r>
              <a:rPr lang="en-US" sz="800" b="1">
                <a:solidFill>
                  <a:schemeClr val="tx1"/>
                </a:solidFill>
              </a:rPr>
              <a:t>Total de plata </a:t>
            </a:r>
            <a:r>
              <a:rPr lang="en-US" sz="800">
                <a:solidFill>
                  <a:schemeClr val="tx1"/>
                </a:solidFill>
              </a:rPr>
              <a:t>si </a:t>
            </a:r>
            <a:r>
              <a:rPr lang="en-US" sz="800" b="1">
                <a:solidFill>
                  <a:schemeClr val="tx1"/>
                </a:solidFill>
              </a:rPr>
              <a:t>Total suma datorata </a:t>
            </a:r>
            <a:r>
              <a:rPr lang="en-US" sz="800">
                <a:solidFill>
                  <a:schemeClr val="tx1"/>
                </a:solidFill>
              </a:rPr>
              <a:t>se calculeza automat</a:t>
            </a:r>
          </a:p>
          <a:p>
            <a:pPr algn="ctr"/>
            <a:endParaRPr lang="en-US" sz="800">
              <a:solidFill>
                <a:schemeClr val="tx1"/>
              </a:solidFill>
            </a:endParaRPr>
          </a:p>
          <a:p>
            <a:pPr algn="ctr"/>
            <a:r>
              <a:rPr lang="en-US" sz="800">
                <a:solidFill>
                  <a:schemeClr val="tx1"/>
                </a:solidFill>
              </a:rPr>
              <a:t>Toate campurile sunt obligatorii. </a:t>
            </a:r>
          </a:p>
          <a:p>
            <a:pPr algn="ctr"/>
            <a:r>
              <a:rPr lang="en-US" sz="800">
                <a:solidFill>
                  <a:schemeClr val="tx1"/>
                </a:solidFill>
              </a:rPr>
              <a:t>Completeaza cu 0 (zero) daca este cazul</a:t>
            </a:r>
          </a:p>
          <a:p>
            <a:pPr algn="ctr"/>
            <a:endParaRPr lang="en-US" sz="800">
              <a:solidFill>
                <a:schemeClr val="tx1"/>
              </a:solidFill>
            </a:endParaRPr>
          </a:p>
          <a:p>
            <a:pPr algn="ctr"/>
            <a:endParaRPr lang="en-US" sz="800">
              <a:solidFill>
                <a:schemeClr val="tx1"/>
              </a:solidFill>
            </a:endParaRPr>
          </a:p>
          <a:p>
            <a:pPr algn="ctr"/>
            <a:r>
              <a:rPr lang="en-US" sz="800">
                <a:solidFill>
                  <a:schemeClr val="tx1"/>
                </a:solidFill>
              </a:rPr>
              <a:t>Dupa ce ai completat toate campurile, totalurile trebuie sa fie identice cu cele din tabelul de intretinere afisat de tine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14EC3FEE-B761-42D5-8964-6380858801FA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7491" y="1442910"/>
            <a:ext cx="246610" cy="246610"/>
          </a:xfrm>
          <a:prstGeom prst="rect">
            <a:avLst/>
          </a:prstGeom>
        </p:spPr>
      </p:pic>
      <p:sp>
        <p:nvSpPr>
          <p:cNvPr id="22" name="Rectangle 21">
            <a:hlinkClick r:id="rId8" action="ppaction://hlinksldjump"/>
          </p:cNvPr>
          <p:cNvSpPr/>
          <p:nvPr/>
        </p:nvSpPr>
        <p:spPr>
          <a:xfrm>
            <a:off x="5678498" y="1698435"/>
            <a:ext cx="575617" cy="31213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33971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15">
            <a:hlinkClick r:id="rId3" action="ppaction://hlinksldjump"/>
            <a:extLst>
              <a:ext uri="{FF2B5EF4-FFF2-40B4-BE49-F238E27FC236}">
                <a16:creationId xmlns:a16="http://schemas.microsoft.com/office/drawing/2014/main" id="{51F80B45-E6EE-437B-823E-AFC376A10FA4}"/>
              </a:ext>
            </a:extLst>
          </p:cNvPr>
          <p:cNvSpPr/>
          <p:nvPr/>
        </p:nvSpPr>
        <p:spPr>
          <a:xfrm>
            <a:off x="300037" y="220577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Apartamente</a:t>
            </a:r>
          </a:p>
        </p:txBody>
      </p:sp>
      <p:sp>
        <p:nvSpPr>
          <p:cNvPr id="5" name="Rectangle: Rounded Corners 16">
            <a:extLst>
              <a:ext uri="{FF2B5EF4-FFF2-40B4-BE49-F238E27FC236}">
                <a16:creationId xmlns:a16="http://schemas.microsoft.com/office/drawing/2014/main" id="{0D9A977F-7B59-4787-ACF1-074B698FD483}"/>
              </a:ext>
            </a:extLst>
          </p:cNvPr>
          <p:cNvSpPr/>
          <p:nvPr/>
        </p:nvSpPr>
        <p:spPr>
          <a:xfrm>
            <a:off x="300037" y="262348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Contoare</a:t>
            </a:r>
          </a:p>
        </p:txBody>
      </p:sp>
      <p:sp>
        <p:nvSpPr>
          <p:cNvPr id="6" name="Rectangle: Rounded Corners 17">
            <a:extLst>
              <a:ext uri="{FF2B5EF4-FFF2-40B4-BE49-F238E27FC236}">
                <a16:creationId xmlns:a16="http://schemas.microsoft.com/office/drawing/2014/main" id="{BA2C994D-CDAA-460C-B21F-73DE9B1B4A0E}"/>
              </a:ext>
            </a:extLst>
          </p:cNvPr>
          <p:cNvSpPr/>
          <p:nvPr/>
        </p:nvSpPr>
        <p:spPr>
          <a:xfrm>
            <a:off x="300037" y="304120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Facturi</a:t>
            </a:r>
          </a:p>
        </p:txBody>
      </p:sp>
      <p:sp>
        <p:nvSpPr>
          <p:cNvPr id="7" name="Rectangle: Rounded Corners 18">
            <a:extLst>
              <a:ext uri="{FF2B5EF4-FFF2-40B4-BE49-F238E27FC236}">
                <a16:creationId xmlns:a16="http://schemas.microsoft.com/office/drawing/2014/main" id="{C11240CE-0ACE-44A5-B859-A177D086DAE1}"/>
              </a:ext>
            </a:extLst>
          </p:cNvPr>
          <p:cNvSpPr/>
          <p:nvPr/>
        </p:nvSpPr>
        <p:spPr>
          <a:xfrm>
            <a:off x="300037" y="345891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Venituri</a:t>
            </a:r>
          </a:p>
        </p:txBody>
      </p:sp>
      <p:sp>
        <p:nvSpPr>
          <p:cNvPr id="8" name="Rectangle: Rounded Corners 19">
            <a:extLst>
              <a:ext uri="{FF2B5EF4-FFF2-40B4-BE49-F238E27FC236}">
                <a16:creationId xmlns:a16="http://schemas.microsoft.com/office/drawing/2014/main" id="{AB0A492D-F5AF-4B71-BE0C-7996082DC831}"/>
              </a:ext>
            </a:extLst>
          </p:cNvPr>
          <p:cNvSpPr/>
          <p:nvPr/>
        </p:nvSpPr>
        <p:spPr>
          <a:xfrm>
            <a:off x="300037" y="387663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Fonduri</a:t>
            </a:r>
          </a:p>
        </p:txBody>
      </p:sp>
      <p:sp>
        <p:nvSpPr>
          <p:cNvPr id="9" name="Rectangle: Rounded Corners 20">
            <a:extLst>
              <a:ext uri="{FF2B5EF4-FFF2-40B4-BE49-F238E27FC236}">
                <a16:creationId xmlns:a16="http://schemas.microsoft.com/office/drawing/2014/main" id="{B2D0DF0B-6CBE-4AEF-BE7F-98A80B47BC4B}"/>
              </a:ext>
            </a:extLst>
          </p:cNvPr>
          <p:cNvSpPr/>
          <p:nvPr/>
        </p:nvSpPr>
        <p:spPr>
          <a:xfrm>
            <a:off x="300037" y="429434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Contabilitate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149C328-EA5D-4724-AE70-1BE6F446DC8E}"/>
              </a:ext>
            </a:extLst>
          </p:cNvPr>
          <p:cNvSpPr/>
          <p:nvPr/>
        </p:nvSpPr>
        <p:spPr>
          <a:xfrm>
            <a:off x="1631477" y="1295536"/>
            <a:ext cx="10340000" cy="4407059"/>
          </a:xfrm>
          <a:prstGeom prst="rect">
            <a:avLst/>
          </a:prstGeom>
          <a:solidFill>
            <a:schemeClr val="bg1"/>
          </a:solidFill>
          <a:ln w="12700" cmpd="dbl">
            <a:solidFill>
              <a:schemeClr val="bg1">
                <a:lumMod val="75000"/>
              </a:schemeClr>
            </a:solidFill>
          </a:ln>
          <a:effectLst>
            <a:outerShdw blurRad="50800" dist="50800" dir="5400000" algn="ctr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" name="Rectangle: Rounded Corners 22">
            <a:hlinkClick r:id="rId4" action="ppaction://hlinksldjump"/>
            <a:extLst>
              <a:ext uri="{FF2B5EF4-FFF2-40B4-BE49-F238E27FC236}">
                <a16:creationId xmlns:a16="http://schemas.microsoft.com/office/drawing/2014/main" id="{0FF7EBC6-280E-4221-B843-104915A087EA}"/>
              </a:ext>
            </a:extLst>
          </p:cNvPr>
          <p:cNvSpPr/>
          <p:nvPr/>
        </p:nvSpPr>
        <p:spPr>
          <a:xfrm>
            <a:off x="300037" y="178805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Asociatie</a:t>
            </a:r>
          </a:p>
        </p:txBody>
      </p:sp>
      <p:sp>
        <p:nvSpPr>
          <p:cNvPr id="12" name="Rectangle: Rounded Corners 51">
            <a:extLst>
              <a:ext uri="{FF2B5EF4-FFF2-40B4-BE49-F238E27FC236}">
                <a16:creationId xmlns:a16="http://schemas.microsoft.com/office/drawing/2014/main" id="{77E01EFD-AECF-4331-8D06-5E00B6FD3FAA}"/>
              </a:ext>
            </a:extLst>
          </p:cNvPr>
          <p:cNvSpPr/>
          <p:nvPr/>
        </p:nvSpPr>
        <p:spPr>
          <a:xfrm>
            <a:off x="300037" y="1370344"/>
            <a:ext cx="1151258" cy="381931"/>
          </a:xfrm>
          <a:prstGeom prst="roundRect">
            <a:avLst/>
          </a:prstGeom>
          <a:gradFill flip="none" rotWithShape="1">
            <a:gsLst>
              <a:gs pos="94000">
                <a:schemeClr val="accent1"/>
              </a:gs>
              <a:gs pos="100000">
                <a:schemeClr val="accent1">
                  <a:lumMod val="75000"/>
                </a:schemeClr>
              </a:gs>
              <a:gs pos="93000">
                <a:schemeClr val="bg1"/>
              </a:gs>
              <a:gs pos="100000">
                <a:schemeClr val="bg1"/>
              </a:gs>
            </a:gsLst>
            <a:lin ang="10800000" scaled="1"/>
            <a:tileRect/>
          </a:gradFill>
          <a:ln w="158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>
                <a:solidFill>
                  <a:schemeClr val="tx1">
                    <a:lumMod val="65000"/>
                    <a:lumOff val="35000"/>
                  </a:schemeClr>
                </a:solidFill>
              </a:rPr>
              <a:t>Tabel intretinere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F8953135-8548-4EE3-9969-75A8F84E90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6317866"/>
              </p:ext>
            </p:extLst>
          </p:nvPr>
        </p:nvGraphicFramePr>
        <p:xfrm>
          <a:off x="1718749" y="1368375"/>
          <a:ext cx="5244026" cy="34513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>
                  <a:extLst>
                    <a:ext uri="{9D8B030D-6E8A-4147-A177-3AD203B41FA5}">
                      <a16:colId xmlns:a16="http://schemas.microsoft.com/office/drawing/2014/main" val="1356937080"/>
                    </a:ext>
                  </a:extLst>
                </a:gridCol>
                <a:gridCol w="1137363">
                  <a:extLst>
                    <a:ext uri="{9D8B030D-6E8A-4147-A177-3AD203B41FA5}">
                      <a16:colId xmlns:a16="http://schemas.microsoft.com/office/drawing/2014/main" val="2496032166"/>
                    </a:ext>
                  </a:extLst>
                </a:gridCol>
                <a:gridCol w="429208">
                  <a:extLst>
                    <a:ext uri="{9D8B030D-6E8A-4147-A177-3AD203B41FA5}">
                      <a16:colId xmlns:a16="http://schemas.microsoft.com/office/drawing/2014/main" val="927076491"/>
                    </a:ext>
                  </a:extLst>
                </a:gridCol>
                <a:gridCol w="858055">
                  <a:extLst>
                    <a:ext uri="{9D8B030D-6E8A-4147-A177-3AD203B41FA5}">
                      <a16:colId xmlns:a16="http://schemas.microsoft.com/office/drawing/2014/main" val="1584170534"/>
                    </a:ext>
                  </a:extLst>
                </a:gridCol>
                <a:gridCol w="561975">
                  <a:extLst>
                    <a:ext uri="{9D8B030D-6E8A-4147-A177-3AD203B41FA5}">
                      <a16:colId xmlns:a16="http://schemas.microsoft.com/office/drawing/2014/main" val="3534455024"/>
                    </a:ext>
                  </a:extLst>
                </a:gridCol>
                <a:gridCol w="561975">
                  <a:extLst>
                    <a:ext uri="{9D8B030D-6E8A-4147-A177-3AD203B41FA5}">
                      <a16:colId xmlns:a16="http://schemas.microsoft.com/office/drawing/2014/main" val="386415335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2239349485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3212762409"/>
                    </a:ext>
                  </a:extLst>
                </a:gridCol>
              </a:tblGrid>
              <a:tr h="239699"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Ap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Nume, prenume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Nr. pers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Intretinere luna afisata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Restanta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Total de plata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Penalitati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Total suma datorata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3702425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Odovinca D.</a:t>
                      </a:r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105.95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190.90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296.85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306.85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722038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Iordache Gh.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288.10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288.10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288.10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0001473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Nitu D-tru.</a:t>
                      </a:r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1,133.09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1,133.09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1,133.09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9102858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Radu Bogdan</a:t>
                      </a:r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372.62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372.62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372.62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1803574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Florea M.</a:t>
                      </a:r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83.89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74.76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158.65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83.89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2820063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Tudoran M.</a:t>
                      </a:r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327.75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327.75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327.75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8173922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Gurlea I.</a:t>
                      </a:r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260.76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260.76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260.76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9747823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Dumitrache B.</a:t>
                      </a:r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358.43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358.43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358.43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7969411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Geambasu C.</a:t>
                      </a:r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240.66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240.66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240.66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0657202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Manea F.</a:t>
                      </a:r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184.41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184.41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184.41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449946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Raileanu Ion</a:t>
                      </a:r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153.36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135.94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289.30 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153.36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8200989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Sandulachi D.</a:t>
                      </a:r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300.61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 baseline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300.61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300.61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5683532"/>
                  </a:ext>
                </a:extLst>
              </a:tr>
              <a:tr h="239699">
                <a:tc gridSpan="2">
                  <a:txBody>
                    <a:bodyPr/>
                    <a:lstStyle/>
                    <a:p>
                      <a:pPr algn="ctr"/>
                      <a:r>
                        <a:rPr lang="en-US" sz="800" b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Total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39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105.95</a:t>
                      </a:r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401.60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4211.23</a:t>
                      </a:r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4010.53</a:t>
                      </a:r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7437917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C268BC58-1485-4CEB-BA45-4E4ECD49595C}"/>
              </a:ext>
            </a:extLst>
          </p:cNvPr>
          <p:cNvSpPr txBox="1"/>
          <p:nvPr/>
        </p:nvSpPr>
        <p:spPr>
          <a:xfrm>
            <a:off x="1732605" y="917057"/>
            <a:ext cx="22685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solidFill>
                  <a:schemeClr val="bg1">
                    <a:lumMod val="85000"/>
                  </a:schemeClr>
                </a:solidFill>
                <a:latin typeface="Franklin Gothic Medium" panose="020B0603020102020204" pitchFamily="34" charset="0"/>
                <a:ea typeface="Microsoft YaHei UI" panose="020B0503020204020204" pitchFamily="34" charset="-122"/>
              </a:rPr>
              <a:t>Asociatia de proprietari Vulturul B4A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05F27FF-BDD1-4510-9582-7420D73A8550}"/>
              </a:ext>
            </a:extLst>
          </p:cNvPr>
          <p:cNvSpPr txBox="1"/>
          <p:nvPr/>
        </p:nvSpPr>
        <p:spPr>
          <a:xfrm>
            <a:off x="4134497" y="926456"/>
            <a:ext cx="6639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solidFill>
                  <a:schemeClr val="bg1">
                    <a:lumMod val="85000"/>
                  </a:schemeClr>
                </a:solidFill>
                <a:latin typeface="Franklin Gothic Medium" panose="020B0603020102020204" pitchFamily="34" charset="0"/>
                <a:ea typeface="Microsoft YaHei UI" panose="020B0503020204020204" pitchFamily="34" charset="-122"/>
              </a:rPr>
              <a:t>Scara  A</a:t>
            </a:r>
          </a:p>
        </p:txBody>
      </p:sp>
      <p:sp>
        <p:nvSpPr>
          <p:cNvPr id="18" name="Rectangle: Rounded Corners 23">
            <a:hlinkClick r:id="rId5" action="ppaction://hlinksldjump"/>
            <a:extLst>
              <a:ext uri="{FF2B5EF4-FFF2-40B4-BE49-F238E27FC236}">
                <a16:creationId xmlns:a16="http://schemas.microsoft.com/office/drawing/2014/main" id="{07F8413C-B330-4353-9FC0-B04FCFA2AF6A}"/>
              </a:ext>
            </a:extLst>
          </p:cNvPr>
          <p:cNvSpPr/>
          <p:nvPr/>
        </p:nvSpPr>
        <p:spPr>
          <a:xfrm>
            <a:off x="1718749" y="4984993"/>
            <a:ext cx="1704975" cy="246211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/>
              <a:t>Continua</a:t>
            </a:r>
          </a:p>
        </p:txBody>
      </p:sp>
      <p:sp>
        <p:nvSpPr>
          <p:cNvPr id="19" name="Rectangle: Rounded Corners 25">
            <a:hlinkClick r:id="rId6" action="ppaction://hlinksldjump"/>
            <a:extLst>
              <a:ext uri="{FF2B5EF4-FFF2-40B4-BE49-F238E27FC236}">
                <a16:creationId xmlns:a16="http://schemas.microsoft.com/office/drawing/2014/main" id="{4A28F5C6-706E-4ABA-BB9A-BC4C90C3D360}"/>
              </a:ext>
            </a:extLst>
          </p:cNvPr>
          <p:cNvSpPr/>
          <p:nvPr/>
        </p:nvSpPr>
        <p:spPr>
          <a:xfrm>
            <a:off x="1718749" y="5291133"/>
            <a:ext cx="1704975" cy="246211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>
                <a:solidFill>
                  <a:schemeClr val="tx1">
                    <a:lumMod val="50000"/>
                    <a:lumOff val="50000"/>
                  </a:schemeClr>
                </a:solidFill>
              </a:rPr>
              <a:t>&lt; Inapoi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F9859A8-C564-422C-BA37-FADEFEFF46E4}"/>
              </a:ext>
            </a:extLst>
          </p:cNvPr>
          <p:cNvSpPr/>
          <p:nvPr/>
        </p:nvSpPr>
        <p:spPr>
          <a:xfrm>
            <a:off x="7712926" y="1368375"/>
            <a:ext cx="1483552" cy="3451367"/>
          </a:xfrm>
          <a:prstGeom prst="rect">
            <a:avLst/>
          </a:prstGeom>
          <a:solidFill>
            <a:schemeClr val="bg1"/>
          </a:solidFill>
          <a:ln>
            <a:gradFill flip="none" rotWithShape="1">
              <a:gsLst>
                <a:gs pos="39000">
                  <a:schemeClr val="bg1">
                    <a:lumMod val="75000"/>
                  </a:schemeClr>
                </a:gs>
                <a:gs pos="60000">
                  <a:schemeClr val="accent3">
                    <a:lumMod val="45000"/>
                    <a:lumOff val="5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100000">
                  <a:schemeClr val="tx1"/>
                </a:gs>
              </a:gsLst>
              <a:lin ang="54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  <a:p>
            <a:pPr algn="ctr"/>
            <a:r>
              <a:rPr lang="en-US" sz="1600">
                <a:solidFill>
                  <a:srgbClr val="00B050"/>
                </a:solidFill>
              </a:rPr>
              <a:t>Indicatii</a:t>
            </a:r>
            <a:r>
              <a:rPr lang="en-US" sz="1200">
                <a:solidFill>
                  <a:srgbClr val="00B050"/>
                </a:solidFill>
              </a:rPr>
              <a:t> </a:t>
            </a:r>
          </a:p>
          <a:p>
            <a:pPr algn="ctr"/>
            <a:r>
              <a:rPr lang="en-US" sz="800">
                <a:solidFill>
                  <a:schemeClr val="tx1"/>
                </a:solidFill>
              </a:rPr>
              <a:t>Te rog sa completezi tabelul alaturat cu informatiile din tabelul de intretinere afisat </a:t>
            </a:r>
          </a:p>
          <a:p>
            <a:pPr algn="ctr"/>
            <a:r>
              <a:rPr lang="en-US" sz="800">
                <a:solidFill>
                  <a:schemeClr val="tx1"/>
                </a:solidFill>
              </a:rPr>
              <a:t>Coloanele </a:t>
            </a:r>
            <a:r>
              <a:rPr lang="en-US" sz="800" b="1">
                <a:solidFill>
                  <a:schemeClr val="tx1"/>
                </a:solidFill>
              </a:rPr>
              <a:t>Total de plata </a:t>
            </a:r>
            <a:r>
              <a:rPr lang="en-US" sz="800">
                <a:solidFill>
                  <a:schemeClr val="tx1"/>
                </a:solidFill>
              </a:rPr>
              <a:t>si </a:t>
            </a:r>
            <a:r>
              <a:rPr lang="en-US" sz="800" b="1">
                <a:solidFill>
                  <a:schemeClr val="tx1"/>
                </a:solidFill>
              </a:rPr>
              <a:t>Total suma datorata </a:t>
            </a:r>
            <a:r>
              <a:rPr lang="en-US" sz="800">
                <a:solidFill>
                  <a:schemeClr val="tx1"/>
                </a:solidFill>
              </a:rPr>
              <a:t>se calculeza automat</a:t>
            </a:r>
          </a:p>
          <a:p>
            <a:pPr algn="ctr"/>
            <a:endParaRPr lang="en-US" sz="800">
              <a:solidFill>
                <a:schemeClr val="tx1"/>
              </a:solidFill>
            </a:endParaRPr>
          </a:p>
          <a:p>
            <a:pPr algn="ctr"/>
            <a:r>
              <a:rPr lang="en-US" sz="800">
                <a:solidFill>
                  <a:schemeClr val="tx1"/>
                </a:solidFill>
              </a:rPr>
              <a:t>Toate campurile sunt obligatorii. </a:t>
            </a:r>
          </a:p>
          <a:p>
            <a:pPr algn="ctr"/>
            <a:r>
              <a:rPr lang="en-US" sz="800">
                <a:solidFill>
                  <a:schemeClr val="tx1"/>
                </a:solidFill>
              </a:rPr>
              <a:t>Completeaza cu 0 (zero) daca este cazul</a:t>
            </a:r>
          </a:p>
          <a:p>
            <a:pPr algn="ctr"/>
            <a:endParaRPr lang="en-US" sz="800">
              <a:solidFill>
                <a:schemeClr val="tx1"/>
              </a:solidFill>
            </a:endParaRPr>
          </a:p>
          <a:p>
            <a:pPr algn="ctr"/>
            <a:endParaRPr lang="en-US" sz="800">
              <a:solidFill>
                <a:schemeClr val="tx1"/>
              </a:solidFill>
            </a:endParaRPr>
          </a:p>
          <a:p>
            <a:pPr algn="ctr"/>
            <a:r>
              <a:rPr lang="en-US" sz="800">
                <a:solidFill>
                  <a:schemeClr val="tx1"/>
                </a:solidFill>
              </a:rPr>
              <a:t>Dupa ce ai completat toate campurile, totalurile trebuie sa fie identice cu cele din tabelul de intretinere afisat de tine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14EC3FEE-B761-42D5-8964-6380858801FA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7491" y="1442910"/>
            <a:ext cx="246610" cy="246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26686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15">
            <a:hlinkClick r:id="rId3" action="ppaction://hlinksldjump"/>
            <a:extLst>
              <a:ext uri="{FF2B5EF4-FFF2-40B4-BE49-F238E27FC236}">
                <a16:creationId xmlns:a16="http://schemas.microsoft.com/office/drawing/2014/main" id="{51F80B45-E6EE-437B-823E-AFC376A10FA4}"/>
              </a:ext>
            </a:extLst>
          </p:cNvPr>
          <p:cNvSpPr/>
          <p:nvPr/>
        </p:nvSpPr>
        <p:spPr>
          <a:xfrm>
            <a:off x="300037" y="220577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Apartamente</a:t>
            </a:r>
          </a:p>
        </p:txBody>
      </p:sp>
      <p:sp>
        <p:nvSpPr>
          <p:cNvPr id="5" name="Rectangle: Rounded Corners 16">
            <a:extLst>
              <a:ext uri="{FF2B5EF4-FFF2-40B4-BE49-F238E27FC236}">
                <a16:creationId xmlns:a16="http://schemas.microsoft.com/office/drawing/2014/main" id="{0D9A977F-7B59-4787-ACF1-074B698FD483}"/>
              </a:ext>
            </a:extLst>
          </p:cNvPr>
          <p:cNvSpPr/>
          <p:nvPr/>
        </p:nvSpPr>
        <p:spPr>
          <a:xfrm>
            <a:off x="300037" y="2623489"/>
            <a:ext cx="1151258" cy="381931"/>
          </a:xfrm>
          <a:prstGeom prst="roundRect">
            <a:avLst/>
          </a:prstGeom>
          <a:gradFill flip="none" rotWithShape="1">
            <a:gsLst>
              <a:gs pos="94000">
                <a:schemeClr val="accent1"/>
              </a:gs>
              <a:gs pos="100000">
                <a:schemeClr val="accent1">
                  <a:lumMod val="75000"/>
                </a:schemeClr>
              </a:gs>
              <a:gs pos="93000">
                <a:schemeClr val="bg1"/>
              </a:gs>
              <a:gs pos="100000">
                <a:schemeClr val="bg1"/>
              </a:gs>
            </a:gsLst>
            <a:lin ang="10800000" scaled="1"/>
            <a:tileRect/>
          </a:gradFill>
          <a:ln w="158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>
                <a:solidFill>
                  <a:schemeClr val="tx1">
                    <a:lumMod val="65000"/>
                    <a:lumOff val="35000"/>
                  </a:schemeClr>
                </a:solidFill>
              </a:rPr>
              <a:t>Contoare</a:t>
            </a:r>
          </a:p>
        </p:txBody>
      </p:sp>
      <p:sp>
        <p:nvSpPr>
          <p:cNvPr id="6" name="Rectangle: Rounded Corners 17">
            <a:extLst>
              <a:ext uri="{FF2B5EF4-FFF2-40B4-BE49-F238E27FC236}">
                <a16:creationId xmlns:a16="http://schemas.microsoft.com/office/drawing/2014/main" id="{BA2C994D-CDAA-460C-B21F-73DE9B1B4A0E}"/>
              </a:ext>
            </a:extLst>
          </p:cNvPr>
          <p:cNvSpPr/>
          <p:nvPr/>
        </p:nvSpPr>
        <p:spPr>
          <a:xfrm>
            <a:off x="300037" y="304120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Facturi</a:t>
            </a:r>
          </a:p>
        </p:txBody>
      </p:sp>
      <p:sp>
        <p:nvSpPr>
          <p:cNvPr id="7" name="Rectangle: Rounded Corners 18">
            <a:extLst>
              <a:ext uri="{FF2B5EF4-FFF2-40B4-BE49-F238E27FC236}">
                <a16:creationId xmlns:a16="http://schemas.microsoft.com/office/drawing/2014/main" id="{C11240CE-0ACE-44A5-B859-A177D086DAE1}"/>
              </a:ext>
            </a:extLst>
          </p:cNvPr>
          <p:cNvSpPr/>
          <p:nvPr/>
        </p:nvSpPr>
        <p:spPr>
          <a:xfrm>
            <a:off x="300037" y="345891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Venituri</a:t>
            </a:r>
          </a:p>
        </p:txBody>
      </p:sp>
      <p:sp>
        <p:nvSpPr>
          <p:cNvPr id="8" name="Rectangle: Rounded Corners 19">
            <a:extLst>
              <a:ext uri="{FF2B5EF4-FFF2-40B4-BE49-F238E27FC236}">
                <a16:creationId xmlns:a16="http://schemas.microsoft.com/office/drawing/2014/main" id="{AB0A492D-F5AF-4B71-BE0C-7996082DC831}"/>
              </a:ext>
            </a:extLst>
          </p:cNvPr>
          <p:cNvSpPr/>
          <p:nvPr/>
        </p:nvSpPr>
        <p:spPr>
          <a:xfrm>
            <a:off x="300037" y="387663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Fonduri</a:t>
            </a:r>
          </a:p>
        </p:txBody>
      </p:sp>
      <p:sp>
        <p:nvSpPr>
          <p:cNvPr id="9" name="Rectangle: Rounded Corners 20">
            <a:extLst>
              <a:ext uri="{FF2B5EF4-FFF2-40B4-BE49-F238E27FC236}">
                <a16:creationId xmlns:a16="http://schemas.microsoft.com/office/drawing/2014/main" id="{B2D0DF0B-6CBE-4AEF-BE7F-98A80B47BC4B}"/>
              </a:ext>
            </a:extLst>
          </p:cNvPr>
          <p:cNvSpPr/>
          <p:nvPr/>
        </p:nvSpPr>
        <p:spPr>
          <a:xfrm>
            <a:off x="300037" y="429434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Contabilitate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149C328-EA5D-4724-AE70-1BE6F446DC8E}"/>
              </a:ext>
            </a:extLst>
          </p:cNvPr>
          <p:cNvSpPr/>
          <p:nvPr/>
        </p:nvSpPr>
        <p:spPr>
          <a:xfrm>
            <a:off x="1631477" y="1295536"/>
            <a:ext cx="10340000" cy="4407059"/>
          </a:xfrm>
          <a:prstGeom prst="rect">
            <a:avLst/>
          </a:prstGeom>
          <a:solidFill>
            <a:schemeClr val="bg1"/>
          </a:solidFill>
          <a:ln w="12700" cmpd="dbl">
            <a:solidFill>
              <a:schemeClr val="bg1">
                <a:lumMod val="75000"/>
              </a:schemeClr>
            </a:solidFill>
          </a:ln>
          <a:effectLst>
            <a:outerShdw blurRad="50800" dist="50800" dir="5400000" algn="ctr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" name="Rectangle: Rounded Corners 22">
            <a:hlinkClick r:id="rId4" action="ppaction://hlinksldjump"/>
            <a:extLst>
              <a:ext uri="{FF2B5EF4-FFF2-40B4-BE49-F238E27FC236}">
                <a16:creationId xmlns:a16="http://schemas.microsoft.com/office/drawing/2014/main" id="{0FF7EBC6-280E-4221-B843-104915A087EA}"/>
              </a:ext>
            </a:extLst>
          </p:cNvPr>
          <p:cNvSpPr/>
          <p:nvPr/>
        </p:nvSpPr>
        <p:spPr>
          <a:xfrm>
            <a:off x="300037" y="178805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Asociatie</a:t>
            </a:r>
          </a:p>
        </p:txBody>
      </p:sp>
      <p:sp>
        <p:nvSpPr>
          <p:cNvPr id="12" name="Rectangle: Rounded Corners 51">
            <a:extLst>
              <a:ext uri="{FF2B5EF4-FFF2-40B4-BE49-F238E27FC236}">
                <a16:creationId xmlns:a16="http://schemas.microsoft.com/office/drawing/2014/main" id="{77E01EFD-AECF-4331-8D06-5E00B6FD3FAA}"/>
              </a:ext>
            </a:extLst>
          </p:cNvPr>
          <p:cNvSpPr/>
          <p:nvPr/>
        </p:nvSpPr>
        <p:spPr>
          <a:xfrm>
            <a:off x="300037" y="137034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Tabel intretinere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268BC58-1485-4CEB-BA45-4E4ECD49595C}"/>
              </a:ext>
            </a:extLst>
          </p:cNvPr>
          <p:cNvSpPr txBox="1"/>
          <p:nvPr/>
        </p:nvSpPr>
        <p:spPr>
          <a:xfrm>
            <a:off x="1732605" y="917057"/>
            <a:ext cx="22685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solidFill>
                  <a:schemeClr val="bg1">
                    <a:lumMod val="85000"/>
                  </a:schemeClr>
                </a:solidFill>
                <a:latin typeface="Franklin Gothic Medium" panose="020B0603020102020204" pitchFamily="34" charset="0"/>
                <a:ea typeface="Microsoft YaHei UI" panose="020B0503020204020204" pitchFamily="34" charset="-122"/>
              </a:rPr>
              <a:t>Asociatia de proprietari Vulturul B4A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05F27FF-BDD1-4510-9582-7420D73A8550}"/>
              </a:ext>
            </a:extLst>
          </p:cNvPr>
          <p:cNvSpPr txBox="1"/>
          <p:nvPr/>
        </p:nvSpPr>
        <p:spPr>
          <a:xfrm>
            <a:off x="4134497" y="926456"/>
            <a:ext cx="6639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solidFill>
                  <a:schemeClr val="bg1">
                    <a:lumMod val="85000"/>
                  </a:schemeClr>
                </a:solidFill>
                <a:latin typeface="Franklin Gothic Medium" panose="020B0603020102020204" pitchFamily="34" charset="0"/>
                <a:ea typeface="Microsoft YaHei UI" panose="020B0503020204020204" pitchFamily="34" charset="-122"/>
              </a:rPr>
              <a:t>Scara  A</a:t>
            </a:r>
          </a:p>
        </p:txBody>
      </p:sp>
      <p:sp>
        <p:nvSpPr>
          <p:cNvPr id="18" name="Rectangle: Rounded Corners 23">
            <a:extLst>
              <a:ext uri="{FF2B5EF4-FFF2-40B4-BE49-F238E27FC236}">
                <a16:creationId xmlns:a16="http://schemas.microsoft.com/office/drawing/2014/main" id="{07F8413C-B330-4353-9FC0-B04FCFA2AF6A}"/>
              </a:ext>
            </a:extLst>
          </p:cNvPr>
          <p:cNvSpPr/>
          <p:nvPr/>
        </p:nvSpPr>
        <p:spPr>
          <a:xfrm>
            <a:off x="1718749" y="4984993"/>
            <a:ext cx="1704975" cy="246211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>
                <a:solidFill>
                  <a:schemeClr val="tx1">
                    <a:lumMod val="50000"/>
                    <a:lumOff val="50000"/>
                  </a:schemeClr>
                </a:solidFill>
              </a:rPr>
              <a:t>Continua</a:t>
            </a:r>
          </a:p>
        </p:txBody>
      </p:sp>
      <p:sp>
        <p:nvSpPr>
          <p:cNvPr id="19" name="Rectangle: Rounded Corners 25">
            <a:hlinkClick r:id="rId5" action="ppaction://hlinksldjump"/>
            <a:extLst>
              <a:ext uri="{FF2B5EF4-FFF2-40B4-BE49-F238E27FC236}">
                <a16:creationId xmlns:a16="http://schemas.microsoft.com/office/drawing/2014/main" id="{4A28F5C6-706E-4ABA-BB9A-BC4C90C3D360}"/>
              </a:ext>
            </a:extLst>
          </p:cNvPr>
          <p:cNvSpPr/>
          <p:nvPr/>
        </p:nvSpPr>
        <p:spPr>
          <a:xfrm>
            <a:off x="1718749" y="5291133"/>
            <a:ext cx="1704975" cy="246211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>
                <a:solidFill>
                  <a:schemeClr val="tx1">
                    <a:lumMod val="50000"/>
                    <a:lumOff val="50000"/>
                  </a:schemeClr>
                </a:solidFill>
              </a:rPr>
              <a:t>&lt; Inapoi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F9859A8-C564-422C-BA37-FADEFEFF46E4}"/>
              </a:ext>
            </a:extLst>
          </p:cNvPr>
          <p:cNvSpPr/>
          <p:nvPr/>
        </p:nvSpPr>
        <p:spPr>
          <a:xfrm>
            <a:off x="7712926" y="1368375"/>
            <a:ext cx="1483552" cy="3451367"/>
          </a:xfrm>
          <a:prstGeom prst="rect">
            <a:avLst/>
          </a:prstGeom>
          <a:solidFill>
            <a:schemeClr val="bg1"/>
          </a:solidFill>
          <a:ln>
            <a:gradFill flip="none" rotWithShape="1">
              <a:gsLst>
                <a:gs pos="39000">
                  <a:schemeClr val="bg1">
                    <a:lumMod val="75000"/>
                  </a:schemeClr>
                </a:gs>
                <a:gs pos="60000">
                  <a:schemeClr val="accent3">
                    <a:lumMod val="45000"/>
                    <a:lumOff val="5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100000">
                  <a:schemeClr val="tx1"/>
                </a:gs>
              </a:gsLst>
              <a:lin ang="54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  <a:p>
            <a:pPr algn="ctr"/>
            <a:r>
              <a:rPr lang="en-US" sz="1600">
                <a:solidFill>
                  <a:srgbClr val="00B050"/>
                </a:solidFill>
              </a:rPr>
              <a:t>Indicatii</a:t>
            </a:r>
            <a:r>
              <a:rPr lang="en-US" sz="1200">
                <a:solidFill>
                  <a:srgbClr val="00B050"/>
                </a:solidFill>
              </a:rPr>
              <a:t> </a:t>
            </a:r>
          </a:p>
          <a:p>
            <a:pPr algn="ctr"/>
            <a:r>
              <a:rPr lang="en-US" sz="800">
                <a:solidFill>
                  <a:schemeClr val="tx1"/>
                </a:solidFill>
              </a:rPr>
              <a:t>Te rog sa completezi in tabelul alaturat indecsii contoarelor </a:t>
            </a:r>
          </a:p>
          <a:p>
            <a:pPr algn="ctr"/>
            <a:endParaRPr lang="en-US" sz="800">
              <a:solidFill>
                <a:schemeClr val="tx1"/>
              </a:solidFill>
            </a:endParaRPr>
          </a:p>
          <a:p>
            <a:pPr algn="ctr"/>
            <a:r>
              <a:rPr lang="en-US" sz="800">
                <a:solidFill>
                  <a:schemeClr val="tx1"/>
                </a:solidFill>
              </a:rPr>
              <a:t>Toate campurile sunt obligatorii. </a:t>
            </a:r>
          </a:p>
          <a:p>
            <a:pPr algn="ctr"/>
            <a:r>
              <a:rPr lang="en-US" sz="800">
                <a:solidFill>
                  <a:schemeClr val="tx1"/>
                </a:solidFill>
              </a:rPr>
              <a:t>Completeaza cu 0 (zero) daca este cazul</a:t>
            </a:r>
          </a:p>
          <a:p>
            <a:pPr algn="ctr"/>
            <a:endParaRPr lang="en-US" sz="800">
              <a:solidFill>
                <a:schemeClr val="tx1"/>
              </a:solidFill>
            </a:endParaRPr>
          </a:p>
          <a:p>
            <a:pPr algn="ctr"/>
            <a:endParaRPr lang="en-US" sz="800">
              <a:solidFill>
                <a:schemeClr val="tx1"/>
              </a:solidFill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14EC3FEE-B761-42D5-8964-6380858801FA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7491" y="1442910"/>
            <a:ext cx="246610" cy="246610"/>
          </a:xfrm>
          <a:prstGeom prst="rect">
            <a:avLst/>
          </a:prstGeom>
        </p:spPr>
      </p:pic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0D0AEAF3-A255-48F0-8CF1-66F33B94F9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7434716"/>
              </p:ext>
            </p:extLst>
          </p:nvPr>
        </p:nvGraphicFramePr>
        <p:xfrm>
          <a:off x="1718099" y="1674125"/>
          <a:ext cx="3780351" cy="31160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>
                  <a:extLst>
                    <a:ext uri="{9D8B030D-6E8A-4147-A177-3AD203B41FA5}">
                      <a16:colId xmlns:a16="http://schemas.microsoft.com/office/drawing/2014/main" val="1356937080"/>
                    </a:ext>
                  </a:extLst>
                </a:gridCol>
                <a:gridCol w="1137363">
                  <a:extLst>
                    <a:ext uri="{9D8B030D-6E8A-4147-A177-3AD203B41FA5}">
                      <a16:colId xmlns:a16="http://schemas.microsoft.com/office/drawing/2014/main" val="2496032166"/>
                    </a:ext>
                  </a:extLst>
                </a:gridCol>
                <a:gridCol w="560188">
                  <a:extLst>
                    <a:ext uri="{9D8B030D-6E8A-4147-A177-3AD203B41FA5}">
                      <a16:colId xmlns:a16="http://schemas.microsoft.com/office/drawing/2014/main" val="927076491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1584170534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3534455024"/>
                    </a:ext>
                  </a:extLst>
                </a:gridCol>
                <a:gridCol w="603250">
                  <a:extLst>
                    <a:ext uri="{9D8B030D-6E8A-4147-A177-3AD203B41FA5}">
                      <a16:colId xmlns:a16="http://schemas.microsoft.com/office/drawing/2014/main" val="386415335"/>
                    </a:ext>
                  </a:extLst>
                </a:gridCol>
              </a:tblGrid>
              <a:tr h="239699">
                <a:tc rowSpan="2">
                  <a:txBody>
                    <a:bodyPr/>
                    <a:lstStyle/>
                    <a:p>
                      <a:pPr algn="ctr"/>
                      <a:endParaRPr lang="en-US" sz="800"/>
                    </a:p>
                    <a:p>
                      <a:pPr algn="ctr"/>
                      <a:r>
                        <a:rPr lang="en-US" sz="800"/>
                        <a:t>Ap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-US" sz="800"/>
                    </a:p>
                    <a:p>
                      <a:pPr algn="ctr"/>
                      <a:r>
                        <a:rPr lang="en-US" sz="800"/>
                        <a:t>Nume, prenume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800"/>
                        <a:t>Bucatarie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800"/>
                        <a:t>Baie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3702425"/>
                  </a:ext>
                </a:extLst>
              </a:tr>
              <a:tr h="239699">
                <a:tc vMerge="1">
                  <a:txBody>
                    <a:bodyPr/>
                    <a:lstStyle/>
                    <a:p>
                      <a:pPr algn="ctr"/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6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Apa rece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6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Apa calda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6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Apa rece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6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Apa calda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4757155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Odovinca D.</a:t>
                      </a:r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722038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Iordache Gh.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0001473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Nitu D-tru.</a:t>
                      </a:r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9102858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Radu Bogdan</a:t>
                      </a:r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1803574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Florea M.</a:t>
                      </a:r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2820063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Tudoran M.</a:t>
                      </a:r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8173922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Gurlea I.</a:t>
                      </a:r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9747823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Dumitrache B.</a:t>
                      </a:r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7969411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Geambasu C.</a:t>
                      </a:r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0657202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Manea F.</a:t>
                      </a:r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449946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Raileanu Ion</a:t>
                      </a:r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8200989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F9542B41-CF80-4B56-B8A4-3E5CE4C08802}"/>
              </a:ext>
            </a:extLst>
          </p:cNvPr>
          <p:cNvSpPr txBox="1"/>
          <p:nvPr/>
        </p:nvSpPr>
        <p:spPr>
          <a:xfrm>
            <a:off x="1691549" y="1316678"/>
            <a:ext cx="14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Contoare Apa</a:t>
            </a:r>
          </a:p>
        </p:txBody>
      </p:sp>
      <p:sp>
        <p:nvSpPr>
          <p:cNvPr id="2" name="Rectangle 1">
            <a:hlinkClick r:id="rId7" action="ppaction://hlinksldjump"/>
            <a:extLst>
              <a:ext uri="{FF2B5EF4-FFF2-40B4-BE49-F238E27FC236}">
                <a16:creationId xmlns:a16="http://schemas.microsoft.com/office/drawing/2014/main" id="{F27DB6C6-32DB-4F6B-8C93-091637B730BE}"/>
              </a:ext>
            </a:extLst>
          </p:cNvPr>
          <p:cNvSpPr/>
          <p:nvPr/>
        </p:nvSpPr>
        <p:spPr>
          <a:xfrm>
            <a:off x="3276600" y="2169990"/>
            <a:ext cx="518160" cy="26202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8469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4C358C5-B14B-405D-84E6-2E34DE654F1C}"/>
              </a:ext>
            </a:extLst>
          </p:cNvPr>
          <p:cNvSpPr/>
          <p:nvPr/>
        </p:nvSpPr>
        <p:spPr>
          <a:xfrm>
            <a:off x="4913821" y="627833"/>
            <a:ext cx="2824578" cy="5147767"/>
          </a:xfrm>
          <a:prstGeom prst="rect">
            <a:avLst/>
          </a:prstGeom>
          <a:solidFill>
            <a:schemeClr val="bg1"/>
          </a:solidFill>
          <a:ln w="12700" cmpd="dbl">
            <a:gradFill flip="none" rotWithShape="1">
              <a:gsLst>
                <a:gs pos="0">
                  <a:schemeClr val="accent3">
                    <a:lumMod val="0"/>
                    <a:lumOff val="100000"/>
                  </a:schemeClr>
                </a:gs>
                <a:gs pos="35000">
                  <a:schemeClr val="accent3">
                    <a:lumMod val="0"/>
                    <a:lumOff val="100000"/>
                  </a:schemeClr>
                </a:gs>
                <a:gs pos="100000">
                  <a:schemeClr val="accent3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8F1CC5B-F713-4106-A823-70239DD8BA65}"/>
              </a:ext>
            </a:extLst>
          </p:cNvPr>
          <p:cNvCxnSpPr>
            <a:cxnSpLocks/>
          </p:cNvCxnSpPr>
          <p:nvPr/>
        </p:nvCxnSpPr>
        <p:spPr>
          <a:xfrm>
            <a:off x="5581397" y="3036449"/>
            <a:ext cx="153144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DB816EA2-9E44-4B40-9E75-AFBD4A1346F1}"/>
              </a:ext>
            </a:extLst>
          </p:cNvPr>
          <p:cNvGrpSpPr/>
          <p:nvPr/>
        </p:nvGrpSpPr>
        <p:grpSpPr>
          <a:xfrm>
            <a:off x="5009537" y="901698"/>
            <a:ext cx="2646362" cy="585689"/>
            <a:chOff x="4779422" y="1269185"/>
            <a:chExt cx="2646362" cy="585689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49318667-4CD0-4178-AF17-8B6BB3DFA1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79422" y="1269185"/>
              <a:ext cx="743671" cy="585689"/>
            </a:xfrm>
            <a:prstGeom prst="rect">
              <a:avLst/>
            </a:prstGeom>
          </p:spPr>
        </p:pic>
        <p:sp>
          <p:nvSpPr>
            <p:cNvPr id="7" name="TextBox 6">
              <a:hlinkClick r:id="rId3" action="ppaction://hlinksldjump"/>
              <a:extLst>
                <a:ext uri="{FF2B5EF4-FFF2-40B4-BE49-F238E27FC236}">
                  <a16:creationId xmlns:a16="http://schemas.microsoft.com/office/drawing/2014/main" id="{98815869-205C-4A62-9B8A-2EBFCD56869B}"/>
                </a:ext>
              </a:extLst>
            </p:cNvPr>
            <p:cNvSpPr txBox="1"/>
            <p:nvPr/>
          </p:nvSpPr>
          <p:spPr>
            <a:xfrm>
              <a:off x="5523093" y="1301163"/>
              <a:ext cx="19026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>
                  <a:solidFill>
                    <a:srgbClr val="336699"/>
                  </a:solidFill>
                  <a:latin typeface="Franklin Gothic Medium" panose="020B0603020102020204" pitchFamily="34" charset="0"/>
                  <a:ea typeface="Microsoft YaHei UI" panose="020B0503020204020204" pitchFamily="34" charset="-122"/>
                </a:rPr>
                <a:t>BlocAdmin.ro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4884985-CBBB-475F-827F-D558B25517CD}"/>
                </a:ext>
              </a:extLst>
            </p:cNvPr>
            <p:cNvSpPr txBox="1"/>
            <p:nvPr/>
          </p:nvSpPr>
          <p:spPr>
            <a:xfrm>
              <a:off x="5523093" y="1518809"/>
              <a:ext cx="189951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i="1" err="1">
                  <a:solidFill>
                    <a:srgbClr val="006600"/>
                  </a:solidFill>
                </a:rPr>
                <a:t>Pentru</a:t>
              </a:r>
              <a:r>
                <a:rPr lang="en-US" sz="1000" b="1" i="1">
                  <a:solidFill>
                    <a:srgbClr val="006600"/>
                  </a:solidFill>
                </a:rPr>
                <a:t> administratorii de bloc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B27F7E71-4215-485A-8393-B43E9CAA8FF7}"/>
              </a:ext>
            </a:extLst>
          </p:cNvPr>
          <p:cNvSpPr txBox="1"/>
          <p:nvPr/>
        </p:nvSpPr>
        <p:spPr>
          <a:xfrm>
            <a:off x="5621654" y="1499635"/>
            <a:ext cx="14089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chemeClr val="tx1">
                    <a:lumMod val="75000"/>
                    <a:lumOff val="25000"/>
                  </a:schemeClr>
                </a:solidFill>
              </a:rPr>
              <a:t>Bine</a:t>
            </a:r>
            <a:r>
              <a:rPr lang="en-US" sz="1600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b="1">
                <a:solidFill>
                  <a:schemeClr val="tx1">
                    <a:lumMod val="75000"/>
                    <a:lumOff val="25000"/>
                  </a:schemeClr>
                </a:solidFill>
              </a:rPr>
              <a:t>ai</a:t>
            </a:r>
            <a:r>
              <a:rPr lang="en-US" sz="1600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b="1">
                <a:solidFill>
                  <a:schemeClr val="tx1">
                    <a:lumMod val="75000"/>
                    <a:lumOff val="25000"/>
                  </a:schemeClr>
                </a:solidFill>
              </a:rPr>
              <a:t>revenit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5FFB188-1B85-47E2-B3E0-4DEABDCFF0A1}"/>
              </a:ext>
            </a:extLst>
          </p:cNvPr>
          <p:cNvSpPr/>
          <p:nvPr/>
        </p:nvSpPr>
        <p:spPr>
          <a:xfrm>
            <a:off x="5104787" y="3578571"/>
            <a:ext cx="2484852" cy="24622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>
                <a:solidFill>
                  <a:schemeClr val="tx1">
                    <a:lumMod val="75000"/>
                    <a:lumOff val="25000"/>
                  </a:schemeClr>
                </a:solidFill>
              </a:rPr>
              <a:t>f.liviu@yahoo.com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A89F473E-361C-4E55-83BF-0F5EE12069BA}"/>
              </a:ext>
            </a:extLst>
          </p:cNvPr>
          <p:cNvSpPr/>
          <p:nvPr/>
        </p:nvSpPr>
        <p:spPr>
          <a:xfrm>
            <a:off x="5104787" y="3949103"/>
            <a:ext cx="2484852" cy="246221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>
                <a:solidFill>
                  <a:schemeClr val="tx1">
                    <a:lumMod val="75000"/>
                    <a:lumOff val="25000"/>
                  </a:schemeClr>
                </a:solidFill>
              </a:rPr>
              <a:t>**********</a:t>
            </a:r>
          </a:p>
        </p:txBody>
      </p:sp>
      <p:sp>
        <p:nvSpPr>
          <p:cNvPr id="41" name="Rectangle: Rounded Corners 40">
            <a:hlinkClick r:id="rId4" action="ppaction://hlinksldjump"/>
            <a:extLst>
              <a:ext uri="{FF2B5EF4-FFF2-40B4-BE49-F238E27FC236}">
                <a16:creationId xmlns:a16="http://schemas.microsoft.com/office/drawing/2014/main" id="{35D2223C-3508-4B70-86C7-232CB10A5133}"/>
              </a:ext>
            </a:extLst>
          </p:cNvPr>
          <p:cNvSpPr/>
          <p:nvPr/>
        </p:nvSpPr>
        <p:spPr>
          <a:xfrm>
            <a:off x="5452845" y="4677488"/>
            <a:ext cx="1704975" cy="246211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/>
              <a:t>Lanseaza BlocAdmin</a:t>
            </a:r>
          </a:p>
        </p:txBody>
      </p:sp>
      <p:pic>
        <p:nvPicPr>
          <p:cNvPr id="23" name="Picture 22">
            <a:hlinkClick r:id="rId5" action="ppaction://hlinksldjump"/>
            <a:extLst>
              <a:ext uri="{FF2B5EF4-FFF2-40B4-BE49-F238E27FC236}">
                <a16:creationId xmlns:a16="http://schemas.microsoft.com/office/drawing/2014/main" id="{0B2E746A-F393-44EB-8441-500CC098DD3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950" y="2029075"/>
            <a:ext cx="2516662" cy="391940"/>
          </a:xfrm>
          <a:prstGeom prst="rect">
            <a:avLst/>
          </a:prstGeom>
        </p:spPr>
      </p:pic>
      <p:pic>
        <p:nvPicPr>
          <p:cNvPr id="43" name="Picture 42">
            <a:hlinkClick r:id="rId7" action="ppaction://hlinksldjump"/>
            <a:extLst>
              <a:ext uri="{FF2B5EF4-FFF2-40B4-BE49-F238E27FC236}">
                <a16:creationId xmlns:a16="http://schemas.microsoft.com/office/drawing/2014/main" id="{A8DE5B65-F2B3-40A0-8C00-EB6C71DB4FD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1423" y="2450838"/>
            <a:ext cx="2490149" cy="387811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C44DD265-7B89-4052-B38A-5F14F92BBBF7}"/>
              </a:ext>
            </a:extLst>
          </p:cNvPr>
          <p:cNvSpPr txBox="1"/>
          <p:nvPr/>
        </p:nvSpPr>
        <p:spPr>
          <a:xfrm>
            <a:off x="6124032" y="2913339"/>
            <a:ext cx="36260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>
                <a:solidFill>
                  <a:schemeClr val="bg1">
                    <a:lumMod val="65000"/>
                  </a:schemeClr>
                </a:solidFill>
              </a:rPr>
              <a:t>sau</a:t>
            </a:r>
            <a:endParaRPr lang="en-US" sz="1000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E893B7DC-63B5-431B-B450-AF9560E387D1}"/>
              </a:ext>
            </a:extLst>
          </p:cNvPr>
          <p:cNvSpPr/>
          <p:nvPr/>
        </p:nvSpPr>
        <p:spPr>
          <a:xfrm>
            <a:off x="5142887" y="4311691"/>
            <a:ext cx="105388" cy="93787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F889A2B-6E2C-454A-9EB2-57BFD084A52F}"/>
              </a:ext>
            </a:extLst>
          </p:cNvPr>
          <p:cNvSpPr txBox="1"/>
          <p:nvPr/>
        </p:nvSpPr>
        <p:spPr>
          <a:xfrm>
            <a:off x="5267591" y="4251135"/>
            <a:ext cx="521297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Retine</a:t>
            </a:r>
          </a:p>
        </p:txBody>
      </p:sp>
      <p:sp>
        <p:nvSpPr>
          <p:cNvPr id="53" name="TextBox 52">
            <a:hlinkClick r:id="rId9" action="ppaction://hlinksldjump"/>
            <a:extLst>
              <a:ext uri="{FF2B5EF4-FFF2-40B4-BE49-F238E27FC236}">
                <a16:creationId xmlns:a16="http://schemas.microsoft.com/office/drawing/2014/main" id="{2AAD9306-2C0B-492E-91C6-66099DD8A2AA}"/>
              </a:ext>
            </a:extLst>
          </p:cNvPr>
          <p:cNvSpPr txBox="1"/>
          <p:nvPr/>
        </p:nvSpPr>
        <p:spPr>
          <a:xfrm>
            <a:off x="6716950" y="4251135"/>
            <a:ext cx="1021448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>
                <a:solidFill>
                  <a:srgbClr val="336699"/>
                </a:solidFill>
              </a:rPr>
              <a:t>Ai uitat parola?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7B5E9C36-E770-464C-A5E1-A9380F01C379}"/>
              </a:ext>
            </a:extLst>
          </p:cNvPr>
          <p:cNvCxnSpPr>
            <a:cxnSpLocks/>
          </p:cNvCxnSpPr>
          <p:nvPr/>
        </p:nvCxnSpPr>
        <p:spPr>
          <a:xfrm>
            <a:off x="5149977" y="5475996"/>
            <a:ext cx="240159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>
            <a:extLst>
              <a:ext uri="{FF2B5EF4-FFF2-40B4-BE49-F238E27FC236}">
                <a16:creationId xmlns:a16="http://schemas.microsoft.com/office/drawing/2014/main" id="{4344FEC9-3B1F-41C5-AAF8-4FF850FB2BFD}"/>
              </a:ext>
            </a:extLst>
          </p:cNvPr>
          <p:cNvGrpSpPr/>
          <p:nvPr/>
        </p:nvGrpSpPr>
        <p:grpSpPr>
          <a:xfrm>
            <a:off x="5394639" y="5529379"/>
            <a:ext cx="1955388" cy="246221"/>
            <a:chOff x="4598516" y="5218985"/>
            <a:chExt cx="1955388" cy="246221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AC32EC44-B5BE-4D0B-A37E-A94115036463}"/>
                </a:ext>
              </a:extLst>
            </p:cNvPr>
            <p:cNvSpPr txBox="1"/>
            <p:nvPr/>
          </p:nvSpPr>
          <p:spPr>
            <a:xfrm>
              <a:off x="4598516" y="5218985"/>
              <a:ext cx="774571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0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Nu ai cont?</a:t>
              </a:r>
            </a:p>
          </p:txBody>
        </p:sp>
        <p:sp>
          <p:nvSpPr>
            <p:cNvPr id="61" name="TextBox 60">
              <a:hlinkClick r:id="rId10" action="ppaction://hlinksldjump"/>
              <a:extLst>
                <a:ext uri="{FF2B5EF4-FFF2-40B4-BE49-F238E27FC236}">
                  <a16:creationId xmlns:a16="http://schemas.microsoft.com/office/drawing/2014/main" id="{B404BCF9-1370-46C3-8463-F002E4D30D95}"/>
                </a:ext>
              </a:extLst>
            </p:cNvPr>
            <p:cNvSpPr txBox="1"/>
            <p:nvPr/>
          </p:nvSpPr>
          <p:spPr>
            <a:xfrm>
              <a:off x="5314462" y="5218985"/>
              <a:ext cx="1239442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000">
                  <a:solidFill>
                    <a:srgbClr val="336699"/>
                  </a:solidFill>
                </a:rPr>
                <a:t>Creeaza cont gratuit</a:t>
              </a:r>
            </a:p>
          </p:txBody>
        </p:sp>
      </p:grpSp>
      <p:pic>
        <p:nvPicPr>
          <p:cNvPr id="64" name="Picture 63">
            <a:extLst>
              <a:ext uri="{FF2B5EF4-FFF2-40B4-BE49-F238E27FC236}">
                <a16:creationId xmlns:a16="http://schemas.microsoft.com/office/drawing/2014/main" id="{46E39035-AFD5-45B0-B0CF-B7419886118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6026" y="5901240"/>
            <a:ext cx="2282186" cy="420212"/>
          </a:xfrm>
          <a:prstGeom prst="rect">
            <a:avLst/>
          </a:prstGeom>
        </p:spPr>
      </p:pic>
      <p:pic>
        <p:nvPicPr>
          <p:cNvPr id="70" name="Picture 69">
            <a:hlinkClick r:id="rId3" action="ppaction://hlinksldjump"/>
            <a:extLst>
              <a:ext uri="{FF2B5EF4-FFF2-40B4-BE49-F238E27FC236}">
                <a16:creationId xmlns:a16="http://schemas.microsoft.com/office/drawing/2014/main" id="{41C7540F-2AE9-48E9-9A59-3C497D4717B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276"/>
            <a:ext cx="12192000" cy="46476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89677B65-10DC-42C9-A32F-195D74BB8295}"/>
              </a:ext>
            </a:extLst>
          </p:cNvPr>
          <p:cNvSpPr/>
          <p:nvPr/>
        </p:nvSpPr>
        <p:spPr>
          <a:xfrm>
            <a:off x="5097463" y="3118591"/>
            <a:ext cx="2490149" cy="37213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000">
                <a:solidFill>
                  <a:schemeClr val="accent2">
                    <a:lumMod val="50000"/>
                  </a:schemeClr>
                </a:solidFill>
              </a:rPr>
              <a:t>Adresa de e-mail sau parola incorecta</a:t>
            </a:r>
          </a:p>
        </p:txBody>
      </p:sp>
    </p:spTree>
    <p:extLst>
      <p:ext uri="{BB962C8B-B14F-4D97-AF65-F5344CB8AC3E}">
        <p14:creationId xmlns:p14="http://schemas.microsoft.com/office/powerpoint/2010/main" val="94053964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15">
            <a:hlinkClick r:id="rId3" action="ppaction://hlinksldjump"/>
            <a:extLst>
              <a:ext uri="{FF2B5EF4-FFF2-40B4-BE49-F238E27FC236}">
                <a16:creationId xmlns:a16="http://schemas.microsoft.com/office/drawing/2014/main" id="{51F80B45-E6EE-437B-823E-AFC376A10FA4}"/>
              </a:ext>
            </a:extLst>
          </p:cNvPr>
          <p:cNvSpPr/>
          <p:nvPr/>
        </p:nvSpPr>
        <p:spPr>
          <a:xfrm>
            <a:off x="300037" y="220577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Apartamente</a:t>
            </a:r>
          </a:p>
        </p:txBody>
      </p:sp>
      <p:sp>
        <p:nvSpPr>
          <p:cNvPr id="5" name="Rectangle: Rounded Corners 16">
            <a:extLst>
              <a:ext uri="{FF2B5EF4-FFF2-40B4-BE49-F238E27FC236}">
                <a16:creationId xmlns:a16="http://schemas.microsoft.com/office/drawing/2014/main" id="{0D9A977F-7B59-4787-ACF1-074B698FD483}"/>
              </a:ext>
            </a:extLst>
          </p:cNvPr>
          <p:cNvSpPr/>
          <p:nvPr/>
        </p:nvSpPr>
        <p:spPr>
          <a:xfrm>
            <a:off x="300037" y="2623489"/>
            <a:ext cx="1151258" cy="381931"/>
          </a:xfrm>
          <a:prstGeom prst="roundRect">
            <a:avLst/>
          </a:prstGeom>
          <a:gradFill flip="none" rotWithShape="1">
            <a:gsLst>
              <a:gs pos="94000">
                <a:schemeClr val="accent1"/>
              </a:gs>
              <a:gs pos="100000">
                <a:schemeClr val="accent1">
                  <a:lumMod val="75000"/>
                </a:schemeClr>
              </a:gs>
              <a:gs pos="93000">
                <a:schemeClr val="bg1"/>
              </a:gs>
              <a:gs pos="100000">
                <a:schemeClr val="bg1"/>
              </a:gs>
            </a:gsLst>
            <a:lin ang="10800000" scaled="1"/>
            <a:tileRect/>
          </a:gradFill>
          <a:ln w="158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>
                <a:solidFill>
                  <a:schemeClr val="tx1">
                    <a:lumMod val="65000"/>
                    <a:lumOff val="35000"/>
                  </a:schemeClr>
                </a:solidFill>
              </a:rPr>
              <a:t>Contoare</a:t>
            </a:r>
          </a:p>
        </p:txBody>
      </p:sp>
      <p:sp>
        <p:nvSpPr>
          <p:cNvPr id="6" name="Rectangle: Rounded Corners 17">
            <a:extLst>
              <a:ext uri="{FF2B5EF4-FFF2-40B4-BE49-F238E27FC236}">
                <a16:creationId xmlns:a16="http://schemas.microsoft.com/office/drawing/2014/main" id="{BA2C994D-CDAA-460C-B21F-73DE9B1B4A0E}"/>
              </a:ext>
            </a:extLst>
          </p:cNvPr>
          <p:cNvSpPr/>
          <p:nvPr/>
        </p:nvSpPr>
        <p:spPr>
          <a:xfrm>
            <a:off x="300037" y="304120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Facturi</a:t>
            </a:r>
          </a:p>
        </p:txBody>
      </p:sp>
      <p:sp>
        <p:nvSpPr>
          <p:cNvPr id="7" name="Rectangle: Rounded Corners 18">
            <a:extLst>
              <a:ext uri="{FF2B5EF4-FFF2-40B4-BE49-F238E27FC236}">
                <a16:creationId xmlns:a16="http://schemas.microsoft.com/office/drawing/2014/main" id="{C11240CE-0ACE-44A5-B859-A177D086DAE1}"/>
              </a:ext>
            </a:extLst>
          </p:cNvPr>
          <p:cNvSpPr/>
          <p:nvPr/>
        </p:nvSpPr>
        <p:spPr>
          <a:xfrm>
            <a:off x="300037" y="345891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Venituri</a:t>
            </a:r>
          </a:p>
        </p:txBody>
      </p:sp>
      <p:sp>
        <p:nvSpPr>
          <p:cNvPr id="8" name="Rectangle: Rounded Corners 19">
            <a:extLst>
              <a:ext uri="{FF2B5EF4-FFF2-40B4-BE49-F238E27FC236}">
                <a16:creationId xmlns:a16="http://schemas.microsoft.com/office/drawing/2014/main" id="{AB0A492D-F5AF-4B71-BE0C-7996082DC831}"/>
              </a:ext>
            </a:extLst>
          </p:cNvPr>
          <p:cNvSpPr/>
          <p:nvPr/>
        </p:nvSpPr>
        <p:spPr>
          <a:xfrm>
            <a:off x="300037" y="387663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Fonduri</a:t>
            </a:r>
          </a:p>
        </p:txBody>
      </p:sp>
      <p:sp>
        <p:nvSpPr>
          <p:cNvPr id="9" name="Rectangle: Rounded Corners 20">
            <a:extLst>
              <a:ext uri="{FF2B5EF4-FFF2-40B4-BE49-F238E27FC236}">
                <a16:creationId xmlns:a16="http://schemas.microsoft.com/office/drawing/2014/main" id="{B2D0DF0B-6CBE-4AEF-BE7F-98A80B47BC4B}"/>
              </a:ext>
            </a:extLst>
          </p:cNvPr>
          <p:cNvSpPr/>
          <p:nvPr/>
        </p:nvSpPr>
        <p:spPr>
          <a:xfrm>
            <a:off x="300037" y="429434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Contabilitate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149C328-EA5D-4724-AE70-1BE6F446DC8E}"/>
              </a:ext>
            </a:extLst>
          </p:cNvPr>
          <p:cNvSpPr/>
          <p:nvPr/>
        </p:nvSpPr>
        <p:spPr>
          <a:xfrm>
            <a:off x="1631477" y="1295536"/>
            <a:ext cx="10340000" cy="4407059"/>
          </a:xfrm>
          <a:prstGeom prst="rect">
            <a:avLst/>
          </a:prstGeom>
          <a:solidFill>
            <a:schemeClr val="bg1"/>
          </a:solidFill>
          <a:ln w="12700" cmpd="dbl">
            <a:solidFill>
              <a:schemeClr val="bg1">
                <a:lumMod val="75000"/>
              </a:schemeClr>
            </a:solidFill>
          </a:ln>
          <a:effectLst>
            <a:outerShdw blurRad="50800" dist="50800" dir="5400000" algn="ctr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" name="Rectangle: Rounded Corners 22">
            <a:hlinkClick r:id="rId4" action="ppaction://hlinksldjump"/>
            <a:extLst>
              <a:ext uri="{FF2B5EF4-FFF2-40B4-BE49-F238E27FC236}">
                <a16:creationId xmlns:a16="http://schemas.microsoft.com/office/drawing/2014/main" id="{0FF7EBC6-280E-4221-B843-104915A087EA}"/>
              </a:ext>
            </a:extLst>
          </p:cNvPr>
          <p:cNvSpPr/>
          <p:nvPr/>
        </p:nvSpPr>
        <p:spPr>
          <a:xfrm>
            <a:off x="300037" y="178805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Asociatie</a:t>
            </a:r>
          </a:p>
        </p:txBody>
      </p:sp>
      <p:sp>
        <p:nvSpPr>
          <p:cNvPr id="12" name="Rectangle: Rounded Corners 51">
            <a:extLst>
              <a:ext uri="{FF2B5EF4-FFF2-40B4-BE49-F238E27FC236}">
                <a16:creationId xmlns:a16="http://schemas.microsoft.com/office/drawing/2014/main" id="{77E01EFD-AECF-4331-8D06-5E00B6FD3FAA}"/>
              </a:ext>
            </a:extLst>
          </p:cNvPr>
          <p:cNvSpPr/>
          <p:nvPr/>
        </p:nvSpPr>
        <p:spPr>
          <a:xfrm>
            <a:off x="300037" y="137034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Tabel intretinere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268BC58-1485-4CEB-BA45-4E4ECD49595C}"/>
              </a:ext>
            </a:extLst>
          </p:cNvPr>
          <p:cNvSpPr txBox="1"/>
          <p:nvPr/>
        </p:nvSpPr>
        <p:spPr>
          <a:xfrm>
            <a:off x="1732605" y="917057"/>
            <a:ext cx="22685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solidFill>
                  <a:schemeClr val="bg1">
                    <a:lumMod val="85000"/>
                  </a:schemeClr>
                </a:solidFill>
                <a:latin typeface="Franklin Gothic Medium" panose="020B0603020102020204" pitchFamily="34" charset="0"/>
                <a:ea typeface="Microsoft YaHei UI" panose="020B0503020204020204" pitchFamily="34" charset="-122"/>
              </a:rPr>
              <a:t>Asociatia de proprietari Vulturul B4A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05F27FF-BDD1-4510-9582-7420D73A8550}"/>
              </a:ext>
            </a:extLst>
          </p:cNvPr>
          <p:cNvSpPr txBox="1"/>
          <p:nvPr/>
        </p:nvSpPr>
        <p:spPr>
          <a:xfrm>
            <a:off x="4134497" y="926456"/>
            <a:ext cx="6639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solidFill>
                  <a:schemeClr val="bg1">
                    <a:lumMod val="85000"/>
                  </a:schemeClr>
                </a:solidFill>
                <a:latin typeface="Franklin Gothic Medium" panose="020B0603020102020204" pitchFamily="34" charset="0"/>
                <a:ea typeface="Microsoft YaHei UI" panose="020B0503020204020204" pitchFamily="34" charset="-122"/>
              </a:rPr>
              <a:t>Scara  A</a:t>
            </a:r>
          </a:p>
        </p:txBody>
      </p:sp>
      <p:sp>
        <p:nvSpPr>
          <p:cNvPr id="18" name="Rectangle: Rounded Corners 23">
            <a:extLst>
              <a:ext uri="{FF2B5EF4-FFF2-40B4-BE49-F238E27FC236}">
                <a16:creationId xmlns:a16="http://schemas.microsoft.com/office/drawing/2014/main" id="{07F8413C-B330-4353-9FC0-B04FCFA2AF6A}"/>
              </a:ext>
            </a:extLst>
          </p:cNvPr>
          <p:cNvSpPr/>
          <p:nvPr/>
        </p:nvSpPr>
        <p:spPr>
          <a:xfrm>
            <a:off x="1718749" y="4984993"/>
            <a:ext cx="1704975" cy="246211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>
                <a:solidFill>
                  <a:schemeClr val="tx1">
                    <a:lumMod val="50000"/>
                    <a:lumOff val="50000"/>
                  </a:schemeClr>
                </a:solidFill>
              </a:rPr>
              <a:t>Continua</a:t>
            </a:r>
          </a:p>
        </p:txBody>
      </p:sp>
      <p:sp>
        <p:nvSpPr>
          <p:cNvPr id="19" name="Rectangle: Rounded Corners 25">
            <a:hlinkClick r:id="rId5" action="ppaction://hlinksldjump"/>
            <a:extLst>
              <a:ext uri="{FF2B5EF4-FFF2-40B4-BE49-F238E27FC236}">
                <a16:creationId xmlns:a16="http://schemas.microsoft.com/office/drawing/2014/main" id="{4A28F5C6-706E-4ABA-BB9A-BC4C90C3D360}"/>
              </a:ext>
            </a:extLst>
          </p:cNvPr>
          <p:cNvSpPr/>
          <p:nvPr/>
        </p:nvSpPr>
        <p:spPr>
          <a:xfrm>
            <a:off x="1718749" y="5291133"/>
            <a:ext cx="1704975" cy="246211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>
                <a:solidFill>
                  <a:schemeClr val="tx1">
                    <a:lumMod val="50000"/>
                    <a:lumOff val="50000"/>
                  </a:schemeClr>
                </a:solidFill>
              </a:rPr>
              <a:t>&lt; Inapoi</a:t>
            </a:r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0D0AEAF3-A255-48F0-8CF1-66F33B94F9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9434182"/>
              </p:ext>
            </p:extLst>
          </p:nvPr>
        </p:nvGraphicFramePr>
        <p:xfrm>
          <a:off x="1718099" y="1674125"/>
          <a:ext cx="3780351" cy="31160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>
                  <a:extLst>
                    <a:ext uri="{9D8B030D-6E8A-4147-A177-3AD203B41FA5}">
                      <a16:colId xmlns:a16="http://schemas.microsoft.com/office/drawing/2014/main" val="1356937080"/>
                    </a:ext>
                  </a:extLst>
                </a:gridCol>
                <a:gridCol w="1137363">
                  <a:extLst>
                    <a:ext uri="{9D8B030D-6E8A-4147-A177-3AD203B41FA5}">
                      <a16:colId xmlns:a16="http://schemas.microsoft.com/office/drawing/2014/main" val="2496032166"/>
                    </a:ext>
                  </a:extLst>
                </a:gridCol>
                <a:gridCol w="560188">
                  <a:extLst>
                    <a:ext uri="{9D8B030D-6E8A-4147-A177-3AD203B41FA5}">
                      <a16:colId xmlns:a16="http://schemas.microsoft.com/office/drawing/2014/main" val="927076491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1584170534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3534455024"/>
                    </a:ext>
                  </a:extLst>
                </a:gridCol>
                <a:gridCol w="603250">
                  <a:extLst>
                    <a:ext uri="{9D8B030D-6E8A-4147-A177-3AD203B41FA5}">
                      <a16:colId xmlns:a16="http://schemas.microsoft.com/office/drawing/2014/main" val="386415335"/>
                    </a:ext>
                  </a:extLst>
                </a:gridCol>
              </a:tblGrid>
              <a:tr h="239699">
                <a:tc rowSpan="2">
                  <a:txBody>
                    <a:bodyPr/>
                    <a:lstStyle/>
                    <a:p>
                      <a:pPr algn="ctr"/>
                      <a:endParaRPr lang="en-US" sz="800"/>
                    </a:p>
                    <a:p>
                      <a:pPr algn="ctr"/>
                      <a:r>
                        <a:rPr lang="en-US" sz="800"/>
                        <a:t>Ap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-US" sz="800"/>
                    </a:p>
                    <a:p>
                      <a:pPr algn="ctr"/>
                      <a:r>
                        <a:rPr lang="en-US" sz="800"/>
                        <a:t>Nume, prenume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800"/>
                        <a:t>Bucatarie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800"/>
                        <a:t>Baie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3702425"/>
                  </a:ext>
                </a:extLst>
              </a:tr>
              <a:tr h="239699">
                <a:tc vMerge="1">
                  <a:txBody>
                    <a:bodyPr/>
                    <a:lstStyle/>
                    <a:p>
                      <a:pPr algn="ctr"/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6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Apa rece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6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Apa calda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6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Apa rece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6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Apa calda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4757155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Odovinca D.</a:t>
                      </a:r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123.45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722038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Iordache Gh.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259.56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0001473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Nitu D-tru.</a:t>
                      </a:r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725.51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9102858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Radu Bogdan</a:t>
                      </a:r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24.35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1803574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Florea M.</a:t>
                      </a:r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23.55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2820063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Tudoran M.</a:t>
                      </a:r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355.63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8173922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Gurlea I.</a:t>
                      </a:r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184.23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9747823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Dumitrache B.</a:t>
                      </a:r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122.30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7969411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Geambasu C.</a:t>
                      </a:r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256.6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0657202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Manea F.</a:t>
                      </a:r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356.63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449946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Raileanu Ion</a:t>
                      </a:r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354.63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8200989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F9542B41-CF80-4B56-B8A4-3E5CE4C08802}"/>
              </a:ext>
            </a:extLst>
          </p:cNvPr>
          <p:cNvSpPr txBox="1"/>
          <p:nvPr/>
        </p:nvSpPr>
        <p:spPr>
          <a:xfrm>
            <a:off x="1691549" y="1316678"/>
            <a:ext cx="14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Contoare Apa</a:t>
            </a:r>
          </a:p>
        </p:txBody>
      </p:sp>
      <p:sp>
        <p:nvSpPr>
          <p:cNvPr id="24" name="Rectangle 23">
            <a:hlinkClick r:id="rId6" action="ppaction://hlinksldjump"/>
            <a:extLst>
              <a:ext uri="{FF2B5EF4-FFF2-40B4-BE49-F238E27FC236}">
                <a16:creationId xmlns:a16="http://schemas.microsoft.com/office/drawing/2014/main" id="{EEA1B1E4-6576-4C24-97F6-E88DDDACA06E}"/>
              </a:ext>
            </a:extLst>
          </p:cNvPr>
          <p:cNvSpPr/>
          <p:nvPr/>
        </p:nvSpPr>
        <p:spPr>
          <a:xfrm>
            <a:off x="3837317" y="2169990"/>
            <a:ext cx="518160" cy="26202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0DC4B44-8038-42A8-848C-5949BB2B3948}"/>
              </a:ext>
            </a:extLst>
          </p:cNvPr>
          <p:cNvSpPr/>
          <p:nvPr/>
        </p:nvSpPr>
        <p:spPr>
          <a:xfrm>
            <a:off x="7712926" y="1368375"/>
            <a:ext cx="1483552" cy="3451367"/>
          </a:xfrm>
          <a:prstGeom prst="rect">
            <a:avLst/>
          </a:prstGeom>
          <a:solidFill>
            <a:schemeClr val="bg1"/>
          </a:solidFill>
          <a:ln>
            <a:gradFill flip="none" rotWithShape="1">
              <a:gsLst>
                <a:gs pos="39000">
                  <a:schemeClr val="bg1">
                    <a:lumMod val="75000"/>
                  </a:schemeClr>
                </a:gs>
                <a:gs pos="60000">
                  <a:schemeClr val="accent3">
                    <a:lumMod val="45000"/>
                    <a:lumOff val="5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100000">
                  <a:schemeClr val="tx1"/>
                </a:gs>
              </a:gsLst>
              <a:lin ang="54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  <a:p>
            <a:pPr algn="ctr"/>
            <a:r>
              <a:rPr lang="en-US" sz="1600">
                <a:solidFill>
                  <a:srgbClr val="00B050"/>
                </a:solidFill>
              </a:rPr>
              <a:t>Indicatii</a:t>
            </a:r>
            <a:r>
              <a:rPr lang="en-US" sz="1200">
                <a:solidFill>
                  <a:srgbClr val="00B050"/>
                </a:solidFill>
              </a:rPr>
              <a:t> </a:t>
            </a:r>
          </a:p>
          <a:p>
            <a:pPr algn="ctr"/>
            <a:r>
              <a:rPr lang="en-US" sz="800">
                <a:solidFill>
                  <a:schemeClr val="tx1"/>
                </a:solidFill>
              </a:rPr>
              <a:t>Te rog sa completezi in tabelul alaturat indecsii contoarelor </a:t>
            </a:r>
          </a:p>
          <a:p>
            <a:pPr algn="ctr"/>
            <a:endParaRPr lang="en-US" sz="800">
              <a:solidFill>
                <a:schemeClr val="tx1"/>
              </a:solidFill>
            </a:endParaRPr>
          </a:p>
          <a:p>
            <a:pPr algn="ctr"/>
            <a:r>
              <a:rPr lang="en-US" sz="800">
                <a:solidFill>
                  <a:schemeClr val="tx1"/>
                </a:solidFill>
              </a:rPr>
              <a:t>Toate campurile sunt obligatorii. </a:t>
            </a:r>
          </a:p>
          <a:p>
            <a:pPr algn="ctr"/>
            <a:r>
              <a:rPr lang="en-US" sz="800">
                <a:solidFill>
                  <a:schemeClr val="tx1"/>
                </a:solidFill>
              </a:rPr>
              <a:t>Completeaza cu 0 (zero) daca este cazul</a:t>
            </a:r>
          </a:p>
          <a:p>
            <a:pPr algn="ctr"/>
            <a:endParaRPr lang="en-US" sz="800">
              <a:solidFill>
                <a:schemeClr val="tx1"/>
              </a:solidFill>
            </a:endParaRPr>
          </a:p>
          <a:p>
            <a:pPr algn="ctr"/>
            <a:endParaRPr lang="en-US" sz="800">
              <a:solidFill>
                <a:schemeClr val="tx1"/>
              </a:solidFill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D43D5D4B-C6AF-449D-AB2C-3AA5E3136EFE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7491" y="1442910"/>
            <a:ext cx="246610" cy="246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95855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15">
            <a:hlinkClick r:id="rId3" action="ppaction://hlinksldjump"/>
            <a:extLst>
              <a:ext uri="{FF2B5EF4-FFF2-40B4-BE49-F238E27FC236}">
                <a16:creationId xmlns:a16="http://schemas.microsoft.com/office/drawing/2014/main" id="{51F80B45-E6EE-437B-823E-AFC376A10FA4}"/>
              </a:ext>
            </a:extLst>
          </p:cNvPr>
          <p:cNvSpPr/>
          <p:nvPr/>
        </p:nvSpPr>
        <p:spPr>
          <a:xfrm>
            <a:off x="300037" y="220577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Apartamente</a:t>
            </a:r>
          </a:p>
        </p:txBody>
      </p:sp>
      <p:sp>
        <p:nvSpPr>
          <p:cNvPr id="5" name="Rectangle: Rounded Corners 16">
            <a:extLst>
              <a:ext uri="{FF2B5EF4-FFF2-40B4-BE49-F238E27FC236}">
                <a16:creationId xmlns:a16="http://schemas.microsoft.com/office/drawing/2014/main" id="{0D9A977F-7B59-4787-ACF1-074B698FD483}"/>
              </a:ext>
            </a:extLst>
          </p:cNvPr>
          <p:cNvSpPr/>
          <p:nvPr/>
        </p:nvSpPr>
        <p:spPr>
          <a:xfrm>
            <a:off x="300037" y="2623489"/>
            <a:ext cx="1151258" cy="381931"/>
          </a:xfrm>
          <a:prstGeom prst="roundRect">
            <a:avLst/>
          </a:prstGeom>
          <a:gradFill flip="none" rotWithShape="1">
            <a:gsLst>
              <a:gs pos="94000">
                <a:schemeClr val="accent1"/>
              </a:gs>
              <a:gs pos="100000">
                <a:schemeClr val="accent1">
                  <a:lumMod val="75000"/>
                </a:schemeClr>
              </a:gs>
              <a:gs pos="93000">
                <a:schemeClr val="bg1"/>
              </a:gs>
              <a:gs pos="100000">
                <a:schemeClr val="bg1"/>
              </a:gs>
            </a:gsLst>
            <a:lin ang="10800000" scaled="1"/>
            <a:tileRect/>
          </a:gradFill>
          <a:ln w="158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>
                <a:solidFill>
                  <a:schemeClr val="tx1">
                    <a:lumMod val="65000"/>
                    <a:lumOff val="35000"/>
                  </a:schemeClr>
                </a:solidFill>
              </a:rPr>
              <a:t>Contoare</a:t>
            </a:r>
          </a:p>
        </p:txBody>
      </p:sp>
      <p:sp>
        <p:nvSpPr>
          <p:cNvPr id="6" name="Rectangle: Rounded Corners 17">
            <a:extLst>
              <a:ext uri="{FF2B5EF4-FFF2-40B4-BE49-F238E27FC236}">
                <a16:creationId xmlns:a16="http://schemas.microsoft.com/office/drawing/2014/main" id="{BA2C994D-CDAA-460C-B21F-73DE9B1B4A0E}"/>
              </a:ext>
            </a:extLst>
          </p:cNvPr>
          <p:cNvSpPr/>
          <p:nvPr/>
        </p:nvSpPr>
        <p:spPr>
          <a:xfrm>
            <a:off x="300037" y="304120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Facturi</a:t>
            </a:r>
          </a:p>
        </p:txBody>
      </p:sp>
      <p:sp>
        <p:nvSpPr>
          <p:cNvPr id="7" name="Rectangle: Rounded Corners 18">
            <a:extLst>
              <a:ext uri="{FF2B5EF4-FFF2-40B4-BE49-F238E27FC236}">
                <a16:creationId xmlns:a16="http://schemas.microsoft.com/office/drawing/2014/main" id="{C11240CE-0ACE-44A5-B859-A177D086DAE1}"/>
              </a:ext>
            </a:extLst>
          </p:cNvPr>
          <p:cNvSpPr/>
          <p:nvPr/>
        </p:nvSpPr>
        <p:spPr>
          <a:xfrm>
            <a:off x="300037" y="345891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Venituri</a:t>
            </a:r>
          </a:p>
        </p:txBody>
      </p:sp>
      <p:sp>
        <p:nvSpPr>
          <p:cNvPr id="8" name="Rectangle: Rounded Corners 19">
            <a:extLst>
              <a:ext uri="{FF2B5EF4-FFF2-40B4-BE49-F238E27FC236}">
                <a16:creationId xmlns:a16="http://schemas.microsoft.com/office/drawing/2014/main" id="{AB0A492D-F5AF-4B71-BE0C-7996082DC831}"/>
              </a:ext>
            </a:extLst>
          </p:cNvPr>
          <p:cNvSpPr/>
          <p:nvPr/>
        </p:nvSpPr>
        <p:spPr>
          <a:xfrm>
            <a:off x="300037" y="387663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Fonduri</a:t>
            </a:r>
          </a:p>
        </p:txBody>
      </p:sp>
      <p:sp>
        <p:nvSpPr>
          <p:cNvPr id="9" name="Rectangle: Rounded Corners 20">
            <a:extLst>
              <a:ext uri="{FF2B5EF4-FFF2-40B4-BE49-F238E27FC236}">
                <a16:creationId xmlns:a16="http://schemas.microsoft.com/office/drawing/2014/main" id="{B2D0DF0B-6CBE-4AEF-BE7F-98A80B47BC4B}"/>
              </a:ext>
            </a:extLst>
          </p:cNvPr>
          <p:cNvSpPr/>
          <p:nvPr/>
        </p:nvSpPr>
        <p:spPr>
          <a:xfrm>
            <a:off x="300037" y="429434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Contabilitate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149C328-EA5D-4724-AE70-1BE6F446DC8E}"/>
              </a:ext>
            </a:extLst>
          </p:cNvPr>
          <p:cNvSpPr/>
          <p:nvPr/>
        </p:nvSpPr>
        <p:spPr>
          <a:xfrm>
            <a:off x="1631477" y="1295536"/>
            <a:ext cx="10340000" cy="4407059"/>
          </a:xfrm>
          <a:prstGeom prst="rect">
            <a:avLst/>
          </a:prstGeom>
          <a:solidFill>
            <a:schemeClr val="bg1"/>
          </a:solidFill>
          <a:ln w="12700" cmpd="dbl">
            <a:solidFill>
              <a:schemeClr val="bg1">
                <a:lumMod val="75000"/>
              </a:schemeClr>
            </a:solidFill>
          </a:ln>
          <a:effectLst>
            <a:outerShdw blurRad="50800" dist="50800" dir="5400000" algn="ctr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" name="Rectangle: Rounded Corners 22">
            <a:hlinkClick r:id="rId4" action="ppaction://hlinksldjump"/>
            <a:extLst>
              <a:ext uri="{FF2B5EF4-FFF2-40B4-BE49-F238E27FC236}">
                <a16:creationId xmlns:a16="http://schemas.microsoft.com/office/drawing/2014/main" id="{0FF7EBC6-280E-4221-B843-104915A087EA}"/>
              </a:ext>
            </a:extLst>
          </p:cNvPr>
          <p:cNvSpPr/>
          <p:nvPr/>
        </p:nvSpPr>
        <p:spPr>
          <a:xfrm>
            <a:off x="300037" y="178805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Asociatie</a:t>
            </a:r>
          </a:p>
        </p:txBody>
      </p:sp>
      <p:sp>
        <p:nvSpPr>
          <p:cNvPr id="12" name="Rectangle: Rounded Corners 51">
            <a:extLst>
              <a:ext uri="{FF2B5EF4-FFF2-40B4-BE49-F238E27FC236}">
                <a16:creationId xmlns:a16="http://schemas.microsoft.com/office/drawing/2014/main" id="{77E01EFD-AECF-4331-8D06-5E00B6FD3FAA}"/>
              </a:ext>
            </a:extLst>
          </p:cNvPr>
          <p:cNvSpPr/>
          <p:nvPr/>
        </p:nvSpPr>
        <p:spPr>
          <a:xfrm>
            <a:off x="300037" y="137034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Tabel intretinere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268BC58-1485-4CEB-BA45-4E4ECD49595C}"/>
              </a:ext>
            </a:extLst>
          </p:cNvPr>
          <p:cNvSpPr txBox="1"/>
          <p:nvPr/>
        </p:nvSpPr>
        <p:spPr>
          <a:xfrm>
            <a:off x="1732605" y="917057"/>
            <a:ext cx="22685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solidFill>
                  <a:schemeClr val="bg1">
                    <a:lumMod val="85000"/>
                  </a:schemeClr>
                </a:solidFill>
                <a:latin typeface="Franklin Gothic Medium" panose="020B0603020102020204" pitchFamily="34" charset="0"/>
                <a:ea typeface="Microsoft YaHei UI" panose="020B0503020204020204" pitchFamily="34" charset="-122"/>
              </a:rPr>
              <a:t>Asociatia de proprietari Vulturul B4A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05F27FF-BDD1-4510-9582-7420D73A8550}"/>
              </a:ext>
            </a:extLst>
          </p:cNvPr>
          <p:cNvSpPr txBox="1"/>
          <p:nvPr/>
        </p:nvSpPr>
        <p:spPr>
          <a:xfrm>
            <a:off x="4134497" y="926456"/>
            <a:ext cx="6639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solidFill>
                  <a:schemeClr val="bg1">
                    <a:lumMod val="85000"/>
                  </a:schemeClr>
                </a:solidFill>
                <a:latin typeface="Franklin Gothic Medium" panose="020B0603020102020204" pitchFamily="34" charset="0"/>
                <a:ea typeface="Microsoft YaHei UI" panose="020B0503020204020204" pitchFamily="34" charset="-122"/>
              </a:rPr>
              <a:t>Scara  A</a:t>
            </a:r>
          </a:p>
        </p:txBody>
      </p:sp>
      <p:sp>
        <p:nvSpPr>
          <p:cNvPr id="18" name="Rectangle: Rounded Corners 23">
            <a:extLst>
              <a:ext uri="{FF2B5EF4-FFF2-40B4-BE49-F238E27FC236}">
                <a16:creationId xmlns:a16="http://schemas.microsoft.com/office/drawing/2014/main" id="{07F8413C-B330-4353-9FC0-B04FCFA2AF6A}"/>
              </a:ext>
            </a:extLst>
          </p:cNvPr>
          <p:cNvSpPr/>
          <p:nvPr/>
        </p:nvSpPr>
        <p:spPr>
          <a:xfrm>
            <a:off x="1718749" y="4984993"/>
            <a:ext cx="1704975" cy="246211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>
                <a:solidFill>
                  <a:schemeClr val="tx1">
                    <a:lumMod val="50000"/>
                    <a:lumOff val="50000"/>
                  </a:schemeClr>
                </a:solidFill>
              </a:rPr>
              <a:t>Continua</a:t>
            </a:r>
          </a:p>
        </p:txBody>
      </p:sp>
      <p:sp>
        <p:nvSpPr>
          <p:cNvPr id="19" name="Rectangle: Rounded Corners 25">
            <a:hlinkClick r:id="rId5" action="ppaction://hlinksldjump"/>
            <a:extLst>
              <a:ext uri="{FF2B5EF4-FFF2-40B4-BE49-F238E27FC236}">
                <a16:creationId xmlns:a16="http://schemas.microsoft.com/office/drawing/2014/main" id="{4A28F5C6-706E-4ABA-BB9A-BC4C90C3D360}"/>
              </a:ext>
            </a:extLst>
          </p:cNvPr>
          <p:cNvSpPr/>
          <p:nvPr/>
        </p:nvSpPr>
        <p:spPr>
          <a:xfrm>
            <a:off x="1718749" y="5291133"/>
            <a:ext cx="1704975" cy="246211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>
                <a:solidFill>
                  <a:schemeClr val="tx1">
                    <a:lumMod val="50000"/>
                    <a:lumOff val="50000"/>
                  </a:schemeClr>
                </a:solidFill>
              </a:rPr>
              <a:t>&lt; Inapoi</a:t>
            </a:r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0D0AEAF3-A255-48F0-8CF1-66F33B94F9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4558034"/>
              </p:ext>
            </p:extLst>
          </p:nvPr>
        </p:nvGraphicFramePr>
        <p:xfrm>
          <a:off x="1718099" y="1674125"/>
          <a:ext cx="3780351" cy="31160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>
                  <a:extLst>
                    <a:ext uri="{9D8B030D-6E8A-4147-A177-3AD203B41FA5}">
                      <a16:colId xmlns:a16="http://schemas.microsoft.com/office/drawing/2014/main" val="1356937080"/>
                    </a:ext>
                  </a:extLst>
                </a:gridCol>
                <a:gridCol w="1137363">
                  <a:extLst>
                    <a:ext uri="{9D8B030D-6E8A-4147-A177-3AD203B41FA5}">
                      <a16:colId xmlns:a16="http://schemas.microsoft.com/office/drawing/2014/main" val="2496032166"/>
                    </a:ext>
                  </a:extLst>
                </a:gridCol>
                <a:gridCol w="560188">
                  <a:extLst>
                    <a:ext uri="{9D8B030D-6E8A-4147-A177-3AD203B41FA5}">
                      <a16:colId xmlns:a16="http://schemas.microsoft.com/office/drawing/2014/main" val="927076491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1584170534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3534455024"/>
                    </a:ext>
                  </a:extLst>
                </a:gridCol>
                <a:gridCol w="603250">
                  <a:extLst>
                    <a:ext uri="{9D8B030D-6E8A-4147-A177-3AD203B41FA5}">
                      <a16:colId xmlns:a16="http://schemas.microsoft.com/office/drawing/2014/main" val="386415335"/>
                    </a:ext>
                  </a:extLst>
                </a:gridCol>
              </a:tblGrid>
              <a:tr h="239699">
                <a:tc rowSpan="2">
                  <a:txBody>
                    <a:bodyPr/>
                    <a:lstStyle/>
                    <a:p>
                      <a:pPr algn="ctr"/>
                      <a:endParaRPr lang="en-US" sz="800"/>
                    </a:p>
                    <a:p>
                      <a:pPr algn="ctr"/>
                      <a:r>
                        <a:rPr lang="en-US" sz="800"/>
                        <a:t>Ap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-US" sz="800"/>
                    </a:p>
                    <a:p>
                      <a:pPr algn="ctr"/>
                      <a:r>
                        <a:rPr lang="en-US" sz="800"/>
                        <a:t>Nume, prenume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800"/>
                        <a:t>Bucatarie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800"/>
                        <a:t>Baie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3702425"/>
                  </a:ext>
                </a:extLst>
              </a:tr>
              <a:tr h="239699">
                <a:tc vMerge="1">
                  <a:txBody>
                    <a:bodyPr/>
                    <a:lstStyle/>
                    <a:p>
                      <a:pPr algn="ctr"/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6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Apa rece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6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Apa calda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6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Apa rece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6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Apa calda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4757155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Odovinca D.</a:t>
                      </a:r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123.45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105.95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722038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Iordache Gh.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259.56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288.10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0001473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Nitu D-tru.</a:t>
                      </a:r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725.51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133.09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9102858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Radu Bogdan</a:t>
                      </a:r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24.35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372.62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1803574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Florea M.</a:t>
                      </a:r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23.55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83.89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2820063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Tudoran M.</a:t>
                      </a:r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355.63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327.75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8173922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Gurlea I.</a:t>
                      </a:r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184.23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260.76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9747823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Dumitrache B.</a:t>
                      </a:r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122.30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358.43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7969411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Geambasu C.</a:t>
                      </a:r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256.6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240.66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0657202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Manea F.</a:t>
                      </a:r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356.63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184.41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449946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Raileanu Ion</a:t>
                      </a:r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354.63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153.36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8200989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F9542B41-CF80-4B56-B8A4-3E5CE4C08802}"/>
              </a:ext>
            </a:extLst>
          </p:cNvPr>
          <p:cNvSpPr txBox="1"/>
          <p:nvPr/>
        </p:nvSpPr>
        <p:spPr>
          <a:xfrm>
            <a:off x="1691549" y="1316678"/>
            <a:ext cx="14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Contoare Apa</a:t>
            </a:r>
          </a:p>
        </p:txBody>
      </p:sp>
      <p:sp>
        <p:nvSpPr>
          <p:cNvPr id="24" name="Rectangle 23">
            <a:hlinkClick r:id="rId6" action="ppaction://hlinksldjump"/>
            <a:extLst>
              <a:ext uri="{FF2B5EF4-FFF2-40B4-BE49-F238E27FC236}">
                <a16:creationId xmlns:a16="http://schemas.microsoft.com/office/drawing/2014/main" id="{EEA1B1E4-6576-4C24-97F6-E88DDDACA06E}"/>
              </a:ext>
            </a:extLst>
          </p:cNvPr>
          <p:cNvSpPr/>
          <p:nvPr/>
        </p:nvSpPr>
        <p:spPr>
          <a:xfrm>
            <a:off x="4375022" y="2148808"/>
            <a:ext cx="518160" cy="26202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EB88DE9-3D06-412F-A046-4ED7EDE959AD}"/>
              </a:ext>
            </a:extLst>
          </p:cNvPr>
          <p:cNvSpPr/>
          <p:nvPr/>
        </p:nvSpPr>
        <p:spPr>
          <a:xfrm>
            <a:off x="7712926" y="1368375"/>
            <a:ext cx="1483552" cy="3451367"/>
          </a:xfrm>
          <a:prstGeom prst="rect">
            <a:avLst/>
          </a:prstGeom>
          <a:solidFill>
            <a:schemeClr val="bg1"/>
          </a:solidFill>
          <a:ln>
            <a:gradFill flip="none" rotWithShape="1">
              <a:gsLst>
                <a:gs pos="39000">
                  <a:schemeClr val="bg1">
                    <a:lumMod val="75000"/>
                  </a:schemeClr>
                </a:gs>
                <a:gs pos="60000">
                  <a:schemeClr val="accent3">
                    <a:lumMod val="45000"/>
                    <a:lumOff val="5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100000">
                  <a:schemeClr val="tx1"/>
                </a:gs>
              </a:gsLst>
              <a:lin ang="54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  <a:p>
            <a:pPr algn="ctr"/>
            <a:r>
              <a:rPr lang="en-US" sz="1600">
                <a:solidFill>
                  <a:srgbClr val="00B050"/>
                </a:solidFill>
              </a:rPr>
              <a:t>Indicatii</a:t>
            </a:r>
            <a:r>
              <a:rPr lang="en-US" sz="1200">
                <a:solidFill>
                  <a:srgbClr val="00B050"/>
                </a:solidFill>
              </a:rPr>
              <a:t> </a:t>
            </a:r>
          </a:p>
          <a:p>
            <a:pPr algn="ctr"/>
            <a:r>
              <a:rPr lang="en-US" sz="800">
                <a:solidFill>
                  <a:schemeClr val="tx1"/>
                </a:solidFill>
              </a:rPr>
              <a:t>Te rog sa completezi in tabelul alaturat indecsii contoarelor </a:t>
            </a:r>
          </a:p>
          <a:p>
            <a:pPr algn="ctr"/>
            <a:endParaRPr lang="en-US" sz="800">
              <a:solidFill>
                <a:schemeClr val="tx1"/>
              </a:solidFill>
            </a:endParaRPr>
          </a:p>
          <a:p>
            <a:pPr algn="ctr"/>
            <a:r>
              <a:rPr lang="en-US" sz="800">
                <a:solidFill>
                  <a:schemeClr val="tx1"/>
                </a:solidFill>
              </a:rPr>
              <a:t>Toate campurile sunt obligatorii. </a:t>
            </a:r>
          </a:p>
          <a:p>
            <a:pPr algn="ctr"/>
            <a:r>
              <a:rPr lang="en-US" sz="800">
                <a:solidFill>
                  <a:schemeClr val="tx1"/>
                </a:solidFill>
              </a:rPr>
              <a:t>Completeaza cu 0 (zero) daca este cazul</a:t>
            </a:r>
          </a:p>
          <a:p>
            <a:pPr algn="ctr"/>
            <a:endParaRPr lang="en-US" sz="800">
              <a:solidFill>
                <a:schemeClr val="tx1"/>
              </a:solidFill>
            </a:endParaRPr>
          </a:p>
          <a:p>
            <a:pPr algn="ctr"/>
            <a:endParaRPr lang="en-US" sz="800">
              <a:solidFill>
                <a:schemeClr val="tx1"/>
              </a:solidFill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E5953500-EE84-45BA-97BD-AB5C6CC38ADF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7491" y="1442910"/>
            <a:ext cx="246610" cy="246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345987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15">
            <a:hlinkClick r:id="rId3" action="ppaction://hlinksldjump"/>
            <a:extLst>
              <a:ext uri="{FF2B5EF4-FFF2-40B4-BE49-F238E27FC236}">
                <a16:creationId xmlns:a16="http://schemas.microsoft.com/office/drawing/2014/main" id="{51F80B45-E6EE-437B-823E-AFC376A10FA4}"/>
              </a:ext>
            </a:extLst>
          </p:cNvPr>
          <p:cNvSpPr/>
          <p:nvPr/>
        </p:nvSpPr>
        <p:spPr>
          <a:xfrm>
            <a:off x="300037" y="220577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Apartamente</a:t>
            </a:r>
          </a:p>
        </p:txBody>
      </p:sp>
      <p:sp>
        <p:nvSpPr>
          <p:cNvPr id="5" name="Rectangle: Rounded Corners 16">
            <a:extLst>
              <a:ext uri="{FF2B5EF4-FFF2-40B4-BE49-F238E27FC236}">
                <a16:creationId xmlns:a16="http://schemas.microsoft.com/office/drawing/2014/main" id="{0D9A977F-7B59-4787-ACF1-074B698FD483}"/>
              </a:ext>
            </a:extLst>
          </p:cNvPr>
          <p:cNvSpPr/>
          <p:nvPr/>
        </p:nvSpPr>
        <p:spPr>
          <a:xfrm>
            <a:off x="300037" y="2623489"/>
            <a:ext cx="1151258" cy="381931"/>
          </a:xfrm>
          <a:prstGeom prst="roundRect">
            <a:avLst/>
          </a:prstGeom>
          <a:gradFill flip="none" rotWithShape="1">
            <a:gsLst>
              <a:gs pos="94000">
                <a:schemeClr val="accent1"/>
              </a:gs>
              <a:gs pos="100000">
                <a:schemeClr val="accent1">
                  <a:lumMod val="75000"/>
                </a:schemeClr>
              </a:gs>
              <a:gs pos="93000">
                <a:schemeClr val="bg1"/>
              </a:gs>
              <a:gs pos="100000">
                <a:schemeClr val="bg1"/>
              </a:gs>
            </a:gsLst>
            <a:lin ang="10800000" scaled="1"/>
            <a:tileRect/>
          </a:gradFill>
          <a:ln w="158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>
                <a:solidFill>
                  <a:schemeClr val="tx1">
                    <a:lumMod val="65000"/>
                    <a:lumOff val="35000"/>
                  </a:schemeClr>
                </a:solidFill>
              </a:rPr>
              <a:t>Contoare</a:t>
            </a:r>
          </a:p>
        </p:txBody>
      </p:sp>
      <p:sp>
        <p:nvSpPr>
          <p:cNvPr id="6" name="Rectangle: Rounded Corners 17">
            <a:extLst>
              <a:ext uri="{FF2B5EF4-FFF2-40B4-BE49-F238E27FC236}">
                <a16:creationId xmlns:a16="http://schemas.microsoft.com/office/drawing/2014/main" id="{BA2C994D-CDAA-460C-B21F-73DE9B1B4A0E}"/>
              </a:ext>
            </a:extLst>
          </p:cNvPr>
          <p:cNvSpPr/>
          <p:nvPr/>
        </p:nvSpPr>
        <p:spPr>
          <a:xfrm>
            <a:off x="300037" y="304120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Facturi</a:t>
            </a:r>
          </a:p>
        </p:txBody>
      </p:sp>
      <p:sp>
        <p:nvSpPr>
          <p:cNvPr id="7" name="Rectangle: Rounded Corners 18">
            <a:extLst>
              <a:ext uri="{FF2B5EF4-FFF2-40B4-BE49-F238E27FC236}">
                <a16:creationId xmlns:a16="http://schemas.microsoft.com/office/drawing/2014/main" id="{C11240CE-0ACE-44A5-B859-A177D086DAE1}"/>
              </a:ext>
            </a:extLst>
          </p:cNvPr>
          <p:cNvSpPr/>
          <p:nvPr/>
        </p:nvSpPr>
        <p:spPr>
          <a:xfrm>
            <a:off x="300037" y="345891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Venituri</a:t>
            </a:r>
          </a:p>
        </p:txBody>
      </p:sp>
      <p:sp>
        <p:nvSpPr>
          <p:cNvPr id="8" name="Rectangle: Rounded Corners 19">
            <a:extLst>
              <a:ext uri="{FF2B5EF4-FFF2-40B4-BE49-F238E27FC236}">
                <a16:creationId xmlns:a16="http://schemas.microsoft.com/office/drawing/2014/main" id="{AB0A492D-F5AF-4B71-BE0C-7996082DC831}"/>
              </a:ext>
            </a:extLst>
          </p:cNvPr>
          <p:cNvSpPr/>
          <p:nvPr/>
        </p:nvSpPr>
        <p:spPr>
          <a:xfrm>
            <a:off x="300037" y="387663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Fonduri</a:t>
            </a:r>
          </a:p>
        </p:txBody>
      </p:sp>
      <p:sp>
        <p:nvSpPr>
          <p:cNvPr id="9" name="Rectangle: Rounded Corners 20">
            <a:extLst>
              <a:ext uri="{FF2B5EF4-FFF2-40B4-BE49-F238E27FC236}">
                <a16:creationId xmlns:a16="http://schemas.microsoft.com/office/drawing/2014/main" id="{B2D0DF0B-6CBE-4AEF-BE7F-98A80B47BC4B}"/>
              </a:ext>
            </a:extLst>
          </p:cNvPr>
          <p:cNvSpPr/>
          <p:nvPr/>
        </p:nvSpPr>
        <p:spPr>
          <a:xfrm>
            <a:off x="300037" y="429434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Contabilitate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149C328-EA5D-4724-AE70-1BE6F446DC8E}"/>
              </a:ext>
            </a:extLst>
          </p:cNvPr>
          <p:cNvSpPr/>
          <p:nvPr/>
        </p:nvSpPr>
        <p:spPr>
          <a:xfrm>
            <a:off x="1631477" y="1295536"/>
            <a:ext cx="10340000" cy="4407059"/>
          </a:xfrm>
          <a:prstGeom prst="rect">
            <a:avLst/>
          </a:prstGeom>
          <a:solidFill>
            <a:schemeClr val="bg1"/>
          </a:solidFill>
          <a:ln w="12700" cmpd="dbl">
            <a:solidFill>
              <a:schemeClr val="bg1">
                <a:lumMod val="75000"/>
              </a:schemeClr>
            </a:solidFill>
          </a:ln>
          <a:effectLst>
            <a:outerShdw blurRad="50800" dist="50800" dir="5400000" algn="ctr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" name="Rectangle: Rounded Corners 22">
            <a:hlinkClick r:id="rId4" action="ppaction://hlinksldjump"/>
            <a:extLst>
              <a:ext uri="{FF2B5EF4-FFF2-40B4-BE49-F238E27FC236}">
                <a16:creationId xmlns:a16="http://schemas.microsoft.com/office/drawing/2014/main" id="{0FF7EBC6-280E-4221-B843-104915A087EA}"/>
              </a:ext>
            </a:extLst>
          </p:cNvPr>
          <p:cNvSpPr/>
          <p:nvPr/>
        </p:nvSpPr>
        <p:spPr>
          <a:xfrm>
            <a:off x="300037" y="178805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Asociatie</a:t>
            </a:r>
          </a:p>
        </p:txBody>
      </p:sp>
      <p:sp>
        <p:nvSpPr>
          <p:cNvPr id="12" name="Rectangle: Rounded Corners 51">
            <a:extLst>
              <a:ext uri="{FF2B5EF4-FFF2-40B4-BE49-F238E27FC236}">
                <a16:creationId xmlns:a16="http://schemas.microsoft.com/office/drawing/2014/main" id="{77E01EFD-AECF-4331-8D06-5E00B6FD3FAA}"/>
              </a:ext>
            </a:extLst>
          </p:cNvPr>
          <p:cNvSpPr/>
          <p:nvPr/>
        </p:nvSpPr>
        <p:spPr>
          <a:xfrm>
            <a:off x="300037" y="137034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Tabel intretinere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268BC58-1485-4CEB-BA45-4E4ECD49595C}"/>
              </a:ext>
            </a:extLst>
          </p:cNvPr>
          <p:cNvSpPr txBox="1"/>
          <p:nvPr/>
        </p:nvSpPr>
        <p:spPr>
          <a:xfrm>
            <a:off x="1732605" y="917057"/>
            <a:ext cx="22685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solidFill>
                  <a:schemeClr val="bg1">
                    <a:lumMod val="85000"/>
                  </a:schemeClr>
                </a:solidFill>
                <a:latin typeface="Franklin Gothic Medium" panose="020B0603020102020204" pitchFamily="34" charset="0"/>
                <a:ea typeface="Microsoft YaHei UI" panose="020B0503020204020204" pitchFamily="34" charset="-122"/>
              </a:rPr>
              <a:t>Asociatia de proprietari Vulturul B4A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05F27FF-BDD1-4510-9582-7420D73A8550}"/>
              </a:ext>
            </a:extLst>
          </p:cNvPr>
          <p:cNvSpPr txBox="1"/>
          <p:nvPr/>
        </p:nvSpPr>
        <p:spPr>
          <a:xfrm>
            <a:off x="4134497" y="926456"/>
            <a:ext cx="6639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solidFill>
                  <a:schemeClr val="bg1">
                    <a:lumMod val="85000"/>
                  </a:schemeClr>
                </a:solidFill>
                <a:latin typeface="Franklin Gothic Medium" panose="020B0603020102020204" pitchFamily="34" charset="0"/>
                <a:ea typeface="Microsoft YaHei UI" panose="020B0503020204020204" pitchFamily="34" charset="-122"/>
              </a:rPr>
              <a:t>Scara  A</a:t>
            </a:r>
          </a:p>
        </p:txBody>
      </p:sp>
      <p:sp>
        <p:nvSpPr>
          <p:cNvPr id="18" name="Rectangle: Rounded Corners 23">
            <a:extLst>
              <a:ext uri="{FF2B5EF4-FFF2-40B4-BE49-F238E27FC236}">
                <a16:creationId xmlns:a16="http://schemas.microsoft.com/office/drawing/2014/main" id="{07F8413C-B330-4353-9FC0-B04FCFA2AF6A}"/>
              </a:ext>
            </a:extLst>
          </p:cNvPr>
          <p:cNvSpPr/>
          <p:nvPr/>
        </p:nvSpPr>
        <p:spPr>
          <a:xfrm>
            <a:off x="1718749" y="4984993"/>
            <a:ext cx="1704975" cy="246211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>
                <a:solidFill>
                  <a:schemeClr val="tx1">
                    <a:lumMod val="50000"/>
                    <a:lumOff val="50000"/>
                  </a:schemeClr>
                </a:solidFill>
              </a:rPr>
              <a:t>Continua</a:t>
            </a:r>
          </a:p>
        </p:txBody>
      </p:sp>
      <p:sp>
        <p:nvSpPr>
          <p:cNvPr id="19" name="Rectangle: Rounded Corners 25">
            <a:hlinkClick r:id="rId5" action="ppaction://hlinksldjump"/>
            <a:extLst>
              <a:ext uri="{FF2B5EF4-FFF2-40B4-BE49-F238E27FC236}">
                <a16:creationId xmlns:a16="http://schemas.microsoft.com/office/drawing/2014/main" id="{4A28F5C6-706E-4ABA-BB9A-BC4C90C3D360}"/>
              </a:ext>
            </a:extLst>
          </p:cNvPr>
          <p:cNvSpPr/>
          <p:nvPr/>
        </p:nvSpPr>
        <p:spPr>
          <a:xfrm>
            <a:off x="1718749" y="5291133"/>
            <a:ext cx="1704975" cy="246211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>
                <a:solidFill>
                  <a:schemeClr val="tx1">
                    <a:lumMod val="50000"/>
                    <a:lumOff val="50000"/>
                  </a:schemeClr>
                </a:solidFill>
              </a:rPr>
              <a:t>&lt; Inapoi</a:t>
            </a:r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0D0AEAF3-A255-48F0-8CF1-66F33B94F9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9743604"/>
              </p:ext>
            </p:extLst>
          </p:nvPr>
        </p:nvGraphicFramePr>
        <p:xfrm>
          <a:off x="1718099" y="1674125"/>
          <a:ext cx="3780351" cy="31160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>
                  <a:extLst>
                    <a:ext uri="{9D8B030D-6E8A-4147-A177-3AD203B41FA5}">
                      <a16:colId xmlns:a16="http://schemas.microsoft.com/office/drawing/2014/main" val="1356937080"/>
                    </a:ext>
                  </a:extLst>
                </a:gridCol>
                <a:gridCol w="1137363">
                  <a:extLst>
                    <a:ext uri="{9D8B030D-6E8A-4147-A177-3AD203B41FA5}">
                      <a16:colId xmlns:a16="http://schemas.microsoft.com/office/drawing/2014/main" val="2496032166"/>
                    </a:ext>
                  </a:extLst>
                </a:gridCol>
                <a:gridCol w="560188">
                  <a:extLst>
                    <a:ext uri="{9D8B030D-6E8A-4147-A177-3AD203B41FA5}">
                      <a16:colId xmlns:a16="http://schemas.microsoft.com/office/drawing/2014/main" val="927076491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1584170534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3534455024"/>
                    </a:ext>
                  </a:extLst>
                </a:gridCol>
                <a:gridCol w="603250">
                  <a:extLst>
                    <a:ext uri="{9D8B030D-6E8A-4147-A177-3AD203B41FA5}">
                      <a16:colId xmlns:a16="http://schemas.microsoft.com/office/drawing/2014/main" val="386415335"/>
                    </a:ext>
                  </a:extLst>
                </a:gridCol>
              </a:tblGrid>
              <a:tr h="239699">
                <a:tc rowSpan="2">
                  <a:txBody>
                    <a:bodyPr/>
                    <a:lstStyle/>
                    <a:p>
                      <a:pPr algn="ctr"/>
                      <a:endParaRPr lang="en-US" sz="800"/>
                    </a:p>
                    <a:p>
                      <a:pPr algn="ctr"/>
                      <a:r>
                        <a:rPr lang="en-US" sz="800"/>
                        <a:t>Ap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-US" sz="800"/>
                    </a:p>
                    <a:p>
                      <a:pPr algn="ctr"/>
                      <a:r>
                        <a:rPr lang="en-US" sz="800"/>
                        <a:t>Nume, prenume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800"/>
                        <a:t>Bucatarie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800"/>
                        <a:t>Baie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3702425"/>
                  </a:ext>
                </a:extLst>
              </a:tr>
              <a:tr h="239699">
                <a:tc vMerge="1">
                  <a:txBody>
                    <a:bodyPr/>
                    <a:lstStyle/>
                    <a:p>
                      <a:pPr algn="ctr"/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6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Apa rece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6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Apa calda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6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Apa rece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6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Apa calda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4757155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Odovinca D.</a:t>
                      </a:r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123.45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105.95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190.90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722038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Iordache Gh.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259.56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288.10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83.89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0001473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Nitu D-tru.</a:t>
                      </a:r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725.51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133.09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327.75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9102858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Radu Bogdan</a:t>
                      </a:r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24.35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372.62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260.76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1803574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Florea M.</a:t>
                      </a:r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23.55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83.89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358.43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2820063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Tudoran M.</a:t>
                      </a:r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355.63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327.75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240.66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8173922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Gurlea I.</a:t>
                      </a:r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184.23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260.76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544.63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9747823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Dumitrache B.</a:t>
                      </a:r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122.30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358.43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83.89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7969411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Geambasu C.</a:t>
                      </a:r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256.6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240.66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327.75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0657202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Manea F.</a:t>
                      </a:r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356.63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184.41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260.76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449946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Raileanu Ion</a:t>
                      </a:r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354.63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153.36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358.43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8200989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F9542B41-CF80-4B56-B8A4-3E5CE4C08802}"/>
              </a:ext>
            </a:extLst>
          </p:cNvPr>
          <p:cNvSpPr txBox="1"/>
          <p:nvPr/>
        </p:nvSpPr>
        <p:spPr>
          <a:xfrm>
            <a:off x="1691549" y="1316678"/>
            <a:ext cx="14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Contoare Apa</a:t>
            </a:r>
          </a:p>
        </p:txBody>
      </p:sp>
      <p:sp>
        <p:nvSpPr>
          <p:cNvPr id="24" name="Rectangle 23">
            <a:hlinkClick r:id="rId6" action="ppaction://hlinksldjump"/>
            <a:extLst>
              <a:ext uri="{FF2B5EF4-FFF2-40B4-BE49-F238E27FC236}">
                <a16:creationId xmlns:a16="http://schemas.microsoft.com/office/drawing/2014/main" id="{EEA1B1E4-6576-4C24-97F6-E88DDDACA06E}"/>
              </a:ext>
            </a:extLst>
          </p:cNvPr>
          <p:cNvSpPr/>
          <p:nvPr/>
        </p:nvSpPr>
        <p:spPr>
          <a:xfrm>
            <a:off x="4925439" y="2169990"/>
            <a:ext cx="518160" cy="26202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6C0AE64-34F8-47C0-9833-133DCD9CAD62}"/>
              </a:ext>
            </a:extLst>
          </p:cNvPr>
          <p:cNvSpPr/>
          <p:nvPr/>
        </p:nvSpPr>
        <p:spPr>
          <a:xfrm>
            <a:off x="7712926" y="1368375"/>
            <a:ext cx="1483552" cy="3451367"/>
          </a:xfrm>
          <a:prstGeom prst="rect">
            <a:avLst/>
          </a:prstGeom>
          <a:solidFill>
            <a:schemeClr val="bg1"/>
          </a:solidFill>
          <a:ln>
            <a:gradFill flip="none" rotWithShape="1">
              <a:gsLst>
                <a:gs pos="39000">
                  <a:schemeClr val="bg1">
                    <a:lumMod val="75000"/>
                  </a:schemeClr>
                </a:gs>
                <a:gs pos="60000">
                  <a:schemeClr val="accent3">
                    <a:lumMod val="45000"/>
                    <a:lumOff val="5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100000">
                  <a:schemeClr val="tx1"/>
                </a:gs>
              </a:gsLst>
              <a:lin ang="54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  <a:p>
            <a:pPr algn="ctr"/>
            <a:r>
              <a:rPr lang="en-US" sz="1600">
                <a:solidFill>
                  <a:srgbClr val="00B050"/>
                </a:solidFill>
              </a:rPr>
              <a:t>Indicatii</a:t>
            </a:r>
            <a:r>
              <a:rPr lang="en-US" sz="1200">
                <a:solidFill>
                  <a:srgbClr val="00B050"/>
                </a:solidFill>
              </a:rPr>
              <a:t> </a:t>
            </a:r>
          </a:p>
          <a:p>
            <a:pPr algn="ctr"/>
            <a:r>
              <a:rPr lang="en-US" sz="800">
                <a:solidFill>
                  <a:schemeClr val="tx1"/>
                </a:solidFill>
              </a:rPr>
              <a:t>Te rog sa completezi in tabelul alaturat indecsii contoarelor </a:t>
            </a:r>
          </a:p>
          <a:p>
            <a:pPr algn="ctr"/>
            <a:endParaRPr lang="en-US" sz="800">
              <a:solidFill>
                <a:schemeClr val="tx1"/>
              </a:solidFill>
            </a:endParaRPr>
          </a:p>
          <a:p>
            <a:pPr algn="ctr"/>
            <a:r>
              <a:rPr lang="en-US" sz="800">
                <a:solidFill>
                  <a:schemeClr val="tx1"/>
                </a:solidFill>
              </a:rPr>
              <a:t>Toate campurile sunt obligatorii. </a:t>
            </a:r>
          </a:p>
          <a:p>
            <a:pPr algn="ctr"/>
            <a:r>
              <a:rPr lang="en-US" sz="800">
                <a:solidFill>
                  <a:schemeClr val="tx1"/>
                </a:solidFill>
              </a:rPr>
              <a:t>Completeaza cu 0 (zero) daca este cazul</a:t>
            </a:r>
          </a:p>
          <a:p>
            <a:pPr algn="ctr"/>
            <a:endParaRPr lang="en-US" sz="800">
              <a:solidFill>
                <a:schemeClr val="tx1"/>
              </a:solidFill>
            </a:endParaRPr>
          </a:p>
          <a:p>
            <a:pPr algn="ctr"/>
            <a:endParaRPr lang="en-US" sz="800">
              <a:solidFill>
                <a:schemeClr val="tx1"/>
              </a:solidFill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EB375958-EE23-4572-910E-51C70E41FFC2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7491" y="1442910"/>
            <a:ext cx="246610" cy="246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4727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15">
            <a:hlinkClick r:id="rId3" action="ppaction://hlinksldjump"/>
            <a:extLst>
              <a:ext uri="{FF2B5EF4-FFF2-40B4-BE49-F238E27FC236}">
                <a16:creationId xmlns:a16="http://schemas.microsoft.com/office/drawing/2014/main" id="{51F80B45-E6EE-437B-823E-AFC376A10FA4}"/>
              </a:ext>
            </a:extLst>
          </p:cNvPr>
          <p:cNvSpPr/>
          <p:nvPr/>
        </p:nvSpPr>
        <p:spPr>
          <a:xfrm>
            <a:off x="300037" y="220577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Apartamente</a:t>
            </a:r>
          </a:p>
        </p:txBody>
      </p:sp>
      <p:sp>
        <p:nvSpPr>
          <p:cNvPr id="5" name="Rectangle: Rounded Corners 16">
            <a:extLst>
              <a:ext uri="{FF2B5EF4-FFF2-40B4-BE49-F238E27FC236}">
                <a16:creationId xmlns:a16="http://schemas.microsoft.com/office/drawing/2014/main" id="{0D9A977F-7B59-4787-ACF1-074B698FD483}"/>
              </a:ext>
            </a:extLst>
          </p:cNvPr>
          <p:cNvSpPr/>
          <p:nvPr/>
        </p:nvSpPr>
        <p:spPr>
          <a:xfrm>
            <a:off x="300037" y="2623489"/>
            <a:ext cx="1151258" cy="381931"/>
          </a:xfrm>
          <a:prstGeom prst="roundRect">
            <a:avLst/>
          </a:prstGeom>
          <a:gradFill flip="none" rotWithShape="1">
            <a:gsLst>
              <a:gs pos="94000">
                <a:schemeClr val="accent1"/>
              </a:gs>
              <a:gs pos="100000">
                <a:schemeClr val="accent1">
                  <a:lumMod val="75000"/>
                </a:schemeClr>
              </a:gs>
              <a:gs pos="93000">
                <a:schemeClr val="bg1"/>
              </a:gs>
              <a:gs pos="100000">
                <a:schemeClr val="bg1"/>
              </a:gs>
            </a:gsLst>
            <a:lin ang="10800000" scaled="1"/>
            <a:tileRect/>
          </a:gradFill>
          <a:ln w="158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>
                <a:solidFill>
                  <a:schemeClr val="tx1">
                    <a:lumMod val="65000"/>
                    <a:lumOff val="35000"/>
                  </a:schemeClr>
                </a:solidFill>
              </a:rPr>
              <a:t>Contoare</a:t>
            </a:r>
          </a:p>
        </p:txBody>
      </p:sp>
      <p:sp>
        <p:nvSpPr>
          <p:cNvPr id="6" name="Rectangle: Rounded Corners 17">
            <a:extLst>
              <a:ext uri="{FF2B5EF4-FFF2-40B4-BE49-F238E27FC236}">
                <a16:creationId xmlns:a16="http://schemas.microsoft.com/office/drawing/2014/main" id="{BA2C994D-CDAA-460C-B21F-73DE9B1B4A0E}"/>
              </a:ext>
            </a:extLst>
          </p:cNvPr>
          <p:cNvSpPr/>
          <p:nvPr/>
        </p:nvSpPr>
        <p:spPr>
          <a:xfrm>
            <a:off x="300037" y="304120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Facturi</a:t>
            </a:r>
          </a:p>
        </p:txBody>
      </p:sp>
      <p:sp>
        <p:nvSpPr>
          <p:cNvPr id="7" name="Rectangle: Rounded Corners 18">
            <a:extLst>
              <a:ext uri="{FF2B5EF4-FFF2-40B4-BE49-F238E27FC236}">
                <a16:creationId xmlns:a16="http://schemas.microsoft.com/office/drawing/2014/main" id="{C11240CE-0ACE-44A5-B859-A177D086DAE1}"/>
              </a:ext>
            </a:extLst>
          </p:cNvPr>
          <p:cNvSpPr/>
          <p:nvPr/>
        </p:nvSpPr>
        <p:spPr>
          <a:xfrm>
            <a:off x="300037" y="345891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Venituri</a:t>
            </a:r>
          </a:p>
        </p:txBody>
      </p:sp>
      <p:sp>
        <p:nvSpPr>
          <p:cNvPr id="8" name="Rectangle: Rounded Corners 19">
            <a:extLst>
              <a:ext uri="{FF2B5EF4-FFF2-40B4-BE49-F238E27FC236}">
                <a16:creationId xmlns:a16="http://schemas.microsoft.com/office/drawing/2014/main" id="{AB0A492D-F5AF-4B71-BE0C-7996082DC831}"/>
              </a:ext>
            </a:extLst>
          </p:cNvPr>
          <p:cNvSpPr/>
          <p:nvPr/>
        </p:nvSpPr>
        <p:spPr>
          <a:xfrm>
            <a:off x="300037" y="387663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Fonduri</a:t>
            </a:r>
          </a:p>
        </p:txBody>
      </p:sp>
      <p:sp>
        <p:nvSpPr>
          <p:cNvPr id="9" name="Rectangle: Rounded Corners 20">
            <a:extLst>
              <a:ext uri="{FF2B5EF4-FFF2-40B4-BE49-F238E27FC236}">
                <a16:creationId xmlns:a16="http://schemas.microsoft.com/office/drawing/2014/main" id="{B2D0DF0B-6CBE-4AEF-BE7F-98A80B47BC4B}"/>
              </a:ext>
            </a:extLst>
          </p:cNvPr>
          <p:cNvSpPr/>
          <p:nvPr/>
        </p:nvSpPr>
        <p:spPr>
          <a:xfrm>
            <a:off x="300037" y="429434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Contabilitate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149C328-EA5D-4724-AE70-1BE6F446DC8E}"/>
              </a:ext>
            </a:extLst>
          </p:cNvPr>
          <p:cNvSpPr/>
          <p:nvPr/>
        </p:nvSpPr>
        <p:spPr>
          <a:xfrm>
            <a:off x="1631477" y="1295536"/>
            <a:ext cx="10340000" cy="4407059"/>
          </a:xfrm>
          <a:prstGeom prst="rect">
            <a:avLst/>
          </a:prstGeom>
          <a:solidFill>
            <a:schemeClr val="bg1"/>
          </a:solidFill>
          <a:ln w="12700" cmpd="dbl">
            <a:solidFill>
              <a:schemeClr val="bg1">
                <a:lumMod val="75000"/>
              </a:schemeClr>
            </a:solidFill>
          </a:ln>
          <a:effectLst>
            <a:outerShdw blurRad="50800" dist="50800" dir="5400000" algn="ctr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" name="Rectangle: Rounded Corners 22">
            <a:hlinkClick r:id="rId4" action="ppaction://hlinksldjump"/>
            <a:extLst>
              <a:ext uri="{FF2B5EF4-FFF2-40B4-BE49-F238E27FC236}">
                <a16:creationId xmlns:a16="http://schemas.microsoft.com/office/drawing/2014/main" id="{0FF7EBC6-280E-4221-B843-104915A087EA}"/>
              </a:ext>
            </a:extLst>
          </p:cNvPr>
          <p:cNvSpPr/>
          <p:nvPr/>
        </p:nvSpPr>
        <p:spPr>
          <a:xfrm>
            <a:off x="300037" y="178805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Asociatie</a:t>
            </a:r>
          </a:p>
        </p:txBody>
      </p:sp>
      <p:sp>
        <p:nvSpPr>
          <p:cNvPr id="12" name="Rectangle: Rounded Corners 51">
            <a:extLst>
              <a:ext uri="{FF2B5EF4-FFF2-40B4-BE49-F238E27FC236}">
                <a16:creationId xmlns:a16="http://schemas.microsoft.com/office/drawing/2014/main" id="{77E01EFD-AECF-4331-8D06-5E00B6FD3FAA}"/>
              </a:ext>
            </a:extLst>
          </p:cNvPr>
          <p:cNvSpPr/>
          <p:nvPr/>
        </p:nvSpPr>
        <p:spPr>
          <a:xfrm>
            <a:off x="300037" y="137034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Tabel intretinere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F8953135-8548-4EE3-9969-75A8F84E90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9985991"/>
              </p:ext>
            </p:extLst>
          </p:nvPr>
        </p:nvGraphicFramePr>
        <p:xfrm>
          <a:off x="1718099" y="1674125"/>
          <a:ext cx="3780351" cy="31160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>
                  <a:extLst>
                    <a:ext uri="{9D8B030D-6E8A-4147-A177-3AD203B41FA5}">
                      <a16:colId xmlns:a16="http://schemas.microsoft.com/office/drawing/2014/main" val="1356937080"/>
                    </a:ext>
                  </a:extLst>
                </a:gridCol>
                <a:gridCol w="1137363">
                  <a:extLst>
                    <a:ext uri="{9D8B030D-6E8A-4147-A177-3AD203B41FA5}">
                      <a16:colId xmlns:a16="http://schemas.microsoft.com/office/drawing/2014/main" val="2496032166"/>
                    </a:ext>
                  </a:extLst>
                </a:gridCol>
                <a:gridCol w="560188">
                  <a:extLst>
                    <a:ext uri="{9D8B030D-6E8A-4147-A177-3AD203B41FA5}">
                      <a16:colId xmlns:a16="http://schemas.microsoft.com/office/drawing/2014/main" val="927076491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1584170534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3534455024"/>
                    </a:ext>
                  </a:extLst>
                </a:gridCol>
                <a:gridCol w="603250">
                  <a:extLst>
                    <a:ext uri="{9D8B030D-6E8A-4147-A177-3AD203B41FA5}">
                      <a16:colId xmlns:a16="http://schemas.microsoft.com/office/drawing/2014/main" val="386415335"/>
                    </a:ext>
                  </a:extLst>
                </a:gridCol>
              </a:tblGrid>
              <a:tr h="239699">
                <a:tc rowSpan="2">
                  <a:txBody>
                    <a:bodyPr/>
                    <a:lstStyle/>
                    <a:p>
                      <a:pPr algn="ctr"/>
                      <a:endParaRPr lang="en-US" sz="800"/>
                    </a:p>
                    <a:p>
                      <a:pPr algn="ctr"/>
                      <a:r>
                        <a:rPr lang="en-US" sz="800"/>
                        <a:t>Ap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endParaRPr lang="en-US" sz="800"/>
                    </a:p>
                    <a:p>
                      <a:pPr algn="ctr"/>
                      <a:r>
                        <a:rPr lang="en-US" sz="800"/>
                        <a:t>Nume, prenume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800"/>
                        <a:t>Bucatarie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800"/>
                        <a:t>Baie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3702425"/>
                  </a:ext>
                </a:extLst>
              </a:tr>
              <a:tr h="239699">
                <a:tc vMerge="1">
                  <a:txBody>
                    <a:bodyPr/>
                    <a:lstStyle/>
                    <a:p>
                      <a:pPr algn="ctr"/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800"/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6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Apa rece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6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Apa calda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6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Apa rece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600" b="1" kern="120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Apa calda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4757155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Odovinca D.</a:t>
                      </a:r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123.45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105.95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190.90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296.85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722038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Iordache Gh.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259.56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288.10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83.89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288.10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0001473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Nitu D-tru.</a:t>
                      </a:r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725.51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133.09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327.75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13.09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9102858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Radu Bogdan</a:t>
                      </a:r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24.35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372.62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260.76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372.62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1803574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Florea M.</a:t>
                      </a:r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23.55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83.89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358.43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158.65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2820063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Tudoran M.</a:t>
                      </a:r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355.63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327.75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240.66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327.75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8173922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Gurlea I.</a:t>
                      </a:r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184.23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260.76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544.63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260.76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9747823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Dumitrache B.</a:t>
                      </a:r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122.30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358.43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83.89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358.43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7969411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Geambasu C.</a:t>
                      </a:r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256.6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240.66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327.75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240.66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0657202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Manea F.</a:t>
                      </a:r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356.63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184.41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260.76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184.41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449946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Raileanu Ion</a:t>
                      </a:r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354.63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153.36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358.43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289.30 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8200989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C268BC58-1485-4CEB-BA45-4E4ECD49595C}"/>
              </a:ext>
            </a:extLst>
          </p:cNvPr>
          <p:cNvSpPr txBox="1"/>
          <p:nvPr/>
        </p:nvSpPr>
        <p:spPr>
          <a:xfrm>
            <a:off x="1732605" y="917057"/>
            <a:ext cx="22685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solidFill>
                  <a:schemeClr val="bg1">
                    <a:lumMod val="85000"/>
                  </a:schemeClr>
                </a:solidFill>
                <a:latin typeface="Franklin Gothic Medium" panose="020B0603020102020204" pitchFamily="34" charset="0"/>
                <a:ea typeface="Microsoft YaHei UI" panose="020B0503020204020204" pitchFamily="34" charset="-122"/>
              </a:rPr>
              <a:t>Asociatia de proprietari Vulturul B4A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05F27FF-BDD1-4510-9582-7420D73A8550}"/>
              </a:ext>
            </a:extLst>
          </p:cNvPr>
          <p:cNvSpPr txBox="1"/>
          <p:nvPr/>
        </p:nvSpPr>
        <p:spPr>
          <a:xfrm>
            <a:off x="4134497" y="926456"/>
            <a:ext cx="6639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solidFill>
                  <a:schemeClr val="bg1">
                    <a:lumMod val="85000"/>
                  </a:schemeClr>
                </a:solidFill>
                <a:latin typeface="Franklin Gothic Medium" panose="020B0603020102020204" pitchFamily="34" charset="0"/>
                <a:ea typeface="Microsoft YaHei UI" panose="020B0503020204020204" pitchFamily="34" charset="-122"/>
              </a:rPr>
              <a:t>Scara  A</a:t>
            </a:r>
          </a:p>
        </p:txBody>
      </p:sp>
      <p:sp>
        <p:nvSpPr>
          <p:cNvPr id="18" name="Rectangle: Rounded Corners 23">
            <a:extLst>
              <a:ext uri="{FF2B5EF4-FFF2-40B4-BE49-F238E27FC236}">
                <a16:creationId xmlns:a16="http://schemas.microsoft.com/office/drawing/2014/main" id="{07F8413C-B330-4353-9FC0-B04FCFA2AF6A}"/>
              </a:ext>
            </a:extLst>
          </p:cNvPr>
          <p:cNvSpPr/>
          <p:nvPr/>
        </p:nvSpPr>
        <p:spPr>
          <a:xfrm>
            <a:off x="1718749" y="4984993"/>
            <a:ext cx="1704975" cy="246211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/>
              <a:t>Continua</a:t>
            </a:r>
          </a:p>
        </p:txBody>
      </p:sp>
      <p:sp>
        <p:nvSpPr>
          <p:cNvPr id="19" name="Rectangle: Rounded Corners 25">
            <a:hlinkClick r:id="rId5" action="ppaction://hlinksldjump"/>
            <a:extLst>
              <a:ext uri="{FF2B5EF4-FFF2-40B4-BE49-F238E27FC236}">
                <a16:creationId xmlns:a16="http://schemas.microsoft.com/office/drawing/2014/main" id="{4A28F5C6-706E-4ABA-BB9A-BC4C90C3D360}"/>
              </a:ext>
            </a:extLst>
          </p:cNvPr>
          <p:cNvSpPr/>
          <p:nvPr/>
        </p:nvSpPr>
        <p:spPr>
          <a:xfrm>
            <a:off x="1718749" y="5291133"/>
            <a:ext cx="1704975" cy="246211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>
                <a:solidFill>
                  <a:schemeClr val="tx1">
                    <a:lumMod val="50000"/>
                    <a:lumOff val="50000"/>
                  </a:schemeClr>
                </a:solidFill>
              </a:rPr>
              <a:t>&lt; Inapoi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D681B2-E7A0-493E-BBCD-CE53389B3515}"/>
              </a:ext>
            </a:extLst>
          </p:cNvPr>
          <p:cNvSpPr txBox="1"/>
          <p:nvPr/>
        </p:nvSpPr>
        <p:spPr>
          <a:xfrm>
            <a:off x="1691549" y="1316678"/>
            <a:ext cx="14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Contoare Apa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62A44BD-500E-4081-AC43-06FDA5BD07CC}"/>
              </a:ext>
            </a:extLst>
          </p:cNvPr>
          <p:cNvSpPr/>
          <p:nvPr/>
        </p:nvSpPr>
        <p:spPr>
          <a:xfrm>
            <a:off x="7712926" y="1368375"/>
            <a:ext cx="1483552" cy="3451367"/>
          </a:xfrm>
          <a:prstGeom prst="rect">
            <a:avLst/>
          </a:prstGeom>
          <a:solidFill>
            <a:schemeClr val="bg1"/>
          </a:solidFill>
          <a:ln>
            <a:gradFill flip="none" rotWithShape="1">
              <a:gsLst>
                <a:gs pos="39000">
                  <a:schemeClr val="bg1">
                    <a:lumMod val="75000"/>
                  </a:schemeClr>
                </a:gs>
                <a:gs pos="60000">
                  <a:schemeClr val="accent3">
                    <a:lumMod val="45000"/>
                    <a:lumOff val="5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100000">
                  <a:schemeClr val="tx1"/>
                </a:gs>
              </a:gsLst>
              <a:lin ang="54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  <a:p>
            <a:pPr algn="ctr"/>
            <a:r>
              <a:rPr lang="en-US" sz="1600">
                <a:solidFill>
                  <a:srgbClr val="00B050"/>
                </a:solidFill>
              </a:rPr>
              <a:t>Indicatii</a:t>
            </a:r>
            <a:r>
              <a:rPr lang="en-US" sz="1200">
                <a:solidFill>
                  <a:srgbClr val="00B050"/>
                </a:solidFill>
              </a:rPr>
              <a:t> </a:t>
            </a:r>
          </a:p>
          <a:p>
            <a:pPr algn="ctr"/>
            <a:r>
              <a:rPr lang="en-US" sz="800">
                <a:solidFill>
                  <a:schemeClr val="tx1"/>
                </a:solidFill>
              </a:rPr>
              <a:t>Te rog sa completezi in tabelul alaturat indecsii contoarelor </a:t>
            </a:r>
          </a:p>
          <a:p>
            <a:pPr algn="ctr"/>
            <a:endParaRPr lang="en-US" sz="800">
              <a:solidFill>
                <a:schemeClr val="tx1"/>
              </a:solidFill>
            </a:endParaRPr>
          </a:p>
          <a:p>
            <a:pPr algn="ctr"/>
            <a:r>
              <a:rPr lang="en-US" sz="800">
                <a:solidFill>
                  <a:schemeClr val="tx1"/>
                </a:solidFill>
              </a:rPr>
              <a:t>Toate campurile sunt obligatorii. </a:t>
            </a:r>
          </a:p>
          <a:p>
            <a:pPr algn="ctr"/>
            <a:r>
              <a:rPr lang="en-US" sz="800">
                <a:solidFill>
                  <a:schemeClr val="tx1"/>
                </a:solidFill>
              </a:rPr>
              <a:t>Completeaza cu 0 (zero) daca este cazul</a:t>
            </a:r>
          </a:p>
          <a:p>
            <a:pPr algn="ctr"/>
            <a:endParaRPr lang="en-US" sz="800">
              <a:solidFill>
                <a:schemeClr val="tx1"/>
              </a:solidFill>
            </a:endParaRPr>
          </a:p>
          <a:p>
            <a:pPr algn="ctr"/>
            <a:endParaRPr lang="en-US" sz="800">
              <a:solidFill>
                <a:schemeClr val="tx1"/>
              </a:solidFill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68BAB993-3E8D-4D6F-B645-026AB2A8A775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7491" y="1442910"/>
            <a:ext cx="246610" cy="246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07469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15">
            <a:hlinkClick r:id="rId3" action="ppaction://hlinksldjump"/>
            <a:extLst>
              <a:ext uri="{FF2B5EF4-FFF2-40B4-BE49-F238E27FC236}">
                <a16:creationId xmlns:a16="http://schemas.microsoft.com/office/drawing/2014/main" id="{51F80B45-E6EE-437B-823E-AFC376A10FA4}"/>
              </a:ext>
            </a:extLst>
          </p:cNvPr>
          <p:cNvSpPr/>
          <p:nvPr/>
        </p:nvSpPr>
        <p:spPr>
          <a:xfrm>
            <a:off x="300037" y="220577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Apartamente</a:t>
            </a:r>
          </a:p>
        </p:txBody>
      </p:sp>
      <p:sp>
        <p:nvSpPr>
          <p:cNvPr id="5" name="Rectangle: Rounded Corners 16">
            <a:extLst>
              <a:ext uri="{FF2B5EF4-FFF2-40B4-BE49-F238E27FC236}">
                <a16:creationId xmlns:a16="http://schemas.microsoft.com/office/drawing/2014/main" id="{0D9A977F-7B59-4787-ACF1-074B698FD483}"/>
              </a:ext>
            </a:extLst>
          </p:cNvPr>
          <p:cNvSpPr/>
          <p:nvPr/>
        </p:nvSpPr>
        <p:spPr>
          <a:xfrm>
            <a:off x="300037" y="262348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Contoare</a:t>
            </a:r>
          </a:p>
        </p:txBody>
      </p:sp>
      <p:sp>
        <p:nvSpPr>
          <p:cNvPr id="6" name="Rectangle: Rounded Corners 17">
            <a:extLst>
              <a:ext uri="{FF2B5EF4-FFF2-40B4-BE49-F238E27FC236}">
                <a16:creationId xmlns:a16="http://schemas.microsoft.com/office/drawing/2014/main" id="{BA2C994D-CDAA-460C-B21F-73DE9B1B4A0E}"/>
              </a:ext>
            </a:extLst>
          </p:cNvPr>
          <p:cNvSpPr/>
          <p:nvPr/>
        </p:nvSpPr>
        <p:spPr>
          <a:xfrm>
            <a:off x="300037" y="304120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Facturi</a:t>
            </a:r>
          </a:p>
        </p:txBody>
      </p:sp>
      <p:sp>
        <p:nvSpPr>
          <p:cNvPr id="7" name="Rectangle: Rounded Corners 18">
            <a:extLst>
              <a:ext uri="{FF2B5EF4-FFF2-40B4-BE49-F238E27FC236}">
                <a16:creationId xmlns:a16="http://schemas.microsoft.com/office/drawing/2014/main" id="{C11240CE-0ACE-44A5-B859-A177D086DAE1}"/>
              </a:ext>
            </a:extLst>
          </p:cNvPr>
          <p:cNvSpPr/>
          <p:nvPr/>
        </p:nvSpPr>
        <p:spPr>
          <a:xfrm>
            <a:off x="300037" y="345891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Venituri</a:t>
            </a:r>
          </a:p>
        </p:txBody>
      </p:sp>
      <p:sp>
        <p:nvSpPr>
          <p:cNvPr id="8" name="Rectangle: Rounded Corners 19">
            <a:extLst>
              <a:ext uri="{FF2B5EF4-FFF2-40B4-BE49-F238E27FC236}">
                <a16:creationId xmlns:a16="http://schemas.microsoft.com/office/drawing/2014/main" id="{AB0A492D-F5AF-4B71-BE0C-7996082DC831}"/>
              </a:ext>
            </a:extLst>
          </p:cNvPr>
          <p:cNvSpPr/>
          <p:nvPr/>
        </p:nvSpPr>
        <p:spPr>
          <a:xfrm>
            <a:off x="300037" y="387663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Fonduri</a:t>
            </a:r>
          </a:p>
        </p:txBody>
      </p:sp>
      <p:sp>
        <p:nvSpPr>
          <p:cNvPr id="9" name="Rectangle: Rounded Corners 20">
            <a:extLst>
              <a:ext uri="{FF2B5EF4-FFF2-40B4-BE49-F238E27FC236}">
                <a16:creationId xmlns:a16="http://schemas.microsoft.com/office/drawing/2014/main" id="{B2D0DF0B-6CBE-4AEF-BE7F-98A80B47BC4B}"/>
              </a:ext>
            </a:extLst>
          </p:cNvPr>
          <p:cNvSpPr/>
          <p:nvPr/>
        </p:nvSpPr>
        <p:spPr>
          <a:xfrm>
            <a:off x="300037" y="4294349"/>
            <a:ext cx="1151258" cy="381931"/>
          </a:xfrm>
          <a:prstGeom prst="roundRect">
            <a:avLst/>
          </a:prstGeom>
          <a:gradFill flip="none" rotWithShape="1">
            <a:gsLst>
              <a:gs pos="94000">
                <a:schemeClr val="accent1"/>
              </a:gs>
              <a:gs pos="100000">
                <a:schemeClr val="accent1">
                  <a:lumMod val="75000"/>
                </a:schemeClr>
              </a:gs>
              <a:gs pos="93000">
                <a:schemeClr val="bg1"/>
              </a:gs>
              <a:gs pos="100000">
                <a:schemeClr val="bg1"/>
              </a:gs>
            </a:gsLst>
            <a:lin ang="10800000" scaled="1"/>
            <a:tileRect/>
          </a:gradFill>
          <a:ln w="158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>
                <a:solidFill>
                  <a:schemeClr val="tx1">
                    <a:lumMod val="65000"/>
                    <a:lumOff val="35000"/>
                  </a:schemeClr>
                </a:solidFill>
              </a:rPr>
              <a:t>Contabilitate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149C328-EA5D-4724-AE70-1BE6F446DC8E}"/>
              </a:ext>
            </a:extLst>
          </p:cNvPr>
          <p:cNvSpPr/>
          <p:nvPr/>
        </p:nvSpPr>
        <p:spPr>
          <a:xfrm>
            <a:off x="1631477" y="1295536"/>
            <a:ext cx="10340000" cy="4407059"/>
          </a:xfrm>
          <a:prstGeom prst="rect">
            <a:avLst/>
          </a:prstGeom>
          <a:solidFill>
            <a:schemeClr val="bg1"/>
          </a:solidFill>
          <a:ln w="12700" cmpd="dbl">
            <a:solidFill>
              <a:schemeClr val="bg1">
                <a:lumMod val="75000"/>
              </a:schemeClr>
            </a:solidFill>
          </a:ln>
          <a:effectLst>
            <a:outerShdw blurRad="50800" dist="50800" dir="5400000" algn="ctr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" name="Rectangle: Rounded Corners 22">
            <a:hlinkClick r:id="rId4" action="ppaction://hlinksldjump"/>
            <a:extLst>
              <a:ext uri="{FF2B5EF4-FFF2-40B4-BE49-F238E27FC236}">
                <a16:creationId xmlns:a16="http://schemas.microsoft.com/office/drawing/2014/main" id="{0FF7EBC6-280E-4221-B843-104915A087EA}"/>
              </a:ext>
            </a:extLst>
          </p:cNvPr>
          <p:cNvSpPr/>
          <p:nvPr/>
        </p:nvSpPr>
        <p:spPr>
          <a:xfrm>
            <a:off x="300037" y="178805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Asociatie</a:t>
            </a:r>
          </a:p>
        </p:txBody>
      </p:sp>
      <p:sp>
        <p:nvSpPr>
          <p:cNvPr id="12" name="Rectangle: Rounded Corners 51">
            <a:extLst>
              <a:ext uri="{FF2B5EF4-FFF2-40B4-BE49-F238E27FC236}">
                <a16:creationId xmlns:a16="http://schemas.microsoft.com/office/drawing/2014/main" id="{77E01EFD-AECF-4331-8D06-5E00B6FD3FAA}"/>
              </a:ext>
            </a:extLst>
          </p:cNvPr>
          <p:cNvSpPr/>
          <p:nvPr/>
        </p:nvSpPr>
        <p:spPr>
          <a:xfrm>
            <a:off x="300037" y="137034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Tabel intretinere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268BC58-1485-4CEB-BA45-4E4ECD49595C}"/>
              </a:ext>
            </a:extLst>
          </p:cNvPr>
          <p:cNvSpPr txBox="1"/>
          <p:nvPr/>
        </p:nvSpPr>
        <p:spPr>
          <a:xfrm>
            <a:off x="1732605" y="917057"/>
            <a:ext cx="22685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solidFill>
                  <a:schemeClr val="bg1">
                    <a:lumMod val="85000"/>
                  </a:schemeClr>
                </a:solidFill>
                <a:latin typeface="Franklin Gothic Medium" panose="020B0603020102020204" pitchFamily="34" charset="0"/>
                <a:ea typeface="Microsoft YaHei UI" panose="020B0503020204020204" pitchFamily="34" charset="-122"/>
              </a:rPr>
              <a:t>Asociatia de proprietari Vulturul B4A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05F27FF-BDD1-4510-9582-7420D73A8550}"/>
              </a:ext>
            </a:extLst>
          </p:cNvPr>
          <p:cNvSpPr txBox="1"/>
          <p:nvPr/>
        </p:nvSpPr>
        <p:spPr>
          <a:xfrm>
            <a:off x="4134497" y="926456"/>
            <a:ext cx="6639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solidFill>
                  <a:schemeClr val="bg1">
                    <a:lumMod val="85000"/>
                  </a:schemeClr>
                </a:solidFill>
                <a:latin typeface="Franklin Gothic Medium" panose="020B0603020102020204" pitchFamily="34" charset="0"/>
                <a:ea typeface="Microsoft YaHei UI" panose="020B0503020204020204" pitchFamily="34" charset="-122"/>
              </a:rPr>
              <a:t>Scara  A</a:t>
            </a:r>
          </a:p>
        </p:txBody>
      </p:sp>
      <p:sp>
        <p:nvSpPr>
          <p:cNvPr id="18" name="Rectangle: Rounded Corners 23">
            <a:extLst>
              <a:ext uri="{FF2B5EF4-FFF2-40B4-BE49-F238E27FC236}">
                <a16:creationId xmlns:a16="http://schemas.microsoft.com/office/drawing/2014/main" id="{07F8413C-B330-4353-9FC0-B04FCFA2AF6A}"/>
              </a:ext>
            </a:extLst>
          </p:cNvPr>
          <p:cNvSpPr/>
          <p:nvPr/>
        </p:nvSpPr>
        <p:spPr>
          <a:xfrm>
            <a:off x="1718749" y="4984993"/>
            <a:ext cx="1704975" cy="246211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/>
              <a:t>Continua</a:t>
            </a:r>
          </a:p>
        </p:txBody>
      </p:sp>
      <p:sp>
        <p:nvSpPr>
          <p:cNvPr id="19" name="Rectangle: Rounded Corners 25">
            <a:hlinkClick r:id="rId5" action="ppaction://hlinksldjump"/>
            <a:extLst>
              <a:ext uri="{FF2B5EF4-FFF2-40B4-BE49-F238E27FC236}">
                <a16:creationId xmlns:a16="http://schemas.microsoft.com/office/drawing/2014/main" id="{4A28F5C6-706E-4ABA-BB9A-BC4C90C3D360}"/>
              </a:ext>
            </a:extLst>
          </p:cNvPr>
          <p:cNvSpPr/>
          <p:nvPr/>
        </p:nvSpPr>
        <p:spPr>
          <a:xfrm>
            <a:off x="1718749" y="5291133"/>
            <a:ext cx="1704975" cy="246211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>
                <a:solidFill>
                  <a:schemeClr val="tx1">
                    <a:lumMod val="50000"/>
                    <a:lumOff val="50000"/>
                  </a:schemeClr>
                </a:solidFill>
              </a:rPr>
              <a:t>&lt; Inapoi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D681B2-E7A0-493E-BBCD-CE53389B3515}"/>
              </a:ext>
            </a:extLst>
          </p:cNvPr>
          <p:cNvSpPr txBox="1"/>
          <p:nvPr/>
        </p:nvSpPr>
        <p:spPr>
          <a:xfrm>
            <a:off x="1691549" y="1794851"/>
            <a:ext cx="9899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/>
              <a:t>Sold banca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62A44BD-500E-4081-AC43-06FDA5BD07CC}"/>
              </a:ext>
            </a:extLst>
          </p:cNvPr>
          <p:cNvSpPr/>
          <p:nvPr/>
        </p:nvSpPr>
        <p:spPr>
          <a:xfrm>
            <a:off x="7712926" y="1368375"/>
            <a:ext cx="1483552" cy="3451367"/>
          </a:xfrm>
          <a:prstGeom prst="rect">
            <a:avLst/>
          </a:prstGeom>
          <a:solidFill>
            <a:schemeClr val="bg1"/>
          </a:solidFill>
          <a:ln>
            <a:gradFill flip="none" rotWithShape="1">
              <a:gsLst>
                <a:gs pos="39000">
                  <a:schemeClr val="bg1">
                    <a:lumMod val="75000"/>
                  </a:schemeClr>
                </a:gs>
                <a:gs pos="60000">
                  <a:schemeClr val="accent3">
                    <a:lumMod val="45000"/>
                    <a:lumOff val="5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100000">
                  <a:schemeClr val="tx1"/>
                </a:gs>
              </a:gsLst>
              <a:lin ang="54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  <a:p>
            <a:pPr algn="ctr"/>
            <a:r>
              <a:rPr lang="en-US" sz="1600">
                <a:solidFill>
                  <a:srgbClr val="00B050"/>
                </a:solidFill>
              </a:rPr>
              <a:t>Indicatii</a:t>
            </a:r>
            <a:r>
              <a:rPr lang="en-US" sz="1200">
                <a:solidFill>
                  <a:srgbClr val="00B050"/>
                </a:solidFill>
              </a:rPr>
              <a:t> </a:t>
            </a:r>
          </a:p>
          <a:p>
            <a:pPr algn="ctr"/>
            <a:r>
              <a:rPr lang="en-US" sz="800">
                <a:solidFill>
                  <a:schemeClr val="tx1"/>
                </a:solidFill>
              </a:rPr>
              <a:t>Te rog sa completezi in tabelul alaturat indecsii contoarelor </a:t>
            </a:r>
          </a:p>
          <a:p>
            <a:pPr algn="ctr"/>
            <a:endParaRPr lang="en-US" sz="800">
              <a:solidFill>
                <a:schemeClr val="tx1"/>
              </a:solidFill>
            </a:endParaRPr>
          </a:p>
          <a:p>
            <a:pPr algn="ctr"/>
            <a:r>
              <a:rPr lang="en-US" sz="800">
                <a:solidFill>
                  <a:schemeClr val="tx1"/>
                </a:solidFill>
              </a:rPr>
              <a:t>Toate campurile sunt obligatorii. </a:t>
            </a:r>
          </a:p>
          <a:p>
            <a:pPr algn="ctr"/>
            <a:r>
              <a:rPr lang="en-US" sz="800">
                <a:solidFill>
                  <a:schemeClr val="tx1"/>
                </a:solidFill>
              </a:rPr>
              <a:t>Completeaza cu 0 (zero) daca este cazul</a:t>
            </a:r>
          </a:p>
          <a:p>
            <a:pPr algn="ctr"/>
            <a:endParaRPr lang="en-US" sz="800">
              <a:solidFill>
                <a:schemeClr val="tx1"/>
              </a:solidFill>
            </a:endParaRPr>
          </a:p>
          <a:p>
            <a:pPr algn="ctr"/>
            <a:endParaRPr lang="en-US" sz="800">
              <a:solidFill>
                <a:schemeClr val="tx1"/>
              </a:solidFill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68BAB993-3E8D-4D6F-B645-026AB2A8A775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7491" y="1442910"/>
            <a:ext cx="246610" cy="24661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70786B6A-FA9F-4B36-BE58-09B289EE8E95}"/>
              </a:ext>
            </a:extLst>
          </p:cNvPr>
          <p:cNvSpPr txBox="1"/>
          <p:nvPr/>
        </p:nvSpPr>
        <p:spPr>
          <a:xfrm>
            <a:off x="1691549" y="2361340"/>
            <a:ext cx="8697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/>
              <a:t>Sold casa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EA3B61E-C259-4FEC-A7E6-A37BE95861C2}"/>
              </a:ext>
            </a:extLst>
          </p:cNvPr>
          <p:cNvSpPr/>
          <p:nvPr/>
        </p:nvSpPr>
        <p:spPr>
          <a:xfrm>
            <a:off x="1791168" y="2155532"/>
            <a:ext cx="1709928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31C86A5C-0586-47FF-9590-C337E9FA41D4}"/>
              </a:ext>
            </a:extLst>
          </p:cNvPr>
          <p:cNvSpPr/>
          <p:nvPr/>
        </p:nvSpPr>
        <p:spPr>
          <a:xfrm>
            <a:off x="1791168" y="2784951"/>
            <a:ext cx="1709928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7E74ED0-17C9-4BBC-A702-BB6E71C2DE68}"/>
              </a:ext>
            </a:extLst>
          </p:cNvPr>
          <p:cNvSpPr txBox="1"/>
          <p:nvPr/>
        </p:nvSpPr>
        <p:spPr>
          <a:xfrm>
            <a:off x="1691549" y="1316678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Solduri</a:t>
            </a:r>
          </a:p>
        </p:txBody>
      </p:sp>
    </p:spTree>
    <p:extLst>
      <p:ext uri="{BB962C8B-B14F-4D97-AF65-F5344CB8AC3E}">
        <p14:creationId xmlns:p14="http://schemas.microsoft.com/office/powerpoint/2010/main" val="365798219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15">
            <a:hlinkClick r:id="rId3" action="ppaction://hlinksldjump"/>
            <a:extLst>
              <a:ext uri="{FF2B5EF4-FFF2-40B4-BE49-F238E27FC236}">
                <a16:creationId xmlns:a16="http://schemas.microsoft.com/office/drawing/2014/main" id="{51F80B45-E6EE-437B-823E-AFC376A10FA4}"/>
              </a:ext>
            </a:extLst>
          </p:cNvPr>
          <p:cNvSpPr/>
          <p:nvPr/>
        </p:nvSpPr>
        <p:spPr>
          <a:xfrm>
            <a:off x="300037" y="220577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Apartamente</a:t>
            </a:r>
          </a:p>
        </p:txBody>
      </p:sp>
      <p:sp>
        <p:nvSpPr>
          <p:cNvPr id="5" name="Rectangle: Rounded Corners 16">
            <a:extLst>
              <a:ext uri="{FF2B5EF4-FFF2-40B4-BE49-F238E27FC236}">
                <a16:creationId xmlns:a16="http://schemas.microsoft.com/office/drawing/2014/main" id="{0D9A977F-7B59-4787-ACF1-074B698FD483}"/>
              </a:ext>
            </a:extLst>
          </p:cNvPr>
          <p:cNvSpPr/>
          <p:nvPr/>
        </p:nvSpPr>
        <p:spPr>
          <a:xfrm>
            <a:off x="300037" y="262348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Contoare</a:t>
            </a:r>
          </a:p>
        </p:txBody>
      </p:sp>
      <p:sp>
        <p:nvSpPr>
          <p:cNvPr id="6" name="Rectangle: Rounded Corners 17">
            <a:extLst>
              <a:ext uri="{FF2B5EF4-FFF2-40B4-BE49-F238E27FC236}">
                <a16:creationId xmlns:a16="http://schemas.microsoft.com/office/drawing/2014/main" id="{BA2C994D-CDAA-460C-B21F-73DE9B1B4A0E}"/>
              </a:ext>
            </a:extLst>
          </p:cNvPr>
          <p:cNvSpPr/>
          <p:nvPr/>
        </p:nvSpPr>
        <p:spPr>
          <a:xfrm>
            <a:off x="300037" y="3041204"/>
            <a:ext cx="1151258" cy="381931"/>
          </a:xfrm>
          <a:prstGeom prst="roundRect">
            <a:avLst/>
          </a:prstGeom>
          <a:gradFill flip="none" rotWithShape="1">
            <a:gsLst>
              <a:gs pos="94000">
                <a:schemeClr val="accent1"/>
              </a:gs>
              <a:gs pos="100000">
                <a:schemeClr val="accent1">
                  <a:lumMod val="75000"/>
                </a:schemeClr>
              </a:gs>
              <a:gs pos="93000">
                <a:schemeClr val="bg1"/>
              </a:gs>
              <a:gs pos="100000">
                <a:schemeClr val="bg1"/>
              </a:gs>
            </a:gsLst>
            <a:lin ang="10800000" scaled="1"/>
            <a:tileRect/>
          </a:gradFill>
          <a:ln w="158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>
                <a:solidFill>
                  <a:schemeClr val="tx1">
                    <a:lumMod val="65000"/>
                    <a:lumOff val="35000"/>
                  </a:schemeClr>
                </a:solidFill>
              </a:rPr>
              <a:t>Facturi/Furnizori</a:t>
            </a:r>
          </a:p>
        </p:txBody>
      </p:sp>
      <p:sp>
        <p:nvSpPr>
          <p:cNvPr id="7" name="Rectangle: Rounded Corners 18">
            <a:extLst>
              <a:ext uri="{FF2B5EF4-FFF2-40B4-BE49-F238E27FC236}">
                <a16:creationId xmlns:a16="http://schemas.microsoft.com/office/drawing/2014/main" id="{C11240CE-0ACE-44A5-B859-A177D086DAE1}"/>
              </a:ext>
            </a:extLst>
          </p:cNvPr>
          <p:cNvSpPr/>
          <p:nvPr/>
        </p:nvSpPr>
        <p:spPr>
          <a:xfrm>
            <a:off x="300037" y="345891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Venituri</a:t>
            </a:r>
          </a:p>
        </p:txBody>
      </p:sp>
      <p:sp>
        <p:nvSpPr>
          <p:cNvPr id="8" name="Rectangle: Rounded Corners 19">
            <a:extLst>
              <a:ext uri="{FF2B5EF4-FFF2-40B4-BE49-F238E27FC236}">
                <a16:creationId xmlns:a16="http://schemas.microsoft.com/office/drawing/2014/main" id="{AB0A492D-F5AF-4B71-BE0C-7996082DC831}"/>
              </a:ext>
            </a:extLst>
          </p:cNvPr>
          <p:cNvSpPr/>
          <p:nvPr/>
        </p:nvSpPr>
        <p:spPr>
          <a:xfrm>
            <a:off x="300037" y="387663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Fonduri</a:t>
            </a:r>
          </a:p>
        </p:txBody>
      </p:sp>
      <p:sp>
        <p:nvSpPr>
          <p:cNvPr id="9" name="Rectangle: Rounded Corners 20">
            <a:extLst>
              <a:ext uri="{FF2B5EF4-FFF2-40B4-BE49-F238E27FC236}">
                <a16:creationId xmlns:a16="http://schemas.microsoft.com/office/drawing/2014/main" id="{B2D0DF0B-6CBE-4AEF-BE7F-98A80B47BC4B}"/>
              </a:ext>
            </a:extLst>
          </p:cNvPr>
          <p:cNvSpPr/>
          <p:nvPr/>
        </p:nvSpPr>
        <p:spPr>
          <a:xfrm>
            <a:off x="300037" y="429434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Contabilitate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149C328-EA5D-4724-AE70-1BE6F446DC8E}"/>
              </a:ext>
            </a:extLst>
          </p:cNvPr>
          <p:cNvSpPr/>
          <p:nvPr/>
        </p:nvSpPr>
        <p:spPr>
          <a:xfrm>
            <a:off x="1665107" y="1316678"/>
            <a:ext cx="10340000" cy="4407059"/>
          </a:xfrm>
          <a:prstGeom prst="rect">
            <a:avLst/>
          </a:prstGeom>
          <a:solidFill>
            <a:schemeClr val="bg1"/>
          </a:solidFill>
          <a:ln w="12700" cmpd="dbl">
            <a:solidFill>
              <a:schemeClr val="bg1">
                <a:lumMod val="75000"/>
              </a:schemeClr>
            </a:solidFill>
          </a:ln>
          <a:effectLst>
            <a:outerShdw blurRad="50800" dist="50800" dir="5400000" algn="ctr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" name="Rectangle: Rounded Corners 22">
            <a:hlinkClick r:id="rId4" action="ppaction://hlinksldjump"/>
            <a:extLst>
              <a:ext uri="{FF2B5EF4-FFF2-40B4-BE49-F238E27FC236}">
                <a16:creationId xmlns:a16="http://schemas.microsoft.com/office/drawing/2014/main" id="{0FF7EBC6-280E-4221-B843-104915A087EA}"/>
              </a:ext>
            </a:extLst>
          </p:cNvPr>
          <p:cNvSpPr/>
          <p:nvPr/>
        </p:nvSpPr>
        <p:spPr>
          <a:xfrm>
            <a:off x="300037" y="178805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Asociatie</a:t>
            </a:r>
          </a:p>
        </p:txBody>
      </p:sp>
      <p:sp>
        <p:nvSpPr>
          <p:cNvPr id="12" name="Rectangle: Rounded Corners 51">
            <a:extLst>
              <a:ext uri="{FF2B5EF4-FFF2-40B4-BE49-F238E27FC236}">
                <a16:creationId xmlns:a16="http://schemas.microsoft.com/office/drawing/2014/main" id="{77E01EFD-AECF-4331-8D06-5E00B6FD3FAA}"/>
              </a:ext>
            </a:extLst>
          </p:cNvPr>
          <p:cNvSpPr/>
          <p:nvPr/>
        </p:nvSpPr>
        <p:spPr>
          <a:xfrm>
            <a:off x="300037" y="137034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Tabel intretinere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268BC58-1485-4CEB-BA45-4E4ECD49595C}"/>
              </a:ext>
            </a:extLst>
          </p:cNvPr>
          <p:cNvSpPr txBox="1"/>
          <p:nvPr/>
        </p:nvSpPr>
        <p:spPr>
          <a:xfrm>
            <a:off x="1732605" y="917057"/>
            <a:ext cx="22685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solidFill>
                  <a:schemeClr val="bg1">
                    <a:lumMod val="85000"/>
                  </a:schemeClr>
                </a:solidFill>
                <a:latin typeface="Franklin Gothic Medium" panose="020B0603020102020204" pitchFamily="34" charset="0"/>
                <a:ea typeface="Microsoft YaHei UI" panose="020B0503020204020204" pitchFamily="34" charset="-122"/>
              </a:rPr>
              <a:t>Asociatia de proprietari Vulturul B4A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05F27FF-BDD1-4510-9582-7420D73A8550}"/>
              </a:ext>
            </a:extLst>
          </p:cNvPr>
          <p:cNvSpPr txBox="1"/>
          <p:nvPr/>
        </p:nvSpPr>
        <p:spPr>
          <a:xfrm>
            <a:off x="4134497" y="926456"/>
            <a:ext cx="6639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solidFill>
                  <a:schemeClr val="bg1">
                    <a:lumMod val="85000"/>
                  </a:schemeClr>
                </a:solidFill>
                <a:latin typeface="Franklin Gothic Medium" panose="020B0603020102020204" pitchFamily="34" charset="0"/>
                <a:ea typeface="Microsoft YaHei UI" panose="020B0503020204020204" pitchFamily="34" charset="-122"/>
              </a:rPr>
              <a:t>Scara  A</a:t>
            </a:r>
          </a:p>
        </p:txBody>
      </p:sp>
      <p:sp>
        <p:nvSpPr>
          <p:cNvPr id="18" name="Rectangle: Rounded Corners 23">
            <a:extLst>
              <a:ext uri="{FF2B5EF4-FFF2-40B4-BE49-F238E27FC236}">
                <a16:creationId xmlns:a16="http://schemas.microsoft.com/office/drawing/2014/main" id="{07F8413C-B330-4353-9FC0-B04FCFA2AF6A}"/>
              </a:ext>
            </a:extLst>
          </p:cNvPr>
          <p:cNvSpPr/>
          <p:nvPr/>
        </p:nvSpPr>
        <p:spPr>
          <a:xfrm>
            <a:off x="1718749" y="4984993"/>
            <a:ext cx="1704975" cy="246211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/>
              <a:t>Continua</a:t>
            </a:r>
          </a:p>
        </p:txBody>
      </p:sp>
      <p:sp>
        <p:nvSpPr>
          <p:cNvPr id="19" name="Rectangle: Rounded Corners 25">
            <a:hlinkClick r:id="rId5" action="ppaction://hlinksldjump"/>
            <a:extLst>
              <a:ext uri="{FF2B5EF4-FFF2-40B4-BE49-F238E27FC236}">
                <a16:creationId xmlns:a16="http://schemas.microsoft.com/office/drawing/2014/main" id="{4A28F5C6-706E-4ABA-BB9A-BC4C90C3D360}"/>
              </a:ext>
            </a:extLst>
          </p:cNvPr>
          <p:cNvSpPr/>
          <p:nvPr/>
        </p:nvSpPr>
        <p:spPr>
          <a:xfrm>
            <a:off x="1718749" y="5291133"/>
            <a:ext cx="1704975" cy="246211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>
                <a:solidFill>
                  <a:schemeClr val="tx1">
                    <a:lumMod val="50000"/>
                    <a:lumOff val="50000"/>
                  </a:schemeClr>
                </a:solidFill>
              </a:rPr>
              <a:t>&lt; Inapoi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62A44BD-500E-4081-AC43-06FDA5BD07CC}"/>
              </a:ext>
            </a:extLst>
          </p:cNvPr>
          <p:cNvSpPr/>
          <p:nvPr/>
        </p:nvSpPr>
        <p:spPr>
          <a:xfrm>
            <a:off x="7712926" y="1368375"/>
            <a:ext cx="1483552" cy="3451367"/>
          </a:xfrm>
          <a:prstGeom prst="rect">
            <a:avLst/>
          </a:prstGeom>
          <a:solidFill>
            <a:schemeClr val="bg1"/>
          </a:solidFill>
          <a:ln>
            <a:gradFill flip="none" rotWithShape="1">
              <a:gsLst>
                <a:gs pos="39000">
                  <a:schemeClr val="bg1">
                    <a:lumMod val="75000"/>
                  </a:schemeClr>
                </a:gs>
                <a:gs pos="60000">
                  <a:schemeClr val="accent3">
                    <a:lumMod val="45000"/>
                    <a:lumOff val="5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100000">
                  <a:schemeClr val="tx1"/>
                </a:gs>
              </a:gsLst>
              <a:lin ang="54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  <a:p>
            <a:pPr algn="ctr"/>
            <a:r>
              <a:rPr lang="en-US" sz="1600">
                <a:solidFill>
                  <a:srgbClr val="00B050"/>
                </a:solidFill>
              </a:rPr>
              <a:t>Indicatii</a:t>
            </a:r>
            <a:r>
              <a:rPr lang="en-US" sz="1200">
                <a:solidFill>
                  <a:srgbClr val="00B050"/>
                </a:solidFill>
              </a:rPr>
              <a:t> </a:t>
            </a:r>
          </a:p>
          <a:p>
            <a:pPr algn="ctr"/>
            <a:r>
              <a:rPr lang="en-US" sz="800">
                <a:solidFill>
                  <a:schemeClr val="tx1"/>
                </a:solidFill>
              </a:rPr>
              <a:t>Te rog sa completezi in tabelul alaturat indecsii contoarelor </a:t>
            </a:r>
          </a:p>
          <a:p>
            <a:pPr algn="ctr"/>
            <a:endParaRPr lang="en-US" sz="800">
              <a:solidFill>
                <a:schemeClr val="tx1"/>
              </a:solidFill>
            </a:endParaRPr>
          </a:p>
          <a:p>
            <a:pPr algn="ctr"/>
            <a:r>
              <a:rPr lang="en-US" sz="800">
                <a:solidFill>
                  <a:schemeClr val="tx1"/>
                </a:solidFill>
              </a:rPr>
              <a:t>Toate campurile sunt obligatorii. </a:t>
            </a:r>
          </a:p>
          <a:p>
            <a:pPr algn="ctr"/>
            <a:r>
              <a:rPr lang="en-US" sz="800">
                <a:solidFill>
                  <a:schemeClr val="tx1"/>
                </a:solidFill>
              </a:rPr>
              <a:t>Completeaza cu 0 (zero) daca este cazul</a:t>
            </a:r>
          </a:p>
          <a:p>
            <a:pPr algn="ctr"/>
            <a:endParaRPr lang="en-US" sz="800">
              <a:solidFill>
                <a:schemeClr val="tx1"/>
              </a:solidFill>
            </a:endParaRPr>
          </a:p>
          <a:p>
            <a:pPr algn="ctr"/>
            <a:endParaRPr lang="en-US" sz="800">
              <a:solidFill>
                <a:schemeClr val="tx1"/>
              </a:solidFill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68BAB993-3E8D-4D6F-B645-026AB2A8A775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7491" y="1442910"/>
            <a:ext cx="246610" cy="246610"/>
          </a:xfrm>
          <a:prstGeom prst="rect">
            <a:avLst/>
          </a:prstGeom>
        </p:spPr>
      </p:pic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6AD4F56E-DCB4-437E-B52C-85FD672DC4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6230812"/>
              </p:ext>
            </p:extLst>
          </p:nvPr>
        </p:nvGraphicFramePr>
        <p:xfrm>
          <a:off x="1718749" y="1368375"/>
          <a:ext cx="5244026" cy="34513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>
                  <a:extLst>
                    <a:ext uri="{9D8B030D-6E8A-4147-A177-3AD203B41FA5}">
                      <a16:colId xmlns:a16="http://schemas.microsoft.com/office/drawing/2014/main" val="1356937080"/>
                    </a:ext>
                  </a:extLst>
                </a:gridCol>
                <a:gridCol w="1137363">
                  <a:extLst>
                    <a:ext uri="{9D8B030D-6E8A-4147-A177-3AD203B41FA5}">
                      <a16:colId xmlns:a16="http://schemas.microsoft.com/office/drawing/2014/main" val="2496032166"/>
                    </a:ext>
                  </a:extLst>
                </a:gridCol>
                <a:gridCol w="429208">
                  <a:extLst>
                    <a:ext uri="{9D8B030D-6E8A-4147-A177-3AD203B41FA5}">
                      <a16:colId xmlns:a16="http://schemas.microsoft.com/office/drawing/2014/main" val="927076491"/>
                    </a:ext>
                  </a:extLst>
                </a:gridCol>
                <a:gridCol w="858055">
                  <a:extLst>
                    <a:ext uri="{9D8B030D-6E8A-4147-A177-3AD203B41FA5}">
                      <a16:colId xmlns:a16="http://schemas.microsoft.com/office/drawing/2014/main" val="1584170534"/>
                    </a:ext>
                  </a:extLst>
                </a:gridCol>
                <a:gridCol w="561975">
                  <a:extLst>
                    <a:ext uri="{9D8B030D-6E8A-4147-A177-3AD203B41FA5}">
                      <a16:colId xmlns:a16="http://schemas.microsoft.com/office/drawing/2014/main" val="3534455024"/>
                    </a:ext>
                  </a:extLst>
                </a:gridCol>
                <a:gridCol w="561975">
                  <a:extLst>
                    <a:ext uri="{9D8B030D-6E8A-4147-A177-3AD203B41FA5}">
                      <a16:colId xmlns:a16="http://schemas.microsoft.com/office/drawing/2014/main" val="386415335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2239349485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3212762409"/>
                    </a:ext>
                  </a:extLst>
                </a:gridCol>
              </a:tblGrid>
              <a:tr h="239699"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Ap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Nume, prenume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Nr. pers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Intretinere luna afisata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Restanta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Total de plata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Penalitati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Total suma datorata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3702425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Odovinca D.</a:t>
                      </a:r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105.95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190.90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296.85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306.85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722038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Iordache Gh.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288.10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288.10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288.10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0001473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Nitu D-tru.</a:t>
                      </a:r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1,133.09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1,133.09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1,133.09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9102858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Radu Bogdan</a:t>
                      </a:r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372.62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372.62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372.62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1803574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Florea M.</a:t>
                      </a:r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83.89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74.76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158.65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83.89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2820063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Tudoran M.</a:t>
                      </a:r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327.75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327.75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327.75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8173922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Gurlea I.</a:t>
                      </a:r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260.76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260.76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260.76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9747823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Dumitrache B.</a:t>
                      </a:r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358.43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358.43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358.43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7969411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Geambasu C.</a:t>
                      </a:r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240.66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240.66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240.66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0657202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Manea F.</a:t>
                      </a:r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184.41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184.41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184.41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449946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Raileanu Ion</a:t>
                      </a:r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153.36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135.94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289.30 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153.36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8200989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Sandulachi D.</a:t>
                      </a:r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300.61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 baseline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300.61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300.61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5683532"/>
                  </a:ext>
                </a:extLst>
              </a:tr>
              <a:tr h="239699">
                <a:tc gridSpan="2">
                  <a:txBody>
                    <a:bodyPr/>
                    <a:lstStyle/>
                    <a:p>
                      <a:pPr algn="ctr"/>
                      <a:r>
                        <a:rPr lang="en-US" sz="800" b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Total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39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105.95</a:t>
                      </a:r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401.60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4211.23</a:t>
                      </a:r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4010.53</a:t>
                      </a:r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74379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4965211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15">
            <a:hlinkClick r:id="rId3" action="ppaction://hlinksldjump"/>
            <a:extLst>
              <a:ext uri="{FF2B5EF4-FFF2-40B4-BE49-F238E27FC236}">
                <a16:creationId xmlns:a16="http://schemas.microsoft.com/office/drawing/2014/main" id="{51F80B45-E6EE-437B-823E-AFC376A10FA4}"/>
              </a:ext>
            </a:extLst>
          </p:cNvPr>
          <p:cNvSpPr/>
          <p:nvPr/>
        </p:nvSpPr>
        <p:spPr>
          <a:xfrm>
            <a:off x="300037" y="220577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Apartamente</a:t>
            </a:r>
          </a:p>
        </p:txBody>
      </p:sp>
      <p:sp>
        <p:nvSpPr>
          <p:cNvPr id="5" name="Rectangle: Rounded Corners 16">
            <a:extLst>
              <a:ext uri="{FF2B5EF4-FFF2-40B4-BE49-F238E27FC236}">
                <a16:creationId xmlns:a16="http://schemas.microsoft.com/office/drawing/2014/main" id="{0D9A977F-7B59-4787-ACF1-074B698FD483}"/>
              </a:ext>
            </a:extLst>
          </p:cNvPr>
          <p:cNvSpPr/>
          <p:nvPr/>
        </p:nvSpPr>
        <p:spPr>
          <a:xfrm>
            <a:off x="300037" y="262348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Contoare</a:t>
            </a:r>
          </a:p>
        </p:txBody>
      </p:sp>
      <p:sp>
        <p:nvSpPr>
          <p:cNvPr id="6" name="Rectangle: Rounded Corners 17">
            <a:extLst>
              <a:ext uri="{FF2B5EF4-FFF2-40B4-BE49-F238E27FC236}">
                <a16:creationId xmlns:a16="http://schemas.microsoft.com/office/drawing/2014/main" id="{BA2C994D-CDAA-460C-B21F-73DE9B1B4A0E}"/>
              </a:ext>
            </a:extLst>
          </p:cNvPr>
          <p:cNvSpPr/>
          <p:nvPr/>
        </p:nvSpPr>
        <p:spPr>
          <a:xfrm>
            <a:off x="300037" y="3041204"/>
            <a:ext cx="1151258" cy="381931"/>
          </a:xfrm>
          <a:prstGeom prst="roundRect">
            <a:avLst/>
          </a:prstGeom>
          <a:gradFill flip="none" rotWithShape="1">
            <a:gsLst>
              <a:gs pos="94000">
                <a:schemeClr val="accent1"/>
              </a:gs>
              <a:gs pos="100000">
                <a:schemeClr val="accent1">
                  <a:lumMod val="75000"/>
                </a:schemeClr>
              </a:gs>
              <a:gs pos="93000">
                <a:schemeClr val="bg1"/>
              </a:gs>
              <a:gs pos="100000">
                <a:schemeClr val="bg1"/>
              </a:gs>
            </a:gsLst>
            <a:lin ang="10800000" scaled="1"/>
            <a:tileRect/>
          </a:gradFill>
          <a:ln w="158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>
                <a:solidFill>
                  <a:schemeClr val="tx1">
                    <a:lumMod val="65000"/>
                    <a:lumOff val="35000"/>
                  </a:schemeClr>
                </a:solidFill>
              </a:rPr>
              <a:t>Facturi/Furnizori</a:t>
            </a:r>
          </a:p>
        </p:txBody>
      </p:sp>
      <p:sp>
        <p:nvSpPr>
          <p:cNvPr id="7" name="Rectangle: Rounded Corners 18">
            <a:extLst>
              <a:ext uri="{FF2B5EF4-FFF2-40B4-BE49-F238E27FC236}">
                <a16:creationId xmlns:a16="http://schemas.microsoft.com/office/drawing/2014/main" id="{C11240CE-0ACE-44A5-B859-A177D086DAE1}"/>
              </a:ext>
            </a:extLst>
          </p:cNvPr>
          <p:cNvSpPr/>
          <p:nvPr/>
        </p:nvSpPr>
        <p:spPr>
          <a:xfrm>
            <a:off x="300037" y="345891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Venituri</a:t>
            </a:r>
          </a:p>
        </p:txBody>
      </p:sp>
      <p:sp>
        <p:nvSpPr>
          <p:cNvPr id="8" name="Rectangle: Rounded Corners 19">
            <a:extLst>
              <a:ext uri="{FF2B5EF4-FFF2-40B4-BE49-F238E27FC236}">
                <a16:creationId xmlns:a16="http://schemas.microsoft.com/office/drawing/2014/main" id="{AB0A492D-F5AF-4B71-BE0C-7996082DC831}"/>
              </a:ext>
            </a:extLst>
          </p:cNvPr>
          <p:cNvSpPr/>
          <p:nvPr/>
        </p:nvSpPr>
        <p:spPr>
          <a:xfrm>
            <a:off x="300037" y="387663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Fonduri</a:t>
            </a:r>
          </a:p>
        </p:txBody>
      </p:sp>
      <p:sp>
        <p:nvSpPr>
          <p:cNvPr id="9" name="Rectangle: Rounded Corners 20">
            <a:extLst>
              <a:ext uri="{FF2B5EF4-FFF2-40B4-BE49-F238E27FC236}">
                <a16:creationId xmlns:a16="http://schemas.microsoft.com/office/drawing/2014/main" id="{B2D0DF0B-6CBE-4AEF-BE7F-98A80B47BC4B}"/>
              </a:ext>
            </a:extLst>
          </p:cNvPr>
          <p:cNvSpPr/>
          <p:nvPr/>
        </p:nvSpPr>
        <p:spPr>
          <a:xfrm>
            <a:off x="300037" y="429434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Contabilitate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149C328-EA5D-4724-AE70-1BE6F446DC8E}"/>
              </a:ext>
            </a:extLst>
          </p:cNvPr>
          <p:cNvSpPr/>
          <p:nvPr/>
        </p:nvSpPr>
        <p:spPr>
          <a:xfrm>
            <a:off x="1665107" y="1316678"/>
            <a:ext cx="10340000" cy="4407059"/>
          </a:xfrm>
          <a:prstGeom prst="rect">
            <a:avLst/>
          </a:prstGeom>
          <a:solidFill>
            <a:schemeClr val="bg1"/>
          </a:solidFill>
          <a:ln w="12700" cmpd="dbl">
            <a:solidFill>
              <a:schemeClr val="bg1">
                <a:lumMod val="75000"/>
              </a:schemeClr>
            </a:solidFill>
          </a:ln>
          <a:effectLst>
            <a:outerShdw blurRad="50800" dist="50800" dir="5400000" algn="ctr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" name="Rectangle: Rounded Corners 22">
            <a:hlinkClick r:id="rId4" action="ppaction://hlinksldjump"/>
            <a:extLst>
              <a:ext uri="{FF2B5EF4-FFF2-40B4-BE49-F238E27FC236}">
                <a16:creationId xmlns:a16="http://schemas.microsoft.com/office/drawing/2014/main" id="{0FF7EBC6-280E-4221-B843-104915A087EA}"/>
              </a:ext>
            </a:extLst>
          </p:cNvPr>
          <p:cNvSpPr/>
          <p:nvPr/>
        </p:nvSpPr>
        <p:spPr>
          <a:xfrm>
            <a:off x="300037" y="178805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Asociatie</a:t>
            </a:r>
          </a:p>
        </p:txBody>
      </p:sp>
      <p:sp>
        <p:nvSpPr>
          <p:cNvPr id="12" name="Rectangle: Rounded Corners 51">
            <a:extLst>
              <a:ext uri="{FF2B5EF4-FFF2-40B4-BE49-F238E27FC236}">
                <a16:creationId xmlns:a16="http://schemas.microsoft.com/office/drawing/2014/main" id="{77E01EFD-AECF-4331-8D06-5E00B6FD3FAA}"/>
              </a:ext>
            </a:extLst>
          </p:cNvPr>
          <p:cNvSpPr/>
          <p:nvPr/>
        </p:nvSpPr>
        <p:spPr>
          <a:xfrm>
            <a:off x="300037" y="137034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Tabel intretinere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268BC58-1485-4CEB-BA45-4E4ECD49595C}"/>
              </a:ext>
            </a:extLst>
          </p:cNvPr>
          <p:cNvSpPr txBox="1"/>
          <p:nvPr/>
        </p:nvSpPr>
        <p:spPr>
          <a:xfrm>
            <a:off x="1732605" y="917057"/>
            <a:ext cx="22685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solidFill>
                  <a:schemeClr val="bg1">
                    <a:lumMod val="85000"/>
                  </a:schemeClr>
                </a:solidFill>
                <a:latin typeface="Franklin Gothic Medium" panose="020B0603020102020204" pitchFamily="34" charset="0"/>
                <a:ea typeface="Microsoft YaHei UI" panose="020B0503020204020204" pitchFamily="34" charset="-122"/>
              </a:rPr>
              <a:t>Asociatia de proprietari Vulturul B4A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05F27FF-BDD1-4510-9582-7420D73A8550}"/>
              </a:ext>
            </a:extLst>
          </p:cNvPr>
          <p:cNvSpPr txBox="1"/>
          <p:nvPr/>
        </p:nvSpPr>
        <p:spPr>
          <a:xfrm>
            <a:off x="4134497" y="926456"/>
            <a:ext cx="6639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solidFill>
                  <a:schemeClr val="bg1">
                    <a:lumMod val="85000"/>
                  </a:schemeClr>
                </a:solidFill>
                <a:latin typeface="Franklin Gothic Medium" panose="020B0603020102020204" pitchFamily="34" charset="0"/>
                <a:ea typeface="Microsoft YaHei UI" panose="020B0503020204020204" pitchFamily="34" charset="-122"/>
              </a:rPr>
              <a:t>Scara  A</a:t>
            </a:r>
          </a:p>
        </p:txBody>
      </p: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6AD4F56E-DCB4-437E-B52C-85FD672DC40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718749" y="1368375"/>
          <a:ext cx="5244026" cy="34513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>
                  <a:extLst>
                    <a:ext uri="{9D8B030D-6E8A-4147-A177-3AD203B41FA5}">
                      <a16:colId xmlns:a16="http://schemas.microsoft.com/office/drawing/2014/main" val="1356937080"/>
                    </a:ext>
                  </a:extLst>
                </a:gridCol>
                <a:gridCol w="1137363">
                  <a:extLst>
                    <a:ext uri="{9D8B030D-6E8A-4147-A177-3AD203B41FA5}">
                      <a16:colId xmlns:a16="http://schemas.microsoft.com/office/drawing/2014/main" val="2496032166"/>
                    </a:ext>
                  </a:extLst>
                </a:gridCol>
                <a:gridCol w="429208">
                  <a:extLst>
                    <a:ext uri="{9D8B030D-6E8A-4147-A177-3AD203B41FA5}">
                      <a16:colId xmlns:a16="http://schemas.microsoft.com/office/drawing/2014/main" val="927076491"/>
                    </a:ext>
                  </a:extLst>
                </a:gridCol>
                <a:gridCol w="858055">
                  <a:extLst>
                    <a:ext uri="{9D8B030D-6E8A-4147-A177-3AD203B41FA5}">
                      <a16:colId xmlns:a16="http://schemas.microsoft.com/office/drawing/2014/main" val="1584170534"/>
                    </a:ext>
                  </a:extLst>
                </a:gridCol>
                <a:gridCol w="561975">
                  <a:extLst>
                    <a:ext uri="{9D8B030D-6E8A-4147-A177-3AD203B41FA5}">
                      <a16:colId xmlns:a16="http://schemas.microsoft.com/office/drawing/2014/main" val="3534455024"/>
                    </a:ext>
                  </a:extLst>
                </a:gridCol>
                <a:gridCol w="561975">
                  <a:extLst>
                    <a:ext uri="{9D8B030D-6E8A-4147-A177-3AD203B41FA5}">
                      <a16:colId xmlns:a16="http://schemas.microsoft.com/office/drawing/2014/main" val="386415335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2239349485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3212762409"/>
                    </a:ext>
                  </a:extLst>
                </a:gridCol>
              </a:tblGrid>
              <a:tr h="239699"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Ap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Nume, prenume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Nr. pers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Intretinere luna afisata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Restanta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Total de plata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Penalitati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Total suma datorata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3702425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Odovinca D.</a:t>
                      </a:r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105.95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190.90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296.85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306.85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722038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Iordache Gh.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288.10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288.10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288.10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0001473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Nitu D-tru.</a:t>
                      </a:r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1,133.09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1,133.09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1,133.09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9102858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Radu Bogdan</a:t>
                      </a:r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372.62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372.62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372.62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1803574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Florea M.</a:t>
                      </a:r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83.89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74.76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158.65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83.89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2820063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Tudoran M.</a:t>
                      </a:r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327.75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327.75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327.75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8173922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Gurlea I.</a:t>
                      </a:r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260.76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260.76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260.76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9747823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Dumitrache B.</a:t>
                      </a:r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358.43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358.43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358.43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7969411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Geambasu C.</a:t>
                      </a:r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240.66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240.66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240.66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0657202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Manea F.</a:t>
                      </a:r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184.41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184.41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184.41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449946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Raileanu Ion</a:t>
                      </a:r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153.36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135.94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289.30 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153.36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8200989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Sandulachi D.</a:t>
                      </a:r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300.61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 baseline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300.61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300.61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5683532"/>
                  </a:ext>
                </a:extLst>
              </a:tr>
              <a:tr h="239699">
                <a:tc gridSpan="2">
                  <a:txBody>
                    <a:bodyPr/>
                    <a:lstStyle/>
                    <a:p>
                      <a:pPr algn="ctr"/>
                      <a:r>
                        <a:rPr lang="en-US" sz="800" b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Total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39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105.95</a:t>
                      </a:r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401.60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4211.23</a:t>
                      </a:r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4010.53</a:t>
                      </a:r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7437917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E3C57452-60D8-4162-92A2-5F46D4FCB455}"/>
              </a:ext>
            </a:extLst>
          </p:cNvPr>
          <p:cNvSpPr/>
          <p:nvPr/>
        </p:nvSpPr>
        <p:spPr>
          <a:xfrm>
            <a:off x="1662886" y="1316678"/>
            <a:ext cx="10339999" cy="439766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6">
            <a:hlinkHover r:id="rId5" action="ppaction://hlinksldjump"/>
            <a:extLst>
              <a:ext uri="{FF2B5EF4-FFF2-40B4-BE49-F238E27FC236}">
                <a16:creationId xmlns:a16="http://schemas.microsoft.com/office/drawing/2014/main" id="{10C58DE0-316A-48E9-9AA5-347119AE6709}"/>
              </a:ext>
            </a:extLst>
          </p:cNvPr>
          <p:cNvSpPr/>
          <p:nvPr/>
        </p:nvSpPr>
        <p:spPr>
          <a:xfrm>
            <a:off x="1468879" y="2850217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Facturi</a:t>
            </a:r>
          </a:p>
        </p:txBody>
      </p:sp>
      <p:sp>
        <p:nvSpPr>
          <p:cNvPr id="21" name="Rectangle: Rounded Corners 16">
            <a:hlinkHover r:id="rId6" action="ppaction://hlinksldjump"/>
            <a:extLst>
              <a:ext uri="{FF2B5EF4-FFF2-40B4-BE49-F238E27FC236}">
                <a16:creationId xmlns:a16="http://schemas.microsoft.com/office/drawing/2014/main" id="{6B7E2EF9-D0EE-4E65-A62C-2261A2E4E6C0}"/>
              </a:ext>
            </a:extLst>
          </p:cNvPr>
          <p:cNvSpPr/>
          <p:nvPr/>
        </p:nvSpPr>
        <p:spPr>
          <a:xfrm>
            <a:off x="1468879" y="3267910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Furnizori</a:t>
            </a:r>
          </a:p>
        </p:txBody>
      </p:sp>
    </p:spTree>
    <p:extLst>
      <p:ext uri="{BB962C8B-B14F-4D97-AF65-F5344CB8AC3E}">
        <p14:creationId xmlns:p14="http://schemas.microsoft.com/office/powerpoint/2010/main" val="1277508779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15">
            <a:hlinkClick r:id="rId3" action="ppaction://hlinksldjump"/>
            <a:extLst>
              <a:ext uri="{FF2B5EF4-FFF2-40B4-BE49-F238E27FC236}">
                <a16:creationId xmlns:a16="http://schemas.microsoft.com/office/drawing/2014/main" id="{51F80B45-E6EE-437B-823E-AFC376A10FA4}"/>
              </a:ext>
            </a:extLst>
          </p:cNvPr>
          <p:cNvSpPr/>
          <p:nvPr/>
        </p:nvSpPr>
        <p:spPr>
          <a:xfrm>
            <a:off x="300037" y="220577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Apartamente</a:t>
            </a:r>
          </a:p>
        </p:txBody>
      </p:sp>
      <p:sp>
        <p:nvSpPr>
          <p:cNvPr id="5" name="Rectangle: Rounded Corners 16">
            <a:extLst>
              <a:ext uri="{FF2B5EF4-FFF2-40B4-BE49-F238E27FC236}">
                <a16:creationId xmlns:a16="http://schemas.microsoft.com/office/drawing/2014/main" id="{0D9A977F-7B59-4787-ACF1-074B698FD483}"/>
              </a:ext>
            </a:extLst>
          </p:cNvPr>
          <p:cNvSpPr/>
          <p:nvPr/>
        </p:nvSpPr>
        <p:spPr>
          <a:xfrm>
            <a:off x="300037" y="262348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Contoare</a:t>
            </a:r>
          </a:p>
        </p:txBody>
      </p:sp>
      <p:sp>
        <p:nvSpPr>
          <p:cNvPr id="6" name="Rectangle: Rounded Corners 17">
            <a:extLst>
              <a:ext uri="{FF2B5EF4-FFF2-40B4-BE49-F238E27FC236}">
                <a16:creationId xmlns:a16="http://schemas.microsoft.com/office/drawing/2014/main" id="{BA2C994D-CDAA-460C-B21F-73DE9B1B4A0E}"/>
              </a:ext>
            </a:extLst>
          </p:cNvPr>
          <p:cNvSpPr/>
          <p:nvPr/>
        </p:nvSpPr>
        <p:spPr>
          <a:xfrm>
            <a:off x="300037" y="3041204"/>
            <a:ext cx="1151258" cy="381931"/>
          </a:xfrm>
          <a:prstGeom prst="roundRect">
            <a:avLst/>
          </a:prstGeom>
          <a:gradFill flip="none" rotWithShape="1">
            <a:gsLst>
              <a:gs pos="94000">
                <a:schemeClr val="accent1"/>
              </a:gs>
              <a:gs pos="100000">
                <a:schemeClr val="accent1">
                  <a:lumMod val="75000"/>
                </a:schemeClr>
              </a:gs>
              <a:gs pos="93000">
                <a:schemeClr val="bg1"/>
              </a:gs>
              <a:gs pos="100000">
                <a:schemeClr val="bg1"/>
              </a:gs>
            </a:gsLst>
            <a:lin ang="10800000" scaled="1"/>
            <a:tileRect/>
          </a:gradFill>
          <a:ln w="158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>
                <a:solidFill>
                  <a:schemeClr val="tx1">
                    <a:lumMod val="65000"/>
                    <a:lumOff val="35000"/>
                  </a:schemeClr>
                </a:solidFill>
              </a:rPr>
              <a:t>Facturi/Furnizori</a:t>
            </a:r>
          </a:p>
        </p:txBody>
      </p:sp>
      <p:sp>
        <p:nvSpPr>
          <p:cNvPr id="7" name="Rectangle: Rounded Corners 18">
            <a:extLst>
              <a:ext uri="{FF2B5EF4-FFF2-40B4-BE49-F238E27FC236}">
                <a16:creationId xmlns:a16="http://schemas.microsoft.com/office/drawing/2014/main" id="{C11240CE-0ACE-44A5-B859-A177D086DAE1}"/>
              </a:ext>
            </a:extLst>
          </p:cNvPr>
          <p:cNvSpPr/>
          <p:nvPr/>
        </p:nvSpPr>
        <p:spPr>
          <a:xfrm>
            <a:off x="300037" y="345891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Venituri</a:t>
            </a:r>
          </a:p>
        </p:txBody>
      </p:sp>
      <p:sp>
        <p:nvSpPr>
          <p:cNvPr id="8" name="Rectangle: Rounded Corners 19">
            <a:extLst>
              <a:ext uri="{FF2B5EF4-FFF2-40B4-BE49-F238E27FC236}">
                <a16:creationId xmlns:a16="http://schemas.microsoft.com/office/drawing/2014/main" id="{AB0A492D-F5AF-4B71-BE0C-7996082DC831}"/>
              </a:ext>
            </a:extLst>
          </p:cNvPr>
          <p:cNvSpPr/>
          <p:nvPr/>
        </p:nvSpPr>
        <p:spPr>
          <a:xfrm>
            <a:off x="300037" y="387663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Fonduri</a:t>
            </a:r>
          </a:p>
        </p:txBody>
      </p:sp>
      <p:sp>
        <p:nvSpPr>
          <p:cNvPr id="9" name="Rectangle: Rounded Corners 20">
            <a:extLst>
              <a:ext uri="{FF2B5EF4-FFF2-40B4-BE49-F238E27FC236}">
                <a16:creationId xmlns:a16="http://schemas.microsoft.com/office/drawing/2014/main" id="{B2D0DF0B-6CBE-4AEF-BE7F-98A80B47BC4B}"/>
              </a:ext>
            </a:extLst>
          </p:cNvPr>
          <p:cNvSpPr/>
          <p:nvPr/>
        </p:nvSpPr>
        <p:spPr>
          <a:xfrm>
            <a:off x="300037" y="429434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Contabilitate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149C328-EA5D-4724-AE70-1BE6F446DC8E}"/>
              </a:ext>
            </a:extLst>
          </p:cNvPr>
          <p:cNvSpPr/>
          <p:nvPr/>
        </p:nvSpPr>
        <p:spPr>
          <a:xfrm>
            <a:off x="1665107" y="1316678"/>
            <a:ext cx="10340000" cy="4407059"/>
          </a:xfrm>
          <a:prstGeom prst="rect">
            <a:avLst/>
          </a:prstGeom>
          <a:solidFill>
            <a:schemeClr val="bg1"/>
          </a:solidFill>
          <a:ln w="12700" cmpd="dbl">
            <a:solidFill>
              <a:schemeClr val="bg1">
                <a:lumMod val="75000"/>
              </a:schemeClr>
            </a:solidFill>
          </a:ln>
          <a:effectLst>
            <a:outerShdw blurRad="50800" dist="50800" dir="5400000" algn="ctr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" name="Rectangle: Rounded Corners 22">
            <a:hlinkClick r:id="rId4" action="ppaction://hlinksldjump"/>
            <a:extLst>
              <a:ext uri="{FF2B5EF4-FFF2-40B4-BE49-F238E27FC236}">
                <a16:creationId xmlns:a16="http://schemas.microsoft.com/office/drawing/2014/main" id="{0FF7EBC6-280E-4221-B843-104915A087EA}"/>
              </a:ext>
            </a:extLst>
          </p:cNvPr>
          <p:cNvSpPr/>
          <p:nvPr/>
        </p:nvSpPr>
        <p:spPr>
          <a:xfrm>
            <a:off x="300037" y="178805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Asociatie</a:t>
            </a:r>
          </a:p>
        </p:txBody>
      </p:sp>
      <p:sp>
        <p:nvSpPr>
          <p:cNvPr id="12" name="Rectangle: Rounded Corners 51">
            <a:extLst>
              <a:ext uri="{FF2B5EF4-FFF2-40B4-BE49-F238E27FC236}">
                <a16:creationId xmlns:a16="http://schemas.microsoft.com/office/drawing/2014/main" id="{77E01EFD-AECF-4331-8D06-5E00B6FD3FAA}"/>
              </a:ext>
            </a:extLst>
          </p:cNvPr>
          <p:cNvSpPr/>
          <p:nvPr/>
        </p:nvSpPr>
        <p:spPr>
          <a:xfrm>
            <a:off x="300037" y="137034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Tabel intretinere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268BC58-1485-4CEB-BA45-4E4ECD49595C}"/>
              </a:ext>
            </a:extLst>
          </p:cNvPr>
          <p:cNvSpPr txBox="1"/>
          <p:nvPr/>
        </p:nvSpPr>
        <p:spPr>
          <a:xfrm>
            <a:off x="1732605" y="917057"/>
            <a:ext cx="22685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solidFill>
                  <a:schemeClr val="bg1">
                    <a:lumMod val="85000"/>
                  </a:schemeClr>
                </a:solidFill>
                <a:latin typeface="Franklin Gothic Medium" panose="020B0603020102020204" pitchFamily="34" charset="0"/>
                <a:ea typeface="Microsoft YaHei UI" panose="020B0503020204020204" pitchFamily="34" charset="-122"/>
              </a:rPr>
              <a:t>Asociatia de proprietari Vulturul B4A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05F27FF-BDD1-4510-9582-7420D73A8550}"/>
              </a:ext>
            </a:extLst>
          </p:cNvPr>
          <p:cNvSpPr txBox="1"/>
          <p:nvPr/>
        </p:nvSpPr>
        <p:spPr>
          <a:xfrm>
            <a:off x="4134497" y="926456"/>
            <a:ext cx="6639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solidFill>
                  <a:schemeClr val="bg1">
                    <a:lumMod val="85000"/>
                  </a:schemeClr>
                </a:solidFill>
                <a:latin typeface="Franklin Gothic Medium" panose="020B0603020102020204" pitchFamily="34" charset="0"/>
                <a:ea typeface="Microsoft YaHei UI" panose="020B0503020204020204" pitchFamily="34" charset="-122"/>
              </a:rPr>
              <a:t>Scara  A</a:t>
            </a:r>
          </a:p>
        </p:txBody>
      </p: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6AD4F56E-DCB4-437E-B52C-85FD672DC40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718749" y="1368375"/>
          <a:ext cx="5244026" cy="34513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>
                  <a:extLst>
                    <a:ext uri="{9D8B030D-6E8A-4147-A177-3AD203B41FA5}">
                      <a16:colId xmlns:a16="http://schemas.microsoft.com/office/drawing/2014/main" val="1356937080"/>
                    </a:ext>
                  </a:extLst>
                </a:gridCol>
                <a:gridCol w="1137363">
                  <a:extLst>
                    <a:ext uri="{9D8B030D-6E8A-4147-A177-3AD203B41FA5}">
                      <a16:colId xmlns:a16="http://schemas.microsoft.com/office/drawing/2014/main" val="2496032166"/>
                    </a:ext>
                  </a:extLst>
                </a:gridCol>
                <a:gridCol w="429208">
                  <a:extLst>
                    <a:ext uri="{9D8B030D-6E8A-4147-A177-3AD203B41FA5}">
                      <a16:colId xmlns:a16="http://schemas.microsoft.com/office/drawing/2014/main" val="927076491"/>
                    </a:ext>
                  </a:extLst>
                </a:gridCol>
                <a:gridCol w="858055">
                  <a:extLst>
                    <a:ext uri="{9D8B030D-6E8A-4147-A177-3AD203B41FA5}">
                      <a16:colId xmlns:a16="http://schemas.microsoft.com/office/drawing/2014/main" val="1584170534"/>
                    </a:ext>
                  </a:extLst>
                </a:gridCol>
                <a:gridCol w="561975">
                  <a:extLst>
                    <a:ext uri="{9D8B030D-6E8A-4147-A177-3AD203B41FA5}">
                      <a16:colId xmlns:a16="http://schemas.microsoft.com/office/drawing/2014/main" val="3534455024"/>
                    </a:ext>
                  </a:extLst>
                </a:gridCol>
                <a:gridCol w="561975">
                  <a:extLst>
                    <a:ext uri="{9D8B030D-6E8A-4147-A177-3AD203B41FA5}">
                      <a16:colId xmlns:a16="http://schemas.microsoft.com/office/drawing/2014/main" val="386415335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2239349485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3212762409"/>
                    </a:ext>
                  </a:extLst>
                </a:gridCol>
              </a:tblGrid>
              <a:tr h="239699"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Ap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Nume, prenume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Nr. pers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Intretinere luna afisata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Restanta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Total de plata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Penalitati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Total suma datorata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3702425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Odovinca D.</a:t>
                      </a:r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105.95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190.90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296.85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306.85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722038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Iordache Gh.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288.10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288.10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288.10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0001473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Nitu D-tru.</a:t>
                      </a:r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1,133.09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1,133.09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1,133.09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9102858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Radu Bogdan</a:t>
                      </a:r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372.62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372.62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372.62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1803574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Florea M.</a:t>
                      </a:r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83.89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74.76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158.65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83.89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2820063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Tudoran M.</a:t>
                      </a:r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327.75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327.75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327.75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8173922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Gurlea I.</a:t>
                      </a:r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260.76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260.76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260.76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9747823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Dumitrache B.</a:t>
                      </a:r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358.43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358.43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358.43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7969411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Geambasu C.</a:t>
                      </a:r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240.66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240.66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240.66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0657202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Manea F.</a:t>
                      </a:r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184.41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184.41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184.41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449946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Raileanu Ion</a:t>
                      </a:r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153.36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135.94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289.30 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153.36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8200989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Sandulachi D.</a:t>
                      </a:r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300.61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 baseline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300.61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300.61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5683532"/>
                  </a:ext>
                </a:extLst>
              </a:tr>
              <a:tr h="239699">
                <a:tc gridSpan="2">
                  <a:txBody>
                    <a:bodyPr/>
                    <a:lstStyle/>
                    <a:p>
                      <a:pPr algn="ctr"/>
                      <a:r>
                        <a:rPr lang="en-US" sz="800" b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Total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39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105.95</a:t>
                      </a:r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401.60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4211.23</a:t>
                      </a:r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4010.53</a:t>
                      </a:r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7437917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E3C57452-60D8-4162-92A2-5F46D4FCB455}"/>
              </a:ext>
            </a:extLst>
          </p:cNvPr>
          <p:cNvSpPr/>
          <p:nvPr/>
        </p:nvSpPr>
        <p:spPr>
          <a:xfrm>
            <a:off x="1662886" y="1316678"/>
            <a:ext cx="10339999" cy="439766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6">
            <a:extLst>
              <a:ext uri="{FF2B5EF4-FFF2-40B4-BE49-F238E27FC236}">
                <a16:creationId xmlns:a16="http://schemas.microsoft.com/office/drawing/2014/main" id="{10C58DE0-316A-48E9-9AA5-347119AE6709}"/>
              </a:ext>
            </a:extLst>
          </p:cNvPr>
          <p:cNvSpPr/>
          <p:nvPr/>
        </p:nvSpPr>
        <p:spPr>
          <a:xfrm>
            <a:off x="1468879" y="2850217"/>
            <a:ext cx="1151258" cy="381931"/>
          </a:xfrm>
          <a:prstGeom prst="roundRect">
            <a:avLst/>
          </a:prstGeom>
          <a:gradFill flip="none" rotWithShape="1">
            <a:gsLst>
              <a:gs pos="94000">
                <a:schemeClr val="accent1"/>
              </a:gs>
              <a:gs pos="100000">
                <a:schemeClr val="accent1">
                  <a:lumMod val="75000"/>
                </a:schemeClr>
              </a:gs>
              <a:gs pos="93000">
                <a:schemeClr val="bg1"/>
              </a:gs>
              <a:gs pos="100000">
                <a:schemeClr val="bg1"/>
              </a:gs>
            </a:gsLst>
            <a:lin ang="10800000" scaled="1"/>
            <a:tileRect/>
          </a:gradFill>
          <a:ln w="158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>
                <a:solidFill>
                  <a:schemeClr val="tx1">
                    <a:lumMod val="65000"/>
                    <a:lumOff val="35000"/>
                  </a:schemeClr>
                </a:solidFill>
              </a:rPr>
              <a:t>Facturi</a:t>
            </a:r>
          </a:p>
        </p:txBody>
      </p:sp>
      <p:sp>
        <p:nvSpPr>
          <p:cNvPr id="21" name="Rectangle: Rounded Corners 16">
            <a:hlinkClick r:id="rId5" action="ppaction://hlinksldjump"/>
            <a:hlinkHover r:id="rId5" action="ppaction://hlinksldjump"/>
            <a:extLst>
              <a:ext uri="{FF2B5EF4-FFF2-40B4-BE49-F238E27FC236}">
                <a16:creationId xmlns:a16="http://schemas.microsoft.com/office/drawing/2014/main" id="{6B7E2EF9-D0EE-4E65-A62C-2261A2E4E6C0}"/>
              </a:ext>
            </a:extLst>
          </p:cNvPr>
          <p:cNvSpPr/>
          <p:nvPr/>
        </p:nvSpPr>
        <p:spPr>
          <a:xfrm>
            <a:off x="1468879" y="3267910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Furnizori</a:t>
            </a:r>
          </a:p>
        </p:txBody>
      </p:sp>
    </p:spTree>
    <p:extLst>
      <p:ext uri="{BB962C8B-B14F-4D97-AF65-F5344CB8AC3E}">
        <p14:creationId xmlns:p14="http://schemas.microsoft.com/office/powerpoint/2010/main" val="1674749945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15">
            <a:hlinkClick r:id="rId3" action="ppaction://hlinksldjump"/>
            <a:extLst>
              <a:ext uri="{FF2B5EF4-FFF2-40B4-BE49-F238E27FC236}">
                <a16:creationId xmlns:a16="http://schemas.microsoft.com/office/drawing/2014/main" id="{51F80B45-E6EE-437B-823E-AFC376A10FA4}"/>
              </a:ext>
            </a:extLst>
          </p:cNvPr>
          <p:cNvSpPr/>
          <p:nvPr/>
        </p:nvSpPr>
        <p:spPr>
          <a:xfrm>
            <a:off x="300037" y="220577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Apartamente</a:t>
            </a:r>
          </a:p>
        </p:txBody>
      </p:sp>
      <p:sp>
        <p:nvSpPr>
          <p:cNvPr id="5" name="Rectangle: Rounded Corners 16">
            <a:extLst>
              <a:ext uri="{FF2B5EF4-FFF2-40B4-BE49-F238E27FC236}">
                <a16:creationId xmlns:a16="http://schemas.microsoft.com/office/drawing/2014/main" id="{0D9A977F-7B59-4787-ACF1-074B698FD483}"/>
              </a:ext>
            </a:extLst>
          </p:cNvPr>
          <p:cNvSpPr/>
          <p:nvPr/>
        </p:nvSpPr>
        <p:spPr>
          <a:xfrm>
            <a:off x="300037" y="262348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Contoare</a:t>
            </a:r>
          </a:p>
        </p:txBody>
      </p:sp>
      <p:sp>
        <p:nvSpPr>
          <p:cNvPr id="6" name="Rectangle: Rounded Corners 17">
            <a:extLst>
              <a:ext uri="{FF2B5EF4-FFF2-40B4-BE49-F238E27FC236}">
                <a16:creationId xmlns:a16="http://schemas.microsoft.com/office/drawing/2014/main" id="{BA2C994D-CDAA-460C-B21F-73DE9B1B4A0E}"/>
              </a:ext>
            </a:extLst>
          </p:cNvPr>
          <p:cNvSpPr/>
          <p:nvPr/>
        </p:nvSpPr>
        <p:spPr>
          <a:xfrm>
            <a:off x="300037" y="3041204"/>
            <a:ext cx="1151258" cy="381931"/>
          </a:xfrm>
          <a:prstGeom prst="roundRect">
            <a:avLst/>
          </a:prstGeom>
          <a:gradFill flip="none" rotWithShape="1">
            <a:gsLst>
              <a:gs pos="94000">
                <a:schemeClr val="accent1"/>
              </a:gs>
              <a:gs pos="100000">
                <a:schemeClr val="accent1">
                  <a:lumMod val="75000"/>
                </a:schemeClr>
              </a:gs>
              <a:gs pos="93000">
                <a:schemeClr val="bg1"/>
              </a:gs>
              <a:gs pos="100000">
                <a:schemeClr val="bg1"/>
              </a:gs>
            </a:gsLst>
            <a:lin ang="10800000" scaled="1"/>
            <a:tileRect/>
          </a:gradFill>
          <a:ln w="158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>
                <a:solidFill>
                  <a:schemeClr val="tx1">
                    <a:lumMod val="65000"/>
                    <a:lumOff val="35000"/>
                  </a:schemeClr>
                </a:solidFill>
              </a:rPr>
              <a:t>Facturi/Furnizori</a:t>
            </a:r>
          </a:p>
        </p:txBody>
      </p:sp>
      <p:sp>
        <p:nvSpPr>
          <p:cNvPr id="7" name="Rectangle: Rounded Corners 18">
            <a:extLst>
              <a:ext uri="{FF2B5EF4-FFF2-40B4-BE49-F238E27FC236}">
                <a16:creationId xmlns:a16="http://schemas.microsoft.com/office/drawing/2014/main" id="{C11240CE-0ACE-44A5-B859-A177D086DAE1}"/>
              </a:ext>
            </a:extLst>
          </p:cNvPr>
          <p:cNvSpPr/>
          <p:nvPr/>
        </p:nvSpPr>
        <p:spPr>
          <a:xfrm>
            <a:off x="300037" y="345891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Venituri</a:t>
            </a:r>
          </a:p>
        </p:txBody>
      </p:sp>
      <p:sp>
        <p:nvSpPr>
          <p:cNvPr id="8" name="Rectangle: Rounded Corners 19">
            <a:extLst>
              <a:ext uri="{FF2B5EF4-FFF2-40B4-BE49-F238E27FC236}">
                <a16:creationId xmlns:a16="http://schemas.microsoft.com/office/drawing/2014/main" id="{AB0A492D-F5AF-4B71-BE0C-7996082DC831}"/>
              </a:ext>
            </a:extLst>
          </p:cNvPr>
          <p:cNvSpPr/>
          <p:nvPr/>
        </p:nvSpPr>
        <p:spPr>
          <a:xfrm>
            <a:off x="300037" y="387663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Fonduri</a:t>
            </a:r>
          </a:p>
        </p:txBody>
      </p:sp>
      <p:sp>
        <p:nvSpPr>
          <p:cNvPr id="9" name="Rectangle: Rounded Corners 20">
            <a:extLst>
              <a:ext uri="{FF2B5EF4-FFF2-40B4-BE49-F238E27FC236}">
                <a16:creationId xmlns:a16="http://schemas.microsoft.com/office/drawing/2014/main" id="{B2D0DF0B-6CBE-4AEF-BE7F-98A80B47BC4B}"/>
              </a:ext>
            </a:extLst>
          </p:cNvPr>
          <p:cNvSpPr/>
          <p:nvPr/>
        </p:nvSpPr>
        <p:spPr>
          <a:xfrm>
            <a:off x="300037" y="429434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Contabilitate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149C328-EA5D-4724-AE70-1BE6F446DC8E}"/>
              </a:ext>
            </a:extLst>
          </p:cNvPr>
          <p:cNvSpPr/>
          <p:nvPr/>
        </p:nvSpPr>
        <p:spPr>
          <a:xfrm>
            <a:off x="1665107" y="1316678"/>
            <a:ext cx="10340000" cy="4407059"/>
          </a:xfrm>
          <a:prstGeom prst="rect">
            <a:avLst/>
          </a:prstGeom>
          <a:solidFill>
            <a:schemeClr val="bg1"/>
          </a:solidFill>
          <a:ln w="12700" cmpd="dbl">
            <a:solidFill>
              <a:schemeClr val="bg1">
                <a:lumMod val="75000"/>
              </a:schemeClr>
            </a:solidFill>
          </a:ln>
          <a:effectLst>
            <a:outerShdw blurRad="50800" dist="50800" dir="5400000" algn="ctr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" name="Rectangle: Rounded Corners 22">
            <a:hlinkClick r:id="rId4" action="ppaction://hlinksldjump"/>
            <a:extLst>
              <a:ext uri="{FF2B5EF4-FFF2-40B4-BE49-F238E27FC236}">
                <a16:creationId xmlns:a16="http://schemas.microsoft.com/office/drawing/2014/main" id="{0FF7EBC6-280E-4221-B843-104915A087EA}"/>
              </a:ext>
            </a:extLst>
          </p:cNvPr>
          <p:cNvSpPr/>
          <p:nvPr/>
        </p:nvSpPr>
        <p:spPr>
          <a:xfrm>
            <a:off x="300037" y="178805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Asociatie</a:t>
            </a:r>
          </a:p>
        </p:txBody>
      </p:sp>
      <p:sp>
        <p:nvSpPr>
          <p:cNvPr id="12" name="Rectangle: Rounded Corners 51">
            <a:extLst>
              <a:ext uri="{FF2B5EF4-FFF2-40B4-BE49-F238E27FC236}">
                <a16:creationId xmlns:a16="http://schemas.microsoft.com/office/drawing/2014/main" id="{77E01EFD-AECF-4331-8D06-5E00B6FD3FAA}"/>
              </a:ext>
            </a:extLst>
          </p:cNvPr>
          <p:cNvSpPr/>
          <p:nvPr/>
        </p:nvSpPr>
        <p:spPr>
          <a:xfrm>
            <a:off x="300037" y="137034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Tabel intretinere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268BC58-1485-4CEB-BA45-4E4ECD49595C}"/>
              </a:ext>
            </a:extLst>
          </p:cNvPr>
          <p:cNvSpPr txBox="1"/>
          <p:nvPr/>
        </p:nvSpPr>
        <p:spPr>
          <a:xfrm>
            <a:off x="1732605" y="917057"/>
            <a:ext cx="22685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solidFill>
                  <a:schemeClr val="bg1">
                    <a:lumMod val="85000"/>
                  </a:schemeClr>
                </a:solidFill>
                <a:latin typeface="Franklin Gothic Medium" panose="020B0603020102020204" pitchFamily="34" charset="0"/>
                <a:ea typeface="Microsoft YaHei UI" panose="020B0503020204020204" pitchFamily="34" charset="-122"/>
              </a:rPr>
              <a:t>Asociatia de proprietari Vulturul B4A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05F27FF-BDD1-4510-9582-7420D73A8550}"/>
              </a:ext>
            </a:extLst>
          </p:cNvPr>
          <p:cNvSpPr txBox="1"/>
          <p:nvPr/>
        </p:nvSpPr>
        <p:spPr>
          <a:xfrm>
            <a:off x="4134497" y="926456"/>
            <a:ext cx="6639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solidFill>
                  <a:schemeClr val="bg1">
                    <a:lumMod val="85000"/>
                  </a:schemeClr>
                </a:solidFill>
                <a:latin typeface="Franklin Gothic Medium" panose="020B0603020102020204" pitchFamily="34" charset="0"/>
                <a:ea typeface="Microsoft YaHei UI" panose="020B0503020204020204" pitchFamily="34" charset="-122"/>
              </a:rPr>
              <a:t>Scara  A</a:t>
            </a:r>
          </a:p>
        </p:txBody>
      </p: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6AD4F56E-DCB4-437E-B52C-85FD672DC40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718749" y="1368375"/>
          <a:ext cx="5244026" cy="34513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>
                  <a:extLst>
                    <a:ext uri="{9D8B030D-6E8A-4147-A177-3AD203B41FA5}">
                      <a16:colId xmlns:a16="http://schemas.microsoft.com/office/drawing/2014/main" val="1356937080"/>
                    </a:ext>
                  </a:extLst>
                </a:gridCol>
                <a:gridCol w="1137363">
                  <a:extLst>
                    <a:ext uri="{9D8B030D-6E8A-4147-A177-3AD203B41FA5}">
                      <a16:colId xmlns:a16="http://schemas.microsoft.com/office/drawing/2014/main" val="2496032166"/>
                    </a:ext>
                  </a:extLst>
                </a:gridCol>
                <a:gridCol w="429208">
                  <a:extLst>
                    <a:ext uri="{9D8B030D-6E8A-4147-A177-3AD203B41FA5}">
                      <a16:colId xmlns:a16="http://schemas.microsoft.com/office/drawing/2014/main" val="927076491"/>
                    </a:ext>
                  </a:extLst>
                </a:gridCol>
                <a:gridCol w="858055">
                  <a:extLst>
                    <a:ext uri="{9D8B030D-6E8A-4147-A177-3AD203B41FA5}">
                      <a16:colId xmlns:a16="http://schemas.microsoft.com/office/drawing/2014/main" val="1584170534"/>
                    </a:ext>
                  </a:extLst>
                </a:gridCol>
                <a:gridCol w="561975">
                  <a:extLst>
                    <a:ext uri="{9D8B030D-6E8A-4147-A177-3AD203B41FA5}">
                      <a16:colId xmlns:a16="http://schemas.microsoft.com/office/drawing/2014/main" val="3534455024"/>
                    </a:ext>
                  </a:extLst>
                </a:gridCol>
                <a:gridCol w="561975">
                  <a:extLst>
                    <a:ext uri="{9D8B030D-6E8A-4147-A177-3AD203B41FA5}">
                      <a16:colId xmlns:a16="http://schemas.microsoft.com/office/drawing/2014/main" val="386415335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2239349485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3212762409"/>
                    </a:ext>
                  </a:extLst>
                </a:gridCol>
              </a:tblGrid>
              <a:tr h="239699"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Ap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Nume, prenume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Nr. pers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Intretinere luna afisata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Restanta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Total de plata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Penalitati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Total suma datorata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3702425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Odovinca D.</a:t>
                      </a:r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105.95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190.90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296.85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306.85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722038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Iordache Gh.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288.10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288.10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288.10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0001473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Nitu D-tru.</a:t>
                      </a:r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1,133.09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1,133.09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1,133.09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9102858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Radu Bogdan</a:t>
                      </a:r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372.62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372.62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372.62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1803574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Florea M.</a:t>
                      </a:r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83.89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74.76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158.65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83.89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2820063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Tudoran M.</a:t>
                      </a:r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327.75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327.75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327.75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8173922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Gurlea I.</a:t>
                      </a:r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260.76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260.76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260.76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9747823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Dumitrache B.</a:t>
                      </a:r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358.43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358.43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358.43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7969411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Geambasu C.</a:t>
                      </a:r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240.66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240.66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240.66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0657202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Manea F.</a:t>
                      </a:r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184.41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184.41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184.41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449946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Raileanu Ion</a:t>
                      </a:r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153.36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135.94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289.30 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153.36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8200989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Sandulachi D.</a:t>
                      </a:r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300.61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 baseline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300.61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300.61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5683532"/>
                  </a:ext>
                </a:extLst>
              </a:tr>
              <a:tr h="239699">
                <a:tc gridSpan="2">
                  <a:txBody>
                    <a:bodyPr/>
                    <a:lstStyle/>
                    <a:p>
                      <a:pPr algn="ctr"/>
                      <a:r>
                        <a:rPr lang="en-US" sz="800" b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Total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39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105.95</a:t>
                      </a:r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401.60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4211.23</a:t>
                      </a:r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4010.53</a:t>
                      </a:r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7437917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E3C57452-60D8-4162-92A2-5F46D4FCB455}"/>
              </a:ext>
            </a:extLst>
          </p:cNvPr>
          <p:cNvSpPr/>
          <p:nvPr/>
        </p:nvSpPr>
        <p:spPr>
          <a:xfrm>
            <a:off x="1662886" y="1316678"/>
            <a:ext cx="10339999" cy="439766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6">
            <a:hlinkClick r:id="rId5" action="ppaction://hlinksldjump"/>
            <a:hlinkHover r:id="rId5" action="ppaction://hlinksldjump"/>
            <a:extLst>
              <a:ext uri="{FF2B5EF4-FFF2-40B4-BE49-F238E27FC236}">
                <a16:creationId xmlns:a16="http://schemas.microsoft.com/office/drawing/2014/main" id="{10C58DE0-316A-48E9-9AA5-347119AE6709}"/>
              </a:ext>
            </a:extLst>
          </p:cNvPr>
          <p:cNvSpPr/>
          <p:nvPr/>
        </p:nvSpPr>
        <p:spPr>
          <a:xfrm>
            <a:off x="1468879" y="2850217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Facturi</a:t>
            </a:r>
          </a:p>
        </p:txBody>
      </p:sp>
      <p:sp>
        <p:nvSpPr>
          <p:cNvPr id="21" name="Rectangle: Rounded Corners 16">
            <a:extLst>
              <a:ext uri="{FF2B5EF4-FFF2-40B4-BE49-F238E27FC236}">
                <a16:creationId xmlns:a16="http://schemas.microsoft.com/office/drawing/2014/main" id="{6B7E2EF9-D0EE-4E65-A62C-2261A2E4E6C0}"/>
              </a:ext>
            </a:extLst>
          </p:cNvPr>
          <p:cNvSpPr/>
          <p:nvPr/>
        </p:nvSpPr>
        <p:spPr>
          <a:xfrm>
            <a:off x="1468879" y="3267910"/>
            <a:ext cx="1151258" cy="381931"/>
          </a:xfrm>
          <a:prstGeom prst="roundRect">
            <a:avLst/>
          </a:prstGeom>
          <a:gradFill flip="none" rotWithShape="1">
            <a:gsLst>
              <a:gs pos="94000">
                <a:schemeClr val="accent1"/>
              </a:gs>
              <a:gs pos="100000">
                <a:schemeClr val="accent1">
                  <a:lumMod val="75000"/>
                </a:schemeClr>
              </a:gs>
              <a:gs pos="93000">
                <a:schemeClr val="bg1"/>
              </a:gs>
              <a:gs pos="100000">
                <a:schemeClr val="bg1"/>
              </a:gs>
            </a:gsLst>
            <a:lin ang="10800000" scaled="1"/>
            <a:tileRect/>
          </a:gradFill>
          <a:ln w="158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>
                <a:solidFill>
                  <a:schemeClr val="tx1">
                    <a:lumMod val="65000"/>
                    <a:lumOff val="35000"/>
                  </a:schemeClr>
                </a:solidFill>
              </a:rPr>
              <a:t>Furnizori</a:t>
            </a:r>
          </a:p>
        </p:txBody>
      </p:sp>
    </p:spTree>
    <p:extLst>
      <p:ext uri="{BB962C8B-B14F-4D97-AF65-F5344CB8AC3E}">
        <p14:creationId xmlns:p14="http://schemas.microsoft.com/office/powerpoint/2010/main" val="553527728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15">
            <a:hlinkClick r:id="rId3" action="ppaction://hlinksldjump"/>
            <a:extLst>
              <a:ext uri="{FF2B5EF4-FFF2-40B4-BE49-F238E27FC236}">
                <a16:creationId xmlns:a16="http://schemas.microsoft.com/office/drawing/2014/main" id="{51F80B45-E6EE-437B-823E-AFC376A10FA4}"/>
              </a:ext>
            </a:extLst>
          </p:cNvPr>
          <p:cNvSpPr/>
          <p:nvPr/>
        </p:nvSpPr>
        <p:spPr>
          <a:xfrm>
            <a:off x="300037" y="220577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Apartamente</a:t>
            </a:r>
          </a:p>
        </p:txBody>
      </p:sp>
      <p:sp>
        <p:nvSpPr>
          <p:cNvPr id="5" name="Rectangle: Rounded Corners 16">
            <a:extLst>
              <a:ext uri="{FF2B5EF4-FFF2-40B4-BE49-F238E27FC236}">
                <a16:creationId xmlns:a16="http://schemas.microsoft.com/office/drawing/2014/main" id="{0D9A977F-7B59-4787-ACF1-074B698FD483}"/>
              </a:ext>
            </a:extLst>
          </p:cNvPr>
          <p:cNvSpPr/>
          <p:nvPr/>
        </p:nvSpPr>
        <p:spPr>
          <a:xfrm>
            <a:off x="300037" y="262348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Contoare</a:t>
            </a:r>
          </a:p>
        </p:txBody>
      </p:sp>
      <p:sp>
        <p:nvSpPr>
          <p:cNvPr id="6" name="Rectangle: Rounded Corners 17">
            <a:extLst>
              <a:ext uri="{FF2B5EF4-FFF2-40B4-BE49-F238E27FC236}">
                <a16:creationId xmlns:a16="http://schemas.microsoft.com/office/drawing/2014/main" id="{BA2C994D-CDAA-460C-B21F-73DE9B1B4A0E}"/>
              </a:ext>
            </a:extLst>
          </p:cNvPr>
          <p:cNvSpPr/>
          <p:nvPr/>
        </p:nvSpPr>
        <p:spPr>
          <a:xfrm>
            <a:off x="300037" y="3041204"/>
            <a:ext cx="1151258" cy="381931"/>
          </a:xfrm>
          <a:prstGeom prst="roundRect">
            <a:avLst/>
          </a:prstGeom>
          <a:gradFill flip="none" rotWithShape="1">
            <a:gsLst>
              <a:gs pos="94000">
                <a:schemeClr val="accent1"/>
              </a:gs>
              <a:gs pos="100000">
                <a:schemeClr val="accent1">
                  <a:lumMod val="75000"/>
                </a:schemeClr>
              </a:gs>
              <a:gs pos="93000">
                <a:schemeClr val="bg1"/>
              </a:gs>
              <a:gs pos="100000">
                <a:schemeClr val="bg1"/>
              </a:gs>
            </a:gsLst>
            <a:lin ang="10800000" scaled="1"/>
            <a:tileRect/>
          </a:gradFill>
          <a:ln w="158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>
                <a:solidFill>
                  <a:schemeClr val="tx1">
                    <a:lumMod val="65000"/>
                    <a:lumOff val="35000"/>
                  </a:schemeClr>
                </a:solidFill>
              </a:rPr>
              <a:t>Facturi/Furnizori</a:t>
            </a:r>
          </a:p>
        </p:txBody>
      </p:sp>
      <p:sp>
        <p:nvSpPr>
          <p:cNvPr id="7" name="Rectangle: Rounded Corners 18">
            <a:extLst>
              <a:ext uri="{FF2B5EF4-FFF2-40B4-BE49-F238E27FC236}">
                <a16:creationId xmlns:a16="http://schemas.microsoft.com/office/drawing/2014/main" id="{C11240CE-0ACE-44A5-B859-A177D086DAE1}"/>
              </a:ext>
            </a:extLst>
          </p:cNvPr>
          <p:cNvSpPr/>
          <p:nvPr/>
        </p:nvSpPr>
        <p:spPr>
          <a:xfrm>
            <a:off x="300037" y="345891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Venituri</a:t>
            </a:r>
          </a:p>
        </p:txBody>
      </p:sp>
      <p:sp>
        <p:nvSpPr>
          <p:cNvPr id="8" name="Rectangle: Rounded Corners 19">
            <a:extLst>
              <a:ext uri="{FF2B5EF4-FFF2-40B4-BE49-F238E27FC236}">
                <a16:creationId xmlns:a16="http://schemas.microsoft.com/office/drawing/2014/main" id="{AB0A492D-F5AF-4B71-BE0C-7996082DC831}"/>
              </a:ext>
            </a:extLst>
          </p:cNvPr>
          <p:cNvSpPr/>
          <p:nvPr/>
        </p:nvSpPr>
        <p:spPr>
          <a:xfrm>
            <a:off x="300037" y="387663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Fonduri</a:t>
            </a:r>
          </a:p>
        </p:txBody>
      </p:sp>
      <p:sp>
        <p:nvSpPr>
          <p:cNvPr id="9" name="Rectangle: Rounded Corners 20">
            <a:extLst>
              <a:ext uri="{FF2B5EF4-FFF2-40B4-BE49-F238E27FC236}">
                <a16:creationId xmlns:a16="http://schemas.microsoft.com/office/drawing/2014/main" id="{B2D0DF0B-6CBE-4AEF-BE7F-98A80B47BC4B}"/>
              </a:ext>
            </a:extLst>
          </p:cNvPr>
          <p:cNvSpPr/>
          <p:nvPr/>
        </p:nvSpPr>
        <p:spPr>
          <a:xfrm>
            <a:off x="300037" y="429434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Contabilitate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149C328-EA5D-4724-AE70-1BE6F446DC8E}"/>
              </a:ext>
            </a:extLst>
          </p:cNvPr>
          <p:cNvSpPr/>
          <p:nvPr/>
        </p:nvSpPr>
        <p:spPr>
          <a:xfrm>
            <a:off x="1665107" y="1316678"/>
            <a:ext cx="10340000" cy="4407059"/>
          </a:xfrm>
          <a:prstGeom prst="rect">
            <a:avLst/>
          </a:prstGeom>
          <a:solidFill>
            <a:schemeClr val="bg1"/>
          </a:solidFill>
          <a:ln w="12700" cmpd="dbl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" name="Rectangle: Rounded Corners 22">
            <a:hlinkClick r:id="rId4" action="ppaction://hlinksldjump"/>
            <a:extLst>
              <a:ext uri="{FF2B5EF4-FFF2-40B4-BE49-F238E27FC236}">
                <a16:creationId xmlns:a16="http://schemas.microsoft.com/office/drawing/2014/main" id="{0FF7EBC6-280E-4221-B843-104915A087EA}"/>
              </a:ext>
            </a:extLst>
          </p:cNvPr>
          <p:cNvSpPr/>
          <p:nvPr/>
        </p:nvSpPr>
        <p:spPr>
          <a:xfrm>
            <a:off x="300037" y="178805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Asociatie</a:t>
            </a:r>
          </a:p>
        </p:txBody>
      </p:sp>
      <p:sp>
        <p:nvSpPr>
          <p:cNvPr id="12" name="Rectangle: Rounded Corners 51">
            <a:extLst>
              <a:ext uri="{FF2B5EF4-FFF2-40B4-BE49-F238E27FC236}">
                <a16:creationId xmlns:a16="http://schemas.microsoft.com/office/drawing/2014/main" id="{77E01EFD-AECF-4331-8D06-5E00B6FD3FAA}"/>
              </a:ext>
            </a:extLst>
          </p:cNvPr>
          <p:cNvSpPr/>
          <p:nvPr/>
        </p:nvSpPr>
        <p:spPr>
          <a:xfrm>
            <a:off x="300037" y="137034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Tabel intretinere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268BC58-1485-4CEB-BA45-4E4ECD49595C}"/>
              </a:ext>
            </a:extLst>
          </p:cNvPr>
          <p:cNvSpPr txBox="1"/>
          <p:nvPr/>
        </p:nvSpPr>
        <p:spPr>
          <a:xfrm>
            <a:off x="1732605" y="917057"/>
            <a:ext cx="22685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solidFill>
                  <a:schemeClr val="bg1">
                    <a:lumMod val="85000"/>
                  </a:schemeClr>
                </a:solidFill>
                <a:latin typeface="Franklin Gothic Medium" panose="020B0603020102020204" pitchFamily="34" charset="0"/>
                <a:ea typeface="Microsoft YaHei UI" panose="020B0503020204020204" pitchFamily="34" charset="-122"/>
              </a:rPr>
              <a:t>Asociatia de proprietari Vulturul B4A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05F27FF-BDD1-4510-9582-7420D73A8550}"/>
              </a:ext>
            </a:extLst>
          </p:cNvPr>
          <p:cNvSpPr txBox="1"/>
          <p:nvPr/>
        </p:nvSpPr>
        <p:spPr>
          <a:xfrm>
            <a:off x="4134497" y="926456"/>
            <a:ext cx="6639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solidFill>
                  <a:schemeClr val="bg1">
                    <a:lumMod val="85000"/>
                  </a:schemeClr>
                </a:solidFill>
                <a:latin typeface="Franklin Gothic Medium" panose="020B0603020102020204" pitchFamily="34" charset="0"/>
                <a:ea typeface="Microsoft YaHei UI" panose="020B0503020204020204" pitchFamily="34" charset="-122"/>
              </a:rPr>
              <a:t>Scara  A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10EDBDB-606C-4EBF-8173-EDA9E788E67F}"/>
              </a:ext>
            </a:extLst>
          </p:cNvPr>
          <p:cNvSpPr/>
          <p:nvPr/>
        </p:nvSpPr>
        <p:spPr>
          <a:xfrm>
            <a:off x="2055706" y="2615744"/>
            <a:ext cx="9673232" cy="2472360"/>
          </a:xfrm>
          <a:prstGeom prst="rect">
            <a:avLst/>
          </a:prstGeom>
          <a:solidFill>
            <a:schemeClr val="bg1"/>
          </a:solidFill>
          <a:ln w="9525" cap="rnd">
            <a:solidFill>
              <a:schemeClr val="tx1">
                <a:lumMod val="50000"/>
                <a:lumOff val="50000"/>
                <a:alpha val="72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B5F194D3-04FC-4C13-BF0F-98DEA6184124}"/>
              </a:ext>
            </a:extLst>
          </p:cNvPr>
          <p:cNvSpPr/>
          <p:nvPr/>
        </p:nvSpPr>
        <p:spPr>
          <a:xfrm>
            <a:off x="2037045" y="2066597"/>
            <a:ext cx="2876550" cy="22955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>
                <a:solidFill>
                  <a:schemeClr val="bg2">
                    <a:lumMod val="25000"/>
                  </a:schemeClr>
                </a:solidFill>
              </a:rPr>
              <a:t>Asociatia de proprietari Vulturul B4A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45E80BE-E228-4097-AC8D-41EA5AC31A2D}"/>
              </a:ext>
            </a:extLst>
          </p:cNvPr>
          <p:cNvCxnSpPr>
            <a:cxnSpLocks/>
          </p:cNvCxnSpPr>
          <p:nvPr/>
        </p:nvCxnSpPr>
        <p:spPr>
          <a:xfrm>
            <a:off x="2055707" y="2568245"/>
            <a:ext cx="311345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0A696FB4-01EC-42D1-A5D0-FD19041D9F8F}"/>
              </a:ext>
            </a:extLst>
          </p:cNvPr>
          <p:cNvSpPr/>
          <p:nvPr/>
        </p:nvSpPr>
        <p:spPr>
          <a:xfrm>
            <a:off x="2037045" y="2323406"/>
            <a:ext cx="1144305" cy="22955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>
                <a:solidFill>
                  <a:schemeClr val="bg2">
                    <a:lumMod val="25000"/>
                  </a:schemeClr>
                </a:solidFill>
              </a:rPr>
              <a:t>Facturi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2E3B8F9-D965-44A7-B3BA-450C697A64EE}"/>
              </a:ext>
            </a:extLst>
          </p:cNvPr>
          <p:cNvSpPr txBox="1"/>
          <p:nvPr/>
        </p:nvSpPr>
        <p:spPr>
          <a:xfrm>
            <a:off x="2612576" y="1424224"/>
            <a:ext cx="1845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tx1">
                    <a:lumMod val="85000"/>
                    <a:lumOff val="15000"/>
                  </a:schemeClr>
                </a:solidFill>
              </a:rPr>
              <a:t>Facturi/</a:t>
            </a:r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</a:rPr>
              <a:t>Furnizori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A512556-9A6E-44F3-9D56-F3B93B9A5EB1}"/>
              </a:ext>
            </a:extLst>
          </p:cNvPr>
          <p:cNvCxnSpPr/>
          <p:nvPr/>
        </p:nvCxnSpPr>
        <p:spPr>
          <a:xfrm>
            <a:off x="2037045" y="2024743"/>
            <a:ext cx="768704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99830F57-3024-4FA5-AA3A-6277E1AD9F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7039" y="1327021"/>
            <a:ext cx="575532" cy="575532"/>
          </a:xfrm>
          <a:prstGeom prst="rect">
            <a:avLst/>
          </a:prstGeom>
        </p:spPr>
      </p:pic>
      <p:grpSp>
        <p:nvGrpSpPr>
          <p:cNvPr id="98" name="Group 97">
            <a:extLst>
              <a:ext uri="{FF2B5EF4-FFF2-40B4-BE49-F238E27FC236}">
                <a16:creationId xmlns:a16="http://schemas.microsoft.com/office/drawing/2014/main" id="{172FC414-A0DF-4C59-AFFC-00F5D637C3F1}"/>
              </a:ext>
            </a:extLst>
          </p:cNvPr>
          <p:cNvGrpSpPr/>
          <p:nvPr/>
        </p:nvGrpSpPr>
        <p:grpSpPr>
          <a:xfrm>
            <a:off x="2092089" y="3571834"/>
            <a:ext cx="1704974" cy="204168"/>
            <a:chOff x="2092090" y="3988737"/>
            <a:chExt cx="1704974" cy="204168"/>
          </a:xfrm>
        </p:grpSpPr>
        <p:sp>
          <p:nvSpPr>
            <p:cNvPr id="99" name="Rectangle: Rounded Corners 98">
              <a:extLst>
                <a:ext uri="{FF2B5EF4-FFF2-40B4-BE49-F238E27FC236}">
                  <a16:creationId xmlns:a16="http://schemas.microsoft.com/office/drawing/2014/main" id="{6AA2EFF1-6B69-41BC-B926-23E730C703F1}"/>
                </a:ext>
              </a:extLst>
            </p:cNvPr>
            <p:cNvSpPr/>
            <p:nvPr/>
          </p:nvSpPr>
          <p:spPr>
            <a:xfrm>
              <a:off x="2092090" y="3988737"/>
              <a:ext cx="1704974" cy="20416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>
                  <a:solidFill>
                    <a:schemeClr val="bg2">
                      <a:lumMod val="25000"/>
                    </a:schemeClr>
                  </a:solidFill>
                </a:rPr>
                <a:t>  Adauga factura</a:t>
              </a:r>
            </a:p>
          </p:txBody>
        </p: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22811A69-2FA2-4922-90DC-6BD045ACCF1C}"/>
                </a:ext>
              </a:extLst>
            </p:cNvPr>
            <p:cNvGrpSpPr/>
            <p:nvPr/>
          </p:nvGrpSpPr>
          <p:grpSpPr>
            <a:xfrm>
              <a:off x="2175874" y="4042699"/>
              <a:ext cx="104274" cy="101435"/>
              <a:chOff x="6534150" y="3358633"/>
              <a:chExt cx="457200" cy="504224"/>
            </a:xfrm>
          </p:grpSpPr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29C9D72E-2D01-4FD0-BD88-68451A86E0D6}"/>
                  </a:ext>
                </a:extLst>
              </p:cNvPr>
              <p:cNvCxnSpPr/>
              <p:nvPr/>
            </p:nvCxnSpPr>
            <p:spPr>
              <a:xfrm>
                <a:off x="6762750" y="3358633"/>
                <a:ext cx="0" cy="504224"/>
              </a:xfrm>
              <a:prstGeom prst="line">
                <a:avLst/>
              </a:prstGeom>
              <a:ln w="349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D517B293-23B5-475B-9424-E3322ECBA097}"/>
                  </a:ext>
                </a:extLst>
              </p:cNvPr>
              <p:cNvCxnSpPr/>
              <p:nvPr/>
            </p:nvCxnSpPr>
            <p:spPr>
              <a:xfrm>
                <a:off x="6534150" y="3610747"/>
                <a:ext cx="457200" cy="0"/>
              </a:xfrm>
              <a:prstGeom prst="line">
                <a:avLst/>
              </a:prstGeom>
              <a:ln w="34925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104" name="Table 103">
            <a:extLst>
              <a:ext uri="{FF2B5EF4-FFF2-40B4-BE49-F238E27FC236}">
                <a16:creationId xmlns:a16="http://schemas.microsoft.com/office/drawing/2014/main" id="{B477CAC6-AF09-4446-8D6F-B99C898CB7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4965709"/>
              </p:ext>
            </p:extLst>
          </p:nvPr>
        </p:nvGraphicFramePr>
        <p:xfrm>
          <a:off x="2092089" y="2678320"/>
          <a:ext cx="9592888" cy="7184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62395102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11076931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33021688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748134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9679519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79020153"/>
                    </a:ext>
                  </a:extLst>
                </a:gridCol>
                <a:gridCol w="3496888">
                  <a:extLst>
                    <a:ext uri="{9D8B030D-6E8A-4147-A177-3AD203B41FA5}">
                      <a16:colId xmlns:a16="http://schemas.microsoft.com/office/drawing/2014/main" val="1591068596"/>
                    </a:ext>
                  </a:extLst>
                </a:gridCol>
              </a:tblGrid>
              <a:tr h="158159"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Furnizor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Document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Data 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Scadenta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Suma factura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De distribuit 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Mod distribuire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666373"/>
                  </a:ext>
                </a:extLst>
              </a:tr>
              <a:tr h="252547">
                <a:tc>
                  <a:txBody>
                    <a:bodyPr/>
                    <a:lstStyle/>
                    <a:p>
                      <a:r>
                        <a:rPr lang="en-US" sz="800"/>
                        <a:t>Ascensorul SA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AV nr. 9200167211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08.01.2019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23.01.2019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/>
                        <a:t>370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/>
                        <a:t>370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7782702"/>
                  </a:ext>
                </a:extLst>
              </a:tr>
              <a:tr h="252547">
                <a:tc>
                  <a:txBody>
                    <a:bodyPr/>
                    <a:lstStyle/>
                    <a:p>
                      <a:r>
                        <a:rPr lang="en-US" sz="800"/>
                        <a:t>Electrica SRL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AV nr. 9200167211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08.01.2019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23.01.2019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/>
                        <a:t>177.33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/>
                        <a:t>0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Integral catre toata asociatia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6342028"/>
                  </a:ext>
                </a:extLst>
              </a:tr>
            </a:tbl>
          </a:graphicData>
        </a:graphic>
      </p:graphicFrame>
      <p:sp>
        <p:nvSpPr>
          <p:cNvPr id="110" name="Rectangle: Rounded Corners 109">
            <a:extLst>
              <a:ext uri="{FF2B5EF4-FFF2-40B4-BE49-F238E27FC236}">
                <a16:creationId xmlns:a16="http://schemas.microsoft.com/office/drawing/2014/main" id="{86C2D2CE-0A00-434C-B422-13DE072E275B}"/>
              </a:ext>
            </a:extLst>
          </p:cNvPr>
          <p:cNvSpPr/>
          <p:nvPr/>
        </p:nvSpPr>
        <p:spPr>
          <a:xfrm>
            <a:off x="8218717" y="2924190"/>
            <a:ext cx="1658701" cy="18169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>
                <a:solidFill>
                  <a:schemeClr val="bg2">
                    <a:lumMod val="25000"/>
                  </a:schemeClr>
                </a:solidFill>
              </a:rPr>
              <a:t>Distribuie factura</a:t>
            </a:r>
          </a:p>
        </p:txBody>
      </p:sp>
      <p:pic>
        <p:nvPicPr>
          <p:cNvPr id="113" name="Picture 112">
            <a:extLst>
              <a:ext uri="{FF2B5EF4-FFF2-40B4-BE49-F238E27FC236}">
                <a16:creationId xmlns:a16="http://schemas.microsoft.com/office/drawing/2014/main" id="{9A859AA5-9BED-43DA-8907-3AF7B4F03AA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7532" y="3181771"/>
            <a:ext cx="163011" cy="160747"/>
          </a:xfrm>
          <a:prstGeom prst="rect">
            <a:avLst/>
          </a:prstGeom>
        </p:spPr>
      </p:pic>
      <p:pic>
        <p:nvPicPr>
          <p:cNvPr id="115" name="Picture 114">
            <a:extLst>
              <a:ext uri="{FF2B5EF4-FFF2-40B4-BE49-F238E27FC236}">
                <a16:creationId xmlns:a16="http://schemas.microsoft.com/office/drawing/2014/main" id="{9FE1D230-27CB-449B-A4AC-18C58A924AA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7531" y="2942874"/>
            <a:ext cx="163011" cy="163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521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4C358C5-B14B-405D-84E6-2E34DE654F1C}"/>
              </a:ext>
            </a:extLst>
          </p:cNvPr>
          <p:cNvSpPr/>
          <p:nvPr/>
        </p:nvSpPr>
        <p:spPr>
          <a:xfrm>
            <a:off x="4913821" y="627833"/>
            <a:ext cx="2824578" cy="4913769"/>
          </a:xfrm>
          <a:prstGeom prst="rect">
            <a:avLst/>
          </a:prstGeom>
          <a:solidFill>
            <a:schemeClr val="bg1"/>
          </a:solidFill>
          <a:ln w="12700" cmpd="dbl">
            <a:gradFill flip="none" rotWithShape="1">
              <a:gsLst>
                <a:gs pos="0">
                  <a:schemeClr val="accent3">
                    <a:lumMod val="0"/>
                    <a:lumOff val="100000"/>
                  </a:schemeClr>
                </a:gs>
                <a:gs pos="35000">
                  <a:schemeClr val="accent3">
                    <a:lumMod val="0"/>
                    <a:lumOff val="100000"/>
                  </a:schemeClr>
                </a:gs>
                <a:gs pos="100000">
                  <a:schemeClr val="accent3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8F1CC5B-F713-4106-A823-70239DD8BA65}"/>
              </a:ext>
            </a:extLst>
          </p:cNvPr>
          <p:cNvCxnSpPr>
            <a:cxnSpLocks/>
          </p:cNvCxnSpPr>
          <p:nvPr/>
        </p:nvCxnSpPr>
        <p:spPr>
          <a:xfrm>
            <a:off x="5581397" y="3036449"/>
            <a:ext cx="153144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DB816EA2-9E44-4B40-9E75-AFBD4A1346F1}"/>
              </a:ext>
            </a:extLst>
          </p:cNvPr>
          <p:cNvGrpSpPr/>
          <p:nvPr/>
        </p:nvGrpSpPr>
        <p:grpSpPr>
          <a:xfrm>
            <a:off x="5009537" y="901698"/>
            <a:ext cx="2646362" cy="585689"/>
            <a:chOff x="4779422" y="1269185"/>
            <a:chExt cx="2646362" cy="585689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49318667-4CD0-4178-AF17-8B6BB3DFA1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79422" y="1269185"/>
              <a:ext cx="743671" cy="585689"/>
            </a:xfrm>
            <a:prstGeom prst="rect">
              <a:avLst/>
            </a:prstGeom>
          </p:spPr>
        </p:pic>
        <p:sp>
          <p:nvSpPr>
            <p:cNvPr id="7" name="TextBox 6">
              <a:hlinkClick r:id="rId3" action="ppaction://hlinksldjump"/>
              <a:extLst>
                <a:ext uri="{FF2B5EF4-FFF2-40B4-BE49-F238E27FC236}">
                  <a16:creationId xmlns:a16="http://schemas.microsoft.com/office/drawing/2014/main" id="{98815869-205C-4A62-9B8A-2EBFCD56869B}"/>
                </a:ext>
              </a:extLst>
            </p:cNvPr>
            <p:cNvSpPr txBox="1"/>
            <p:nvPr/>
          </p:nvSpPr>
          <p:spPr>
            <a:xfrm>
              <a:off x="5523093" y="1301163"/>
              <a:ext cx="190269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>
                  <a:solidFill>
                    <a:srgbClr val="336699"/>
                  </a:solidFill>
                  <a:latin typeface="Franklin Gothic Medium" panose="020B0603020102020204" pitchFamily="34" charset="0"/>
                  <a:ea typeface="Microsoft YaHei UI" panose="020B0503020204020204" pitchFamily="34" charset="-122"/>
                </a:rPr>
                <a:t>BlocAdmin.ro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4884985-CBBB-475F-827F-D558B25517CD}"/>
                </a:ext>
              </a:extLst>
            </p:cNvPr>
            <p:cNvSpPr txBox="1"/>
            <p:nvPr/>
          </p:nvSpPr>
          <p:spPr>
            <a:xfrm>
              <a:off x="5523093" y="1518809"/>
              <a:ext cx="189951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i="1" err="1">
                  <a:solidFill>
                    <a:srgbClr val="006600"/>
                  </a:solidFill>
                </a:rPr>
                <a:t>Pentru</a:t>
              </a:r>
              <a:r>
                <a:rPr lang="en-US" sz="1000" b="1" i="1">
                  <a:solidFill>
                    <a:srgbClr val="006600"/>
                  </a:solidFill>
                </a:rPr>
                <a:t> administratorii de bloc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B27F7E71-4215-485A-8393-B43E9CAA8FF7}"/>
              </a:ext>
            </a:extLst>
          </p:cNvPr>
          <p:cNvSpPr txBox="1"/>
          <p:nvPr/>
        </p:nvSpPr>
        <p:spPr>
          <a:xfrm>
            <a:off x="5206027" y="1499635"/>
            <a:ext cx="2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>
                <a:solidFill>
                  <a:schemeClr val="tx1">
                    <a:lumMod val="75000"/>
                    <a:lumOff val="25000"/>
                  </a:schemeClr>
                </a:solidFill>
              </a:rPr>
              <a:t>Creeaza cont gratuit</a:t>
            </a:r>
          </a:p>
        </p:txBody>
      </p:sp>
      <p:sp>
        <p:nvSpPr>
          <p:cNvPr id="12" name="Rectangle: Rounded Corners 11">
            <a:hlinkClick r:id="rId4" action="ppaction://hlinksldjump"/>
            <a:extLst>
              <a:ext uri="{FF2B5EF4-FFF2-40B4-BE49-F238E27FC236}">
                <a16:creationId xmlns:a16="http://schemas.microsoft.com/office/drawing/2014/main" id="{85FFB188-1B85-47E2-B3E0-4DEABDCFF0A1}"/>
              </a:ext>
            </a:extLst>
          </p:cNvPr>
          <p:cNvSpPr/>
          <p:nvPr/>
        </p:nvSpPr>
        <p:spPr>
          <a:xfrm>
            <a:off x="5104787" y="3246075"/>
            <a:ext cx="2484852" cy="246221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>
                <a:solidFill>
                  <a:schemeClr val="bg1">
                    <a:lumMod val="75000"/>
                  </a:schemeClr>
                </a:solidFill>
              </a:rPr>
              <a:t>Adresa de e-mail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A89F473E-361C-4E55-83BF-0F5EE12069BA}"/>
              </a:ext>
            </a:extLst>
          </p:cNvPr>
          <p:cNvSpPr/>
          <p:nvPr/>
        </p:nvSpPr>
        <p:spPr>
          <a:xfrm>
            <a:off x="5104787" y="3616607"/>
            <a:ext cx="2484852" cy="246221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>
                <a:solidFill>
                  <a:schemeClr val="bg1">
                    <a:lumMod val="75000"/>
                  </a:schemeClr>
                </a:solidFill>
              </a:rPr>
              <a:t>Parola</a:t>
            </a:r>
          </a:p>
        </p:txBody>
      </p:sp>
      <p:pic>
        <p:nvPicPr>
          <p:cNvPr id="23" name="Picture 22">
            <a:hlinkClick r:id="rId5" action="ppaction://hlinksldjump"/>
            <a:extLst>
              <a:ext uri="{FF2B5EF4-FFF2-40B4-BE49-F238E27FC236}">
                <a16:creationId xmlns:a16="http://schemas.microsoft.com/office/drawing/2014/main" id="{0B2E746A-F393-44EB-8441-500CC098DD3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950" y="2029075"/>
            <a:ext cx="2516662" cy="391940"/>
          </a:xfrm>
          <a:prstGeom prst="rect">
            <a:avLst/>
          </a:prstGeom>
        </p:spPr>
      </p:pic>
      <p:pic>
        <p:nvPicPr>
          <p:cNvPr id="43" name="Picture 42">
            <a:hlinkClick r:id="rId7" action="ppaction://hlinksldjump"/>
            <a:extLst>
              <a:ext uri="{FF2B5EF4-FFF2-40B4-BE49-F238E27FC236}">
                <a16:creationId xmlns:a16="http://schemas.microsoft.com/office/drawing/2014/main" id="{A8DE5B65-F2B3-40A0-8C00-EB6C71DB4FD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1423" y="2450838"/>
            <a:ext cx="2490149" cy="387811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C44DD265-7B89-4052-B38A-5F14F92BBBF7}"/>
              </a:ext>
            </a:extLst>
          </p:cNvPr>
          <p:cNvSpPr txBox="1"/>
          <p:nvPr/>
        </p:nvSpPr>
        <p:spPr>
          <a:xfrm>
            <a:off x="6124032" y="2913339"/>
            <a:ext cx="362600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>
                <a:solidFill>
                  <a:schemeClr val="bg1">
                    <a:lumMod val="65000"/>
                  </a:schemeClr>
                </a:solidFill>
              </a:rPr>
              <a:t>sau</a:t>
            </a:r>
            <a:endParaRPr lang="en-US" sz="1000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7B5E9C36-E770-464C-A5E1-A9380F01C379}"/>
              </a:ext>
            </a:extLst>
          </p:cNvPr>
          <p:cNvCxnSpPr>
            <a:cxnSpLocks/>
          </p:cNvCxnSpPr>
          <p:nvPr/>
        </p:nvCxnSpPr>
        <p:spPr>
          <a:xfrm>
            <a:off x="5149977" y="5143500"/>
            <a:ext cx="240159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>
            <a:extLst>
              <a:ext uri="{FF2B5EF4-FFF2-40B4-BE49-F238E27FC236}">
                <a16:creationId xmlns:a16="http://schemas.microsoft.com/office/drawing/2014/main" id="{4344FEC9-3B1F-41C5-AAF8-4FF850FB2BFD}"/>
              </a:ext>
            </a:extLst>
          </p:cNvPr>
          <p:cNvGrpSpPr/>
          <p:nvPr/>
        </p:nvGrpSpPr>
        <p:grpSpPr>
          <a:xfrm>
            <a:off x="5206031" y="5196883"/>
            <a:ext cx="2029257" cy="246221"/>
            <a:chOff x="4598515" y="5218985"/>
            <a:chExt cx="1850737" cy="246221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AC32EC44-B5BE-4D0B-A37E-A94115036463}"/>
                </a:ext>
              </a:extLst>
            </p:cNvPr>
            <p:cNvSpPr txBox="1"/>
            <p:nvPr/>
          </p:nvSpPr>
          <p:spPr>
            <a:xfrm>
              <a:off x="4598515" y="5218985"/>
              <a:ext cx="837246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0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Ai deja cont?</a:t>
              </a:r>
            </a:p>
          </p:txBody>
        </p:sp>
        <p:sp>
          <p:nvSpPr>
            <p:cNvPr id="61" name="TextBox 60">
              <a:hlinkClick r:id="rId9" action="ppaction://hlinksldjump"/>
              <a:extLst>
                <a:ext uri="{FF2B5EF4-FFF2-40B4-BE49-F238E27FC236}">
                  <a16:creationId xmlns:a16="http://schemas.microsoft.com/office/drawing/2014/main" id="{B404BCF9-1370-46C3-8463-F002E4D30D95}"/>
                </a:ext>
              </a:extLst>
            </p:cNvPr>
            <p:cNvSpPr txBox="1"/>
            <p:nvPr/>
          </p:nvSpPr>
          <p:spPr>
            <a:xfrm>
              <a:off x="5314462" y="5218985"/>
              <a:ext cx="1134790" cy="24622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000">
                  <a:solidFill>
                    <a:srgbClr val="336699"/>
                  </a:solidFill>
                </a:rPr>
                <a:t>Lanseaza BlocAdmin</a:t>
              </a:r>
            </a:p>
          </p:txBody>
        </p:sp>
      </p:grpSp>
      <p:sp>
        <p:nvSpPr>
          <p:cNvPr id="24" name="Rectangle: Rounded Corners 23">
            <a:hlinkClick r:id="rId10" action="ppaction://hlinksldjump"/>
            <a:extLst>
              <a:ext uri="{FF2B5EF4-FFF2-40B4-BE49-F238E27FC236}">
                <a16:creationId xmlns:a16="http://schemas.microsoft.com/office/drawing/2014/main" id="{FD1C8846-FA2F-4470-973E-4838CCEB3066}"/>
              </a:ext>
            </a:extLst>
          </p:cNvPr>
          <p:cNvSpPr/>
          <p:nvPr/>
        </p:nvSpPr>
        <p:spPr>
          <a:xfrm>
            <a:off x="5452845" y="4840292"/>
            <a:ext cx="1704975" cy="246211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/>
              <a:t>Creeaza cont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849E7D1C-DD89-4AFE-86F5-657FCBD504A1}"/>
              </a:ext>
            </a:extLst>
          </p:cNvPr>
          <p:cNvSpPr/>
          <p:nvPr/>
        </p:nvSpPr>
        <p:spPr>
          <a:xfrm>
            <a:off x="5142887" y="4474495"/>
            <a:ext cx="105388" cy="93787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6BCDDAF-E83B-46F2-B378-A2051D48475A}"/>
              </a:ext>
            </a:extLst>
          </p:cNvPr>
          <p:cNvSpPr txBox="1"/>
          <p:nvPr/>
        </p:nvSpPr>
        <p:spPr>
          <a:xfrm>
            <a:off x="5265053" y="4398277"/>
            <a:ext cx="2322559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Am citit si sunt de acord cu </a:t>
            </a:r>
            <a:r>
              <a:rPr lang="en-US" sz="1000">
                <a:solidFill>
                  <a:srgbClr val="336699"/>
                </a:solidFill>
              </a:rPr>
              <a:t>Termenii si conditiile de utilizare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D16CFA00-2730-4933-ACEB-51661F5F90B2}"/>
              </a:ext>
            </a:extLst>
          </p:cNvPr>
          <p:cNvSpPr/>
          <p:nvPr/>
        </p:nvSpPr>
        <p:spPr>
          <a:xfrm>
            <a:off x="5104787" y="3988214"/>
            <a:ext cx="2484852" cy="246221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>
                <a:solidFill>
                  <a:schemeClr val="bg1">
                    <a:lumMod val="75000"/>
                  </a:schemeClr>
                </a:solidFill>
              </a:rPr>
              <a:t>Nr de telefon mobil</a:t>
            </a:r>
          </a:p>
        </p:txBody>
      </p:sp>
      <p:pic>
        <p:nvPicPr>
          <p:cNvPr id="28" name="Picture 27">
            <a:hlinkClick r:id="rId3" action="ppaction://hlinksldjump"/>
            <a:extLst>
              <a:ext uri="{FF2B5EF4-FFF2-40B4-BE49-F238E27FC236}">
                <a16:creationId xmlns:a16="http://schemas.microsoft.com/office/drawing/2014/main" id="{DA7FC97F-A2BA-4FF5-91A4-73CF23E6A55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0" y="-597"/>
            <a:ext cx="12192000" cy="458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402695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15">
            <a:hlinkClick r:id="rId3" action="ppaction://hlinksldjump"/>
            <a:extLst>
              <a:ext uri="{FF2B5EF4-FFF2-40B4-BE49-F238E27FC236}">
                <a16:creationId xmlns:a16="http://schemas.microsoft.com/office/drawing/2014/main" id="{51F80B45-E6EE-437B-823E-AFC376A10FA4}"/>
              </a:ext>
            </a:extLst>
          </p:cNvPr>
          <p:cNvSpPr/>
          <p:nvPr/>
        </p:nvSpPr>
        <p:spPr>
          <a:xfrm>
            <a:off x="300037" y="220577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Apartamente</a:t>
            </a:r>
          </a:p>
        </p:txBody>
      </p:sp>
      <p:sp>
        <p:nvSpPr>
          <p:cNvPr id="5" name="Rectangle: Rounded Corners 16">
            <a:extLst>
              <a:ext uri="{FF2B5EF4-FFF2-40B4-BE49-F238E27FC236}">
                <a16:creationId xmlns:a16="http://schemas.microsoft.com/office/drawing/2014/main" id="{0D9A977F-7B59-4787-ACF1-074B698FD483}"/>
              </a:ext>
            </a:extLst>
          </p:cNvPr>
          <p:cNvSpPr/>
          <p:nvPr/>
        </p:nvSpPr>
        <p:spPr>
          <a:xfrm>
            <a:off x="300037" y="262348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Contoare</a:t>
            </a:r>
          </a:p>
        </p:txBody>
      </p:sp>
      <p:sp>
        <p:nvSpPr>
          <p:cNvPr id="6" name="Rectangle: Rounded Corners 17">
            <a:extLst>
              <a:ext uri="{FF2B5EF4-FFF2-40B4-BE49-F238E27FC236}">
                <a16:creationId xmlns:a16="http://schemas.microsoft.com/office/drawing/2014/main" id="{BA2C994D-CDAA-460C-B21F-73DE9B1B4A0E}"/>
              </a:ext>
            </a:extLst>
          </p:cNvPr>
          <p:cNvSpPr/>
          <p:nvPr/>
        </p:nvSpPr>
        <p:spPr>
          <a:xfrm>
            <a:off x="300037" y="3041204"/>
            <a:ext cx="1151258" cy="381931"/>
          </a:xfrm>
          <a:prstGeom prst="roundRect">
            <a:avLst/>
          </a:prstGeom>
          <a:gradFill flip="none" rotWithShape="1">
            <a:gsLst>
              <a:gs pos="94000">
                <a:schemeClr val="accent1"/>
              </a:gs>
              <a:gs pos="100000">
                <a:schemeClr val="accent1">
                  <a:lumMod val="75000"/>
                </a:schemeClr>
              </a:gs>
              <a:gs pos="93000">
                <a:schemeClr val="bg1"/>
              </a:gs>
              <a:gs pos="100000">
                <a:schemeClr val="bg1"/>
              </a:gs>
            </a:gsLst>
            <a:lin ang="10800000" scaled="1"/>
            <a:tileRect/>
          </a:gradFill>
          <a:ln w="158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>
                <a:solidFill>
                  <a:schemeClr val="tx1">
                    <a:lumMod val="65000"/>
                    <a:lumOff val="35000"/>
                  </a:schemeClr>
                </a:solidFill>
              </a:rPr>
              <a:t>Facturi/Furnizori</a:t>
            </a:r>
          </a:p>
        </p:txBody>
      </p:sp>
      <p:sp>
        <p:nvSpPr>
          <p:cNvPr id="7" name="Rectangle: Rounded Corners 18">
            <a:extLst>
              <a:ext uri="{FF2B5EF4-FFF2-40B4-BE49-F238E27FC236}">
                <a16:creationId xmlns:a16="http://schemas.microsoft.com/office/drawing/2014/main" id="{C11240CE-0ACE-44A5-B859-A177D086DAE1}"/>
              </a:ext>
            </a:extLst>
          </p:cNvPr>
          <p:cNvSpPr/>
          <p:nvPr/>
        </p:nvSpPr>
        <p:spPr>
          <a:xfrm>
            <a:off x="300037" y="345891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Venituri</a:t>
            </a:r>
          </a:p>
        </p:txBody>
      </p:sp>
      <p:sp>
        <p:nvSpPr>
          <p:cNvPr id="8" name="Rectangle: Rounded Corners 19">
            <a:extLst>
              <a:ext uri="{FF2B5EF4-FFF2-40B4-BE49-F238E27FC236}">
                <a16:creationId xmlns:a16="http://schemas.microsoft.com/office/drawing/2014/main" id="{AB0A492D-F5AF-4B71-BE0C-7996082DC831}"/>
              </a:ext>
            </a:extLst>
          </p:cNvPr>
          <p:cNvSpPr/>
          <p:nvPr/>
        </p:nvSpPr>
        <p:spPr>
          <a:xfrm>
            <a:off x="300037" y="387663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Fonduri</a:t>
            </a:r>
          </a:p>
        </p:txBody>
      </p:sp>
      <p:sp>
        <p:nvSpPr>
          <p:cNvPr id="9" name="Rectangle: Rounded Corners 20">
            <a:extLst>
              <a:ext uri="{FF2B5EF4-FFF2-40B4-BE49-F238E27FC236}">
                <a16:creationId xmlns:a16="http://schemas.microsoft.com/office/drawing/2014/main" id="{B2D0DF0B-6CBE-4AEF-BE7F-98A80B47BC4B}"/>
              </a:ext>
            </a:extLst>
          </p:cNvPr>
          <p:cNvSpPr/>
          <p:nvPr/>
        </p:nvSpPr>
        <p:spPr>
          <a:xfrm>
            <a:off x="300037" y="429434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Contabilitate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149C328-EA5D-4724-AE70-1BE6F446DC8E}"/>
              </a:ext>
            </a:extLst>
          </p:cNvPr>
          <p:cNvSpPr/>
          <p:nvPr/>
        </p:nvSpPr>
        <p:spPr>
          <a:xfrm>
            <a:off x="1665107" y="1316678"/>
            <a:ext cx="10340000" cy="4407059"/>
          </a:xfrm>
          <a:prstGeom prst="rect">
            <a:avLst/>
          </a:prstGeom>
          <a:solidFill>
            <a:schemeClr val="bg1"/>
          </a:solidFill>
          <a:ln w="12700" cmpd="dbl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" name="Rectangle: Rounded Corners 22">
            <a:hlinkClick r:id="rId4" action="ppaction://hlinksldjump"/>
            <a:extLst>
              <a:ext uri="{FF2B5EF4-FFF2-40B4-BE49-F238E27FC236}">
                <a16:creationId xmlns:a16="http://schemas.microsoft.com/office/drawing/2014/main" id="{0FF7EBC6-280E-4221-B843-104915A087EA}"/>
              </a:ext>
            </a:extLst>
          </p:cNvPr>
          <p:cNvSpPr/>
          <p:nvPr/>
        </p:nvSpPr>
        <p:spPr>
          <a:xfrm>
            <a:off x="300037" y="178805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Asociatie</a:t>
            </a:r>
          </a:p>
        </p:txBody>
      </p:sp>
      <p:sp>
        <p:nvSpPr>
          <p:cNvPr id="12" name="Rectangle: Rounded Corners 51">
            <a:extLst>
              <a:ext uri="{FF2B5EF4-FFF2-40B4-BE49-F238E27FC236}">
                <a16:creationId xmlns:a16="http://schemas.microsoft.com/office/drawing/2014/main" id="{77E01EFD-AECF-4331-8D06-5E00B6FD3FAA}"/>
              </a:ext>
            </a:extLst>
          </p:cNvPr>
          <p:cNvSpPr/>
          <p:nvPr/>
        </p:nvSpPr>
        <p:spPr>
          <a:xfrm>
            <a:off x="300037" y="137034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Tabel intretinere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268BC58-1485-4CEB-BA45-4E4ECD49595C}"/>
              </a:ext>
            </a:extLst>
          </p:cNvPr>
          <p:cNvSpPr txBox="1"/>
          <p:nvPr/>
        </p:nvSpPr>
        <p:spPr>
          <a:xfrm>
            <a:off x="1732605" y="917057"/>
            <a:ext cx="22685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solidFill>
                  <a:schemeClr val="bg1">
                    <a:lumMod val="85000"/>
                  </a:schemeClr>
                </a:solidFill>
                <a:latin typeface="Franklin Gothic Medium" panose="020B0603020102020204" pitchFamily="34" charset="0"/>
                <a:ea typeface="Microsoft YaHei UI" panose="020B0503020204020204" pitchFamily="34" charset="-122"/>
              </a:rPr>
              <a:t>Asociatia de proprietari Vulturul B4A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05F27FF-BDD1-4510-9582-7420D73A8550}"/>
              </a:ext>
            </a:extLst>
          </p:cNvPr>
          <p:cNvSpPr txBox="1"/>
          <p:nvPr/>
        </p:nvSpPr>
        <p:spPr>
          <a:xfrm>
            <a:off x="4134497" y="926456"/>
            <a:ext cx="6639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solidFill>
                  <a:schemeClr val="bg1">
                    <a:lumMod val="85000"/>
                  </a:schemeClr>
                </a:solidFill>
                <a:latin typeface="Franklin Gothic Medium" panose="020B0603020102020204" pitchFamily="34" charset="0"/>
                <a:ea typeface="Microsoft YaHei UI" panose="020B0503020204020204" pitchFamily="34" charset="-122"/>
              </a:rPr>
              <a:t>Scara  A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10EDBDB-606C-4EBF-8173-EDA9E788E67F}"/>
              </a:ext>
            </a:extLst>
          </p:cNvPr>
          <p:cNvSpPr/>
          <p:nvPr/>
        </p:nvSpPr>
        <p:spPr>
          <a:xfrm>
            <a:off x="2055707" y="2615744"/>
            <a:ext cx="4400138" cy="2472360"/>
          </a:xfrm>
          <a:prstGeom prst="rect">
            <a:avLst/>
          </a:prstGeom>
          <a:solidFill>
            <a:schemeClr val="bg1"/>
          </a:solidFill>
          <a:ln w="9525" cap="rnd">
            <a:solidFill>
              <a:schemeClr val="tx1">
                <a:lumMod val="50000"/>
                <a:lumOff val="50000"/>
                <a:alpha val="72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3C78AD01-55D9-4F8E-967D-1A5641511B8D}"/>
              </a:ext>
            </a:extLst>
          </p:cNvPr>
          <p:cNvSpPr/>
          <p:nvPr/>
        </p:nvSpPr>
        <p:spPr>
          <a:xfrm>
            <a:off x="2092089" y="2913566"/>
            <a:ext cx="1709928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Suma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B5F194D3-04FC-4C13-BF0F-98DEA6184124}"/>
              </a:ext>
            </a:extLst>
          </p:cNvPr>
          <p:cNvSpPr/>
          <p:nvPr/>
        </p:nvSpPr>
        <p:spPr>
          <a:xfrm>
            <a:off x="2037045" y="2066597"/>
            <a:ext cx="2876550" cy="22955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>
                <a:solidFill>
                  <a:schemeClr val="bg2">
                    <a:lumMod val="25000"/>
                  </a:schemeClr>
                </a:solidFill>
              </a:rPr>
              <a:t>Asociatia de proprietari Vulturul B4A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45E80BE-E228-4097-AC8D-41EA5AC31A2D}"/>
              </a:ext>
            </a:extLst>
          </p:cNvPr>
          <p:cNvCxnSpPr>
            <a:cxnSpLocks/>
          </p:cNvCxnSpPr>
          <p:nvPr/>
        </p:nvCxnSpPr>
        <p:spPr>
          <a:xfrm>
            <a:off x="2055707" y="2568245"/>
            <a:ext cx="311345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9A3A5A74-CBF5-4C39-8437-54A7518A3F44}"/>
              </a:ext>
            </a:extLst>
          </p:cNvPr>
          <p:cNvSpPr/>
          <p:nvPr/>
        </p:nvSpPr>
        <p:spPr>
          <a:xfrm>
            <a:off x="2092089" y="2732509"/>
            <a:ext cx="1709928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Furnizor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0A696FB4-01EC-42D1-A5D0-FD19041D9F8F}"/>
              </a:ext>
            </a:extLst>
          </p:cNvPr>
          <p:cNvSpPr/>
          <p:nvPr/>
        </p:nvSpPr>
        <p:spPr>
          <a:xfrm>
            <a:off x="2037045" y="2323406"/>
            <a:ext cx="1144305" cy="22955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>
                <a:solidFill>
                  <a:schemeClr val="bg2">
                    <a:lumMod val="25000"/>
                  </a:schemeClr>
                </a:solidFill>
              </a:rPr>
              <a:t>Facturi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AD619492-6F8F-4EF2-AB02-827DC5C1DD74}"/>
              </a:ext>
            </a:extLst>
          </p:cNvPr>
          <p:cNvSpPr/>
          <p:nvPr/>
        </p:nvSpPr>
        <p:spPr>
          <a:xfrm>
            <a:off x="2092088" y="3096588"/>
            <a:ext cx="1709928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Nr factura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C6B195DC-62B4-46CB-9C56-D0D9C14D6AA7}"/>
              </a:ext>
            </a:extLst>
          </p:cNvPr>
          <p:cNvSpPr/>
          <p:nvPr/>
        </p:nvSpPr>
        <p:spPr>
          <a:xfrm>
            <a:off x="2095023" y="3452829"/>
            <a:ext cx="1709928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Data scadenta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F93442B1-9FF8-4302-BCFF-31CA6F5F9DE4}"/>
              </a:ext>
            </a:extLst>
          </p:cNvPr>
          <p:cNvSpPr/>
          <p:nvPr/>
        </p:nvSpPr>
        <p:spPr>
          <a:xfrm>
            <a:off x="2095023" y="3271772"/>
            <a:ext cx="1709928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Data factura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FD484F44-615E-40CD-8F0B-87703A7907A0}"/>
              </a:ext>
            </a:extLst>
          </p:cNvPr>
          <p:cNvSpPr/>
          <p:nvPr/>
        </p:nvSpPr>
        <p:spPr>
          <a:xfrm>
            <a:off x="2095022" y="3635851"/>
            <a:ext cx="1709928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Explicatii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80B18FBB-0CC0-4E66-8B7F-05DF08854283}"/>
              </a:ext>
            </a:extLst>
          </p:cNvPr>
          <p:cNvSpPr/>
          <p:nvPr/>
        </p:nvSpPr>
        <p:spPr>
          <a:xfrm>
            <a:off x="3838398" y="2913566"/>
            <a:ext cx="1709928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468D8DA9-B534-4B63-BDB4-72A7A4648B56}"/>
              </a:ext>
            </a:extLst>
          </p:cNvPr>
          <p:cNvSpPr/>
          <p:nvPr/>
        </p:nvSpPr>
        <p:spPr>
          <a:xfrm>
            <a:off x="3838398" y="2732509"/>
            <a:ext cx="1709928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78251A8A-6160-44A8-9C52-7841563CC9DB}"/>
              </a:ext>
            </a:extLst>
          </p:cNvPr>
          <p:cNvSpPr/>
          <p:nvPr/>
        </p:nvSpPr>
        <p:spPr>
          <a:xfrm>
            <a:off x="3838397" y="3096588"/>
            <a:ext cx="1709928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7FAE3D02-496D-46BA-8F9B-C02EB6D3E09F}"/>
              </a:ext>
            </a:extLst>
          </p:cNvPr>
          <p:cNvSpPr/>
          <p:nvPr/>
        </p:nvSpPr>
        <p:spPr>
          <a:xfrm>
            <a:off x="3841332" y="3452829"/>
            <a:ext cx="1709928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5C27C9B6-065E-4B2C-9D59-D2283C66E7D5}"/>
              </a:ext>
            </a:extLst>
          </p:cNvPr>
          <p:cNvSpPr/>
          <p:nvPr/>
        </p:nvSpPr>
        <p:spPr>
          <a:xfrm>
            <a:off x="3841332" y="3271772"/>
            <a:ext cx="1709928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EE086441-2364-4776-A478-55348DD7B1A9}"/>
              </a:ext>
            </a:extLst>
          </p:cNvPr>
          <p:cNvSpPr/>
          <p:nvPr/>
        </p:nvSpPr>
        <p:spPr>
          <a:xfrm>
            <a:off x="3841331" y="3635851"/>
            <a:ext cx="1709928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2E3B8F9-D965-44A7-B3BA-450C697A64EE}"/>
              </a:ext>
            </a:extLst>
          </p:cNvPr>
          <p:cNvSpPr txBox="1"/>
          <p:nvPr/>
        </p:nvSpPr>
        <p:spPr>
          <a:xfrm>
            <a:off x="2612576" y="1424224"/>
            <a:ext cx="1845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tx1">
                    <a:lumMod val="85000"/>
                    <a:lumOff val="15000"/>
                  </a:schemeClr>
                </a:solidFill>
              </a:rPr>
              <a:t>Facturi/</a:t>
            </a:r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</a:rPr>
              <a:t>Furnizori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A512556-9A6E-44F3-9D56-F3B93B9A5EB1}"/>
              </a:ext>
            </a:extLst>
          </p:cNvPr>
          <p:cNvCxnSpPr/>
          <p:nvPr/>
        </p:nvCxnSpPr>
        <p:spPr>
          <a:xfrm>
            <a:off x="2037045" y="2024743"/>
            <a:ext cx="768704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99830F57-3024-4FA5-AA3A-6277E1AD9F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7039" y="1327021"/>
            <a:ext cx="575532" cy="575532"/>
          </a:xfrm>
          <a:prstGeom prst="rect">
            <a:avLst/>
          </a:prstGeom>
        </p:spPr>
      </p:pic>
      <p:sp>
        <p:nvSpPr>
          <p:cNvPr id="58" name="Rectangle: Rounded Corners 76">
            <a:extLst>
              <a:ext uri="{FF2B5EF4-FFF2-40B4-BE49-F238E27FC236}">
                <a16:creationId xmlns:a16="http://schemas.microsoft.com/office/drawing/2014/main" id="{C3F44D09-2346-45DA-B065-1ACD6D3FD458}"/>
              </a:ext>
            </a:extLst>
          </p:cNvPr>
          <p:cNvSpPr/>
          <p:nvPr/>
        </p:nvSpPr>
        <p:spPr>
          <a:xfrm>
            <a:off x="2111291" y="3941902"/>
            <a:ext cx="949820" cy="137161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/>
              <a:t>Salveaza</a:t>
            </a:r>
          </a:p>
        </p:txBody>
      </p:sp>
      <p:sp>
        <p:nvSpPr>
          <p:cNvPr id="59" name="Rectangle: Rounded Corners 80">
            <a:extLst>
              <a:ext uri="{FF2B5EF4-FFF2-40B4-BE49-F238E27FC236}">
                <a16:creationId xmlns:a16="http://schemas.microsoft.com/office/drawing/2014/main" id="{6D3FECF1-B59C-4DCF-974D-B9E02675CC01}"/>
              </a:ext>
            </a:extLst>
          </p:cNvPr>
          <p:cNvSpPr/>
          <p:nvPr/>
        </p:nvSpPr>
        <p:spPr>
          <a:xfrm>
            <a:off x="3120142" y="3941902"/>
            <a:ext cx="589764" cy="13716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/>
              <a:t>Anuleaza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4492748F-5F64-4C64-87DF-EA071D38F04C}"/>
              </a:ext>
            </a:extLst>
          </p:cNvPr>
          <p:cNvSpPr/>
          <p:nvPr/>
        </p:nvSpPr>
        <p:spPr>
          <a:xfrm>
            <a:off x="5588467" y="2732508"/>
            <a:ext cx="803540" cy="272911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Adauga Furnizor</a:t>
            </a: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7AA9EFC4-5D86-44DA-AC85-CC81E54C079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839" y="2813670"/>
            <a:ext cx="110384" cy="110384"/>
          </a:xfrm>
          <a:prstGeom prst="rect">
            <a:avLst/>
          </a:prstGeom>
        </p:spPr>
      </p:pic>
      <p:sp>
        <p:nvSpPr>
          <p:cNvPr id="57" name="Isosceles Triangle 56">
            <a:extLst>
              <a:ext uri="{FF2B5EF4-FFF2-40B4-BE49-F238E27FC236}">
                <a16:creationId xmlns:a16="http://schemas.microsoft.com/office/drawing/2014/main" id="{E7484AEE-3AF9-48BE-A998-EB8C3125B8E6}"/>
              </a:ext>
            </a:extLst>
          </p:cNvPr>
          <p:cNvSpPr/>
          <p:nvPr/>
        </p:nvSpPr>
        <p:spPr>
          <a:xfrm rot="10800000">
            <a:off x="5431451" y="2770924"/>
            <a:ext cx="79131" cy="62865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601537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15">
            <a:hlinkClick r:id="rId3" action="ppaction://hlinksldjump"/>
            <a:extLst>
              <a:ext uri="{FF2B5EF4-FFF2-40B4-BE49-F238E27FC236}">
                <a16:creationId xmlns:a16="http://schemas.microsoft.com/office/drawing/2014/main" id="{51F80B45-E6EE-437B-823E-AFC376A10FA4}"/>
              </a:ext>
            </a:extLst>
          </p:cNvPr>
          <p:cNvSpPr/>
          <p:nvPr/>
        </p:nvSpPr>
        <p:spPr>
          <a:xfrm>
            <a:off x="300037" y="220577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Apartamente</a:t>
            </a:r>
          </a:p>
        </p:txBody>
      </p:sp>
      <p:sp>
        <p:nvSpPr>
          <p:cNvPr id="5" name="Rectangle: Rounded Corners 16">
            <a:extLst>
              <a:ext uri="{FF2B5EF4-FFF2-40B4-BE49-F238E27FC236}">
                <a16:creationId xmlns:a16="http://schemas.microsoft.com/office/drawing/2014/main" id="{0D9A977F-7B59-4787-ACF1-074B698FD483}"/>
              </a:ext>
            </a:extLst>
          </p:cNvPr>
          <p:cNvSpPr/>
          <p:nvPr/>
        </p:nvSpPr>
        <p:spPr>
          <a:xfrm>
            <a:off x="300037" y="262348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Contoare</a:t>
            </a:r>
          </a:p>
        </p:txBody>
      </p:sp>
      <p:sp>
        <p:nvSpPr>
          <p:cNvPr id="6" name="Rectangle: Rounded Corners 17">
            <a:extLst>
              <a:ext uri="{FF2B5EF4-FFF2-40B4-BE49-F238E27FC236}">
                <a16:creationId xmlns:a16="http://schemas.microsoft.com/office/drawing/2014/main" id="{BA2C994D-CDAA-460C-B21F-73DE9B1B4A0E}"/>
              </a:ext>
            </a:extLst>
          </p:cNvPr>
          <p:cNvSpPr/>
          <p:nvPr/>
        </p:nvSpPr>
        <p:spPr>
          <a:xfrm>
            <a:off x="300037" y="3041204"/>
            <a:ext cx="1151258" cy="381931"/>
          </a:xfrm>
          <a:prstGeom prst="roundRect">
            <a:avLst/>
          </a:prstGeom>
          <a:gradFill flip="none" rotWithShape="1">
            <a:gsLst>
              <a:gs pos="94000">
                <a:schemeClr val="accent1"/>
              </a:gs>
              <a:gs pos="100000">
                <a:schemeClr val="accent1">
                  <a:lumMod val="75000"/>
                </a:schemeClr>
              </a:gs>
              <a:gs pos="93000">
                <a:schemeClr val="bg1"/>
              </a:gs>
              <a:gs pos="100000">
                <a:schemeClr val="bg1"/>
              </a:gs>
            </a:gsLst>
            <a:lin ang="10800000" scaled="1"/>
            <a:tileRect/>
          </a:gradFill>
          <a:ln w="158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>
                <a:solidFill>
                  <a:schemeClr val="tx1">
                    <a:lumMod val="65000"/>
                    <a:lumOff val="35000"/>
                  </a:schemeClr>
                </a:solidFill>
              </a:rPr>
              <a:t>Facturi/Furnizori</a:t>
            </a:r>
          </a:p>
        </p:txBody>
      </p:sp>
      <p:sp>
        <p:nvSpPr>
          <p:cNvPr id="7" name="Rectangle: Rounded Corners 18">
            <a:extLst>
              <a:ext uri="{FF2B5EF4-FFF2-40B4-BE49-F238E27FC236}">
                <a16:creationId xmlns:a16="http://schemas.microsoft.com/office/drawing/2014/main" id="{C11240CE-0ACE-44A5-B859-A177D086DAE1}"/>
              </a:ext>
            </a:extLst>
          </p:cNvPr>
          <p:cNvSpPr/>
          <p:nvPr/>
        </p:nvSpPr>
        <p:spPr>
          <a:xfrm>
            <a:off x="300037" y="345891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Venituri</a:t>
            </a:r>
          </a:p>
        </p:txBody>
      </p:sp>
      <p:sp>
        <p:nvSpPr>
          <p:cNvPr id="8" name="Rectangle: Rounded Corners 19">
            <a:extLst>
              <a:ext uri="{FF2B5EF4-FFF2-40B4-BE49-F238E27FC236}">
                <a16:creationId xmlns:a16="http://schemas.microsoft.com/office/drawing/2014/main" id="{AB0A492D-F5AF-4B71-BE0C-7996082DC831}"/>
              </a:ext>
            </a:extLst>
          </p:cNvPr>
          <p:cNvSpPr/>
          <p:nvPr/>
        </p:nvSpPr>
        <p:spPr>
          <a:xfrm>
            <a:off x="300037" y="387663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Fonduri</a:t>
            </a:r>
          </a:p>
        </p:txBody>
      </p:sp>
      <p:sp>
        <p:nvSpPr>
          <p:cNvPr id="9" name="Rectangle: Rounded Corners 20">
            <a:extLst>
              <a:ext uri="{FF2B5EF4-FFF2-40B4-BE49-F238E27FC236}">
                <a16:creationId xmlns:a16="http://schemas.microsoft.com/office/drawing/2014/main" id="{B2D0DF0B-6CBE-4AEF-BE7F-98A80B47BC4B}"/>
              </a:ext>
            </a:extLst>
          </p:cNvPr>
          <p:cNvSpPr/>
          <p:nvPr/>
        </p:nvSpPr>
        <p:spPr>
          <a:xfrm>
            <a:off x="300037" y="429434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Contabilitate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149C328-EA5D-4724-AE70-1BE6F446DC8E}"/>
              </a:ext>
            </a:extLst>
          </p:cNvPr>
          <p:cNvSpPr/>
          <p:nvPr/>
        </p:nvSpPr>
        <p:spPr>
          <a:xfrm>
            <a:off x="1665107" y="1316678"/>
            <a:ext cx="10340000" cy="4407059"/>
          </a:xfrm>
          <a:prstGeom prst="rect">
            <a:avLst/>
          </a:prstGeom>
          <a:solidFill>
            <a:schemeClr val="bg1"/>
          </a:solidFill>
          <a:ln w="12700" cmpd="dbl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" name="Rectangle: Rounded Corners 22">
            <a:hlinkClick r:id="rId4" action="ppaction://hlinksldjump"/>
            <a:extLst>
              <a:ext uri="{FF2B5EF4-FFF2-40B4-BE49-F238E27FC236}">
                <a16:creationId xmlns:a16="http://schemas.microsoft.com/office/drawing/2014/main" id="{0FF7EBC6-280E-4221-B843-104915A087EA}"/>
              </a:ext>
            </a:extLst>
          </p:cNvPr>
          <p:cNvSpPr/>
          <p:nvPr/>
        </p:nvSpPr>
        <p:spPr>
          <a:xfrm>
            <a:off x="300037" y="178805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Asociatie</a:t>
            </a:r>
          </a:p>
        </p:txBody>
      </p:sp>
      <p:sp>
        <p:nvSpPr>
          <p:cNvPr id="12" name="Rectangle: Rounded Corners 51">
            <a:extLst>
              <a:ext uri="{FF2B5EF4-FFF2-40B4-BE49-F238E27FC236}">
                <a16:creationId xmlns:a16="http://schemas.microsoft.com/office/drawing/2014/main" id="{77E01EFD-AECF-4331-8D06-5E00B6FD3FAA}"/>
              </a:ext>
            </a:extLst>
          </p:cNvPr>
          <p:cNvSpPr/>
          <p:nvPr/>
        </p:nvSpPr>
        <p:spPr>
          <a:xfrm>
            <a:off x="300037" y="137034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Tabel intretinere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268BC58-1485-4CEB-BA45-4E4ECD49595C}"/>
              </a:ext>
            </a:extLst>
          </p:cNvPr>
          <p:cNvSpPr txBox="1"/>
          <p:nvPr/>
        </p:nvSpPr>
        <p:spPr>
          <a:xfrm>
            <a:off x="1732605" y="917057"/>
            <a:ext cx="22685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solidFill>
                  <a:schemeClr val="bg1">
                    <a:lumMod val="85000"/>
                  </a:schemeClr>
                </a:solidFill>
                <a:latin typeface="Franklin Gothic Medium" panose="020B0603020102020204" pitchFamily="34" charset="0"/>
                <a:ea typeface="Microsoft YaHei UI" panose="020B0503020204020204" pitchFamily="34" charset="-122"/>
              </a:rPr>
              <a:t>Asociatia de proprietari Vulturul B4A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05F27FF-BDD1-4510-9582-7420D73A8550}"/>
              </a:ext>
            </a:extLst>
          </p:cNvPr>
          <p:cNvSpPr txBox="1"/>
          <p:nvPr/>
        </p:nvSpPr>
        <p:spPr>
          <a:xfrm>
            <a:off x="4134497" y="926456"/>
            <a:ext cx="6639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solidFill>
                  <a:schemeClr val="bg1">
                    <a:lumMod val="85000"/>
                  </a:schemeClr>
                </a:solidFill>
                <a:latin typeface="Franklin Gothic Medium" panose="020B0603020102020204" pitchFamily="34" charset="0"/>
                <a:ea typeface="Microsoft YaHei UI" panose="020B0503020204020204" pitchFamily="34" charset="-122"/>
              </a:rPr>
              <a:t>Scara  A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10EDBDB-606C-4EBF-8173-EDA9E788E67F}"/>
              </a:ext>
            </a:extLst>
          </p:cNvPr>
          <p:cNvSpPr/>
          <p:nvPr/>
        </p:nvSpPr>
        <p:spPr>
          <a:xfrm>
            <a:off x="2055707" y="2615744"/>
            <a:ext cx="4400138" cy="2472360"/>
          </a:xfrm>
          <a:prstGeom prst="rect">
            <a:avLst/>
          </a:prstGeom>
          <a:solidFill>
            <a:schemeClr val="bg1"/>
          </a:solidFill>
          <a:ln w="9525" cap="rnd">
            <a:solidFill>
              <a:schemeClr val="tx1">
                <a:lumMod val="50000"/>
                <a:lumOff val="50000"/>
                <a:alpha val="72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3C78AD01-55D9-4F8E-967D-1A5641511B8D}"/>
              </a:ext>
            </a:extLst>
          </p:cNvPr>
          <p:cNvSpPr/>
          <p:nvPr/>
        </p:nvSpPr>
        <p:spPr>
          <a:xfrm>
            <a:off x="2092089" y="2913566"/>
            <a:ext cx="1709928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Suma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B5F194D3-04FC-4C13-BF0F-98DEA6184124}"/>
              </a:ext>
            </a:extLst>
          </p:cNvPr>
          <p:cNvSpPr/>
          <p:nvPr/>
        </p:nvSpPr>
        <p:spPr>
          <a:xfrm>
            <a:off x="2037045" y="2066597"/>
            <a:ext cx="2876550" cy="22955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>
                <a:solidFill>
                  <a:schemeClr val="bg2">
                    <a:lumMod val="25000"/>
                  </a:schemeClr>
                </a:solidFill>
              </a:rPr>
              <a:t>Asociatia de proprietari Vulturul B4A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45E80BE-E228-4097-AC8D-41EA5AC31A2D}"/>
              </a:ext>
            </a:extLst>
          </p:cNvPr>
          <p:cNvCxnSpPr>
            <a:cxnSpLocks/>
          </p:cNvCxnSpPr>
          <p:nvPr/>
        </p:nvCxnSpPr>
        <p:spPr>
          <a:xfrm>
            <a:off x="2055707" y="2568245"/>
            <a:ext cx="311345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9A3A5A74-CBF5-4C39-8437-54A7518A3F44}"/>
              </a:ext>
            </a:extLst>
          </p:cNvPr>
          <p:cNvSpPr/>
          <p:nvPr/>
        </p:nvSpPr>
        <p:spPr>
          <a:xfrm>
            <a:off x="2092089" y="2732509"/>
            <a:ext cx="1709928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Furnizor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0A696FB4-01EC-42D1-A5D0-FD19041D9F8F}"/>
              </a:ext>
            </a:extLst>
          </p:cNvPr>
          <p:cNvSpPr/>
          <p:nvPr/>
        </p:nvSpPr>
        <p:spPr>
          <a:xfrm>
            <a:off x="2037045" y="2323406"/>
            <a:ext cx="1144305" cy="22955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>
                <a:solidFill>
                  <a:schemeClr val="bg2">
                    <a:lumMod val="25000"/>
                  </a:schemeClr>
                </a:solidFill>
              </a:rPr>
              <a:t>Facturi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AD619492-6F8F-4EF2-AB02-827DC5C1DD74}"/>
              </a:ext>
            </a:extLst>
          </p:cNvPr>
          <p:cNvSpPr/>
          <p:nvPr/>
        </p:nvSpPr>
        <p:spPr>
          <a:xfrm>
            <a:off x="2092088" y="3096588"/>
            <a:ext cx="1709928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Nr factura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C6B195DC-62B4-46CB-9C56-D0D9C14D6AA7}"/>
              </a:ext>
            </a:extLst>
          </p:cNvPr>
          <p:cNvSpPr/>
          <p:nvPr/>
        </p:nvSpPr>
        <p:spPr>
          <a:xfrm>
            <a:off x="2095023" y="3452829"/>
            <a:ext cx="1709928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Data scadenta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F93442B1-9FF8-4302-BCFF-31CA6F5F9DE4}"/>
              </a:ext>
            </a:extLst>
          </p:cNvPr>
          <p:cNvSpPr/>
          <p:nvPr/>
        </p:nvSpPr>
        <p:spPr>
          <a:xfrm>
            <a:off x="2095023" y="3271772"/>
            <a:ext cx="1709928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Data factura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FD484F44-615E-40CD-8F0B-87703A7907A0}"/>
              </a:ext>
            </a:extLst>
          </p:cNvPr>
          <p:cNvSpPr/>
          <p:nvPr/>
        </p:nvSpPr>
        <p:spPr>
          <a:xfrm>
            <a:off x="2095022" y="3635851"/>
            <a:ext cx="1709928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Explicatii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80B18FBB-0CC0-4E66-8B7F-05DF08854283}"/>
              </a:ext>
            </a:extLst>
          </p:cNvPr>
          <p:cNvSpPr/>
          <p:nvPr/>
        </p:nvSpPr>
        <p:spPr>
          <a:xfrm>
            <a:off x="3838398" y="2913566"/>
            <a:ext cx="1709928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370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468D8DA9-B534-4B63-BDB4-72A7A4648B56}"/>
              </a:ext>
            </a:extLst>
          </p:cNvPr>
          <p:cNvSpPr/>
          <p:nvPr/>
        </p:nvSpPr>
        <p:spPr>
          <a:xfrm>
            <a:off x="3838398" y="2732509"/>
            <a:ext cx="1709928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Ascensorul SA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78251A8A-6160-44A8-9C52-7841563CC9DB}"/>
              </a:ext>
            </a:extLst>
          </p:cNvPr>
          <p:cNvSpPr/>
          <p:nvPr/>
        </p:nvSpPr>
        <p:spPr>
          <a:xfrm>
            <a:off x="3838397" y="3096588"/>
            <a:ext cx="1709928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AV nr. 9200167211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7FAE3D02-496D-46BA-8F9B-C02EB6D3E09F}"/>
              </a:ext>
            </a:extLst>
          </p:cNvPr>
          <p:cNvSpPr/>
          <p:nvPr/>
        </p:nvSpPr>
        <p:spPr>
          <a:xfrm>
            <a:off x="3841332" y="3452829"/>
            <a:ext cx="1709928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23.01.2019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5C27C9B6-065E-4B2C-9D59-D2283C66E7D5}"/>
              </a:ext>
            </a:extLst>
          </p:cNvPr>
          <p:cNvSpPr/>
          <p:nvPr/>
        </p:nvSpPr>
        <p:spPr>
          <a:xfrm>
            <a:off x="3841332" y="3271772"/>
            <a:ext cx="1709928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08.01.2019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EE086441-2364-4776-A478-55348DD7B1A9}"/>
              </a:ext>
            </a:extLst>
          </p:cNvPr>
          <p:cNvSpPr/>
          <p:nvPr/>
        </p:nvSpPr>
        <p:spPr>
          <a:xfrm>
            <a:off x="3841331" y="3635851"/>
            <a:ext cx="1709928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Intretinere lift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2E3B8F9-D965-44A7-B3BA-450C697A64EE}"/>
              </a:ext>
            </a:extLst>
          </p:cNvPr>
          <p:cNvSpPr txBox="1"/>
          <p:nvPr/>
        </p:nvSpPr>
        <p:spPr>
          <a:xfrm>
            <a:off x="2612576" y="1424224"/>
            <a:ext cx="1845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tx1">
                    <a:lumMod val="85000"/>
                    <a:lumOff val="15000"/>
                  </a:schemeClr>
                </a:solidFill>
              </a:rPr>
              <a:t>Facturi/</a:t>
            </a:r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</a:rPr>
              <a:t>Furnizori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A512556-9A6E-44F3-9D56-F3B93B9A5EB1}"/>
              </a:ext>
            </a:extLst>
          </p:cNvPr>
          <p:cNvCxnSpPr/>
          <p:nvPr/>
        </p:nvCxnSpPr>
        <p:spPr>
          <a:xfrm>
            <a:off x="2037045" y="2024743"/>
            <a:ext cx="768704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99830F57-3024-4FA5-AA3A-6277E1AD9F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7039" y="1327021"/>
            <a:ext cx="575532" cy="575532"/>
          </a:xfrm>
          <a:prstGeom prst="rect">
            <a:avLst/>
          </a:prstGeom>
        </p:spPr>
      </p:pic>
      <p:sp>
        <p:nvSpPr>
          <p:cNvPr id="58" name="Rectangle: Rounded Corners 76">
            <a:extLst>
              <a:ext uri="{FF2B5EF4-FFF2-40B4-BE49-F238E27FC236}">
                <a16:creationId xmlns:a16="http://schemas.microsoft.com/office/drawing/2014/main" id="{C3F44D09-2346-45DA-B065-1ACD6D3FD458}"/>
              </a:ext>
            </a:extLst>
          </p:cNvPr>
          <p:cNvSpPr/>
          <p:nvPr/>
        </p:nvSpPr>
        <p:spPr>
          <a:xfrm>
            <a:off x="2111291" y="3941902"/>
            <a:ext cx="949820" cy="137161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/>
              <a:t>Salveaza</a:t>
            </a:r>
          </a:p>
        </p:txBody>
      </p:sp>
      <p:sp>
        <p:nvSpPr>
          <p:cNvPr id="59" name="Rectangle: Rounded Corners 80">
            <a:extLst>
              <a:ext uri="{FF2B5EF4-FFF2-40B4-BE49-F238E27FC236}">
                <a16:creationId xmlns:a16="http://schemas.microsoft.com/office/drawing/2014/main" id="{6D3FECF1-B59C-4DCF-974D-B9E02675CC01}"/>
              </a:ext>
            </a:extLst>
          </p:cNvPr>
          <p:cNvSpPr/>
          <p:nvPr/>
        </p:nvSpPr>
        <p:spPr>
          <a:xfrm>
            <a:off x="3120142" y="3941902"/>
            <a:ext cx="589764" cy="13716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/>
              <a:t>Anuleaza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4492748F-5F64-4C64-87DF-EA071D38F04C}"/>
              </a:ext>
            </a:extLst>
          </p:cNvPr>
          <p:cNvSpPr/>
          <p:nvPr/>
        </p:nvSpPr>
        <p:spPr>
          <a:xfrm>
            <a:off x="5588467" y="2732508"/>
            <a:ext cx="803540" cy="272911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Adauga Furnizor</a:t>
            </a: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7AA9EFC4-5D86-44DA-AC85-CC81E54C079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839" y="2813670"/>
            <a:ext cx="110384" cy="110384"/>
          </a:xfrm>
          <a:prstGeom prst="rect">
            <a:avLst/>
          </a:prstGeom>
        </p:spPr>
      </p:pic>
      <p:sp>
        <p:nvSpPr>
          <p:cNvPr id="57" name="Isosceles Triangle 56">
            <a:extLst>
              <a:ext uri="{FF2B5EF4-FFF2-40B4-BE49-F238E27FC236}">
                <a16:creationId xmlns:a16="http://schemas.microsoft.com/office/drawing/2014/main" id="{E7484AEE-3AF9-48BE-A998-EB8C3125B8E6}"/>
              </a:ext>
            </a:extLst>
          </p:cNvPr>
          <p:cNvSpPr/>
          <p:nvPr/>
        </p:nvSpPr>
        <p:spPr>
          <a:xfrm rot="10800000">
            <a:off x="5431451" y="2770924"/>
            <a:ext cx="79131" cy="62865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69318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15">
            <a:hlinkClick r:id="rId3" action="ppaction://hlinksldjump"/>
            <a:extLst>
              <a:ext uri="{FF2B5EF4-FFF2-40B4-BE49-F238E27FC236}">
                <a16:creationId xmlns:a16="http://schemas.microsoft.com/office/drawing/2014/main" id="{51F80B45-E6EE-437B-823E-AFC376A10FA4}"/>
              </a:ext>
            </a:extLst>
          </p:cNvPr>
          <p:cNvSpPr/>
          <p:nvPr/>
        </p:nvSpPr>
        <p:spPr>
          <a:xfrm>
            <a:off x="300037" y="220577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Apartamente</a:t>
            </a:r>
          </a:p>
        </p:txBody>
      </p:sp>
      <p:sp>
        <p:nvSpPr>
          <p:cNvPr id="5" name="Rectangle: Rounded Corners 16">
            <a:extLst>
              <a:ext uri="{FF2B5EF4-FFF2-40B4-BE49-F238E27FC236}">
                <a16:creationId xmlns:a16="http://schemas.microsoft.com/office/drawing/2014/main" id="{0D9A977F-7B59-4787-ACF1-074B698FD483}"/>
              </a:ext>
            </a:extLst>
          </p:cNvPr>
          <p:cNvSpPr/>
          <p:nvPr/>
        </p:nvSpPr>
        <p:spPr>
          <a:xfrm>
            <a:off x="300037" y="262348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Contoare</a:t>
            </a:r>
          </a:p>
        </p:txBody>
      </p:sp>
      <p:sp>
        <p:nvSpPr>
          <p:cNvPr id="6" name="Rectangle: Rounded Corners 17">
            <a:extLst>
              <a:ext uri="{FF2B5EF4-FFF2-40B4-BE49-F238E27FC236}">
                <a16:creationId xmlns:a16="http://schemas.microsoft.com/office/drawing/2014/main" id="{BA2C994D-CDAA-460C-B21F-73DE9B1B4A0E}"/>
              </a:ext>
            </a:extLst>
          </p:cNvPr>
          <p:cNvSpPr/>
          <p:nvPr/>
        </p:nvSpPr>
        <p:spPr>
          <a:xfrm>
            <a:off x="300037" y="3041204"/>
            <a:ext cx="1151258" cy="381931"/>
          </a:xfrm>
          <a:prstGeom prst="roundRect">
            <a:avLst/>
          </a:prstGeom>
          <a:gradFill flip="none" rotWithShape="1">
            <a:gsLst>
              <a:gs pos="94000">
                <a:schemeClr val="accent1"/>
              </a:gs>
              <a:gs pos="100000">
                <a:schemeClr val="accent1">
                  <a:lumMod val="75000"/>
                </a:schemeClr>
              </a:gs>
              <a:gs pos="93000">
                <a:schemeClr val="bg1"/>
              </a:gs>
              <a:gs pos="100000">
                <a:schemeClr val="bg1"/>
              </a:gs>
            </a:gsLst>
            <a:lin ang="10800000" scaled="1"/>
            <a:tileRect/>
          </a:gradFill>
          <a:ln w="158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>
                <a:solidFill>
                  <a:schemeClr val="tx1">
                    <a:lumMod val="65000"/>
                    <a:lumOff val="35000"/>
                  </a:schemeClr>
                </a:solidFill>
              </a:rPr>
              <a:t>Facturi/Furnizori</a:t>
            </a:r>
          </a:p>
        </p:txBody>
      </p:sp>
      <p:sp>
        <p:nvSpPr>
          <p:cNvPr id="7" name="Rectangle: Rounded Corners 18">
            <a:extLst>
              <a:ext uri="{FF2B5EF4-FFF2-40B4-BE49-F238E27FC236}">
                <a16:creationId xmlns:a16="http://schemas.microsoft.com/office/drawing/2014/main" id="{C11240CE-0ACE-44A5-B859-A177D086DAE1}"/>
              </a:ext>
            </a:extLst>
          </p:cNvPr>
          <p:cNvSpPr/>
          <p:nvPr/>
        </p:nvSpPr>
        <p:spPr>
          <a:xfrm>
            <a:off x="300037" y="345891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Venituri</a:t>
            </a:r>
          </a:p>
        </p:txBody>
      </p:sp>
      <p:sp>
        <p:nvSpPr>
          <p:cNvPr id="8" name="Rectangle: Rounded Corners 19">
            <a:extLst>
              <a:ext uri="{FF2B5EF4-FFF2-40B4-BE49-F238E27FC236}">
                <a16:creationId xmlns:a16="http://schemas.microsoft.com/office/drawing/2014/main" id="{AB0A492D-F5AF-4B71-BE0C-7996082DC831}"/>
              </a:ext>
            </a:extLst>
          </p:cNvPr>
          <p:cNvSpPr/>
          <p:nvPr/>
        </p:nvSpPr>
        <p:spPr>
          <a:xfrm>
            <a:off x="300037" y="387663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Fonduri</a:t>
            </a:r>
          </a:p>
        </p:txBody>
      </p:sp>
      <p:sp>
        <p:nvSpPr>
          <p:cNvPr id="9" name="Rectangle: Rounded Corners 20">
            <a:extLst>
              <a:ext uri="{FF2B5EF4-FFF2-40B4-BE49-F238E27FC236}">
                <a16:creationId xmlns:a16="http://schemas.microsoft.com/office/drawing/2014/main" id="{B2D0DF0B-6CBE-4AEF-BE7F-98A80B47BC4B}"/>
              </a:ext>
            </a:extLst>
          </p:cNvPr>
          <p:cNvSpPr/>
          <p:nvPr/>
        </p:nvSpPr>
        <p:spPr>
          <a:xfrm>
            <a:off x="300037" y="429434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Contabilitate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149C328-EA5D-4724-AE70-1BE6F446DC8E}"/>
              </a:ext>
            </a:extLst>
          </p:cNvPr>
          <p:cNvSpPr/>
          <p:nvPr/>
        </p:nvSpPr>
        <p:spPr>
          <a:xfrm>
            <a:off x="1665107" y="1316678"/>
            <a:ext cx="10340000" cy="4407059"/>
          </a:xfrm>
          <a:prstGeom prst="rect">
            <a:avLst/>
          </a:prstGeom>
          <a:solidFill>
            <a:schemeClr val="bg1"/>
          </a:solidFill>
          <a:ln w="12700" cmpd="dbl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" name="Rectangle: Rounded Corners 22">
            <a:hlinkClick r:id="rId4" action="ppaction://hlinksldjump"/>
            <a:extLst>
              <a:ext uri="{FF2B5EF4-FFF2-40B4-BE49-F238E27FC236}">
                <a16:creationId xmlns:a16="http://schemas.microsoft.com/office/drawing/2014/main" id="{0FF7EBC6-280E-4221-B843-104915A087EA}"/>
              </a:ext>
            </a:extLst>
          </p:cNvPr>
          <p:cNvSpPr/>
          <p:nvPr/>
        </p:nvSpPr>
        <p:spPr>
          <a:xfrm>
            <a:off x="300037" y="178805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Asociatie</a:t>
            </a:r>
          </a:p>
        </p:txBody>
      </p:sp>
      <p:sp>
        <p:nvSpPr>
          <p:cNvPr id="12" name="Rectangle: Rounded Corners 51">
            <a:extLst>
              <a:ext uri="{FF2B5EF4-FFF2-40B4-BE49-F238E27FC236}">
                <a16:creationId xmlns:a16="http://schemas.microsoft.com/office/drawing/2014/main" id="{77E01EFD-AECF-4331-8D06-5E00B6FD3FAA}"/>
              </a:ext>
            </a:extLst>
          </p:cNvPr>
          <p:cNvSpPr/>
          <p:nvPr/>
        </p:nvSpPr>
        <p:spPr>
          <a:xfrm>
            <a:off x="300037" y="137034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Tabel intretinere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268BC58-1485-4CEB-BA45-4E4ECD49595C}"/>
              </a:ext>
            </a:extLst>
          </p:cNvPr>
          <p:cNvSpPr txBox="1"/>
          <p:nvPr/>
        </p:nvSpPr>
        <p:spPr>
          <a:xfrm>
            <a:off x="1732605" y="917057"/>
            <a:ext cx="22685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solidFill>
                  <a:schemeClr val="bg1">
                    <a:lumMod val="85000"/>
                  </a:schemeClr>
                </a:solidFill>
                <a:latin typeface="Franklin Gothic Medium" panose="020B0603020102020204" pitchFamily="34" charset="0"/>
                <a:ea typeface="Microsoft YaHei UI" panose="020B0503020204020204" pitchFamily="34" charset="-122"/>
              </a:rPr>
              <a:t>Asociatia de proprietari Vulturul B4A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05F27FF-BDD1-4510-9582-7420D73A8550}"/>
              </a:ext>
            </a:extLst>
          </p:cNvPr>
          <p:cNvSpPr txBox="1"/>
          <p:nvPr/>
        </p:nvSpPr>
        <p:spPr>
          <a:xfrm>
            <a:off x="4134497" y="926456"/>
            <a:ext cx="6639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solidFill>
                  <a:schemeClr val="bg1">
                    <a:lumMod val="85000"/>
                  </a:schemeClr>
                </a:solidFill>
                <a:latin typeface="Franklin Gothic Medium" panose="020B0603020102020204" pitchFamily="34" charset="0"/>
                <a:ea typeface="Microsoft YaHei UI" panose="020B0503020204020204" pitchFamily="34" charset="-122"/>
              </a:rPr>
              <a:t>Scara  A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10EDBDB-606C-4EBF-8173-EDA9E788E67F}"/>
              </a:ext>
            </a:extLst>
          </p:cNvPr>
          <p:cNvSpPr/>
          <p:nvPr/>
        </p:nvSpPr>
        <p:spPr>
          <a:xfrm>
            <a:off x="2056921" y="2618277"/>
            <a:ext cx="9629270" cy="2472360"/>
          </a:xfrm>
          <a:prstGeom prst="rect">
            <a:avLst/>
          </a:prstGeom>
          <a:solidFill>
            <a:schemeClr val="bg1"/>
          </a:solidFill>
          <a:ln w="9525" cap="rnd">
            <a:solidFill>
              <a:schemeClr val="tx1">
                <a:lumMod val="50000"/>
                <a:lumOff val="50000"/>
                <a:alpha val="72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B5F194D3-04FC-4C13-BF0F-98DEA6184124}"/>
              </a:ext>
            </a:extLst>
          </p:cNvPr>
          <p:cNvSpPr/>
          <p:nvPr/>
        </p:nvSpPr>
        <p:spPr>
          <a:xfrm>
            <a:off x="2037045" y="2066597"/>
            <a:ext cx="2876550" cy="22955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>
                <a:solidFill>
                  <a:schemeClr val="bg2">
                    <a:lumMod val="25000"/>
                  </a:schemeClr>
                </a:solidFill>
              </a:rPr>
              <a:t>Asociatia de proprietari Vulturul B4A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45E80BE-E228-4097-AC8D-41EA5AC31A2D}"/>
              </a:ext>
            </a:extLst>
          </p:cNvPr>
          <p:cNvCxnSpPr>
            <a:cxnSpLocks/>
          </p:cNvCxnSpPr>
          <p:nvPr/>
        </p:nvCxnSpPr>
        <p:spPr>
          <a:xfrm>
            <a:off x="2055707" y="2568245"/>
            <a:ext cx="311345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0A696FB4-01EC-42D1-A5D0-FD19041D9F8F}"/>
              </a:ext>
            </a:extLst>
          </p:cNvPr>
          <p:cNvSpPr/>
          <p:nvPr/>
        </p:nvSpPr>
        <p:spPr>
          <a:xfrm>
            <a:off x="2037045" y="2323406"/>
            <a:ext cx="1672861" cy="22955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>
                <a:solidFill>
                  <a:schemeClr val="bg2">
                    <a:lumMod val="25000"/>
                  </a:schemeClr>
                </a:solidFill>
              </a:rPr>
              <a:t>Distribuire Factura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2E3B8F9-D965-44A7-B3BA-450C697A64EE}"/>
              </a:ext>
            </a:extLst>
          </p:cNvPr>
          <p:cNvSpPr txBox="1"/>
          <p:nvPr/>
        </p:nvSpPr>
        <p:spPr>
          <a:xfrm>
            <a:off x="2612576" y="1424224"/>
            <a:ext cx="1845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tx1">
                    <a:lumMod val="85000"/>
                    <a:lumOff val="15000"/>
                  </a:schemeClr>
                </a:solidFill>
              </a:rPr>
              <a:t>Facturi/</a:t>
            </a:r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</a:rPr>
              <a:t>Furnizori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A512556-9A6E-44F3-9D56-F3B93B9A5EB1}"/>
              </a:ext>
            </a:extLst>
          </p:cNvPr>
          <p:cNvCxnSpPr/>
          <p:nvPr/>
        </p:nvCxnSpPr>
        <p:spPr>
          <a:xfrm>
            <a:off x="2037045" y="2024743"/>
            <a:ext cx="768704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99830F57-3024-4FA5-AA3A-6277E1AD9F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7039" y="1327021"/>
            <a:ext cx="575532" cy="575532"/>
          </a:xfrm>
          <a:prstGeom prst="rect">
            <a:avLst/>
          </a:prstGeom>
        </p:spPr>
      </p:pic>
      <p:sp>
        <p:nvSpPr>
          <p:cNvPr id="58" name="Rectangle: Rounded Corners 76">
            <a:extLst>
              <a:ext uri="{FF2B5EF4-FFF2-40B4-BE49-F238E27FC236}">
                <a16:creationId xmlns:a16="http://schemas.microsoft.com/office/drawing/2014/main" id="{C3F44D09-2346-45DA-B065-1ACD6D3FD458}"/>
              </a:ext>
            </a:extLst>
          </p:cNvPr>
          <p:cNvSpPr/>
          <p:nvPr/>
        </p:nvSpPr>
        <p:spPr>
          <a:xfrm>
            <a:off x="2111291" y="4297502"/>
            <a:ext cx="949820" cy="137161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/>
              <a:t>Salveaza</a:t>
            </a:r>
          </a:p>
        </p:txBody>
      </p:sp>
      <p:sp>
        <p:nvSpPr>
          <p:cNvPr id="59" name="Rectangle: Rounded Corners 80">
            <a:extLst>
              <a:ext uri="{FF2B5EF4-FFF2-40B4-BE49-F238E27FC236}">
                <a16:creationId xmlns:a16="http://schemas.microsoft.com/office/drawing/2014/main" id="{6D3FECF1-B59C-4DCF-974D-B9E02675CC01}"/>
              </a:ext>
            </a:extLst>
          </p:cNvPr>
          <p:cNvSpPr/>
          <p:nvPr/>
        </p:nvSpPr>
        <p:spPr>
          <a:xfrm>
            <a:off x="3120142" y="4297502"/>
            <a:ext cx="589764" cy="13716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/>
              <a:t>Anuleaza</a:t>
            </a:r>
          </a:p>
        </p:txBody>
      </p:sp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B240135D-DCDA-4C98-9D9F-6289A269C1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6890485"/>
              </p:ext>
            </p:extLst>
          </p:nvPr>
        </p:nvGraphicFramePr>
        <p:xfrm>
          <a:off x="2092089" y="2678320"/>
          <a:ext cx="6096000" cy="4659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62395102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11076931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33021688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748134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9679519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79020153"/>
                    </a:ext>
                  </a:extLst>
                </a:gridCol>
              </a:tblGrid>
              <a:tr h="158159"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Furnizor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Document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Data 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Scadenta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Suma factura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De distribuit 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666373"/>
                  </a:ext>
                </a:extLst>
              </a:tr>
              <a:tr h="252547">
                <a:tc>
                  <a:txBody>
                    <a:bodyPr/>
                    <a:lstStyle/>
                    <a:p>
                      <a:r>
                        <a:rPr lang="en-US" sz="800"/>
                        <a:t>Ascensorul SA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AV nr. 9200167211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08.01.2019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23.01.2019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/>
                        <a:t>370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1"/>
                        <a:t>370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778270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4E9DB67-8753-48D0-AB4E-CE319A645E59}"/>
              </a:ext>
            </a:extLst>
          </p:cNvPr>
          <p:cNvSpPr txBox="1"/>
          <p:nvPr/>
        </p:nvSpPr>
        <p:spPr>
          <a:xfrm>
            <a:off x="2111291" y="3139144"/>
            <a:ext cx="96212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/>
              <a:t>Suma de distribuit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62939632-71F6-4A2E-9F6A-86805B979E3C}"/>
              </a:ext>
            </a:extLst>
          </p:cNvPr>
          <p:cNvSpPr/>
          <p:nvPr/>
        </p:nvSpPr>
        <p:spPr>
          <a:xfrm>
            <a:off x="2178157" y="3346453"/>
            <a:ext cx="96517" cy="90102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DCF588A-F884-4F89-B34C-4803D66FE9EC}"/>
              </a:ext>
            </a:extLst>
          </p:cNvPr>
          <p:cNvSpPr txBox="1"/>
          <p:nvPr/>
        </p:nvSpPr>
        <p:spPr>
          <a:xfrm>
            <a:off x="2310431" y="3288228"/>
            <a:ext cx="8569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</a:rPr>
              <a:t>Toata suma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132689C3-966E-47D9-AF3A-D466D303BA8F}"/>
              </a:ext>
            </a:extLst>
          </p:cNvPr>
          <p:cNvSpPr/>
          <p:nvPr/>
        </p:nvSpPr>
        <p:spPr>
          <a:xfrm>
            <a:off x="2178157" y="3499853"/>
            <a:ext cx="96517" cy="90102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42402729-2338-4495-94A3-2697688C3F6C}"/>
              </a:ext>
            </a:extLst>
          </p:cNvPr>
          <p:cNvSpPr/>
          <p:nvPr/>
        </p:nvSpPr>
        <p:spPr>
          <a:xfrm>
            <a:off x="2204347" y="3523661"/>
            <a:ext cx="45719" cy="45719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2D406C6-7797-40C9-A4A4-A4B3B5A354CA}"/>
              </a:ext>
            </a:extLst>
          </p:cNvPr>
          <p:cNvSpPr txBox="1"/>
          <p:nvPr/>
        </p:nvSpPr>
        <p:spPr>
          <a:xfrm>
            <a:off x="2310431" y="3441628"/>
            <a:ext cx="9498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</a:rPr>
              <a:t>Partial din factura</a:t>
            </a: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01E72BF8-BD23-4659-94A3-E55194F896B2}"/>
              </a:ext>
            </a:extLst>
          </p:cNvPr>
          <p:cNvSpPr/>
          <p:nvPr/>
        </p:nvSpPr>
        <p:spPr>
          <a:xfrm>
            <a:off x="3170186" y="3467483"/>
            <a:ext cx="725177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CE04773-3682-4616-8F39-178876B81DBA}"/>
              </a:ext>
            </a:extLst>
          </p:cNvPr>
          <p:cNvSpPr txBox="1"/>
          <p:nvPr/>
        </p:nvSpPr>
        <p:spPr>
          <a:xfrm>
            <a:off x="4726409" y="3139144"/>
            <a:ext cx="4427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/>
              <a:t>Catre: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53D5E767-46AE-484F-900C-34F5725689C9}"/>
              </a:ext>
            </a:extLst>
          </p:cNvPr>
          <p:cNvSpPr/>
          <p:nvPr/>
        </p:nvSpPr>
        <p:spPr>
          <a:xfrm>
            <a:off x="4806177" y="3352589"/>
            <a:ext cx="96517" cy="90102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7ADB50BB-2BAD-4A97-8329-08923FC2DE10}"/>
              </a:ext>
            </a:extLst>
          </p:cNvPr>
          <p:cNvSpPr/>
          <p:nvPr/>
        </p:nvSpPr>
        <p:spPr>
          <a:xfrm>
            <a:off x="4832367" y="3376397"/>
            <a:ext cx="45719" cy="45719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7D1E865-97CC-4AA0-ACD9-8A3093D24076}"/>
              </a:ext>
            </a:extLst>
          </p:cNvPr>
          <p:cNvSpPr txBox="1"/>
          <p:nvPr/>
        </p:nvSpPr>
        <p:spPr>
          <a:xfrm>
            <a:off x="4938451" y="3294364"/>
            <a:ext cx="8569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</a:rPr>
              <a:t>Toata asociatia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C13DCA80-32D9-4117-BECC-AE549830C24E}"/>
              </a:ext>
            </a:extLst>
          </p:cNvPr>
          <p:cNvSpPr/>
          <p:nvPr/>
        </p:nvSpPr>
        <p:spPr>
          <a:xfrm>
            <a:off x="4806177" y="3505556"/>
            <a:ext cx="96517" cy="90102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1A0C632-13DC-4879-953D-BA5791B14283}"/>
              </a:ext>
            </a:extLst>
          </p:cNvPr>
          <p:cNvSpPr txBox="1"/>
          <p:nvPr/>
        </p:nvSpPr>
        <p:spPr>
          <a:xfrm>
            <a:off x="4938451" y="3447331"/>
            <a:ext cx="8569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</a:rPr>
              <a:t>Un bloc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B0074DAE-783C-4600-BED3-03C2A36F7F82}"/>
              </a:ext>
            </a:extLst>
          </p:cNvPr>
          <p:cNvSpPr/>
          <p:nvPr/>
        </p:nvSpPr>
        <p:spPr>
          <a:xfrm>
            <a:off x="4806177" y="3656825"/>
            <a:ext cx="96517" cy="90102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E71BE38-3AED-449A-9780-7A0291CD05F6}"/>
              </a:ext>
            </a:extLst>
          </p:cNvPr>
          <p:cNvSpPr txBox="1"/>
          <p:nvPr/>
        </p:nvSpPr>
        <p:spPr>
          <a:xfrm>
            <a:off x="4938451" y="3598600"/>
            <a:ext cx="8569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</a:rPr>
              <a:t>O scara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A962870D-53B6-4AF2-8822-D3EE8B14B923}"/>
              </a:ext>
            </a:extLst>
          </p:cNvPr>
          <p:cNvSpPr/>
          <p:nvPr/>
        </p:nvSpPr>
        <p:spPr>
          <a:xfrm>
            <a:off x="4806177" y="3807411"/>
            <a:ext cx="96517" cy="90102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6C6B575-74EA-47FD-A618-227206E938A6}"/>
              </a:ext>
            </a:extLst>
          </p:cNvPr>
          <p:cNvSpPr txBox="1"/>
          <p:nvPr/>
        </p:nvSpPr>
        <p:spPr>
          <a:xfrm>
            <a:off x="4938451" y="3749186"/>
            <a:ext cx="8569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</a:rPr>
              <a:t>Un apartament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253242DA-C0FE-4A7C-B65C-8D70161D1F57}"/>
              </a:ext>
            </a:extLst>
          </p:cNvPr>
          <p:cNvSpPr/>
          <p:nvPr/>
        </p:nvSpPr>
        <p:spPr>
          <a:xfrm>
            <a:off x="4809763" y="3962631"/>
            <a:ext cx="96517" cy="90102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380BA4A-E695-43C3-B00D-CF9AD01BB0CA}"/>
              </a:ext>
            </a:extLst>
          </p:cNvPr>
          <p:cNvSpPr txBox="1"/>
          <p:nvPr/>
        </p:nvSpPr>
        <p:spPr>
          <a:xfrm>
            <a:off x="4942037" y="3904406"/>
            <a:ext cx="8569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</a:rPr>
              <a:t>Un grup</a:t>
            </a:r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9D560FB3-C6BE-4F37-91A4-9F11F9C91D3A}"/>
              </a:ext>
            </a:extLst>
          </p:cNvPr>
          <p:cNvSpPr/>
          <p:nvPr/>
        </p:nvSpPr>
        <p:spPr>
          <a:xfrm>
            <a:off x="5675123" y="3488726"/>
            <a:ext cx="940017" cy="125562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1840DD69-CD7C-49B2-97E1-0F4539F44760}"/>
              </a:ext>
            </a:extLst>
          </p:cNvPr>
          <p:cNvSpPr/>
          <p:nvPr/>
        </p:nvSpPr>
        <p:spPr>
          <a:xfrm>
            <a:off x="5675123" y="3641126"/>
            <a:ext cx="940017" cy="125562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D97CA43F-C55F-4947-94E3-FBE2C823AF78}"/>
              </a:ext>
            </a:extLst>
          </p:cNvPr>
          <p:cNvSpPr/>
          <p:nvPr/>
        </p:nvSpPr>
        <p:spPr>
          <a:xfrm>
            <a:off x="5675123" y="3793526"/>
            <a:ext cx="940017" cy="125562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DE3B5661-C3A8-46A4-8875-0F38D41BD194}"/>
              </a:ext>
            </a:extLst>
          </p:cNvPr>
          <p:cNvSpPr/>
          <p:nvPr/>
        </p:nvSpPr>
        <p:spPr>
          <a:xfrm>
            <a:off x="5675123" y="3945926"/>
            <a:ext cx="940017" cy="125562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id="{80BF85C1-233A-4CB7-8B4B-D2C667AD144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5251" y="3973869"/>
            <a:ext cx="98486" cy="98486"/>
          </a:xfrm>
          <a:prstGeom prst="rect">
            <a:avLst/>
          </a:prstGeom>
        </p:spPr>
      </p:pic>
      <p:sp>
        <p:nvSpPr>
          <p:cNvPr id="80" name="Isosceles Triangle 79">
            <a:extLst>
              <a:ext uri="{FF2B5EF4-FFF2-40B4-BE49-F238E27FC236}">
                <a16:creationId xmlns:a16="http://schemas.microsoft.com/office/drawing/2014/main" id="{B49BBF87-EEBC-44F6-BDBD-3C450FE20E96}"/>
              </a:ext>
            </a:extLst>
          </p:cNvPr>
          <p:cNvSpPr/>
          <p:nvPr/>
        </p:nvSpPr>
        <p:spPr>
          <a:xfrm rot="10800000">
            <a:off x="6515050" y="3521828"/>
            <a:ext cx="79131" cy="62865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Isosceles Triangle 80">
            <a:extLst>
              <a:ext uri="{FF2B5EF4-FFF2-40B4-BE49-F238E27FC236}">
                <a16:creationId xmlns:a16="http://schemas.microsoft.com/office/drawing/2014/main" id="{2BC72398-EDC8-43F7-9B78-BDA2D55D3544}"/>
              </a:ext>
            </a:extLst>
          </p:cNvPr>
          <p:cNvSpPr/>
          <p:nvPr/>
        </p:nvSpPr>
        <p:spPr>
          <a:xfrm rot="10800000">
            <a:off x="6515049" y="3671748"/>
            <a:ext cx="79131" cy="62865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Isosceles Triangle 81">
            <a:extLst>
              <a:ext uri="{FF2B5EF4-FFF2-40B4-BE49-F238E27FC236}">
                <a16:creationId xmlns:a16="http://schemas.microsoft.com/office/drawing/2014/main" id="{F5663EB9-97F9-4B7D-8E84-58F1666E81A4}"/>
              </a:ext>
            </a:extLst>
          </p:cNvPr>
          <p:cNvSpPr/>
          <p:nvPr/>
        </p:nvSpPr>
        <p:spPr>
          <a:xfrm rot="10800000">
            <a:off x="6513320" y="3826096"/>
            <a:ext cx="79131" cy="62865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Isosceles Triangle 82">
            <a:extLst>
              <a:ext uri="{FF2B5EF4-FFF2-40B4-BE49-F238E27FC236}">
                <a16:creationId xmlns:a16="http://schemas.microsoft.com/office/drawing/2014/main" id="{7BF354FA-2E3F-4372-851A-231706D3BE4B}"/>
              </a:ext>
            </a:extLst>
          </p:cNvPr>
          <p:cNvSpPr/>
          <p:nvPr/>
        </p:nvSpPr>
        <p:spPr>
          <a:xfrm rot="10800000">
            <a:off x="6513320" y="3973869"/>
            <a:ext cx="79131" cy="62865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604145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15">
            <a:hlinkClick r:id="rId3" action="ppaction://hlinksldjump"/>
            <a:extLst>
              <a:ext uri="{FF2B5EF4-FFF2-40B4-BE49-F238E27FC236}">
                <a16:creationId xmlns:a16="http://schemas.microsoft.com/office/drawing/2014/main" id="{51F80B45-E6EE-437B-823E-AFC376A10FA4}"/>
              </a:ext>
            </a:extLst>
          </p:cNvPr>
          <p:cNvSpPr/>
          <p:nvPr/>
        </p:nvSpPr>
        <p:spPr>
          <a:xfrm>
            <a:off x="300037" y="220577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Apartamente</a:t>
            </a:r>
          </a:p>
        </p:txBody>
      </p:sp>
      <p:sp>
        <p:nvSpPr>
          <p:cNvPr id="5" name="Rectangle: Rounded Corners 16">
            <a:extLst>
              <a:ext uri="{FF2B5EF4-FFF2-40B4-BE49-F238E27FC236}">
                <a16:creationId xmlns:a16="http://schemas.microsoft.com/office/drawing/2014/main" id="{0D9A977F-7B59-4787-ACF1-074B698FD483}"/>
              </a:ext>
            </a:extLst>
          </p:cNvPr>
          <p:cNvSpPr/>
          <p:nvPr/>
        </p:nvSpPr>
        <p:spPr>
          <a:xfrm>
            <a:off x="300037" y="262348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Contoare</a:t>
            </a:r>
          </a:p>
        </p:txBody>
      </p:sp>
      <p:sp>
        <p:nvSpPr>
          <p:cNvPr id="6" name="Rectangle: Rounded Corners 17">
            <a:extLst>
              <a:ext uri="{FF2B5EF4-FFF2-40B4-BE49-F238E27FC236}">
                <a16:creationId xmlns:a16="http://schemas.microsoft.com/office/drawing/2014/main" id="{BA2C994D-CDAA-460C-B21F-73DE9B1B4A0E}"/>
              </a:ext>
            </a:extLst>
          </p:cNvPr>
          <p:cNvSpPr/>
          <p:nvPr/>
        </p:nvSpPr>
        <p:spPr>
          <a:xfrm>
            <a:off x="300037" y="3041204"/>
            <a:ext cx="1151258" cy="381931"/>
          </a:xfrm>
          <a:prstGeom prst="roundRect">
            <a:avLst/>
          </a:prstGeom>
          <a:gradFill flip="none" rotWithShape="1">
            <a:gsLst>
              <a:gs pos="94000">
                <a:schemeClr val="accent1"/>
              </a:gs>
              <a:gs pos="100000">
                <a:schemeClr val="accent1">
                  <a:lumMod val="75000"/>
                </a:schemeClr>
              </a:gs>
              <a:gs pos="93000">
                <a:schemeClr val="bg1"/>
              </a:gs>
              <a:gs pos="100000">
                <a:schemeClr val="bg1"/>
              </a:gs>
            </a:gsLst>
            <a:lin ang="10800000" scaled="1"/>
            <a:tileRect/>
          </a:gradFill>
          <a:ln w="158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>
                <a:solidFill>
                  <a:schemeClr val="tx1">
                    <a:lumMod val="65000"/>
                    <a:lumOff val="35000"/>
                  </a:schemeClr>
                </a:solidFill>
              </a:rPr>
              <a:t>Facturi/Furnizori</a:t>
            </a:r>
          </a:p>
        </p:txBody>
      </p:sp>
      <p:sp>
        <p:nvSpPr>
          <p:cNvPr id="7" name="Rectangle: Rounded Corners 18">
            <a:extLst>
              <a:ext uri="{FF2B5EF4-FFF2-40B4-BE49-F238E27FC236}">
                <a16:creationId xmlns:a16="http://schemas.microsoft.com/office/drawing/2014/main" id="{C11240CE-0ACE-44A5-B859-A177D086DAE1}"/>
              </a:ext>
            </a:extLst>
          </p:cNvPr>
          <p:cNvSpPr/>
          <p:nvPr/>
        </p:nvSpPr>
        <p:spPr>
          <a:xfrm>
            <a:off x="300037" y="345891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Venituri</a:t>
            </a:r>
          </a:p>
        </p:txBody>
      </p:sp>
      <p:sp>
        <p:nvSpPr>
          <p:cNvPr id="8" name="Rectangle: Rounded Corners 19">
            <a:extLst>
              <a:ext uri="{FF2B5EF4-FFF2-40B4-BE49-F238E27FC236}">
                <a16:creationId xmlns:a16="http://schemas.microsoft.com/office/drawing/2014/main" id="{AB0A492D-F5AF-4B71-BE0C-7996082DC831}"/>
              </a:ext>
            </a:extLst>
          </p:cNvPr>
          <p:cNvSpPr/>
          <p:nvPr/>
        </p:nvSpPr>
        <p:spPr>
          <a:xfrm>
            <a:off x="300037" y="387663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Fonduri</a:t>
            </a:r>
          </a:p>
        </p:txBody>
      </p:sp>
      <p:sp>
        <p:nvSpPr>
          <p:cNvPr id="9" name="Rectangle: Rounded Corners 20">
            <a:extLst>
              <a:ext uri="{FF2B5EF4-FFF2-40B4-BE49-F238E27FC236}">
                <a16:creationId xmlns:a16="http://schemas.microsoft.com/office/drawing/2014/main" id="{B2D0DF0B-6CBE-4AEF-BE7F-98A80B47BC4B}"/>
              </a:ext>
            </a:extLst>
          </p:cNvPr>
          <p:cNvSpPr/>
          <p:nvPr/>
        </p:nvSpPr>
        <p:spPr>
          <a:xfrm>
            <a:off x="300037" y="429434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Contabilitate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149C328-EA5D-4724-AE70-1BE6F446DC8E}"/>
              </a:ext>
            </a:extLst>
          </p:cNvPr>
          <p:cNvSpPr/>
          <p:nvPr/>
        </p:nvSpPr>
        <p:spPr>
          <a:xfrm>
            <a:off x="1665107" y="1316678"/>
            <a:ext cx="10340000" cy="4407059"/>
          </a:xfrm>
          <a:prstGeom prst="rect">
            <a:avLst/>
          </a:prstGeom>
          <a:solidFill>
            <a:schemeClr val="bg1"/>
          </a:solidFill>
          <a:ln w="12700" cmpd="dbl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" name="Rectangle: Rounded Corners 22">
            <a:hlinkClick r:id="rId4" action="ppaction://hlinksldjump"/>
            <a:extLst>
              <a:ext uri="{FF2B5EF4-FFF2-40B4-BE49-F238E27FC236}">
                <a16:creationId xmlns:a16="http://schemas.microsoft.com/office/drawing/2014/main" id="{0FF7EBC6-280E-4221-B843-104915A087EA}"/>
              </a:ext>
            </a:extLst>
          </p:cNvPr>
          <p:cNvSpPr/>
          <p:nvPr/>
        </p:nvSpPr>
        <p:spPr>
          <a:xfrm>
            <a:off x="300037" y="178805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Asociatie</a:t>
            </a:r>
          </a:p>
        </p:txBody>
      </p:sp>
      <p:sp>
        <p:nvSpPr>
          <p:cNvPr id="12" name="Rectangle: Rounded Corners 51">
            <a:extLst>
              <a:ext uri="{FF2B5EF4-FFF2-40B4-BE49-F238E27FC236}">
                <a16:creationId xmlns:a16="http://schemas.microsoft.com/office/drawing/2014/main" id="{77E01EFD-AECF-4331-8D06-5E00B6FD3FAA}"/>
              </a:ext>
            </a:extLst>
          </p:cNvPr>
          <p:cNvSpPr/>
          <p:nvPr/>
        </p:nvSpPr>
        <p:spPr>
          <a:xfrm>
            <a:off x="300037" y="137034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Tabel intretinere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268BC58-1485-4CEB-BA45-4E4ECD49595C}"/>
              </a:ext>
            </a:extLst>
          </p:cNvPr>
          <p:cNvSpPr txBox="1"/>
          <p:nvPr/>
        </p:nvSpPr>
        <p:spPr>
          <a:xfrm>
            <a:off x="1732605" y="917057"/>
            <a:ext cx="22685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solidFill>
                  <a:schemeClr val="bg1">
                    <a:lumMod val="85000"/>
                  </a:schemeClr>
                </a:solidFill>
                <a:latin typeface="Franklin Gothic Medium" panose="020B0603020102020204" pitchFamily="34" charset="0"/>
                <a:ea typeface="Microsoft YaHei UI" panose="020B0503020204020204" pitchFamily="34" charset="-122"/>
              </a:rPr>
              <a:t>Asociatia de proprietari Vulturul B4A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05F27FF-BDD1-4510-9582-7420D73A8550}"/>
              </a:ext>
            </a:extLst>
          </p:cNvPr>
          <p:cNvSpPr txBox="1"/>
          <p:nvPr/>
        </p:nvSpPr>
        <p:spPr>
          <a:xfrm>
            <a:off x="4134497" y="926456"/>
            <a:ext cx="6639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solidFill>
                  <a:schemeClr val="bg1">
                    <a:lumMod val="85000"/>
                  </a:schemeClr>
                </a:solidFill>
                <a:latin typeface="Franklin Gothic Medium" panose="020B0603020102020204" pitchFamily="34" charset="0"/>
                <a:ea typeface="Microsoft YaHei UI" panose="020B0503020204020204" pitchFamily="34" charset="-122"/>
              </a:rPr>
              <a:t>Scara  A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10EDBDB-606C-4EBF-8173-EDA9E788E67F}"/>
              </a:ext>
            </a:extLst>
          </p:cNvPr>
          <p:cNvSpPr/>
          <p:nvPr/>
        </p:nvSpPr>
        <p:spPr>
          <a:xfrm>
            <a:off x="2055707" y="2615744"/>
            <a:ext cx="4400138" cy="2472360"/>
          </a:xfrm>
          <a:prstGeom prst="rect">
            <a:avLst/>
          </a:prstGeom>
          <a:solidFill>
            <a:schemeClr val="bg1"/>
          </a:solidFill>
          <a:ln w="9525" cap="rnd">
            <a:solidFill>
              <a:schemeClr val="tx1">
                <a:lumMod val="50000"/>
                <a:lumOff val="50000"/>
                <a:alpha val="72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3C78AD01-55D9-4F8E-967D-1A5641511B8D}"/>
              </a:ext>
            </a:extLst>
          </p:cNvPr>
          <p:cNvSpPr/>
          <p:nvPr/>
        </p:nvSpPr>
        <p:spPr>
          <a:xfrm>
            <a:off x="2092089" y="2913566"/>
            <a:ext cx="1709928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Suma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B5F194D3-04FC-4C13-BF0F-98DEA6184124}"/>
              </a:ext>
            </a:extLst>
          </p:cNvPr>
          <p:cNvSpPr/>
          <p:nvPr/>
        </p:nvSpPr>
        <p:spPr>
          <a:xfrm>
            <a:off x="2037045" y="2066597"/>
            <a:ext cx="2876550" cy="22955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>
                <a:solidFill>
                  <a:schemeClr val="bg2">
                    <a:lumMod val="25000"/>
                  </a:schemeClr>
                </a:solidFill>
              </a:rPr>
              <a:t>Asociatia de proprietari Vulturul B4A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45E80BE-E228-4097-AC8D-41EA5AC31A2D}"/>
              </a:ext>
            </a:extLst>
          </p:cNvPr>
          <p:cNvCxnSpPr>
            <a:cxnSpLocks/>
          </p:cNvCxnSpPr>
          <p:nvPr/>
        </p:nvCxnSpPr>
        <p:spPr>
          <a:xfrm>
            <a:off x="2055707" y="2568245"/>
            <a:ext cx="311345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9A3A5A74-CBF5-4C39-8437-54A7518A3F44}"/>
              </a:ext>
            </a:extLst>
          </p:cNvPr>
          <p:cNvSpPr/>
          <p:nvPr/>
        </p:nvSpPr>
        <p:spPr>
          <a:xfrm>
            <a:off x="2092089" y="2732509"/>
            <a:ext cx="1709928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Furnizor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0A696FB4-01EC-42D1-A5D0-FD19041D9F8F}"/>
              </a:ext>
            </a:extLst>
          </p:cNvPr>
          <p:cNvSpPr/>
          <p:nvPr/>
        </p:nvSpPr>
        <p:spPr>
          <a:xfrm>
            <a:off x="2037045" y="2323406"/>
            <a:ext cx="1144305" cy="22955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>
                <a:solidFill>
                  <a:schemeClr val="bg2">
                    <a:lumMod val="25000"/>
                  </a:schemeClr>
                </a:solidFill>
              </a:rPr>
              <a:t>Facturi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AD619492-6F8F-4EF2-AB02-827DC5C1DD74}"/>
              </a:ext>
            </a:extLst>
          </p:cNvPr>
          <p:cNvSpPr/>
          <p:nvPr/>
        </p:nvSpPr>
        <p:spPr>
          <a:xfrm>
            <a:off x="2092088" y="3096588"/>
            <a:ext cx="1709928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Nr factura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C6B195DC-62B4-46CB-9C56-D0D9C14D6AA7}"/>
              </a:ext>
            </a:extLst>
          </p:cNvPr>
          <p:cNvSpPr/>
          <p:nvPr/>
        </p:nvSpPr>
        <p:spPr>
          <a:xfrm>
            <a:off x="2095023" y="3452829"/>
            <a:ext cx="1709928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Data scadenta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F93442B1-9FF8-4302-BCFF-31CA6F5F9DE4}"/>
              </a:ext>
            </a:extLst>
          </p:cNvPr>
          <p:cNvSpPr/>
          <p:nvPr/>
        </p:nvSpPr>
        <p:spPr>
          <a:xfrm>
            <a:off x="2095023" y="3271772"/>
            <a:ext cx="1709928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Data factura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FD484F44-615E-40CD-8F0B-87703A7907A0}"/>
              </a:ext>
            </a:extLst>
          </p:cNvPr>
          <p:cNvSpPr/>
          <p:nvPr/>
        </p:nvSpPr>
        <p:spPr>
          <a:xfrm>
            <a:off x="2095022" y="3635851"/>
            <a:ext cx="1709928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Explicatii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80B18FBB-0CC0-4E66-8B7F-05DF08854283}"/>
              </a:ext>
            </a:extLst>
          </p:cNvPr>
          <p:cNvSpPr/>
          <p:nvPr/>
        </p:nvSpPr>
        <p:spPr>
          <a:xfrm>
            <a:off x="3838398" y="2913566"/>
            <a:ext cx="1709928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468D8DA9-B534-4B63-BDB4-72A7A4648B56}"/>
              </a:ext>
            </a:extLst>
          </p:cNvPr>
          <p:cNvSpPr/>
          <p:nvPr/>
        </p:nvSpPr>
        <p:spPr>
          <a:xfrm>
            <a:off x="3838398" y="2732509"/>
            <a:ext cx="1709928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78251A8A-6160-44A8-9C52-7841563CC9DB}"/>
              </a:ext>
            </a:extLst>
          </p:cNvPr>
          <p:cNvSpPr/>
          <p:nvPr/>
        </p:nvSpPr>
        <p:spPr>
          <a:xfrm>
            <a:off x="3838397" y="3096588"/>
            <a:ext cx="1709928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7FAE3D02-496D-46BA-8F9B-C02EB6D3E09F}"/>
              </a:ext>
            </a:extLst>
          </p:cNvPr>
          <p:cNvSpPr/>
          <p:nvPr/>
        </p:nvSpPr>
        <p:spPr>
          <a:xfrm>
            <a:off x="3841332" y="3452829"/>
            <a:ext cx="1709928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5C27C9B6-065E-4B2C-9D59-D2283C66E7D5}"/>
              </a:ext>
            </a:extLst>
          </p:cNvPr>
          <p:cNvSpPr/>
          <p:nvPr/>
        </p:nvSpPr>
        <p:spPr>
          <a:xfrm>
            <a:off x="3841332" y="3271772"/>
            <a:ext cx="1709928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EE086441-2364-4776-A478-55348DD7B1A9}"/>
              </a:ext>
            </a:extLst>
          </p:cNvPr>
          <p:cNvSpPr/>
          <p:nvPr/>
        </p:nvSpPr>
        <p:spPr>
          <a:xfrm>
            <a:off x="3841331" y="3635851"/>
            <a:ext cx="1709928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2E3B8F9-D965-44A7-B3BA-450C697A64EE}"/>
              </a:ext>
            </a:extLst>
          </p:cNvPr>
          <p:cNvSpPr txBox="1"/>
          <p:nvPr/>
        </p:nvSpPr>
        <p:spPr>
          <a:xfrm>
            <a:off x="2612576" y="1424224"/>
            <a:ext cx="1845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tx1">
                    <a:lumMod val="85000"/>
                    <a:lumOff val="15000"/>
                  </a:schemeClr>
                </a:solidFill>
              </a:rPr>
              <a:t>Facturi/</a:t>
            </a:r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</a:rPr>
              <a:t>Furnizori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A512556-9A6E-44F3-9D56-F3B93B9A5EB1}"/>
              </a:ext>
            </a:extLst>
          </p:cNvPr>
          <p:cNvCxnSpPr>
            <a:cxnSpLocks/>
          </p:cNvCxnSpPr>
          <p:nvPr/>
        </p:nvCxnSpPr>
        <p:spPr>
          <a:xfrm>
            <a:off x="2037045" y="2024743"/>
            <a:ext cx="9968062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99830F57-3024-4FA5-AA3A-6277E1AD9F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7039" y="1327021"/>
            <a:ext cx="575532" cy="575532"/>
          </a:xfrm>
          <a:prstGeom prst="rect">
            <a:avLst/>
          </a:prstGeom>
        </p:spPr>
      </p:pic>
      <p:sp>
        <p:nvSpPr>
          <p:cNvPr id="58" name="Rectangle: Rounded Corners 76">
            <a:extLst>
              <a:ext uri="{FF2B5EF4-FFF2-40B4-BE49-F238E27FC236}">
                <a16:creationId xmlns:a16="http://schemas.microsoft.com/office/drawing/2014/main" id="{C3F44D09-2346-45DA-B065-1ACD6D3FD458}"/>
              </a:ext>
            </a:extLst>
          </p:cNvPr>
          <p:cNvSpPr/>
          <p:nvPr/>
        </p:nvSpPr>
        <p:spPr>
          <a:xfrm>
            <a:off x="2111291" y="4865827"/>
            <a:ext cx="949820" cy="137161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/>
              <a:t>Salveaza</a:t>
            </a:r>
          </a:p>
        </p:txBody>
      </p:sp>
      <p:sp>
        <p:nvSpPr>
          <p:cNvPr id="59" name="Rectangle: Rounded Corners 80">
            <a:extLst>
              <a:ext uri="{FF2B5EF4-FFF2-40B4-BE49-F238E27FC236}">
                <a16:creationId xmlns:a16="http://schemas.microsoft.com/office/drawing/2014/main" id="{6D3FECF1-B59C-4DCF-974D-B9E02675CC01}"/>
              </a:ext>
            </a:extLst>
          </p:cNvPr>
          <p:cNvSpPr/>
          <p:nvPr/>
        </p:nvSpPr>
        <p:spPr>
          <a:xfrm>
            <a:off x="3120142" y="4865827"/>
            <a:ext cx="589764" cy="13716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/>
              <a:t>Anuleaza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4492748F-5F64-4C64-87DF-EA071D38F04C}"/>
              </a:ext>
            </a:extLst>
          </p:cNvPr>
          <p:cNvSpPr/>
          <p:nvPr/>
        </p:nvSpPr>
        <p:spPr>
          <a:xfrm>
            <a:off x="5588467" y="2732508"/>
            <a:ext cx="803540" cy="272911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Adauga Furnizor</a:t>
            </a: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7AA9EFC4-5D86-44DA-AC85-CC81E54C079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839" y="2813670"/>
            <a:ext cx="110384" cy="110384"/>
          </a:xfrm>
          <a:prstGeom prst="rect">
            <a:avLst/>
          </a:prstGeom>
        </p:spPr>
      </p:pic>
      <p:sp>
        <p:nvSpPr>
          <p:cNvPr id="64" name="Oval 63">
            <a:extLst>
              <a:ext uri="{FF2B5EF4-FFF2-40B4-BE49-F238E27FC236}">
                <a16:creationId xmlns:a16="http://schemas.microsoft.com/office/drawing/2014/main" id="{88B3A914-D196-439E-96D0-26BA77ED15DA}"/>
              </a:ext>
            </a:extLst>
          </p:cNvPr>
          <p:cNvSpPr/>
          <p:nvPr/>
        </p:nvSpPr>
        <p:spPr>
          <a:xfrm>
            <a:off x="2192165" y="4102241"/>
            <a:ext cx="96517" cy="90102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B871A533-5A68-4D95-BAAC-58F7F47C6258}"/>
              </a:ext>
            </a:extLst>
          </p:cNvPr>
          <p:cNvSpPr/>
          <p:nvPr/>
        </p:nvSpPr>
        <p:spPr>
          <a:xfrm>
            <a:off x="2218355" y="4126049"/>
            <a:ext cx="45719" cy="45719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9A44912-B5C5-4718-BA9F-47520DBAC171}"/>
              </a:ext>
            </a:extLst>
          </p:cNvPr>
          <p:cNvSpPr txBox="1"/>
          <p:nvPr/>
        </p:nvSpPr>
        <p:spPr>
          <a:xfrm>
            <a:off x="2324439" y="4044016"/>
            <a:ext cx="8569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</a:rPr>
              <a:t>Toata asociatia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9B3A657-F150-49AD-80DD-0BEC32DDB60F}"/>
              </a:ext>
            </a:extLst>
          </p:cNvPr>
          <p:cNvSpPr txBox="1"/>
          <p:nvPr/>
        </p:nvSpPr>
        <p:spPr>
          <a:xfrm>
            <a:off x="2024590" y="3816908"/>
            <a:ext cx="18138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/>
              <a:t>Mod de distribuire a facturii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AF9ABA4B-E89C-42D3-8AB1-7262C0510193}"/>
              </a:ext>
            </a:extLst>
          </p:cNvPr>
          <p:cNvSpPr/>
          <p:nvPr/>
        </p:nvSpPr>
        <p:spPr>
          <a:xfrm>
            <a:off x="2192165" y="4255208"/>
            <a:ext cx="96517" cy="90102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C35D3B8-8D3B-4121-883D-B92484F61FB1}"/>
              </a:ext>
            </a:extLst>
          </p:cNvPr>
          <p:cNvSpPr txBox="1"/>
          <p:nvPr/>
        </p:nvSpPr>
        <p:spPr>
          <a:xfrm>
            <a:off x="2324439" y="4196983"/>
            <a:ext cx="8569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</a:rPr>
              <a:t>Un bloc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ADBF7990-854F-4CE2-8661-7704AC2A995E}"/>
              </a:ext>
            </a:extLst>
          </p:cNvPr>
          <p:cNvSpPr/>
          <p:nvPr/>
        </p:nvSpPr>
        <p:spPr>
          <a:xfrm>
            <a:off x="2192165" y="4406477"/>
            <a:ext cx="96517" cy="90102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3909BE4-9624-4972-8DCB-8F0E905DAEB4}"/>
              </a:ext>
            </a:extLst>
          </p:cNvPr>
          <p:cNvSpPr txBox="1"/>
          <p:nvPr/>
        </p:nvSpPr>
        <p:spPr>
          <a:xfrm>
            <a:off x="2324439" y="4348252"/>
            <a:ext cx="8569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</a:rPr>
              <a:t>O scara</a:t>
            </a: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1F3E4329-A680-42F0-A737-13A8A0106BD3}"/>
              </a:ext>
            </a:extLst>
          </p:cNvPr>
          <p:cNvSpPr/>
          <p:nvPr/>
        </p:nvSpPr>
        <p:spPr>
          <a:xfrm>
            <a:off x="2192165" y="4557063"/>
            <a:ext cx="96517" cy="90102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CBA514F-A320-4C08-B7D2-852E0A54EC40}"/>
              </a:ext>
            </a:extLst>
          </p:cNvPr>
          <p:cNvSpPr txBox="1"/>
          <p:nvPr/>
        </p:nvSpPr>
        <p:spPr>
          <a:xfrm>
            <a:off x="2324439" y="4498838"/>
            <a:ext cx="8569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</a:rPr>
              <a:t>Un apartament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2C844D64-936C-4E4A-9D31-FB6929736C50}"/>
              </a:ext>
            </a:extLst>
          </p:cNvPr>
          <p:cNvSpPr/>
          <p:nvPr/>
        </p:nvSpPr>
        <p:spPr>
          <a:xfrm>
            <a:off x="2195751" y="4712283"/>
            <a:ext cx="96517" cy="90102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83F5AE6-5279-4111-9962-4EA79B2716A8}"/>
              </a:ext>
            </a:extLst>
          </p:cNvPr>
          <p:cNvSpPr txBox="1"/>
          <p:nvPr/>
        </p:nvSpPr>
        <p:spPr>
          <a:xfrm>
            <a:off x="2328025" y="4654058"/>
            <a:ext cx="8569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</a:rPr>
              <a:t>Un grup</a:t>
            </a: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83CBA92F-644E-4AA5-A29B-C5134B8226D1}"/>
              </a:ext>
            </a:extLst>
          </p:cNvPr>
          <p:cNvSpPr/>
          <p:nvPr/>
        </p:nvSpPr>
        <p:spPr>
          <a:xfrm>
            <a:off x="3061111" y="4238378"/>
            <a:ext cx="940017" cy="125562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54AA495C-1C8E-4187-B4FF-89E01D48064F}"/>
              </a:ext>
            </a:extLst>
          </p:cNvPr>
          <p:cNvSpPr/>
          <p:nvPr/>
        </p:nvSpPr>
        <p:spPr>
          <a:xfrm>
            <a:off x="3061111" y="4390778"/>
            <a:ext cx="940017" cy="125562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BCC85709-BF17-4236-8697-CDFD36743CBF}"/>
              </a:ext>
            </a:extLst>
          </p:cNvPr>
          <p:cNvSpPr/>
          <p:nvPr/>
        </p:nvSpPr>
        <p:spPr>
          <a:xfrm>
            <a:off x="3061111" y="4543178"/>
            <a:ext cx="940017" cy="125562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192B5BF5-3410-48E9-AE1E-CB866C538E0E}"/>
              </a:ext>
            </a:extLst>
          </p:cNvPr>
          <p:cNvSpPr/>
          <p:nvPr/>
        </p:nvSpPr>
        <p:spPr>
          <a:xfrm>
            <a:off x="3061111" y="4695578"/>
            <a:ext cx="940017" cy="125562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85" name="Picture 84">
            <a:extLst>
              <a:ext uri="{FF2B5EF4-FFF2-40B4-BE49-F238E27FC236}">
                <a16:creationId xmlns:a16="http://schemas.microsoft.com/office/drawing/2014/main" id="{1FBE1D08-043F-4099-91CA-16BE379F345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239" y="4723521"/>
            <a:ext cx="98486" cy="98486"/>
          </a:xfrm>
          <a:prstGeom prst="rect">
            <a:avLst/>
          </a:prstGeom>
        </p:spPr>
      </p:pic>
      <p:sp>
        <p:nvSpPr>
          <p:cNvPr id="86" name="Isosceles Triangle 85">
            <a:extLst>
              <a:ext uri="{FF2B5EF4-FFF2-40B4-BE49-F238E27FC236}">
                <a16:creationId xmlns:a16="http://schemas.microsoft.com/office/drawing/2014/main" id="{0B4BC8E6-3D34-4A00-BEA0-11233179D18D}"/>
              </a:ext>
            </a:extLst>
          </p:cNvPr>
          <p:cNvSpPr/>
          <p:nvPr/>
        </p:nvSpPr>
        <p:spPr>
          <a:xfrm rot="10800000">
            <a:off x="3901038" y="4271480"/>
            <a:ext cx="79131" cy="62865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Isosceles Triangle 86">
            <a:extLst>
              <a:ext uri="{FF2B5EF4-FFF2-40B4-BE49-F238E27FC236}">
                <a16:creationId xmlns:a16="http://schemas.microsoft.com/office/drawing/2014/main" id="{B27E6000-E2CF-4AFF-99D9-28C275A6EC3B}"/>
              </a:ext>
            </a:extLst>
          </p:cNvPr>
          <p:cNvSpPr/>
          <p:nvPr/>
        </p:nvSpPr>
        <p:spPr>
          <a:xfrm rot="10800000">
            <a:off x="3901037" y="4421400"/>
            <a:ext cx="79131" cy="62865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Isosceles Triangle 87">
            <a:extLst>
              <a:ext uri="{FF2B5EF4-FFF2-40B4-BE49-F238E27FC236}">
                <a16:creationId xmlns:a16="http://schemas.microsoft.com/office/drawing/2014/main" id="{76B90DD4-2172-4B02-8973-59B8AC3C8083}"/>
              </a:ext>
            </a:extLst>
          </p:cNvPr>
          <p:cNvSpPr/>
          <p:nvPr/>
        </p:nvSpPr>
        <p:spPr>
          <a:xfrm rot="10800000">
            <a:off x="3899308" y="4575748"/>
            <a:ext cx="79131" cy="62865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Isosceles Triangle 88">
            <a:extLst>
              <a:ext uri="{FF2B5EF4-FFF2-40B4-BE49-F238E27FC236}">
                <a16:creationId xmlns:a16="http://schemas.microsoft.com/office/drawing/2014/main" id="{01198C33-D747-44B9-819D-1BD2DEA25D85}"/>
              </a:ext>
            </a:extLst>
          </p:cNvPr>
          <p:cNvSpPr/>
          <p:nvPr/>
        </p:nvSpPr>
        <p:spPr>
          <a:xfrm rot="10800000">
            <a:off x="3899308" y="4723521"/>
            <a:ext cx="79131" cy="62865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Isosceles Triangle 56">
            <a:extLst>
              <a:ext uri="{FF2B5EF4-FFF2-40B4-BE49-F238E27FC236}">
                <a16:creationId xmlns:a16="http://schemas.microsoft.com/office/drawing/2014/main" id="{E7484AEE-3AF9-48BE-A998-EB8C3125B8E6}"/>
              </a:ext>
            </a:extLst>
          </p:cNvPr>
          <p:cNvSpPr/>
          <p:nvPr/>
        </p:nvSpPr>
        <p:spPr>
          <a:xfrm rot="10800000">
            <a:off x="5431451" y="2770924"/>
            <a:ext cx="79131" cy="62865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78847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15">
            <a:hlinkClick r:id="rId3" action="ppaction://hlinksldjump"/>
            <a:extLst>
              <a:ext uri="{FF2B5EF4-FFF2-40B4-BE49-F238E27FC236}">
                <a16:creationId xmlns:a16="http://schemas.microsoft.com/office/drawing/2014/main" id="{51F80B45-E6EE-437B-823E-AFC376A10FA4}"/>
              </a:ext>
            </a:extLst>
          </p:cNvPr>
          <p:cNvSpPr/>
          <p:nvPr/>
        </p:nvSpPr>
        <p:spPr>
          <a:xfrm>
            <a:off x="300037" y="220577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Apartamente</a:t>
            </a:r>
          </a:p>
        </p:txBody>
      </p:sp>
      <p:sp>
        <p:nvSpPr>
          <p:cNvPr id="5" name="Rectangle: Rounded Corners 16">
            <a:extLst>
              <a:ext uri="{FF2B5EF4-FFF2-40B4-BE49-F238E27FC236}">
                <a16:creationId xmlns:a16="http://schemas.microsoft.com/office/drawing/2014/main" id="{0D9A977F-7B59-4787-ACF1-074B698FD483}"/>
              </a:ext>
            </a:extLst>
          </p:cNvPr>
          <p:cNvSpPr/>
          <p:nvPr/>
        </p:nvSpPr>
        <p:spPr>
          <a:xfrm>
            <a:off x="300037" y="262348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Contoare</a:t>
            </a:r>
          </a:p>
        </p:txBody>
      </p:sp>
      <p:sp>
        <p:nvSpPr>
          <p:cNvPr id="6" name="Rectangle: Rounded Corners 17">
            <a:extLst>
              <a:ext uri="{FF2B5EF4-FFF2-40B4-BE49-F238E27FC236}">
                <a16:creationId xmlns:a16="http://schemas.microsoft.com/office/drawing/2014/main" id="{BA2C994D-CDAA-460C-B21F-73DE9B1B4A0E}"/>
              </a:ext>
            </a:extLst>
          </p:cNvPr>
          <p:cNvSpPr/>
          <p:nvPr/>
        </p:nvSpPr>
        <p:spPr>
          <a:xfrm>
            <a:off x="300037" y="304120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Facturi</a:t>
            </a:r>
          </a:p>
        </p:txBody>
      </p:sp>
      <p:sp>
        <p:nvSpPr>
          <p:cNvPr id="7" name="Rectangle: Rounded Corners 18">
            <a:extLst>
              <a:ext uri="{FF2B5EF4-FFF2-40B4-BE49-F238E27FC236}">
                <a16:creationId xmlns:a16="http://schemas.microsoft.com/office/drawing/2014/main" id="{C11240CE-0ACE-44A5-B859-A177D086DAE1}"/>
              </a:ext>
            </a:extLst>
          </p:cNvPr>
          <p:cNvSpPr/>
          <p:nvPr/>
        </p:nvSpPr>
        <p:spPr>
          <a:xfrm>
            <a:off x="300037" y="345891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Venituri</a:t>
            </a:r>
          </a:p>
        </p:txBody>
      </p:sp>
      <p:sp>
        <p:nvSpPr>
          <p:cNvPr id="8" name="Rectangle: Rounded Corners 19">
            <a:extLst>
              <a:ext uri="{FF2B5EF4-FFF2-40B4-BE49-F238E27FC236}">
                <a16:creationId xmlns:a16="http://schemas.microsoft.com/office/drawing/2014/main" id="{AB0A492D-F5AF-4B71-BE0C-7996082DC831}"/>
              </a:ext>
            </a:extLst>
          </p:cNvPr>
          <p:cNvSpPr/>
          <p:nvPr/>
        </p:nvSpPr>
        <p:spPr>
          <a:xfrm>
            <a:off x="300037" y="387663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Fonduri</a:t>
            </a:r>
          </a:p>
        </p:txBody>
      </p:sp>
      <p:sp>
        <p:nvSpPr>
          <p:cNvPr id="9" name="Rectangle: Rounded Corners 20">
            <a:extLst>
              <a:ext uri="{FF2B5EF4-FFF2-40B4-BE49-F238E27FC236}">
                <a16:creationId xmlns:a16="http://schemas.microsoft.com/office/drawing/2014/main" id="{B2D0DF0B-6CBE-4AEF-BE7F-98A80B47BC4B}"/>
              </a:ext>
            </a:extLst>
          </p:cNvPr>
          <p:cNvSpPr/>
          <p:nvPr/>
        </p:nvSpPr>
        <p:spPr>
          <a:xfrm>
            <a:off x="300037" y="429434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Contabilitate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149C328-EA5D-4724-AE70-1BE6F446DC8E}"/>
              </a:ext>
            </a:extLst>
          </p:cNvPr>
          <p:cNvSpPr/>
          <p:nvPr/>
        </p:nvSpPr>
        <p:spPr>
          <a:xfrm>
            <a:off x="1631477" y="1295536"/>
            <a:ext cx="10340000" cy="4407059"/>
          </a:xfrm>
          <a:prstGeom prst="rect">
            <a:avLst/>
          </a:prstGeom>
          <a:solidFill>
            <a:schemeClr val="bg1"/>
          </a:solidFill>
          <a:ln w="12700" cmpd="dbl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" name="Rectangle: Rounded Corners 22">
            <a:hlinkClick r:id="rId4" action="ppaction://hlinksldjump"/>
            <a:extLst>
              <a:ext uri="{FF2B5EF4-FFF2-40B4-BE49-F238E27FC236}">
                <a16:creationId xmlns:a16="http://schemas.microsoft.com/office/drawing/2014/main" id="{0FF7EBC6-280E-4221-B843-104915A087EA}"/>
              </a:ext>
            </a:extLst>
          </p:cNvPr>
          <p:cNvSpPr/>
          <p:nvPr/>
        </p:nvSpPr>
        <p:spPr>
          <a:xfrm>
            <a:off x="300037" y="178805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Asociatie</a:t>
            </a:r>
          </a:p>
        </p:txBody>
      </p:sp>
      <p:sp>
        <p:nvSpPr>
          <p:cNvPr id="12" name="Rectangle: Rounded Corners 51">
            <a:extLst>
              <a:ext uri="{FF2B5EF4-FFF2-40B4-BE49-F238E27FC236}">
                <a16:creationId xmlns:a16="http://schemas.microsoft.com/office/drawing/2014/main" id="{77E01EFD-AECF-4331-8D06-5E00B6FD3FAA}"/>
              </a:ext>
            </a:extLst>
          </p:cNvPr>
          <p:cNvSpPr/>
          <p:nvPr/>
        </p:nvSpPr>
        <p:spPr>
          <a:xfrm>
            <a:off x="300037" y="1370344"/>
            <a:ext cx="1151258" cy="381931"/>
          </a:xfrm>
          <a:prstGeom prst="roundRect">
            <a:avLst/>
          </a:prstGeom>
          <a:gradFill flip="none" rotWithShape="1">
            <a:gsLst>
              <a:gs pos="94000">
                <a:schemeClr val="accent1"/>
              </a:gs>
              <a:gs pos="100000">
                <a:schemeClr val="accent1">
                  <a:lumMod val="75000"/>
                </a:schemeClr>
              </a:gs>
              <a:gs pos="93000">
                <a:schemeClr val="bg1"/>
              </a:gs>
              <a:gs pos="100000">
                <a:schemeClr val="bg1"/>
              </a:gs>
            </a:gsLst>
            <a:lin ang="10800000" scaled="1"/>
            <a:tileRect/>
          </a:gradFill>
          <a:ln w="158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>
                <a:solidFill>
                  <a:schemeClr val="tx1">
                    <a:lumMod val="65000"/>
                    <a:lumOff val="35000"/>
                  </a:schemeClr>
                </a:solidFill>
              </a:rPr>
              <a:t>Tabel intretinere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F8953135-8548-4EE3-9969-75A8F84E90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4547146"/>
              </p:ext>
            </p:extLst>
          </p:nvPr>
        </p:nvGraphicFramePr>
        <p:xfrm>
          <a:off x="1718749" y="1368375"/>
          <a:ext cx="5806001" cy="3930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>
                  <a:extLst>
                    <a:ext uri="{9D8B030D-6E8A-4147-A177-3AD203B41FA5}">
                      <a16:colId xmlns:a16="http://schemas.microsoft.com/office/drawing/2014/main" val="1356937080"/>
                    </a:ext>
                  </a:extLst>
                </a:gridCol>
                <a:gridCol w="1137363">
                  <a:extLst>
                    <a:ext uri="{9D8B030D-6E8A-4147-A177-3AD203B41FA5}">
                      <a16:colId xmlns:a16="http://schemas.microsoft.com/office/drawing/2014/main" val="2496032166"/>
                    </a:ext>
                  </a:extLst>
                </a:gridCol>
                <a:gridCol w="429208">
                  <a:extLst>
                    <a:ext uri="{9D8B030D-6E8A-4147-A177-3AD203B41FA5}">
                      <a16:colId xmlns:a16="http://schemas.microsoft.com/office/drawing/2014/main" val="927076491"/>
                    </a:ext>
                  </a:extLst>
                </a:gridCol>
                <a:gridCol w="858055">
                  <a:extLst>
                    <a:ext uri="{9D8B030D-6E8A-4147-A177-3AD203B41FA5}">
                      <a16:colId xmlns:a16="http://schemas.microsoft.com/office/drawing/2014/main" val="1584170534"/>
                    </a:ext>
                  </a:extLst>
                </a:gridCol>
                <a:gridCol w="561975">
                  <a:extLst>
                    <a:ext uri="{9D8B030D-6E8A-4147-A177-3AD203B41FA5}">
                      <a16:colId xmlns:a16="http://schemas.microsoft.com/office/drawing/2014/main" val="3534455024"/>
                    </a:ext>
                  </a:extLst>
                </a:gridCol>
                <a:gridCol w="561975">
                  <a:extLst>
                    <a:ext uri="{9D8B030D-6E8A-4147-A177-3AD203B41FA5}">
                      <a16:colId xmlns:a16="http://schemas.microsoft.com/office/drawing/2014/main" val="386415335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2239349485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3212762409"/>
                    </a:ext>
                  </a:extLst>
                </a:gridCol>
                <a:gridCol w="561975">
                  <a:extLst>
                    <a:ext uri="{9D8B030D-6E8A-4147-A177-3AD203B41FA5}">
                      <a16:colId xmlns:a16="http://schemas.microsoft.com/office/drawing/2014/main" val="52044828"/>
                    </a:ext>
                  </a:extLst>
                </a:gridCol>
              </a:tblGrid>
              <a:tr h="239699"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Ap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Nume, prenume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Nr. pers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Intretinere luna decembrie 2018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Restanta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Total de plata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Penalitati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Total suma datorata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Status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3702425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Odovinca D.</a:t>
                      </a:r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105.95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190.90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296.85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296.85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Achitat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722038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Iordache Gh.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288.10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288.10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288.10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0001473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Nitu D-tru.</a:t>
                      </a:r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1,133.09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1,133.09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1,133.09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Achitat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9102858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Carstea M.</a:t>
                      </a:r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372.62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372.62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372.62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Achitat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2666159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Rapeanu V.</a:t>
                      </a:r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83.89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74.76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158.65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158.65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Achitat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6231318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Petrescu D-tru.</a:t>
                      </a:r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327.75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327.75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327.75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Partial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3389729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Radu Bogdan</a:t>
                      </a:r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260.76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260.76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260.76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1803574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Florea M.</a:t>
                      </a:r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358.43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358.43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358.43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2820063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Tudoran M.</a:t>
                      </a:r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240.66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240.66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240.66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8173922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Gurlea I.</a:t>
                      </a:r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184.41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184.41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184.41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9747823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Dumitrache B.</a:t>
                      </a:r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153.36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135.94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289.30 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289.30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7969411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Geambasu C.</a:t>
                      </a:r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300.61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300.61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300.61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Partial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0657202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Manea F.</a:t>
                      </a:r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267.61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267.61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267.61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449946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Raileanu Ion</a:t>
                      </a:r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251.46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251.46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251.46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8200989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Sandulachi D.</a:t>
                      </a:r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490.56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490.56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490.56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5683532"/>
                  </a:ext>
                </a:extLst>
              </a:tr>
            </a:tbl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1F9859A8-C564-422C-BA37-FADEFEFF46E4}"/>
              </a:ext>
            </a:extLst>
          </p:cNvPr>
          <p:cNvSpPr/>
          <p:nvPr/>
        </p:nvSpPr>
        <p:spPr>
          <a:xfrm>
            <a:off x="8162506" y="1752275"/>
            <a:ext cx="1483552" cy="2472351"/>
          </a:xfrm>
          <a:prstGeom prst="rect">
            <a:avLst/>
          </a:prstGeom>
          <a:solidFill>
            <a:schemeClr val="bg1"/>
          </a:solidFill>
          <a:ln>
            <a:gradFill flip="none" rotWithShape="1">
              <a:gsLst>
                <a:gs pos="39000">
                  <a:schemeClr val="bg1">
                    <a:lumMod val="75000"/>
                  </a:schemeClr>
                </a:gs>
                <a:gs pos="60000">
                  <a:schemeClr val="accent3">
                    <a:lumMod val="45000"/>
                    <a:lumOff val="5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100000">
                  <a:schemeClr val="tx1"/>
                </a:gs>
              </a:gsLst>
              <a:lin ang="54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  <a:p>
            <a:pPr algn="ctr"/>
            <a:r>
              <a:rPr lang="en-US" sz="1600">
                <a:solidFill>
                  <a:srgbClr val="00B050"/>
                </a:solidFill>
              </a:rPr>
              <a:t>Indicatii</a:t>
            </a:r>
            <a:r>
              <a:rPr lang="en-US" sz="1200">
                <a:solidFill>
                  <a:srgbClr val="00B050"/>
                </a:solidFill>
              </a:rPr>
              <a:t> </a:t>
            </a:r>
          </a:p>
          <a:p>
            <a:pPr algn="ctr"/>
            <a:r>
              <a:rPr lang="en-US" sz="800">
                <a:solidFill>
                  <a:schemeClr val="tx1"/>
                </a:solidFill>
              </a:rPr>
              <a:t>Aici definesti veniturile. </a:t>
            </a:r>
          </a:p>
          <a:p>
            <a:pPr algn="ctr"/>
            <a:endParaRPr lang="en-US" sz="800">
              <a:solidFill>
                <a:schemeClr val="tx1"/>
              </a:solidFill>
            </a:endParaRPr>
          </a:p>
          <a:p>
            <a:pPr algn="ctr"/>
            <a:r>
              <a:rPr lang="en-US" sz="800">
                <a:solidFill>
                  <a:schemeClr val="tx1"/>
                </a:solidFill>
              </a:rPr>
              <a:t>Apasa butonul </a:t>
            </a:r>
          </a:p>
          <a:p>
            <a:pPr algn="ctr"/>
            <a:r>
              <a:rPr lang="en-US" sz="1050" b="1">
                <a:solidFill>
                  <a:schemeClr val="tx1"/>
                </a:solidFill>
              </a:rPr>
              <a:t>Adauga </a:t>
            </a:r>
          </a:p>
          <a:p>
            <a:pPr algn="ctr"/>
            <a:r>
              <a:rPr lang="en-US" sz="800">
                <a:solidFill>
                  <a:schemeClr val="tx1"/>
                </a:solidFill>
              </a:rPr>
              <a:t>din dreptul fiecarei categorii de                    venituri </a:t>
            </a:r>
          </a:p>
          <a:p>
            <a:pPr algn="ctr"/>
            <a:endParaRPr lang="en-US" sz="800">
              <a:solidFill>
                <a:schemeClr val="tx1"/>
              </a:solidFill>
            </a:endParaRPr>
          </a:p>
          <a:p>
            <a:pPr algn="ctr"/>
            <a:r>
              <a:rPr lang="en-US" sz="800">
                <a:solidFill>
                  <a:schemeClr val="tx1"/>
                </a:solidFill>
              </a:rPr>
              <a:t>Apasa butonul </a:t>
            </a:r>
          </a:p>
          <a:p>
            <a:pPr algn="ctr"/>
            <a:r>
              <a:rPr lang="en-US" sz="1050" b="1">
                <a:solidFill>
                  <a:schemeClr val="tx1"/>
                </a:solidFill>
              </a:rPr>
              <a:t>Adauga categorie de venituri </a:t>
            </a:r>
          </a:p>
          <a:p>
            <a:pPr algn="ctr"/>
            <a:r>
              <a:rPr lang="en-US" sz="800">
                <a:solidFill>
                  <a:schemeClr val="tx1"/>
                </a:solidFill>
              </a:rPr>
              <a:t>pentru a adauga o alta categorie de venituri, inafara de cele predefinite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4EC3FEE-B761-42D5-8964-6380858801FA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7071" y="1826810"/>
            <a:ext cx="246610" cy="24661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268BC58-1485-4CEB-BA45-4E4ECD49595C}"/>
              </a:ext>
            </a:extLst>
          </p:cNvPr>
          <p:cNvSpPr txBox="1"/>
          <p:nvPr/>
        </p:nvSpPr>
        <p:spPr>
          <a:xfrm>
            <a:off x="1732605" y="917057"/>
            <a:ext cx="22685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solidFill>
                  <a:schemeClr val="bg1">
                    <a:lumMod val="85000"/>
                  </a:schemeClr>
                </a:solidFill>
                <a:latin typeface="Franklin Gothic Medium" panose="020B0603020102020204" pitchFamily="34" charset="0"/>
                <a:ea typeface="Microsoft YaHei UI" panose="020B0503020204020204" pitchFamily="34" charset="-122"/>
              </a:rPr>
              <a:t>Asociatia de proprietari Vulturul B4A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05F27FF-BDD1-4510-9582-7420D73A8550}"/>
              </a:ext>
            </a:extLst>
          </p:cNvPr>
          <p:cNvSpPr txBox="1"/>
          <p:nvPr/>
        </p:nvSpPr>
        <p:spPr>
          <a:xfrm>
            <a:off x="4134497" y="926456"/>
            <a:ext cx="6639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solidFill>
                  <a:schemeClr val="bg1">
                    <a:lumMod val="85000"/>
                  </a:schemeClr>
                </a:solidFill>
                <a:latin typeface="Franklin Gothic Medium" panose="020B0603020102020204" pitchFamily="34" charset="0"/>
                <a:ea typeface="Microsoft YaHei UI" panose="020B0503020204020204" pitchFamily="34" charset="-122"/>
              </a:rPr>
              <a:t>Scara  A</a:t>
            </a:r>
          </a:p>
        </p:txBody>
      </p:sp>
    </p:spTree>
    <p:extLst>
      <p:ext uri="{BB962C8B-B14F-4D97-AF65-F5344CB8AC3E}">
        <p14:creationId xmlns:p14="http://schemas.microsoft.com/office/powerpoint/2010/main" val="526466673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388AE32E-EA68-489B-84D5-A64ECD89F4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3784" y="5761732"/>
            <a:ext cx="4058216" cy="263926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45DC611A-BFBB-44AC-B0F7-07794262895A}"/>
              </a:ext>
            </a:extLst>
          </p:cNvPr>
          <p:cNvSpPr/>
          <p:nvPr/>
        </p:nvSpPr>
        <p:spPr>
          <a:xfrm>
            <a:off x="220523" y="1295536"/>
            <a:ext cx="1331440" cy="4408859"/>
          </a:xfrm>
          <a:prstGeom prst="rect">
            <a:avLst/>
          </a:prstGeom>
          <a:solidFill>
            <a:schemeClr val="bg1"/>
          </a:solidFill>
          <a:ln w="12700" cmpd="dbl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A95161-73AC-4C73-A6A7-1A42E4243A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4699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3229837-D7AF-4312-B0D0-03271287A548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523" y="476843"/>
            <a:ext cx="462724" cy="3644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8807322-A722-4FC2-807A-1ED6498CE3E5}"/>
              </a:ext>
            </a:extLst>
          </p:cNvPr>
          <p:cNvSpPr txBox="1"/>
          <p:nvPr/>
        </p:nvSpPr>
        <p:spPr>
          <a:xfrm>
            <a:off x="600617" y="435611"/>
            <a:ext cx="19026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rgbClr val="336699"/>
                </a:solidFill>
                <a:latin typeface="Franklin Gothic Medium" panose="020B0603020102020204" pitchFamily="34" charset="0"/>
                <a:ea typeface="Microsoft YaHei UI" panose="020B0503020204020204" pitchFamily="34" charset="-122"/>
              </a:rPr>
              <a:t>BlocAdmin.ro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456C2F-DE97-4EBD-9E49-51CD2A9ADB5D}"/>
              </a:ext>
            </a:extLst>
          </p:cNvPr>
          <p:cNvSpPr txBox="1"/>
          <p:nvPr/>
        </p:nvSpPr>
        <p:spPr>
          <a:xfrm>
            <a:off x="600617" y="653257"/>
            <a:ext cx="18995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i="1" err="1">
                <a:solidFill>
                  <a:srgbClr val="006600"/>
                </a:solidFill>
              </a:rPr>
              <a:t>Pentru</a:t>
            </a:r>
            <a:r>
              <a:rPr lang="en-US" sz="800" b="1" i="1">
                <a:solidFill>
                  <a:srgbClr val="006600"/>
                </a:solidFill>
              </a:rPr>
              <a:t> administratorii de bloc</a:t>
            </a:r>
          </a:p>
        </p:txBody>
      </p:sp>
      <p:sp>
        <p:nvSpPr>
          <p:cNvPr id="16" name="Rectangle: Rounded Corners 15">
            <a:hlinkClick r:id="rId5" action="ppaction://hlinksldjump"/>
            <a:extLst>
              <a:ext uri="{FF2B5EF4-FFF2-40B4-BE49-F238E27FC236}">
                <a16:creationId xmlns:a16="http://schemas.microsoft.com/office/drawing/2014/main" id="{51F80B45-E6EE-437B-823E-AFC376A10FA4}"/>
              </a:ext>
            </a:extLst>
          </p:cNvPr>
          <p:cNvSpPr/>
          <p:nvPr/>
        </p:nvSpPr>
        <p:spPr>
          <a:xfrm>
            <a:off x="300037" y="220577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Apartamente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D9A977F-7B59-4787-ACF1-074B698FD483}"/>
              </a:ext>
            </a:extLst>
          </p:cNvPr>
          <p:cNvSpPr/>
          <p:nvPr/>
        </p:nvSpPr>
        <p:spPr>
          <a:xfrm>
            <a:off x="300037" y="262348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Contoare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A2C994D-CDAA-460C-B21F-73DE9B1B4A0E}"/>
              </a:ext>
            </a:extLst>
          </p:cNvPr>
          <p:cNvSpPr/>
          <p:nvPr/>
        </p:nvSpPr>
        <p:spPr>
          <a:xfrm>
            <a:off x="300037" y="304120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Facturi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C11240CE-0ACE-44A5-B859-A177D086DAE1}"/>
              </a:ext>
            </a:extLst>
          </p:cNvPr>
          <p:cNvSpPr/>
          <p:nvPr/>
        </p:nvSpPr>
        <p:spPr>
          <a:xfrm>
            <a:off x="300037" y="345891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Venituri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AB0A492D-F5AF-4B71-BE0C-7996082DC831}"/>
              </a:ext>
            </a:extLst>
          </p:cNvPr>
          <p:cNvSpPr/>
          <p:nvPr/>
        </p:nvSpPr>
        <p:spPr>
          <a:xfrm>
            <a:off x="300037" y="387663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Fonduri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B2D0DF0B-6CBE-4AEF-BE7F-98A80B47BC4B}"/>
              </a:ext>
            </a:extLst>
          </p:cNvPr>
          <p:cNvSpPr/>
          <p:nvPr/>
        </p:nvSpPr>
        <p:spPr>
          <a:xfrm>
            <a:off x="300037" y="429434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Contabilitate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49C328-EA5D-4724-AE70-1BE6F446DC8E}"/>
              </a:ext>
            </a:extLst>
          </p:cNvPr>
          <p:cNvSpPr/>
          <p:nvPr/>
        </p:nvSpPr>
        <p:spPr>
          <a:xfrm>
            <a:off x="1631477" y="1295536"/>
            <a:ext cx="10340000" cy="4407059"/>
          </a:xfrm>
          <a:prstGeom prst="rect">
            <a:avLst/>
          </a:prstGeom>
          <a:solidFill>
            <a:schemeClr val="bg1"/>
          </a:solidFill>
          <a:ln w="12700" cmpd="dbl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3" name="Rectangle: Rounded Corners 22">
            <a:hlinkClick r:id="rId6" action="ppaction://hlinksldjump"/>
            <a:extLst>
              <a:ext uri="{FF2B5EF4-FFF2-40B4-BE49-F238E27FC236}">
                <a16:creationId xmlns:a16="http://schemas.microsoft.com/office/drawing/2014/main" id="{0FF7EBC6-280E-4221-B843-104915A087EA}"/>
              </a:ext>
            </a:extLst>
          </p:cNvPr>
          <p:cNvSpPr/>
          <p:nvPr/>
        </p:nvSpPr>
        <p:spPr>
          <a:xfrm>
            <a:off x="300037" y="178805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Asociatie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A93ADA-403C-432F-8AE5-0196473C4CF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56" y="5889597"/>
            <a:ext cx="11431595" cy="56205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3C8E6E9-9D70-4165-A23F-C2FEAC1921E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761" y="6052448"/>
            <a:ext cx="11434622" cy="54429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2E257A1-1701-4319-A7DE-54E646A0FC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23972"/>
            <a:ext cx="4058216" cy="47959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D20ACDCE-8903-4937-90C9-4E6A8BFAED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0198" y="5761732"/>
            <a:ext cx="4058216" cy="263926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98691049-8A65-42D5-9AB6-28514E63DF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12" y="5903761"/>
            <a:ext cx="4058216" cy="495369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4B1B60BD-3D04-4352-9523-EDD9FAF552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63809"/>
            <a:ext cx="4058216" cy="26392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2BB4F0C-1208-4C56-8B09-2E678B33D19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5952117"/>
            <a:ext cx="8991600" cy="442087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EC0BBD21-5F58-49DB-AB8D-97FCB71D7F7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0" y="6592736"/>
            <a:ext cx="12192000" cy="26035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14A719F8-D644-4188-A663-0767926290B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56" y="874080"/>
            <a:ext cx="12191999" cy="315241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DEEAA446-D79D-4357-9B6B-AF972384CC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012" y="6056161"/>
            <a:ext cx="4058216" cy="495369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24AC8071-BE69-4839-8061-4FF39052168E}"/>
              </a:ext>
            </a:extLst>
          </p:cNvPr>
          <p:cNvSpPr txBox="1"/>
          <p:nvPr/>
        </p:nvSpPr>
        <p:spPr>
          <a:xfrm>
            <a:off x="9985019" y="873089"/>
            <a:ext cx="7629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chemeClr val="bg1">
                    <a:lumMod val="85000"/>
                  </a:schemeClr>
                </a:solidFill>
              </a:rPr>
              <a:t>Notificari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EF3861FA-F025-4A15-AE0B-D365E415D5D0}"/>
              </a:ext>
            </a:extLst>
          </p:cNvPr>
          <p:cNvGrpSpPr/>
          <p:nvPr/>
        </p:nvGrpSpPr>
        <p:grpSpPr>
          <a:xfrm>
            <a:off x="10895037" y="959314"/>
            <a:ext cx="188913" cy="127000"/>
            <a:chOff x="10521950" y="971550"/>
            <a:chExt cx="298450" cy="127000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D2CFC05E-B662-46D1-86E6-60B2C4BBEABF}"/>
                </a:ext>
              </a:extLst>
            </p:cNvPr>
            <p:cNvCxnSpPr>
              <a:cxnSpLocks/>
            </p:cNvCxnSpPr>
            <p:nvPr/>
          </p:nvCxnSpPr>
          <p:spPr>
            <a:xfrm>
              <a:off x="10521950" y="971550"/>
              <a:ext cx="298450" cy="0"/>
            </a:xfrm>
            <a:prstGeom prst="line">
              <a:avLst/>
            </a:prstGeom>
            <a:ln w="158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E4A0B63-0CD5-48B6-B233-97D5B0FECF64}"/>
                </a:ext>
              </a:extLst>
            </p:cNvPr>
            <p:cNvCxnSpPr>
              <a:cxnSpLocks/>
            </p:cNvCxnSpPr>
            <p:nvPr/>
          </p:nvCxnSpPr>
          <p:spPr>
            <a:xfrm>
              <a:off x="10521950" y="1035050"/>
              <a:ext cx="298450" cy="0"/>
            </a:xfrm>
            <a:prstGeom prst="line">
              <a:avLst/>
            </a:prstGeom>
            <a:ln w="158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BC1EDA5-6BEE-42F8-81FE-E8C1ADD03A80}"/>
                </a:ext>
              </a:extLst>
            </p:cNvPr>
            <p:cNvCxnSpPr>
              <a:cxnSpLocks/>
            </p:cNvCxnSpPr>
            <p:nvPr/>
          </p:nvCxnSpPr>
          <p:spPr>
            <a:xfrm>
              <a:off x="10521950" y="1098550"/>
              <a:ext cx="298450" cy="0"/>
            </a:xfrm>
            <a:prstGeom prst="line">
              <a:avLst/>
            </a:prstGeom>
            <a:ln w="158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E4D133E1-4242-4932-81FB-9DCA7A78F95D}"/>
              </a:ext>
            </a:extLst>
          </p:cNvPr>
          <p:cNvSpPr txBox="1"/>
          <p:nvPr/>
        </p:nvSpPr>
        <p:spPr>
          <a:xfrm>
            <a:off x="11109169" y="884314"/>
            <a:ext cx="9987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chemeClr val="bg1">
                    <a:lumMod val="85000"/>
                  </a:schemeClr>
                </a:solidFill>
              </a:rPr>
              <a:t>Contul Meu</a:t>
            </a: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78C766AA-C900-488D-9A53-EC9AC65D2938}"/>
              </a:ext>
            </a:extLst>
          </p:cNvPr>
          <p:cNvPicPr>
            <a:picLocks noChangeAspect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150" y="898912"/>
            <a:ext cx="218250" cy="242600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6B285945-186E-47EE-9D38-671F972DA7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641" y="5764294"/>
            <a:ext cx="4058216" cy="495369"/>
          </a:xfrm>
          <a:prstGeom prst="rect">
            <a:avLst/>
          </a:prstGeom>
        </p:spPr>
      </p:pic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77E01EFD-AECF-4331-8D06-5E00B6FD3FAA}"/>
              </a:ext>
            </a:extLst>
          </p:cNvPr>
          <p:cNvSpPr/>
          <p:nvPr/>
        </p:nvSpPr>
        <p:spPr>
          <a:xfrm>
            <a:off x="300037" y="1370344"/>
            <a:ext cx="1151258" cy="381931"/>
          </a:xfrm>
          <a:prstGeom prst="roundRect">
            <a:avLst/>
          </a:prstGeom>
          <a:gradFill flip="none" rotWithShape="1">
            <a:gsLst>
              <a:gs pos="94000">
                <a:schemeClr val="accent1"/>
              </a:gs>
              <a:gs pos="100000">
                <a:schemeClr val="accent1">
                  <a:lumMod val="75000"/>
                </a:schemeClr>
              </a:gs>
              <a:gs pos="93000">
                <a:schemeClr val="bg1"/>
              </a:gs>
              <a:gs pos="100000">
                <a:schemeClr val="bg1"/>
              </a:gs>
            </a:gsLst>
            <a:lin ang="10800000" scaled="1"/>
            <a:tileRect/>
          </a:gradFill>
          <a:ln w="158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>
                <a:solidFill>
                  <a:schemeClr val="tx1">
                    <a:lumMod val="65000"/>
                    <a:lumOff val="35000"/>
                  </a:schemeClr>
                </a:solidFill>
              </a:rPr>
              <a:t>Tabel intretinere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268BC58-1485-4CEB-BA45-4E4ECD49595C}"/>
              </a:ext>
            </a:extLst>
          </p:cNvPr>
          <p:cNvSpPr txBox="1"/>
          <p:nvPr/>
        </p:nvSpPr>
        <p:spPr>
          <a:xfrm>
            <a:off x="1732605" y="917057"/>
            <a:ext cx="22685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solidFill>
                  <a:schemeClr val="bg1">
                    <a:lumMod val="85000"/>
                  </a:schemeClr>
                </a:solidFill>
                <a:latin typeface="Franklin Gothic Medium" panose="020B0603020102020204" pitchFamily="34" charset="0"/>
                <a:ea typeface="Microsoft YaHei UI" panose="020B0503020204020204" pitchFamily="34" charset="-122"/>
              </a:rPr>
              <a:t>Asociatia de proprietari Vulturul B4A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05F27FF-BDD1-4510-9582-7420D73A8550}"/>
              </a:ext>
            </a:extLst>
          </p:cNvPr>
          <p:cNvSpPr txBox="1"/>
          <p:nvPr/>
        </p:nvSpPr>
        <p:spPr>
          <a:xfrm>
            <a:off x="4134497" y="926456"/>
            <a:ext cx="6639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solidFill>
                  <a:schemeClr val="bg1">
                    <a:lumMod val="85000"/>
                  </a:schemeClr>
                </a:solidFill>
                <a:latin typeface="Franklin Gothic Medium" panose="020B0603020102020204" pitchFamily="34" charset="0"/>
                <a:ea typeface="Microsoft YaHei UI" panose="020B0503020204020204" pitchFamily="34" charset="-122"/>
              </a:rPr>
              <a:t>Scara  A</a:t>
            </a:r>
          </a:p>
        </p:txBody>
      </p:sp>
      <p:sp>
        <p:nvSpPr>
          <p:cNvPr id="55" name="Isosceles Triangle 54">
            <a:extLst>
              <a:ext uri="{FF2B5EF4-FFF2-40B4-BE49-F238E27FC236}">
                <a16:creationId xmlns:a16="http://schemas.microsoft.com/office/drawing/2014/main" id="{9007196A-6C69-4DBF-A794-80016EBC85AB}"/>
              </a:ext>
            </a:extLst>
          </p:cNvPr>
          <p:cNvSpPr/>
          <p:nvPr/>
        </p:nvSpPr>
        <p:spPr>
          <a:xfrm rot="10800000">
            <a:off x="1673683" y="1003507"/>
            <a:ext cx="96563" cy="73319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Isosceles Triangle 55">
            <a:extLst>
              <a:ext uri="{FF2B5EF4-FFF2-40B4-BE49-F238E27FC236}">
                <a16:creationId xmlns:a16="http://schemas.microsoft.com/office/drawing/2014/main" id="{8166D678-3963-411B-9CD1-922A881D563C}"/>
              </a:ext>
            </a:extLst>
          </p:cNvPr>
          <p:cNvSpPr/>
          <p:nvPr/>
        </p:nvSpPr>
        <p:spPr>
          <a:xfrm rot="10800000">
            <a:off x="4078658" y="1004683"/>
            <a:ext cx="96563" cy="73319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8" name="Table 57">
            <a:extLst>
              <a:ext uri="{FF2B5EF4-FFF2-40B4-BE49-F238E27FC236}">
                <a16:creationId xmlns:a16="http://schemas.microsoft.com/office/drawing/2014/main" id="{F8953135-8548-4EE3-9969-75A8F84E90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1572014"/>
              </p:ext>
            </p:extLst>
          </p:nvPr>
        </p:nvGraphicFramePr>
        <p:xfrm>
          <a:off x="1718749" y="1368375"/>
          <a:ext cx="5806001" cy="3930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>
                  <a:extLst>
                    <a:ext uri="{9D8B030D-6E8A-4147-A177-3AD203B41FA5}">
                      <a16:colId xmlns:a16="http://schemas.microsoft.com/office/drawing/2014/main" val="1356937080"/>
                    </a:ext>
                  </a:extLst>
                </a:gridCol>
                <a:gridCol w="1137363">
                  <a:extLst>
                    <a:ext uri="{9D8B030D-6E8A-4147-A177-3AD203B41FA5}">
                      <a16:colId xmlns:a16="http://schemas.microsoft.com/office/drawing/2014/main" val="2496032166"/>
                    </a:ext>
                  </a:extLst>
                </a:gridCol>
                <a:gridCol w="429208">
                  <a:extLst>
                    <a:ext uri="{9D8B030D-6E8A-4147-A177-3AD203B41FA5}">
                      <a16:colId xmlns:a16="http://schemas.microsoft.com/office/drawing/2014/main" val="927076491"/>
                    </a:ext>
                  </a:extLst>
                </a:gridCol>
                <a:gridCol w="858055">
                  <a:extLst>
                    <a:ext uri="{9D8B030D-6E8A-4147-A177-3AD203B41FA5}">
                      <a16:colId xmlns:a16="http://schemas.microsoft.com/office/drawing/2014/main" val="1584170534"/>
                    </a:ext>
                  </a:extLst>
                </a:gridCol>
                <a:gridCol w="561975">
                  <a:extLst>
                    <a:ext uri="{9D8B030D-6E8A-4147-A177-3AD203B41FA5}">
                      <a16:colId xmlns:a16="http://schemas.microsoft.com/office/drawing/2014/main" val="3534455024"/>
                    </a:ext>
                  </a:extLst>
                </a:gridCol>
                <a:gridCol w="561975">
                  <a:extLst>
                    <a:ext uri="{9D8B030D-6E8A-4147-A177-3AD203B41FA5}">
                      <a16:colId xmlns:a16="http://schemas.microsoft.com/office/drawing/2014/main" val="386415335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2239349485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3212762409"/>
                    </a:ext>
                  </a:extLst>
                </a:gridCol>
                <a:gridCol w="561975">
                  <a:extLst>
                    <a:ext uri="{9D8B030D-6E8A-4147-A177-3AD203B41FA5}">
                      <a16:colId xmlns:a16="http://schemas.microsoft.com/office/drawing/2014/main" val="52044828"/>
                    </a:ext>
                  </a:extLst>
                </a:gridCol>
              </a:tblGrid>
              <a:tr h="239699"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Ap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Nume, prenume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Nr. pers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Intretinere luna decembrie 2018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Restanta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Total de plata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Penalitati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Total suma datorata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Status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3702425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Odovinca D.</a:t>
                      </a:r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105.95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190.90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296.85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296.85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Achitat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722038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Iordache Gh.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288.10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288.10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288.10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0001473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Nitu D-tru.</a:t>
                      </a:r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1,133.09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1,133.09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1,133.09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Achitat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9102858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Carstea M.</a:t>
                      </a:r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372.62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372.62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372.62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Achitat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2666159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Rapeanu V.</a:t>
                      </a:r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83.89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74.76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158.65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158.65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Achitat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6231318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Petrescu D-tru.</a:t>
                      </a:r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327.75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327.75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327.75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Partial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3389729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Radu Bogdan</a:t>
                      </a:r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260.76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260.76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260.76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1803574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Florea M.</a:t>
                      </a:r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358.43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358.43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358.43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2820063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Tudoran M.</a:t>
                      </a:r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240.66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240.66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240.66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8173922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Gurlea I.</a:t>
                      </a:r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184.41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184.41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184.41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9747823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Dumitrache B.</a:t>
                      </a:r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153.36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135.94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289.30 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289.30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7969411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Geambasu C.</a:t>
                      </a:r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300.61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300.61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300.61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Partial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0657202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Manea F.</a:t>
                      </a:r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267.61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267.61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267.61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449946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Raileanu Ion</a:t>
                      </a:r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251.46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251.46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251.46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8200989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Sandulachi D.</a:t>
                      </a:r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490.56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490.56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490.56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56835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3606588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1218692-FCDA-4E73-91C8-29EC92CEC3E5}"/>
              </a:ext>
            </a:extLst>
          </p:cNvPr>
          <p:cNvGrpSpPr/>
          <p:nvPr/>
        </p:nvGrpSpPr>
        <p:grpSpPr>
          <a:xfrm>
            <a:off x="-2356" y="0"/>
            <a:ext cx="12199739" cy="6853086"/>
            <a:chOff x="-2356" y="0"/>
            <a:chExt cx="12199739" cy="685308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2E66CD0-7198-4E3F-8D39-4CE8E0F73D2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" y="1180633"/>
              <a:ext cx="12197384" cy="1381149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388AE32E-EA68-489B-84D5-A64ECD89F40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133784" y="5761732"/>
              <a:ext cx="4058216" cy="263926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B5A95161-73AC-4C73-A6A7-1A42E4243AE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46990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3229837-D7AF-4312-B0D0-03271287A54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0523" y="476843"/>
              <a:ext cx="462724" cy="364425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8807322-A722-4FC2-807A-1ED6498CE3E5}"/>
                </a:ext>
              </a:extLst>
            </p:cNvPr>
            <p:cNvSpPr txBox="1"/>
            <p:nvPr/>
          </p:nvSpPr>
          <p:spPr>
            <a:xfrm>
              <a:off x="600617" y="435611"/>
              <a:ext cx="19026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>
                  <a:solidFill>
                    <a:srgbClr val="336699"/>
                  </a:solidFill>
                  <a:latin typeface="Franklin Gothic Medium" panose="020B0603020102020204" pitchFamily="34" charset="0"/>
                  <a:ea typeface="Microsoft YaHei UI" panose="020B0503020204020204" pitchFamily="34" charset="-122"/>
                </a:rPr>
                <a:t>BlocAdmin.ro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A456C2F-DE97-4EBD-9E49-51CD2A9ADB5D}"/>
                </a:ext>
              </a:extLst>
            </p:cNvPr>
            <p:cNvSpPr txBox="1"/>
            <p:nvPr/>
          </p:nvSpPr>
          <p:spPr>
            <a:xfrm>
              <a:off x="600617" y="653257"/>
              <a:ext cx="189951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1" i="1" err="1">
                  <a:solidFill>
                    <a:srgbClr val="006600"/>
                  </a:solidFill>
                </a:rPr>
                <a:t>Pentru</a:t>
              </a:r>
              <a:r>
                <a:rPr lang="en-US" sz="800" b="1" i="1">
                  <a:solidFill>
                    <a:srgbClr val="006600"/>
                  </a:solidFill>
                </a:rPr>
                <a:t> administratorii de bloc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149C328-EA5D-4724-AE70-1BE6F446DC8E}"/>
                </a:ext>
              </a:extLst>
            </p:cNvPr>
            <p:cNvSpPr/>
            <p:nvPr/>
          </p:nvSpPr>
          <p:spPr>
            <a:xfrm>
              <a:off x="1631477" y="1295536"/>
              <a:ext cx="10340000" cy="4407059"/>
            </a:xfrm>
            <a:prstGeom prst="rect">
              <a:avLst/>
            </a:prstGeom>
            <a:solidFill>
              <a:schemeClr val="bg1"/>
            </a:solidFill>
            <a:ln w="12700" cmpd="dbl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EDA93ADA-403C-432F-8AE5-0196473C4CF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356" y="5889597"/>
              <a:ext cx="11431595" cy="562053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3C8E6E9-9D70-4165-A23F-C2FEAC1921E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2761" y="6052448"/>
              <a:ext cx="11434622" cy="544296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D2E257A1-1701-4319-A7DE-54E646A0FC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6123972"/>
              <a:ext cx="4058216" cy="479592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D20ACDCE-8903-4937-90C9-4E6A8BFAED2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60198" y="5761732"/>
              <a:ext cx="4058216" cy="263926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98691049-8A65-42D5-9AB6-28514E63DF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6612" y="5903761"/>
              <a:ext cx="4058216" cy="495369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4B1B60BD-3D04-4352-9523-EDD9FAF552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5763809"/>
              <a:ext cx="4058216" cy="263926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12BB4F0C-1208-4C56-8B09-2E678B33D19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00400" y="5952117"/>
              <a:ext cx="8991600" cy="442087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EC0BBD21-5F58-49DB-AB8D-97FCB71D7F7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0" y="6592736"/>
              <a:ext cx="12192000" cy="260350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14A719F8-D644-4188-A663-0767926290B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356" y="874080"/>
              <a:ext cx="12191999" cy="315241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DEEAA446-D79D-4357-9B6B-AF972384CC2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9012" y="6056161"/>
              <a:ext cx="4058216" cy="495369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4AC8071-BE69-4839-8061-4FF39052168E}"/>
                </a:ext>
              </a:extLst>
            </p:cNvPr>
            <p:cNvSpPr txBox="1"/>
            <p:nvPr/>
          </p:nvSpPr>
          <p:spPr>
            <a:xfrm>
              <a:off x="9985019" y="873089"/>
              <a:ext cx="76297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>
                  <a:solidFill>
                    <a:schemeClr val="bg1">
                      <a:lumMod val="85000"/>
                    </a:schemeClr>
                  </a:solidFill>
                </a:rPr>
                <a:t>Notificari</a:t>
              </a:r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EF3861FA-F025-4A15-AE0B-D365E415D5D0}"/>
                </a:ext>
              </a:extLst>
            </p:cNvPr>
            <p:cNvGrpSpPr/>
            <p:nvPr/>
          </p:nvGrpSpPr>
          <p:grpSpPr>
            <a:xfrm>
              <a:off x="10895037" y="959314"/>
              <a:ext cx="188913" cy="127000"/>
              <a:chOff x="10521950" y="971550"/>
              <a:chExt cx="298450" cy="127000"/>
            </a:xfrm>
          </p:grpSpPr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D2CFC05E-B662-46D1-86E6-60B2C4BBEA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21950" y="971550"/>
                <a:ext cx="298450" cy="0"/>
              </a:xfrm>
              <a:prstGeom prst="line">
                <a:avLst/>
              </a:prstGeom>
              <a:ln w="15875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0E4A0B63-0CD5-48B6-B233-97D5B0FECF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21950" y="1035050"/>
                <a:ext cx="298450" cy="0"/>
              </a:xfrm>
              <a:prstGeom prst="line">
                <a:avLst/>
              </a:prstGeom>
              <a:ln w="15875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CBC1EDA5-6BEE-42F8-81FE-E8C1ADD03A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21950" y="1098550"/>
                <a:ext cx="298450" cy="0"/>
              </a:xfrm>
              <a:prstGeom prst="line">
                <a:avLst/>
              </a:prstGeom>
              <a:ln w="15875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E4D133E1-4242-4932-81FB-9DCA7A78F95D}"/>
                </a:ext>
              </a:extLst>
            </p:cNvPr>
            <p:cNvSpPr txBox="1"/>
            <p:nvPr/>
          </p:nvSpPr>
          <p:spPr>
            <a:xfrm>
              <a:off x="11109169" y="884314"/>
              <a:ext cx="9987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>
                  <a:solidFill>
                    <a:schemeClr val="bg1">
                      <a:lumMod val="85000"/>
                    </a:schemeClr>
                  </a:solidFill>
                </a:rPr>
                <a:t>Contul Meu</a:t>
              </a:r>
            </a:p>
          </p:txBody>
        </p:sp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78C766AA-C900-488D-9A53-EC9AC65D293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6150" y="898912"/>
              <a:ext cx="218250" cy="242600"/>
            </a:xfrm>
            <a:prstGeom prst="rect">
              <a:avLst/>
            </a:prstGeom>
          </p:spPr>
        </p:pic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6B285945-186E-47EE-9D38-671F972DA73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7641" y="5764294"/>
              <a:ext cx="4058216" cy="495369"/>
            </a:xfrm>
            <a:prstGeom prst="rect">
              <a:avLst/>
            </a:prstGeom>
          </p:spPr>
        </p:pic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C268BC58-1485-4CEB-BA45-4E4ECD49595C}"/>
                </a:ext>
              </a:extLst>
            </p:cNvPr>
            <p:cNvSpPr txBox="1"/>
            <p:nvPr/>
          </p:nvSpPr>
          <p:spPr>
            <a:xfrm>
              <a:off x="1732605" y="917057"/>
              <a:ext cx="226852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>
                  <a:solidFill>
                    <a:schemeClr val="bg1">
                      <a:lumMod val="85000"/>
                    </a:schemeClr>
                  </a:solidFill>
                  <a:latin typeface="Franklin Gothic Medium" panose="020B0603020102020204" pitchFamily="34" charset="0"/>
                  <a:ea typeface="Microsoft YaHei UI" panose="020B0503020204020204" pitchFamily="34" charset="-122"/>
                </a:rPr>
                <a:t>Asociatia de proprietari Vulturul B4A</a:t>
              </a:r>
            </a:p>
          </p:txBody>
        </p:sp>
        <p:sp>
          <p:nvSpPr>
            <p:cNvPr id="55" name="Isosceles Triangle 54">
              <a:extLst>
                <a:ext uri="{FF2B5EF4-FFF2-40B4-BE49-F238E27FC236}">
                  <a16:creationId xmlns:a16="http://schemas.microsoft.com/office/drawing/2014/main" id="{9007196A-6C69-4DBF-A794-80016EBC85AB}"/>
                </a:ext>
              </a:extLst>
            </p:cNvPr>
            <p:cNvSpPr/>
            <p:nvPr/>
          </p:nvSpPr>
          <p:spPr>
            <a:xfrm rot="10800000">
              <a:off x="1673683" y="1003507"/>
              <a:ext cx="96563" cy="73319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: Rounded Corners 15">
            <a:hlinkClick r:id="rId10" action="ppaction://hlinksldjump"/>
            <a:extLst>
              <a:ext uri="{FF2B5EF4-FFF2-40B4-BE49-F238E27FC236}">
                <a16:creationId xmlns:a16="http://schemas.microsoft.com/office/drawing/2014/main" id="{51F80B45-E6EE-437B-823E-AFC376A10FA4}"/>
              </a:ext>
            </a:extLst>
          </p:cNvPr>
          <p:cNvSpPr/>
          <p:nvPr/>
        </p:nvSpPr>
        <p:spPr>
          <a:xfrm>
            <a:off x="300037" y="220577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Apartamente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D9A977F-7B59-4787-ACF1-074B698FD483}"/>
              </a:ext>
            </a:extLst>
          </p:cNvPr>
          <p:cNvSpPr/>
          <p:nvPr/>
        </p:nvSpPr>
        <p:spPr>
          <a:xfrm>
            <a:off x="300037" y="262348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Contoare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A2C994D-CDAA-460C-B21F-73DE9B1B4A0E}"/>
              </a:ext>
            </a:extLst>
          </p:cNvPr>
          <p:cNvSpPr/>
          <p:nvPr/>
        </p:nvSpPr>
        <p:spPr>
          <a:xfrm>
            <a:off x="300037" y="3041204"/>
            <a:ext cx="1151258" cy="381931"/>
          </a:xfrm>
          <a:prstGeom prst="roundRect">
            <a:avLst/>
          </a:prstGeom>
          <a:gradFill flip="none" rotWithShape="1">
            <a:gsLst>
              <a:gs pos="94000">
                <a:schemeClr val="accent1"/>
              </a:gs>
              <a:gs pos="100000">
                <a:schemeClr val="accent1">
                  <a:lumMod val="75000"/>
                </a:schemeClr>
              </a:gs>
              <a:gs pos="93000">
                <a:schemeClr val="bg1"/>
              </a:gs>
              <a:gs pos="100000">
                <a:schemeClr val="bg1"/>
              </a:gs>
            </a:gsLst>
            <a:lin ang="10800000" scaled="1"/>
            <a:tileRect/>
          </a:gradFill>
          <a:ln w="158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>
                <a:solidFill>
                  <a:schemeClr val="tx1">
                    <a:lumMod val="65000"/>
                    <a:lumOff val="35000"/>
                  </a:schemeClr>
                </a:solidFill>
              </a:rPr>
              <a:t>Facturi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C11240CE-0ACE-44A5-B859-A177D086DAE1}"/>
              </a:ext>
            </a:extLst>
          </p:cNvPr>
          <p:cNvSpPr/>
          <p:nvPr/>
        </p:nvSpPr>
        <p:spPr>
          <a:xfrm>
            <a:off x="300037" y="345891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Venituri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AB0A492D-F5AF-4B71-BE0C-7996082DC831}"/>
              </a:ext>
            </a:extLst>
          </p:cNvPr>
          <p:cNvSpPr/>
          <p:nvPr/>
        </p:nvSpPr>
        <p:spPr>
          <a:xfrm>
            <a:off x="300037" y="387663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Fonduri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B2D0DF0B-6CBE-4AEF-BE7F-98A80B47BC4B}"/>
              </a:ext>
            </a:extLst>
          </p:cNvPr>
          <p:cNvSpPr/>
          <p:nvPr/>
        </p:nvSpPr>
        <p:spPr>
          <a:xfrm>
            <a:off x="300037" y="429434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Contabilitate</a:t>
            </a:r>
          </a:p>
        </p:txBody>
      </p:sp>
      <p:sp>
        <p:nvSpPr>
          <p:cNvPr id="23" name="Rectangle: Rounded Corners 22">
            <a:hlinkClick r:id="rId11" action="ppaction://hlinksldjump"/>
            <a:extLst>
              <a:ext uri="{FF2B5EF4-FFF2-40B4-BE49-F238E27FC236}">
                <a16:creationId xmlns:a16="http://schemas.microsoft.com/office/drawing/2014/main" id="{0FF7EBC6-280E-4221-B843-104915A087EA}"/>
              </a:ext>
            </a:extLst>
          </p:cNvPr>
          <p:cNvSpPr/>
          <p:nvPr/>
        </p:nvSpPr>
        <p:spPr>
          <a:xfrm>
            <a:off x="300037" y="178805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Asociatie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77E01EFD-AECF-4331-8D06-5E00B6FD3FAA}"/>
              </a:ext>
            </a:extLst>
          </p:cNvPr>
          <p:cNvSpPr/>
          <p:nvPr/>
        </p:nvSpPr>
        <p:spPr>
          <a:xfrm>
            <a:off x="300037" y="137034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Tabel intretinere</a:t>
            </a:r>
          </a:p>
        </p:txBody>
      </p:sp>
    </p:spTree>
    <p:extLst>
      <p:ext uri="{BB962C8B-B14F-4D97-AF65-F5344CB8AC3E}">
        <p14:creationId xmlns:p14="http://schemas.microsoft.com/office/powerpoint/2010/main" val="3283443972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388AE32E-EA68-489B-84D5-A64ECD89F4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3784" y="5761732"/>
            <a:ext cx="4058216" cy="263926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45DC611A-BFBB-44AC-B0F7-07794262895A}"/>
              </a:ext>
            </a:extLst>
          </p:cNvPr>
          <p:cNvSpPr/>
          <p:nvPr/>
        </p:nvSpPr>
        <p:spPr>
          <a:xfrm>
            <a:off x="220523" y="1295536"/>
            <a:ext cx="1331440" cy="4408859"/>
          </a:xfrm>
          <a:prstGeom prst="rect">
            <a:avLst/>
          </a:prstGeom>
          <a:solidFill>
            <a:schemeClr val="bg1"/>
          </a:solidFill>
          <a:ln w="12700" cmpd="dbl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A95161-73AC-4C73-A6A7-1A42E4243A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4699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3229837-D7AF-4312-B0D0-03271287A548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523" y="476843"/>
            <a:ext cx="462724" cy="3644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8807322-A722-4FC2-807A-1ED6498CE3E5}"/>
              </a:ext>
            </a:extLst>
          </p:cNvPr>
          <p:cNvSpPr txBox="1"/>
          <p:nvPr/>
        </p:nvSpPr>
        <p:spPr>
          <a:xfrm>
            <a:off x="600617" y="435611"/>
            <a:ext cx="19026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rgbClr val="336699"/>
                </a:solidFill>
                <a:latin typeface="Franklin Gothic Medium" panose="020B0603020102020204" pitchFamily="34" charset="0"/>
                <a:ea typeface="Microsoft YaHei UI" panose="020B0503020204020204" pitchFamily="34" charset="-122"/>
              </a:rPr>
              <a:t>BlocAdmin.ro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456C2F-DE97-4EBD-9E49-51CD2A9ADB5D}"/>
              </a:ext>
            </a:extLst>
          </p:cNvPr>
          <p:cNvSpPr txBox="1"/>
          <p:nvPr/>
        </p:nvSpPr>
        <p:spPr>
          <a:xfrm>
            <a:off x="600617" y="653257"/>
            <a:ext cx="18995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i="1" err="1">
                <a:solidFill>
                  <a:srgbClr val="006600"/>
                </a:solidFill>
              </a:rPr>
              <a:t>Pentru</a:t>
            </a:r>
            <a:r>
              <a:rPr lang="en-US" sz="800" b="1" i="1">
                <a:solidFill>
                  <a:srgbClr val="006600"/>
                </a:solidFill>
              </a:rPr>
              <a:t> administratorii de bloc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1F80B45-E6EE-437B-823E-AFC376A10FA4}"/>
              </a:ext>
            </a:extLst>
          </p:cNvPr>
          <p:cNvSpPr/>
          <p:nvPr/>
        </p:nvSpPr>
        <p:spPr>
          <a:xfrm>
            <a:off x="300037" y="2189922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Apartamente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D9A977F-7B59-4787-ACF1-074B698FD483}"/>
              </a:ext>
            </a:extLst>
          </p:cNvPr>
          <p:cNvSpPr/>
          <p:nvPr/>
        </p:nvSpPr>
        <p:spPr>
          <a:xfrm>
            <a:off x="300037" y="2593663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Contoare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A2C994D-CDAA-460C-B21F-73DE9B1B4A0E}"/>
              </a:ext>
            </a:extLst>
          </p:cNvPr>
          <p:cNvSpPr/>
          <p:nvPr/>
        </p:nvSpPr>
        <p:spPr>
          <a:xfrm>
            <a:off x="300037" y="299740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Facturi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C11240CE-0ACE-44A5-B859-A177D086DAE1}"/>
              </a:ext>
            </a:extLst>
          </p:cNvPr>
          <p:cNvSpPr/>
          <p:nvPr/>
        </p:nvSpPr>
        <p:spPr>
          <a:xfrm>
            <a:off x="300037" y="3401145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Venituri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AB0A492D-F5AF-4B71-BE0C-7996082DC831}"/>
              </a:ext>
            </a:extLst>
          </p:cNvPr>
          <p:cNvSpPr/>
          <p:nvPr/>
        </p:nvSpPr>
        <p:spPr>
          <a:xfrm>
            <a:off x="300037" y="3804886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Fonduri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B2D0DF0B-6CBE-4AEF-BE7F-98A80B47BC4B}"/>
              </a:ext>
            </a:extLst>
          </p:cNvPr>
          <p:cNvSpPr/>
          <p:nvPr/>
        </p:nvSpPr>
        <p:spPr>
          <a:xfrm>
            <a:off x="300037" y="420862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Contabilitate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49C328-EA5D-4724-AE70-1BE6F446DC8E}"/>
              </a:ext>
            </a:extLst>
          </p:cNvPr>
          <p:cNvSpPr/>
          <p:nvPr/>
        </p:nvSpPr>
        <p:spPr>
          <a:xfrm>
            <a:off x="1631477" y="1295536"/>
            <a:ext cx="10340000" cy="4407059"/>
          </a:xfrm>
          <a:prstGeom prst="rect">
            <a:avLst/>
          </a:prstGeom>
          <a:solidFill>
            <a:schemeClr val="bg1"/>
          </a:solidFill>
          <a:ln w="12700" cmpd="dbl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0FF7EBC6-280E-4221-B843-104915A087EA}"/>
              </a:ext>
            </a:extLst>
          </p:cNvPr>
          <p:cNvSpPr/>
          <p:nvPr/>
        </p:nvSpPr>
        <p:spPr>
          <a:xfrm>
            <a:off x="300037" y="1786181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Asociatie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A93ADA-403C-432F-8AE5-0196473C4CF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56" y="5889597"/>
            <a:ext cx="11431595" cy="56205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3C8E6E9-9D70-4165-A23F-C2FEAC1921E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761" y="6052448"/>
            <a:ext cx="11434622" cy="54429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2E257A1-1701-4319-A7DE-54E646A0FC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23972"/>
            <a:ext cx="4058216" cy="47959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D20ACDCE-8903-4937-90C9-4E6A8BFAED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0198" y="5761732"/>
            <a:ext cx="4058216" cy="263926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98691049-8A65-42D5-9AB6-28514E63DF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12" y="5903761"/>
            <a:ext cx="4058216" cy="495369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4B1B60BD-3D04-4352-9523-EDD9FAF552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63809"/>
            <a:ext cx="4058216" cy="26392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2BB4F0C-1208-4C56-8B09-2E678B33D19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5952117"/>
            <a:ext cx="8991600" cy="442087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EC0BBD21-5F58-49DB-AB8D-97FCB71D7F7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6592736"/>
            <a:ext cx="12192000" cy="26035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14A719F8-D644-4188-A663-0767926290B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56" y="874080"/>
            <a:ext cx="12191999" cy="315241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DEEAA446-D79D-4357-9B6B-AF972384CC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012" y="6056161"/>
            <a:ext cx="4058216" cy="495369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24AC8071-BE69-4839-8061-4FF39052168E}"/>
              </a:ext>
            </a:extLst>
          </p:cNvPr>
          <p:cNvSpPr txBox="1"/>
          <p:nvPr/>
        </p:nvSpPr>
        <p:spPr>
          <a:xfrm>
            <a:off x="9985019" y="873089"/>
            <a:ext cx="7629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chemeClr val="bg1">
                    <a:lumMod val="85000"/>
                  </a:schemeClr>
                </a:solidFill>
              </a:rPr>
              <a:t>Notificari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EF3861FA-F025-4A15-AE0B-D365E415D5D0}"/>
              </a:ext>
            </a:extLst>
          </p:cNvPr>
          <p:cNvGrpSpPr/>
          <p:nvPr/>
        </p:nvGrpSpPr>
        <p:grpSpPr>
          <a:xfrm>
            <a:off x="10895037" y="959314"/>
            <a:ext cx="188913" cy="127000"/>
            <a:chOff x="10521950" y="971550"/>
            <a:chExt cx="298450" cy="127000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D2CFC05E-B662-46D1-86E6-60B2C4BBEABF}"/>
                </a:ext>
              </a:extLst>
            </p:cNvPr>
            <p:cNvCxnSpPr>
              <a:cxnSpLocks/>
            </p:cNvCxnSpPr>
            <p:nvPr/>
          </p:nvCxnSpPr>
          <p:spPr>
            <a:xfrm>
              <a:off x="10521950" y="971550"/>
              <a:ext cx="298450" cy="0"/>
            </a:xfrm>
            <a:prstGeom prst="line">
              <a:avLst/>
            </a:prstGeom>
            <a:ln w="158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E4A0B63-0CD5-48B6-B233-97D5B0FECF64}"/>
                </a:ext>
              </a:extLst>
            </p:cNvPr>
            <p:cNvCxnSpPr>
              <a:cxnSpLocks/>
            </p:cNvCxnSpPr>
            <p:nvPr/>
          </p:nvCxnSpPr>
          <p:spPr>
            <a:xfrm>
              <a:off x="10521950" y="1035050"/>
              <a:ext cx="298450" cy="0"/>
            </a:xfrm>
            <a:prstGeom prst="line">
              <a:avLst/>
            </a:prstGeom>
            <a:ln w="158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BC1EDA5-6BEE-42F8-81FE-E8C1ADD03A80}"/>
                </a:ext>
              </a:extLst>
            </p:cNvPr>
            <p:cNvCxnSpPr>
              <a:cxnSpLocks/>
            </p:cNvCxnSpPr>
            <p:nvPr/>
          </p:nvCxnSpPr>
          <p:spPr>
            <a:xfrm>
              <a:off x="10521950" y="1098550"/>
              <a:ext cx="298450" cy="0"/>
            </a:xfrm>
            <a:prstGeom prst="line">
              <a:avLst/>
            </a:prstGeom>
            <a:ln w="158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E4D133E1-4242-4932-81FB-9DCA7A78F95D}"/>
              </a:ext>
            </a:extLst>
          </p:cNvPr>
          <p:cNvSpPr txBox="1"/>
          <p:nvPr/>
        </p:nvSpPr>
        <p:spPr>
          <a:xfrm>
            <a:off x="11109169" y="884314"/>
            <a:ext cx="9987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chemeClr val="bg1">
                    <a:lumMod val="85000"/>
                  </a:schemeClr>
                </a:solidFill>
              </a:rPr>
              <a:t>Contul Meu</a:t>
            </a: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78C766AA-C900-488D-9A53-EC9AC65D2938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150" y="898912"/>
            <a:ext cx="218250" cy="242600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6B285945-186E-47EE-9D38-671F972DA7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641" y="5764294"/>
            <a:ext cx="4058216" cy="495369"/>
          </a:xfrm>
          <a:prstGeom prst="rect">
            <a:avLst/>
          </a:prstGeom>
        </p:spPr>
      </p:pic>
      <p:sp>
        <p:nvSpPr>
          <p:cNvPr id="52" name="Rectangle: Rounded Corners 51">
            <a:hlinkClick r:id="rId9" action="ppaction://hlinksldjump"/>
            <a:extLst>
              <a:ext uri="{FF2B5EF4-FFF2-40B4-BE49-F238E27FC236}">
                <a16:creationId xmlns:a16="http://schemas.microsoft.com/office/drawing/2014/main" id="{77E01EFD-AECF-4331-8D06-5E00B6FD3FAA}"/>
              </a:ext>
            </a:extLst>
          </p:cNvPr>
          <p:cNvSpPr/>
          <p:nvPr/>
        </p:nvSpPr>
        <p:spPr>
          <a:xfrm>
            <a:off x="300037" y="137034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Tabel intretinere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268BC58-1485-4CEB-BA45-4E4ECD49595C}"/>
              </a:ext>
            </a:extLst>
          </p:cNvPr>
          <p:cNvSpPr txBox="1"/>
          <p:nvPr/>
        </p:nvSpPr>
        <p:spPr>
          <a:xfrm>
            <a:off x="1732605" y="917057"/>
            <a:ext cx="22685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solidFill>
                  <a:schemeClr val="bg1">
                    <a:lumMod val="85000"/>
                  </a:schemeClr>
                </a:solidFill>
                <a:latin typeface="Franklin Gothic Medium" panose="020B0603020102020204" pitchFamily="34" charset="0"/>
                <a:ea typeface="Microsoft YaHei UI" panose="020B0503020204020204" pitchFamily="34" charset="-122"/>
              </a:rPr>
              <a:t>Asociatia de proprietari Vulturul B4A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05F27FF-BDD1-4510-9582-7420D73A8550}"/>
              </a:ext>
            </a:extLst>
          </p:cNvPr>
          <p:cNvSpPr txBox="1"/>
          <p:nvPr/>
        </p:nvSpPr>
        <p:spPr>
          <a:xfrm>
            <a:off x="4134497" y="926456"/>
            <a:ext cx="6639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solidFill>
                  <a:schemeClr val="bg1">
                    <a:lumMod val="85000"/>
                  </a:schemeClr>
                </a:solidFill>
                <a:latin typeface="Franklin Gothic Medium" panose="020B0603020102020204" pitchFamily="34" charset="0"/>
                <a:ea typeface="Microsoft YaHei UI" panose="020B0503020204020204" pitchFamily="34" charset="-122"/>
              </a:rPr>
              <a:t>Scara  A</a:t>
            </a:r>
          </a:p>
        </p:txBody>
      </p:sp>
      <p:sp>
        <p:nvSpPr>
          <p:cNvPr id="55" name="Isosceles Triangle 54">
            <a:extLst>
              <a:ext uri="{FF2B5EF4-FFF2-40B4-BE49-F238E27FC236}">
                <a16:creationId xmlns:a16="http://schemas.microsoft.com/office/drawing/2014/main" id="{9007196A-6C69-4DBF-A794-80016EBC85AB}"/>
              </a:ext>
            </a:extLst>
          </p:cNvPr>
          <p:cNvSpPr/>
          <p:nvPr/>
        </p:nvSpPr>
        <p:spPr>
          <a:xfrm rot="10800000">
            <a:off x="1673683" y="1003507"/>
            <a:ext cx="96563" cy="73319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Isosceles Triangle 55">
            <a:extLst>
              <a:ext uri="{FF2B5EF4-FFF2-40B4-BE49-F238E27FC236}">
                <a16:creationId xmlns:a16="http://schemas.microsoft.com/office/drawing/2014/main" id="{8166D678-3963-411B-9CD1-922A881D563C}"/>
              </a:ext>
            </a:extLst>
          </p:cNvPr>
          <p:cNvSpPr/>
          <p:nvPr/>
        </p:nvSpPr>
        <p:spPr>
          <a:xfrm rot="10800000">
            <a:off x="4078658" y="1004683"/>
            <a:ext cx="96563" cy="73319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420560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388AE32E-EA68-489B-84D5-A64ECD89F4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3784" y="5761732"/>
            <a:ext cx="4058216" cy="263926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45DC611A-BFBB-44AC-B0F7-07794262895A}"/>
              </a:ext>
            </a:extLst>
          </p:cNvPr>
          <p:cNvSpPr/>
          <p:nvPr/>
        </p:nvSpPr>
        <p:spPr>
          <a:xfrm>
            <a:off x="220523" y="1295536"/>
            <a:ext cx="1331440" cy="4408859"/>
          </a:xfrm>
          <a:prstGeom prst="rect">
            <a:avLst/>
          </a:prstGeom>
          <a:solidFill>
            <a:schemeClr val="bg1"/>
          </a:solidFill>
          <a:ln w="12700" cmpd="dbl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A95161-73AC-4C73-A6A7-1A42E4243A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4699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3229837-D7AF-4312-B0D0-03271287A548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523" y="476843"/>
            <a:ext cx="462724" cy="3644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8807322-A722-4FC2-807A-1ED6498CE3E5}"/>
              </a:ext>
            </a:extLst>
          </p:cNvPr>
          <p:cNvSpPr txBox="1"/>
          <p:nvPr/>
        </p:nvSpPr>
        <p:spPr>
          <a:xfrm>
            <a:off x="600617" y="435611"/>
            <a:ext cx="19026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rgbClr val="336699"/>
                </a:solidFill>
                <a:latin typeface="Franklin Gothic Medium" panose="020B0603020102020204" pitchFamily="34" charset="0"/>
                <a:ea typeface="Microsoft YaHei UI" panose="020B0503020204020204" pitchFamily="34" charset="-122"/>
              </a:rPr>
              <a:t>BlocAdmin.ro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456C2F-DE97-4EBD-9E49-51CD2A9ADB5D}"/>
              </a:ext>
            </a:extLst>
          </p:cNvPr>
          <p:cNvSpPr txBox="1"/>
          <p:nvPr/>
        </p:nvSpPr>
        <p:spPr>
          <a:xfrm>
            <a:off x="600617" y="653257"/>
            <a:ext cx="18995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i="1" err="1">
                <a:solidFill>
                  <a:srgbClr val="006600"/>
                </a:solidFill>
              </a:rPr>
              <a:t>Pentru</a:t>
            </a:r>
            <a:r>
              <a:rPr lang="en-US" sz="800" b="1" i="1">
                <a:solidFill>
                  <a:srgbClr val="006600"/>
                </a:solidFill>
              </a:rPr>
              <a:t> administratorii de bloc</a:t>
            </a:r>
          </a:p>
        </p:txBody>
      </p:sp>
      <p:sp>
        <p:nvSpPr>
          <p:cNvPr id="16" name="Rectangle: Rounded Corners 15">
            <a:hlinkClick r:id="rId5" action="ppaction://hlinksldjump"/>
            <a:extLst>
              <a:ext uri="{FF2B5EF4-FFF2-40B4-BE49-F238E27FC236}">
                <a16:creationId xmlns:a16="http://schemas.microsoft.com/office/drawing/2014/main" id="{51F80B45-E6EE-437B-823E-AFC376A10FA4}"/>
              </a:ext>
            </a:extLst>
          </p:cNvPr>
          <p:cNvSpPr/>
          <p:nvPr/>
        </p:nvSpPr>
        <p:spPr>
          <a:xfrm>
            <a:off x="300037" y="220577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Apartamente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D9A977F-7B59-4787-ACF1-074B698FD483}"/>
              </a:ext>
            </a:extLst>
          </p:cNvPr>
          <p:cNvSpPr/>
          <p:nvPr/>
        </p:nvSpPr>
        <p:spPr>
          <a:xfrm>
            <a:off x="300037" y="262348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Contoare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A2C994D-CDAA-460C-B21F-73DE9B1B4A0E}"/>
              </a:ext>
            </a:extLst>
          </p:cNvPr>
          <p:cNvSpPr/>
          <p:nvPr/>
        </p:nvSpPr>
        <p:spPr>
          <a:xfrm>
            <a:off x="300037" y="304120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Facturi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C11240CE-0ACE-44A5-B859-A177D086DAE1}"/>
              </a:ext>
            </a:extLst>
          </p:cNvPr>
          <p:cNvSpPr/>
          <p:nvPr/>
        </p:nvSpPr>
        <p:spPr>
          <a:xfrm>
            <a:off x="300037" y="345891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Venituri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AB0A492D-F5AF-4B71-BE0C-7996082DC831}"/>
              </a:ext>
            </a:extLst>
          </p:cNvPr>
          <p:cNvSpPr/>
          <p:nvPr/>
        </p:nvSpPr>
        <p:spPr>
          <a:xfrm>
            <a:off x="300037" y="387663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Fonduri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B2D0DF0B-6CBE-4AEF-BE7F-98A80B47BC4B}"/>
              </a:ext>
            </a:extLst>
          </p:cNvPr>
          <p:cNvSpPr/>
          <p:nvPr/>
        </p:nvSpPr>
        <p:spPr>
          <a:xfrm>
            <a:off x="300037" y="429434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Contabilitate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49C328-EA5D-4724-AE70-1BE6F446DC8E}"/>
              </a:ext>
            </a:extLst>
          </p:cNvPr>
          <p:cNvSpPr/>
          <p:nvPr/>
        </p:nvSpPr>
        <p:spPr>
          <a:xfrm>
            <a:off x="1631477" y="1295536"/>
            <a:ext cx="10340000" cy="4407059"/>
          </a:xfrm>
          <a:prstGeom prst="rect">
            <a:avLst/>
          </a:prstGeom>
          <a:solidFill>
            <a:schemeClr val="bg1"/>
          </a:solidFill>
          <a:ln w="12700" cmpd="dbl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3" name="Rectangle: Rounded Corners 22">
            <a:hlinkClick r:id="rId6" action="ppaction://hlinksldjump"/>
            <a:extLst>
              <a:ext uri="{FF2B5EF4-FFF2-40B4-BE49-F238E27FC236}">
                <a16:creationId xmlns:a16="http://schemas.microsoft.com/office/drawing/2014/main" id="{0FF7EBC6-280E-4221-B843-104915A087EA}"/>
              </a:ext>
            </a:extLst>
          </p:cNvPr>
          <p:cNvSpPr/>
          <p:nvPr/>
        </p:nvSpPr>
        <p:spPr>
          <a:xfrm>
            <a:off x="300037" y="178805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Asociatie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A93ADA-403C-432F-8AE5-0196473C4CF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56" y="5889597"/>
            <a:ext cx="11431595" cy="56205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3C8E6E9-9D70-4165-A23F-C2FEAC1921E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761" y="6052448"/>
            <a:ext cx="11434622" cy="54429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2E257A1-1701-4319-A7DE-54E646A0FC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23972"/>
            <a:ext cx="4058216" cy="47959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D20ACDCE-8903-4937-90C9-4E6A8BFAED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0198" y="5761732"/>
            <a:ext cx="4058216" cy="263926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98691049-8A65-42D5-9AB6-28514E63DF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12" y="5903761"/>
            <a:ext cx="4058216" cy="495369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4B1B60BD-3D04-4352-9523-EDD9FAF552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63809"/>
            <a:ext cx="4058216" cy="26392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2BB4F0C-1208-4C56-8B09-2E678B33D19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5952117"/>
            <a:ext cx="8991600" cy="442087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EC0BBD21-5F58-49DB-AB8D-97FCB71D7F7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0" y="6592736"/>
            <a:ext cx="12192000" cy="26035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14A719F8-D644-4188-A663-0767926290B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56" y="874080"/>
            <a:ext cx="12191999" cy="315241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DEEAA446-D79D-4357-9B6B-AF972384CC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012" y="6056161"/>
            <a:ext cx="4058216" cy="495369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24AC8071-BE69-4839-8061-4FF39052168E}"/>
              </a:ext>
            </a:extLst>
          </p:cNvPr>
          <p:cNvSpPr txBox="1"/>
          <p:nvPr/>
        </p:nvSpPr>
        <p:spPr>
          <a:xfrm>
            <a:off x="9985019" y="873089"/>
            <a:ext cx="7629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chemeClr val="bg1">
                    <a:lumMod val="85000"/>
                  </a:schemeClr>
                </a:solidFill>
              </a:rPr>
              <a:t>Notificari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EF3861FA-F025-4A15-AE0B-D365E415D5D0}"/>
              </a:ext>
            </a:extLst>
          </p:cNvPr>
          <p:cNvGrpSpPr/>
          <p:nvPr/>
        </p:nvGrpSpPr>
        <p:grpSpPr>
          <a:xfrm>
            <a:off x="10895037" y="959314"/>
            <a:ext cx="188913" cy="127000"/>
            <a:chOff x="10521950" y="971550"/>
            <a:chExt cx="298450" cy="127000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D2CFC05E-B662-46D1-86E6-60B2C4BBEABF}"/>
                </a:ext>
              </a:extLst>
            </p:cNvPr>
            <p:cNvCxnSpPr>
              <a:cxnSpLocks/>
            </p:cNvCxnSpPr>
            <p:nvPr/>
          </p:nvCxnSpPr>
          <p:spPr>
            <a:xfrm>
              <a:off x="10521950" y="971550"/>
              <a:ext cx="298450" cy="0"/>
            </a:xfrm>
            <a:prstGeom prst="line">
              <a:avLst/>
            </a:prstGeom>
            <a:ln w="158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E4A0B63-0CD5-48B6-B233-97D5B0FECF64}"/>
                </a:ext>
              </a:extLst>
            </p:cNvPr>
            <p:cNvCxnSpPr>
              <a:cxnSpLocks/>
            </p:cNvCxnSpPr>
            <p:nvPr/>
          </p:nvCxnSpPr>
          <p:spPr>
            <a:xfrm>
              <a:off x="10521950" y="1035050"/>
              <a:ext cx="298450" cy="0"/>
            </a:xfrm>
            <a:prstGeom prst="line">
              <a:avLst/>
            </a:prstGeom>
            <a:ln w="158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BC1EDA5-6BEE-42F8-81FE-E8C1ADD03A80}"/>
                </a:ext>
              </a:extLst>
            </p:cNvPr>
            <p:cNvCxnSpPr>
              <a:cxnSpLocks/>
            </p:cNvCxnSpPr>
            <p:nvPr/>
          </p:nvCxnSpPr>
          <p:spPr>
            <a:xfrm>
              <a:off x="10521950" y="1098550"/>
              <a:ext cx="298450" cy="0"/>
            </a:xfrm>
            <a:prstGeom prst="line">
              <a:avLst/>
            </a:prstGeom>
            <a:ln w="158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E4D133E1-4242-4932-81FB-9DCA7A78F95D}"/>
              </a:ext>
            </a:extLst>
          </p:cNvPr>
          <p:cNvSpPr txBox="1"/>
          <p:nvPr/>
        </p:nvSpPr>
        <p:spPr>
          <a:xfrm>
            <a:off x="11109169" y="884314"/>
            <a:ext cx="9987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chemeClr val="bg1">
                    <a:lumMod val="85000"/>
                  </a:schemeClr>
                </a:solidFill>
              </a:rPr>
              <a:t>Contul Meu</a:t>
            </a: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78C766AA-C900-488D-9A53-EC9AC65D2938}"/>
              </a:ext>
            </a:extLst>
          </p:cNvPr>
          <p:cNvPicPr>
            <a:picLocks noChangeAspect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150" y="898912"/>
            <a:ext cx="218250" cy="242600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6B285945-186E-47EE-9D38-671F972DA7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641" y="5764294"/>
            <a:ext cx="4058216" cy="495369"/>
          </a:xfrm>
          <a:prstGeom prst="rect">
            <a:avLst/>
          </a:prstGeom>
        </p:spPr>
      </p:pic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77E01EFD-AECF-4331-8D06-5E00B6FD3FAA}"/>
              </a:ext>
            </a:extLst>
          </p:cNvPr>
          <p:cNvSpPr/>
          <p:nvPr/>
        </p:nvSpPr>
        <p:spPr>
          <a:xfrm>
            <a:off x="300037" y="1370344"/>
            <a:ext cx="1151258" cy="381931"/>
          </a:xfrm>
          <a:prstGeom prst="roundRect">
            <a:avLst/>
          </a:prstGeom>
          <a:gradFill flip="none" rotWithShape="1">
            <a:gsLst>
              <a:gs pos="94000">
                <a:schemeClr val="accent1"/>
              </a:gs>
              <a:gs pos="100000">
                <a:schemeClr val="accent1">
                  <a:lumMod val="75000"/>
                </a:schemeClr>
              </a:gs>
              <a:gs pos="93000">
                <a:schemeClr val="bg1"/>
              </a:gs>
              <a:gs pos="100000">
                <a:schemeClr val="bg1"/>
              </a:gs>
            </a:gsLst>
            <a:lin ang="10800000" scaled="1"/>
            <a:tileRect/>
          </a:gradFill>
          <a:ln w="158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>
                <a:solidFill>
                  <a:schemeClr val="tx1">
                    <a:lumMod val="65000"/>
                    <a:lumOff val="35000"/>
                  </a:schemeClr>
                </a:solidFill>
              </a:rPr>
              <a:t>Tabel intretinere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268BC58-1485-4CEB-BA45-4E4ECD49595C}"/>
              </a:ext>
            </a:extLst>
          </p:cNvPr>
          <p:cNvSpPr txBox="1"/>
          <p:nvPr/>
        </p:nvSpPr>
        <p:spPr>
          <a:xfrm>
            <a:off x="1732605" y="917057"/>
            <a:ext cx="22685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solidFill>
                  <a:schemeClr val="bg1">
                    <a:lumMod val="85000"/>
                  </a:schemeClr>
                </a:solidFill>
                <a:latin typeface="Franklin Gothic Medium" panose="020B0603020102020204" pitchFamily="34" charset="0"/>
                <a:ea typeface="Microsoft YaHei UI" panose="020B0503020204020204" pitchFamily="34" charset="-122"/>
              </a:rPr>
              <a:t>Asociatia de proprietari Vulturul B4A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05F27FF-BDD1-4510-9582-7420D73A8550}"/>
              </a:ext>
            </a:extLst>
          </p:cNvPr>
          <p:cNvSpPr txBox="1"/>
          <p:nvPr/>
        </p:nvSpPr>
        <p:spPr>
          <a:xfrm>
            <a:off x="4134497" y="926456"/>
            <a:ext cx="6639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solidFill>
                  <a:schemeClr val="bg1">
                    <a:lumMod val="85000"/>
                  </a:schemeClr>
                </a:solidFill>
                <a:latin typeface="Franklin Gothic Medium" panose="020B0603020102020204" pitchFamily="34" charset="0"/>
                <a:ea typeface="Microsoft YaHei UI" panose="020B0503020204020204" pitchFamily="34" charset="-122"/>
              </a:rPr>
              <a:t>Scara  A</a:t>
            </a:r>
          </a:p>
        </p:txBody>
      </p:sp>
      <p:sp>
        <p:nvSpPr>
          <p:cNvPr id="55" name="Isosceles Triangle 54">
            <a:extLst>
              <a:ext uri="{FF2B5EF4-FFF2-40B4-BE49-F238E27FC236}">
                <a16:creationId xmlns:a16="http://schemas.microsoft.com/office/drawing/2014/main" id="{9007196A-6C69-4DBF-A794-80016EBC85AB}"/>
              </a:ext>
            </a:extLst>
          </p:cNvPr>
          <p:cNvSpPr/>
          <p:nvPr/>
        </p:nvSpPr>
        <p:spPr>
          <a:xfrm rot="10800000">
            <a:off x="1673683" y="1003507"/>
            <a:ext cx="96563" cy="73319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Isosceles Triangle 55">
            <a:extLst>
              <a:ext uri="{FF2B5EF4-FFF2-40B4-BE49-F238E27FC236}">
                <a16:creationId xmlns:a16="http://schemas.microsoft.com/office/drawing/2014/main" id="{8166D678-3963-411B-9CD1-922A881D563C}"/>
              </a:ext>
            </a:extLst>
          </p:cNvPr>
          <p:cNvSpPr/>
          <p:nvPr/>
        </p:nvSpPr>
        <p:spPr>
          <a:xfrm rot="10800000">
            <a:off x="4078658" y="1004683"/>
            <a:ext cx="96563" cy="73319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8" name="Table 57">
            <a:extLst>
              <a:ext uri="{FF2B5EF4-FFF2-40B4-BE49-F238E27FC236}">
                <a16:creationId xmlns:a16="http://schemas.microsoft.com/office/drawing/2014/main" id="{F8953135-8548-4EE3-9969-75A8F84E90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1572014"/>
              </p:ext>
            </p:extLst>
          </p:nvPr>
        </p:nvGraphicFramePr>
        <p:xfrm>
          <a:off x="1718749" y="1368375"/>
          <a:ext cx="5806001" cy="3930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050">
                  <a:extLst>
                    <a:ext uri="{9D8B030D-6E8A-4147-A177-3AD203B41FA5}">
                      <a16:colId xmlns:a16="http://schemas.microsoft.com/office/drawing/2014/main" val="1356937080"/>
                    </a:ext>
                  </a:extLst>
                </a:gridCol>
                <a:gridCol w="1137363">
                  <a:extLst>
                    <a:ext uri="{9D8B030D-6E8A-4147-A177-3AD203B41FA5}">
                      <a16:colId xmlns:a16="http://schemas.microsoft.com/office/drawing/2014/main" val="2496032166"/>
                    </a:ext>
                  </a:extLst>
                </a:gridCol>
                <a:gridCol w="429208">
                  <a:extLst>
                    <a:ext uri="{9D8B030D-6E8A-4147-A177-3AD203B41FA5}">
                      <a16:colId xmlns:a16="http://schemas.microsoft.com/office/drawing/2014/main" val="927076491"/>
                    </a:ext>
                  </a:extLst>
                </a:gridCol>
                <a:gridCol w="858055">
                  <a:extLst>
                    <a:ext uri="{9D8B030D-6E8A-4147-A177-3AD203B41FA5}">
                      <a16:colId xmlns:a16="http://schemas.microsoft.com/office/drawing/2014/main" val="1584170534"/>
                    </a:ext>
                  </a:extLst>
                </a:gridCol>
                <a:gridCol w="561975">
                  <a:extLst>
                    <a:ext uri="{9D8B030D-6E8A-4147-A177-3AD203B41FA5}">
                      <a16:colId xmlns:a16="http://schemas.microsoft.com/office/drawing/2014/main" val="3534455024"/>
                    </a:ext>
                  </a:extLst>
                </a:gridCol>
                <a:gridCol w="561975">
                  <a:extLst>
                    <a:ext uri="{9D8B030D-6E8A-4147-A177-3AD203B41FA5}">
                      <a16:colId xmlns:a16="http://schemas.microsoft.com/office/drawing/2014/main" val="386415335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2239349485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3212762409"/>
                    </a:ext>
                  </a:extLst>
                </a:gridCol>
                <a:gridCol w="561975">
                  <a:extLst>
                    <a:ext uri="{9D8B030D-6E8A-4147-A177-3AD203B41FA5}">
                      <a16:colId xmlns:a16="http://schemas.microsoft.com/office/drawing/2014/main" val="52044828"/>
                    </a:ext>
                  </a:extLst>
                </a:gridCol>
              </a:tblGrid>
              <a:tr h="239699"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Ap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/>
                        <a:t>Nume, prenume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Nr. pers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Intretinere luna decembrie 2018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Restanta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Total de plata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Penalitati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Total suma datorata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/>
                        <a:t>Status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3702425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Odovinca D.</a:t>
                      </a:r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105.95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190.90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296.85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296.85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Achitat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722038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Iordache Gh.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288.10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288.10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288.10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0001473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Nitu D-tru.</a:t>
                      </a:r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1,133.09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1,133.09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1,133.09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Achitat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9102858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Carstea M.</a:t>
                      </a:r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372.62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372.62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372.62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Achitat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2666159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Rapeanu V.</a:t>
                      </a:r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83.89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74.76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158.65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158.65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Achitat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6231318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Petrescu D-tru.</a:t>
                      </a:r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327.75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327.75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327.75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Partial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3389729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Radu Bogdan</a:t>
                      </a:r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260.76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260.76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260.76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1803574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Florea M.</a:t>
                      </a:r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358.43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358.43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358.43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2820063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Tudoran M.</a:t>
                      </a:r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240.66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240.66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240.66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8173922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Gurlea I.</a:t>
                      </a:r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184.41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184.41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184.41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9747823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Dumitrache B.</a:t>
                      </a:r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153.36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135.94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289.30 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289.30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7969411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Geambasu C.</a:t>
                      </a:r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300.61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300.61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300.61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Partial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0657202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Manea F.</a:t>
                      </a:r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267.61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267.61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267.61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449946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Raileanu Ion</a:t>
                      </a:r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251.46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251.46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251.46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8200989"/>
                  </a:ext>
                </a:extLst>
              </a:tr>
              <a:tr h="239699">
                <a:tc>
                  <a:txBody>
                    <a:bodyPr/>
                    <a:lstStyle/>
                    <a:p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Sandulachi D.</a:t>
                      </a:r>
                      <a:endParaRPr lang="en-US" sz="800" b="1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+mn-lt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490.56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490.56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800" b="0" kern="1200"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490.56</a:t>
                      </a:r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b="0">
                        <a:solidFill>
                          <a:schemeClr val="bg2">
                            <a:lumMod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56835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2922859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 86">
            <a:extLst>
              <a:ext uri="{FF2B5EF4-FFF2-40B4-BE49-F238E27FC236}">
                <a16:creationId xmlns:a16="http://schemas.microsoft.com/office/drawing/2014/main" id="{EDF1F815-91EE-4884-9AE0-F90438B3855C}"/>
              </a:ext>
            </a:extLst>
          </p:cNvPr>
          <p:cNvSpPr/>
          <p:nvPr/>
        </p:nvSpPr>
        <p:spPr>
          <a:xfrm>
            <a:off x="1631477" y="1295536"/>
            <a:ext cx="10340000" cy="4407059"/>
          </a:xfrm>
          <a:prstGeom prst="rect">
            <a:avLst/>
          </a:prstGeom>
          <a:solidFill>
            <a:schemeClr val="bg1"/>
          </a:solidFill>
          <a:ln w="12700" cmpd="dbl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88AE32E-EA68-489B-84D5-A64ECD89F4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3784" y="5761732"/>
            <a:ext cx="4058216" cy="263926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45DC611A-BFBB-44AC-B0F7-07794262895A}"/>
              </a:ext>
            </a:extLst>
          </p:cNvPr>
          <p:cNvSpPr/>
          <p:nvPr/>
        </p:nvSpPr>
        <p:spPr>
          <a:xfrm>
            <a:off x="220523" y="1295536"/>
            <a:ext cx="1331440" cy="4408859"/>
          </a:xfrm>
          <a:prstGeom prst="rect">
            <a:avLst/>
          </a:prstGeom>
          <a:solidFill>
            <a:schemeClr val="bg1"/>
          </a:solidFill>
          <a:ln w="12700" cmpd="dbl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A95161-73AC-4C73-A6A7-1A42E4243A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4699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3229837-D7AF-4312-B0D0-03271287A548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523" y="476843"/>
            <a:ext cx="462724" cy="3644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8807322-A722-4FC2-807A-1ED6498CE3E5}"/>
              </a:ext>
            </a:extLst>
          </p:cNvPr>
          <p:cNvSpPr txBox="1"/>
          <p:nvPr/>
        </p:nvSpPr>
        <p:spPr>
          <a:xfrm>
            <a:off x="600617" y="435611"/>
            <a:ext cx="19026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rgbClr val="336699"/>
                </a:solidFill>
                <a:latin typeface="Franklin Gothic Medium" panose="020B0603020102020204" pitchFamily="34" charset="0"/>
                <a:ea typeface="Microsoft YaHei UI" panose="020B0503020204020204" pitchFamily="34" charset="-122"/>
              </a:rPr>
              <a:t>BlocAdmin.ro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456C2F-DE97-4EBD-9E49-51CD2A9ADB5D}"/>
              </a:ext>
            </a:extLst>
          </p:cNvPr>
          <p:cNvSpPr txBox="1"/>
          <p:nvPr/>
        </p:nvSpPr>
        <p:spPr>
          <a:xfrm>
            <a:off x="600617" y="653257"/>
            <a:ext cx="18995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i="1" err="1">
                <a:solidFill>
                  <a:srgbClr val="006600"/>
                </a:solidFill>
              </a:rPr>
              <a:t>Pentru</a:t>
            </a:r>
            <a:r>
              <a:rPr lang="en-US" sz="800" b="1" i="1">
                <a:solidFill>
                  <a:srgbClr val="006600"/>
                </a:solidFill>
              </a:rPr>
              <a:t> administratorii de bloc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A93ADA-403C-432F-8AE5-0196473C4CF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56" y="5889597"/>
            <a:ext cx="11431595" cy="56205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3C8E6E9-9D70-4165-A23F-C2FEAC1921E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761" y="6052448"/>
            <a:ext cx="11434622" cy="54429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2E257A1-1701-4319-A7DE-54E646A0FC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23972"/>
            <a:ext cx="4058216" cy="47959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D20ACDCE-8903-4937-90C9-4E6A8BFAED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0198" y="5761732"/>
            <a:ext cx="4058216" cy="263926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98691049-8A65-42D5-9AB6-28514E63DF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12" y="5903761"/>
            <a:ext cx="4058216" cy="495369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4B1B60BD-3D04-4352-9523-EDD9FAF552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63809"/>
            <a:ext cx="4058216" cy="26392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2BB4F0C-1208-4C56-8B09-2E678B33D19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5952117"/>
            <a:ext cx="8991600" cy="442087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EC0BBD21-5F58-49DB-AB8D-97FCB71D7F7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6592736"/>
            <a:ext cx="12192000" cy="26035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14A719F8-D644-4188-A663-0767926290B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56" y="874080"/>
            <a:ext cx="12191999" cy="315241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DEEAA446-D79D-4357-9B6B-AF972384CC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012" y="6056161"/>
            <a:ext cx="4058216" cy="495369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24AC8071-BE69-4839-8061-4FF39052168E}"/>
              </a:ext>
            </a:extLst>
          </p:cNvPr>
          <p:cNvSpPr txBox="1"/>
          <p:nvPr/>
        </p:nvSpPr>
        <p:spPr>
          <a:xfrm>
            <a:off x="9985019" y="873089"/>
            <a:ext cx="7629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chemeClr val="bg1">
                    <a:lumMod val="85000"/>
                  </a:schemeClr>
                </a:solidFill>
              </a:rPr>
              <a:t>Notificari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EF3861FA-F025-4A15-AE0B-D365E415D5D0}"/>
              </a:ext>
            </a:extLst>
          </p:cNvPr>
          <p:cNvGrpSpPr/>
          <p:nvPr/>
        </p:nvGrpSpPr>
        <p:grpSpPr>
          <a:xfrm>
            <a:off x="10895037" y="959314"/>
            <a:ext cx="188913" cy="127000"/>
            <a:chOff x="10521950" y="971550"/>
            <a:chExt cx="298450" cy="127000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D2CFC05E-B662-46D1-86E6-60B2C4BBEABF}"/>
                </a:ext>
              </a:extLst>
            </p:cNvPr>
            <p:cNvCxnSpPr>
              <a:cxnSpLocks/>
            </p:cNvCxnSpPr>
            <p:nvPr/>
          </p:nvCxnSpPr>
          <p:spPr>
            <a:xfrm>
              <a:off x="10521950" y="971550"/>
              <a:ext cx="298450" cy="0"/>
            </a:xfrm>
            <a:prstGeom prst="line">
              <a:avLst/>
            </a:prstGeom>
            <a:ln w="158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E4A0B63-0CD5-48B6-B233-97D5B0FECF64}"/>
                </a:ext>
              </a:extLst>
            </p:cNvPr>
            <p:cNvCxnSpPr>
              <a:cxnSpLocks/>
            </p:cNvCxnSpPr>
            <p:nvPr/>
          </p:nvCxnSpPr>
          <p:spPr>
            <a:xfrm>
              <a:off x="10521950" y="1035050"/>
              <a:ext cx="298450" cy="0"/>
            </a:xfrm>
            <a:prstGeom prst="line">
              <a:avLst/>
            </a:prstGeom>
            <a:ln w="158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BC1EDA5-6BEE-42F8-81FE-E8C1ADD03A80}"/>
                </a:ext>
              </a:extLst>
            </p:cNvPr>
            <p:cNvCxnSpPr>
              <a:cxnSpLocks/>
            </p:cNvCxnSpPr>
            <p:nvPr/>
          </p:nvCxnSpPr>
          <p:spPr>
            <a:xfrm>
              <a:off x="10521950" y="1098550"/>
              <a:ext cx="298450" cy="0"/>
            </a:xfrm>
            <a:prstGeom prst="line">
              <a:avLst/>
            </a:prstGeom>
            <a:ln w="158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E4D133E1-4242-4932-81FB-9DCA7A78F95D}"/>
              </a:ext>
            </a:extLst>
          </p:cNvPr>
          <p:cNvSpPr txBox="1"/>
          <p:nvPr/>
        </p:nvSpPr>
        <p:spPr>
          <a:xfrm>
            <a:off x="11109169" y="884314"/>
            <a:ext cx="9987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chemeClr val="bg1">
                    <a:lumMod val="85000"/>
                  </a:schemeClr>
                </a:solidFill>
              </a:rPr>
              <a:t>Contul Meu</a:t>
            </a: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78C766AA-C900-488D-9A53-EC9AC65D2938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150" y="898912"/>
            <a:ext cx="218250" cy="242600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6B285945-186E-47EE-9D38-671F972DA7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641" y="5764294"/>
            <a:ext cx="4058216" cy="495369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C268BC58-1485-4CEB-BA45-4E4ECD49595C}"/>
              </a:ext>
            </a:extLst>
          </p:cNvPr>
          <p:cNvSpPr txBox="1"/>
          <p:nvPr/>
        </p:nvSpPr>
        <p:spPr>
          <a:xfrm>
            <a:off x="1732605" y="917057"/>
            <a:ext cx="22685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solidFill>
                  <a:schemeClr val="bg1">
                    <a:lumMod val="85000"/>
                  </a:schemeClr>
                </a:solidFill>
                <a:latin typeface="Franklin Gothic Medium" panose="020B0603020102020204" pitchFamily="34" charset="0"/>
                <a:ea typeface="Microsoft YaHei UI" panose="020B0503020204020204" pitchFamily="34" charset="-122"/>
              </a:rPr>
              <a:t>Asociatia de proprietari Vulturul B4A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05F27FF-BDD1-4510-9582-7420D73A8550}"/>
              </a:ext>
            </a:extLst>
          </p:cNvPr>
          <p:cNvSpPr txBox="1"/>
          <p:nvPr/>
        </p:nvSpPr>
        <p:spPr>
          <a:xfrm>
            <a:off x="4134497" y="926456"/>
            <a:ext cx="6639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solidFill>
                  <a:schemeClr val="bg1">
                    <a:lumMod val="85000"/>
                  </a:schemeClr>
                </a:solidFill>
                <a:latin typeface="Franklin Gothic Medium" panose="020B0603020102020204" pitchFamily="34" charset="0"/>
                <a:ea typeface="Microsoft YaHei UI" panose="020B0503020204020204" pitchFamily="34" charset="-122"/>
              </a:rPr>
              <a:t>Scara  A</a:t>
            </a:r>
          </a:p>
        </p:txBody>
      </p:sp>
      <p:sp>
        <p:nvSpPr>
          <p:cNvPr id="55" name="Isosceles Triangle 54">
            <a:extLst>
              <a:ext uri="{FF2B5EF4-FFF2-40B4-BE49-F238E27FC236}">
                <a16:creationId xmlns:a16="http://schemas.microsoft.com/office/drawing/2014/main" id="{9007196A-6C69-4DBF-A794-80016EBC85AB}"/>
              </a:ext>
            </a:extLst>
          </p:cNvPr>
          <p:cNvSpPr/>
          <p:nvPr/>
        </p:nvSpPr>
        <p:spPr>
          <a:xfrm rot="10800000">
            <a:off x="1673683" y="1003507"/>
            <a:ext cx="96563" cy="73319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Isosceles Triangle 55">
            <a:extLst>
              <a:ext uri="{FF2B5EF4-FFF2-40B4-BE49-F238E27FC236}">
                <a16:creationId xmlns:a16="http://schemas.microsoft.com/office/drawing/2014/main" id="{8166D678-3963-411B-9CD1-922A881D563C}"/>
              </a:ext>
            </a:extLst>
          </p:cNvPr>
          <p:cNvSpPr/>
          <p:nvPr/>
        </p:nvSpPr>
        <p:spPr>
          <a:xfrm rot="10800000">
            <a:off x="4078658" y="1004683"/>
            <a:ext cx="96563" cy="73319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81869AA1-0BE6-4B06-B589-1051855BCDFB}"/>
              </a:ext>
            </a:extLst>
          </p:cNvPr>
          <p:cNvSpPr/>
          <p:nvPr/>
        </p:nvSpPr>
        <p:spPr>
          <a:xfrm>
            <a:off x="1770246" y="1368615"/>
            <a:ext cx="1363479" cy="22955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>
                <a:solidFill>
                  <a:schemeClr val="bg2">
                    <a:lumMod val="25000"/>
                  </a:schemeClr>
                </a:solidFill>
              </a:rPr>
              <a:t>Nume asociatie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E2E2C4B5-65E7-468A-9FF2-1AB12493C5F2}"/>
              </a:ext>
            </a:extLst>
          </p:cNvPr>
          <p:cNvSpPr/>
          <p:nvPr/>
        </p:nvSpPr>
        <p:spPr>
          <a:xfrm>
            <a:off x="1770246" y="1623896"/>
            <a:ext cx="1363479" cy="22955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>
                <a:solidFill>
                  <a:schemeClr val="bg2">
                    <a:lumMod val="25000"/>
                  </a:schemeClr>
                </a:solidFill>
              </a:rPr>
              <a:t>Cod fiscal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FA164BFA-BF39-420A-817C-AF0BEC35A056}"/>
              </a:ext>
            </a:extLst>
          </p:cNvPr>
          <p:cNvSpPr/>
          <p:nvPr/>
        </p:nvSpPr>
        <p:spPr>
          <a:xfrm>
            <a:off x="1770246" y="1879177"/>
            <a:ext cx="1363479" cy="22955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>
                <a:solidFill>
                  <a:schemeClr val="bg2">
                    <a:lumMod val="25000"/>
                  </a:schemeClr>
                </a:solidFill>
              </a:rPr>
              <a:t>Sediul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A6DB5CAB-E911-4BA8-A1E8-C2812FE7EF20}"/>
              </a:ext>
            </a:extLst>
          </p:cNvPr>
          <p:cNvSpPr/>
          <p:nvPr/>
        </p:nvSpPr>
        <p:spPr>
          <a:xfrm>
            <a:off x="1770246" y="2134458"/>
            <a:ext cx="1363479" cy="22955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>
                <a:solidFill>
                  <a:schemeClr val="bg2">
                    <a:lumMod val="25000"/>
                  </a:schemeClr>
                </a:solidFill>
              </a:rPr>
              <a:t>Localitatea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31B0B57A-52DC-4C3A-A721-04A88BA48FCB}"/>
              </a:ext>
            </a:extLst>
          </p:cNvPr>
          <p:cNvSpPr/>
          <p:nvPr/>
        </p:nvSpPr>
        <p:spPr>
          <a:xfrm>
            <a:off x="1770246" y="2389739"/>
            <a:ext cx="1363479" cy="22955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>
                <a:solidFill>
                  <a:schemeClr val="bg2">
                    <a:lumMod val="25000"/>
                  </a:schemeClr>
                </a:solidFill>
              </a:rPr>
              <a:t>Judetul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4AFB08D3-E742-4BA2-AB70-D3CDDA2D2006}"/>
              </a:ext>
            </a:extLst>
          </p:cNvPr>
          <p:cNvSpPr/>
          <p:nvPr/>
        </p:nvSpPr>
        <p:spPr>
          <a:xfrm>
            <a:off x="1770246" y="2900301"/>
            <a:ext cx="1363479" cy="22955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>
                <a:solidFill>
                  <a:schemeClr val="bg2">
                    <a:lumMod val="25000"/>
                  </a:schemeClr>
                </a:solidFill>
              </a:rPr>
              <a:t>Banca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85E7DA2B-97FE-49DA-94AB-077AFA1FC8EE}"/>
              </a:ext>
            </a:extLst>
          </p:cNvPr>
          <p:cNvSpPr/>
          <p:nvPr/>
        </p:nvSpPr>
        <p:spPr>
          <a:xfrm>
            <a:off x="1770246" y="3410863"/>
            <a:ext cx="1363479" cy="22955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>
                <a:solidFill>
                  <a:schemeClr val="bg2">
                    <a:lumMod val="25000"/>
                  </a:schemeClr>
                </a:solidFill>
              </a:rPr>
              <a:t>Administrator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97816CCE-F702-4B64-B42D-658D2DB8DE0B}"/>
              </a:ext>
            </a:extLst>
          </p:cNvPr>
          <p:cNvSpPr/>
          <p:nvPr/>
        </p:nvSpPr>
        <p:spPr>
          <a:xfrm>
            <a:off x="1770246" y="3921425"/>
            <a:ext cx="1363479" cy="22955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>
                <a:solidFill>
                  <a:schemeClr val="bg2">
                    <a:lumMod val="25000"/>
                  </a:schemeClr>
                </a:solidFill>
              </a:rPr>
              <a:t>Presedinte</a:t>
            </a: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AB0BC3BE-FBEC-4DE0-A9FF-FE2A80DD4CDD}"/>
              </a:ext>
            </a:extLst>
          </p:cNvPr>
          <p:cNvSpPr/>
          <p:nvPr/>
        </p:nvSpPr>
        <p:spPr>
          <a:xfrm>
            <a:off x="1770246" y="2645020"/>
            <a:ext cx="1363479" cy="22955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>
                <a:solidFill>
                  <a:schemeClr val="bg2">
                    <a:lumMod val="25000"/>
                  </a:schemeClr>
                </a:solidFill>
              </a:rPr>
              <a:t>Numar scari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71F79E96-7E94-4EF1-91A1-4F07F5DD2445}"/>
              </a:ext>
            </a:extLst>
          </p:cNvPr>
          <p:cNvSpPr/>
          <p:nvPr/>
        </p:nvSpPr>
        <p:spPr>
          <a:xfrm>
            <a:off x="1770246" y="3155582"/>
            <a:ext cx="1363479" cy="22955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>
                <a:solidFill>
                  <a:schemeClr val="bg2">
                    <a:lumMod val="25000"/>
                  </a:schemeClr>
                </a:solidFill>
              </a:rPr>
              <a:t>Codul Iban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9ACBABF3-6FAF-4FD4-A442-C887D32E7D6A}"/>
              </a:ext>
            </a:extLst>
          </p:cNvPr>
          <p:cNvSpPr/>
          <p:nvPr/>
        </p:nvSpPr>
        <p:spPr>
          <a:xfrm>
            <a:off x="1770246" y="3666144"/>
            <a:ext cx="1363479" cy="22955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>
                <a:solidFill>
                  <a:schemeClr val="bg2">
                    <a:lumMod val="25000"/>
                  </a:schemeClr>
                </a:solidFill>
              </a:rPr>
              <a:t>Telefon Administrator</a:t>
            </a: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9F514E94-AF02-4B6A-8EA4-642244F4C6A7}"/>
              </a:ext>
            </a:extLst>
          </p:cNvPr>
          <p:cNvSpPr/>
          <p:nvPr/>
        </p:nvSpPr>
        <p:spPr>
          <a:xfrm>
            <a:off x="1770246" y="4176706"/>
            <a:ext cx="1363479" cy="22955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>
                <a:solidFill>
                  <a:schemeClr val="bg2">
                    <a:lumMod val="25000"/>
                  </a:schemeClr>
                </a:solidFill>
              </a:rPr>
              <a:t>Telefon Presedinte</a:t>
            </a: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60C827EC-C096-4EDE-B0F3-CAA4E7AD200D}"/>
              </a:ext>
            </a:extLst>
          </p:cNvPr>
          <p:cNvSpPr/>
          <p:nvPr/>
        </p:nvSpPr>
        <p:spPr>
          <a:xfrm>
            <a:off x="1770246" y="4431987"/>
            <a:ext cx="1363479" cy="22955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>
                <a:solidFill>
                  <a:schemeClr val="bg2">
                    <a:lumMod val="25000"/>
                  </a:schemeClr>
                </a:solidFill>
              </a:rPr>
              <a:t>Cenzor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6AFF9CD6-79E8-45DA-A27D-4F52724E5018}"/>
              </a:ext>
            </a:extLst>
          </p:cNvPr>
          <p:cNvSpPr/>
          <p:nvPr/>
        </p:nvSpPr>
        <p:spPr>
          <a:xfrm>
            <a:off x="1770246" y="4687269"/>
            <a:ext cx="1363479" cy="22955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>
                <a:solidFill>
                  <a:schemeClr val="bg2">
                    <a:lumMod val="25000"/>
                  </a:schemeClr>
                </a:solidFill>
              </a:rPr>
              <a:t>Telefon cenzor</a:t>
            </a: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DA96DEDB-4727-4A78-9367-E33EED4410D1}"/>
              </a:ext>
            </a:extLst>
          </p:cNvPr>
          <p:cNvSpPr/>
          <p:nvPr/>
        </p:nvSpPr>
        <p:spPr>
          <a:xfrm>
            <a:off x="3181350" y="1368615"/>
            <a:ext cx="2876550" cy="22955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>
                <a:solidFill>
                  <a:schemeClr val="bg2">
                    <a:lumMod val="25000"/>
                  </a:schemeClr>
                </a:solidFill>
              </a:rPr>
              <a:t>Asociatia de proprietari Vulturul B4A</a:t>
            </a: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21C97432-80F6-40B4-85A1-2D04AD77B976}"/>
              </a:ext>
            </a:extLst>
          </p:cNvPr>
          <p:cNvSpPr/>
          <p:nvPr/>
        </p:nvSpPr>
        <p:spPr>
          <a:xfrm>
            <a:off x="3181350" y="1623896"/>
            <a:ext cx="2876550" cy="22955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>
                <a:solidFill>
                  <a:schemeClr val="bg2">
                    <a:lumMod val="25000"/>
                  </a:schemeClr>
                </a:solidFill>
              </a:rPr>
              <a:t>1255645</a:t>
            </a: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ED180EE9-A6C6-44D5-8BFE-74B859551847}"/>
              </a:ext>
            </a:extLst>
          </p:cNvPr>
          <p:cNvSpPr/>
          <p:nvPr/>
        </p:nvSpPr>
        <p:spPr>
          <a:xfrm>
            <a:off x="3181350" y="1879177"/>
            <a:ext cx="2876550" cy="22955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>
                <a:solidFill>
                  <a:schemeClr val="bg2">
                    <a:lumMod val="25000"/>
                  </a:schemeClr>
                </a:solidFill>
              </a:rPr>
              <a:t>Bld. Petrochimistilor, Bloc B4, Scara A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1FE7DC5F-CC12-489A-BA29-4710C4C28F39}"/>
              </a:ext>
            </a:extLst>
          </p:cNvPr>
          <p:cNvSpPr/>
          <p:nvPr/>
        </p:nvSpPr>
        <p:spPr>
          <a:xfrm>
            <a:off x="3181350" y="2134458"/>
            <a:ext cx="2876550" cy="22955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>
                <a:solidFill>
                  <a:schemeClr val="bg2">
                    <a:lumMod val="25000"/>
                  </a:schemeClr>
                </a:solidFill>
              </a:rPr>
              <a:t>Pitesti</a:t>
            </a: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1B2EA663-B781-41DF-9463-E12942FBBECA}"/>
              </a:ext>
            </a:extLst>
          </p:cNvPr>
          <p:cNvSpPr/>
          <p:nvPr/>
        </p:nvSpPr>
        <p:spPr>
          <a:xfrm>
            <a:off x="3181350" y="2389739"/>
            <a:ext cx="2876550" cy="22955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>
                <a:solidFill>
                  <a:schemeClr val="bg2">
                    <a:lumMod val="25000"/>
                  </a:schemeClr>
                </a:solidFill>
              </a:rPr>
              <a:t>Arges</a:t>
            </a: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CE739595-E362-4E72-A8EB-A09909F8CF10}"/>
              </a:ext>
            </a:extLst>
          </p:cNvPr>
          <p:cNvSpPr/>
          <p:nvPr/>
        </p:nvSpPr>
        <p:spPr>
          <a:xfrm>
            <a:off x="3181350" y="2900301"/>
            <a:ext cx="2876550" cy="22955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>
                <a:solidFill>
                  <a:schemeClr val="bg2">
                    <a:lumMod val="25000"/>
                  </a:schemeClr>
                </a:solidFill>
              </a:rPr>
              <a:t>BRD – Sucursala Pitesti</a:t>
            </a: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55D81A0C-FE83-433D-A03C-0514FA966C98}"/>
              </a:ext>
            </a:extLst>
          </p:cNvPr>
          <p:cNvSpPr/>
          <p:nvPr/>
        </p:nvSpPr>
        <p:spPr>
          <a:xfrm>
            <a:off x="3181350" y="3410863"/>
            <a:ext cx="2876550" cy="22955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>
                <a:solidFill>
                  <a:schemeClr val="bg2">
                    <a:lumMod val="25000"/>
                  </a:schemeClr>
                </a:solidFill>
              </a:rPr>
              <a:t>Florea Mihail</a:t>
            </a:r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20914A15-7637-40A3-A0B1-2FEE45EB21BB}"/>
              </a:ext>
            </a:extLst>
          </p:cNvPr>
          <p:cNvSpPr/>
          <p:nvPr/>
        </p:nvSpPr>
        <p:spPr>
          <a:xfrm>
            <a:off x="3181350" y="3921425"/>
            <a:ext cx="2876550" cy="22955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>
                <a:solidFill>
                  <a:schemeClr val="bg2">
                    <a:lumMod val="25000"/>
                  </a:schemeClr>
                </a:solidFill>
              </a:rPr>
              <a:t>Dumitru Constantin</a:t>
            </a:r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3AA7DFAA-EA2C-4947-8AF9-BE7B0E6CAC8B}"/>
              </a:ext>
            </a:extLst>
          </p:cNvPr>
          <p:cNvSpPr/>
          <p:nvPr/>
        </p:nvSpPr>
        <p:spPr>
          <a:xfrm>
            <a:off x="3181349" y="2645020"/>
            <a:ext cx="295275" cy="22955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>
                <a:solidFill>
                  <a:schemeClr val="bg2">
                    <a:lumMod val="25000"/>
                  </a:schemeClr>
                </a:solidFill>
              </a:rPr>
              <a:t>1</a:t>
            </a:r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4E2DC5A0-0704-4969-A9BF-586F36E31086}"/>
              </a:ext>
            </a:extLst>
          </p:cNvPr>
          <p:cNvSpPr/>
          <p:nvPr/>
        </p:nvSpPr>
        <p:spPr>
          <a:xfrm>
            <a:off x="3181350" y="3155582"/>
            <a:ext cx="2876550" cy="22955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>
                <a:solidFill>
                  <a:schemeClr val="bg2">
                    <a:lumMod val="25000"/>
                  </a:schemeClr>
                </a:solidFill>
              </a:rPr>
              <a:t>RO40BRDE030SV70071870300</a:t>
            </a:r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A3FF15F8-EDCD-4BF6-B66E-F4E1A08426A8}"/>
              </a:ext>
            </a:extLst>
          </p:cNvPr>
          <p:cNvSpPr/>
          <p:nvPr/>
        </p:nvSpPr>
        <p:spPr>
          <a:xfrm>
            <a:off x="3181350" y="3666144"/>
            <a:ext cx="2876550" cy="22955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>
                <a:solidFill>
                  <a:schemeClr val="bg2">
                    <a:lumMod val="25000"/>
                  </a:schemeClr>
                </a:solidFill>
              </a:rPr>
              <a:t>0745789546</a:t>
            </a: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B20ED14E-7261-407E-A442-FC5B8A2B8B2D}"/>
              </a:ext>
            </a:extLst>
          </p:cNvPr>
          <p:cNvSpPr/>
          <p:nvPr/>
        </p:nvSpPr>
        <p:spPr>
          <a:xfrm>
            <a:off x="3181350" y="4176706"/>
            <a:ext cx="2876550" cy="22955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>
                <a:solidFill>
                  <a:schemeClr val="bg2">
                    <a:lumMod val="25000"/>
                  </a:schemeClr>
                </a:solidFill>
              </a:rPr>
              <a:t>0742578653</a:t>
            </a: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47A06363-3ED4-4B20-BE41-9B0D9021DFA2}"/>
              </a:ext>
            </a:extLst>
          </p:cNvPr>
          <p:cNvSpPr/>
          <p:nvPr/>
        </p:nvSpPr>
        <p:spPr>
          <a:xfrm>
            <a:off x="3181350" y="4431987"/>
            <a:ext cx="2876550" cy="22955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>
                <a:solidFill>
                  <a:schemeClr val="bg2">
                    <a:lumMod val="25000"/>
                  </a:schemeClr>
                </a:solidFill>
              </a:rPr>
              <a:t>Androne Adriana</a:t>
            </a: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FB05179E-F19F-4A49-A019-001BFAD0F251}"/>
              </a:ext>
            </a:extLst>
          </p:cNvPr>
          <p:cNvSpPr/>
          <p:nvPr/>
        </p:nvSpPr>
        <p:spPr>
          <a:xfrm>
            <a:off x="3181350" y="4687269"/>
            <a:ext cx="2876550" cy="22955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>
                <a:solidFill>
                  <a:schemeClr val="bg2">
                    <a:lumMod val="25000"/>
                  </a:schemeClr>
                </a:solidFill>
              </a:rPr>
              <a:t>0748496357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F8AB6E7-F8E9-468E-813A-DB4EFDD291F1}"/>
              </a:ext>
            </a:extLst>
          </p:cNvPr>
          <p:cNvGrpSpPr/>
          <p:nvPr/>
        </p:nvGrpSpPr>
        <p:grpSpPr>
          <a:xfrm>
            <a:off x="3676650" y="2702171"/>
            <a:ext cx="133349" cy="126826"/>
            <a:chOff x="3629025" y="2702171"/>
            <a:chExt cx="133349" cy="126826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EB508736-FDD3-44CD-BDE6-CA71166C41A4}"/>
                </a:ext>
              </a:extLst>
            </p:cNvPr>
            <p:cNvSpPr/>
            <p:nvPr/>
          </p:nvSpPr>
          <p:spPr>
            <a:xfrm>
              <a:off x="3629025" y="2702171"/>
              <a:ext cx="133349" cy="126826"/>
            </a:xfrm>
            <a:prstGeom prst="ellipse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8DA785CE-3B17-47C7-8520-2BC398749F1B}"/>
                </a:ext>
              </a:extLst>
            </p:cNvPr>
            <p:cNvSpPr/>
            <p:nvPr/>
          </p:nvSpPr>
          <p:spPr>
            <a:xfrm>
              <a:off x="3666491" y="2740062"/>
              <a:ext cx="57784" cy="51396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81" name="Oval 80">
            <a:extLst>
              <a:ext uri="{FF2B5EF4-FFF2-40B4-BE49-F238E27FC236}">
                <a16:creationId xmlns:a16="http://schemas.microsoft.com/office/drawing/2014/main" id="{A73E0145-A974-42C6-8DBB-6DCD88835B51}"/>
              </a:ext>
            </a:extLst>
          </p:cNvPr>
          <p:cNvSpPr/>
          <p:nvPr/>
        </p:nvSpPr>
        <p:spPr>
          <a:xfrm>
            <a:off x="4516804" y="2702171"/>
            <a:ext cx="133349" cy="126826"/>
          </a:xfrm>
          <a:prstGeom prst="ellipse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86C433-007D-4AE6-A77D-81185D0EE18D}"/>
              </a:ext>
            </a:extLst>
          </p:cNvPr>
          <p:cNvSpPr txBox="1"/>
          <p:nvPr/>
        </p:nvSpPr>
        <p:spPr>
          <a:xfrm>
            <a:off x="4618331" y="2637192"/>
            <a:ext cx="6303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>
                <a:solidFill>
                  <a:schemeClr val="bg2">
                    <a:lumMod val="25000"/>
                  </a:schemeClr>
                </a:solidFill>
              </a:rPr>
              <a:t>Numeric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4EFA818-7C41-448C-AB08-D475FC7C2B42}"/>
              </a:ext>
            </a:extLst>
          </p:cNvPr>
          <p:cNvSpPr txBox="1"/>
          <p:nvPr/>
        </p:nvSpPr>
        <p:spPr>
          <a:xfrm>
            <a:off x="3775650" y="2643959"/>
            <a:ext cx="6447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>
                <a:solidFill>
                  <a:schemeClr val="bg2">
                    <a:lumMod val="25000"/>
                  </a:schemeClr>
                </a:solidFill>
              </a:rPr>
              <a:t>Alfabetic</a:t>
            </a:r>
          </a:p>
        </p:txBody>
      </p:sp>
      <p:sp>
        <p:nvSpPr>
          <p:cNvPr id="83" name="Rectangle: Rounded Corners 82">
            <a:hlinkClick r:id="rId9" action="ppaction://hlinksldjump"/>
            <a:extLst>
              <a:ext uri="{FF2B5EF4-FFF2-40B4-BE49-F238E27FC236}">
                <a16:creationId xmlns:a16="http://schemas.microsoft.com/office/drawing/2014/main" id="{A5AAE929-7E0D-4694-AC78-A304635657A2}"/>
              </a:ext>
            </a:extLst>
          </p:cNvPr>
          <p:cNvSpPr/>
          <p:nvPr/>
        </p:nvSpPr>
        <p:spPr>
          <a:xfrm>
            <a:off x="1770247" y="5073641"/>
            <a:ext cx="820553" cy="22955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000">
                <a:solidFill>
                  <a:schemeClr val="bg2">
                    <a:lumMod val="25000"/>
                  </a:schemeClr>
                </a:solidFill>
              </a:rPr>
              <a:t>      Editeaza</a:t>
            </a:r>
          </a:p>
        </p:txBody>
      </p:sp>
      <p:pic>
        <p:nvPicPr>
          <p:cNvPr id="86" name="Picture 85">
            <a:extLst>
              <a:ext uri="{FF2B5EF4-FFF2-40B4-BE49-F238E27FC236}">
                <a16:creationId xmlns:a16="http://schemas.microsoft.com/office/drawing/2014/main" id="{694F47B5-D9B6-49A5-ACF3-B516789375F8}"/>
              </a:ext>
            </a:extLst>
          </p:cNvPr>
          <p:cNvPicPr>
            <a:picLocks noChangeAspect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9972" y="5105808"/>
            <a:ext cx="176436" cy="176436"/>
          </a:xfrm>
          <a:prstGeom prst="rect">
            <a:avLst/>
          </a:prstGeom>
        </p:spPr>
      </p:pic>
      <p:sp>
        <p:nvSpPr>
          <p:cNvPr id="88" name="Rectangle: Rounded Corners 87">
            <a:hlinkClick r:id="rId11" action="ppaction://hlinksldjump"/>
            <a:extLst>
              <a:ext uri="{FF2B5EF4-FFF2-40B4-BE49-F238E27FC236}">
                <a16:creationId xmlns:a16="http://schemas.microsoft.com/office/drawing/2014/main" id="{4BF1EACA-E6A4-4A06-A36D-53A049B03FB3}"/>
              </a:ext>
            </a:extLst>
          </p:cNvPr>
          <p:cNvSpPr/>
          <p:nvPr/>
        </p:nvSpPr>
        <p:spPr>
          <a:xfrm>
            <a:off x="300037" y="220577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Apartamente</a:t>
            </a:r>
          </a:p>
        </p:txBody>
      </p:sp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34AD90B9-BA85-41AB-AF04-ADBD3DB0D704}"/>
              </a:ext>
            </a:extLst>
          </p:cNvPr>
          <p:cNvSpPr/>
          <p:nvPr/>
        </p:nvSpPr>
        <p:spPr>
          <a:xfrm>
            <a:off x="300037" y="262348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Contoare</a:t>
            </a:r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F2937CEB-C0CE-41C6-A811-982545E0C056}"/>
              </a:ext>
            </a:extLst>
          </p:cNvPr>
          <p:cNvSpPr/>
          <p:nvPr/>
        </p:nvSpPr>
        <p:spPr>
          <a:xfrm>
            <a:off x="300037" y="304120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Facturi</a:t>
            </a:r>
          </a:p>
        </p:txBody>
      </p: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3FDE2BCC-2C65-4901-9D33-F065BE6ED947}"/>
              </a:ext>
            </a:extLst>
          </p:cNvPr>
          <p:cNvSpPr/>
          <p:nvPr/>
        </p:nvSpPr>
        <p:spPr>
          <a:xfrm>
            <a:off x="300037" y="345891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Venituri</a:t>
            </a:r>
          </a:p>
        </p:txBody>
      </p:sp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id="{E7F72709-697E-416B-9370-A49453936C22}"/>
              </a:ext>
            </a:extLst>
          </p:cNvPr>
          <p:cNvSpPr/>
          <p:nvPr/>
        </p:nvSpPr>
        <p:spPr>
          <a:xfrm>
            <a:off x="300037" y="387663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Fonduri</a:t>
            </a:r>
          </a:p>
        </p:txBody>
      </p: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FAEE9799-DE8D-40E8-B24F-D5943E3955C2}"/>
              </a:ext>
            </a:extLst>
          </p:cNvPr>
          <p:cNvSpPr/>
          <p:nvPr/>
        </p:nvSpPr>
        <p:spPr>
          <a:xfrm>
            <a:off x="300037" y="429434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Contabilitate</a:t>
            </a:r>
          </a:p>
        </p:txBody>
      </p: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F2FFB8DD-0B3B-46B7-9255-F4BDA08D9D8F}"/>
              </a:ext>
            </a:extLst>
          </p:cNvPr>
          <p:cNvSpPr/>
          <p:nvPr/>
        </p:nvSpPr>
        <p:spPr>
          <a:xfrm>
            <a:off x="300037" y="1788059"/>
            <a:ext cx="1151258" cy="381931"/>
          </a:xfrm>
          <a:prstGeom prst="roundRect">
            <a:avLst/>
          </a:prstGeom>
          <a:gradFill flip="none" rotWithShape="1">
            <a:gsLst>
              <a:gs pos="94000">
                <a:schemeClr val="accent1"/>
              </a:gs>
              <a:gs pos="100000">
                <a:schemeClr val="accent1">
                  <a:lumMod val="75000"/>
                </a:schemeClr>
              </a:gs>
              <a:gs pos="93000">
                <a:schemeClr val="bg1"/>
              </a:gs>
              <a:gs pos="100000">
                <a:schemeClr val="bg1"/>
              </a:gs>
            </a:gsLst>
            <a:lin ang="10800000" scaled="1"/>
            <a:tileRect/>
          </a:gradFill>
          <a:ln w="158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>
                <a:solidFill>
                  <a:schemeClr val="tx1">
                    <a:lumMod val="65000"/>
                    <a:lumOff val="35000"/>
                  </a:schemeClr>
                </a:solidFill>
              </a:rPr>
              <a:t>Asociatie</a:t>
            </a:r>
          </a:p>
        </p:txBody>
      </p:sp>
      <p:sp>
        <p:nvSpPr>
          <p:cNvPr id="95" name="Rectangle: Rounded Corners 94">
            <a:hlinkClick r:id="rId12" action="ppaction://hlinksldjump"/>
            <a:extLst>
              <a:ext uri="{FF2B5EF4-FFF2-40B4-BE49-F238E27FC236}">
                <a16:creationId xmlns:a16="http://schemas.microsoft.com/office/drawing/2014/main" id="{DEF80433-EB70-461B-885A-6D5E677C4355}"/>
              </a:ext>
            </a:extLst>
          </p:cNvPr>
          <p:cNvSpPr/>
          <p:nvPr/>
        </p:nvSpPr>
        <p:spPr>
          <a:xfrm>
            <a:off x="300037" y="137034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Tabel intretinere</a:t>
            </a:r>
          </a:p>
        </p:txBody>
      </p:sp>
    </p:spTree>
    <p:extLst>
      <p:ext uri="{BB962C8B-B14F-4D97-AF65-F5344CB8AC3E}">
        <p14:creationId xmlns:p14="http://schemas.microsoft.com/office/powerpoint/2010/main" val="25448423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12848</TotalTime>
  <Words>8976</Words>
  <Application>Microsoft Office PowerPoint</Application>
  <PresentationFormat>Widescreen</PresentationFormat>
  <Paragraphs>4125</Paragraphs>
  <Slides>119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119</vt:i4>
      </vt:variant>
    </vt:vector>
  </HeadingPairs>
  <TitlesOfParts>
    <vt:vector size="125" baseType="lpstr">
      <vt:lpstr>Arial</vt:lpstr>
      <vt:lpstr>Calibri</vt:lpstr>
      <vt:lpstr>Calibri Light</vt:lpstr>
      <vt:lpstr>Franklin Gothic Medium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Liviu</dc:creator>
  <cp:lastModifiedBy>Liviu</cp:lastModifiedBy>
  <cp:revision>235</cp:revision>
  <dcterms:created xsi:type="dcterms:W3CDTF">2018-12-18T11:10:36Z</dcterms:created>
  <dcterms:modified xsi:type="dcterms:W3CDTF">2019-01-29T23:55:50Z</dcterms:modified>
</cp:coreProperties>
</file>