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4"/>
  </p:sldMasterIdLst>
  <p:sldIdLst>
    <p:sldId id="256" r:id="rId5"/>
    <p:sldId id="282" r:id="rId6"/>
    <p:sldId id="281" r:id="rId7"/>
    <p:sldId id="259" r:id="rId8"/>
    <p:sldId id="261" r:id="rId9"/>
    <p:sldId id="263" r:id="rId10"/>
    <p:sldId id="264" r:id="rId11"/>
    <p:sldId id="260" r:id="rId12"/>
    <p:sldId id="265" r:id="rId13"/>
    <p:sldId id="266" r:id="rId14"/>
    <p:sldId id="275" r:id="rId15"/>
    <p:sldId id="267" r:id="rId16"/>
    <p:sldId id="268" r:id="rId17"/>
    <p:sldId id="269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4719"/>
  </p:normalViewPr>
  <p:slideViewPr>
    <p:cSldViewPr snapToGrid="0">
      <p:cViewPr varScale="1">
        <p:scale>
          <a:sx n="96" d="100"/>
          <a:sy n="96" d="100"/>
        </p:scale>
        <p:origin x="16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34">
              <a:srgbClr val="CDDAE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ll frame shot of wall with worn-out sky blue paint">
            <a:extLst>
              <a:ext uri="{FF2B5EF4-FFF2-40B4-BE49-F238E27FC236}">
                <a16:creationId xmlns:a16="http://schemas.microsoft.com/office/drawing/2014/main" id="{97BBE859-6766-577D-E924-6D884D755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730" b="12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B639F-0515-273F-9F86-7FE8A67B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College Management </a:t>
            </a:r>
            <a:b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72B9A8B-C613-F35F-F614-D8CD5FF9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98" y="1398371"/>
            <a:ext cx="4591158" cy="3270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Komal Patel :300917418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FFFFFF"/>
                </a:solidFill>
                <a:effectLst/>
              </a:rPr>
              <a:t>Munira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Negash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Hussien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: 301116861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Okafor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Chiemelie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: 301192703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FFFFFF"/>
                </a:solidFill>
                <a:effectLst/>
              </a:rPr>
              <a:t>Maxmilian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Afanga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Agwo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Tekeh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: 301325202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6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CD7BC-A0C0-4CEC-985C-0B21D989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Triggers: This trigger sets a default value for the Date_of_Birth column if it is not provided during the insertion. </a:t>
            </a:r>
          </a:p>
        </p:txBody>
      </p:sp>
      <p:pic>
        <p:nvPicPr>
          <p:cNvPr id="40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FD0B78-27BC-4177-EF9C-6F53D067B9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91992"/>
            <a:ext cx="6780700" cy="32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0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27344-5F12-3EB7-0267-5FBFA55A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 2: </a:t>
            </a:r>
            <a:r>
              <a:rPr lang="en-US" sz="25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This trigger updates the </a:t>
            </a:r>
            <a:r>
              <a:rPr lang="en-US" sz="250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Attendance_Date</a:t>
            </a:r>
            <a:r>
              <a:rPr lang="en-US" sz="25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to the current date before any update operation on the attendance table. 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69392E-37EA-092B-1429-97A7CB121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85226"/>
            <a:ext cx="6780700" cy="30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1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B77BF-8E62-CE39-A8D4-FE6E56AD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Procedure 1: To update an email</a:t>
            </a:r>
          </a:p>
        </p:txBody>
      </p:sp>
      <p:pic>
        <p:nvPicPr>
          <p:cNvPr id="512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A3FD7D-30AC-38BF-EF99-A8D87A3C0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91915"/>
            <a:ext cx="6780700" cy="42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1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62FA5-F42D-916A-5629-94FE0833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Procedure 2: To retrieve Student Information </a:t>
            </a:r>
          </a:p>
        </p:txBody>
      </p:sp>
      <p:pic>
        <p:nvPicPr>
          <p:cNvPr id="614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7FE4FB-5782-C596-AED9-B2F36674A5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78384"/>
            <a:ext cx="6780700" cy="38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0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1: Get Average marks of Student</a:t>
            </a:r>
          </a:p>
        </p:txBody>
      </p:sp>
      <p:pic>
        <p:nvPicPr>
          <p:cNvPr id="717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11EF2B-730D-82EF-6D1E-9831D7B4F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58088"/>
            <a:ext cx="6780700" cy="33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code Function 1: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6CDD57-DCAB-CCCE-487C-BE9A294F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20" y="1574019"/>
            <a:ext cx="7054021" cy="40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2: Calculate Total Fees: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E779BD-A920-00CB-9108-08DACAACE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6" y="1353384"/>
            <a:ext cx="7200405" cy="41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8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code Function 2 :</a:t>
            </a:r>
          </a:p>
        </p:txBody>
      </p:sp>
      <p:pic>
        <p:nvPicPr>
          <p:cNvPr id="5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B24FA3-D843-2405-682F-E18886935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1574019"/>
            <a:ext cx="7510648" cy="34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6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3" y="1967266"/>
            <a:ext cx="289560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Package: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college_management_pkg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BED1F2-BA5E-8F99-5333-94BC947B1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32" y="1205345"/>
            <a:ext cx="7752408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5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AB406-E6FA-F000-8E3C-8B16005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3" y="1967266"/>
            <a:ext cx="289560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Package:Test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pic>
        <p:nvPicPr>
          <p:cNvPr id="5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FA233C-6E30-7858-8085-283273093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6" y="1551000"/>
            <a:ext cx="697299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617F-9917-EC4C-11DC-4AAF2156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30830"/>
            <a:ext cx="2743200" cy="278369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Problem Statement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11D6-ADEA-E186-1453-6F537A6A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764" y="817418"/>
            <a:ext cx="6283036" cy="5359545"/>
          </a:xfrm>
        </p:spPr>
        <p:txBody>
          <a:bodyPr/>
          <a:lstStyle/>
          <a:p>
            <a:pPr rtl="0" fontAlgn="base"/>
            <a:r>
              <a:rPr lang="en-CA" sz="2800" b="0" i="0" dirty="0">
                <a:effectLst/>
                <a:latin typeface="Arial" panose="020B0604020202020204" pitchFamily="34" charset="0"/>
              </a:rPr>
              <a:t>A college management system serves as a platform for efficiently handling information and data related to students and staff. </a:t>
            </a:r>
            <a:endParaRPr lang="en-CA" sz="28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CA" sz="2800" b="0" i="0" dirty="0">
                <a:effectLst/>
                <a:latin typeface="Arial" panose="020B0604020202020204" pitchFamily="34" charset="0"/>
              </a:rPr>
              <a:t>The goal of the system is to streamline and automate various functions within a college, offering a seamless approach to managing all aspects. Additionally, it aims to generate detailed reports for the college's top management, providing comprehensive insights into various facets of the institution. </a:t>
            </a:r>
            <a:endParaRPr lang="en-CA" sz="2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51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617F-9917-EC4C-11DC-4AAF2156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E2C59-6265-92DE-E556-AEA97261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16" y="271669"/>
            <a:ext cx="6028462" cy="63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966-A2FB-0F01-066E-8054827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653145" cy="762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18E-F967-BE6A-9AB9-0E22C8F0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base"/>
            <a:r>
              <a:rPr lang="en-US" sz="2000" b="1" i="0" dirty="0">
                <a:effectLst/>
              </a:rPr>
              <a:t>Students Table: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 err="1">
                <a:effectLst/>
              </a:rPr>
              <a:t>Student_ID</a:t>
            </a:r>
            <a:r>
              <a:rPr lang="en-US" sz="2000" b="0" i="0" dirty="0">
                <a:effectLst/>
              </a:rPr>
              <a:t> (Primary Key)                         </a:t>
            </a:r>
          </a:p>
          <a:p>
            <a:pPr fontAlgn="base"/>
            <a:r>
              <a:rPr lang="en-US" sz="2000" b="0" i="0" dirty="0" err="1">
                <a:effectLst/>
              </a:rPr>
              <a:t>First_Name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 err="1">
                <a:effectLst/>
              </a:rPr>
              <a:t>Last_Name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 err="1">
                <a:effectLst/>
              </a:rPr>
              <a:t>Date_of_Birth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>
                <a:effectLst/>
              </a:rPr>
              <a:t>Gender </a:t>
            </a:r>
          </a:p>
          <a:p>
            <a:pPr fontAlgn="base"/>
            <a:r>
              <a:rPr lang="en-US" sz="2000" b="0" i="0" dirty="0" err="1">
                <a:effectLst/>
              </a:rPr>
              <a:t>Contact_Number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 err="1">
                <a:effectLst/>
              </a:rPr>
              <a:t>Email_Address</a:t>
            </a:r>
            <a:r>
              <a:rPr lang="en-US" sz="2000" b="0" i="0" dirty="0">
                <a:effectLst/>
              </a:rPr>
              <a:t> </a:t>
            </a:r>
          </a:p>
          <a:p>
            <a:pPr fontAlgn="base"/>
            <a:r>
              <a:rPr lang="en-US" sz="2000" b="0" i="0" dirty="0">
                <a:effectLst/>
              </a:rPr>
              <a:t>Address </a:t>
            </a:r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D2D45-2BBC-3364-0BDD-D094D58FA48C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effectLst/>
              </a:rPr>
              <a:t>Courses Table:</a:t>
            </a:r>
            <a:r>
              <a:rPr lang="en-US" sz="2000" b="0" i="0" dirty="0">
                <a:effectLst/>
              </a:rPr>
              <a:t> </a:t>
            </a:r>
          </a:p>
          <a:p>
            <a:pPr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Course_ID</a:t>
            </a:r>
            <a:r>
              <a:rPr lang="en-US" sz="2000" b="0" i="0" dirty="0">
                <a:effectLst/>
              </a:rPr>
              <a:t> (Primary Key) </a:t>
            </a:r>
          </a:p>
          <a:p>
            <a:pPr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Course_Name</a:t>
            </a:r>
            <a:r>
              <a:rPr lang="en-US" sz="2000" b="0" i="0" dirty="0">
                <a:effectLst/>
              </a:rPr>
              <a:t> </a:t>
            </a:r>
          </a:p>
          <a:p>
            <a:pPr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Department </a:t>
            </a:r>
          </a:p>
          <a:p>
            <a:pPr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Credit_Hours</a:t>
            </a:r>
            <a:r>
              <a:rPr lang="en-U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27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966-A2FB-0F01-066E-8054827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18E-F967-BE6A-9AB9-0E22C8F0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Enrollment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Enrollment_ID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Student_ID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Students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Course_ID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Courses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Enrollment_Date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D2D45-2BBC-3364-0BDD-D094D58FA48C}"/>
              </a:ext>
            </a:extLst>
          </p:cNvPr>
          <p:cNvSpPr txBox="1"/>
          <p:nvPr/>
        </p:nvSpPr>
        <p:spPr>
          <a:xfrm>
            <a:off x="8326590" y="1412488"/>
            <a:ext cx="3322716" cy="436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Teachers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Teacher_ID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First_Name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Last_Name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Contact_Number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Email_Address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Department </a:t>
            </a:r>
          </a:p>
          <a:p>
            <a:pPr defTabSz="914400"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657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966-A2FB-0F01-066E-8054827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18E-F967-BE6A-9AB9-0E22C8F0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Classes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Course_ID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Courses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Teacher_ID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Teachers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Class_Time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Room_Number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D2D45-2BBC-3364-0BDD-D094D58FA48C}"/>
              </a:ext>
            </a:extLst>
          </p:cNvPr>
          <p:cNvSpPr txBox="1"/>
          <p:nvPr/>
        </p:nvSpPr>
        <p:spPr>
          <a:xfrm>
            <a:off x="8349342" y="1251858"/>
            <a:ext cx="3299963" cy="452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Grades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Grade_ID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Enrollment_ID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Enrollment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Marks_Obtained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Grade 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44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966-A2FB-0F01-066E-8054827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18E-F967-BE6A-9AB9-0E22C8F0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Attendance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Attendance_ID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Classes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Student_ID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Students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Attendance_Date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Status:(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Enumeration:Present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/Absent)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D2D45-2BBC-3364-0BDD-D094D58FA48C}"/>
              </a:ext>
            </a:extLst>
          </p:cNvPr>
          <p:cNvSpPr txBox="1"/>
          <p:nvPr/>
        </p:nvSpPr>
        <p:spPr>
          <a:xfrm>
            <a:off x="8349342" y="1251858"/>
            <a:ext cx="3299963" cy="452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Fees Table: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(Primary Key)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Student_ID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Students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Course_ID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(Foreign Key referencing Courses Table)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Amount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Payment_Date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84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617F-9917-EC4C-11DC-4AAF2156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Sequence: Created to generate student_id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3CD1DB-0125-6FD7-EB6B-38F116B2A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910654"/>
            <a:ext cx="6780700" cy="30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0F53-41BA-AE67-A66C-8682A42C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Index:</a:t>
            </a:r>
          </a:p>
        </p:txBody>
      </p:sp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792541-7A87-9D5F-A84D-948BEF017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73252"/>
            <a:ext cx="6780700" cy="45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3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E9A7A6ADB0B4099AEAEE9437E9D8C" ma:contentTypeVersion="11" ma:contentTypeDescription="Create a new document." ma:contentTypeScope="" ma:versionID="b31499785b21934dc6777cd283956c1c">
  <xsd:schema xmlns:xsd="http://www.w3.org/2001/XMLSchema" xmlns:xs="http://www.w3.org/2001/XMLSchema" xmlns:p="http://schemas.microsoft.com/office/2006/metadata/properties" xmlns:ns2="e76daa9e-500d-4b06-b35c-30a2cec4c25b" xmlns:ns3="f2c90856-6e00-4fd2-aae7-ea2218d6f8bc" targetNamespace="http://schemas.microsoft.com/office/2006/metadata/properties" ma:root="true" ma:fieldsID="64fa00bbf6bedbc0952fb5258952350b" ns2:_="" ns3:_="">
    <xsd:import namespace="e76daa9e-500d-4b06-b35c-30a2cec4c25b"/>
    <xsd:import namespace="f2c90856-6e00-4fd2-aae7-ea2218d6f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daa9e-500d-4b06-b35c-30a2cec4c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79a098e-4e4b-4f60-a2e6-94bb0d3a9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90856-6e00-4fd2-aae7-ea2218d6f8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814da5f-5fa6-4c3f-8bef-0afeadbd735c}" ma:internalName="TaxCatchAll" ma:showField="CatchAllData" ma:web="f2c90856-6e00-4fd2-aae7-ea2218d6f8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c90856-6e00-4fd2-aae7-ea2218d6f8bc" xsi:nil="true"/>
    <lcf76f155ced4ddcb4097134ff3c332f xmlns="e76daa9e-500d-4b06-b35c-30a2cec4c25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47FDD-3DD0-4128-AA46-7778F6A98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daa9e-500d-4b06-b35c-30a2cec4c25b"/>
    <ds:schemaRef ds:uri="f2c90856-6e00-4fd2-aae7-ea2218d6f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8316FB-18BD-4103-A34D-0FAB78471C66}">
  <ds:schemaRefs>
    <ds:schemaRef ds:uri="http://schemas.microsoft.com/office/2006/metadata/properties"/>
    <ds:schemaRef ds:uri="http://schemas.microsoft.com/office/infopath/2007/PartnerControls"/>
    <ds:schemaRef ds:uri="f2c90856-6e00-4fd2-aae7-ea2218d6f8bc"/>
    <ds:schemaRef ds:uri="e76daa9e-500d-4b06-b35c-30a2cec4c25b"/>
  </ds:schemaRefs>
</ds:datastoreItem>
</file>

<file path=customXml/itemProps3.xml><?xml version="1.0" encoding="utf-8"?>
<ds:datastoreItem xmlns:ds="http://schemas.openxmlformats.org/officeDocument/2006/customXml" ds:itemID="{F849D504-1F08-48BD-8C27-BC3517499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449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College Management  System</vt:lpstr>
      <vt:lpstr>Problem Statement</vt:lpstr>
      <vt:lpstr>ERD</vt:lpstr>
      <vt:lpstr>Tables </vt:lpstr>
      <vt:lpstr>Tables </vt:lpstr>
      <vt:lpstr>Tables </vt:lpstr>
      <vt:lpstr>Tables </vt:lpstr>
      <vt:lpstr>Sequence: Created to generate student_id</vt:lpstr>
      <vt:lpstr>Index:</vt:lpstr>
      <vt:lpstr>Triggers: This trigger sets a default value for the Date_of_Birth column if it is not provided during the insertion. </vt:lpstr>
      <vt:lpstr>Trigger 2: This trigger updates the Attendance_Date to the current date before any update operation on the attendance table. </vt:lpstr>
      <vt:lpstr>Procedure 1: To update an email</vt:lpstr>
      <vt:lpstr>Procedure 2: To retrieve Student Information </vt:lpstr>
      <vt:lpstr>Function 1: Get Average marks of Student</vt:lpstr>
      <vt:lpstr>Test code Function 1:</vt:lpstr>
      <vt:lpstr>Function 2: Calculate Total Fees:</vt:lpstr>
      <vt:lpstr>Test code Function 2 :</vt:lpstr>
      <vt:lpstr>Package: college_management_pkg</vt:lpstr>
      <vt:lpstr>Package:Test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 System</dc:title>
  <dc:creator>Komal Patel</dc:creator>
  <cp:lastModifiedBy>Komal Patel</cp:lastModifiedBy>
  <cp:revision>5</cp:revision>
  <dcterms:created xsi:type="dcterms:W3CDTF">2023-12-05T17:42:05Z</dcterms:created>
  <dcterms:modified xsi:type="dcterms:W3CDTF">2023-12-05T19:42:24Z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0x010100EC9E9A7A6ADB0B4099AEAEE9437E9D8C</vt:lpwstr>
  </property>
</Properties>
</file>