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3" r:id="rId3"/>
    <p:sldId id="428" r:id="rId5"/>
    <p:sldId id="284" r:id="rId6"/>
    <p:sldId id="285" r:id="rId7"/>
    <p:sldId id="286" r:id="rId8"/>
    <p:sldId id="287" r:id="rId9"/>
    <p:sldId id="288" r:id="rId10"/>
    <p:sldId id="289" r:id="rId11"/>
    <p:sldId id="293" r:id="rId12"/>
    <p:sldId id="294" r:id="rId13"/>
    <p:sldId id="261" r:id="rId14"/>
    <p:sldId id="296" r:id="rId15"/>
    <p:sldId id="297" r:id="rId16"/>
    <p:sldId id="298" r:id="rId17"/>
    <p:sldId id="299" r:id="rId18"/>
    <p:sldId id="262" r:id="rId19"/>
    <p:sldId id="300" r:id="rId20"/>
    <p:sldId id="301" r:id="rId21"/>
    <p:sldId id="303" r:id="rId22"/>
    <p:sldId id="304" r:id="rId23"/>
    <p:sldId id="305" r:id="rId24"/>
    <p:sldId id="306" r:id="rId25"/>
    <p:sldId id="265" r:id="rId26"/>
    <p:sldId id="307" r:id="rId27"/>
    <p:sldId id="267" r:id="rId28"/>
    <p:sldId id="266" r:id="rId29"/>
    <p:sldId id="312" r:id="rId30"/>
    <p:sldId id="356" r:id="rId31"/>
    <p:sldId id="270" r:id="rId32"/>
    <p:sldId id="271" r:id="rId33"/>
    <p:sldId id="272" r:id="rId34"/>
    <p:sldId id="313" r:id="rId35"/>
    <p:sldId id="314" r:id="rId36"/>
    <p:sldId id="315" r:id="rId37"/>
    <p:sldId id="273" r:id="rId38"/>
    <p:sldId id="316" r:id="rId39"/>
    <p:sldId id="317" r:id="rId40"/>
    <p:sldId id="318" r:id="rId41"/>
    <p:sldId id="319" r:id="rId42"/>
    <p:sldId id="399" r:id="rId43"/>
    <p:sldId id="321" r:id="rId44"/>
    <p:sldId id="322" r:id="rId45"/>
    <p:sldId id="323" r:id="rId46"/>
    <p:sldId id="324" r:id="rId47"/>
    <p:sldId id="325" r:id="rId48"/>
    <p:sldId id="326" r:id="rId49"/>
    <p:sldId id="327" r:id="rId50"/>
    <p:sldId id="401" r:id="rId51"/>
    <p:sldId id="402" r:id="rId52"/>
    <p:sldId id="400" r:id="rId53"/>
    <p:sldId id="328" r:id="rId54"/>
    <p:sldId id="275" r:id="rId55"/>
    <p:sldId id="330" r:id="rId56"/>
    <p:sldId id="403" r:id="rId57"/>
    <p:sldId id="404" r:id="rId58"/>
    <p:sldId id="337" r:id="rId59"/>
    <p:sldId id="331" r:id="rId60"/>
    <p:sldId id="332" r:id="rId61"/>
    <p:sldId id="333" r:id="rId62"/>
    <p:sldId id="405" r:id="rId63"/>
    <p:sldId id="334" r:id="rId64"/>
    <p:sldId id="335" r:id="rId65"/>
    <p:sldId id="343" r:id="rId66"/>
    <p:sldId id="344" r:id="rId67"/>
    <p:sldId id="345" r:id="rId68"/>
    <p:sldId id="346" r:id="rId69"/>
    <p:sldId id="347" r:id="rId70"/>
    <p:sldId id="282" r:id="rId7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432"/>
    <p:restoredTop sz="94660"/>
  </p:normalViewPr>
  <p:slideViewPr>
    <p:cSldViewPr showGuides="1">
      <p:cViewPr varScale="1">
        <p:scale>
          <a:sx n="64" d="100"/>
          <a:sy n="64" d="100"/>
        </p:scale>
        <p:origin x="-468" y="-90"/>
      </p:cViewPr>
      <p:guideLst>
        <p:guide orient="horz" pos="2204"/>
        <p:guide pos="289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96F8890B-5936-4D41-B25D-36BFBBCCF34A}" type="datetimeFigureOut">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幻灯片图像占位符 1"/>
          <p:cNvSpPr>
            <a:spLocks noGrp="1" noRot="1" noChangeAspect="1" noTextEdit="1"/>
          </p:cNvSpPr>
          <p:nvPr>
            <p:ph type="sldImg"/>
          </p:nvPr>
        </p:nvSpPr>
        <p:spPr>
          <a:ln>
            <a:solidFill>
              <a:srgbClr val="000000"/>
            </a:solidFill>
            <a:miter/>
          </a:ln>
        </p:spPr>
      </p:sp>
      <p:sp>
        <p:nvSpPr>
          <p:cNvPr id="93187" name="备注占位符 2"/>
          <p:cNvSpPr>
            <a:spLocks noGrp="1"/>
          </p:cNvSpPr>
          <p:nvPr>
            <p:ph type="body" idx="1"/>
          </p:nvPr>
        </p:nvSpPr>
        <p:spPr>
          <a:noFill/>
          <a:ln>
            <a:noFill/>
          </a:ln>
        </p:spPr>
        <p:txBody>
          <a:bodyPr wrap="square" lIns="91440" tIns="45720" rIns="91440" bIns="45720" anchor="t" anchorCtr="0"/>
          <a:p>
            <a:pPr lvl="0">
              <a:spcBef>
                <a:spcPct val="0"/>
              </a:spcBef>
            </a:pPr>
            <a:endParaRPr lang="zh-CN" altLang="en-US" dirty="0"/>
          </a:p>
        </p:txBody>
      </p:sp>
      <p:sp>
        <p:nvSpPr>
          <p:cNvPr id="931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3"/>
          <p:cNvSpPr>
            <a:spLocks noGrp="1"/>
          </p:cNvSpPr>
          <p:nvPr>
            <p:ph type="dt" sz="half" idx="2"/>
          </p:nvPr>
        </p:nvSpPr>
        <p:spPr>
          <a:xfrm>
            <a:off x="73025" y="6400800"/>
            <a:ext cx="3200400" cy="284163"/>
          </a:xfrm>
          <a:prstGeom prst="rect">
            <a:avLst/>
          </a:prstGeom>
        </p:spPr>
        <p:txBody>
          <a:bodyPr vert="horz" rtlCol="0" anchor="b"/>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100" b="0" i="0" u="none" strike="noStrike" kern="1200" cap="none" spc="0" normalizeH="0" baseline="0" noProof="0" smtClean="0">
                <a:ln>
                  <a:noFill/>
                </a:ln>
                <a:solidFill>
                  <a:schemeClr val="tx2">
                    <a:lumMod val="75000"/>
                    <a:lumOff val="2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2">
                  <a:lumMod val="75000"/>
                  <a:lumOff val="25000"/>
                </a:schemeClr>
              </a:solidFill>
              <a:effectLst/>
              <a:uLnTx/>
              <a:uFillTx/>
              <a:latin typeface="+mn-lt"/>
              <a:ea typeface="+mn-ea"/>
              <a:cs typeface="+mn-cs"/>
            </a:endParaRPr>
          </a:p>
        </p:txBody>
      </p:sp>
      <p:sp>
        <p:nvSpPr>
          <p:cNvPr id="11" name="页脚占位符 4"/>
          <p:cNvSpPr>
            <a:spLocks noGrp="1"/>
          </p:cNvSpPr>
          <p:nvPr>
            <p:ph type="ftr" sz="quarter" idx="3"/>
          </p:nvPr>
        </p:nvSpPr>
        <p:spPr>
          <a:xfrm>
            <a:off x="5330825" y="6400800"/>
            <a:ext cx="3733800" cy="284163"/>
          </a:xfrm>
          <a:prstGeom prst="rect">
            <a:avLst/>
          </a:prstGeom>
        </p:spPr>
        <p:txBody>
          <a:bodyPr vert="horz"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lumMod val="75000"/>
                  <a:lumOff val="25000"/>
                </a:schemeClr>
              </a:solidFill>
              <a:effectLst/>
              <a:uLnTx/>
              <a:uFillTx/>
              <a:latin typeface="+mn-lt"/>
              <a:ea typeface="+mn-ea"/>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lIns="45720" rIns="45720" rtlCol="0" anchor="ctr"/>
          <a:p>
            <a:pPr algn="ctr"/>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100" b="0" i="0" u="none" strike="noStrike" kern="1200" cap="none" spc="0" normalizeH="0" baseline="0" noProof="0" smtClean="0">
                <a:ln>
                  <a:noFill/>
                </a:ln>
                <a:solidFill>
                  <a:schemeClr val="tx2">
                    <a:lumMod val="75000"/>
                    <a:lumOff val="2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2">
                  <a:lumMod val="75000"/>
                  <a:lumOff val="2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lumMod val="75000"/>
                  <a:lumOff val="2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a:fld id="{9A0DB2DC-4C9A-4742-B13C-FB6460FD3503}" type="slidenum">
              <a:rPr lang="zh-CN" altLang="en-US" dirty="0">
                <a:latin typeface="Franklin Gothic Book" panose="020B0503020102020204" pitchFamily="34" charset="0"/>
                <a:ea typeface="黑体" panose="02010609060101010101" pitchFamily="2" charset="-122"/>
              </a:rPr>
            </a:fld>
            <a:endParaRPr lang="zh-CN" altLang="en-US" dirty="0">
              <a:latin typeface="Franklin Gothic Book" panose="020B0503020102020204" pitchFamily="34" charset="0"/>
              <a:ea typeface="黑体" panose="0201060906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矩形 8"/>
          <p:cNvSpPr/>
          <p:nvPr/>
        </p:nvSpPr>
        <p:spPr>
          <a:xfrm>
            <a:off x="685800" y="3143250"/>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3"/>
          <p:cNvSpPr>
            <a:spLocks noGrp="1"/>
          </p:cNvSpPr>
          <p:nvPr>
            <p:ph type="dt" sz="half" idx="2"/>
          </p:nvPr>
        </p:nvSpPr>
        <p:spPr>
          <a:xfrm>
            <a:off x="76200" y="6400800"/>
            <a:ext cx="3200400" cy="284163"/>
          </a:xfrm>
          <a:prstGeom prst="rect">
            <a:avLst/>
          </a:prstGeom>
        </p:spPr>
        <p:txBody>
          <a:bodyPr vert="horz" rtlCol="0" anchor="b"/>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100" b="0" i="0" u="none" strike="noStrike" kern="1200" cap="none" spc="0" normalizeH="0" baseline="0" noProof="0" smtClean="0">
                <a:ln>
                  <a:noFill/>
                </a:ln>
                <a:solidFill>
                  <a:schemeClr val="tx2">
                    <a:lumMod val="75000"/>
                    <a:lumOff val="2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2">
                  <a:lumMod val="75000"/>
                  <a:lumOff val="25000"/>
                </a:schemeClr>
              </a:solidFill>
              <a:effectLst/>
              <a:uLnTx/>
              <a:uFillTx/>
              <a:latin typeface="+mn-lt"/>
              <a:ea typeface="+mn-ea"/>
              <a:cs typeface="+mn-cs"/>
            </a:endParaRPr>
          </a:p>
        </p:txBody>
      </p:sp>
      <p:sp>
        <p:nvSpPr>
          <p:cNvPr id="11" name="页脚占位符 4"/>
          <p:cNvSpPr>
            <a:spLocks noGrp="1"/>
          </p:cNvSpPr>
          <p:nvPr>
            <p:ph type="ftr" sz="quarter" idx="3"/>
          </p:nvPr>
        </p:nvSpPr>
        <p:spPr>
          <a:xfrm>
            <a:off x="5334000" y="6400800"/>
            <a:ext cx="3733800" cy="284163"/>
          </a:xfrm>
          <a:prstGeom prst="rect">
            <a:avLst/>
          </a:prstGeom>
        </p:spPr>
        <p:txBody>
          <a:bodyPr vert="horz"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lumMod val="75000"/>
                  <a:lumOff val="25000"/>
                </a:schemeClr>
              </a:solidFill>
              <a:effectLst/>
              <a:uLnTx/>
              <a:uFillTx/>
              <a:latin typeface="+mn-lt"/>
              <a:ea typeface="+mn-ea"/>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lIns="45720" rIns="45720" rtlCol="0" anchor="ctr"/>
          <a:p>
            <a:pPr algn="ctr"/>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4"/>
          <p:cNvSpPr>
            <a:spLocks noGrp="1"/>
          </p:cNvSpPr>
          <p:nvPr>
            <p:ph type="dt" sz="half" idx="12"/>
          </p:nvPr>
        </p:nvSpPr>
        <p:spPr>
          <a:xfrm>
            <a:off x="76200" y="6400800"/>
            <a:ext cx="3200400" cy="284163"/>
          </a:xfrm>
          <a:prstGeom prst="rect">
            <a:avLst/>
          </a:prstGeom>
        </p:spPr>
        <p:txBody>
          <a:bodyPr vert="horz" rtlCol="0" anchor="b"/>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100" b="0" i="0" u="none" strike="noStrike" kern="1200" cap="none" spc="0" normalizeH="0" baseline="0" noProof="0" smtClean="0">
                <a:ln>
                  <a:noFill/>
                </a:ln>
                <a:solidFill>
                  <a:schemeClr val="tx2">
                    <a:lumMod val="75000"/>
                    <a:lumOff val="2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2">
                  <a:lumMod val="75000"/>
                  <a:lumOff val="25000"/>
                </a:schemeClr>
              </a:solidFill>
              <a:effectLst/>
              <a:uLnTx/>
              <a:uFillTx/>
              <a:latin typeface="+mn-lt"/>
              <a:ea typeface="+mn-ea"/>
              <a:cs typeface="+mn-cs"/>
            </a:endParaRPr>
          </a:p>
        </p:txBody>
      </p:sp>
      <p:sp>
        <p:nvSpPr>
          <p:cNvPr id="11" name="页脚占位符 5"/>
          <p:cNvSpPr>
            <a:spLocks noGrp="1"/>
          </p:cNvSpPr>
          <p:nvPr>
            <p:ph type="ftr" sz="quarter" idx="3"/>
          </p:nvPr>
        </p:nvSpPr>
        <p:spPr>
          <a:xfrm>
            <a:off x="5334000" y="6400800"/>
            <a:ext cx="3733800" cy="284163"/>
          </a:xfrm>
          <a:prstGeom prst="rect">
            <a:avLst/>
          </a:prstGeom>
        </p:spPr>
        <p:txBody>
          <a:bodyPr vert="horz"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lumMod val="75000"/>
                  <a:lumOff val="25000"/>
                </a:schemeClr>
              </a:solidFill>
              <a:effectLst/>
              <a:uLnTx/>
              <a:uFillTx/>
              <a:latin typeface="+mn-lt"/>
              <a:ea typeface="+mn-ea"/>
              <a:cs typeface="+mn-cs"/>
            </a:endParaRPr>
          </a:p>
        </p:txBody>
      </p:sp>
      <p:sp>
        <p:nvSpPr>
          <p:cNvPr id="12" name="灯片编号占位符 6"/>
          <p:cNvSpPr>
            <a:spLocks noGrp="1"/>
          </p:cNvSpPr>
          <p:nvPr>
            <p:ph type="sldNum" sz="quarter" idx="4"/>
          </p:nvPr>
        </p:nvSpPr>
        <p:spPr>
          <a:xfrm>
            <a:off x="4114800" y="6400800"/>
            <a:ext cx="914400" cy="284163"/>
          </a:xfrm>
          <a:prstGeom prst="rect">
            <a:avLst/>
          </a:prstGeom>
        </p:spPr>
        <p:txBody>
          <a:bodyPr vert="horz" lIns="45720" rIns="45720" rtlCol="0" anchor="ctr"/>
          <a:p>
            <a:pPr algn="ctr"/>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6"/>
          <p:cNvSpPr>
            <a:spLocks noGrp="1"/>
          </p:cNvSpPr>
          <p:nvPr>
            <p:ph type="dt" sz="half" idx="12"/>
          </p:nvPr>
        </p:nvSpPr>
        <p:spPr>
          <a:xfrm>
            <a:off x="76200" y="6400800"/>
            <a:ext cx="3200400" cy="284163"/>
          </a:xfrm>
          <a:prstGeom prst="rect">
            <a:avLst/>
          </a:prstGeom>
        </p:spPr>
        <p:txBody>
          <a:bodyPr vert="horz" rtlCol="0" anchor="b"/>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100" b="0" i="0" u="none" strike="noStrike" kern="1200" cap="none" spc="0" normalizeH="0" baseline="0" noProof="0" smtClean="0">
                <a:ln>
                  <a:noFill/>
                </a:ln>
                <a:solidFill>
                  <a:schemeClr val="tx2">
                    <a:lumMod val="75000"/>
                    <a:lumOff val="2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2">
                  <a:lumMod val="75000"/>
                  <a:lumOff val="25000"/>
                </a:schemeClr>
              </a:solidFill>
              <a:effectLst/>
              <a:uLnTx/>
              <a:uFillTx/>
              <a:latin typeface="+mn-lt"/>
              <a:ea typeface="+mn-ea"/>
              <a:cs typeface="+mn-cs"/>
            </a:endParaRPr>
          </a:p>
        </p:txBody>
      </p:sp>
      <p:sp>
        <p:nvSpPr>
          <p:cNvPr id="11" name="页脚占位符 7"/>
          <p:cNvSpPr>
            <a:spLocks noGrp="1"/>
          </p:cNvSpPr>
          <p:nvPr>
            <p:ph type="ftr" sz="quarter" idx="13"/>
          </p:nvPr>
        </p:nvSpPr>
        <p:spPr>
          <a:xfrm>
            <a:off x="5334000" y="6400800"/>
            <a:ext cx="3733800" cy="284163"/>
          </a:xfrm>
          <a:prstGeom prst="rect">
            <a:avLst/>
          </a:prstGeom>
        </p:spPr>
        <p:txBody>
          <a:bodyPr vert="horz"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lumMod val="75000"/>
                  <a:lumOff val="25000"/>
                </a:schemeClr>
              </a:solidFill>
              <a:effectLst/>
              <a:uLnTx/>
              <a:uFillTx/>
              <a:latin typeface="+mn-lt"/>
              <a:ea typeface="+mn-ea"/>
              <a:cs typeface="+mn-cs"/>
            </a:endParaRPr>
          </a:p>
        </p:txBody>
      </p:sp>
      <p:sp>
        <p:nvSpPr>
          <p:cNvPr id="12" name="灯片编号占位符 8"/>
          <p:cNvSpPr>
            <a:spLocks noGrp="1"/>
          </p:cNvSpPr>
          <p:nvPr>
            <p:ph type="sldNum" sz="quarter" idx="14"/>
          </p:nvPr>
        </p:nvSpPr>
        <p:spPr>
          <a:xfrm>
            <a:off x="4114800" y="6400800"/>
            <a:ext cx="914400" cy="284163"/>
          </a:xfrm>
          <a:prstGeom prst="rect">
            <a:avLst/>
          </a:prstGeom>
        </p:spPr>
        <p:txBody>
          <a:bodyPr vert="horz" lIns="45720" rIns="45720" rtlCol="0" anchor="ctr"/>
          <a:p>
            <a:pPr algn="ctr"/>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10" name="日期占位符 2"/>
          <p:cNvSpPr>
            <a:spLocks noGrp="1"/>
          </p:cNvSpPr>
          <p:nvPr>
            <p:ph type="dt" sz="half" idx="2"/>
          </p:nvPr>
        </p:nvSpPr>
        <p:spPr>
          <a:xfrm>
            <a:off x="76200" y="6400800"/>
            <a:ext cx="3200400" cy="284163"/>
          </a:xfrm>
          <a:prstGeom prst="rect">
            <a:avLst/>
          </a:prstGeom>
        </p:spPr>
        <p:txBody>
          <a:bodyPr vert="horz" rtlCol="0" anchor="b"/>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100" b="0" i="0" u="none" strike="noStrike" kern="1200" cap="none" spc="0" normalizeH="0" baseline="0" noProof="0" smtClean="0">
                <a:ln>
                  <a:noFill/>
                </a:ln>
                <a:solidFill>
                  <a:schemeClr val="tx2">
                    <a:lumMod val="75000"/>
                    <a:lumOff val="2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2">
                  <a:lumMod val="75000"/>
                  <a:lumOff val="25000"/>
                </a:schemeClr>
              </a:solidFill>
              <a:effectLst/>
              <a:uLnTx/>
              <a:uFillTx/>
              <a:latin typeface="+mn-lt"/>
              <a:ea typeface="+mn-ea"/>
              <a:cs typeface="+mn-cs"/>
            </a:endParaRPr>
          </a:p>
        </p:txBody>
      </p:sp>
      <p:sp>
        <p:nvSpPr>
          <p:cNvPr id="11" name="页脚占位符 3"/>
          <p:cNvSpPr>
            <a:spLocks noGrp="1"/>
          </p:cNvSpPr>
          <p:nvPr>
            <p:ph type="ftr" sz="quarter" idx="3"/>
          </p:nvPr>
        </p:nvSpPr>
        <p:spPr>
          <a:xfrm>
            <a:off x="5334000" y="6400800"/>
            <a:ext cx="3733800" cy="284163"/>
          </a:xfrm>
          <a:prstGeom prst="rect">
            <a:avLst/>
          </a:prstGeom>
        </p:spPr>
        <p:txBody>
          <a:bodyPr vert="horz"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lumMod val="75000"/>
                  <a:lumOff val="25000"/>
                </a:schemeClr>
              </a:solidFill>
              <a:effectLst/>
              <a:uLnTx/>
              <a:uFillTx/>
              <a:latin typeface="+mn-lt"/>
              <a:ea typeface="+mn-ea"/>
              <a:cs typeface="+mn-cs"/>
            </a:endParaRPr>
          </a:p>
        </p:txBody>
      </p:sp>
      <p:sp>
        <p:nvSpPr>
          <p:cNvPr id="12" name="灯片编号占位符 4"/>
          <p:cNvSpPr>
            <a:spLocks noGrp="1"/>
          </p:cNvSpPr>
          <p:nvPr>
            <p:ph type="sldNum" sz="quarter" idx="4"/>
          </p:nvPr>
        </p:nvSpPr>
        <p:spPr>
          <a:xfrm>
            <a:off x="4114800" y="6400800"/>
            <a:ext cx="914400" cy="284163"/>
          </a:xfrm>
          <a:prstGeom prst="rect">
            <a:avLst/>
          </a:prstGeom>
        </p:spPr>
        <p:txBody>
          <a:bodyPr vert="horz" lIns="45720" rIns="45720" rtlCol="0" anchor="ctr"/>
          <a:p>
            <a:pPr algn="ctr"/>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bwMode="white">
      <p:bgRef idx="1002">
        <a:schemeClr val="bg2"/>
      </p:bgRef>
    </p:bg>
    <p:spTree>
      <p:nvGrpSpPr>
        <p:cNvPr id="1" name=""/>
        <p:cNvGrpSpPr/>
        <p:nvPr/>
      </p:nvGrpSpPr>
      <p:grpSpPr>
        <a:xfrm>
          <a:off x="0" y="0"/>
          <a:ext cx="0" cy="0"/>
          <a:chOff x="0" y="0"/>
          <a:chExt cx="0" cy="0"/>
        </a:xfrm>
      </p:grpSpPr>
      <p:sp>
        <p:nvSpPr>
          <p:cNvPr id="9" name="日期占位符 1"/>
          <p:cNvSpPr>
            <a:spLocks noGrp="1"/>
          </p:cNvSpPr>
          <p:nvPr>
            <p:ph type="dt" sz="half" idx="2"/>
          </p:nvPr>
        </p:nvSpPr>
        <p:spPr>
          <a:xfrm>
            <a:off x="76200" y="6400800"/>
            <a:ext cx="3200400" cy="284163"/>
          </a:xfrm>
          <a:prstGeom prst="rect">
            <a:avLst/>
          </a:prstGeom>
        </p:spPr>
        <p:txBody>
          <a:bodyPr vert="horz" rtlCol="0" anchor="b"/>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100" b="0" i="0" u="none" strike="noStrike" kern="1200" cap="none" spc="0" normalizeH="0" baseline="0" noProof="0" smtClean="0">
                <a:ln>
                  <a:noFill/>
                </a:ln>
                <a:solidFill>
                  <a:schemeClr val="tx2">
                    <a:lumMod val="75000"/>
                    <a:lumOff val="2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2">
                  <a:lumMod val="75000"/>
                  <a:lumOff val="25000"/>
                </a:schemeClr>
              </a:solidFill>
              <a:effectLst/>
              <a:uLnTx/>
              <a:uFillTx/>
              <a:latin typeface="+mn-lt"/>
              <a:ea typeface="+mn-ea"/>
              <a:cs typeface="+mn-cs"/>
            </a:endParaRPr>
          </a:p>
        </p:txBody>
      </p:sp>
      <p:sp>
        <p:nvSpPr>
          <p:cNvPr id="10" name="页脚占位符 2"/>
          <p:cNvSpPr>
            <a:spLocks noGrp="1"/>
          </p:cNvSpPr>
          <p:nvPr>
            <p:ph type="ftr" sz="quarter" idx="3"/>
          </p:nvPr>
        </p:nvSpPr>
        <p:spPr>
          <a:xfrm>
            <a:off x="5334000" y="6400800"/>
            <a:ext cx="3733800" cy="284163"/>
          </a:xfrm>
          <a:prstGeom prst="rect">
            <a:avLst/>
          </a:prstGeom>
        </p:spPr>
        <p:txBody>
          <a:bodyPr vert="horz"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lumMod val="75000"/>
                  <a:lumOff val="25000"/>
                </a:schemeClr>
              </a:solidFill>
              <a:effectLst/>
              <a:uLnTx/>
              <a:uFillTx/>
              <a:latin typeface="+mn-lt"/>
              <a:ea typeface="+mn-ea"/>
              <a:cs typeface="+mn-cs"/>
            </a:endParaRPr>
          </a:p>
        </p:txBody>
      </p:sp>
      <p:sp>
        <p:nvSpPr>
          <p:cNvPr id="11" name="灯片编号占位符 3"/>
          <p:cNvSpPr>
            <a:spLocks noGrp="1"/>
          </p:cNvSpPr>
          <p:nvPr>
            <p:ph type="sldNum" sz="quarter" idx="4"/>
          </p:nvPr>
        </p:nvSpPr>
        <p:spPr>
          <a:xfrm>
            <a:off x="4114800" y="6400800"/>
            <a:ext cx="914400" cy="284163"/>
          </a:xfrm>
          <a:prstGeom prst="rect">
            <a:avLst/>
          </a:prstGeom>
        </p:spPr>
        <p:txBody>
          <a:bodyPr vert="horz" lIns="45720" rIns="45720" rtlCol="0" anchor="ctr"/>
          <a:p>
            <a:pPr algn="ctr"/>
            <a:fld id="{9A0DB2DC-4C9A-4742-B13C-FB6460FD3503}" type="slidenum">
              <a:rPr lang="zh-CN" altLang="en-US" dirty="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矩形 8"/>
          <p:cNvSpPr/>
          <p:nvPr/>
        </p:nvSpPr>
        <p:spPr>
          <a:xfrm>
            <a:off x="2786063" y="1054100"/>
            <a:ext cx="5903913"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4"/>
          <p:cNvSpPr>
            <a:spLocks noGrp="1"/>
          </p:cNvSpPr>
          <p:nvPr>
            <p:ph type="dt" sz="half" idx="12"/>
          </p:nvPr>
        </p:nvSpPr>
        <p:spPr>
          <a:xfrm>
            <a:off x="76200" y="6400800"/>
            <a:ext cx="3200400" cy="284163"/>
          </a:xfrm>
          <a:prstGeom prst="rect">
            <a:avLst/>
          </a:prstGeom>
        </p:spPr>
        <p:txBody>
          <a:bodyPr vert="horz" rtlCol="0" anchor="b"/>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100" b="0" i="0" u="none" strike="noStrike" kern="1200" cap="none" spc="0" normalizeH="0" baseline="0" noProof="0" smtClean="0">
                <a:ln>
                  <a:noFill/>
                </a:ln>
                <a:solidFill>
                  <a:schemeClr val="tx2">
                    <a:lumMod val="75000"/>
                    <a:lumOff val="2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2">
                  <a:lumMod val="75000"/>
                  <a:lumOff val="25000"/>
                </a:schemeClr>
              </a:solidFill>
              <a:effectLst/>
              <a:uLnTx/>
              <a:uFillTx/>
              <a:latin typeface="+mn-lt"/>
              <a:ea typeface="+mn-ea"/>
              <a:cs typeface="+mn-cs"/>
            </a:endParaRPr>
          </a:p>
        </p:txBody>
      </p:sp>
      <p:sp>
        <p:nvSpPr>
          <p:cNvPr id="11" name="页脚占位符 5"/>
          <p:cNvSpPr>
            <a:spLocks noGrp="1"/>
          </p:cNvSpPr>
          <p:nvPr>
            <p:ph type="ftr" sz="quarter" idx="3"/>
          </p:nvPr>
        </p:nvSpPr>
        <p:spPr>
          <a:xfrm>
            <a:off x="5334000" y="6400800"/>
            <a:ext cx="3733800" cy="284163"/>
          </a:xfrm>
          <a:prstGeom prst="rect">
            <a:avLst/>
          </a:prstGeom>
        </p:spPr>
        <p:txBody>
          <a:bodyPr vert="horz"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lumMod val="75000"/>
                  <a:lumOff val="25000"/>
                </a:schemeClr>
              </a:solidFill>
              <a:effectLst/>
              <a:uLnTx/>
              <a:uFillTx/>
              <a:latin typeface="+mn-lt"/>
              <a:ea typeface="+mn-ea"/>
              <a:cs typeface="+mn-cs"/>
            </a:endParaRPr>
          </a:p>
        </p:txBody>
      </p:sp>
      <p:sp>
        <p:nvSpPr>
          <p:cNvPr id="12" name="灯片编号占位符 6"/>
          <p:cNvSpPr>
            <a:spLocks noGrp="1"/>
          </p:cNvSpPr>
          <p:nvPr>
            <p:ph type="sldNum" sz="quarter" idx="4"/>
          </p:nvPr>
        </p:nvSpPr>
        <p:spPr>
          <a:xfrm>
            <a:off x="4114800" y="6400800"/>
            <a:ext cx="914400" cy="284163"/>
          </a:xfrm>
          <a:prstGeom prst="rect">
            <a:avLst/>
          </a:prstGeom>
        </p:spPr>
        <p:txBody>
          <a:bodyPr vert="horz" lIns="45720" rIns="45720" rtlCol="0" anchor="ctr"/>
          <a:p>
            <a:pPr algn="ctr"/>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bwMode="white">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vert="horz"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9" name="日期占位符 4"/>
          <p:cNvSpPr>
            <a:spLocks noGrp="1"/>
          </p:cNvSpPr>
          <p:nvPr>
            <p:ph type="dt" sz="half" idx="12"/>
          </p:nvPr>
        </p:nvSpPr>
        <p:spPr>
          <a:xfrm>
            <a:off x="76200" y="6400800"/>
            <a:ext cx="3200400" cy="284163"/>
          </a:xfrm>
          <a:prstGeom prst="rect">
            <a:avLst/>
          </a:prstGeom>
        </p:spPr>
        <p:txBody>
          <a:bodyPr vert="horz" rtlCol="0" anchor="b"/>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100" b="0" i="0" u="none" strike="noStrike" kern="1200" cap="none" spc="0" normalizeH="0" baseline="0" noProof="0" smtClean="0">
                <a:ln>
                  <a:noFill/>
                </a:ln>
                <a:solidFill>
                  <a:schemeClr val="tx2">
                    <a:lumMod val="75000"/>
                    <a:lumOff val="2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2">
                  <a:lumMod val="75000"/>
                  <a:lumOff val="25000"/>
                </a:schemeClr>
              </a:solidFill>
              <a:effectLst/>
              <a:uLnTx/>
              <a:uFillTx/>
              <a:latin typeface="+mn-lt"/>
              <a:ea typeface="+mn-ea"/>
              <a:cs typeface="+mn-cs"/>
            </a:endParaRPr>
          </a:p>
        </p:txBody>
      </p:sp>
      <p:sp>
        <p:nvSpPr>
          <p:cNvPr id="10" name="页脚占位符 5"/>
          <p:cNvSpPr>
            <a:spLocks noGrp="1"/>
          </p:cNvSpPr>
          <p:nvPr>
            <p:ph type="ftr" sz="quarter" idx="3"/>
          </p:nvPr>
        </p:nvSpPr>
        <p:spPr>
          <a:xfrm>
            <a:off x="5334000" y="6400800"/>
            <a:ext cx="3733800" cy="284163"/>
          </a:xfrm>
          <a:prstGeom prst="rect">
            <a:avLst/>
          </a:prstGeom>
        </p:spPr>
        <p:txBody>
          <a:bodyPr vert="horz"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lumMod val="75000"/>
                  <a:lumOff val="25000"/>
                </a:schemeClr>
              </a:solidFill>
              <a:effectLst/>
              <a:uLnTx/>
              <a:uFillTx/>
              <a:latin typeface="+mn-lt"/>
              <a:ea typeface="+mn-ea"/>
              <a:cs typeface="+mn-cs"/>
            </a:endParaRPr>
          </a:p>
        </p:txBody>
      </p:sp>
      <p:sp>
        <p:nvSpPr>
          <p:cNvPr id="11" name="灯片编号占位符 6"/>
          <p:cNvSpPr>
            <a:spLocks noGrp="1"/>
          </p:cNvSpPr>
          <p:nvPr>
            <p:ph type="sldNum" sz="quarter" idx="4"/>
          </p:nvPr>
        </p:nvSpPr>
        <p:spPr>
          <a:xfrm>
            <a:off x="4114800" y="6400800"/>
            <a:ext cx="914400" cy="284163"/>
          </a:xfrm>
          <a:prstGeom prst="rect">
            <a:avLst/>
          </a:prstGeom>
        </p:spPr>
        <p:txBody>
          <a:bodyPr vert="horz" lIns="45720" rIns="45720" rtlCol="0" anchor="ctr"/>
          <a:p>
            <a:pPr algn="ctr"/>
            <a:fld id="{9A0DB2DC-4C9A-4742-B13C-FB6460FD3503}" type="slidenum">
              <a:rPr lang="zh-CN" altLang="en-US" dirty="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3"/>
          <p:cNvSpPr>
            <a:spLocks noGrp="1"/>
          </p:cNvSpPr>
          <p:nvPr>
            <p:ph type="dt" sz="half" idx="2"/>
          </p:nvPr>
        </p:nvSpPr>
        <p:spPr>
          <a:xfrm>
            <a:off x="76200" y="6400800"/>
            <a:ext cx="3200400" cy="284163"/>
          </a:xfrm>
          <a:prstGeom prst="rect">
            <a:avLst/>
          </a:prstGeom>
        </p:spPr>
        <p:txBody>
          <a:bodyPr vert="horz" rtlCol="0" anchor="b"/>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100" b="0" i="0" u="none" strike="noStrike" kern="1200" cap="none" spc="0" normalizeH="0" baseline="0" noProof="0" smtClean="0">
                <a:ln>
                  <a:noFill/>
                </a:ln>
                <a:solidFill>
                  <a:schemeClr val="tx2">
                    <a:lumMod val="75000"/>
                    <a:lumOff val="25000"/>
                  </a:schemeClr>
                </a:solidFill>
                <a:effectLst/>
                <a:uLnTx/>
                <a:uFillTx/>
                <a:latin typeface="+mn-lt"/>
                <a:ea typeface="+mn-ea"/>
                <a:cs typeface="+mn-cs"/>
              </a:rPr>
            </a:fld>
            <a:endParaRPr kumimoji="0" lang="zh-CN" altLang="en-US" sz="1100" b="0" i="0" u="none" strike="noStrike" kern="1200" cap="none" spc="0" normalizeH="0" baseline="0" noProof="0" smtClean="0">
              <a:ln>
                <a:noFill/>
              </a:ln>
              <a:solidFill>
                <a:schemeClr val="tx2">
                  <a:lumMod val="75000"/>
                  <a:lumOff val="25000"/>
                </a:schemeClr>
              </a:solidFill>
              <a:effectLst/>
              <a:uLnTx/>
              <a:uFillTx/>
              <a:latin typeface="+mn-lt"/>
              <a:ea typeface="+mn-ea"/>
              <a:cs typeface="+mn-cs"/>
            </a:endParaRPr>
          </a:p>
        </p:txBody>
      </p:sp>
      <p:sp>
        <p:nvSpPr>
          <p:cNvPr id="11" name="页脚占位符 4"/>
          <p:cNvSpPr>
            <a:spLocks noGrp="1"/>
          </p:cNvSpPr>
          <p:nvPr>
            <p:ph type="ftr" sz="quarter" idx="3"/>
          </p:nvPr>
        </p:nvSpPr>
        <p:spPr>
          <a:xfrm>
            <a:off x="5334000" y="6400800"/>
            <a:ext cx="3733800" cy="284163"/>
          </a:xfrm>
          <a:prstGeom prst="rect">
            <a:avLst/>
          </a:prstGeom>
        </p:spPr>
        <p:txBody>
          <a:bodyPr vert="horz"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lumMod val="75000"/>
                  <a:lumOff val="25000"/>
                </a:schemeClr>
              </a:solidFill>
              <a:effectLst/>
              <a:uLnTx/>
              <a:uFillTx/>
              <a:latin typeface="+mn-lt"/>
              <a:ea typeface="+mn-ea"/>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lIns="45720" rIns="45720" rtlCol="0" anchor="ctr"/>
          <a:p>
            <a:pPr algn="ctr"/>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Ref idx="1003">
        <a:schemeClr val="bg2"/>
      </p:bgRef>
    </p:bg>
    <p:spTree>
      <p:nvGrpSpPr>
        <p:cNvPr id="1" name=""/>
        <p:cNvGrpSpPr/>
        <p:nvPr/>
      </p:nvGrpSpPr>
      <p:grpSpPr/>
      <p:sp>
        <p:nvSpPr>
          <p:cNvPr id="7" name="矩形 6"/>
          <p:cNvSpPr/>
          <p:nvPr/>
        </p:nvSpPr>
        <p:spPr>
          <a:xfrm>
            <a:off x="0" y="6678613"/>
            <a:ext cx="9144000" cy="179388"/>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99"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en-US" altLang="zh-CN" dirty="0"/>
          </a:p>
        </p:txBody>
      </p:sp>
      <p:sp>
        <p:nvSpPr>
          <p:cNvPr id="4100" name="文本占位符 2"/>
          <p:cNvSpPr>
            <a:spLocks noGrp="1"/>
          </p:cNvSpPr>
          <p:nvPr>
            <p:ph type="body" idx="1"/>
          </p:nvPr>
        </p:nvSpPr>
        <p:spPr>
          <a:xfrm>
            <a:off x="457200" y="1600200"/>
            <a:ext cx="8229600" cy="46863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4" name="日期占位符 3"/>
          <p:cNvSpPr>
            <a:spLocks noGrp="1"/>
          </p:cNvSpPr>
          <p:nvPr>
            <p:ph type="dt" sz="half" idx="2"/>
          </p:nvPr>
        </p:nvSpPr>
        <p:spPr>
          <a:xfrm>
            <a:off x="76200" y="6400800"/>
            <a:ext cx="3200400" cy="284163"/>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100" b="0" i="0" u="none" strike="noStrike" kern="1200" cap="none" spc="0" normalizeH="0" baseline="0" noProof="0" smtClean="0">
                <a:ln>
                  <a:noFill/>
                </a:ln>
                <a:solidFill>
                  <a:schemeClr val="tx2">
                    <a:lumMod val="75000"/>
                    <a:lumOff val="25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2">
                  <a:lumMod val="75000"/>
                  <a:lumOff val="25000"/>
                </a:schemeClr>
              </a:solidFill>
              <a:effectLst/>
              <a:uLnTx/>
              <a:uFillTx/>
              <a:latin typeface="+mn-lt"/>
              <a:ea typeface="+mn-ea"/>
              <a:cs typeface="+mn-cs"/>
            </a:endParaRPr>
          </a:p>
        </p:txBody>
      </p:sp>
      <p:sp>
        <p:nvSpPr>
          <p:cNvPr id="5" name="页脚占位符 4"/>
          <p:cNvSpPr>
            <a:spLocks noGrp="1"/>
          </p:cNvSpPr>
          <p:nvPr>
            <p:ph type="ftr" sz="quarter" idx="3"/>
          </p:nvPr>
        </p:nvSpPr>
        <p:spPr>
          <a:xfrm>
            <a:off x="5334000" y="6400800"/>
            <a:ext cx="3733800" cy="284163"/>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chemeClr val="tx2">
                  <a:lumMod val="75000"/>
                  <a:lumOff val="2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4114800" y="6400800"/>
            <a:ext cx="914400" cy="284163"/>
          </a:xfrm>
          <a:prstGeom prst="rect">
            <a:avLst/>
          </a:prstGeom>
          <a:noFill/>
        </p:spPr>
        <p:txBody>
          <a:bodyPr vert="horz" lIns="45720" rIns="45720" rtlCol="0" anchor="ctr"/>
          <a:lstStyle>
            <a:lvl1pPr algn="ctr">
              <a:defRPr sz="1100">
                <a:solidFill>
                  <a:srgbClr val="636363"/>
                </a:solidFill>
              </a:defRPr>
            </a:lvl1pPr>
          </a:lstStyle>
          <a:p>
            <a:pPr lvl="0"/>
            <a:fld id="{9A0DB2DC-4C9A-4742-B13C-FB6460FD3503}" type="slidenum">
              <a:rPr lang="zh-CN" altLang="en-US" dirty="0">
                <a:latin typeface="Franklin Gothic Book" panose="020B0503020102020204" pitchFamily="34" charset="0"/>
                <a:ea typeface="黑体" panose="02010609060101010101" pitchFamily="2" charset="-122"/>
              </a:rPr>
            </a:fld>
            <a:endParaRPr lang="zh-CN" altLang="en-US" dirty="0">
              <a:latin typeface="Franklin Gothic Book" panose="020B0503020102020204" pitchFamily="34" charset="0"/>
              <a:ea typeface="黑体" panose="02010609060101010101" pitchFamily="2" charset="-122"/>
            </a:endParaRPr>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panose="05020102010507070707"/>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panose="05020102010507070707"/>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panose="05020102010507070707"/>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10.wmf"/><Relationship Id="rId1"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image" Target="../media/image26.wmf"/><Relationship Id="rId3" Type="http://schemas.openxmlformats.org/officeDocument/2006/relationships/oleObject" Target="../embeddings/oleObject3.bin"/><Relationship Id="rId2" Type="http://schemas.openxmlformats.org/officeDocument/2006/relationships/image" Target="../media/image25.wmf"/><Relationship Id="rId1" Type="http://schemas.openxmlformats.org/officeDocument/2006/relationships/oleObject" Target="../embeddings/oleObject2.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95605" y="1340803"/>
            <a:ext cx="8229600" cy="1143000"/>
          </a:xfrm>
        </p:spPr>
        <p:txBody>
          <a:bodyPr vert="horz" rtlCol="0"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6600" b="0" i="0" u="none" strike="noStrike" kern="1200" cap="none" spc="0" normalizeH="0" baseline="0" noProof="0" dirty="0">
                <a:ln>
                  <a:noFill/>
                </a:ln>
                <a:solidFill>
                  <a:schemeClr val="tx2"/>
                </a:solidFill>
                <a:effectLst/>
                <a:uLnTx/>
                <a:uFillTx/>
                <a:latin typeface="+mj-lt"/>
                <a:ea typeface="+mj-ea"/>
                <a:cs typeface="+mj-cs"/>
              </a:rPr>
              <a:t>人工智能</a:t>
            </a:r>
            <a:endParaRPr kumimoji="0" lang="zh-CN" altLang="en-US" sz="6600" b="0" i="0" u="none" strike="noStrike" kern="1200" cap="none" spc="0" normalizeH="0" baseline="0" noProof="0" dirty="0">
              <a:ln>
                <a:noFill/>
              </a:ln>
              <a:solidFill>
                <a:schemeClr val="tx2"/>
              </a:solidFill>
              <a:effectLst/>
              <a:uLnTx/>
              <a:uFillTx/>
              <a:latin typeface="+mj-lt"/>
              <a:ea typeface="+mj-ea"/>
              <a:cs typeface="+mj-cs"/>
            </a:endParaRPr>
          </a:p>
        </p:txBody>
      </p:sp>
      <p:sp>
        <p:nvSpPr>
          <p:cNvPr id="7171" name="Text Box 2"/>
          <p:cNvSpPr txBox="1">
            <a:spLocks noChangeArrowheads="1"/>
          </p:cNvSpPr>
          <p:nvPr/>
        </p:nvSpPr>
        <p:spPr bwMode="auto">
          <a:xfrm>
            <a:off x="1403827" y="3789204"/>
            <a:ext cx="6408737"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lgn="ctr" eaLnBrk="1" hangingPunct="1">
              <a:spcBef>
                <a:spcPct val="25000"/>
              </a:spcBef>
            </a:pPr>
            <a:r>
              <a:rPr kumimoji="1" lang="zh-CN" altLang="en-US" sz="3500" dirty="0">
                <a:solidFill>
                  <a:srgbClr val="000000"/>
                </a:solidFill>
                <a:latin typeface="华文新魏" panose="02010800040101010101" pitchFamily="2" charset="-122"/>
                <a:ea typeface="华文新魏" panose="02010800040101010101" pitchFamily="2" charset="-122"/>
              </a:rPr>
              <a:t>主讲人：张晓丹</a:t>
            </a:r>
            <a:endParaRPr kumimoji="1" lang="en-US" altLang="zh-CN" sz="3500" dirty="0">
              <a:solidFill>
                <a:srgbClr val="000000"/>
              </a:solidFill>
              <a:latin typeface="华文新魏" panose="02010800040101010101" pitchFamily="2" charset="-122"/>
              <a:ea typeface="华文新魏" panose="02010800040101010101" pitchFamily="2" charset="-122"/>
            </a:endParaRPr>
          </a:p>
          <a:p>
            <a:pPr algn="ctr" eaLnBrk="1" hangingPunct="1">
              <a:spcBef>
                <a:spcPct val="25000"/>
              </a:spcBef>
            </a:pPr>
            <a:r>
              <a:rPr kumimoji="1" lang="zh-CN" altLang="en-US" sz="3000" dirty="0">
                <a:solidFill>
                  <a:srgbClr val="000000"/>
                </a:solidFill>
                <a:latin typeface="华文新魏" panose="02010800040101010101" pitchFamily="2" charset="-122"/>
                <a:ea typeface="华文新魏" panose="02010800040101010101" pitchFamily="2" charset="-122"/>
              </a:rPr>
              <a:t>信息科学与技术学院</a:t>
            </a:r>
            <a:endParaRPr kumimoji="1" lang="zh-CN" altLang="en-US" sz="3000" dirty="0">
              <a:solidFill>
                <a:srgbClr val="000000"/>
              </a:solidFill>
              <a:latin typeface="华文新魏" panose="02010800040101010101" pitchFamily="2" charset="-122"/>
              <a:ea typeface="华文新魏" panose="02010800040101010101" pitchFamily="2" charset="-122"/>
            </a:endParaRPr>
          </a:p>
          <a:p>
            <a:pPr algn="ctr" eaLnBrk="1" hangingPunct="1">
              <a:lnSpc>
                <a:spcPct val="110000"/>
              </a:lnSpc>
              <a:spcBef>
                <a:spcPct val="25000"/>
              </a:spcBef>
            </a:pPr>
            <a:r>
              <a:rPr kumimoji="1" lang="en-US" altLang="zh-CN" sz="2400" b="1" dirty="0">
                <a:solidFill>
                  <a:srgbClr val="000000"/>
                </a:solidFill>
                <a:latin typeface="Times New Roman" panose="02020603050405020304" pitchFamily="18" charset="0"/>
                <a:ea typeface="华文新魏" panose="02010800040101010101" pitchFamily="2" charset="-122"/>
              </a:rPr>
              <a:t>Email:</a:t>
            </a:r>
            <a:r>
              <a:rPr kumimoji="1" lang="en-US" altLang="zh-CN" sz="2400" dirty="0">
                <a:solidFill>
                  <a:srgbClr val="000000"/>
                </a:solidFill>
                <a:latin typeface="Times New Roman" panose="02020603050405020304" pitchFamily="18" charset="0"/>
                <a:ea typeface="华文新魏" panose="02010800040101010101" pitchFamily="2" charset="-122"/>
              </a:rPr>
              <a:t> xiaodanzhang@nwu.edu.cn</a:t>
            </a:r>
            <a:endParaRPr kumimoji="1" lang="en-US" altLang="zh-CN" sz="2400" dirty="0">
              <a:solidFill>
                <a:srgbClr val="000000"/>
              </a:solidFill>
              <a:latin typeface="Times New Roman" panose="02020603050405020304" pitchFamily="18" charset="0"/>
              <a:ea typeface="华文新魏"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1"/>
          <p:cNvSpPr>
            <a:spLocks noGrp="1"/>
          </p:cNvSpPr>
          <p:nvPr>
            <p:ph type="title"/>
          </p:nvPr>
        </p:nvSpPr>
        <p:spPr/>
        <p:txBody>
          <a:bodyPr vert="horz" wrap="square" anchor="ctr" anchorCtr="0"/>
          <a:p>
            <a:endParaRPr lang="zh-CN" altLang="en-US" dirty="0"/>
          </a:p>
        </p:txBody>
      </p:sp>
      <p:sp>
        <p:nvSpPr>
          <p:cNvPr id="24579" name="内容占位符 2"/>
          <p:cNvSpPr>
            <a:spLocks noGrp="1"/>
          </p:cNvSpPr>
          <p:nvPr>
            <p:ph idx="1"/>
          </p:nvPr>
        </p:nvSpPr>
        <p:spPr/>
        <p:txBody>
          <a:bodyPr vert="horz" wrap="square" anchor="t" anchorCtr="0"/>
          <a:p>
            <a:pPr>
              <a:buNone/>
            </a:pPr>
            <a:endParaRPr lang="zh-CN" altLang="en-US" dirty="0"/>
          </a:p>
        </p:txBody>
      </p:sp>
      <p:grpSp>
        <p:nvGrpSpPr>
          <p:cNvPr id="24580" name="组合 57"/>
          <p:cNvGrpSpPr/>
          <p:nvPr/>
        </p:nvGrpSpPr>
        <p:grpSpPr>
          <a:xfrm>
            <a:off x="714375" y="1785938"/>
            <a:ext cx="2786063" cy="1143000"/>
            <a:chOff x="714348" y="1785926"/>
            <a:chExt cx="2786082" cy="1143008"/>
          </a:xfrm>
        </p:grpSpPr>
        <p:sp>
          <p:nvSpPr>
            <p:cNvPr id="5" name="矩形 4"/>
            <p:cNvSpPr/>
            <p:nvPr/>
          </p:nvSpPr>
          <p:spPr>
            <a:xfrm>
              <a:off x="1285852" y="1785926"/>
              <a:ext cx="1071570"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polygon</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矩形 5"/>
            <p:cNvSpPr/>
            <p:nvPr/>
          </p:nvSpPr>
          <p:spPr>
            <a:xfrm>
              <a:off x="714348" y="2643182"/>
              <a:ext cx="642942"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brick</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矩形 6"/>
            <p:cNvSpPr/>
            <p:nvPr/>
          </p:nvSpPr>
          <p:spPr>
            <a:xfrm>
              <a:off x="2500298" y="2643182"/>
              <a:ext cx="1000132"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pyramid</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9" name="直接箭头连接符 8"/>
            <p:cNvCxnSpPr>
              <a:stCxn id="6" idx="0"/>
              <a:endCxn id="5" idx="2"/>
            </p:cNvCxnSpPr>
            <p:nvPr/>
          </p:nvCxnSpPr>
          <p:spPr>
            <a:xfrm rot="5400000" flipH="1" flipV="1">
              <a:off x="1142976" y="1964521"/>
              <a:ext cx="571504"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7" idx="0"/>
              <a:endCxn id="5" idx="2"/>
            </p:cNvCxnSpPr>
            <p:nvPr/>
          </p:nvCxnSpPr>
          <p:spPr>
            <a:xfrm rot="16200000" flipV="1">
              <a:off x="2125249" y="1768067"/>
              <a:ext cx="571504" cy="11787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85786" y="2143116"/>
              <a:ext cx="642942"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isa</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矩形 12"/>
            <p:cNvSpPr/>
            <p:nvPr/>
          </p:nvSpPr>
          <p:spPr>
            <a:xfrm>
              <a:off x="2500298" y="2071678"/>
              <a:ext cx="642942"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isa</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24581" name="组合 35"/>
          <p:cNvGrpSpPr/>
          <p:nvPr/>
        </p:nvGrpSpPr>
        <p:grpSpPr>
          <a:xfrm>
            <a:off x="2714625" y="3214688"/>
            <a:ext cx="5573713" cy="1714500"/>
            <a:chOff x="3000364" y="1571612"/>
            <a:chExt cx="5572958" cy="1714512"/>
          </a:xfrm>
        </p:grpSpPr>
        <p:sp>
          <p:nvSpPr>
            <p:cNvPr id="37" name="矩形 36"/>
            <p:cNvSpPr/>
            <p:nvPr/>
          </p:nvSpPr>
          <p:spPr>
            <a:xfrm>
              <a:off x="3000364" y="2357430"/>
              <a:ext cx="642942"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arch</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8" name="椭圆 37"/>
            <p:cNvSpPr/>
            <p:nvPr/>
          </p:nvSpPr>
          <p:spPr>
            <a:xfrm>
              <a:off x="4500562" y="1643050"/>
              <a:ext cx="857256"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part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9" name="椭圆 38"/>
            <p:cNvSpPr/>
            <p:nvPr/>
          </p:nvSpPr>
          <p:spPr>
            <a:xfrm>
              <a:off x="4500562" y="2285992"/>
              <a:ext cx="857256"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part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0" name="椭圆 39"/>
            <p:cNvSpPr/>
            <p:nvPr/>
          </p:nvSpPr>
          <p:spPr>
            <a:xfrm>
              <a:off x="4500562" y="2928934"/>
              <a:ext cx="857256"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part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41" name="直接箭头连接符 40"/>
            <p:cNvCxnSpPr>
              <a:stCxn id="37" idx="3"/>
              <a:endCxn id="38" idx="2"/>
            </p:cNvCxnSpPr>
            <p:nvPr/>
          </p:nvCxnSpPr>
          <p:spPr>
            <a:xfrm flipV="1">
              <a:off x="3643306" y="1821645"/>
              <a:ext cx="857256" cy="6786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7" idx="3"/>
              <a:endCxn id="39" idx="2"/>
            </p:cNvCxnSpPr>
            <p:nvPr/>
          </p:nvCxnSpPr>
          <p:spPr>
            <a:xfrm flipV="1">
              <a:off x="3643306" y="2464587"/>
              <a:ext cx="857256"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endCxn id="40" idx="2"/>
            </p:cNvCxnSpPr>
            <p:nvPr/>
          </p:nvCxnSpPr>
          <p:spPr>
            <a:xfrm>
              <a:off x="3714744" y="2500306"/>
              <a:ext cx="785818" cy="6072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6000760" y="1643050"/>
              <a:ext cx="714380" cy="214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brick</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5" name="矩形 44"/>
            <p:cNvSpPr/>
            <p:nvPr/>
          </p:nvSpPr>
          <p:spPr>
            <a:xfrm>
              <a:off x="6000760" y="2285992"/>
              <a:ext cx="642942"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brick</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6" name="矩形 45"/>
            <p:cNvSpPr/>
            <p:nvPr/>
          </p:nvSpPr>
          <p:spPr>
            <a:xfrm>
              <a:off x="6000760" y="3000372"/>
              <a:ext cx="1000132"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polygon</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47" name="直接箭头连接符 46"/>
            <p:cNvCxnSpPr/>
            <p:nvPr/>
          </p:nvCxnSpPr>
          <p:spPr>
            <a:xfrm flipV="1">
              <a:off x="5357818" y="1785926"/>
              <a:ext cx="642942"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39" idx="6"/>
              <a:endCxn id="45" idx="1"/>
            </p:cNvCxnSpPr>
            <p:nvPr/>
          </p:nvCxnSpPr>
          <p:spPr>
            <a:xfrm flipV="1">
              <a:off x="5357818" y="2428868"/>
              <a:ext cx="642942"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40" idx="6"/>
              <a:endCxn id="46" idx="1"/>
            </p:cNvCxnSpPr>
            <p:nvPr/>
          </p:nvCxnSpPr>
          <p:spPr>
            <a:xfrm>
              <a:off x="5357818" y="3107529"/>
              <a:ext cx="642942"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7072330" y="1571612"/>
              <a:ext cx="1071570"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supports</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1" name="椭圆 50"/>
            <p:cNvSpPr/>
            <p:nvPr/>
          </p:nvSpPr>
          <p:spPr>
            <a:xfrm>
              <a:off x="7072330" y="2285992"/>
              <a:ext cx="1071570"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supports</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52" name="直接箭头连接符 51"/>
            <p:cNvCxnSpPr>
              <a:stCxn id="44" idx="3"/>
              <a:endCxn id="50" idx="2"/>
            </p:cNvCxnSpPr>
            <p:nvPr/>
          </p:nvCxnSpPr>
          <p:spPr>
            <a:xfrm>
              <a:off x="6715140" y="1750207"/>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45" idx="3"/>
              <a:endCxn id="51" idx="2"/>
            </p:cNvCxnSpPr>
            <p:nvPr/>
          </p:nvCxnSpPr>
          <p:spPr>
            <a:xfrm>
              <a:off x="6643702" y="2428868"/>
              <a:ext cx="428628"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51" idx="6"/>
              <a:endCxn id="46" idx="3"/>
            </p:cNvCxnSpPr>
            <p:nvPr/>
          </p:nvCxnSpPr>
          <p:spPr>
            <a:xfrm flipH="1">
              <a:off x="7000892" y="2464587"/>
              <a:ext cx="1143008" cy="678661"/>
            </a:xfrm>
            <a:prstGeom prst="bentConnector3">
              <a:avLst>
                <a:gd name="adj1" fmla="val -2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8143900" y="1714488"/>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400000">
              <a:off x="7822429" y="2464587"/>
              <a:ext cx="150019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rot="10800000">
              <a:off x="7000892" y="3213098"/>
              <a:ext cx="157163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4582" name="矩形 33"/>
          <p:cNvSpPr/>
          <p:nvPr/>
        </p:nvSpPr>
        <p:spPr>
          <a:xfrm>
            <a:off x="2286000" y="5426075"/>
            <a:ext cx="4572000" cy="646113"/>
          </a:xfrm>
          <a:prstGeom prst="rect">
            <a:avLst/>
          </a:prstGeom>
          <a:noFill/>
          <a:ln w="9525">
            <a:noFill/>
          </a:ln>
        </p:spPr>
        <p:txBody>
          <a:bodyPr>
            <a:spAutoFit/>
          </a:bodyPr>
          <a:p>
            <a:pPr algn="ctr"/>
            <a:r>
              <a:rPr lang="en-US" altLang="zh-CN" dirty="0">
                <a:latin typeface="Franklin Gothic Book" panose="020B0503020102020204" pitchFamily="34" charset="0"/>
                <a:ea typeface="黑体" panose="02010609060101010101" pitchFamily="2" charset="-122"/>
              </a:rPr>
              <a:t>Figure 10.3 Generalization of descriptions to include multiple examples</a:t>
            </a:r>
            <a:endParaRPr lang="zh-CN" altLang="en-US" dirty="0">
              <a:latin typeface="Franklin Gothic Book" panose="020B0503020102020204" pitchFamily="34" charset="0"/>
              <a:ea typeface="黑体" panose="0201060906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内容占位符 2"/>
          <p:cNvSpPr>
            <a:spLocks noGrp="1"/>
          </p:cNvSpPr>
          <p:nvPr>
            <p:ph idx="1"/>
          </p:nvPr>
        </p:nvSpPr>
        <p:spPr>
          <a:xfrm>
            <a:off x="-357187" y="0"/>
            <a:ext cx="9501187" cy="6858000"/>
          </a:xfrm>
        </p:spPr>
        <p:txBody>
          <a:bodyPr vert="horz" wrap="square" anchor="t" anchorCtr="0"/>
          <a:p>
            <a:pPr>
              <a:buNone/>
            </a:pPr>
            <a:endParaRPr lang="zh-CN" altLang="en-US" dirty="0"/>
          </a:p>
        </p:txBody>
      </p:sp>
      <p:grpSp>
        <p:nvGrpSpPr>
          <p:cNvPr id="25603" name="组合 25"/>
          <p:cNvGrpSpPr/>
          <p:nvPr/>
        </p:nvGrpSpPr>
        <p:grpSpPr>
          <a:xfrm>
            <a:off x="2643188" y="214313"/>
            <a:ext cx="5715000" cy="1643062"/>
            <a:chOff x="3000364" y="1571612"/>
            <a:chExt cx="5572958" cy="1714512"/>
          </a:xfrm>
        </p:grpSpPr>
        <p:sp>
          <p:nvSpPr>
            <p:cNvPr id="27" name="矩形 26"/>
            <p:cNvSpPr/>
            <p:nvPr/>
          </p:nvSpPr>
          <p:spPr>
            <a:xfrm>
              <a:off x="3000364" y="2357430"/>
              <a:ext cx="642942"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arch</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8" name="椭圆 27"/>
            <p:cNvSpPr/>
            <p:nvPr/>
          </p:nvSpPr>
          <p:spPr>
            <a:xfrm>
              <a:off x="4500562" y="1643050"/>
              <a:ext cx="857256"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part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9" name="椭圆 28"/>
            <p:cNvSpPr/>
            <p:nvPr/>
          </p:nvSpPr>
          <p:spPr>
            <a:xfrm>
              <a:off x="4500562" y="2285992"/>
              <a:ext cx="857256"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part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0" name="椭圆 29"/>
            <p:cNvSpPr/>
            <p:nvPr/>
          </p:nvSpPr>
          <p:spPr>
            <a:xfrm>
              <a:off x="4500562" y="2928934"/>
              <a:ext cx="857256"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part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31" name="直接箭头连接符 30"/>
            <p:cNvCxnSpPr>
              <a:stCxn id="27" idx="3"/>
              <a:endCxn id="28" idx="2"/>
            </p:cNvCxnSpPr>
            <p:nvPr/>
          </p:nvCxnSpPr>
          <p:spPr>
            <a:xfrm flipV="1">
              <a:off x="3643306" y="1821645"/>
              <a:ext cx="857256" cy="6786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7" idx="3"/>
              <a:endCxn id="29" idx="2"/>
            </p:cNvCxnSpPr>
            <p:nvPr/>
          </p:nvCxnSpPr>
          <p:spPr>
            <a:xfrm flipV="1">
              <a:off x="3643306" y="2464587"/>
              <a:ext cx="857256"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30" idx="2"/>
            </p:cNvCxnSpPr>
            <p:nvPr/>
          </p:nvCxnSpPr>
          <p:spPr>
            <a:xfrm>
              <a:off x="3714744" y="2500306"/>
              <a:ext cx="785818" cy="6072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6000760" y="1643050"/>
              <a:ext cx="714380" cy="214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brick</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5" name="矩形 34"/>
            <p:cNvSpPr/>
            <p:nvPr/>
          </p:nvSpPr>
          <p:spPr>
            <a:xfrm>
              <a:off x="6000760" y="2285992"/>
              <a:ext cx="642942"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brick</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6" name="矩形 35"/>
            <p:cNvSpPr/>
            <p:nvPr/>
          </p:nvSpPr>
          <p:spPr>
            <a:xfrm>
              <a:off x="6000760" y="3000372"/>
              <a:ext cx="1000132"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polygon</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37" name="直接箭头连接符 36"/>
            <p:cNvCxnSpPr/>
            <p:nvPr/>
          </p:nvCxnSpPr>
          <p:spPr>
            <a:xfrm flipV="1">
              <a:off x="5357818" y="1785926"/>
              <a:ext cx="642942"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9" idx="6"/>
              <a:endCxn id="35" idx="1"/>
            </p:cNvCxnSpPr>
            <p:nvPr/>
          </p:nvCxnSpPr>
          <p:spPr>
            <a:xfrm flipV="1">
              <a:off x="5357818" y="2428868"/>
              <a:ext cx="642942"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0" idx="6"/>
              <a:endCxn id="36" idx="1"/>
            </p:cNvCxnSpPr>
            <p:nvPr/>
          </p:nvCxnSpPr>
          <p:spPr>
            <a:xfrm>
              <a:off x="5357818" y="3107529"/>
              <a:ext cx="642942"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7072330" y="1571612"/>
              <a:ext cx="1071570"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supports</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1" name="椭圆 40"/>
            <p:cNvSpPr/>
            <p:nvPr/>
          </p:nvSpPr>
          <p:spPr>
            <a:xfrm>
              <a:off x="7072330" y="2285992"/>
              <a:ext cx="1071570"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supports</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42" name="直接箭头连接符 41"/>
            <p:cNvCxnSpPr>
              <a:stCxn id="34" idx="3"/>
              <a:endCxn id="40" idx="2"/>
            </p:cNvCxnSpPr>
            <p:nvPr/>
          </p:nvCxnSpPr>
          <p:spPr>
            <a:xfrm>
              <a:off x="6715140" y="1750207"/>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35" idx="3"/>
              <a:endCxn id="41" idx="2"/>
            </p:cNvCxnSpPr>
            <p:nvPr/>
          </p:nvCxnSpPr>
          <p:spPr>
            <a:xfrm>
              <a:off x="6643702" y="2428868"/>
              <a:ext cx="428628"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1" idx="6"/>
              <a:endCxn id="36" idx="3"/>
            </p:cNvCxnSpPr>
            <p:nvPr/>
          </p:nvCxnSpPr>
          <p:spPr>
            <a:xfrm flipH="1">
              <a:off x="7000892" y="2464587"/>
              <a:ext cx="1143008" cy="678661"/>
            </a:xfrm>
            <a:prstGeom prst="bentConnector3">
              <a:avLst>
                <a:gd name="adj1" fmla="val -2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143900" y="1714488"/>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7822429" y="2464587"/>
              <a:ext cx="150019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rot="10800000">
              <a:off x="7000892" y="3213098"/>
              <a:ext cx="157163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96" name="直接箭头连接符 95"/>
          <p:cNvCxnSpPr>
            <a:stCxn id="71" idx="3"/>
            <a:endCxn id="73" idx="2"/>
          </p:cNvCxnSpPr>
          <p:nvPr/>
        </p:nvCxnSpPr>
        <p:spPr>
          <a:xfrm>
            <a:off x="3525838" y="5524500"/>
            <a:ext cx="879475" cy="214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5605" name="组合 125"/>
          <p:cNvGrpSpPr/>
          <p:nvPr/>
        </p:nvGrpSpPr>
        <p:grpSpPr>
          <a:xfrm>
            <a:off x="2867025" y="4286250"/>
            <a:ext cx="5715000" cy="2286000"/>
            <a:chOff x="2867012" y="4286256"/>
            <a:chExt cx="5715040" cy="2286016"/>
          </a:xfrm>
        </p:grpSpPr>
        <p:grpSp>
          <p:nvGrpSpPr>
            <p:cNvPr id="25638" name="组合 69"/>
            <p:cNvGrpSpPr/>
            <p:nvPr/>
          </p:nvGrpSpPr>
          <p:grpSpPr>
            <a:xfrm>
              <a:off x="2867012" y="4286256"/>
              <a:ext cx="5715040" cy="2286016"/>
              <a:chOff x="3000364" y="1571612"/>
              <a:chExt cx="5572958" cy="1714512"/>
            </a:xfrm>
          </p:grpSpPr>
          <p:sp>
            <p:nvSpPr>
              <p:cNvPr id="71" name="矩形 70"/>
              <p:cNvSpPr/>
              <p:nvPr/>
            </p:nvSpPr>
            <p:spPr>
              <a:xfrm>
                <a:off x="3000364" y="2357430"/>
                <a:ext cx="642942"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arch</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72" name="椭圆 71"/>
              <p:cNvSpPr/>
              <p:nvPr/>
            </p:nvSpPr>
            <p:spPr>
              <a:xfrm>
                <a:off x="4500562" y="1643050"/>
                <a:ext cx="857256"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part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73" name="椭圆 72"/>
              <p:cNvSpPr/>
              <p:nvPr/>
            </p:nvSpPr>
            <p:spPr>
              <a:xfrm>
                <a:off x="4500562" y="2482447"/>
                <a:ext cx="857256"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part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74" name="椭圆 73"/>
              <p:cNvSpPr/>
              <p:nvPr/>
            </p:nvSpPr>
            <p:spPr>
              <a:xfrm>
                <a:off x="4500562" y="2928934"/>
                <a:ext cx="857256"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part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75" name="直接箭头连接符 74"/>
              <p:cNvCxnSpPr>
                <a:stCxn id="71" idx="3"/>
                <a:endCxn id="72" idx="2"/>
              </p:cNvCxnSpPr>
              <p:nvPr/>
            </p:nvCxnSpPr>
            <p:spPr>
              <a:xfrm flipV="1">
                <a:off x="3643306" y="1821645"/>
                <a:ext cx="857256" cy="6786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endCxn id="74" idx="2"/>
              </p:cNvCxnSpPr>
              <p:nvPr/>
            </p:nvCxnSpPr>
            <p:spPr>
              <a:xfrm>
                <a:off x="3618035" y="2482447"/>
                <a:ext cx="882527" cy="6250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6000760" y="1643050"/>
                <a:ext cx="714380" cy="214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brick</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79" name="矩形 78"/>
              <p:cNvSpPr/>
              <p:nvPr/>
            </p:nvSpPr>
            <p:spPr>
              <a:xfrm>
                <a:off x="6000760" y="2556214"/>
                <a:ext cx="642942"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brick</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0" name="矩形 79"/>
              <p:cNvSpPr/>
              <p:nvPr/>
            </p:nvSpPr>
            <p:spPr>
              <a:xfrm>
                <a:off x="6000760" y="3000372"/>
                <a:ext cx="1000132"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polygon</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81" name="直接箭头连接符 80"/>
              <p:cNvCxnSpPr/>
              <p:nvPr/>
            </p:nvCxnSpPr>
            <p:spPr>
              <a:xfrm flipV="1">
                <a:off x="5357818" y="1785926"/>
                <a:ext cx="642942"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73" idx="6"/>
                <a:endCxn id="79" idx="1"/>
              </p:cNvCxnSpPr>
              <p:nvPr/>
            </p:nvCxnSpPr>
            <p:spPr>
              <a:xfrm>
                <a:off x="5357818" y="2661042"/>
                <a:ext cx="642942" cy="380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74" idx="6"/>
                <a:endCxn id="80" idx="1"/>
              </p:cNvCxnSpPr>
              <p:nvPr/>
            </p:nvCxnSpPr>
            <p:spPr>
              <a:xfrm>
                <a:off x="5357818" y="3107529"/>
                <a:ext cx="642942"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椭圆 83"/>
              <p:cNvSpPr/>
              <p:nvPr/>
            </p:nvSpPr>
            <p:spPr>
              <a:xfrm>
                <a:off x="7072330" y="1571612"/>
                <a:ext cx="1071570"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supports</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85" name="椭圆 84"/>
              <p:cNvSpPr/>
              <p:nvPr/>
            </p:nvSpPr>
            <p:spPr>
              <a:xfrm>
                <a:off x="7072330" y="2556214"/>
                <a:ext cx="1071570"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supports</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86" name="直接箭头连接符 85"/>
              <p:cNvCxnSpPr>
                <a:stCxn id="78" idx="3"/>
                <a:endCxn id="84" idx="2"/>
              </p:cNvCxnSpPr>
              <p:nvPr/>
            </p:nvCxnSpPr>
            <p:spPr>
              <a:xfrm>
                <a:off x="6715140" y="1750207"/>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79" idx="3"/>
                <a:endCxn id="85" idx="2"/>
              </p:cNvCxnSpPr>
              <p:nvPr/>
            </p:nvCxnSpPr>
            <p:spPr>
              <a:xfrm>
                <a:off x="6643702" y="2699090"/>
                <a:ext cx="428628"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肘形连接符 87"/>
              <p:cNvCxnSpPr>
                <a:stCxn id="85" idx="6"/>
                <a:endCxn id="80" idx="3"/>
              </p:cNvCxnSpPr>
              <p:nvPr/>
            </p:nvCxnSpPr>
            <p:spPr>
              <a:xfrm flipH="1">
                <a:off x="7000892" y="2734810"/>
                <a:ext cx="1143008" cy="408438"/>
              </a:xfrm>
              <a:prstGeom prst="bentConnector3">
                <a:avLst>
                  <a:gd name="adj1" fmla="val -1950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8143900" y="1714488"/>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5400000">
                <a:off x="7822429" y="2464587"/>
                <a:ext cx="150019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rot="10800000">
                <a:off x="7000892" y="3213098"/>
                <a:ext cx="157163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3" name="椭圆 92"/>
            <p:cNvSpPr/>
            <p:nvPr/>
          </p:nvSpPr>
          <p:spPr>
            <a:xfrm>
              <a:off x="4143372" y="5000636"/>
              <a:ext cx="1313204"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must-not-touch</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94" name="椭圆 93"/>
            <p:cNvSpPr/>
            <p:nvPr/>
          </p:nvSpPr>
          <p:spPr>
            <a:xfrm>
              <a:off x="7072330" y="4929198"/>
              <a:ext cx="1214446" cy="4048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must-not-touch</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98" name="直接箭头连接符 97"/>
            <p:cNvCxnSpPr>
              <a:stCxn id="78" idx="2"/>
              <a:endCxn id="93" idx="0"/>
            </p:cNvCxnSpPr>
            <p:nvPr/>
          </p:nvCxnSpPr>
          <p:spPr>
            <a:xfrm rot="5400000">
              <a:off x="5388400" y="4078834"/>
              <a:ext cx="333377" cy="15102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4" idx="0"/>
              <a:endCxn id="78" idx="2"/>
            </p:cNvCxnSpPr>
            <p:nvPr/>
          </p:nvCxnSpPr>
          <p:spPr>
            <a:xfrm rot="16200000" flipV="1">
              <a:off x="6863908" y="4113552"/>
              <a:ext cx="261939" cy="13693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3" idx="4"/>
              <a:endCxn id="79" idx="0"/>
            </p:cNvCxnSpPr>
            <p:nvPr/>
          </p:nvCxnSpPr>
          <p:spPr>
            <a:xfrm rot="16200000" flipH="1">
              <a:off x="5416157" y="4741644"/>
              <a:ext cx="241233" cy="1473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a:stCxn id="79" idx="0"/>
              <a:endCxn id="94" idx="4"/>
            </p:cNvCxnSpPr>
            <p:nvPr/>
          </p:nvCxnSpPr>
          <p:spPr>
            <a:xfrm rot="5400000" flipH="1" flipV="1">
              <a:off x="6844038" y="4763546"/>
              <a:ext cx="265046" cy="1405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5606" name="组合 126"/>
          <p:cNvGrpSpPr/>
          <p:nvPr/>
        </p:nvGrpSpPr>
        <p:grpSpPr>
          <a:xfrm>
            <a:off x="3019425" y="2000250"/>
            <a:ext cx="5715000" cy="2286000"/>
            <a:chOff x="2867012" y="4286256"/>
            <a:chExt cx="5715040" cy="2286016"/>
          </a:xfrm>
        </p:grpSpPr>
        <p:grpSp>
          <p:nvGrpSpPr>
            <p:cNvPr id="25611" name="组合 69"/>
            <p:cNvGrpSpPr/>
            <p:nvPr/>
          </p:nvGrpSpPr>
          <p:grpSpPr>
            <a:xfrm>
              <a:off x="2867014" y="4286257"/>
              <a:ext cx="5715041" cy="2286019"/>
              <a:chOff x="3000364" y="1571612"/>
              <a:chExt cx="5572958" cy="1714512"/>
            </a:xfrm>
          </p:grpSpPr>
          <p:sp>
            <p:nvSpPr>
              <p:cNvPr id="135" name="矩形 134"/>
              <p:cNvSpPr/>
              <p:nvPr/>
            </p:nvSpPr>
            <p:spPr>
              <a:xfrm>
                <a:off x="3000364" y="2357430"/>
                <a:ext cx="642942"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arch</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36" name="椭圆 135"/>
              <p:cNvSpPr/>
              <p:nvPr/>
            </p:nvSpPr>
            <p:spPr>
              <a:xfrm>
                <a:off x="4500562" y="1643050"/>
                <a:ext cx="857256"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part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37" name="椭圆 136"/>
              <p:cNvSpPr/>
              <p:nvPr/>
            </p:nvSpPr>
            <p:spPr>
              <a:xfrm>
                <a:off x="4500562" y="2482447"/>
                <a:ext cx="857256"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part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38" name="椭圆 137"/>
              <p:cNvSpPr/>
              <p:nvPr/>
            </p:nvSpPr>
            <p:spPr>
              <a:xfrm>
                <a:off x="4500562" y="2928934"/>
                <a:ext cx="857256"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part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39" name="直接箭头连接符 138"/>
              <p:cNvCxnSpPr>
                <a:stCxn id="135" idx="3"/>
                <a:endCxn id="136" idx="2"/>
              </p:cNvCxnSpPr>
              <p:nvPr/>
            </p:nvCxnSpPr>
            <p:spPr>
              <a:xfrm flipV="1">
                <a:off x="3643306" y="1821645"/>
                <a:ext cx="857256" cy="6786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a:endCxn id="138" idx="2"/>
              </p:cNvCxnSpPr>
              <p:nvPr/>
            </p:nvCxnSpPr>
            <p:spPr>
              <a:xfrm>
                <a:off x="3618035" y="2482447"/>
                <a:ext cx="882527" cy="6250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矩形 140"/>
              <p:cNvSpPr/>
              <p:nvPr/>
            </p:nvSpPr>
            <p:spPr>
              <a:xfrm>
                <a:off x="6000760" y="1643050"/>
                <a:ext cx="714380" cy="214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brick</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42" name="矩形 141"/>
              <p:cNvSpPr/>
              <p:nvPr/>
            </p:nvSpPr>
            <p:spPr>
              <a:xfrm>
                <a:off x="6000760" y="2556214"/>
                <a:ext cx="642942"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brick</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43" name="矩形 142"/>
              <p:cNvSpPr/>
              <p:nvPr/>
            </p:nvSpPr>
            <p:spPr>
              <a:xfrm>
                <a:off x="6000760" y="3000372"/>
                <a:ext cx="1000132"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polygon</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44" name="直接箭头连接符 143"/>
              <p:cNvCxnSpPr/>
              <p:nvPr/>
            </p:nvCxnSpPr>
            <p:spPr>
              <a:xfrm flipV="1">
                <a:off x="5357818" y="1785926"/>
                <a:ext cx="642942"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直接箭头连接符 144"/>
              <p:cNvCxnSpPr>
                <a:stCxn id="137" idx="6"/>
                <a:endCxn id="142" idx="1"/>
              </p:cNvCxnSpPr>
              <p:nvPr/>
            </p:nvCxnSpPr>
            <p:spPr>
              <a:xfrm>
                <a:off x="5357818" y="2661042"/>
                <a:ext cx="642942" cy="380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a:stCxn id="138" idx="6"/>
                <a:endCxn id="143" idx="1"/>
              </p:cNvCxnSpPr>
              <p:nvPr/>
            </p:nvCxnSpPr>
            <p:spPr>
              <a:xfrm>
                <a:off x="5357818" y="3107529"/>
                <a:ext cx="642942"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7" name="椭圆 146"/>
              <p:cNvSpPr/>
              <p:nvPr/>
            </p:nvSpPr>
            <p:spPr>
              <a:xfrm>
                <a:off x="7072330" y="1571612"/>
                <a:ext cx="1071570"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supports</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48" name="椭圆 147"/>
              <p:cNvSpPr/>
              <p:nvPr/>
            </p:nvSpPr>
            <p:spPr>
              <a:xfrm>
                <a:off x="7072330" y="2556214"/>
                <a:ext cx="1071570"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supports</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49" name="直接箭头连接符 148"/>
              <p:cNvCxnSpPr>
                <a:stCxn id="141" idx="3"/>
                <a:endCxn id="147" idx="2"/>
              </p:cNvCxnSpPr>
              <p:nvPr/>
            </p:nvCxnSpPr>
            <p:spPr>
              <a:xfrm>
                <a:off x="6715140" y="1750207"/>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a:stCxn id="142" idx="3"/>
                <a:endCxn id="148" idx="2"/>
              </p:cNvCxnSpPr>
              <p:nvPr/>
            </p:nvCxnSpPr>
            <p:spPr>
              <a:xfrm>
                <a:off x="6643702" y="2699090"/>
                <a:ext cx="428628"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肘形连接符 150"/>
              <p:cNvCxnSpPr>
                <a:stCxn id="148" idx="6"/>
                <a:endCxn id="143" idx="3"/>
              </p:cNvCxnSpPr>
              <p:nvPr/>
            </p:nvCxnSpPr>
            <p:spPr>
              <a:xfrm flipH="1">
                <a:off x="7000892" y="2734810"/>
                <a:ext cx="1143008" cy="408438"/>
              </a:xfrm>
              <a:prstGeom prst="bentConnector3">
                <a:avLst>
                  <a:gd name="adj1" fmla="val -1950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8143900" y="1714488"/>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rot="5400000">
                <a:off x="7822429" y="2464587"/>
                <a:ext cx="150019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rot="10800000">
                <a:off x="7000892" y="3213098"/>
                <a:ext cx="157163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29" name="椭圆 128"/>
            <p:cNvSpPr/>
            <p:nvPr/>
          </p:nvSpPr>
          <p:spPr>
            <a:xfrm>
              <a:off x="4143372" y="5000636"/>
              <a:ext cx="1313204"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smtClean="0">
                  <a:ln>
                    <a:noFill/>
                  </a:ln>
                  <a:solidFill>
                    <a:schemeClr val="tx1"/>
                  </a:solidFill>
                  <a:effectLst/>
                  <a:uLnTx/>
                  <a:uFillTx/>
                  <a:latin typeface="+mn-lt"/>
                  <a:ea typeface="+mn-ea"/>
                  <a:cs typeface="+mn-cs"/>
                </a:rPr>
                <a:t>touch</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30" name="椭圆 129"/>
            <p:cNvSpPr/>
            <p:nvPr/>
          </p:nvSpPr>
          <p:spPr>
            <a:xfrm>
              <a:off x="7072330" y="4929198"/>
              <a:ext cx="1214446" cy="4048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smtClean="0">
                  <a:ln>
                    <a:noFill/>
                  </a:ln>
                  <a:solidFill>
                    <a:schemeClr val="tx1"/>
                  </a:solidFill>
                  <a:effectLst/>
                  <a:uLnTx/>
                  <a:uFillTx/>
                  <a:latin typeface="+mn-lt"/>
                  <a:ea typeface="+mn-ea"/>
                  <a:cs typeface="+mn-cs"/>
                </a:rPr>
                <a:t>touch</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31" name="直接箭头连接符 130"/>
            <p:cNvCxnSpPr>
              <a:stCxn id="141" idx="2"/>
              <a:endCxn id="129" idx="0"/>
            </p:cNvCxnSpPr>
            <p:nvPr/>
          </p:nvCxnSpPr>
          <p:spPr>
            <a:xfrm rot="5400000">
              <a:off x="5388400" y="4078834"/>
              <a:ext cx="333377" cy="15102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a:stCxn id="130" idx="0"/>
              <a:endCxn id="141" idx="2"/>
            </p:cNvCxnSpPr>
            <p:nvPr/>
          </p:nvCxnSpPr>
          <p:spPr>
            <a:xfrm rot="16200000" flipV="1">
              <a:off x="6863908" y="4113552"/>
              <a:ext cx="261939" cy="13693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a:stCxn id="129" idx="4"/>
              <a:endCxn id="142" idx="0"/>
            </p:cNvCxnSpPr>
            <p:nvPr/>
          </p:nvCxnSpPr>
          <p:spPr>
            <a:xfrm rot="16200000" flipH="1">
              <a:off x="5416157" y="4741644"/>
              <a:ext cx="241233" cy="1473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142" idx="0"/>
              <a:endCxn id="130" idx="4"/>
            </p:cNvCxnSpPr>
            <p:nvPr/>
          </p:nvCxnSpPr>
          <p:spPr>
            <a:xfrm rot="5400000" flipH="1" flipV="1">
              <a:off x="6844038" y="4763546"/>
              <a:ext cx="265046" cy="1405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55" name="矩形 154"/>
          <p:cNvSpPr/>
          <p:nvPr/>
        </p:nvSpPr>
        <p:spPr>
          <a:xfrm>
            <a:off x="714375" y="1857375"/>
            <a:ext cx="1714500" cy="5000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6" name="矩形 155"/>
          <p:cNvSpPr/>
          <p:nvPr/>
        </p:nvSpPr>
        <p:spPr>
          <a:xfrm>
            <a:off x="1043940" y="2357438"/>
            <a:ext cx="500063" cy="1214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7" name="矩形 156"/>
          <p:cNvSpPr/>
          <p:nvPr/>
        </p:nvSpPr>
        <p:spPr>
          <a:xfrm>
            <a:off x="1547813" y="2357438"/>
            <a:ext cx="500063" cy="1214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10" name="矩形 91"/>
          <p:cNvSpPr/>
          <p:nvPr/>
        </p:nvSpPr>
        <p:spPr>
          <a:xfrm>
            <a:off x="-142875" y="4071938"/>
            <a:ext cx="4572000" cy="923925"/>
          </a:xfrm>
          <a:prstGeom prst="rect">
            <a:avLst/>
          </a:prstGeom>
          <a:noFill/>
          <a:ln w="9525">
            <a:noFill/>
          </a:ln>
        </p:spPr>
        <p:txBody>
          <a:bodyPr>
            <a:spAutoFit/>
          </a:bodyPr>
          <a:p>
            <a:pPr algn="ctr"/>
            <a:r>
              <a:rPr lang="en-US" altLang="zh-CN" dirty="0">
                <a:latin typeface="Franklin Gothic Book" panose="020B0503020102020204" pitchFamily="34" charset="0"/>
                <a:ea typeface="黑体" panose="02010609060101010101" pitchFamily="2" charset="-122"/>
              </a:rPr>
              <a:t>Figure 10.4 Specialization of a description to exclude a near miss.In 10.4c we add constrints to 10.4a so that it can’t match with 10.4b</a:t>
            </a:r>
            <a:endParaRPr lang="zh-CN" altLang="en-US" dirty="0">
              <a:latin typeface="Franklin Gothic Book" panose="020B0503020102020204" pitchFamily="34" charset="0"/>
              <a:ea typeface="黑体" panose="0201060906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1"/>
          <p:cNvSpPr>
            <a:spLocks noGrp="1"/>
          </p:cNvSpPr>
          <p:nvPr>
            <p:ph type="title"/>
          </p:nvPr>
        </p:nvSpPr>
        <p:spPr/>
        <p:txBody>
          <a:bodyPr vert="horz" wrap="square" anchor="ctr" anchorCtr="0"/>
          <a:p>
            <a:r>
              <a:rPr lang="en-US" altLang="zh-CN" dirty="0"/>
              <a:t>10.2 Version Space Search</a:t>
            </a:r>
            <a:endParaRPr lang="zh-CN" altLang="en-US" dirty="0"/>
          </a:p>
        </p:txBody>
      </p:sp>
      <p:sp>
        <p:nvSpPr>
          <p:cNvPr id="27651" name="内容占位符 2"/>
          <p:cNvSpPr>
            <a:spLocks noGrp="1"/>
          </p:cNvSpPr>
          <p:nvPr>
            <p:ph idx="1"/>
          </p:nvPr>
        </p:nvSpPr>
        <p:spPr/>
        <p:txBody>
          <a:bodyPr vert="horz" wrap="square" anchor="t" anchorCtr="0"/>
          <a:p>
            <a:pPr>
              <a:buNone/>
            </a:pPr>
            <a:r>
              <a:rPr lang="en-US" altLang="zh-CN" dirty="0"/>
              <a:t>   Version space search illustrates the implementation of inductive learning as </a:t>
            </a:r>
            <a:r>
              <a:rPr lang="en-US" altLang="zh-CN" dirty="0">
                <a:solidFill>
                  <a:srgbClr val="FF0000"/>
                </a:solidFill>
              </a:rPr>
              <a:t>search through a concept space</a:t>
            </a:r>
            <a:r>
              <a:rPr lang="en-US" altLang="zh-CN" dirty="0"/>
              <a:t>.Version space search takes advantage of the fact that </a:t>
            </a:r>
            <a:r>
              <a:rPr lang="en-US" altLang="zh-CN" dirty="0">
                <a:solidFill>
                  <a:srgbClr val="FF0000"/>
                </a:solidFill>
              </a:rPr>
              <a:t>generalization operations impose an ordering on the concepts in a space,and then uses this ordering to guide the search</a:t>
            </a:r>
            <a:r>
              <a:rPr lang="en-US" altLang="zh-CN" dirty="0"/>
              <a:t>.</a:t>
            </a:r>
            <a:endParaRPr lang="zh-CN" altLang="en-US" dirty="0"/>
          </a:p>
        </p:txBody>
      </p:sp>
      <p:sp>
        <p:nvSpPr>
          <p:cNvPr id="2" name="文本框 1"/>
          <p:cNvSpPr txBox="1"/>
          <p:nvPr/>
        </p:nvSpPr>
        <p:spPr>
          <a:xfrm>
            <a:off x="323850" y="1269365"/>
            <a:ext cx="8034020" cy="368300"/>
          </a:xfrm>
          <a:prstGeom prst="rect">
            <a:avLst/>
          </a:prstGeom>
          <a:noFill/>
        </p:spPr>
        <p:txBody>
          <a:bodyPr wrap="square" rtlCol="0">
            <a:spAutoFit/>
          </a:bodyPr>
          <a:p>
            <a:pPr algn="ctr"/>
            <a:r>
              <a:rPr lang="zh-CN" altLang="en-US"/>
              <a:t>把概念学习解释为对空间的搜索。</a:t>
            </a:r>
            <a:endParaRPr lang="zh-CN" altLang="en-US"/>
          </a:p>
        </p:txBody>
      </p:sp>
      <p:sp>
        <p:nvSpPr>
          <p:cNvPr id="3" name="文本框 2"/>
          <p:cNvSpPr txBox="1"/>
          <p:nvPr/>
        </p:nvSpPr>
        <p:spPr>
          <a:xfrm>
            <a:off x="1017270" y="6054725"/>
            <a:ext cx="6723380" cy="368300"/>
          </a:xfrm>
          <a:prstGeom prst="rect">
            <a:avLst/>
          </a:prstGeom>
          <a:noFill/>
        </p:spPr>
        <p:txBody>
          <a:bodyPr wrap="square" rtlCol="0">
            <a:spAutoFit/>
          </a:bodyPr>
          <a:p>
            <a:r>
              <a:rPr lang="zh-CN" altLang="en-US"/>
              <a:t>泛化操作对空间中的概念进行排序，然后用这个顺序指导搜索。</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 name="内容占位符 2"/>
          <p:cNvSpPr>
            <a:spLocks noGrp="1"/>
          </p:cNvSpPr>
          <p:nvPr>
            <p:ph idx="1"/>
          </p:nvPr>
        </p:nvSpPr>
        <p:spPr>
          <a:xfrm>
            <a:off x="457200" y="285750"/>
            <a:ext cx="8229600" cy="5840413"/>
          </a:xfrm>
        </p:spPr>
        <p:txBody>
          <a:bodyPr vert="horz" rtlCol="0">
            <a:normAutofit fontScale="92500"/>
          </a:bodyPr>
          <a:lstStyle/>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10.2.1 Generalization Operators and the Concept Space </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smtClean="0">
                <a:ln>
                  <a:noFill/>
                </a:ln>
                <a:solidFill>
                  <a:srgbClr val="FF0000"/>
                </a:solidFill>
                <a:effectLst/>
                <a:uLnTx/>
                <a:uFillTx/>
                <a:latin typeface="+mn-lt"/>
                <a:ea typeface="+mn-ea"/>
                <a:cs typeface="+mn-cs"/>
              </a:rPr>
              <a:t>Generalization</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and specialization are the most common types of operations for defining a concept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space.The</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primary generalization operations used in machine learning are:</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1.</a:t>
            </a:r>
            <a:r>
              <a:rPr kumimoji="0" lang="en-US" altLang="zh-CN" sz="2800" b="0" i="0" u="none" strike="noStrike" kern="1200" cap="none" spc="0" normalizeH="0" baseline="0" noProof="0" dirty="0" smtClean="0">
                <a:ln>
                  <a:noFill/>
                </a:ln>
                <a:solidFill>
                  <a:srgbClr val="FF0000"/>
                </a:solidFill>
                <a:effectLst/>
                <a:uLnTx/>
                <a:uFillTx/>
                <a:latin typeface="+mn-lt"/>
                <a:ea typeface="+mn-ea"/>
                <a:cs typeface="+mn-cs"/>
              </a:rPr>
              <a:t>Replacing constants with </a:t>
            </a:r>
            <a:r>
              <a:rPr kumimoji="0" lang="en-US" altLang="zh-CN" sz="2800" b="0" i="0" u="none" strike="noStrike" kern="1200" cap="none" spc="0" normalizeH="0" baseline="0" noProof="0" dirty="0" err="1" smtClean="0">
                <a:ln>
                  <a:noFill/>
                </a:ln>
                <a:solidFill>
                  <a:srgbClr val="FF0000"/>
                </a:solidFill>
                <a:effectLst/>
                <a:uLnTx/>
                <a:uFillTx/>
                <a:latin typeface="+mn-lt"/>
                <a:ea typeface="+mn-ea"/>
                <a:cs typeface="+mn-cs"/>
              </a:rPr>
              <a:t>variables</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.For</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example,</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Color(</a:t>
            </a:r>
            <a:r>
              <a:rPr kumimoji="0" lang="en-US" altLang="zh-CN" sz="2200" b="0" i="0" u="none" strike="noStrike" kern="1200" cap="none" spc="0" normalizeH="0" baseline="0" noProof="0" dirty="0" err="1" smtClean="0">
                <a:ln>
                  <a:noFill/>
                </a:ln>
                <a:solidFill>
                  <a:schemeClr val="tx1"/>
                </a:solidFill>
                <a:effectLst/>
                <a:uLnTx/>
                <a:uFillTx/>
                <a:latin typeface="+mn-lt"/>
                <a:ea typeface="+mn-ea"/>
                <a:cs typeface="+mn-cs"/>
              </a:rPr>
              <a:t>ball,red</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generalizes to color(</a:t>
            </a:r>
            <a:r>
              <a:rPr kumimoji="0" lang="en-US" altLang="zh-CN" sz="2200" b="0" i="0" u="none" strike="noStrike" kern="1200" cap="none" spc="0" normalizeH="0" baseline="0" noProof="0" dirty="0" err="1" smtClean="0">
                <a:ln>
                  <a:noFill/>
                </a:ln>
                <a:solidFill>
                  <a:schemeClr val="tx1"/>
                </a:solidFill>
                <a:effectLst/>
                <a:uLnTx/>
                <a:uFillTx/>
                <a:latin typeface="+mn-lt"/>
                <a:ea typeface="+mn-ea"/>
                <a:cs typeface="+mn-cs"/>
              </a:rPr>
              <a:t>X,red</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2.</a:t>
            </a:r>
            <a:r>
              <a:rPr kumimoji="0" lang="en-US" altLang="zh-CN" sz="2800" b="0" i="0" u="none" strike="noStrike" kern="1200" cap="none" spc="0" normalizeH="0" baseline="0" noProof="0" dirty="0" smtClean="0">
                <a:ln>
                  <a:noFill/>
                </a:ln>
                <a:solidFill>
                  <a:srgbClr val="FF0000"/>
                </a:solidFill>
                <a:effectLst/>
                <a:uLnTx/>
                <a:uFillTx/>
                <a:latin typeface="+mn-lt"/>
                <a:ea typeface="+mn-ea"/>
                <a:cs typeface="+mn-cs"/>
              </a:rPr>
              <a:t>Dropping conditions from a conjunctive expression.</a:t>
            </a:r>
            <a:endParaRPr kumimoji="0" lang="en-US" altLang="zh-CN" sz="2800" b="0" i="0" u="none" strike="noStrike" kern="1200" cap="none" spc="0" normalizeH="0" baseline="0" noProof="0" dirty="0" smtClean="0">
              <a:ln>
                <a:noFill/>
              </a:ln>
              <a:solidFill>
                <a:srgbClr val="FF0000"/>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shape(</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X,round</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size(</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X,small</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color(</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X,red</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generalizes to shape(</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X,round</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color(</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X,red</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1"/>
          <p:cNvSpPr>
            <a:spLocks noGrp="1"/>
          </p:cNvSpPr>
          <p:nvPr>
            <p:ph type="title"/>
          </p:nvPr>
        </p:nvSpPr>
        <p:spPr/>
        <p:txBody>
          <a:bodyPr vert="horz" wrap="square" anchor="ctr" anchorCtr="0"/>
          <a:p>
            <a:endParaRPr lang="zh-CN" altLang="en-US" dirty="0"/>
          </a:p>
        </p:txBody>
      </p:sp>
      <p:sp>
        <p:nvSpPr>
          <p:cNvPr id="3" name="内容占位符 2"/>
          <p:cNvSpPr>
            <a:spLocks noGrp="1"/>
          </p:cNvSpPr>
          <p:nvPr>
            <p:ph idx="1"/>
          </p:nvPr>
        </p:nvSpPr>
        <p:spPr/>
        <p:txBody>
          <a:bodyPr vert="horz" rtlCol="0">
            <a:normAutofit lnSpcReduction="10000"/>
          </a:bodyPr>
          <a:lstStyle/>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3.Adding a </a:t>
            </a: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disjunct</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to an expression.</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shape(</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X,round</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size(</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X,small</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color(</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X,red</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generalizes to </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shape(</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X,round</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size(</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X,small</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color(</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X,red</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color(</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X,blue</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4.Replacing a property with</a:t>
            </a:r>
            <a:r>
              <a:rPr kumimoji="0" lang="en-US" altLang="zh-CN" sz="2800" b="0" i="0" u="none" strike="noStrike" kern="1200" cap="none" spc="0" normalizeH="0" baseline="0" noProof="0" dirty="0" smtClean="0">
                <a:ln>
                  <a:noFill/>
                </a:ln>
                <a:solidFill>
                  <a:srgbClr val="FF0000"/>
                </a:solidFill>
                <a:effectLst/>
                <a:uLnTx/>
                <a:uFillTx/>
                <a:latin typeface="+mn-lt"/>
                <a:ea typeface="+mn-ea"/>
                <a:cs typeface="+mn-cs"/>
              </a:rPr>
              <a:t> its parent in a class hierarchy.</a:t>
            </a:r>
            <a:endParaRPr kumimoji="0" lang="en-US" altLang="zh-CN" sz="28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Color(</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X,red</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generalizes to color(</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X,primary_color</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文本框 1"/>
          <p:cNvSpPr txBox="1"/>
          <p:nvPr/>
        </p:nvSpPr>
        <p:spPr>
          <a:xfrm>
            <a:off x="6660515" y="4653280"/>
            <a:ext cx="1097280" cy="368300"/>
          </a:xfrm>
          <a:prstGeom prst="rect">
            <a:avLst/>
          </a:prstGeom>
          <a:noFill/>
        </p:spPr>
        <p:txBody>
          <a:bodyPr wrap="none" rtlCol="0">
            <a:spAutoFit/>
          </a:bodyPr>
          <a:p>
            <a:r>
              <a:rPr lang="zh-CN" altLang="en-US"/>
              <a:t>（超类）</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0"/>
            <a:ext cx="8229600" cy="6126163"/>
          </a:xfrm>
        </p:spPr>
        <p:txBody>
          <a:bodyPr vert="horz" rtlCol="0">
            <a:normAutofit lnSpcReduction="20000"/>
          </a:bodyPr>
          <a:lstStyle/>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If concept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p is</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more general than concept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q,we</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say that p covers q(p</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q).p&gt;=q means that p is more general than q.</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we formalize this relationship through the notion of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covering.For</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anobject</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X,p</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(x)-&gt;positive(x)and q(x)-&gt;positive(x).p covers q if q(x)-&gt;positive(x) is a logical consequence of p(x)-&gt;positive(x).</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color(X,Y)covers color(</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ball,Z</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),which in turn  covers color(</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ball,red</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Size={</a:t>
            </a:r>
            <a:r>
              <a:rPr kumimoji="0" lang="en-US" altLang="zh-CN" sz="2000" b="1" i="0" u="none" strike="noStrike" kern="1200" cap="none" spc="0" normalizeH="0" baseline="0" noProof="0" dirty="0" err="1" smtClean="0">
                <a:ln>
                  <a:noFill/>
                </a:ln>
                <a:solidFill>
                  <a:schemeClr val="tx1"/>
                </a:solidFill>
                <a:effectLst/>
                <a:uLnTx/>
                <a:uFillTx/>
                <a:latin typeface="+mn-lt"/>
                <a:ea typeface="+mn-ea"/>
                <a:cs typeface="+mn-cs"/>
              </a:rPr>
              <a:t>large,small}</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Color(</a:t>
            </a:r>
            <a:r>
              <a:rPr kumimoji="0" lang="en-US" altLang="zh-CN" sz="2000" b="1" i="0" u="none" strike="noStrike" kern="1200" cap="none" spc="0" normalizeH="0" baseline="0" noProof="0" dirty="0" err="1" smtClean="0">
                <a:ln>
                  <a:noFill/>
                </a:ln>
                <a:solidFill>
                  <a:schemeClr val="tx1"/>
                </a:solidFill>
                <a:effectLst/>
                <a:uLnTx/>
                <a:uFillTx/>
                <a:latin typeface="+mn-lt"/>
                <a:ea typeface="+mn-ea"/>
                <a:cs typeface="+mn-cs"/>
              </a:rPr>
              <a:t>red,white,blue</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),shape(</a:t>
            </a:r>
            <a:r>
              <a:rPr kumimoji="0" lang="en-US" altLang="zh-CN" sz="2000" b="1" i="0" u="none" strike="noStrike" kern="1200" cap="none" spc="0" normalizeH="0" baseline="0" noProof="0" dirty="0" err="1" smtClean="0">
                <a:ln>
                  <a:noFill/>
                </a:ln>
                <a:solidFill>
                  <a:schemeClr val="tx1"/>
                </a:solidFill>
                <a:effectLst/>
                <a:uLnTx/>
                <a:uFillTx/>
                <a:latin typeface="+mn-lt"/>
                <a:ea typeface="+mn-ea"/>
                <a:cs typeface="+mn-cs"/>
              </a:rPr>
              <a:t>ball,brick,cube</a:t>
            </a: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these objects can be represented using the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prediacate</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Sizes,color,shapes</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内容占位符 2"/>
          <p:cNvSpPr>
            <a:spLocks noGrp="1"/>
          </p:cNvSpPr>
          <p:nvPr>
            <p:ph idx="1"/>
          </p:nvPr>
        </p:nvSpPr>
        <p:spPr>
          <a:xfrm>
            <a:off x="457200" y="285750"/>
            <a:ext cx="8686800" cy="5840413"/>
          </a:xfrm>
        </p:spPr>
        <p:txBody>
          <a:bodyPr vert="horz" wrap="square" anchor="t" anchorCtr="0"/>
          <a:p>
            <a:pPr>
              <a:buNone/>
            </a:pPr>
            <a:endParaRPr lang="zh-CN" altLang="en-US" dirty="0"/>
          </a:p>
        </p:txBody>
      </p:sp>
      <p:grpSp>
        <p:nvGrpSpPr>
          <p:cNvPr id="31747" name="组合 64"/>
          <p:cNvGrpSpPr/>
          <p:nvPr/>
        </p:nvGrpSpPr>
        <p:grpSpPr>
          <a:xfrm>
            <a:off x="581025" y="714375"/>
            <a:ext cx="8205788" cy="4714875"/>
            <a:chOff x="580996" y="714356"/>
            <a:chExt cx="8205847" cy="4714908"/>
          </a:xfrm>
        </p:grpSpPr>
        <p:sp>
          <p:nvSpPr>
            <p:cNvPr id="4" name="矩形 3"/>
            <p:cNvSpPr/>
            <p:nvPr/>
          </p:nvSpPr>
          <p:spPr>
            <a:xfrm>
              <a:off x="3571868" y="714356"/>
              <a:ext cx="1357322"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(X,Y,Z)</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矩形 4"/>
            <p:cNvSpPr/>
            <p:nvPr/>
          </p:nvSpPr>
          <p:spPr>
            <a:xfrm>
              <a:off x="785786" y="1714488"/>
              <a:ext cx="1357322"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X,Y,ball</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矩形 5"/>
            <p:cNvSpPr/>
            <p:nvPr/>
          </p:nvSpPr>
          <p:spPr>
            <a:xfrm>
              <a:off x="3071802" y="1571612"/>
              <a:ext cx="1357322"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X,red,Y</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矩形 6"/>
            <p:cNvSpPr/>
            <p:nvPr/>
          </p:nvSpPr>
          <p:spPr>
            <a:xfrm>
              <a:off x="4572000" y="1571612"/>
              <a:ext cx="1714512"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small,red,Y</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矩形 7"/>
            <p:cNvSpPr/>
            <p:nvPr/>
          </p:nvSpPr>
          <p:spPr>
            <a:xfrm>
              <a:off x="6786578" y="1714488"/>
              <a:ext cx="1143008"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     .</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0" name="直接连接符 9"/>
            <p:cNvCxnSpPr>
              <a:stCxn id="4" idx="2"/>
            </p:cNvCxnSpPr>
            <p:nvPr/>
          </p:nvCxnSpPr>
          <p:spPr>
            <a:xfrm rot="5400000">
              <a:off x="2518158" y="-89320"/>
              <a:ext cx="714380" cy="2750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4" idx="2"/>
              <a:endCxn id="6" idx="0"/>
            </p:cNvCxnSpPr>
            <p:nvPr/>
          </p:nvCxnSpPr>
          <p:spPr>
            <a:xfrm rot="5400000">
              <a:off x="3679025" y="1000108"/>
              <a:ext cx="642942" cy="500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4" idx="2"/>
              <a:endCxn id="7" idx="0"/>
            </p:cNvCxnSpPr>
            <p:nvPr/>
          </p:nvCxnSpPr>
          <p:spPr>
            <a:xfrm rot="16200000" flipH="1">
              <a:off x="4518421" y="660778"/>
              <a:ext cx="642942" cy="1178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4" idx="2"/>
            </p:cNvCxnSpPr>
            <p:nvPr/>
          </p:nvCxnSpPr>
          <p:spPr>
            <a:xfrm rot="16200000" flipH="1">
              <a:off x="5232801" y="-53602"/>
              <a:ext cx="928694" cy="2893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4" idx="2"/>
            </p:cNvCxnSpPr>
            <p:nvPr/>
          </p:nvCxnSpPr>
          <p:spPr>
            <a:xfrm rot="16200000" flipH="1">
              <a:off x="5554272" y="-375073"/>
              <a:ext cx="928694" cy="35361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642910" y="2857496"/>
              <a:ext cx="1500198"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X,red,ball</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2" name="矩形 21"/>
            <p:cNvSpPr/>
            <p:nvPr/>
          </p:nvSpPr>
          <p:spPr>
            <a:xfrm>
              <a:off x="2571736" y="2786058"/>
              <a:ext cx="2143140"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small,X,ball</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3" name="矩形 22"/>
            <p:cNvSpPr/>
            <p:nvPr/>
          </p:nvSpPr>
          <p:spPr>
            <a:xfrm>
              <a:off x="4786314" y="2857496"/>
              <a:ext cx="2143140"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small,X,ball</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4" name="矩形 23"/>
            <p:cNvSpPr/>
            <p:nvPr/>
          </p:nvSpPr>
          <p:spPr>
            <a:xfrm>
              <a:off x="6938978" y="2857496"/>
              <a:ext cx="1143008"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     .</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6" name="直接连接符 25"/>
            <p:cNvCxnSpPr>
              <a:endCxn id="21" idx="0"/>
            </p:cNvCxnSpPr>
            <p:nvPr/>
          </p:nvCxnSpPr>
          <p:spPr>
            <a:xfrm rot="5400000">
              <a:off x="1017960" y="2375291"/>
              <a:ext cx="857256" cy="107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5" idx="2"/>
              <a:endCxn id="22" idx="0"/>
            </p:cNvCxnSpPr>
            <p:nvPr/>
          </p:nvCxnSpPr>
          <p:spPr>
            <a:xfrm rot="16200000" flipH="1">
              <a:off x="2125248" y="1268001"/>
              <a:ext cx="857256" cy="2178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1" idx="0"/>
            </p:cNvCxnSpPr>
            <p:nvPr/>
          </p:nvCxnSpPr>
          <p:spPr>
            <a:xfrm rot="5400000" flipH="1" flipV="1">
              <a:off x="2125248" y="1196564"/>
              <a:ext cx="928694" cy="2393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23" idx="0"/>
            </p:cNvCxnSpPr>
            <p:nvPr/>
          </p:nvCxnSpPr>
          <p:spPr>
            <a:xfrm>
              <a:off x="3786184" y="1928804"/>
              <a:ext cx="2071700" cy="928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2" idx="0"/>
              <a:endCxn id="7" idx="2"/>
            </p:cNvCxnSpPr>
            <p:nvPr/>
          </p:nvCxnSpPr>
          <p:spPr>
            <a:xfrm rot="5400000" flipH="1" flipV="1">
              <a:off x="4143372" y="1500174"/>
              <a:ext cx="785818" cy="1785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7" idx="2"/>
              <a:endCxn id="23" idx="0"/>
            </p:cNvCxnSpPr>
            <p:nvPr/>
          </p:nvCxnSpPr>
          <p:spPr>
            <a:xfrm rot="16200000" flipH="1">
              <a:off x="5214942" y="2214554"/>
              <a:ext cx="857256" cy="428628"/>
            </a:xfrm>
            <a:prstGeom prst="line">
              <a:avLst/>
            </a:prstGeom>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580996" y="4286256"/>
              <a:ext cx="2062178" cy="142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small,red,ball</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9" name="矩形 38"/>
            <p:cNvSpPr/>
            <p:nvPr/>
          </p:nvSpPr>
          <p:spPr>
            <a:xfrm>
              <a:off x="2795574" y="4286256"/>
              <a:ext cx="2062178" cy="142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large,red,ball</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1" name="矩形 40"/>
            <p:cNvSpPr/>
            <p:nvPr/>
          </p:nvSpPr>
          <p:spPr>
            <a:xfrm>
              <a:off x="4867276" y="4286256"/>
              <a:ext cx="2062178" cy="142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small,white,ball</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2" name="矩形 41"/>
            <p:cNvSpPr/>
            <p:nvPr/>
          </p:nvSpPr>
          <p:spPr>
            <a:xfrm>
              <a:off x="7215206" y="4214818"/>
              <a:ext cx="1143008"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     .</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44" name="直接连接符 43"/>
            <p:cNvCxnSpPr>
              <a:stCxn id="21" idx="2"/>
            </p:cNvCxnSpPr>
            <p:nvPr/>
          </p:nvCxnSpPr>
          <p:spPr>
            <a:xfrm rot="16200000" flipH="1">
              <a:off x="910802" y="3554017"/>
              <a:ext cx="1143008" cy="178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1" idx="2"/>
              <a:endCxn id="39" idx="0"/>
            </p:cNvCxnSpPr>
            <p:nvPr/>
          </p:nvCxnSpPr>
          <p:spPr>
            <a:xfrm rot="16200000" flipH="1">
              <a:off x="2002613" y="2462206"/>
              <a:ext cx="1214446" cy="2433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2" idx="2"/>
              <a:endCxn id="38" idx="0"/>
            </p:cNvCxnSpPr>
            <p:nvPr/>
          </p:nvCxnSpPr>
          <p:spPr>
            <a:xfrm rot="5400000">
              <a:off x="2056192" y="2699143"/>
              <a:ext cx="1143008" cy="2031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22" idx="2"/>
              <a:endCxn id="41" idx="0"/>
            </p:cNvCxnSpPr>
            <p:nvPr/>
          </p:nvCxnSpPr>
          <p:spPr>
            <a:xfrm rot="16200000" flipH="1">
              <a:off x="4199331" y="2587223"/>
              <a:ext cx="1143008" cy="2255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23" idx="2"/>
              <a:endCxn id="38" idx="0"/>
            </p:cNvCxnSpPr>
            <p:nvPr/>
          </p:nvCxnSpPr>
          <p:spPr>
            <a:xfrm rot="5400000">
              <a:off x="3199200" y="1627573"/>
              <a:ext cx="1071570" cy="42457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39" idx="0"/>
            </p:cNvCxnSpPr>
            <p:nvPr/>
          </p:nvCxnSpPr>
          <p:spPr>
            <a:xfrm rot="5400000" flipH="1" flipV="1">
              <a:off x="4913711" y="1984763"/>
              <a:ext cx="1214446" cy="3388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39" idx="0"/>
              <a:endCxn id="24" idx="2"/>
            </p:cNvCxnSpPr>
            <p:nvPr/>
          </p:nvCxnSpPr>
          <p:spPr>
            <a:xfrm rot="5400000" flipH="1" flipV="1">
              <a:off x="5132787" y="1908563"/>
              <a:ext cx="1071570" cy="3683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41" idx="0"/>
            </p:cNvCxnSpPr>
            <p:nvPr/>
          </p:nvCxnSpPr>
          <p:spPr>
            <a:xfrm rot="5400000" flipH="1" flipV="1">
              <a:off x="6449629" y="2520547"/>
              <a:ext cx="1214446" cy="2316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41" idx="0"/>
            </p:cNvCxnSpPr>
            <p:nvPr/>
          </p:nvCxnSpPr>
          <p:spPr>
            <a:xfrm rot="5400000" flipH="1" flipV="1">
              <a:off x="6806819" y="2306233"/>
              <a:ext cx="1071570" cy="2888479"/>
            </a:xfrm>
            <a:prstGeom prst="line">
              <a:avLst/>
            </a:prstGeom>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357422" y="4786322"/>
              <a:ext cx="2357454"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Figure 10.5 A concept space</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2" name="文本框 1"/>
          <p:cNvSpPr txBox="1"/>
          <p:nvPr/>
        </p:nvSpPr>
        <p:spPr>
          <a:xfrm>
            <a:off x="581025" y="5661025"/>
            <a:ext cx="7000875" cy="368300"/>
          </a:xfrm>
          <a:prstGeom prst="rect">
            <a:avLst/>
          </a:prstGeom>
          <a:noFill/>
        </p:spPr>
        <p:txBody>
          <a:bodyPr wrap="square" rtlCol="0">
            <a:spAutoFit/>
          </a:bodyPr>
          <a:p>
            <a:r>
              <a:rPr lang="zh-CN" altLang="en-US"/>
              <a:t>归纳学习就是对与所有训练实例一致的概念空间的搜索。</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dirty="0" smtClean="0">
                <a:ln>
                  <a:noFill/>
                </a:ln>
                <a:solidFill>
                  <a:schemeClr val="tx2"/>
                </a:solidFill>
                <a:effectLst/>
                <a:uLnTx/>
                <a:uFillTx/>
                <a:latin typeface="+mj-lt"/>
                <a:ea typeface="+mj-ea"/>
                <a:cs typeface="+mj-cs"/>
              </a:rPr>
              <a:t>10.2.2 The Candidate Elimination Algorithm</a:t>
            </a:r>
            <a:endParaRPr kumimoji="0" lang="zh-CN" altLang="en-US" sz="4400" b="0" i="0" u="none" strike="noStrike" kern="1200" cap="none" spc="0" normalizeH="0" baseline="0" noProof="0" dirty="0">
              <a:ln>
                <a:noFill/>
              </a:ln>
              <a:solidFill>
                <a:schemeClr val="tx2"/>
              </a:solidFill>
              <a:effectLst/>
              <a:uLnTx/>
              <a:uFillTx/>
              <a:latin typeface="+mj-lt"/>
              <a:ea typeface="+mj-ea"/>
              <a:cs typeface="+mj-cs"/>
            </a:endParaRPr>
          </a:p>
        </p:txBody>
      </p:sp>
      <p:sp>
        <p:nvSpPr>
          <p:cNvPr id="32771" name="内容占位符 2"/>
          <p:cNvSpPr>
            <a:spLocks noGrp="1"/>
          </p:cNvSpPr>
          <p:nvPr>
            <p:ph idx="1"/>
          </p:nvPr>
        </p:nvSpPr>
        <p:spPr/>
        <p:txBody>
          <a:bodyPr vert="horz" wrap="square" anchor="t" anchorCtr="0"/>
          <a:p>
            <a:pPr>
              <a:buNone/>
            </a:pPr>
            <a:r>
              <a:rPr lang="en-US" altLang="zh-CN" dirty="0"/>
              <a:t>     This section presents three algorithms for searching the concept space.The first two algorithms reduce the version space in a general to specific direction,respectively.The third algorithm,called candidate elimination,combines these approaches into a bi-directional search.</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951865" y="332740"/>
            <a:ext cx="3719830" cy="1181100"/>
          </a:xfrm>
          <a:prstGeom prst="rect">
            <a:avLst/>
          </a:prstGeom>
        </p:spPr>
      </p:pic>
      <p:pic>
        <p:nvPicPr>
          <p:cNvPr id="5" name="图片 4"/>
          <p:cNvPicPr>
            <a:picLocks noChangeAspect="1"/>
          </p:cNvPicPr>
          <p:nvPr/>
        </p:nvPicPr>
        <p:blipFill>
          <a:blip r:embed="rId2"/>
          <a:stretch>
            <a:fillRect/>
          </a:stretch>
        </p:blipFill>
        <p:spPr>
          <a:xfrm>
            <a:off x="395605" y="1701165"/>
            <a:ext cx="7591425" cy="3962400"/>
          </a:xfrm>
          <a:prstGeom prst="rect">
            <a:avLst/>
          </a:prstGeom>
        </p:spPr>
      </p:pic>
      <p:sp>
        <p:nvSpPr>
          <p:cNvPr id="2" name="文本框 1"/>
          <p:cNvSpPr txBox="1"/>
          <p:nvPr/>
        </p:nvSpPr>
        <p:spPr>
          <a:xfrm>
            <a:off x="5147945" y="260985"/>
            <a:ext cx="3913505" cy="922020"/>
          </a:xfrm>
          <a:prstGeom prst="rect">
            <a:avLst/>
          </a:prstGeom>
          <a:noFill/>
        </p:spPr>
        <p:txBody>
          <a:bodyPr wrap="square" rtlCol="0" anchor="t">
            <a:spAutoFit/>
          </a:bodyPr>
          <a:p>
            <a:r>
              <a:rPr lang="zh-CN" altLang="en-US" b="1"/>
              <a:t>find-S algorithm： finds the most specific hypothesis that fits all the positive examples</a:t>
            </a:r>
            <a:endParaRPr lang="zh-CN" altLang="en-US" b="1"/>
          </a:p>
        </p:txBody>
      </p:sp>
      <p:sp>
        <p:nvSpPr>
          <p:cNvPr id="3" name="文本框 2"/>
          <p:cNvSpPr txBox="1"/>
          <p:nvPr/>
        </p:nvSpPr>
        <p:spPr>
          <a:xfrm>
            <a:off x="611505" y="2781300"/>
            <a:ext cx="7586980" cy="1198880"/>
          </a:xfrm>
          <a:prstGeom prst="rect">
            <a:avLst/>
          </a:prstGeom>
          <a:solidFill>
            <a:schemeClr val="bg2"/>
          </a:solidFill>
        </p:spPr>
        <p:txBody>
          <a:bodyPr wrap="square" rtlCol="0">
            <a:spAutoFit/>
          </a:bodyPr>
          <a:p>
            <a:r>
              <a:rPr lang="zh-CN" altLang="en-US">
                <a:solidFill>
                  <a:srgbClr val="FF0000"/>
                </a:solidFill>
              </a:rPr>
              <a:t>starts with the most specific hypothesis and generalizes this hypothesis each time it fails to classify an observed positive training data. Hence, the Find-S algorithm moves from the most specific hypothesis to the most general hypothesis.</a:t>
            </a:r>
            <a:r>
              <a:rPr lang="zh-CN" altLang="en-US"/>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1"/>
          <p:cNvSpPr>
            <a:spLocks noGrp="1"/>
          </p:cNvSpPr>
          <p:nvPr>
            <p:ph type="title"/>
          </p:nvPr>
        </p:nvSpPr>
        <p:spPr/>
        <p:txBody>
          <a:bodyPr vert="horz" wrap="square" anchor="ctr" anchorCtr="0"/>
          <a:p>
            <a:endParaRPr lang="zh-CN" altLang="en-US" dirty="0"/>
          </a:p>
        </p:txBody>
      </p:sp>
      <p:sp>
        <p:nvSpPr>
          <p:cNvPr id="34819" name="内容占位符 2"/>
          <p:cNvSpPr>
            <a:spLocks noGrp="1"/>
          </p:cNvSpPr>
          <p:nvPr>
            <p:ph idx="1"/>
          </p:nvPr>
        </p:nvSpPr>
        <p:spPr/>
        <p:txBody>
          <a:bodyPr vert="horz" wrap="square" anchor="t" anchorCtr="0"/>
          <a:p>
            <a:pPr>
              <a:buNone/>
            </a:pPr>
            <a:endParaRPr lang="zh-CN" altLang="en-US" sz="4800" dirty="0"/>
          </a:p>
        </p:txBody>
      </p:sp>
      <p:grpSp>
        <p:nvGrpSpPr>
          <p:cNvPr id="34820" name="组合 32"/>
          <p:cNvGrpSpPr/>
          <p:nvPr/>
        </p:nvGrpSpPr>
        <p:grpSpPr>
          <a:xfrm>
            <a:off x="1143000" y="2286000"/>
            <a:ext cx="1785938" cy="1857375"/>
            <a:chOff x="1142976" y="2285992"/>
            <a:chExt cx="1785950" cy="1857388"/>
          </a:xfrm>
        </p:grpSpPr>
        <p:sp>
          <p:nvSpPr>
            <p:cNvPr id="5" name="椭圆 4"/>
            <p:cNvSpPr/>
            <p:nvPr/>
          </p:nvSpPr>
          <p:spPr>
            <a:xfrm>
              <a:off x="1142976" y="2285992"/>
              <a:ext cx="1785950" cy="1857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9" name="矩形 8"/>
            <p:cNvSpPr/>
            <p:nvPr/>
          </p:nvSpPr>
          <p:spPr>
            <a:xfrm>
              <a:off x="1500166" y="2571744"/>
              <a:ext cx="214314"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矩形 9"/>
            <p:cNvSpPr/>
            <p:nvPr/>
          </p:nvSpPr>
          <p:spPr>
            <a:xfrm>
              <a:off x="2214546" y="2428868"/>
              <a:ext cx="214314"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矩形 10"/>
            <p:cNvSpPr/>
            <p:nvPr/>
          </p:nvSpPr>
          <p:spPr>
            <a:xfrm>
              <a:off x="2500298" y="2786058"/>
              <a:ext cx="214314"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矩形 11"/>
            <p:cNvSpPr/>
            <p:nvPr/>
          </p:nvSpPr>
          <p:spPr>
            <a:xfrm>
              <a:off x="1214414" y="2928934"/>
              <a:ext cx="214314"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矩形 12"/>
            <p:cNvSpPr/>
            <p:nvPr/>
          </p:nvSpPr>
          <p:spPr>
            <a:xfrm>
              <a:off x="1652566" y="3143248"/>
              <a:ext cx="214314"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矩形 13"/>
            <p:cNvSpPr/>
            <p:nvPr/>
          </p:nvSpPr>
          <p:spPr>
            <a:xfrm>
              <a:off x="2214546" y="3143248"/>
              <a:ext cx="214314"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矩形 14"/>
            <p:cNvSpPr/>
            <p:nvPr/>
          </p:nvSpPr>
          <p:spPr>
            <a:xfrm>
              <a:off x="2000232" y="3857628"/>
              <a:ext cx="214314"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矩形 15"/>
            <p:cNvSpPr/>
            <p:nvPr/>
          </p:nvSpPr>
          <p:spPr>
            <a:xfrm>
              <a:off x="1285852" y="3429000"/>
              <a:ext cx="214314"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7" name="矩形 16"/>
            <p:cNvSpPr/>
            <p:nvPr/>
          </p:nvSpPr>
          <p:spPr>
            <a:xfrm>
              <a:off x="2214546" y="3500438"/>
              <a:ext cx="214314"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8" name="矩形 17"/>
            <p:cNvSpPr/>
            <p:nvPr/>
          </p:nvSpPr>
          <p:spPr>
            <a:xfrm>
              <a:off x="2500298" y="3286124"/>
              <a:ext cx="214314"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19" name="矩形 18"/>
          <p:cNvSpPr/>
          <p:nvPr/>
        </p:nvSpPr>
        <p:spPr>
          <a:xfrm>
            <a:off x="571500" y="4500563"/>
            <a:ext cx="2571750" cy="57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Concept induced from positive examples only</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泪滴形 19"/>
          <p:cNvSpPr/>
          <p:nvPr/>
        </p:nvSpPr>
        <p:spPr>
          <a:xfrm rot="8022377">
            <a:off x="5449094" y="2696369"/>
            <a:ext cx="1616075" cy="1303338"/>
          </a:xfrm>
          <a:prstGeom prst="teardrop">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矩形 20"/>
          <p:cNvSpPr/>
          <p:nvPr/>
        </p:nvSpPr>
        <p:spPr>
          <a:xfrm>
            <a:off x="5857875" y="3295650"/>
            <a:ext cx="214313" cy="21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2" name="矩形 21"/>
          <p:cNvSpPr/>
          <p:nvPr/>
        </p:nvSpPr>
        <p:spPr>
          <a:xfrm>
            <a:off x="6010275" y="2786063"/>
            <a:ext cx="214313" cy="21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3" name="矩形 22"/>
          <p:cNvSpPr/>
          <p:nvPr/>
        </p:nvSpPr>
        <p:spPr>
          <a:xfrm>
            <a:off x="6572250" y="2857500"/>
            <a:ext cx="214313" cy="21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4" name="矩形 23"/>
          <p:cNvSpPr/>
          <p:nvPr/>
        </p:nvSpPr>
        <p:spPr>
          <a:xfrm>
            <a:off x="6643688" y="3143250"/>
            <a:ext cx="214313" cy="21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5" name="矩形 24"/>
          <p:cNvSpPr/>
          <p:nvPr/>
        </p:nvSpPr>
        <p:spPr>
          <a:xfrm>
            <a:off x="5786438" y="3071813"/>
            <a:ext cx="214313" cy="21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6" name="矩形 25"/>
          <p:cNvSpPr/>
          <p:nvPr/>
        </p:nvSpPr>
        <p:spPr>
          <a:xfrm>
            <a:off x="6010275" y="3857625"/>
            <a:ext cx="214313" cy="21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7" name="矩形 26"/>
          <p:cNvSpPr/>
          <p:nvPr/>
        </p:nvSpPr>
        <p:spPr>
          <a:xfrm>
            <a:off x="7286625" y="3714750"/>
            <a:ext cx="428625" cy="714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28" name="矩形 27"/>
          <p:cNvSpPr/>
          <p:nvPr/>
        </p:nvSpPr>
        <p:spPr>
          <a:xfrm>
            <a:off x="6215063" y="3286125"/>
            <a:ext cx="214313" cy="21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9" name="矩形 28"/>
          <p:cNvSpPr/>
          <p:nvPr/>
        </p:nvSpPr>
        <p:spPr>
          <a:xfrm>
            <a:off x="6786563" y="3929063"/>
            <a:ext cx="428625" cy="714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30" name="矩形 29"/>
          <p:cNvSpPr/>
          <p:nvPr/>
        </p:nvSpPr>
        <p:spPr>
          <a:xfrm>
            <a:off x="5286375" y="4214813"/>
            <a:ext cx="428625" cy="714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31" name="矩形 30"/>
          <p:cNvSpPr/>
          <p:nvPr/>
        </p:nvSpPr>
        <p:spPr>
          <a:xfrm>
            <a:off x="4572000" y="4500563"/>
            <a:ext cx="2928938" cy="500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Concept induced from positive and negative examples</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2" name="矩形 31"/>
          <p:cNvSpPr/>
          <p:nvPr/>
        </p:nvSpPr>
        <p:spPr>
          <a:xfrm>
            <a:off x="2071688" y="5286375"/>
            <a:ext cx="4429125" cy="571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Figure 10.6 The role of negative examples in </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prevenring</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overgeneralization.</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dirty="0" smtClean="0">
                <a:ln>
                  <a:noFill/>
                </a:ln>
                <a:solidFill>
                  <a:schemeClr val="tx2"/>
                </a:solidFill>
                <a:effectLst/>
                <a:uLnTx/>
                <a:uFillTx/>
                <a:latin typeface="+mj-lt"/>
                <a:ea typeface="+mj-ea"/>
                <a:cs typeface="+mj-cs"/>
              </a:rPr>
              <a:t>10 MACHINE LEARNING:</a:t>
            </a:r>
            <a:br>
              <a:rPr kumimoji="0" lang="en-US" altLang="zh-CN" sz="4400" b="0" i="0" u="none" strike="noStrike" kern="1200" cap="none" spc="0" normalizeH="0" baseline="0" noProof="0" dirty="0" smtClean="0">
                <a:ln>
                  <a:noFill/>
                </a:ln>
                <a:solidFill>
                  <a:schemeClr val="tx2"/>
                </a:solidFill>
                <a:effectLst/>
                <a:uLnTx/>
                <a:uFillTx/>
                <a:latin typeface="+mj-lt"/>
                <a:ea typeface="+mj-ea"/>
                <a:cs typeface="+mj-cs"/>
              </a:rPr>
            </a:br>
            <a:r>
              <a:rPr kumimoji="0" lang="en-US" altLang="zh-CN" sz="4400" b="0" i="0" u="none" strike="noStrike" kern="1200" cap="none" spc="0" normalizeH="0" baseline="0" noProof="0" dirty="0" smtClean="0">
                <a:ln>
                  <a:noFill/>
                </a:ln>
                <a:solidFill>
                  <a:schemeClr val="tx2"/>
                </a:solidFill>
                <a:effectLst/>
                <a:uLnTx/>
                <a:uFillTx/>
                <a:latin typeface="+mj-lt"/>
                <a:ea typeface="+mj-ea"/>
                <a:cs typeface="+mj-cs"/>
              </a:rPr>
              <a:t>SYMBOL-BASED</a:t>
            </a:r>
            <a:endParaRPr kumimoji="0" lang="zh-CN" altLang="en-US" sz="44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p:txBody>
          <a:bodyPr vert="horz" rtlCol="0">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10.0 Introduction</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Section 10.1 outlines a variety of learning tasks.</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Section 10.2 and 10.3 examine two algorithms used for concept  induction ,</a:t>
            </a:r>
            <a:r>
              <a:rPr kumimoji="0" lang="en-US" altLang="zh-CN" sz="2800" b="0" i="0" u="none" strike="noStrike" kern="1200" cap="none" spc="0" normalizeH="0" baseline="0" noProof="0" dirty="0" smtClean="0">
                <a:ln>
                  <a:noFill/>
                </a:ln>
                <a:solidFill>
                  <a:srgbClr val="FF0000"/>
                </a:solidFill>
                <a:effectLst/>
                <a:uLnTx/>
                <a:uFillTx/>
                <a:latin typeface="+mn-lt"/>
                <a:ea typeface="+mn-ea"/>
                <a:cs typeface="+mn-cs"/>
              </a:rPr>
              <a:t>version space search and ID3.</a:t>
            </a:r>
            <a:endParaRPr kumimoji="0" lang="en-US" altLang="zh-CN" sz="28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Section 10.4 considers the role of </a:t>
            </a:r>
            <a:r>
              <a:rPr kumimoji="0" lang="en-US" altLang="zh-CN" sz="2800" b="0" i="0" u="none" strike="noStrike" kern="1200" cap="none" spc="0" normalizeH="0" baseline="0" noProof="0" dirty="0" smtClean="0">
                <a:ln>
                  <a:noFill/>
                </a:ln>
                <a:solidFill>
                  <a:srgbClr val="FF0000"/>
                </a:solidFill>
                <a:effectLst/>
                <a:uLnTx/>
                <a:uFillTx/>
                <a:latin typeface="+mn-lt"/>
                <a:ea typeface="+mn-ea"/>
                <a:cs typeface="+mn-cs"/>
              </a:rPr>
              <a:t>inductive bias in learning.</a:t>
            </a:r>
            <a:endParaRPr kumimoji="0" lang="en-US" altLang="zh-CN" sz="28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The section before 10.6 </a:t>
            </a:r>
            <a:r>
              <a:rPr kumimoji="0" lang="en-US" altLang="zh-CN" sz="2800" b="0" i="0" u="none" strike="noStrike" kern="1200" cap="none" spc="0" normalizeH="0" baseline="0" noProof="0" dirty="0" smtClean="0">
                <a:ln>
                  <a:noFill/>
                </a:ln>
                <a:solidFill>
                  <a:srgbClr val="FF0000"/>
                </a:solidFill>
                <a:effectLst/>
                <a:uLnTx/>
                <a:uFillTx/>
                <a:latin typeface="+mn-lt"/>
                <a:ea typeface="+mn-ea"/>
                <a:cs typeface="+mn-cs"/>
              </a:rPr>
              <a:t>are supervised learning</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Section 10.6 c</a:t>
            </a:r>
            <a:r>
              <a:rPr kumimoji="0" lang="en-US" altLang="zh-CN" sz="2800" b="0" i="0" u="none" strike="noStrike" kern="1200" cap="none" spc="0" normalizeH="0" baseline="0" noProof="0" dirty="0" smtClean="0">
                <a:ln>
                  <a:noFill/>
                </a:ln>
                <a:solidFill>
                  <a:srgbClr val="FF0000"/>
                </a:solidFill>
                <a:effectLst/>
                <a:uLnTx/>
                <a:uFillTx/>
                <a:latin typeface="+mn-lt"/>
                <a:ea typeface="+mn-ea"/>
                <a:cs typeface="+mn-cs"/>
              </a:rPr>
              <a:t>ontinues the study of induction by examining unsupervised learning.</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In 10.7,we present reinforcement learning. </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内容占位符 2"/>
          <p:cNvSpPr>
            <a:spLocks noGrp="1"/>
          </p:cNvSpPr>
          <p:nvPr>
            <p:ph idx="1"/>
          </p:nvPr>
        </p:nvSpPr>
        <p:spPr>
          <a:xfrm>
            <a:off x="457200" y="571500"/>
            <a:ext cx="8229600" cy="6072188"/>
          </a:xfrm>
        </p:spPr>
        <p:txBody>
          <a:bodyPr vert="horz" wrap="square" anchor="t" anchorCtr="0"/>
          <a:p>
            <a:pPr>
              <a:buNone/>
            </a:pPr>
            <a:endParaRPr lang="zh-CN" altLang="en-US" dirty="0"/>
          </a:p>
        </p:txBody>
      </p:sp>
      <p:grpSp>
        <p:nvGrpSpPr>
          <p:cNvPr id="35843" name="组合 26"/>
          <p:cNvGrpSpPr/>
          <p:nvPr/>
        </p:nvGrpSpPr>
        <p:grpSpPr>
          <a:xfrm>
            <a:off x="714375" y="714375"/>
            <a:ext cx="7929563" cy="5572125"/>
            <a:chOff x="714348" y="714356"/>
            <a:chExt cx="7286676" cy="5572164"/>
          </a:xfrm>
        </p:grpSpPr>
        <p:grpSp>
          <p:nvGrpSpPr>
            <p:cNvPr id="35844" name="组合 13"/>
            <p:cNvGrpSpPr/>
            <p:nvPr/>
          </p:nvGrpSpPr>
          <p:grpSpPr>
            <a:xfrm>
              <a:off x="723872" y="714356"/>
              <a:ext cx="7080216" cy="1429554"/>
              <a:chOff x="723872" y="1643050"/>
              <a:chExt cx="7080216" cy="1429554"/>
            </a:xfrm>
          </p:grpSpPr>
          <p:cxnSp>
            <p:nvCxnSpPr>
              <p:cNvPr id="5" name="直接箭头连接符 4"/>
              <p:cNvCxnSpPr/>
              <p:nvPr/>
            </p:nvCxnSpPr>
            <p:spPr>
              <a:xfrm rot="5400000">
                <a:off x="714348" y="2571744"/>
                <a:ext cx="10001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肘形连接符 6"/>
              <p:cNvCxnSpPr/>
              <p:nvPr/>
            </p:nvCxnSpPr>
            <p:spPr>
              <a:xfrm>
                <a:off x="1214414" y="2500306"/>
                <a:ext cx="4143404" cy="1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flipH="1" flipV="1">
                <a:off x="5143504" y="2285992"/>
                <a:ext cx="428628"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23872" y="1643050"/>
                <a:ext cx="1633550"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Ｓ：｛｝</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矩形 12"/>
              <p:cNvSpPr/>
              <p:nvPr/>
            </p:nvSpPr>
            <p:spPr>
              <a:xfrm>
                <a:off x="4572000" y="1643050"/>
                <a:ext cx="3232088"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positive:obj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small,red,ball</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35845" name="组合 14"/>
            <p:cNvGrpSpPr/>
            <p:nvPr/>
          </p:nvGrpSpPr>
          <p:grpSpPr>
            <a:xfrm>
              <a:off x="714348" y="2000240"/>
              <a:ext cx="7286676" cy="1715306"/>
              <a:chOff x="561948" y="1357298"/>
              <a:chExt cx="7286676" cy="1715306"/>
            </a:xfrm>
          </p:grpSpPr>
          <p:cxnSp>
            <p:nvCxnSpPr>
              <p:cNvPr id="16" name="直接箭头连接符 15"/>
              <p:cNvCxnSpPr/>
              <p:nvPr/>
            </p:nvCxnSpPr>
            <p:spPr>
              <a:xfrm rot="5400000">
                <a:off x="714348" y="2571744"/>
                <a:ext cx="10001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p:cNvCxnSpPr/>
              <p:nvPr/>
            </p:nvCxnSpPr>
            <p:spPr>
              <a:xfrm>
                <a:off x="1214414" y="2500306"/>
                <a:ext cx="4143404" cy="1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flipH="1" flipV="1">
                <a:off x="5143504" y="2285992"/>
                <a:ext cx="428628"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61948" y="1643050"/>
                <a:ext cx="3929090"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S:{</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positive:obj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small,red,ball</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矩形 19"/>
              <p:cNvSpPr/>
              <p:nvPr/>
            </p:nvSpPr>
            <p:spPr>
              <a:xfrm>
                <a:off x="4276724" y="1357298"/>
                <a:ext cx="3571900"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positive:obj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small,white,ball</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35846" name="组合 32"/>
            <p:cNvGrpSpPr/>
            <p:nvPr/>
          </p:nvGrpSpPr>
          <p:grpSpPr>
            <a:xfrm>
              <a:off x="714348" y="3929066"/>
              <a:ext cx="7072362" cy="1785950"/>
              <a:chOff x="714348" y="3929066"/>
              <a:chExt cx="7072362" cy="1785950"/>
            </a:xfrm>
          </p:grpSpPr>
          <p:grpSp>
            <p:nvGrpSpPr>
              <p:cNvPr id="35848" name="组合 31"/>
              <p:cNvGrpSpPr/>
              <p:nvPr/>
            </p:nvGrpSpPr>
            <p:grpSpPr>
              <a:xfrm>
                <a:off x="714348" y="3929066"/>
                <a:ext cx="7072362" cy="1358118"/>
                <a:chOff x="714348" y="4856966"/>
                <a:chExt cx="7072362" cy="1358118"/>
              </a:xfrm>
            </p:grpSpPr>
            <p:cxnSp>
              <p:nvCxnSpPr>
                <p:cNvPr id="22" name="直接箭头连接符 21"/>
                <p:cNvCxnSpPr/>
                <p:nvPr/>
              </p:nvCxnSpPr>
              <p:spPr>
                <a:xfrm rot="5400000">
                  <a:off x="941019" y="5788495"/>
                  <a:ext cx="842860" cy="103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肘形连接符 22"/>
                <p:cNvCxnSpPr/>
                <p:nvPr/>
              </p:nvCxnSpPr>
              <p:spPr>
                <a:xfrm>
                  <a:off x="1366814" y="5885578"/>
                  <a:ext cx="4143404" cy="190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5400000" flipH="1" flipV="1">
                  <a:off x="5253065" y="5628584"/>
                  <a:ext cx="514306" cy="1588"/>
                </a:xfrm>
                <a:prstGeom prst="line">
                  <a:avLst/>
                </a:prstGeom>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714348" y="4856966"/>
                  <a:ext cx="3643338"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S:{</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positive:obj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small,X,ball</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6" name="矩形 25"/>
                <p:cNvSpPr/>
                <p:nvPr/>
              </p:nvSpPr>
              <p:spPr>
                <a:xfrm>
                  <a:off x="4357686" y="4856966"/>
                  <a:ext cx="3429024"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positive:obj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large,blue,ball</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0" name="矩形 29"/>
              <p:cNvSpPr/>
              <p:nvPr/>
            </p:nvSpPr>
            <p:spPr>
              <a:xfrm>
                <a:off x="866748" y="5357826"/>
                <a:ext cx="2928958"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S:{</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Y,X,ball</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1" name="矩形 30"/>
            <p:cNvSpPr/>
            <p:nvPr/>
          </p:nvSpPr>
          <p:spPr>
            <a:xfrm>
              <a:off x="2143108" y="5929330"/>
              <a:ext cx="5643602"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Figure 10.7 Specific to general search of the version space learning the concept ball</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611505" y="692785"/>
            <a:ext cx="7703185" cy="46863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1"/>
          <p:cNvSpPr>
            <a:spLocks noGrp="1"/>
          </p:cNvSpPr>
          <p:nvPr>
            <p:ph type="title"/>
          </p:nvPr>
        </p:nvSpPr>
        <p:spPr/>
        <p:txBody>
          <a:bodyPr vert="horz" wrap="square" anchor="ctr" anchorCtr="0"/>
          <a:p>
            <a:endParaRPr lang="zh-CN" altLang="en-US" dirty="0"/>
          </a:p>
        </p:txBody>
      </p:sp>
      <p:sp>
        <p:nvSpPr>
          <p:cNvPr id="37891" name="内容占位符 2"/>
          <p:cNvSpPr>
            <a:spLocks noGrp="1"/>
          </p:cNvSpPr>
          <p:nvPr>
            <p:ph idx="1"/>
          </p:nvPr>
        </p:nvSpPr>
        <p:spPr/>
        <p:txBody>
          <a:bodyPr vert="horz" wrap="square" anchor="t" anchorCtr="0"/>
          <a:p>
            <a:pPr>
              <a:buNone/>
            </a:pPr>
            <a:r>
              <a:rPr lang="en-US" altLang="zh-CN" dirty="0"/>
              <a:t>In this example ,the algorithm uses background knowledge that size may have values{large,small},color may have values{red,white,blue},and shape may have values {ball,brick,cube}.This knowledge is essential if the algorithm is to specialize concept by subsituing constants for variables.</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914" name="组合 13"/>
          <p:cNvGrpSpPr/>
          <p:nvPr/>
        </p:nvGrpSpPr>
        <p:grpSpPr>
          <a:xfrm>
            <a:off x="468313" y="214313"/>
            <a:ext cx="7961312" cy="1206500"/>
            <a:chOff x="723872" y="1643050"/>
            <a:chExt cx="6938325" cy="1429554"/>
          </a:xfrm>
        </p:grpSpPr>
        <p:cxnSp>
          <p:nvCxnSpPr>
            <p:cNvPr id="21" name="直接箭头连接符 4"/>
            <p:cNvCxnSpPr/>
            <p:nvPr/>
          </p:nvCxnSpPr>
          <p:spPr>
            <a:xfrm rot="5400000">
              <a:off x="714348" y="2571744"/>
              <a:ext cx="10001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6"/>
            <p:cNvCxnSpPr/>
            <p:nvPr/>
          </p:nvCxnSpPr>
          <p:spPr>
            <a:xfrm>
              <a:off x="1214414" y="2500306"/>
              <a:ext cx="4143404" cy="1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5400000" flipH="1" flipV="1">
              <a:off x="5143504" y="2285992"/>
              <a:ext cx="428628" cy="1588"/>
            </a:xfrm>
            <a:prstGeom prst="line">
              <a:avLst/>
            </a:prstGeom>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23872" y="1643050"/>
              <a:ext cx="1633550"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G:{</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(X,Y,Z)}</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5" name="矩形 24"/>
            <p:cNvSpPr/>
            <p:nvPr/>
          </p:nvSpPr>
          <p:spPr>
            <a:xfrm>
              <a:off x="4572000" y="1643050"/>
              <a:ext cx="3090197" cy="423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Negative:obj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small,red,brick</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38915" name="组合 14"/>
          <p:cNvGrpSpPr/>
          <p:nvPr/>
        </p:nvGrpSpPr>
        <p:grpSpPr>
          <a:xfrm>
            <a:off x="457200" y="1439863"/>
            <a:ext cx="8258175" cy="1397000"/>
            <a:chOff x="561948" y="1087763"/>
            <a:chExt cx="7196876" cy="1653496"/>
          </a:xfrm>
        </p:grpSpPr>
        <p:cxnSp>
          <p:nvCxnSpPr>
            <p:cNvPr id="16" name="直接箭头连接符 15"/>
            <p:cNvCxnSpPr/>
            <p:nvPr/>
          </p:nvCxnSpPr>
          <p:spPr>
            <a:xfrm rot="5400000">
              <a:off x="714349" y="2240400"/>
              <a:ext cx="100013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p:cNvCxnSpPr/>
            <p:nvPr/>
          </p:nvCxnSpPr>
          <p:spPr>
            <a:xfrm>
              <a:off x="1214414" y="2175119"/>
              <a:ext cx="4143404" cy="1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flipH="1" flipV="1">
              <a:off x="5143505" y="1954649"/>
              <a:ext cx="428627"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61948" y="1305554"/>
              <a:ext cx="2928958"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G:{</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large,Y,Z</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X,white,Z</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X,blue,Z</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X,Y,ball</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X,Y,cube</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矩形 19"/>
            <p:cNvSpPr/>
            <p:nvPr/>
          </p:nvSpPr>
          <p:spPr>
            <a:xfrm>
              <a:off x="4572000" y="1087763"/>
              <a:ext cx="3186824" cy="4096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positive:obj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large,white,ball</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38916" name="组合 31"/>
          <p:cNvGrpSpPr/>
          <p:nvPr/>
        </p:nvGrpSpPr>
        <p:grpSpPr>
          <a:xfrm>
            <a:off x="-214312" y="2789238"/>
            <a:ext cx="8786812" cy="1262062"/>
            <a:chOff x="129107" y="4255726"/>
            <a:chExt cx="7657602" cy="1496227"/>
          </a:xfrm>
        </p:grpSpPr>
        <p:cxnSp>
          <p:nvCxnSpPr>
            <p:cNvPr id="11" name="直接箭头连接符 10"/>
            <p:cNvCxnSpPr/>
            <p:nvPr/>
          </p:nvCxnSpPr>
          <p:spPr>
            <a:xfrm rot="5400000">
              <a:off x="941020" y="5325364"/>
              <a:ext cx="842860" cy="103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p:nvPr/>
          </p:nvCxnSpPr>
          <p:spPr>
            <a:xfrm>
              <a:off x="1366814" y="5272074"/>
              <a:ext cx="4143404" cy="190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flipH="1" flipV="1">
              <a:off x="5253065" y="5014127"/>
              <a:ext cx="51430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29107" y="4328323"/>
              <a:ext cx="3481415" cy="428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G:{</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large,Y,Z</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X,white,Z</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X,Y,ball</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矩形 14"/>
            <p:cNvSpPr/>
            <p:nvPr/>
          </p:nvSpPr>
          <p:spPr>
            <a:xfrm>
              <a:off x="4724400" y="4255726"/>
              <a:ext cx="3062309" cy="420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Negative:obj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large,blue,cube</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8" name="矩形 7"/>
          <p:cNvSpPr/>
          <p:nvPr/>
        </p:nvSpPr>
        <p:spPr>
          <a:xfrm>
            <a:off x="2428875" y="5857875"/>
            <a:ext cx="6357938" cy="714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Figure 10.8 general to specific search of the version space learning the concept ball</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32" name="直接箭头连接符 31"/>
          <p:cNvCxnSpPr/>
          <p:nvPr/>
        </p:nvCxnSpPr>
        <p:spPr>
          <a:xfrm rot="5400000">
            <a:off x="925513" y="5114925"/>
            <a:ext cx="711200"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a:off x="1285875" y="5072063"/>
            <a:ext cx="4754563" cy="1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flipH="1" flipV="1">
            <a:off x="5855494" y="4860131"/>
            <a:ext cx="434975" cy="1588"/>
          </a:xfrm>
          <a:prstGeom prst="line">
            <a:avLst/>
          </a:prstGeom>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274637" y="4284663"/>
            <a:ext cx="3994150" cy="361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G:{</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large,white,Z</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X,white,Z</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X,Y,ball</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6" name="矩形 35"/>
          <p:cNvSpPr/>
          <p:nvPr/>
        </p:nvSpPr>
        <p:spPr>
          <a:xfrm>
            <a:off x="4140200" y="4222750"/>
            <a:ext cx="3932238"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positive:obj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small,blue,ball</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1" name="矩形 30"/>
          <p:cNvSpPr/>
          <p:nvPr/>
        </p:nvSpPr>
        <p:spPr>
          <a:xfrm>
            <a:off x="-285750" y="6127750"/>
            <a:ext cx="3360738" cy="301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G:{</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X,Y,ball</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827405" y="620395"/>
            <a:ext cx="7691120" cy="5293360"/>
          </a:xfrm>
          <a:prstGeom prst="rect">
            <a:avLst/>
          </a:prstGeom>
        </p:spPr>
      </p:pic>
      <p:sp>
        <p:nvSpPr>
          <p:cNvPr id="2" name="文本框 1"/>
          <p:cNvSpPr txBox="1"/>
          <p:nvPr/>
        </p:nvSpPr>
        <p:spPr>
          <a:xfrm>
            <a:off x="2627630" y="1557020"/>
            <a:ext cx="6098540" cy="368300"/>
          </a:xfrm>
          <a:prstGeom prst="rect">
            <a:avLst/>
          </a:prstGeom>
          <a:solidFill>
            <a:schemeClr val="bg2"/>
          </a:solidFill>
        </p:spPr>
        <p:txBody>
          <a:bodyPr wrap="square" rtlCol="0" anchor="t">
            <a:spAutoFit/>
          </a:bodyPr>
          <a:p>
            <a:r>
              <a:rPr lang="en-US" altLang="zh-CN">
                <a:solidFill>
                  <a:srgbClr val="FF0000"/>
                </a:solidFill>
              </a:rPr>
              <a:t>P</a:t>
            </a:r>
            <a:r>
              <a:rPr lang="zh-CN" altLang="en-US">
                <a:solidFill>
                  <a:srgbClr val="FF0000"/>
                </a:solidFill>
              </a:rPr>
              <a:t>ositive examples are used here as the Find-S algorithm</a:t>
            </a:r>
            <a:endParaRPr lang="zh-CN" altLang="en-US">
              <a:solidFill>
                <a:srgbClr val="FF0000"/>
              </a:solidFill>
            </a:endParaRPr>
          </a:p>
        </p:txBody>
      </p:sp>
      <p:sp>
        <p:nvSpPr>
          <p:cNvPr id="3" name="文本框 2"/>
          <p:cNvSpPr txBox="1"/>
          <p:nvPr/>
        </p:nvSpPr>
        <p:spPr>
          <a:xfrm>
            <a:off x="3636010" y="2997200"/>
            <a:ext cx="5115560" cy="645160"/>
          </a:xfrm>
          <a:prstGeom prst="rect">
            <a:avLst/>
          </a:prstGeom>
          <a:solidFill>
            <a:schemeClr val="bg2"/>
          </a:solidFill>
        </p:spPr>
        <p:txBody>
          <a:bodyPr wrap="square" rtlCol="0">
            <a:spAutoFit/>
          </a:bodyPr>
          <a:p>
            <a:r>
              <a:rPr lang="zh-CN" altLang="en-US">
                <a:solidFill>
                  <a:srgbClr val="FF0000"/>
                </a:solidFill>
              </a:rPr>
              <a:t>If example is Negative example</a:t>
            </a:r>
            <a:r>
              <a:rPr lang="en-US" altLang="zh-CN">
                <a:solidFill>
                  <a:srgbClr val="FF0000"/>
                </a:solidFill>
              </a:rPr>
              <a:t>:</a:t>
            </a:r>
            <a:r>
              <a:rPr lang="zh-CN" altLang="en-US">
                <a:solidFill>
                  <a:srgbClr val="FF0000"/>
                </a:solidFill>
              </a:rPr>
              <a:t>Make generalize hypothesis more specific.</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1986" name="组合 13"/>
          <p:cNvGrpSpPr/>
          <p:nvPr/>
        </p:nvGrpSpPr>
        <p:grpSpPr>
          <a:xfrm>
            <a:off x="468313" y="214313"/>
            <a:ext cx="7889875" cy="1206500"/>
            <a:chOff x="723872" y="1643050"/>
            <a:chExt cx="6876068" cy="1429554"/>
          </a:xfrm>
        </p:grpSpPr>
        <p:cxnSp>
          <p:nvCxnSpPr>
            <p:cNvPr id="21" name="直接箭头连接符 4"/>
            <p:cNvCxnSpPr/>
            <p:nvPr/>
          </p:nvCxnSpPr>
          <p:spPr>
            <a:xfrm rot="5400000">
              <a:off x="714348" y="2571744"/>
              <a:ext cx="10001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6"/>
            <p:cNvCxnSpPr/>
            <p:nvPr/>
          </p:nvCxnSpPr>
          <p:spPr>
            <a:xfrm>
              <a:off x="1214414" y="2500306"/>
              <a:ext cx="4143404" cy="1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5400000" flipH="1" flipV="1">
              <a:off x="5143504" y="2285992"/>
              <a:ext cx="428628" cy="1588"/>
            </a:xfrm>
            <a:prstGeom prst="line">
              <a:avLst/>
            </a:prstGeom>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23872" y="1643050"/>
              <a:ext cx="1633550"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G:{</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(X,Y,Z)}</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S:{}</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5" name="矩形 24"/>
            <p:cNvSpPr/>
            <p:nvPr/>
          </p:nvSpPr>
          <p:spPr>
            <a:xfrm>
              <a:off x="4572000" y="1643050"/>
              <a:ext cx="3027940" cy="507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positive:obj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small,red,ball</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41987" name="组合 14"/>
          <p:cNvGrpSpPr/>
          <p:nvPr/>
        </p:nvGrpSpPr>
        <p:grpSpPr>
          <a:xfrm>
            <a:off x="457200" y="1439863"/>
            <a:ext cx="8115300" cy="1397000"/>
            <a:chOff x="561948" y="1087763"/>
            <a:chExt cx="7072362" cy="1653496"/>
          </a:xfrm>
        </p:grpSpPr>
        <p:cxnSp>
          <p:nvCxnSpPr>
            <p:cNvPr id="16" name="直接箭头连接符 15"/>
            <p:cNvCxnSpPr/>
            <p:nvPr/>
          </p:nvCxnSpPr>
          <p:spPr>
            <a:xfrm rot="5400000">
              <a:off x="714349" y="2240400"/>
              <a:ext cx="100013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p:cNvCxnSpPr/>
            <p:nvPr/>
          </p:nvCxnSpPr>
          <p:spPr>
            <a:xfrm>
              <a:off x="1214414" y="2175119"/>
              <a:ext cx="4143404" cy="1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flipH="1" flipV="1">
              <a:off x="5143505" y="1954649"/>
              <a:ext cx="428627"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61948" y="1305554"/>
              <a:ext cx="2928958"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G:{</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(X,Y,Z)}</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S:{</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small,red,ball</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矩形 19"/>
            <p:cNvSpPr/>
            <p:nvPr/>
          </p:nvSpPr>
          <p:spPr>
            <a:xfrm>
              <a:off x="4572000" y="1087763"/>
              <a:ext cx="3062310" cy="4096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Negative:obj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small,blue,ball</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41988" name="组合 31"/>
          <p:cNvGrpSpPr/>
          <p:nvPr/>
        </p:nvGrpSpPr>
        <p:grpSpPr>
          <a:xfrm>
            <a:off x="-214312" y="2789238"/>
            <a:ext cx="8858250" cy="1262062"/>
            <a:chOff x="129107" y="4255726"/>
            <a:chExt cx="7719859" cy="1496227"/>
          </a:xfrm>
        </p:grpSpPr>
        <p:cxnSp>
          <p:nvCxnSpPr>
            <p:cNvPr id="11" name="直接箭头连接符 10"/>
            <p:cNvCxnSpPr/>
            <p:nvPr/>
          </p:nvCxnSpPr>
          <p:spPr>
            <a:xfrm rot="5400000">
              <a:off x="941020" y="5325364"/>
              <a:ext cx="842860" cy="103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p:nvPr/>
          </p:nvCxnSpPr>
          <p:spPr>
            <a:xfrm>
              <a:off x="1366814" y="5272074"/>
              <a:ext cx="4143404" cy="190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flipH="1" flipV="1">
              <a:off x="5253065" y="5014127"/>
              <a:ext cx="51430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29107" y="4328323"/>
              <a:ext cx="3481415" cy="428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G:{</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X,red,Z</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S:{</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small,red,ball</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矩形 14"/>
            <p:cNvSpPr/>
            <p:nvPr/>
          </p:nvSpPr>
          <p:spPr>
            <a:xfrm>
              <a:off x="4724400" y="4255726"/>
              <a:ext cx="3124566" cy="5048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positive:obj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large,red,ball</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8" name="矩形 7"/>
          <p:cNvSpPr/>
          <p:nvPr/>
        </p:nvSpPr>
        <p:spPr>
          <a:xfrm>
            <a:off x="2500313" y="6072188"/>
            <a:ext cx="6286500" cy="500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Figure 10.9 The candidate elimination algorithm learning the concept red ball</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32" name="直接箭头连接符 31"/>
          <p:cNvCxnSpPr/>
          <p:nvPr/>
        </p:nvCxnSpPr>
        <p:spPr>
          <a:xfrm rot="5400000">
            <a:off x="925513" y="5114925"/>
            <a:ext cx="711200"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a:off x="1285875" y="5072063"/>
            <a:ext cx="4754563" cy="1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flipH="1" flipV="1">
            <a:off x="5855494" y="4860131"/>
            <a:ext cx="434975" cy="1588"/>
          </a:xfrm>
          <a:prstGeom prst="line">
            <a:avLst/>
          </a:prstGeom>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274637" y="4284663"/>
            <a:ext cx="3994150" cy="361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G:{</a:t>
            </a:r>
            <a:r>
              <a:rPr lang="en-US" altLang="zh-CN" sz="1800" noProof="0" dirty="0" err="1" smtClean="0">
                <a:ln>
                  <a:noFill/>
                </a:ln>
                <a:solidFill>
                  <a:schemeClr val="tx1"/>
                </a:solidFill>
                <a:effectLst/>
                <a:uLnTx/>
                <a:uFillTx/>
                <a:sym typeface="+mn-ea"/>
              </a:rPr>
              <a:t>obj</a:t>
            </a:r>
            <a:r>
              <a:rPr lang="en-US" altLang="zh-CN" sz="1800" noProof="0" dirty="0" smtClean="0">
                <a:ln>
                  <a:noFill/>
                </a:ln>
                <a:solidFill>
                  <a:schemeClr val="tx1"/>
                </a:solidFill>
                <a:effectLst/>
                <a:uLnTx/>
                <a:uFillTx/>
                <a:sym typeface="+mn-ea"/>
              </a:rPr>
              <a:t>(</a:t>
            </a:r>
            <a:r>
              <a:rPr lang="en-US" altLang="zh-CN" sz="1800" noProof="0" dirty="0" err="1" smtClean="0">
                <a:ln>
                  <a:noFill/>
                </a:ln>
                <a:solidFill>
                  <a:schemeClr val="tx1"/>
                </a:solidFill>
                <a:effectLst/>
                <a:uLnTx/>
                <a:uFillTx/>
                <a:sym typeface="+mn-ea"/>
              </a:rPr>
              <a:t>X,red,Z</a:t>
            </a:r>
            <a:r>
              <a:rPr lang="en-US" altLang="zh-CN" sz="1800" noProof="0" dirty="0" smtClean="0">
                <a:ln>
                  <a:noFill/>
                </a:ln>
                <a:solidFill>
                  <a:schemeClr val="tx1"/>
                </a:solidFill>
                <a:effectLst/>
                <a:uLnTx/>
                <a:uFillTx/>
                <a:sym typeface="+mn-ea"/>
              </a:rPr>
              <a:t>)</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S:{</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X,red,ball</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6" name="矩形 35"/>
          <p:cNvSpPr/>
          <p:nvPr/>
        </p:nvSpPr>
        <p:spPr>
          <a:xfrm>
            <a:off x="4140200" y="4222750"/>
            <a:ext cx="3503613"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Negative:obj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large,red,cube</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1" name="矩形 30"/>
          <p:cNvSpPr/>
          <p:nvPr/>
        </p:nvSpPr>
        <p:spPr>
          <a:xfrm>
            <a:off x="-285750" y="6127750"/>
            <a:ext cx="3360738" cy="301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G:{</a:t>
            </a:r>
            <a:r>
              <a:rPr lang="en-US" altLang="zh-CN" sz="1800" noProof="0" dirty="0" err="1" smtClean="0">
                <a:ln>
                  <a:noFill/>
                </a:ln>
                <a:solidFill>
                  <a:schemeClr val="tx1"/>
                </a:solidFill>
                <a:effectLst/>
                <a:uLnTx/>
                <a:uFillTx/>
                <a:sym typeface="+mn-ea"/>
              </a:rPr>
              <a:t>obj</a:t>
            </a:r>
            <a:r>
              <a:rPr lang="en-US" altLang="zh-CN" sz="1800" noProof="0" dirty="0" smtClean="0">
                <a:ln>
                  <a:noFill/>
                </a:ln>
                <a:solidFill>
                  <a:schemeClr val="tx1"/>
                </a:solidFill>
                <a:effectLst/>
                <a:uLnTx/>
                <a:uFillTx/>
                <a:sym typeface="+mn-ea"/>
              </a:rPr>
              <a:t>(</a:t>
            </a:r>
            <a:r>
              <a:rPr lang="en-US" altLang="zh-CN" sz="1800" noProof="0" dirty="0" err="1" smtClean="0">
                <a:ln>
                  <a:noFill/>
                </a:ln>
                <a:solidFill>
                  <a:schemeClr val="tx1"/>
                </a:solidFill>
                <a:effectLst/>
                <a:uLnTx/>
                <a:uFillTx/>
                <a:sym typeface="+mn-ea"/>
              </a:rPr>
              <a:t>X,red,ball</a:t>
            </a:r>
            <a:r>
              <a:rPr lang="en-US" altLang="zh-CN" sz="1800" noProof="0" dirty="0" smtClean="0">
                <a:ln>
                  <a:noFill/>
                </a:ln>
                <a:solidFill>
                  <a:schemeClr val="tx1"/>
                </a:solidFill>
                <a:effectLst/>
                <a:uLnTx/>
                <a:uFillTx/>
                <a:sym typeface="+mn-ea"/>
              </a:rPr>
              <a:t>)</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S:{</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obj</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X,red,ball</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1"/>
          <p:cNvSpPr>
            <a:spLocks noGrp="1"/>
          </p:cNvSpPr>
          <p:nvPr>
            <p:ph type="title"/>
          </p:nvPr>
        </p:nvSpPr>
        <p:spPr/>
        <p:txBody>
          <a:bodyPr vert="horz" wrap="square" anchor="ctr" anchorCtr="0"/>
          <a:p>
            <a:endParaRPr lang="zh-CN" altLang="en-US" dirty="0"/>
          </a:p>
        </p:txBody>
      </p:sp>
      <p:pic>
        <p:nvPicPr>
          <p:cNvPr id="3" name="图片 2"/>
          <p:cNvPicPr>
            <a:picLocks noChangeAspect="1"/>
          </p:cNvPicPr>
          <p:nvPr/>
        </p:nvPicPr>
        <p:blipFill>
          <a:blip r:embed="rId1"/>
          <a:stretch>
            <a:fillRect/>
          </a:stretch>
        </p:blipFill>
        <p:spPr>
          <a:xfrm>
            <a:off x="1214120" y="1341120"/>
            <a:ext cx="6644005" cy="457708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1"/>
          <p:cNvSpPr>
            <a:spLocks noGrp="1"/>
          </p:cNvSpPr>
          <p:nvPr>
            <p:ph type="title"/>
          </p:nvPr>
        </p:nvSpPr>
        <p:spPr/>
        <p:txBody>
          <a:bodyPr vert="horz" wrap="square" anchor="ctr" anchorCtr="0"/>
          <a:p>
            <a:r>
              <a:rPr lang="en-US" altLang="zh-CN" sz="3200" dirty="0"/>
              <a:t>10.3 The ID3 Decision Tree Induction Algorithm</a:t>
            </a:r>
            <a:endParaRPr lang="zh-CN" altLang="en-US" sz="3200" dirty="0"/>
          </a:p>
        </p:txBody>
      </p:sp>
      <p:sp>
        <p:nvSpPr>
          <p:cNvPr id="49155" name="内容占位符 2"/>
          <p:cNvSpPr>
            <a:spLocks noGrp="1"/>
          </p:cNvSpPr>
          <p:nvPr>
            <p:ph idx="1"/>
          </p:nvPr>
        </p:nvSpPr>
        <p:spPr>
          <a:xfrm>
            <a:off x="457200" y="1357313"/>
            <a:ext cx="8401050" cy="5214937"/>
          </a:xfrm>
        </p:spPr>
        <p:txBody>
          <a:bodyPr vert="horz" wrap="square" anchor="t" anchorCtr="0"/>
          <a:p>
            <a:pPr>
              <a:buNone/>
            </a:pPr>
            <a:r>
              <a:rPr lang="en-US" altLang="zh-CN" sz="2800" dirty="0"/>
              <a:t>      ID3,like candidate elimination ,induces concepts from examples.It is  particularly interesting for its representation of learned knowledge,its approach to the management of complexity,its heuristic for selecting candidate concepts,and its potential for handing noisy data.ID3 represents concepts as decision trees, a representation that allows us to determine the classification of an object by testing its values for certain properties.</a:t>
            </a:r>
            <a:endParaRPr lang="zh-CN" altLang="en-US" sz="2800" dirty="0"/>
          </a:p>
        </p:txBody>
      </p:sp>
      <p:pic>
        <p:nvPicPr>
          <p:cNvPr id="2" name="图片 1"/>
          <p:cNvPicPr>
            <a:picLocks noChangeAspect="1"/>
          </p:cNvPicPr>
          <p:nvPr/>
        </p:nvPicPr>
        <p:blipFill>
          <a:blip r:embed="rId1"/>
          <a:stretch>
            <a:fillRect/>
          </a:stretch>
        </p:blipFill>
        <p:spPr>
          <a:xfrm>
            <a:off x="611505" y="1412875"/>
            <a:ext cx="7735570" cy="10706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1"/>
          <p:cNvSpPr>
            <a:spLocks noGrp="1"/>
          </p:cNvSpPr>
          <p:nvPr>
            <p:ph type="title"/>
          </p:nvPr>
        </p:nvSpPr>
        <p:spPr/>
        <p:txBody>
          <a:bodyPr vert="horz" wrap="square" anchor="ctr" anchorCtr="0"/>
          <a:p>
            <a:r>
              <a:rPr lang="en-US" altLang="zh-CN" sz="3200" dirty="0"/>
              <a:t>10.3 The ID3 Decision Tree Induction Algorithm</a:t>
            </a:r>
            <a:endParaRPr lang="zh-CN" altLang="en-US" sz="3200" dirty="0"/>
          </a:p>
        </p:txBody>
      </p:sp>
      <p:sp>
        <p:nvSpPr>
          <p:cNvPr id="4" name="文本框 3"/>
          <p:cNvSpPr txBox="1"/>
          <p:nvPr/>
        </p:nvSpPr>
        <p:spPr>
          <a:xfrm>
            <a:off x="395605" y="1557020"/>
            <a:ext cx="8347710" cy="4061460"/>
          </a:xfrm>
          <a:prstGeom prst="rect">
            <a:avLst/>
          </a:prstGeom>
          <a:noFill/>
        </p:spPr>
        <p:txBody>
          <a:bodyPr wrap="square" rtlCol="0" anchor="t">
            <a:spAutoFit/>
          </a:bodyPr>
          <a:p>
            <a:r>
              <a:rPr lang="zh-CN" altLang="en-US" sz="2000" b="1"/>
              <a:t>决策树是基于树状结构来进行决策的，一般地，一棵决策树包含一个根节点、若干个内部节点和若干个叶节点。</a:t>
            </a:r>
            <a:endParaRPr lang="zh-CN" altLang="en-US" sz="2000" b="1"/>
          </a:p>
          <a:p>
            <a:endParaRPr lang="zh-CN" altLang="en-US"/>
          </a:p>
          <a:p>
            <a:pPr marL="285750" indent="-285750">
              <a:buFont typeface="Wingdings" panose="05000000000000000000" charset="0"/>
              <a:buChar char="Ø"/>
            </a:pPr>
            <a:r>
              <a:rPr lang="zh-CN" altLang="en-US" sz="2000"/>
              <a:t>每个内部节点表示一个属性上的判断</a:t>
            </a:r>
            <a:endParaRPr lang="zh-CN" altLang="en-US" sz="2000"/>
          </a:p>
          <a:p>
            <a:pPr marL="342900" indent="-342900">
              <a:buFont typeface="Wingdings" panose="05000000000000000000" charset="0"/>
              <a:buChar char="Ø"/>
            </a:pPr>
            <a:r>
              <a:rPr lang="zh-CN" altLang="en-US" sz="2000"/>
              <a:t>每个分支代表一个判断结果的输出</a:t>
            </a:r>
            <a:endParaRPr lang="zh-CN" altLang="en-US" sz="2000"/>
          </a:p>
          <a:p>
            <a:pPr marL="342900" indent="-342900">
              <a:buFont typeface="Wingdings" panose="05000000000000000000" charset="0"/>
              <a:buChar char="Ø"/>
            </a:pPr>
            <a:r>
              <a:rPr lang="zh-CN" altLang="en-US" sz="2000"/>
              <a:t>每个叶节点代表一种分类结果。</a:t>
            </a:r>
            <a:endParaRPr lang="zh-CN" altLang="en-US" sz="2000"/>
          </a:p>
          <a:p>
            <a:pPr marL="342900" indent="-342900">
              <a:buFont typeface="Wingdings" panose="05000000000000000000" charset="0"/>
              <a:buChar char="Ø"/>
            </a:pPr>
            <a:r>
              <a:rPr lang="zh-CN" altLang="en-US" sz="2000"/>
              <a:t>根节点包含样本全集</a:t>
            </a:r>
            <a:endParaRPr lang="zh-CN" altLang="en-US" sz="2000"/>
          </a:p>
          <a:p>
            <a:pPr marL="342900" indent="-342900">
              <a:buFont typeface="Wingdings" panose="05000000000000000000" charset="0"/>
              <a:buChar char="Ø"/>
            </a:pPr>
            <a:endParaRPr lang="zh-CN" altLang="en-US" sz="2000"/>
          </a:p>
          <a:p>
            <a:pPr marL="342900" indent="-342900">
              <a:buFont typeface="Wingdings" panose="05000000000000000000" charset="0"/>
              <a:buChar char="Ø"/>
            </a:pPr>
            <a:endParaRPr lang="zh-CN" altLang="en-US" sz="2000"/>
          </a:p>
          <a:p>
            <a:pPr marL="342900" indent="-342900">
              <a:buFont typeface="Wingdings" panose="05000000000000000000" charset="0"/>
              <a:buChar char="Ø"/>
            </a:pPr>
            <a:endParaRPr lang="zh-CN" altLang="en-US" sz="2000"/>
          </a:p>
          <a:p>
            <a:pPr algn="l">
              <a:buClrTx/>
              <a:buSzTx/>
              <a:buFontTx/>
            </a:pPr>
            <a:r>
              <a:rPr lang="zh-CN" altLang="en-US" sz="2000" b="1"/>
              <a:t>决策树学习的目的是为了产生一棵泛化能力强，即处理未见示例能力强的决策树，其基本流程遵循简单且直观的“分而治之”（divide-and-conquer）策略。</a:t>
            </a:r>
            <a:endParaRPr lang="zh-CN" altLang="en-US" sz="2000" b="1"/>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内容占位符 2"/>
          <p:cNvSpPr>
            <a:spLocks noGrp="1"/>
          </p:cNvSpPr>
          <p:nvPr>
            <p:ph idx="1"/>
          </p:nvPr>
        </p:nvSpPr>
        <p:spPr>
          <a:xfrm>
            <a:off x="214313" y="0"/>
            <a:ext cx="8643937" cy="6858000"/>
          </a:xfrm>
        </p:spPr>
        <p:txBody>
          <a:bodyPr vert="horz" wrap="square" anchor="t" anchorCtr="0"/>
          <a:p>
            <a:pPr algn="l">
              <a:buNone/>
            </a:pPr>
            <a:r>
              <a:rPr lang="zh-CN" altLang="en-US" sz="2000" dirty="0"/>
              <a:t>估计个人信用风险问题：</a:t>
            </a:r>
            <a:endParaRPr lang="zh-CN" altLang="en-US" sz="2000" dirty="0"/>
          </a:p>
        </p:txBody>
      </p:sp>
      <p:graphicFrame>
        <p:nvGraphicFramePr>
          <p:cNvPr id="4" name="表格 3"/>
          <p:cNvGraphicFramePr>
            <a:graphicFrameLocks noGrp="1"/>
          </p:cNvGraphicFramePr>
          <p:nvPr/>
        </p:nvGraphicFramePr>
        <p:xfrm>
          <a:off x="1115378" y="548640"/>
          <a:ext cx="6786610" cy="3571903"/>
        </p:xfrm>
        <a:graphic>
          <a:graphicData uri="http://schemas.openxmlformats.org/drawingml/2006/table">
            <a:tbl>
              <a:tblPr firstRow="1" bandRow="1">
                <a:tableStyleId>{5C22544A-7EE6-4342-B048-85BDC9FD1C3A}</a:tableStyleId>
              </a:tblPr>
              <a:tblGrid>
                <a:gridCol w="611406"/>
                <a:gridCol w="745916"/>
                <a:gridCol w="966021"/>
                <a:gridCol w="733688"/>
                <a:gridCol w="1039391"/>
                <a:gridCol w="2690188"/>
              </a:tblGrid>
              <a:tr h="706530">
                <a:tc>
                  <a:txBody>
                    <a:bodyPr/>
                    <a:lstStyle/>
                    <a:p>
                      <a:r>
                        <a:rPr lang="en-US" altLang="zh-CN" sz="1800" dirty="0" smtClean="0"/>
                        <a:t>NO. </a:t>
                      </a:r>
                      <a:endParaRPr lang="zh-CN" altLang="en-US" dirty="0"/>
                    </a:p>
                  </a:txBody>
                  <a:tcPr/>
                </a:tc>
                <a:tc>
                  <a:txBody>
                    <a:bodyPr/>
                    <a:lstStyle/>
                    <a:p>
                      <a:r>
                        <a:rPr lang="zh-CN" altLang="en-US" sz="1800" dirty="0" smtClean="0"/>
                        <a:t>风险 </a:t>
                      </a:r>
                      <a:endParaRPr lang="zh-CN" altLang="en-US" dirty="0"/>
                    </a:p>
                  </a:txBody>
                  <a:tcPr/>
                </a:tc>
                <a:tc>
                  <a:txBody>
                    <a:bodyPr/>
                    <a:lstStyle/>
                    <a:p>
                      <a:r>
                        <a:rPr lang="zh-CN" altLang="en-US" sz="1800" dirty="0" smtClean="0"/>
                        <a:t>信用历史 </a:t>
                      </a:r>
                      <a:endParaRPr lang="zh-CN" altLang="en-US" dirty="0"/>
                    </a:p>
                  </a:txBody>
                  <a:tcPr/>
                </a:tc>
                <a:tc>
                  <a:txBody>
                    <a:bodyPr/>
                    <a:lstStyle/>
                    <a:p>
                      <a:r>
                        <a:rPr lang="zh-CN" altLang="en-US" sz="1800" dirty="0" smtClean="0"/>
                        <a:t>债务</a:t>
                      </a:r>
                      <a:endParaRPr lang="zh-CN" altLang="en-US" dirty="0"/>
                    </a:p>
                  </a:txBody>
                  <a:tcPr/>
                </a:tc>
                <a:tc>
                  <a:txBody>
                    <a:bodyPr/>
                    <a:lstStyle/>
                    <a:p>
                      <a:r>
                        <a:rPr lang="zh-CN" altLang="en-US" sz="1800" dirty="0" smtClean="0"/>
                        <a:t>抵押 </a:t>
                      </a:r>
                      <a:endParaRPr lang="zh-CN" altLang="en-US" dirty="0"/>
                    </a:p>
                  </a:txBody>
                  <a:tcPr/>
                </a:tc>
                <a:tc>
                  <a:txBody>
                    <a:bodyPr/>
                    <a:lstStyle/>
                    <a:p>
                      <a:r>
                        <a:rPr lang="zh-CN" altLang="en-US" sz="1800" dirty="0" smtClean="0"/>
                        <a:t>收入</a:t>
                      </a:r>
                      <a:endParaRPr lang="zh-CN" altLang="en-US" dirty="0"/>
                    </a:p>
                  </a:txBody>
                  <a:tcPr/>
                </a:tc>
              </a:tr>
              <a:tr h="409339">
                <a:tc>
                  <a:txBody>
                    <a:bodyPr/>
                    <a:lstStyle/>
                    <a:p>
                      <a:r>
                        <a:rPr lang="en-US" altLang="zh-CN" dirty="0" smtClean="0"/>
                        <a:t>1</a:t>
                      </a:r>
                      <a:endParaRPr lang="zh-CN" altLang="en-US" dirty="0"/>
                    </a:p>
                  </a:txBody>
                  <a:tcPr/>
                </a:tc>
                <a:tc>
                  <a:txBody>
                    <a:bodyPr/>
                    <a:lstStyle/>
                    <a:p>
                      <a:r>
                        <a:rPr lang="zh-CN" altLang="en-US" dirty="0" smtClean="0"/>
                        <a:t>高</a:t>
                      </a:r>
                      <a:endParaRPr lang="zh-CN" altLang="en-US" dirty="0"/>
                    </a:p>
                  </a:txBody>
                  <a:tcPr/>
                </a:tc>
                <a:tc>
                  <a:txBody>
                    <a:bodyPr/>
                    <a:lstStyle/>
                    <a:p>
                      <a:r>
                        <a:rPr lang="zh-CN" altLang="en-US" dirty="0" smtClean="0"/>
                        <a:t>坏</a:t>
                      </a:r>
                      <a:endParaRPr lang="zh-CN" altLang="en-US" dirty="0"/>
                    </a:p>
                  </a:txBody>
                  <a:tcPr/>
                </a:tc>
                <a:tc>
                  <a:txBody>
                    <a:bodyPr/>
                    <a:lstStyle/>
                    <a:p>
                      <a:r>
                        <a:rPr lang="zh-CN" altLang="en-US" dirty="0" smtClean="0"/>
                        <a:t>高</a:t>
                      </a:r>
                      <a:endParaRPr lang="zh-CN" altLang="en-US" dirty="0"/>
                    </a:p>
                  </a:txBody>
                  <a:tcPr/>
                </a:tc>
                <a:tc>
                  <a:txBody>
                    <a:bodyPr/>
                    <a:lstStyle/>
                    <a:p>
                      <a:r>
                        <a:rPr lang="zh-CN" altLang="en-US" dirty="0" smtClean="0"/>
                        <a:t>无</a:t>
                      </a:r>
                      <a:endParaRPr lang="zh-CN" altLang="en-US" dirty="0"/>
                    </a:p>
                  </a:txBody>
                  <a:tcPr/>
                </a:tc>
                <a:tc>
                  <a:txBody>
                    <a:bodyPr/>
                    <a:lstStyle/>
                    <a:p>
                      <a:r>
                        <a:rPr lang="en-US" altLang="zh-CN" dirty="0" smtClean="0"/>
                        <a:t>0-15000</a:t>
                      </a:r>
                      <a:r>
                        <a:rPr lang="zh-CN" altLang="en-US" dirty="0" smtClean="0"/>
                        <a:t>美元</a:t>
                      </a:r>
                      <a:endParaRPr lang="zh-CN" altLang="en-US" dirty="0"/>
                    </a:p>
                  </a:txBody>
                  <a:tcPr/>
                </a:tc>
              </a:tr>
              <a:tr h="409339">
                <a:tc>
                  <a:txBody>
                    <a:bodyPr/>
                    <a:lstStyle/>
                    <a:p>
                      <a:r>
                        <a:rPr lang="en-US" altLang="zh-CN" dirty="0" smtClean="0"/>
                        <a:t>2</a:t>
                      </a:r>
                      <a:endParaRPr lang="zh-CN" altLang="en-US" dirty="0"/>
                    </a:p>
                  </a:txBody>
                  <a:tcPr/>
                </a:tc>
                <a:tc>
                  <a:txBody>
                    <a:bodyPr/>
                    <a:lstStyle/>
                    <a:p>
                      <a:r>
                        <a:rPr lang="zh-CN" altLang="en-US" dirty="0" smtClean="0"/>
                        <a:t>高</a:t>
                      </a:r>
                      <a:endParaRPr lang="zh-CN" altLang="en-US" dirty="0"/>
                    </a:p>
                  </a:txBody>
                  <a:tcPr/>
                </a:tc>
                <a:tc>
                  <a:txBody>
                    <a:bodyPr/>
                    <a:lstStyle/>
                    <a:p>
                      <a:r>
                        <a:rPr lang="zh-CN" altLang="en-US" dirty="0" smtClean="0"/>
                        <a:t>未知</a:t>
                      </a:r>
                      <a:endParaRPr lang="zh-CN" altLang="en-US" dirty="0"/>
                    </a:p>
                  </a:txBody>
                  <a:tcPr/>
                </a:tc>
                <a:tc>
                  <a:txBody>
                    <a:bodyPr/>
                    <a:lstStyle/>
                    <a:p>
                      <a:r>
                        <a:rPr lang="zh-CN" altLang="en-US" dirty="0" smtClean="0"/>
                        <a:t>高</a:t>
                      </a:r>
                      <a:endParaRPr lang="zh-CN" altLang="en-US" dirty="0"/>
                    </a:p>
                  </a:txBody>
                  <a:tcPr/>
                </a:tc>
                <a:tc>
                  <a:txBody>
                    <a:bodyPr/>
                    <a:lstStyle/>
                    <a:p>
                      <a:r>
                        <a:rPr lang="zh-CN" altLang="en-US" dirty="0" smtClean="0"/>
                        <a:t>无</a:t>
                      </a:r>
                      <a:endParaRPr lang="zh-CN" altLang="en-US" dirty="0"/>
                    </a:p>
                  </a:txBody>
                  <a:tcPr/>
                </a:tc>
                <a:tc>
                  <a:txBody>
                    <a:bodyPr/>
                    <a:lstStyle/>
                    <a:p>
                      <a:r>
                        <a:rPr lang="en-US" altLang="zh-CN" dirty="0" smtClean="0"/>
                        <a:t>15000-35000</a:t>
                      </a:r>
                      <a:r>
                        <a:rPr lang="zh-CN" altLang="en-US" dirty="0" smtClean="0"/>
                        <a:t>美元</a:t>
                      </a:r>
                      <a:endParaRPr lang="zh-CN" altLang="en-US" dirty="0"/>
                    </a:p>
                  </a:txBody>
                  <a:tcPr/>
                </a:tc>
              </a:tr>
              <a:tr h="409339">
                <a:tc>
                  <a:txBody>
                    <a:bodyPr/>
                    <a:lstStyle/>
                    <a:p>
                      <a:r>
                        <a:rPr lang="en-US" altLang="zh-CN" dirty="0" smtClean="0"/>
                        <a:t>3</a:t>
                      </a:r>
                      <a:endParaRPr lang="zh-CN" altLang="en-US" dirty="0"/>
                    </a:p>
                  </a:txBody>
                  <a:tcPr/>
                </a:tc>
                <a:tc>
                  <a:txBody>
                    <a:bodyPr/>
                    <a:lstStyle/>
                    <a:p>
                      <a:r>
                        <a:rPr lang="zh-CN" altLang="en-US" dirty="0" smtClean="0"/>
                        <a:t>中等</a:t>
                      </a:r>
                      <a:endParaRPr lang="zh-CN" altLang="en-US" dirty="0"/>
                    </a:p>
                  </a:txBody>
                  <a:tcPr/>
                </a:tc>
                <a:tc>
                  <a:txBody>
                    <a:bodyPr/>
                    <a:lstStyle/>
                    <a:p>
                      <a:r>
                        <a:rPr lang="zh-CN" altLang="en-US" dirty="0" smtClean="0"/>
                        <a:t>未知</a:t>
                      </a:r>
                      <a:endParaRPr lang="zh-CN" altLang="en-US" dirty="0"/>
                    </a:p>
                  </a:txBody>
                  <a:tcPr/>
                </a:tc>
                <a:tc>
                  <a:txBody>
                    <a:bodyPr/>
                    <a:lstStyle/>
                    <a:p>
                      <a:r>
                        <a:rPr lang="zh-CN" altLang="en-US" dirty="0" smtClean="0"/>
                        <a:t>低</a:t>
                      </a:r>
                      <a:endParaRPr lang="zh-CN" altLang="en-US" dirty="0"/>
                    </a:p>
                  </a:txBody>
                  <a:tcPr/>
                </a:tc>
                <a:tc>
                  <a:txBody>
                    <a:bodyPr/>
                    <a:lstStyle/>
                    <a:p>
                      <a:r>
                        <a:rPr lang="zh-CN" altLang="en-US" dirty="0" smtClean="0"/>
                        <a:t>无</a:t>
                      </a:r>
                      <a:endParaRPr lang="zh-CN" altLang="en-US" dirty="0"/>
                    </a:p>
                  </a:txBody>
                  <a:tcPr/>
                </a:tc>
                <a:tc>
                  <a:txBody>
                    <a:bodyPr/>
                    <a:lstStyle/>
                    <a:p>
                      <a:r>
                        <a:rPr lang="en-US" altLang="zh-CN" dirty="0" smtClean="0"/>
                        <a:t>15000-35000</a:t>
                      </a:r>
                      <a:r>
                        <a:rPr lang="zh-CN" altLang="en-US" dirty="0" smtClean="0"/>
                        <a:t>美元</a:t>
                      </a:r>
                      <a:endParaRPr lang="zh-CN" altLang="en-US" dirty="0"/>
                    </a:p>
                  </a:txBody>
                  <a:tcPr/>
                </a:tc>
              </a:tr>
              <a:tr h="409339">
                <a:tc>
                  <a:txBody>
                    <a:bodyPr/>
                    <a:lstStyle/>
                    <a:p>
                      <a:r>
                        <a:rPr lang="en-US" altLang="zh-CN" dirty="0" smtClean="0"/>
                        <a:t>4</a:t>
                      </a:r>
                      <a:endParaRPr lang="zh-CN" altLang="en-US" dirty="0"/>
                    </a:p>
                  </a:txBody>
                  <a:tcPr/>
                </a:tc>
                <a:tc>
                  <a:txBody>
                    <a:bodyPr/>
                    <a:lstStyle/>
                    <a:p>
                      <a:r>
                        <a:rPr lang="zh-CN" altLang="en-US" dirty="0" smtClean="0"/>
                        <a:t>高</a:t>
                      </a:r>
                      <a:endParaRPr lang="zh-CN" altLang="en-US" dirty="0"/>
                    </a:p>
                  </a:txBody>
                  <a:tcPr/>
                </a:tc>
                <a:tc>
                  <a:txBody>
                    <a:bodyPr/>
                    <a:lstStyle/>
                    <a:p>
                      <a:r>
                        <a:rPr lang="zh-CN" altLang="en-US" dirty="0" smtClean="0"/>
                        <a:t>未知</a:t>
                      </a:r>
                      <a:endParaRPr lang="zh-CN" altLang="en-US" dirty="0"/>
                    </a:p>
                  </a:txBody>
                  <a:tcPr/>
                </a:tc>
                <a:tc>
                  <a:txBody>
                    <a:bodyPr/>
                    <a:lstStyle/>
                    <a:p>
                      <a:r>
                        <a:rPr lang="zh-CN" altLang="en-US" dirty="0" smtClean="0"/>
                        <a:t>低</a:t>
                      </a:r>
                      <a:endParaRPr lang="zh-CN" altLang="en-US" dirty="0"/>
                    </a:p>
                  </a:txBody>
                  <a:tcPr/>
                </a:tc>
                <a:tc>
                  <a:txBody>
                    <a:bodyPr/>
                    <a:lstStyle/>
                    <a:p>
                      <a:r>
                        <a:rPr lang="zh-CN" altLang="en-US" dirty="0" smtClean="0"/>
                        <a:t>无</a:t>
                      </a:r>
                      <a:endParaRPr lang="zh-CN" altLang="en-US" dirty="0"/>
                    </a:p>
                  </a:txBody>
                  <a:tcPr/>
                </a:tc>
                <a:tc>
                  <a:txBody>
                    <a:bodyPr/>
                    <a:lstStyle/>
                    <a:p>
                      <a:r>
                        <a:rPr lang="en-US" altLang="zh-CN" dirty="0" smtClean="0"/>
                        <a:t>0-15000</a:t>
                      </a:r>
                      <a:r>
                        <a:rPr lang="zh-CN" altLang="en-US" dirty="0" smtClean="0"/>
                        <a:t>美元</a:t>
                      </a:r>
                      <a:endParaRPr lang="zh-CN" altLang="en-US" dirty="0"/>
                    </a:p>
                  </a:txBody>
                  <a:tcPr/>
                </a:tc>
              </a:tr>
              <a:tr h="409339">
                <a:tc>
                  <a:txBody>
                    <a:bodyPr/>
                    <a:lstStyle/>
                    <a:p>
                      <a:r>
                        <a:rPr lang="en-US" altLang="zh-CN" dirty="0" smtClean="0"/>
                        <a:t>5</a:t>
                      </a:r>
                      <a:endParaRPr lang="zh-CN" altLang="en-US" dirty="0"/>
                    </a:p>
                  </a:txBody>
                  <a:tcPr/>
                </a:tc>
                <a:tc>
                  <a:txBody>
                    <a:bodyPr/>
                    <a:lstStyle/>
                    <a:p>
                      <a:r>
                        <a:rPr lang="zh-CN" altLang="en-US" dirty="0" smtClean="0"/>
                        <a:t>低</a:t>
                      </a:r>
                      <a:endParaRPr lang="zh-CN" altLang="en-US" dirty="0"/>
                    </a:p>
                  </a:txBody>
                  <a:tcPr/>
                </a:tc>
                <a:tc>
                  <a:txBody>
                    <a:bodyPr/>
                    <a:lstStyle/>
                    <a:p>
                      <a:r>
                        <a:rPr lang="zh-CN" altLang="en-US" dirty="0" smtClean="0"/>
                        <a:t>未知</a:t>
                      </a:r>
                      <a:endParaRPr lang="zh-CN" altLang="en-US" dirty="0"/>
                    </a:p>
                  </a:txBody>
                  <a:tcPr/>
                </a:tc>
                <a:tc>
                  <a:txBody>
                    <a:bodyPr/>
                    <a:lstStyle/>
                    <a:p>
                      <a:r>
                        <a:rPr lang="zh-CN" altLang="en-US" dirty="0" smtClean="0"/>
                        <a:t>低</a:t>
                      </a:r>
                      <a:endParaRPr lang="zh-CN" altLang="en-US" dirty="0"/>
                    </a:p>
                  </a:txBody>
                  <a:tcPr/>
                </a:tc>
                <a:tc>
                  <a:txBody>
                    <a:bodyPr/>
                    <a:lstStyle/>
                    <a:p>
                      <a:r>
                        <a:rPr lang="zh-CN" altLang="en-US" dirty="0" smtClean="0"/>
                        <a:t>无</a:t>
                      </a:r>
                      <a:endParaRPr lang="zh-CN" altLang="en-US" dirty="0"/>
                    </a:p>
                  </a:txBody>
                  <a:tcPr/>
                </a:tc>
                <a:tc>
                  <a:txBody>
                    <a:bodyPr/>
                    <a:lstStyle/>
                    <a:p>
                      <a:r>
                        <a:rPr lang="zh-CN" altLang="en-US" dirty="0" smtClean="0"/>
                        <a:t>超过</a:t>
                      </a:r>
                      <a:r>
                        <a:rPr lang="en-US" altLang="zh-CN" dirty="0" smtClean="0"/>
                        <a:t>35000</a:t>
                      </a:r>
                      <a:r>
                        <a:rPr lang="zh-CN" altLang="en-US" dirty="0" smtClean="0"/>
                        <a:t>美元</a:t>
                      </a:r>
                      <a:endParaRPr lang="zh-CN" altLang="en-US" dirty="0"/>
                    </a:p>
                  </a:txBody>
                  <a:tcPr/>
                </a:tc>
              </a:tr>
              <a:tr h="409339">
                <a:tc>
                  <a:txBody>
                    <a:bodyPr/>
                    <a:lstStyle/>
                    <a:p>
                      <a:r>
                        <a:rPr lang="en-US" altLang="zh-CN" dirty="0" smtClean="0"/>
                        <a:t>6</a:t>
                      </a:r>
                      <a:endParaRPr lang="zh-CN" altLang="en-US" dirty="0"/>
                    </a:p>
                  </a:txBody>
                  <a:tcPr/>
                </a:tc>
                <a:tc>
                  <a:txBody>
                    <a:bodyPr/>
                    <a:lstStyle/>
                    <a:p>
                      <a:r>
                        <a:rPr lang="zh-CN" altLang="en-US" dirty="0" smtClean="0"/>
                        <a:t>低</a:t>
                      </a:r>
                      <a:endParaRPr lang="zh-CN" altLang="en-US" dirty="0"/>
                    </a:p>
                  </a:txBody>
                  <a:tcPr/>
                </a:tc>
                <a:tc>
                  <a:txBody>
                    <a:bodyPr/>
                    <a:lstStyle/>
                    <a:p>
                      <a:r>
                        <a:rPr lang="zh-CN" altLang="en-US" dirty="0" smtClean="0"/>
                        <a:t>未知</a:t>
                      </a:r>
                      <a:endParaRPr lang="zh-CN" altLang="en-US" dirty="0"/>
                    </a:p>
                  </a:txBody>
                  <a:tcPr/>
                </a:tc>
                <a:tc>
                  <a:txBody>
                    <a:bodyPr/>
                    <a:lstStyle/>
                    <a:p>
                      <a:r>
                        <a:rPr lang="zh-CN" altLang="en-US" dirty="0" smtClean="0"/>
                        <a:t>低</a:t>
                      </a:r>
                      <a:endParaRPr lang="zh-CN" altLang="en-US" dirty="0"/>
                    </a:p>
                  </a:txBody>
                  <a:tcPr/>
                </a:tc>
                <a:tc>
                  <a:txBody>
                    <a:bodyPr/>
                    <a:lstStyle/>
                    <a:p>
                      <a:r>
                        <a:rPr lang="zh-CN" altLang="en-US" dirty="0" smtClean="0"/>
                        <a:t>无</a:t>
                      </a:r>
                      <a:endParaRPr lang="zh-CN" altLang="en-US" dirty="0"/>
                    </a:p>
                  </a:txBody>
                  <a:tcPr/>
                </a:tc>
                <a:tc>
                  <a:txBody>
                    <a:bodyPr/>
                    <a:lstStyle/>
                    <a:p>
                      <a:r>
                        <a:rPr lang="zh-CN" altLang="en-US" dirty="0" smtClean="0"/>
                        <a:t>超过</a:t>
                      </a:r>
                      <a:r>
                        <a:rPr lang="en-US" altLang="zh-CN" dirty="0" smtClean="0"/>
                        <a:t>35000</a:t>
                      </a:r>
                      <a:r>
                        <a:rPr lang="zh-CN" altLang="en-US" dirty="0" smtClean="0"/>
                        <a:t>美元</a:t>
                      </a:r>
                      <a:endParaRPr lang="zh-CN" altLang="en-US" dirty="0"/>
                    </a:p>
                  </a:txBody>
                  <a:tcPr/>
                </a:tc>
              </a:tr>
              <a:tr h="409339">
                <a:tc>
                  <a:txBody>
                    <a:bodyPr/>
                    <a:lstStyle/>
                    <a:p>
                      <a:r>
                        <a:rPr lang="en-US" altLang="zh-CN" dirty="0" smtClean="0"/>
                        <a:t>7</a:t>
                      </a:r>
                      <a:endParaRPr lang="zh-CN" altLang="en-US" dirty="0"/>
                    </a:p>
                  </a:txBody>
                  <a:tcPr/>
                </a:tc>
                <a:tc>
                  <a:txBody>
                    <a:bodyPr/>
                    <a:lstStyle/>
                    <a:p>
                      <a:r>
                        <a:rPr lang="zh-CN" altLang="en-US" dirty="0" smtClean="0"/>
                        <a:t>高</a:t>
                      </a:r>
                      <a:endParaRPr lang="zh-CN" altLang="en-US" dirty="0"/>
                    </a:p>
                  </a:txBody>
                  <a:tcPr/>
                </a:tc>
                <a:tc>
                  <a:txBody>
                    <a:bodyPr/>
                    <a:lstStyle/>
                    <a:p>
                      <a:r>
                        <a:rPr lang="zh-CN" altLang="en-US" dirty="0" smtClean="0"/>
                        <a:t>坏</a:t>
                      </a:r>
                      <a:endParaRPr lang="zh-CN" altLang="en-US" dirty="0"/>
                    </a:p>
                  </a:txBody>
                  <a:tcPr/>
                </a:tc>
                <a:tc>
                  <a:txBody>
                    <a:bodyPr/>
                    <a:lstStyle/>
                    <a:p>
                      <a:r>
                        <a:rPr lang="zh-CN" altLang="en-US" dirty="0" smtClean="0"/>
                        <a:t>坏</a:t>
                      </a:r>
                      <a:endParaRPr lang="zh-CN" altLang="en-US" dirty="0"/>
                    </a:p>
                  </a:txBody>
                  <a:tcPr/>
                </a:tc>
                <a:tc>
                  <a:txBody>
                    <a:bodyPr/>
                    <a:lstStyle/>
                    <a:p>
                      <a:r>
                        <a:rPr lang="zh-CN" altLang="en-US" dirty="0" smtClean="0"/>
                        <a:t>无</a:t>
                      </a:r>
                      <a:endParaRPr lang="zh-CN" altLang="en-US" dirty="0"/>
                    </a:p>
                  </a:txBody>
                  <a:tcPr/>
                </a:tc>
                <a:tc>
                  <a:txBody>
                    <a:bodyPr/>
                    <a:lstStyle/>
                    <a:p>
                      <a:r>
                        <a:rPr lang="en-US" altLang="zh-CN" dirty="0" smtClean="0"/>
                        <a:t>0-15000</a:t>
                      </a:r>
                      <a:r>
                        <a:rPr lang="zh-CN" altLang="en-US" dirty="0" smtClean="0"/>
                        <a:t>美元</a:t>
                      </a:r>
                      <a:endParaRPr lang="zh-CN" altLang="en-US" dirty="0"/>
                    </a:p>
                  </a:txBody>
                  <a:tcPr/>
                </a:tc>
              </a:tr>
            </a:tbl>
          </a:graphicData>
        </a:graphic>
      </p:graphicFrame>
      <p:graphicFrame>
        <p:nvGraphicFramePr>
          <p:cNvPr id="6" name="表格 5"/>
          <p:cNvGraphicFramePr>
            <a:graphicFrameLocks noGrp="1"/>
          </p:cNvGraphicFramePr>
          <p:nvPr/>
        </p:nvGraphicFramePr>
        <p:xfrm>
          <a:off x="1115378" y="4148773"/>
          <a:ext cx="6786925" cy="2595880"/>
        </p:xfrm>
        <a:graphic>
          <a:graphicData uri="http://schemas.openxmlformats.org/drawingml/2006/table">
            <a:tbl>
              <a:tblPr firstRow="1" bandRow="1">
                <a:tableStyleId>{5C22544A-7EE6-4342-B048-85BDC9FD1C3A}</a:tableStyleId>
              </a:tblPr>
              <a:tblGrid>
                <a:gridCol w="643255"/>
                <a:gridCol w="714380"/>
                <a:gridCol w="928694"/>
                <a:gridCol w="785818"/>
                <a:gridCol w="1000132"/>
                <a:gridCol w="2714646"/>
              </a:tblGrid>
              <a:tr h="370840">
                <a:tc>
                  <a:txBody>
                    <a:bodyPr/>
                    <a:lstStyle/>
                    <a:p>
                      <a:r>
                        <a:rPr lang="en-US" altLang="zh-CN" dirty="0" smtClean="0"/>
                        <a:t>8</a:t>
                      </a:r>
                      <a:endParaRPr lang="zh-CN" altLang="en-US" dirty="0"/>
                    </a:p>
                  </a:txBody>
                  <a:tcPr/>
                </a:tc>
                <a:tc>
                  <a:txBody>
                    <a:bodyPr/>
                    <a:lstStyle/>
                    <a:p>
                      <a:r>
                        <a:rPr lang="zh-CN" altLang="en-US" dirty="0" smtClean="0"/>
                        <a:t>中等</a:t>
                      </a:r>
                      <a:endParaRPr lang="zh-CN" altLang="en-US" dirty="0"/>
                    </a:p>
                  </a:txBody>
                  <a:tcPr/>
                </a:tc>
                <a:tc>
                  <a:txBody>
                    <a:bodyPr/>
                    <a:lstStyle/>
                    <a:p>
                      <a:r>
                        <a:rPr lang="zh-CN" altLang="en-US" dirty="0" smtClean="0"/>
                        <a:t>坏</a:t>
                      </a:r>
                      <a:endParaRPr lang="zh-CN" altLang="en-US" dirty="0"/>
                    </a:p>
                  </a:txBody>
                  <a:tcPr/>
                </a:tc>
                <a:tc>
                  <a:txBody>
                    <a:bodyPr/>
                    <a:lstStyle/>
                    <a:p>
                      <a:r>
                        <a:rPr lang="zh-CN" altLang="en-US" dirty="0" smtClean="0"/>
                        <a:t>坏</a:t>
                      </a:r>
                      <a:endParaRPr lang="zh-CN" altLang="en-US" dirty="0"/>
                    </a:p>
                  </a:txBody>
                  <a:tcPr/>
                </a:tc>
                <a:tc>
                  <a:txBody>
                    <a:bodyPr/>
                    <a:lstStyle/>
                    <a:p>
                      <a:r>
                        <a:rPr lang="zh-CN" altLang="en-US" dirty="0" smtClean="0"/>
                        <a:t>充分</a:t>
                      </a:r>
                      <a:endParaRPr lang="zh-CN" altLang="en-US" dirty="0"/>
                    </a:p>
                  </a:txBody>
                  <a:tcPr/>
                </a:tc>
                <a:tc>
                  <a:txBody>
                    <a:bodyPr/>
                    <a:lstStyle/>
                    <a:p>
                      <a:r>
                        <a:rPr lang="zh-CN" altLang="en-US" dirty="0" smtClean="0"/>
                        <a:t>超过</a:t>
                      </a:r>
                      <a:r>
                        <a:rPr lang="en-US" altLang="zh-CN" dirty="0" smtClean="0"/>
                        <a:t>35000</a:t>
                      </a:r>
                      <a:r>
                        <a:rPr lang="zh-CN" altLang="en-US" dirty="0" smtClean="0"/>
                        <a:t>美元</a:t>
                      </a:r>
                      <a:endParaRPr lang="zh-CN" altLang="en-US" dirty="0"/>
                    </a:p>
                  </a:txBody>
                  <a:tcPr/>
                </a:tc>
              </a:tr>
              <a:tr h="370840">
                <a:tc>
                  <a:txBody>
                    <a:bodyPr/>
                    <a:lstStyle/>
                    <a:p>
                      <a:r>
                        <a:rPr lang="en-US" altLang="zh-CN" dirty="0" smtClean="0"/>
                        <a:t>9</a:t>
                      </a:r>
                      <a:endParaRPr lang="zh-CN" altLang="en-US" dirty="0"/>
                    </a:p>
                  </a:txBody>
                  <a:tcPr/>
                </a:tc>
                <a:tc>
                  <a:txBody>
                    <a:bodyPr/>
                    <a:lstStyle/>
                    <a:p>
                      <a:r>
                        <a:rPr lang="zh-CN" altLang="en-US" dirty="0" smtClean="0"/>
                        <a:t>低</a:t>
                      </a:r>
                      <a:endParaRPr lang="zh-CN" altLang="en-US" dirty="0"/>
                    </a:p>
                  </a:txBody>
                  <a:tcPr/>
                </a:tc>
                <a:tc>
                  <a:txBody>
                    <a:bodyPr/>
                    <a:lstStyle/>
                    <a:p>
                      <a:r>
                        <a:rPr lang="zh-CN" altLang="en-US" dirty="0" smtClean="0"/>
                        <a:t>好</a:t>
                      </a:r>
                      <a:endParaRPr lang="zh-CN" altLang="en-US" dirty="0"/>
                    </a:p>
                  </a:txBody>
                  <a:tcPr/>
                </a:tc>
                <a:tc>
                  <a:txBody>
                    <a:bodyPr/>
                    <a:lstStyle/>
                    <a:p>
                      <a:r>
                        <a:rPr lang="zh-CN" altLang="en-US" dirty="0" smtClean="0"/>
                        <a:t>好</a:t>
                      </a:r>
                      <a:endParaRPr lang="zh-CN" altLang="en-US" dirty="0"/>
                    </a:p>
                  </a:txBody>
                  <a:tcPr/>
                </a:tc>
                <a:tc>
                  <a:txBody>
                    <a:bodyPr/>
                    <a:lstStyle/>
                    <a:p>
                      <a:r>
                        <a:rPr lang="zh-CN" altLang="en-US" dirty="0" smtClean="0"/>
                        <a:t>无</a:t>
                      </a:r>
                      <a:endParaRPr lang="zh-CN" altLang="en-US" dirty="0"/>
                    </a:p>
                  </a:txBody>
                  <a:tcPr/>
                </a:tc>
                <a:tc>
                  <a:txBody>
                    <a:bodyPr/>
                    <a:lstStyle/>
                    <a:p>
                      <a:r>
                        <a:rPr lang="zh-CN" altLang="en-US" dirty="0" smtClean="0"/>
                        <a:t>超过</a:t>
                      </a:r>
                      <a:r>
                        <a:rPr lang="en-US" altLang="zh-CN" dirty="0" smtClean="0"/>
                        <a:t>35000</a:t>
                      </a:r>
                      <a:r>
                        <a:rPr lang="zh-CN" altLang="en-US" dirty="0" smtClean="0"/>
                        <a:t>美元</a:t>
                      </a:r>
                      <a:endParaRPr lang="zh-CN" altLang="en-US" dirty="0"/>
                    </a:p>
                  </a:txBody>
                  <a:tcPr/>
                </a:tc>
              </a:tr>
              <a:tr h="370840">
                <a:tc>
                  <a:txBody>
                    <a:bodyPr/>
                    <a:lstStyle/>
                    <a:p>
                      <a:r>
                        <a:rPr lang="en-US" altLang="zh-CN" dirty="0" smtClean="0"/>
                        <a:t>10</a:t>
                      </a:r>
                      <a:endParaRPr lang="zh-CN" altLang="en-US" dirty="0"/>
                    </a:p>
                  </a:txBody>
                  <a:tcPr/>
                </a:tc>
                <a:tc>
                  <a:txBody>
                    <a:bodyPr/>
                    <a:lstStyle/>
                    <a:p>
                      <a:r>
                        <a:rPr lang="zh-CN" altLang="en-US" dirty="0" smtClean="0"/>
                        <a:t>低</a:t>
                      </a:r>
                      <a:endParaRPr lang="zh-CN" altLang="en-US" dirty="0"/>
                    </a:p>
                  </a:txBody>
                  <a:tcPr/>
                </a:tc>
                <a:tc>
                  <a:txBody>
                    <a:bodyPr/>
                    <a:lstStyle/>
                    <a:p>
                      <a:r>
                        <a:rPr lang="zh-CN" altLang="en-US" dirty="0" smtClean="0"/>
                        <a:t>好</a:t>
                      </a:r>
                      <a:endParaRPr lang="zh-CN" altLang="en-US" dirty="0"/>
                    </a:p>
                  </a:txBody>
                  <a:tcPr/>
                </a:tc>
                <a:tc>
                  <a:txBody>
                    <a:bodyPr/>
                    <a:lstStyle/>
                    <a:p>
                      <a:r>
                        <a:rPr lang="zh-CN" altLang="en-US" dirty="0" smtClean="0"/>
                        <a:t>好</a:t>
                      </a:r>
                      <a:endParaRPr lang="zh-CN" altLang="en-US" dirty="0"/>
                    </a:p>
                  </a:txBody>
                  <a:tcPr/>
                </a:tc>
                <a:tc>
                  <a:txBody>
                    <a:bodyPr/>
                    <a:lstStyle/>
                    <a:p>
                      <a:r>
                        <a:rPr lang="zh-CN" altLang="en-US" dirty="0" smtClean="0"/>
                        <a:t>充分</a:t>
                      </a:r>
                      <a:endParaRPr lang="zh-CN" altLang="en-US" dirty="0"/>
                    </a:p>
                  </a:txBody>
                  <a:tcPr/>
                </a:tc>
                <a:tc>
                  <a:txBody>
                    <a:bodyPr/>
                    <a:lstStyle/>
                    <a:p>
                      <a:r>
                        <a:rPr lang="zh-CN" altLang="en-US" dirty="0" smtClean="0"/>
                        <a:t>超过</a:t>
                      </a:r>
                      <a:r>
                        <a:rPr lang="en-US" altLang="zh-CN" dirty="0" smtClean="0"/>
                        <a:t>35000</a:t>
                      </a:r>
                      <a:r>
                        <a:rPr lang="zh-CN" altLang="en-US" dirty="0" smtClean="0"/>
                        <a:t>美元</a:t>
                      </a:r>
                      <a:endParaRPr lang="zh-CN" altLang="en-US" dirty="0"/>
                    </a:p>
                  </a:txBody>
                  <a:tcPr/>
                </a:tc>
              </a:tr>
              <a:tr h="370840">
                <a:tc>
                  <a:txBody>
                    <a:bodyPr/>
                    <a:lstStyle/>
                    <a:p>
                      <a:r>
                        <a:rPr lang="en-US" altLang="zh-CN" dirty="0" smtClean="0"/>
                        <a:t>11</a:t>
                      </a:r>
                      <a:endParaRPr lang="zh-CN" altLang="en-US" dirty="0"/>
                    </a:p>
                  </a:txBody>
                  <a:tcPr/>
                </a:tc>
                <a:tc>
                  <a:txBody>
                    <a:bodyPr/>
                    <a:lstStyle/>
                    <a:p>
                      <a:r>
                        <a:rPr lang="zh-CN" altLang="en-US" dirty="0" smtClean="0"/>
                        <a:t>高</a:t>
                      </a:r>
                      <a:endParaRPr lang="zh-CN" altLang="en-US" dirty="0"/>
                    </a:p>
                  </a:txBody>
                  <a:tcPr/>
                </a:tc>
                <a:tc>
                  <a:txBody>
                    <a:bodyPr/>
                    <a:lstStyle/>
                    <a:p>
                      <a:r>
                        <a:rPr lang="zh-CN" altLang="en-US" dirty="0" smtClean="0"/>
                        <a:t>好</a:t>
                      </a:r>
                      <a:endParaRPr lang="zh-CN" altLang="en-US" dirty="0"/>
                    </a:p>
                  </a:txBody>
                  <a:tcPr/>
                </a:tc>
                <a:tc>
                  <a:txBody>
                    <a:bodyPr/>
                    <a:lstStyle/>
                    <a:p>
                      <a:r>
                        <a:rPr lang="zh-CN" altLang="en-US" dirty="0" smtClean="0"/>
                        <a:t>好</a:t>
                      </a:r>
                      <a:endParaRPr lang="zh-CN" altLang="en-US" dirty="0"/>
                    </a:p>
                  </a:txBody>
                  <a:tcPr/>
                </a:tc>
                <a:tc>
                  <a:txBody>
                    <a:bodyPr/>
                    <a:lstStyle/>
                    <a:p>
                      <a:r>
                        <a:rPr lang="zh-CN" altLang="en-US" dirty="0" smtClean="0"/>
                        <a:t>无</a:t>
                      </a:r>
                      <a:endParaRPr lang="zh-CN" altLang="en-US" dirty="0"/>
                    </a:p>
                  </a:txBody>
                  <a:tcPr/>
                </a:tc>
                <a:tc>
                  <a:txBody>
                    <a:bodyPr/>
                    <a:lstStyle/>
                    <a:p>
                      <a:r>
                        <a:rPr lang="en-US" altLang="zh-CN" dirty="0" smtClean="0"/>
                        <a:t>0-15000</a:t>
                      </a:r>
                      <a:r>
                        <a:rPr lang="zh-CN" altLang="en-US" dirty="0" smtClean="0"/>
                        <a:t>美元</a:t>
                      </a:r>
                      <a:endParaRPr lang="zh-CN" altLang="en-US" dirty="0"/>
                    </a:p>
                  </a:txBody>
                  <a:tcPr/>
                </a:tc>
              </a:tr>
              <a:tr h="370840">
                <a:tc>
                  <a:txBody>
                    <a:bodyPr/>
                    <a:lstStyle/>
                    <a:p>
                      <a:r>
                        <a:rPr lang="en-US" altLang="zh-CN" dirty="0" smtClean="0"/>
                        <a:t>12</a:t>
                      </a:r>
                      <a:endParaRPr lang="zh-CN" altLang="en-US" dirty="0"/>
                    </a:p>
                  </a:txBody>
                  <a:tcPr/>
                </a:tc>
                <a:tc>
                  <a:txBody>
                    <a:bodyPr/>
                    <a:lstStyle/>
                    <a:p>
                      <a:r>
                        <a:rPr lang="zh-CN" altLang="en-US" dirty="0" smtClean="0"/>
                        <a:t>中等</a:t>
                      </a:r>
                      <a:endParaRPr lang="zh-CN" altLang="en-US" dirty="0"/>
                    </a:p>
                  </a:txBody>
                  <a:tcPr/>
                </a:tc>
                <a:tc>
                  <a:txBody>
                    <a:bodyPr/>
                    <a:lstStyle/>
                    <a:p>
                      <a:r>
                        <a:rPr lang="zh-CN" altLang="en-US" dirty="0" smtClean="0"/>
                        <a:t>好</a:t>
                      </a:r>
                      <a:endParaRPr lang="zh-CN" altLang="en-US" dirty="0"/>
                    </a:p>
                  </a:txBody>
                  <a:tcPr/>
                </a:tc>
                <a:tc>
                  <a:txBody>
                    <a:bodyPr/>
                    <a:lstStyle/>
                    <a:p>
                      <a:r>
                        <a:rPr lang="zh-CN" altLang="en-US" dirty="0" smtClean="0"/>
                        <a:t>好</a:t>
                      </a:r>
                      <a:endParaRPr lang="zh-CN" altLang="en-US" dirty="0"/>
                    </a:p>
                  </a:txBody>
                  <a:tcPr/>
                </a:tc>
                <a:tc>
                  <a:txBody>
                    <a:bodyPr/>
                    <a:lstStyle/>
                    <a:p>
                      <a:r>
                        <a:rPr lang="zh-CN" altLang="en-US" dirty="0" smtClean="0"/>
                        <a:t>无</a:t>
                      </a:r>
                      <a:endParaRPr lang="zh-CN" altLang="en-US" dirty="0"/>
                    </a:p>
                  </a:txBody>
                  <a:tcPr/>
                </a:tc>
                <a:tc>
                  <a:txBody>
                    <a:bodyPr/>
                    <a:lstStyle/>
                    <a:p>
                      <a:r>
                        <a:rPr lang="en-US" altLang="zh-CN" dirty="0" smtClean="0"/>
                        <a:t>15000-35000</a:t>
                      </a:r>
                      <a:r>
                        <a:rPr lang="zh-CN" altLang="en-US" dirty="0" smtClean="0"/>
                        <a:t>美元</a:t>
                      </a:r>
                      <a:endParaRPr lang="zh-CN" altLang="en-US" dirty="0"/>
                    </a:p>
                  </a:txBody>
                  <a:tcPr/>
                </a:tc>
              </a:tr>
              <a:tr h="370840">
                <a:tc>
                  <a:txBody>
                    <a:bodyPr/>
                    <a:lstStyle/>
                    <a:p>
                      <a:r>
                        <a:rPr lang="en-US" altLang="zh-CN" dirty="0" smtClean="0"/>
                        <a:t>13</a:t>
                      </a:r>
                      <a:endParaRPr lang="zh-CN" altLang="en-US" dirty="0"/>
                    </a:p>
                  </a:txBody>
                  <a:tcPr/>
                </a:tc>
                <a:tc>
                  <a:txBody>
                    <a:bodyPr/>
                    <a:lstStyle/>
                    <a:p>
                      <a:r>
                        <a:rPr lang="zh-CN" altLang="en-US" dirty="0" smtClean="0"/>
                        <a:t>低</a:t>
                      </a:r>
                      <a:endParaRPr lang="zh-CN" altLang="en-US" dirty="0"/>
                    </a:p>
                  </a:txBody>
                  <a:tcPr/>
                </a:tc>
                <a:tc>
                  <a:txBody>
                    <a:bodyPr/>
                    <a:lstStyle/>
                    <a:p>
                      <a:r>
                        <a:rPr lang="zh-CN" altLang="en-US" dirty="0" smtClean="0"/>
                        <a:t>好</a:t>
                      </a:r>
                      <a:endParaRPr lang="zh-CN" altLang="en-US" dirty="0"/>
                    </a:p>
                  </a:txBody>
                  <a:tcPr/>
                </a:tc>
                <a:tc>
                  <a:txBody>
                    <a:bodyPr/>
                    <a:lstStyle/>
                    <a:p>
                      <a:r>
                        <a:rPr lang="zh-CN" altLang="en-US" dirty="0" smtClean="0"/>
                        <a:t>好</a:t>
                      </a:r>
                      <a:endParaRPr lang="zh-CN" altLang="en-US" dirty="0"/>
                    </a:p>
                  </a:txBody>
                  <a:tcPr/>
                </a:tc>
                <a:tc>
                  <a:txBody>
                    <a:bodyPr/>
                    <a:lstStyle/>
                    <a:p>
                      <a:r>
                        <a:rPr lang="zh-CN" altLang="en-US" dirty="0" smtClean="0"/>
                        <a:t>无</a:t>
                      </a:r>
                      <a:endParaRPr lang="zh-CN" altLang="en-US" dirty="0"/>
                    </a:p>
                  </a:txBody>
                  <a:tcPr/>
                </a:tc>
                <a:tc>
                  <a:txBody>
                    <a:bodyPr/>
                    <a:lstStyle/>
                    <a:p>
                      <a:r>
                        <a:rPr lang="zh-CN" altLang="en-US" dirty="0" smtClean="0"/>
                        <a:t>超过</a:t>
                      </a:r>
                      <a:r>
                        <a:rPr lang="en-US" altLang="zh-CN" dirty="0" smtClean="0"/>
                        <a:t>35000</a:t>
                      </a:r>
                      <a:r>
                        <a:rPr lang="zh-CN" altLang="en-US" dirty="0" smtClean="0"/>
                        <a:t>美元</a:t>
                      </a:r>
                      <a:endParaRPr lang="zh-CN" altLang="en-US" dirty="0"/>
                    </a:p>
                  </a:txBody>
                  <a:tcPr/>
                </a:tc>
              </a:tr>
              <a:tr h="370840">
                <a:tc>
                  <a:txBody>
                    <a:bodyPr/>
                    <a:lstStyle/>
                    <a:p>
                      <a:r>
                        <a:rPr lang="en-US" altLang="zh-CN" dirty="0" smtClean="0"/>
                        <a:t>14</a:t>
                      </a:r>
                      <a:endParaRPr lang="zh-CN" altLang="en-US" dirty="0"/>
                    </a:p>
                  </a:txBody>
                  <a:tcPr/>
                </a:tc>
                <a:tc>
                  <a:txBody>
                    <a:bodyPr/>
                    <a:lstStyle/>
                    <a:p>
                      <a:r>
                        <a:rPr lang="zh-CN" altLang="en-US" dirty="0" smtClean="0"/>
                        <a:t>高</a:t>
                      </a:r>
                      <a:endParaRPr lang="zh-CN" altLang="en-US" dirty="0"/>
                    </a:p>
                  </a:txBody>
                  <a:tcPr/>
                </a:tc>
                <a:tc>
                  <a:txBody>
                    <a:bodyPr/>
                    <a:lstStyle/>
                    <a:p>
                      <a:r>
                        <a:rPr lang="zh-CN" altLang="en-US" dirty="0" smtClean="0"/>
                        <a:t>坏</a:t>
                      </a:r>
                      <a:endParaRPr lang="zh-CN" altLang="en-US" dirty="0"/>
                    </a:p>
                  </a:txBody>
                  <a:tcPr/>
                </a:tc>
                <a:tc>
                  <a:txBody>
                    <a:bodyPr/>
                    <a:lstStyle/>
                    <a:p>
                      <a:r>
                        <a:rPr lang="zh-CN" altLang="en-US" dirty="0" smtClean="0"/>
                        <a:t>坏</a:t>
                      </a:r>
                      <a:endParaRPr lang="zh-CN" altLang="en-US" dirty="0"/>
                    </a:p>
                  </a:txBody>
                  <a:tcPr/>
                </a:tc>
                <a:tc>
                  <a:txBody>
                    <a:bodyPr/>
                    <a:lstStyle/>
                    <a:p>
                      <a:r>
                        <a:rPr lang="zh-CN" altLang="en-US" dirty="0" smtClean="0"/>
                        <a:t>无</a:t>
                      </a:r>
                      <a:endParaRPr lang="zh-CN" altLang="en-US" dirty="0"/>
                    </a:p>
                  </a:txBody>
                  <a:tcPr/>
                </a:tc>
                <a:tc>
                  <a:txBody>
                    <a:bodyPr/>
                    <a:lstStyle/>
                    <a:p>
                      <a:r>
                        <a:rPr lang="en-US" altLang="zh-CN" dirty="0" smtClean="0"/>
                        <a:t>15000-35000</a:t>
                      </a:r>
                      <a:r>
                        <a:rPr lang="zh-CN" altLang="en-US" dirty="0" smtClean="0"/>
                        <a:t>美元</a:t>
                      </a:r>
                      <a:endParaRPr lang="zh-CN" altLang="en-US"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dirty="0" smtClean="0">
                <a:ln>
                  <a:noFill/>
                </a:ln>
                <a:solidFill>
                  <a:schemeClr val="tx2"/>
                </a:solidFill>
                <a:effectLst/>
                <a:uLnTx/>
                <a:uFillTx/>
                <a:latin typeface="+mj-lt"/>
                <a:ea typeface="+mj-ea"/>
                <a:cs typeface="+mj-cs"/>
              </a:rPr>
              <a:t>10.1 A Framework for Symbol-Based Learning</a:t>
            </a:r>
            <a:endParaRPr kumimoji="0" lang="zh-CN" altLang="en-US" sz="4400" b="0" i="0" u="none" strike="noStrike" kern="1200" cap="none" spc="0" normalizeH="0" baseline="0" noProof="0" dirty="0">
              <a:ln>
                <a:noFill/>
              </a:ln>
              <a:solidFill>
                <a:schemeClr val="tx2"/>
              </a:solidFill>
              <a:effectLst/>
              <a:uLnTx/>
              <a:uFillTx/>
              <a:latin typeface="+mj-lt"/>
              <a:ea typeface="+mj-ea"/>
              <a:cs typeface="+mj-cs"/>
            </a:endParaRPr>
          </a:p>
        </p:txBody>
      </p:sp>
      <p:grpSp>
        <p:nvGrpSpPr>
          <p:cNvPr id="17411" name="内容占位符 3"/>
          <p:cNvGrpSpPr>
            <a:grpSpLocks noGrp="1"/>
          </p:cNvGrpSpPr>
          <p:nvPr/>
        </p:nvGrpSpPr>
        <p:grpSpPr>
          <a:xfrm>
            <a:off x="457200" y="1571625"/>
            <a:ext cx="8474710" cy="4554538"/>
            <a:chOff x="785786" y="1686060"/>
            <a:chExt cx="7430162" cy="4529022"/>
          </a:xfrm>
        </p:grpSpPr>
        <p:sp>
          <p:nvSpPr>
            <p:cNvPr id="5" name="矩形 4"/>
            <p:cNvSpPr/>
            <p:nvPr/>
          </p:nvSpPr>
          <p:spPr>
            <a:xfrm>
              <a:off x="785786" y="2000240"/>
              <a:ext cx="1357322" cy="1928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3071802" y="2000240"/>
              <a:ext cx="1357322" cy="1857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3143240" y="4214818"/>
              <a:ext cx="1071570" cy="15716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6215074" y="3071810"/>
              <a:ext cx="1071570" cy="15716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7416" name="组合 139"/>
            <p:cNvGrpSpPr/>
            <p:nvPr/>
          </p:nvGrpSpPr>
          <p:grpSpPr>
            <a:xfrm>
              <a:off x="857224" y="2081202"/>
              <a:ext cx="428628" cy="347666"/>
              <a:chOff x="857224" y="2081202"/>
              <a:chExt cx="428628" cy="347666"/>
            </a:xfrm>
          </p:grpSpPr>
          <p:sp>
            <p:nvSpPr>
              <p:cNvPr id="93" name="矩形 21"/>
              <p:cNvSpPr/>
              <p:nvPr/>
            </p:nvSpPr>
            <p:spPr>
              <a:xfrm>
                <a:off x="857224" y="2081202"/>
                <a:ext cx="428628" cy="347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94" name="直接连接符 22"/>
              <p:cNvCxnSpPr/>
              <p:nvPr/>
            </p:nvCxnSpPr>
            <p:spPr>
              <a:xfrm>
                <a:off x="857224" y="2160838"/>
                <a:ext cx="428628" cy="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连接符 23"/>
              <p:cNvCxnSpPr/>
              <p:nvPr/>
            </p:nvCxnSpPr>
            <p:spPr>
              <a:xfrm rot="10800000" flipH="1">
                <a:off x="857224" y="2267812"/>
                <a:ext cx="428628" cy="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857224" y="2348637"/>
                <a:ext cx="428628" cy="5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417" name="组合 140"/>
            <p:cNvGrpSpPr/>
            <p:nvPr/>
          </p:nvGrpSpPr>
          <p:grpSpPr>
            <a:xfrm>
              <a:off x="1428728" y="2643182"/>
              <a:ext cx="357190" cy="285752"/>
              <a:chOff x="1428728" y="2643182"/>
              <a:chExt cx="357190" cy="285752"/>
            </a:xfrm>
          </p:grpSpPr>
          <p:sp>
            <p:nvSpPr>
              <p:cNvPr id="89" name="矩形 88"/>
              <p:cNvSpPr/>
              <p:nvPr/>
            </p:nvSpPr>
            <p:spPr>
              <a:xfrm>
                <a:off x="1428728" y="2643182"/>
                <a:ext cx="357190"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90" name="直接连接符 89"/>
              <p:cNvCxnSpPr/>
              <p:nvPr/>
            </p:nvCxnSpPr>
            <p:spPr>
              <a:xfrm>
                <a:off x="1428728" y="2708636"/>
                <a:ext cx="357190" cy="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10800000" flipH="1">
                <a:off x="1428728" y="2796560"/>
                <a:ext cx="357190" cy="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1428728" y="2862991"/>
                <a:ext cx="357190" cy="48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418" name="组合 141"/>
            <p:cNvGrpSpPr/>
            <p:nvPr/>
          </p:nvGrpSpPr>
          <p:grpSpPr>
            <a:xfrm>
              <a:off x="857224" y="3295648"/>
              <a:ext cx="357190" cy="276228"/>
              <a:chOff x="857224" y="3295648"/>
              <a:chExt cx="357190" cy="276228"/>
            </a:xfrm>
          </p:grpSpPr>
          <p:sp>
            <p:nvSpPr>
              <p:cNvPr id="85" name="矩形 84"/>
              <p:cNvSpPr/>
              <p:nvPr/>
            </p:nvSpPr>
            <p:spPr>
              <a:xfrm>
                <a:off x="857224" y="3295648"/>
                <a:ext cx="357190" cy="276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86" name="直接连接符 85"/>
              <p:cNvCxnSpPr/>
              <p:nvPr/>
            </p:nvCxnSpPr>
            <p:spPr>
              <a:xfrm>
                <a:off x="857224" y="3358921"/>
                <a:ext cx="357190" cy="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rot="10800000" flipH="1">
                <a:off x="857224" y="3443914"/>
                <a:ext cx="357190" cy="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857224" y="3508131"/>
                <a:ext cx="357190" cy="47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419" name="组合 142"/>
            <p:cNvGrpSpPr/>
            <p:nvPr/>
          </p:nvGrpSpPr>
          <p:grpSpPr>
            <a:xfrm>
              <a:off x="3571868" y="2143116"/>
              <a:ext cx="357190" cy="285752"/>
              <a:chOff x="3571868" y="2143116"/>
              <a:chExt cx="357190" cy="285752"/>
            </a:xfrm>
          </p:grpSpPr>
          <p:sp>
            <p:nvSpPr>
              <p:cNvPr id="81" name="矩形 80"/>
              <p:cNvSpPr/>
              <p:nvPr/>
            </p:nvSpPr>
            <p:spPr>
              <a:xfrm>
                <a:off x="3571868" y="2143116"/>
                <a:ext cx="357190"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82" name="直接连接符 81"/>
              <p:cNvCxnSpPr/>
              <p:nvPr/>
            </p:nvCxnSpPr>
            <p:spPr>
              <a:xfrm>
                <a:off x="3571868" y="2208570"/>
                <a:ext cx="357190" cy="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rot="10800000" flipH="1">
                <a:off x="3571868" y="2296494"/>
                <a:ext cx="357190" cy="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3571868" y="2362925"/>
                <a:ext cx="357190" cy="48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420" name="组合 143"/>
            <p:cNvGrpSpPr/>
            <p:nvPr/>
          </p:nvGrpSpPr>
          <p:grpSpPr>
            <a:xfrm>
              <a:off x="3143240" y="2643182"/>
              <a:ext cx="357190" cy="285752"/>
              <a:chOff x="3143240" y="2643182"/>
              <a:chExt cx="357190" cy="285752"/>
            </a:xfrm>
          </p:grpSpPr>
          <p:sp>
            <p:nvSpPr>
              <p:cNvPr id="77" name="矩形 76"/>
              <p:cNvSpPr/>
              <p:nvPr/>
            </p:nvSpPr>
            <p:spPr>
              <a:xfrm>
                <a:off x="3143240" y="2643182"/>
                <a:ext cx="357190"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8" name="直接连接符 77"/>
              <p:cNvCxnSpPr/>
              <p:nvPr/>
            </p:nvCxnSpPr>
            <p:spPr>
              <a:xfrm>
                <a:off x="3143240" y="2708636"/>
                <a:ext cx="357190" cy="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0800000" flipH="1">
                <a:off x="3143240" y="2796560"/>
                <a:ext cx="357190" cy="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3143240" y="2862991"/>
                <a:ext cx="357190" cy="48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421" name="组合 144"/>
            <p:cNvGrpSpPr/>
            <p:nvPr/>
          </p:nvGrpSpPr>
          <p:grpSpPr>
            <a:xfrm>
              <a:off x="3929058" y="2643182"/>
              <a:ext cx="357190" cy="285752"/>
              <a:chOff x="3929058" y="2643182"/>
              <a:chExt cx="357190" cy="285752"/>
            </a:xfrm>
          </p:grpSpPr>
          <p:sp>
            <p:nvSpPr>
              <p:cNvPr id="73" name="矩形 72"/>
              <p:cNvSpPr/>
              <p:nvPr/>
            </p:nvSpPr>
            <p:spPr>
              <a:xfrm>
                <a:off x="3929058" y="2643182"/>
                <a:ext cx="357190"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4" name="直接连接符 73"/>
              <p:cNvCxnSpPr/>
              <p:nvPr/>
            </p:nvCxnSpPr>
            <p:spPr>
              <a:xfrm>
                <a:off x="3929058" y="2708636"/>
                <a:ext cx="357190" cy="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0800000" flipH="1">
                <a:off x="3929058" y="2796560"/>
                <a:ext cx="357190" cy="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29058" y="2862991"/>
                <a:ext cx="357190" cy="48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422" name="组合 145"/>
            <p:cNvGrpSpPr/>
            <p:nvPr/>
          </p:nvGrpSpPr>
          <p:grpSpPr>
            <a:xfrm>
              <a:off x="4000496" y="3143248"/>
              <a:ext cx="357190" cy="285752"/>
              <a:chOff x="4000496" y="3143248"/>
              <a:chExt cx="357190" cy="285752"/>
            </a:xfrm>
          </p:grpSpPr>
          <p:sp>
            <p:nvSpPr>
              <p:cNvPr id="69" name="矩形 68"/>
              <p:cNvSpPr/>
              <p:nvPr/>
            </p:nvSpPr>
            <p:spPr>
              <a:xfrm>
                <a:off x="4000496" y="3143248"/>
                <a:ext cx="357190"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0" name="直接连接符 69"/>
              <p:cNvCxnSpPr/>
              <p:nvPr/>
            </p:nvCxnSpPr>
            <p:spPr>
              <a:xfrm>
                <a:off x="4000496" y="3208702"/>
                <a:ext cx="357190" cy="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0800000" flipH="1">
                <a:off x="4000496" y="3296626"/>
                <a:ext cx="357190" cy="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4000496" y="3363057"/>
                <a:ext cx="357190" cy="48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423" name="组合 146"/>
            <p:cNvGrpSpPr/>
            <p:nvPr/>
          </p:nvGrpSpPr>
          <p:grpSpPr>
            <a:xfrm>
              <a:off x="3143240" y="3143248"/>
              <a:ext cx="357190" cy="285752"/>
              <a:chOff x="3143240" y="3143248"/>
              <a:chExt cx="357190" cy="285752"/>
            </a:xfrm>
          </p:grpSpPr>
          <p:sp>
            <p:nvSpPr>
              <p:cNvPr id="65" name="矩形 64"/>
              <p:cNvSpPr/>
              <p:nvPr/>
            </p:nvSpPr>
            <p:spPr>
              <a:xfrm>
                <a:off x="3143240" y="3143248"/>
                <a:ext cx="357190"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6" name="直接连接符 65"/>
              <p:cNvCxnSpPr/>
              <p:nvPr/>
            </p:nvCxnSpPr>
            <p:spPr>
              <a:xfrm>
                <a:off x="3143240" y="3208702"/>
                <a:ext cx="357190" cy="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10800000" flipH="1">
                <a:off x="3143240" y="3296626"/>
                <a:ext cx="357190" cy="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3143240" y="3363057"/>
                <a:ext cx="357190" cy="48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424" name="组合 147"/>
            <p:cNvGrpSpPr/>
            <p:nvPr/>
          </p:nvGrpSpPr>
          <p:grpSpPr>
            <a:xfrm>
              <a:off x="3500430" y="3500438"/>
              <a:ext cx="357190" cy="285752"/>
              <a:chOff x="3500430" y="3500438"/>
              <a:chExt cx="357190" cy="285752"/>
            </a:xfrm>
          </p:grpSpPr>
          <p:sp>
            <p:nvSpPr>
              <p:cNvPr id="61" name="矩形 60"/>
              <p:cNvSpPr/>
              <p:nvPr/>
            </p:nvSpPr>
            <p:spPr>
              <a:xfrm>
                <a:off x="3500430" y="3500438"/>
                <a:ext cx="357190"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2" name="直接连接符 61"/>
              <p:cNvCxnSpPr/>
              <p:nvPr/>
            </p:nvCxnSpPr>
            <p:spPr>
              <a:xfrm>
                <a:off x="3500430" y="3565892"/>
                <a:ext cx="357190" cy="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0800000" flipH="1">
                <a:off x="3500430" y="3653816"/>
                <a:ext cx="357190" cy="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3500430" y="3720247"/>
                <a:ext cx="357190" cy="48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8" name="直接连接符 17"/>
            <p:cNvCxnSpPr>
              <a:stCxn id="81" idx="2"/>
              <a:endCxn id="77" idx="0"/>
            </p:cNvCxnSpPr>
            <p:nvPr/>
          </p:nvCxnSpPr>
          <p:spPr>
            <a:xfrm rot="5400000">
              <a:off x="3428992" y="2321711"/>
              <a:ext cx="214314" cy="428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1" idx="2"/>
              <a:endCxn id="73" idx="0"/>
            </p:cNvCxnSpPr>
            <p:nvPr/>
          </p:nvCxnSpPr>
          <p:spPr>
            <a:xfrm rot="16200000" flipH="1">
              <a:off x="3821901" y="2357430"/>
              <a:ext cx="214314" cy="35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77" idx="2"/>
              <a:endCxn id="65" idx="0"/>
            </p:cNvCxnSpPr>
            <p:nvPr/>
          </p:nvCxnSpPr>
          <p:spPr>
            <a:xfrm rot="5400000">
              <a:off x="3214678" y="3036091"/>
              <a:ext cx="21431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77" idx="2"/>
              <a:endCxn id="69" idx="0"/>
            </p:cNvCxnSpPr>
            <p:nvPr/>
          </p:nvCxnSpPr>
          <p:spPr>
            <a:xfrm rot="16200000" flipH="1">
              <a:off x="3643306" y="2607463"/>
              <a:ext cx="214314" cy="857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73" idx="2"/>
              <a:endCxn id="61" idx="0"/>
            </p:cNvCxnSpPr>
            <p:nvPr/>
          </p:nvCxnSpPr>
          <p:spPr>
            <a:xfrm rot="5400000">
              <a:off x="3607587" y="3000372"/>
              <a:ext cx="571504" cy="428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73" idx="2"/>
              <a:endCxn id="69" idx="0"/>
            </p:cNvCxnSpPr>
            <p:nvPr/>
          </p:nvCxnSpPr>
          <p:spPr>
            <a:xfrm rot="16200000" flipH="1">
              <a:off x="4036215" y="3000372"/>
              <a:ext cx="214314"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17431" name="组合 148"/>
            <p:cNvGrpSpPr/>
            <p:nvPr/>
          </p:nvGrpSpPr>
          <p:grpSpPr>
            <a:xfrm>
              <a:off x="6858016" y="3143248"/>
              <a:ext cx="357190" cy="285752"/>
              <a:chOff x="6858016" y="3143248"/>
              <a:chExt cx="357190" cy="285752"/>
            </a:xfrm>
          </p:grpSpPr>
          <p:sp>
            <p:nvSpPr>
              <p:cNvPr id="57" name="矩形 56"/>
              <p:cNvSpPr/>
              <p:nvPr/>
            </p:nvSpPr>
            <p:spPr>
              <a:xfrm>
                <a:off x="6858016" y="3143248"/>
                <a:ext cx="357190"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8" name="直接连接符 57"/>
              <p:cNvCxnSpPr/>
              <p:nvPr/>
            </p:nvCxnSpPr>
            <p:spPr>
              <a:xfrm>
                <a:off x="6858016" y="3208702"/>
                <a:ext cx="357190" cy="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10800000" flipH="1">
                <a:off x="6858016" y="3296626"/>
                <a:ext cx="357190" cy="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858016" y="3363057"/>
                <a:ext cx="357190" cy="48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432" name="组合 149"/>
            <p:cNvGrpSpPr/>
            <p:nvPr/>
          </p:nvGrpSpPr>
          <p:grpSpPr>
            <a:xfrm>
              <a:off x="6858016" y="3714752"/>
              <a:ext cx="357190" cy="285752"/>
              <a:chOff x="6858016" y="3714752"/>
              <a:chExt cx="357190" cy="285752"/>
            </a:xfrm>
          </p:grpSpPr>
          <p:sp>
            <p:nvSpPr>
              <p:cNvPr id="53" name="矩形 52"/>
              <p:cNvSpPr/>
              <p:nvPr/>
            </p:nvSpPr>
            <p:spPr>
              <a:xfrm>
                <a:off x="6858016" y="3714752"/>
                <a:ext cx="357190"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4" name="直接连接符 53"/>
              <p:cNvCxnSpPr/>
              <p:nvPr/>
            </p:nvCxnSpPr>
            <p:spPr>
              <a:xfrm>
                <a:off x="6858016" y="3780206"/>
                <a:ext cx="357190" cy="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10800000" flipH="1">
                <a:off x="6858016" y="3868130"/>
                <a:ext cx="357190" cy="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858016" y="3934561"/>
                <a:ext cx="357190" cy="48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433" name="组合 150"/>
            <p:cNvGrpSpPr/>
            <p:nvPr/>
          </p:nvGrpSpPr>
          <p:grpSpPr>
            <a:xfrm>
              <a:off x="6286512" y="3857628"/>
              <a:ext cx="357190" cy="285752"/>
              <a:chOff x="6286512" y="3857628"/>
              <a:chExt cx="357190" cy="285752"/>
            </a:xfrm>
          </p:grpSpPr>
          <p:sp>
            <p:nvSpPr>
              <p:cNvPr id="49" name="矩形 48"/>
              <p:cNvSpPr/>
              <p:nvPr/>
            </p:nvSpPr>
            <p:spPr>
              <a:xfrm>
                <a:off x="6286512" y="3857628"/>
                <a:ext cx="357190"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0" name="直接连接符 49"/>
              <p:cNvCxnSpPr/>
              <p:nvPr/>
            </p:nvCxnSpPr>
            <p:spPr>
              <a:xfrm>
                <a:off x="6286512" y="3923082"/>
                <a:ext cx="357190" cy="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10800000" flipH="1">
                <a:off x="6286512" y="4011006"/>
                <a:ext cx="357190" cy="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6286512" y="4077437"/>
                <a:ext cx="357190" cy="48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7" name="直接连接符 26"/>
            <p:cNvCxnSpPr>
              <a:stCxn id="57" idx="2"/>
              <a:endCxn id="49" idx="0"/>
            </p:cNvCxnSpPr>
            <p:nvPr/>
          </p:nvCxnSpPr>
          <p:spPr>
            <a:xfrm rot="5400000">
              <a:off x="6536545" y="3357562"/>
              <a:ext cx="428628" cy="571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57" idx="2"/>
              <a:endCxn id="53" idx="0"/>
            </p:cNvCxnSpPr>
            <p:nvPr/>
          </p:nvCxnSpPr>
          <p:spPr>
            <a:xfrm rot="5400000">
              <a:off x="6893735" y="3571876"/>
              <a:ext cx="285752" cy="1588"/>
            </a:xfrm>
            <a:prstGeom prst="line">
              <a:avLst/>
            </a:prstGeom>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14678" y="4286256"/>
              <a:ext cx="285752" cy="14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菱形 29"/>
            <p:cNvSpPr/>
            <p:nvPr/>
          </p:nvSpPr>
          <p:spPr>
            <a:xfrm>
              <a:off x="3214678" y="4643446"/>
              <a:ext cx="142876" cy="21431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 name="直角三角形 30"/>
            <p:cNvSpPr/>
            <p:nvPr/>
          </p:nvSpPr>
          <p:spPr>
            <a:xfrm>
              <a:off x="3786182" y="4357694"/>
              <a:ext cx="71438" cy="142876"/>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椭圆 31"/>
            <p:cNvSpPr/>
            <p:nvPr/>
          </p:nvSpPr>
          <p:spPr>
            <a:xfrm>
              <a:off x="3714744" y="4714884"/>
              <a:ext cx="71438" cy="214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直角三角形 32"/>
            <p:cNvSpPr/>
            <p:nvPr/>
          </p:nvSpPr>
          <p:spPr>
            <a:xfrm>
              <a:off x="3214678" y="5000636"/>
              <a:ext cx="71438" cy="142876"/>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椭圆 33"/>
            <p:cNvSpPr/>
            <p:nvPr/>
          </p:nvSpPr>
          <p:spPr>
            <a:xfrm>
              <a:off x="3500430" y="5000636"/>
              <a:ext cx="71438" cy="214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5" name="菱形 34"/>
            <p:cNvSpPr/>
            <p:nvPr/>
          </p:nvSpPr>
          <p:spPr>
            <a:xfrm>
              <a:off x="3857620" y="5072074"/>
              <a:ext cx="142876" cy="21431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圆柱形 35"/>
            <p:cNvSpPr/>
            <p:nvPr/>
          </p:nvSpPr>
          <p:spPr>
            <a:xfrm>
              <a:off x="3428992" y="5143512"/>
              <a:ext cx="45719" cy="57150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直角三角形 36"/>
            <p:cNvSpPr/>
            <p:nvPr/>
          </p:nvSpPr>
          <p:spPr>
            <a:xfrm>
              <a:off x="3786182" y="5572140"/>
              <a:ext cx="71438" cy="142876"/>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8" name="矩形 37"/>
            <p:cNvSpPr/>
            <p:nvPr/>
          </p:nvSpPr>
          <p:spPr>
            <a:xfrm>
              <a:off x="928662" y="1757098"/>
              <a:ext cx="1147333" cy="10026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smtClean="0">
                  <a:ln>
                    <a:noFill/>
                  </a:ln>
                  <a:solidFill>
                    <a:schemeClr val="dk1"/>
                  </a:solidFill>
                  <a:effectLst/>
                  <a:uLnTx/>
                  <a:uFillTx/>
                  <a:latin typeface="+mn-lt"/>
                  <a:ea typeface="+mn-ea"/>
                  <a:cs typeface="+mn-cs"/>
                </a:rPr>
                <a:t>Representation language</a:t>
              </a:r>
              <a:endParaRPr kumimoji="0" lang="zh-CN" altLang="en-US" sz="1400" b="0" i="0" u="none" strike="noStrike" kern="1200" cap="none" spc="0" normalizeH="0" baseline="0" noProof="0" dirty="0">
                <a:ln>
                  <a:noFill/>
                </a:ln>
                <a:solidFill>
                  <a:schemeClr val="dk1"/>
                </a:solidFill>
                <a:effectLst/>
                <a:uLnTx/>
                <a:uFillTx/>
                <a:latin typeface="+mn-lt"/>
                <a:ea typeface="+mn-ea"/>
                <a:cs typeface="+mn-cs"/>
              </a:endParaRPr>
            </a:p>
          </p:txBody>
        </p:sp>
        <p:sp>
          <p:nvSpPr>
            <p:cNvPr id="39" name="矩形 38"/>
            <p:cNvSpPr/>
            <p:nvPr/>
          </p:nvSpPr>
          <p:spPr>
            <a:xfrm>
              <a:off x="3391282" y="1686060"/>
              <a:ext cx="928694" cy="14287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smtClean="0">
                  <a:ln>
                    <a:noFill/>
                  </a:ln>
                  <a:solidFill>
                    <a:schemeClr val="dk1"/>
                  </a:solidFill>
                  <a:effectLst/>
                  <a:uLnTx/>
                  <a:uFillTx/>
                  <a:latin typeface="+mn-lt"/>
                  <a:ea typeface="+mn-ea"/>
                  <a:cs typeface="+mn-cs"/>
                </a:rPr>
                <a:t>Concept space</a:t>
              </a:r>
              <a:endParaRPr kumimoji="0" lang="zh-CN" altLang="en-US" sz="1400" b="0" i="0" u="none" strike="noStrike" kern="1200" cap="none" spc="0" normalizeH="0" baseline="0" noProof="0" dirty="0">
                <a:ln>
                  <a:noFill/>
                </a:ln>
                <a:solidFill>
                  <a:schemeClr val="dk1"/>
                </a:solidFill>
                <a:effectLst/>
                <a:uLnTx/>
                <a:uFillTx/>
                <a:latin typeface="+mn-lt"/>
                <a:ea typeface="+mn-ea"/>
                <a:cs typeface="+mn-cs"/>
              </a:endParaRPr>
            </a:p>
          </p:txBody>
        </p:sp>
        <p:cxnSp>
          <p:nvCxnSpPr>
            <p:cNvPr id="40" name="直接连接符 39"/>
            <p:cNvCxnSpPr/>
            <p:nvPr/>
          </p:nvCxnSpPr>
          <p:spPr>
            <a:xfrm>
              <a:off x="4500562" y="2928934"/>
              <a:ext cx="64294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6" idx="3"/>
            </p:cNvCxnSpPr>
            <p:nvPr/>
          </p:nvCxnSpPr>
          <p:spPr>
            <a:xfrm>
              <a:off x="4429124" y="2928934"/>
              <a:ext cx="1571636" cy="92869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2" name="肘形连接符 41"/>
            <p:cNvCxnSpPr>
              <a:endCxn id="8" idx="1"/>
            </p:cNvCxnSpPr>
            <p:nvPr/>
          </p:nvCxnSpPr>
          <p:spPr>
            <a:xfrm flipV="1">
              <a:off x="4286248" y="3857628"/>
              <a:ext cx="1928826" cy="114300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5000628" y="3500438"/>
              <a:ext cx="1428760" cy="35719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smtClean="0">
                  <a:ln>
                    <a:noFill/>
                  </a:ln>
                  <a:solidFill>
                    <a:schemeClr val="dk1"/>
                  </a:solidFill>
                  <a:effectLst/>
                  <a:uLnTx/>
                  <a:uFillTx/>
                  <a:latin typeface="+mn-lt"/>
                  <a:ea typeface="+mn-ea"/>
                  <a:cs typeface="+mn-cs"/>
                </a:rPr>
                <a:t>Heuristic search</a:t>
              </a:r>
              <a:endParaRPr kumimoji="0" lang="zh-CN" altLang="en-US" sz="1400" b="0" i="0" u="none" strike="noStrike" kern="1200" cap="none" spc="0" normalizeH="0" baseline="0" noProof="0" dirty="0">
                <a:ln>
                  <a:noFill/>
                </a:ln>
                <a:solidFill>
                  <a:schemeClr val="dk1"/>
                </a:solidFill>
                <a:effectLst/>
                <a:uLnTx/>
                <a:uFillTx/>
                <a:latin typeface="+mn-lt"/>
                <a:ea typeface="+mn-ea"/>
                <a:cs typeface="+mn-cs"/>
              </a:endParaRPr>
            </a:p>
          </p:txBody>
        </p:sp>
        <p:sp>
          <p:nvSpPr>
            <p:cNvPr id="44" name="矩形 43"/>
            <p:cNvSpPr/>
            <p:nvPr/>
          </p:nvSpPr>
          <p:spPr>
            <a:xfrm>
              <a:off x="6072198" y="4714884"/>
              <a:ext cx="1428760" cy="35719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smtClean="0">
                  <a:ln>
                    <a:noFill/>
                  </a:ln>
                  <a:solidFill>
                    <a:schemeClr val="dk1"/>
                  </a:solidFill>
                  <a:effectLst/>
                  <a:uLnTx/>
                  <a:uFillTx/>
                  <a:latin typeface="+mn-lt"/>
                  <a:ea typeface="+mn-ea"/>
                  <a:cs typeface="+mn-cs"/>
                </a:rPr>
                <a:t>Acquired knowledge</a:t>
              </a:r>
              <a:endParaRPr kumimoji="0" lang="zh-CN" altLang="en-US" sz="1400" b="0" i="0" u="none" strike="noStrike" kern="1200" cap="none" spc="0" normalizeH="0" baseline="0" noProof="0" dirty="0">
                <a:ln>
                  <a:noFill/>
                </a:ln>
                <a:solidFill>
                  <a:schemeClr val="dk1"/>
                </a:solidFill>
                <a:effectLst/>
                <a:uLnTx/>
                <a:uFillTx/>
                <a:latin typeface="+mn-lt"/>
                <a:ea typeface="+mn-ea"/>
                <a:cs typeface="+mn-cs"/>
              </a:endParaRPr>
            </a:p>
          </p:txBody>
        </p:sp>
        <p:sp>
          <p:nvSpPr>
            <p:cNvPr id="45" name="矩形 44"/>
            <p:cNvSpPr/>
            <p:nvPr/>
          </p:nvSpPr>
          <p:spPr>
            <a:xfrm>
              <a:off x="3071802" y="5857892"/>
              <a:ext cx="1428760" cy="35719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smtClean="0">
                  <a:ln>
                    <a:noFill/>
                  </a:ln>
                  <a:solidFill>
                    <a:schemeClr val="dk1"/>
                  </a:solidFill>
                  <a:effectLst/>
                  <a:uLnTx/>
                  <a:uFillTx/>
                  <a:latin typeface="+mn-lt"/>
                  <a:ea typeface="+mn-ea"/>
                  <a:cs typeface="+mn-cs"/>
                </a:rPr>
                <a:t>Data and goals of the learning task</a:t>
              </a:r>
              <a:endParaRPr kumimoji="0" lang="zh-CN" altLang="en-US" sz="1400" b="0" i="0" u="none" strike="noStrike" kern="1200" cap="none" spc="0" normalizeH="0" baseline="0" noProof="0" dirty="0">
                <a:ln>
                  <a:noFill/>
                </a:ln>
                <a:solidFill>
                  <a:schemeClr val="dk1"/>
                </a:solidFill>
                <a:effectLst/>
                <a:uLnTx/>
                <a:uFillTx/>
                <a:latin typeface="+mn-lt"/>
                <a:ea typeface="+mn-ea"/>
                <a:cs typeface="+mn-cs"/>
              </a:endParaRPr>
            </a:p>
          </p:txBody>
        </p:sp>
        <p:cxnSp>
          <p:nvCxnSpPr>
            <p:cNvPr id="46" name="直接箭头连接符 45"/>
            <p:cNvCxnSpPr>
              <a:stCxn id="5" idx="3"/>
              <a:endCxn id="6" idx="1"/>
            </p:cNvCxnSpPr>
            <p:nvPr/>
          </p:nvCxnSpPr>
          <p:spPr>
            <a:xfrm flipV="1">
              <a:off x="2143108" y="2928934"/>
              <a:ext cx="928694"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2013362" y="2751625"/>
              <a:ext cx="1127389" cy="1420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smtClean="0">
                  <a:ln>
                    <a:noFill/>
                  </a:ln>
                  <a:solidFill>
                    <a:schemeClr val="dk1"/>
                  </a:solidFill>
                  <a:effectLst/>
                  <a:uLnTx/>
                  <a:uFillTx/>
                  <a:latin typeface="+mn-lt"/>
                  <a:ea typeface="+mn-ea"/>
                  <a:cs typeface="+mn-cs"/>
                </a:rPr>
                <a:t>Operations</a:t>
              </a:r>
              <a:endParaRPr kumimoji="0" lang="en-US" altLang="zh-CN" sz="1400" b="0" i="0" u="none" strike="noStrike" kern="1200" cap="none" spc="0" normalizeH="0" baseline="0" noProof="0" dirty="0" smtClean="0">
                <a:ln>
                  <a:noFill/>
                </a:ln>
                <a:solidFill>
                  <a:schemeClr val="dk1"/>
                </a:solidFill>
                <a:effectLst/>
                <a:uLnTx/>
                <a:uFillTx/>
                <a:latin typeface="+mn-lt"/>
                <a:ea typeface="+mn-ea"/>
                <a:cs typeface="+mn-cs"/>
              </a:endParaRPr>
            </a:p>
          </p:txBody>
        </p:sp>
        <p:sp>
          <p:nvSpPr>
            <p:cNvPr id="48" name="矩形 47"/>
            <p:cNvSpPr/>
            <p:nvPr/>
          </p:nvSpPr>
          <p:spPr>
            <a:xfrm>
              <a:off x="4500867" y="5451352"/>
              <a:ext cx="3715081" cy="21342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smtClean="0">
                  <a:ln>
                    <a:noFill/>
                  </a:ln>
                  <a:solidFill>
                    <a:schemeClr val="dk1"/>
                  </a:solidFill>
                  <a:effectLst/>
                  <a:uLnTx/>
                  <a:uFillTx/>
                  <a:latin typeface="+mn-lt"/>
                  <a:ea typeface="+mn-ea"/>
                  <a:cs typeface="+mn-cs"/>
                </a:rPr>
                <a:t>Figure 10.1 A general model of the learning process</a:t>
              </a:r>
              <a:endParaRPr kumimoji="0" lang="en-US" altLang="zh-CN" sz="1600" b="0" i="0" u="none" strike="noStrike" kern="1200" cap="none" spc="0" normalizeH="0" baseline="0" noProof="0" dirty="0" smtClean="0">
                <a:ln>
                  <a:noFill/>
                </a:ln>
                <a:solidFill>
                  <a:schemeClr val="dk1"/>
                </a:solidFill>
                <a:effectLst/>
                <a:uLnTx/>
                <a:uFillTx/>
                <a:latin typeface="+mn-lt"/>
                <a:ea typeface="+mn-ea"/>
                <a:cs typeface="+mn-cs"/>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内容占位符 2"/>
          <p:cNvSpPr>
            <a:spLocks noGrp="1"/>
          </p:cNvSpPr>
          <p:nvPr>
            <p:ph idx="1"/>
          </p:nvPr>
        </p:nvSpPr>
        <p:spPr>
          <a:xfrm>
            <a:off x="457200" y="285750"/>
            <a:ext cx="8229600" cy="6572250"/>
          </a:xfrm>
        </p:spPr>
        <p:txBody>
          <a:bodyPr vert="horz" wrap="square" anchor="t" anchorCtr="0"/>
          <a:p>
            <a:pPr>
              <a:buNone/>
            </a:pPr>
            <a:endParaRPr lang="zh-CN" altLang="en-US" dirty="0"/>
          </a:p>
        </p:txBody>
      </p:sp>
      <p:sp>
        <p:nvSpPr>
          <p:cNvPr id="4" name="矩形 3"/>
          <p:cNvSpPr/>
          <p:nvPr/>
        </p:nvSpPr>
        <p:spPr>
          <a:xfrm>
            <a:off x="3938588" y="438150"/>
            <a:ext cx="1276350"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信用历史？</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矩形 4"/>
          <p:cNvSpPr/>
          <p:nvPr/>
        </p:nvSpPr>
        <p:spPr>
          <a:xfrm>
            <a:off x="3000375" y="1000125"/>
            <a:ext cx="847725" cy="21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未知</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矩形 5"/>
          <p:cNvSpPr/>
          <p:nvPr/>
        </p:nvSpPr>
        <p:spPr>
          <a:xfrm>
            <a:off x="4152900" y="1000125"/>
            <a:ext cx="847725" cy="21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坏</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矩形 6"/>
          <p:cNvSpPr/>
          <p:nvPr/>
        </p:nvSpPr>
        <p:spPr>
          <a:xfrm>
            <a:off x="5438775" y="1000125"/>
            <a:ext cx="847725" cy="21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好</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9" name="直接连接符 8"/>
          <p:cNvCxnSpPr>
            <a:stCxn id="4" idx="2"/>
            <a:endCxn id="5" idx="0"/>
          </p:cNvCxnSpPr>
          <p:nvPr/>
        </p:nvCxnSpPr>
        <p:spPr>
          <a:xfrm rot="5400000">
            <a:off x="3857625" y="280988"/>
            <a:ext cx="285750" cy="1152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4" idx="2"/>
          </p:cNvCxnSpPr>
          <p:nvPr/>
        </p:nvCxnSpPr>
        <p:spPr>
          <a:xfrm rot="5400000">
            <a:off x="4467225" y="819150"/>
            <a:ext cx="214313" cy="4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 idx="2"/>
            <a:endCxn id="7" idx="0"/>
          </p:cNvCxnSpPr>
          <p:nvPr/>
        </p:nvCxnSpPr>
        <p:spPr>
          <a:xfrm rot="16200000" flipH="1">
            <a:off x="5076825" y="214313"/>
            <a:ext cx="285750" cy="1285875"/>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643063" y="1500188"/>
            <a:ext cx="847725" cy="21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债务？</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6" name="直接连接符 15"/>
          <p:cNvCxnSpPr>
            <a:stCxn id="5" idx="2"/>
            <a:endCxn id="14" idx="0"/>
          </p:cNvCxnSpPr>
          <p:nvPr/>
        </p:nvCxnSpPr>
        <p:spPr>
          <a:xfrm rot="5400000">
            <a:off x="2602706" y="678656"/>
            <a:ext cx="285750" cy="1357313"/>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081463" y="1500188"/>
            <a:ext cx="847725" cy="21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抵押？</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9" name="直接连接符 18"/>
          <p:cNvCxnSpPr>
            <a:stCxn id="6" idx="2"/>
            <a:endCxn id="17" idx="0"/>
          </p:cNvCxnSpPr>
          <p:nvPr/>
        </p:nvCxnSpPr>
        <p:spPr>
          <a:xfrm rot="5400000">
            <a:off x="4398169" y="1321594"/>
            <a:ext cx="285750" cy="71438"/>
          </a:xfrm>
          <a:prstGeom prst="line">
            <a:avLst/>
          </a:prstGeom>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796088" y="1500188"/>
            <a:ext cx="847725" cy="21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债务？</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2" name="直接连接符 21"/>
          <p:cNvCxnSpPr>
            <a:stCxn id="7" idx="2"/>
          </p:cNvCxnSpPr>
          <p:nvPr/>
        </p:nvCxnSpPr>
        <p:spPr>
          <a:xfrm rot="16200000" flipH="1">
            <a:off x="6431756" y="645319"/>
            <a:ext cx="214313" cy="1352550"/>
          </a:xfrm>
          <a:prstGeom prst="line">
            <a:avLst/>
          </a:prstGeom>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14375" y="2428875"/>
            <a:ext cx="1000125" cy="4286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dk1"/>
                </a:solidFill>
                <a:effectLst/>
                <a:uLnTx/>
                <a:uFillTx/>
                <a:latin typeface="+mn-lt"/>
                <a:ea typeface="+mn-ea"/>
                <a:cs typeface="+mn-cs"/>
              </a:rPr>
              <a:t>高风险</a:t>
            </a:r>
            <a:endParaRPr kumimoji="0" lang="zh-CN" alt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24" name="矩形 23"/>
          <p:cNvSpPr/>
          <p:nvPr/>
        </p:nvSpPr>
        <p:spPr>
          <a:xfrm>
            <a:off x="714375" y="1928813"/>
            <a:ext cx="847725" cy="21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高</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6" name="直接连接符 25"/>
          <p:cNvCxnSpPr>
            <a:endCxn id="14" idx="2"/>
          </p:cNvCxnSpPr>
          <p:nvPr/>
        </p:nvCxnSpPr>
        <p:spPr>
          <a:xfrm flipV="1">
            <a:off x="1143000" y="1714500"/>
            <a:ext cx="923925" cy="142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24" idx="2"/>
          </p:cNvCxnSpPr>
          <p:nvPr/>
        </p:nvCxnSpPr>
        <p:spPr>
          <a:xfrm rot="16200000" flipV="1">
            <a:off x="1069181" y="2212181"/>
            <a:ext cx="214313" cy="762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866900" y="1928813"/>
            <a:ext cx="847725" cy="21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低</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31" name="直接连接符 30"/>
          <p:cNvCxnSpPr>
            <a:stCxn id="14" idx="2"/>
          </p:cNvCxnSpPr>
          <p:nvPr/>
        </p:nvCxnSpPr>
        <p:spPr>
          <a:xfrm rot="16200000" flipH="1">
            <a:off x="2140744" y="1640681"/>
            <a:ext cx="142875" cy="290513"/>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2286000" y="2428875"/>
            <a:ext cx="1000125" cy="4286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dk1"/>
                </a:solidFill>
                <a:effectLst/>
                <a:uLnTx/>
                <a:uFillTx/>
                <a:latin typeface="+mn-lt"/>
                <a:ea typeface="+mn-ea"/>
                <a:cs typeface="+mn-cs"/>
              </a:rPr>
              <a:t>抵押？</a:t>
            </a:r>
            <a:endParaRPr kumimoji="0" lang="zh-CN" altLang="en-US" sz="1800" b="0" i="0" u="none" strike="noStrike" kern="1200" cap="none" spc="0" normalizeH="0" baseline="0" noProof="0" dirty="0">
              <a:ln>
                <a:noFill/>
              </a:ln>
              <a:solidFill>
                <a:schemeClr val="dk1"/>
              </a:solidFill>
              <a:effectLst/>
              <a:uLnTx/>
              <a:uFillTx/>
              <a:latin typeface="+mn-lt"/>
              <a:ea typeface="+mn-ea"/>
              <a:cs typeface="+mn-cs"/>
            </a:endParaRPr>
          </a:p>
        </p:txBody>
      </p:sp>
      <p:cxnSp>
        <p:nvCxnSpPr>
          <p:cNvPr id="34" name="直接连接符 33"/>
          <p:cNvCxnSpPr>
            <a:stCxn id="29" idx="2"/>
          </p:cNvCxnSpPr>
          <p:nvPr/>
        </p:nvCxnSpPr>
        <p:spPr>
          <a:xfrm rot="16200000" flipH="1">
            <a:off x="2395538" y="2038350"/>
            <a:ext cx="214313" cy="423863"/>
          </a:xfrm>
          <a:prstGeom prst="line">
            <a:avLst/>
          </a:prstGeom>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795713" y="1928813"/>
            <a:ext cx="847725" cy="21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无</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6" name="矩形 35"/>
          <p:cNvSpPr/>
          <p:nvPr/>
        </p:nvSpPr>
        <p:spPr>
          <a:xfrm>
            <a:off x="4724400" y="1928813"/>
            <a:ext cx="847725" cy="21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充分</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38" name="直接连接符 37"/>
          <p:cNvCxnSpPr>
            <a:stCxn id="17" idx="2"/>
            <a:endCxn id="35" idx="0"/>
          </p:cNvCxnSpPr>
          <p:nvPr/>
        </p:nvCxnSpPr>
        <p:spPr>
          <a:xfrm rot="5400000">
            <a:off x="4255294" y="1678781"/>
            <a:ext cx="214313" cy="285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7" idx="2"/>
            <a:endCxn id="36" idx="0"/>
          </p:cNvCxnSpPr>
          <p:nvPr/>
        </p:nvCxnSpPr>
        <p:spPr>
          <a:xfrm rot="16200000" flipH="1">
            <a:off x="4719638" y="1500188"/>
            <a:ext cx="214313" cy="642938"/>
          </a:xfrm>
          <a:prstGeom prst="line">
            <a:avLst/>
          </a:prstGeom>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429000" y="2428875"/>
            <a:ext cx="1000125" cy="4286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dk1"/>
                </a:solidFill>
                <a:effectLst/>
                <a:uLnTx/>
                <a:uFillTx/>
                <a:latin typeface="+mn-lt"/>
                <a:ea typeface="+mn-ea"/>
                <a:cs typeface="+mn-cs"/>
              </a:rPr>
              <a:t>高风险</a:t>
            </a:r>
            <a:endParaRPr kumimoji="0" lang="zh-CN" alt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42" name="矩形 41"/>
          <p:cNvSpPr/>
          <p:nvPr/>
        </p:nvSpPr>
        <p:spPr>
          <a:xfrm>
            <a:off x="5000625" y="2428875"/>
            <a:ext cx="1143000" cy="3571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dk1"/>
                </a:solidFill>
                <a:effectLst/>
                <a:uLnTx/>
                <a:uFillTx/>
                <a:latin typeface="+mn-lt"/>
                <a:ea typeface="+mn-ea"/>
                <a:cs typeface="+mn-cs"/>
              </a:rPr>
              <a:t>中等风险</a:t>
            </a:r>
            <a:endParaRPr kumimoji="0" lang="zh-CN" altLang="en-US" sz="1800" b="0" i="0" u="none" strike="noStrike" kern="1200" cap="none" spc="0" normalizeH="0" baseline="0" noProof="0" dirty="0">
              <a:ln>
                <a:noFill/>
              </a:ln>
              <a:solidFill>
                <a:schemeClr val="dk1"/>
              </a:solidFill>
              <a:effectLst/>
              <a:uLnTx/>
              <a:uFillTx/>
              <a:latin typeface="+mn-lt"/>
              <a:ea typeface="+mn-ea"/>
              <a:cs typeface="+mn-cs"/>
            </a:endParaRPr>
          </a:p>
        </p:txBody>
      </p:sp>
      <p:cxnSp>
        <p:nvCxnSpPr>
          <p:cNvPr id="44" name="直接连接符 43"/>
          <p:cNvCxnSpPr>
            <a:stCxn id="35" idx="2"/>
          </p:cNvCxnSpPr>
          <p:nvPr/>
        </p:nvCxnSpPr>
        <p:spPr>
          <a:xfrm rot="5400000">
            <a:off x="4002881" y="2140744"/>
            <a:ext cx="214313" cy="21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6" idx="2"/>
          </p:cNvCxnSpPr>
          <p:nvPr/>
        </p:nvCxnSpPr>
        <p:spPr>
          <a:xfrm rot="16200000" flipH="1">
            <a:off x="5110163" y="2181225"/>
            <a:ext cx="285750" cy="209550"/>
          </a:xfrm>
          <a:prstGeom prst="line">
            <a:avLst/>
          </a:prstGeom>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6296025" y="2500313"/>
            <a:ext cx="847725" cy="21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抵押？</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9" name="矩形 48"/>
          <p:cNvSpPr/>
          <p:nvPr/>
        </p:nvSpPr>
        <p:spPr>
          <a:xfrm>
            <a:off x="7500938" y="2428875"/>
            <a:ext cx="1143000" cy="3571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dk1"/>
                </a:solidFill>
                <a:effectLst/>
                <a:uLnTx/>
                <a:uFillTx/>
                <a:latin typeface="+mn-lt"/>
                <a:ea typeface="+mn-ea"/>
                <a:cs typeface="+mn-cs"/>
              </a:rPr>
              <a:t>低风险</a:t>
            </a:r>
            <a:endParaRPr kumimoji="0" lang="zh-CN" alt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50" name="矩形 49"/>
          <p:cNvSpPr/>
          <p:nvPr/>
        </p:nvSpPr>
        <p:spPr>
          <a:xfrm>
            <a:off x="6581775" y="1928813"/>
            <a:ext cx="847725" cy="21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高</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1" name="矩形 50"/>
          <p:cNvSpPr/>
          <p:nvPr/>
        </p:nvSpPr>
        <p:spPr>
          <a:xfrm>
            <a:off x="7653338" y="1928813"/>
            <a:ext cx="847725" cy="21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低</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53" name="直接连接符 52"/>
          <p:cNvCxnSpPr>
            <a:stCxn id="20" idx="2"/>
            <a:endCxn id="50" idx="0"/>
          </p:cNvCxnSpPr>
          <p:nvPr/>
        </p:nvCxnSpPr>
        <p:spPr>
          <a:xfrm rot="5400000">
            <a:off x="7005638" y="1714500"/>
            <a:ext cx="214313" cy="214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50" idx="2"/>
          </p:cNvCxnSpPr>
          <p:nvPr/>
        </p:nvCxnSpPr>
        <p:spPr>
          <a:xfrm rot="5400000">
            <a:off x="6646069" y="2069306"/>
            <a:ext cx="285750" cy="433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0" idx="2"/>
            <a:endCxn id="51" idx="0"/>
          </p:cNvCxnSpPr>
          <p:nvPr/>
        </p:nvCxnSpPr>
        <p:spPr>
          <a:xfrm rot="16200000" flipH="1">
            <a:off x="7541419" y="1393031"/>
            <a:ext cx="214313" cy="857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1" idx="2"/>
            <a:endCxn id="49" idx="0"/>
          </p:cNvCxnSpPr>
          <p:nvPr/>
        </p:nvCxnSpPr>
        <p:spPr>
          <a:xfrm rot="5400000">
            <a:off x="7931944" y="2283619"/>
            <a:ext cx="285750" cy="4763"/>
          </a:xfrm>
          <a:prstGeom prst="line">
            <a:avLst/>
          </a:prstGeom>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571625" y="3286125"/>
            <a:ext cx="847725" cy="21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无</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1" name="矩形 60"/>
          <p:cNvSpPr/>
          <p:nvPr/>
        </p:nvSpPr>
        <p:spPr>
          <a:xfrm>
            <a:off x="2786063" y="3286125"/>
            <a:ext cx="847725" cy="21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充分</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63" name="直接连接符 62"/>
          <p:cNvCxnSpPr>
            <a:stCxn id="32" idx="2"/>
          </p:cNvCxnSpPr>
          <p:nvPr/>
        </p:nvCxnSpPr>
        <p:spPr>
          <a:xfrm rot="5400000">
            <a:off x="2214563" y="2643188"/>
            <a:ext cx="357188" cy="785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32" idx="2"/>
            <a:endCxn id="61" idx="0"/>
          </p:cNvCxnSpPr>
          <p:nvPr/>
        </p:nvCxnSpPr>
        <p:spPr>
          <a:xfrm rot="16200000" flipH="1">
            <a:off x="2783681" y="2859881"/>
            <a:ext cx="428625" cy="423863"/>
          </a:xfrm>
          <a:prstGeom prst="line">
            <a:avLst/>
          </a:prstGeom>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1571625" y="3929063"/>
            <a:ext cx="847725" cy="21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收入？</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7" name="矩形 66"/>
          <p:cNvSpPr/>
          <p:nvPr/>
        </p:nvSpPr>
        <p:spPr>
          <a:xfrm>
            <a:off x="2857500" y="3857625"/>
            <a:ext cx="1000125" cy="4286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dk1"/>
                </a:solidFill>
                <a:effectLst/>
                <a:uLnTx/>
                <a:uFillTx/>
                <a:latin typeface="+mn-lt"/>
                <a:ea typeface="+mn-ea"/>
                <a:cs typeface="+mn-cs"/>
              </a:rPr>
              <a:t>低风险</a:t>
            </a:r>
            <a:endParaRPr kumimoji="0" lang="zh-CN" altLang="en-US" sz="1800" b="0" i="0" u="none" strike="noStrike" kern="1200" cap="none" spc="0" normalizeH="0" baseline="0" noProof="0" dirty="0">
              <a:ln>
                <a:noFill/>
              </a:ln>
              <a:solidFill>
                <a:schemeClr val="dk1"/>
              </a:solidFill>
              <a:effectLst/>
              <a:uLnTx/>
              <a:uFillTx/>
              <a:latin typeface="+mn-lt"/>
              <a:ea typeface="+mn-ea"/>
              <a:cs typeface="+mn-cs"/>
            </a:endParaRPr>
          </a:p>
        </p:txBody>
      </p:sp>
      <p:cxnSp>
        <p:nvCxnSpPr>
          <p:cNvPr id="69" name="直接连接符 68"/>
          <p:cNvCxnSpPr>
            <a:stCxn id="61" idx="2"/>
            <a:endCxn id="67" idx="0"/>
          </p:cNvCxnSpPr>
          <p:nvPr/>
        </p:nvCxnSpPr>
        <p:spPr>
          <a:xfrm rot="16200000" flipH="1">
            <a:off x="3105150" y="3605213"/>
            <a:ext cx="357188" cy="147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0" idx="2"/>
            <a:endCxn id="66" idx="0"/>
          </p:cNvCxnSpPr>
          <p:nvPr/>
        </p:nvCxnSpPr>
        <p:spPr>
          <a:xfrm rot="5400000">
            <a:off x="1780381" y="3715544"/>
            <a:ext cx="428625" cy="1588"/>
          </a:xfrm>
          <a:prstGeom prst="line">
            <a:avLst/>
          </a:prstGeom>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5786438" y="3286125"/>
            <a:ext cx="847725" cy="21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无</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74" name="直接连接符 73"/>
          <p:cNvCxnSpPr>
            <a:stCxn id="72" idx="0"/>
          </p:cNvCxnSpPr>
          <p:nvPr/>
        </p:nvCxnSpPr>
        <p:spPr>
          <a:xfrm rot="5400000" flipH="1" flipV="1">
            <a:off x="6069806" y="2855119"/>
            <a:ext cx="571500" cy="290513"/>
          </a:xfrm>
          <a:prstGeom prst="line">
            <a:avLst/>
          </a:prstGeom>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5724525" y="3929063"/>
            <a:ext cx="847725" cy="21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收入？</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77" name="直接连接符 76"/>
          <p:cNvCxnSpPr>
            <a:stCxn id="72" idx="2"/>
            <a:endCxn id="75" idx="0"/>
          </p:cNvCxnSpPr>
          <p:nvPr/>
        </p:nvCxnSpPr>
        <p:spPr>
          <a:xfrm rot="5400000">
            <a:off x="5965031" y="3683794"/>
            <a:ext cx="428625" cy="61913"/>
          </a:xfrm>
          <a:prstGeom prst="line">
            <a:avLst/>
          </a:prstGeom>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6938963" y="3286125"/>
            <a:ext cx="847725" cy="21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充分</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80" name="直接连接符 79"/>
          <p:cNvCxnSpPr>
            <a:stCxn id="48" idx="2"/>
            <a:endCxn id="78" idx="0"/>
          </p:cNvCxnSpPr>
          <p:nvPr/>
        </p:nvCxnSpPr>
        <p:spPr>
          <a:xfrm rot="16200000" flipH="1">
            <a:off x="6755606" y="2678906"/>
            <a:ext cx="571500" cy="642938"/>
          </a:xfrm>
          <a:prstGeom prst="line">
            <a:avLst/>
          </a:prstGeom>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7143750" y="3857625"/>
            <a:ext cx="1000125" cy="4286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dk1"/>
                </a:solidFill>
                <a:effectLst/>
                <a:uLnTx/>
                <a:uFillTx/>
                <a:latin typeface="+mn-lt"/>
                <a:ea typeface="+mn-ea"/>
                <a:cs typeface="+mn-cs"/>
              </a:rPr>
              <a:t>低风险</a:t>
            </a:r>
            <a:endParaRPr kumimoji="0" lang="zh-CN" altLang="en-US" sz="1800" b="0" i="0" u="none" strike="noStrike" kern="1200" cap="none" spc="0" normalizeH="0" baseline="0" noProof="0" dirty="0">
              <a:ln>
                <a:noFill/>
              </a:ln>
              <a:solidFill>
                <a:schemeClr val="dk1"/>
              </a:solidFill>
              <a:effectLst/>
              <a:uLnTx/>
              <a:uFillTx/>
              <a:latin typeface="+mn-lt"/>
              <a:ea typeface="+mn-ea"/>
              <a:cs typeface="+mn-cs"/>
            </a:endParaRPr>
          </a:p>
        </p:txBody>
      </p:sp>
      <p:cxnSp>
        <p:nvCxnSpPr>
          <p:cNvPr id="83" name="直接连接符 82"/>
          <p:cNvCxnSpPr>
            <a:stCxn id="78" idx="2"/>
          </p:cNvCxnSpPr>
          <p:nvPr/>
        </p:nvCxnSpPr>
        <p:spPr>
          <a:xfrm rot="16200000" flipH="1">
            <a:off x="7360444" y="3502819"/>
            <a:ext cx="285750" cy="280988"/>
          </a:xfrm>
          <a:prstGeom prst="line">
            <a:avLst/>
          </a:prstGeom>
        </p:spPr>
        <p:style>
          <a:lnRef idx="1">
            <a:schemeClr val="accent1"/>
          </a:lnRef>
          <a:fillRef idx="0">
            <a:schemeClr val="accent1"/>
          </a:fillRef>
          <a:effectRef idx="0">
            <a:schemeClr val="accent1"/>
          </a:effectRef>
          <a:fontRef idx="minor">
            <a:schemeClr val="tx1"/>
          </a:fontRef>
        </p:style>
      </p:cxnSp>
      <p:grpSp>
        <p:nvGrpSpPr>
          <p:cNvPr id="51256" name="组合 101"/>
          <p:cNvGrpSpPr/>
          <p:nvPr/>
        </p:nvGrpSpPr>
        <p:grpSpPr>
          <a:xfrm>
            <a:off x="500063" y="4143375"/>
            <a:ext cx="4143375" cy="2071688"/>
            <a:chOff x="500034" y="4143380"/>
            <a:chExt cx="4143404" cy="2071702"/>
          </a:xfrm>
        </p:grpSpPr>
        <p:sp>
          <p:nvSpPr>
            <p:cNvPr id="84" name="矩形 83"/>
            <p:cNvSpPr/>
            <p:nvPr/>
          </p:nvSpPr>
          <p:spPr>
            <a:xfrm>
              <a:off x="500034" y="4786322"/>
              <a:ext cx="1000132" cy="142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smtClean="0">
                  <a:ln>
                    <a:noFill/>
                  </a:ln>
                  <a:solidFill>
                    <a:schemeClr val="tx1"/>
                  </a:solidFill>
                  <a:effectLst/>
                  <a:uLnTx/>
                  <a:uFillTx/>
                  <a:latin typeface="+mn-lt"/>
                  <a:ea typeface="+mn-ea"/>
                  <a:cs typeface="+mn-cs"/>
                </a:rPr>
                <a:t>0—15000</a:t>
              </a:r>
              <a:r>
                <a:rPr kumimoji="0" lang="zh-CN" altLang="en-US" sz="1400" b="0" i="0" u="none" strike="noStrike" kern="1200" cap="none" spc="0" normalizeH="0" baseline="0" noProof="0" dirty="0" smtClean="0">
                  <a:ln>
                    <a:noFill/>
                  </a:ln>
                  <a:solidFill>
                    <a:schemeClr val="tx1"/>
                  </a:solidFill>
                  <a:effectLst/>
                  <a:uLnTx/>
                  <a:uFillTx/>
                  <a:latin typeface="+mn-lt"/>
                  <a:ea typeface="+mn-ea"/>
                  <a:cs typeface="+mn-cs"/>
                </a:rPr>
                <a:t>美元</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85" name="矩形 84"/>
            <p:cNvSpPr/>
            <p:nvPr/>
          </p:nvSpPr>
          <p:spPr>
            <a:xfrm>
              <a:off x="1643042" y="4857760"/>
              <a:ext cx="1071570"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smtClean="0">
                  <a:ln>
                    <a:noFill/>
                  </a:ln>
                  <a:solidFill>
                    <a:schemeClr val="tx1"/>
                  </a:solidFill>
                  <a:effectLst/>
                  <a:uLnTx/>
                  <a:uFillTx/>
                  <a:latin typeface="+mn-lt"/>
                  <a:ea typeface="+mn-ea"/>
                  <a:cs typeface="+mn-cs"/>
                </a:rPr>
                <a:t>15000—35000</a:t>
              </a: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美元</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86" name="矩形 85"/>
            <p:cNvSpPr/>
            <p:nvPr/>
          </p:nvSpPr>
          <p:spPr>
            <a:xfrm>
              <a:off x="3214678" y="4929198"/>
              <a:ext cx="928694" cy="142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超过</a:t>
              </a:r>
              <a:r>
                <a:rPr kumimoji="0" lang="en-US" altLang="zh-CN" sz="1600" b="0" i="0" u="none" strike="noStrike" kern="1200" cap="none" spc="0" normalizeH="0" baseline="0" noProof="0" dirty="0" smtClean="0">
                  <a:ln>
                    <a:noFill/>
                  </a:ln>
                  <a:solidFill>
                    <a:schemeClr val="tx1"/>
                  </a:solidFill>
                  <a:effectLst/>
                  <a:uLnTx/>
                  <a:uFillTx/>
                  <a:latin typeface="+mn-lt"/>
                  <a:ea typeface="+mn-ea"/>
                  <a:cs typeface="+mn-cs"/>
                </a:rPr>
                <a:t>35000</a:t>
              </a: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美元</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88" name="直接连接符 87"/>
            <p:cNvCxnSpPr>
              <a:stCxn id="66" idx="2"/>
            </p:cNvCxnSpPr>
            <p:nvPr/>
          </p:nvCxnSpPr>
          <p:spPr>
            <a:xfrm rot="5400000">
              <a:off x="1283471" y="3860009"/>
              <a:ext cx="428628" cy="995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16200000" flipH="1">
              <a:off x="1821637" y="4393413"/>
              <a:ext cx="428628"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66" idx="2"/>
            </p:cNvCxnSpPr>
            <p:nvPr/>
          </p:nvCxnSpPr>
          <p:spPr>
            <a:xfrm rot="16200000" flipH="1">
              <a:off x="2605074" y="3533776"/>
              <a:ext cx="571504" cy="1790712"/>
            </a:xfrm>
            <a:prstGeom prst="line">
              <a:avLst/>
            </a:prstGeom>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500034" y="5786454"/>
              <a:ext cx="1000132" cy="4286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dk1"/>
                  </a:solidFill>
                  <a:effectLst/>
                  <a:uLnTx/>
                  <a:uFillTx/>
                  <a:latin typeface="+mn-lt"/>
                  <a:ea typeface="+mn-ea"/>
                  <a:cs typeface="+mn-cs"/>
                </a:rPr>
                <a:t>高风险</a:t>
              </a:r>
              <a:endParaRPr kumimoji="0" lang="zh-CN" altLang="en-US" sz="1800" b="0" i="0" u="none" strike="noStrike" kern="1200" cap="none" spc="0" normalizeH="0" baseline="0" noProof="0" dirty="0">
                <a:ln>
                  <a:noFill/>
                </a:ln>
                <a:solidFill>
                  <a:schemeClr val="dk1"/>
                </a:solidFill>
                <a:effectLst/>
                <a:uLnTx/>
                <a:uFillTx/>
                <a:latin typeface="+mn-lt"/>
                <a:ea typeface="+mn-ea"/>
                <a:cs typeface="+mn-cs"/>
              </a:endParaRPr>
            </a:p>
          </p:txBody>
        </p:sp>
        <p:cxnSp>
          <p:nvCxnSpPr>
            <p:cNvPr id="95" name="直接连接符 94"/>
            <p:cNvCxnSpPr>
              <a:stCxn id="84" idx="2"/>
            </p:cNvCxnSpPr>
            <p:nvPr/>
          </p:nvCxnSpPr>
          <p:spPr>
            <a:xfrm rot="5400000">
              <a:off x="607191" y="5322107"/>
              <a:ext cx="785818" cy="1588"/>
            </a:xfrm>
            <a:prstGeom prst="line">
              <a:avLst/>
            </a:prstGeom>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1785918" y="5786454"/>
              <a:ext cx="1143008" cy="3571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dk1"/>
                  </a:solidFill>
                  <a:effectLst/>
                  <a:uLnTx/>
                  <a:uFillTx/>
                  <a:latin typeface="+mn-lt"/>
                  <a:ea typeface="+mn-ea"/>
                  <a:cs typeface="+mn-cs"/>
                </a:rPr>
                <a:t>中等风险</a:t>
              </a:r>
              <a:endParaRPr kumimoji="0" lang="zh-CN" altLang="en-US" sz="1800" b="0" i="0" u="none" strike="noStrike" kern="1200" cap="none" spc="0" normalizeH="0" baseline="0" noProof="0" dirty="0">
                <a:ln>
                  <a:noFill/>
                </a:ln>
                <a:solidFill>
                  <a:schemeClr val="dk1"/>
                </a:solidFill>
                <a:effectLst/>
                <a:uLnTx/>
                <a:uFillTx/>
                <a:latin typeface="+mn-lt"/>
                <a:ea typeface="+mn-ea"/>
                <a:cs typeface="+mn-cs"/>
              </a:endParaRPr>
            </a:p>
          </p:txBody>
        </p:sp>
        <p:cxnSp>
          <p:nvCxnSpPr>
            <p:cNvPr id="98" name="直接连接符 97"/>
            <p:cNvCxnSpPr>
              <a:stCxn id="85" idx="2"/>
              <a:endCxn id="96" idx="0"/>
            </p:cNvCxnSpPr>
            <p:nvPr/>
          </p:nvCxnSpPr>
          <p:spPr>
            <a:xfrm rot="16200000" flipH="1">
              <a:off x="1910934" y="5339967"/>
              <a:ext cx="714380" cy="178595"/>
            </a:xfrm>
            <a:prstGeom prst="line">
              <a:avLst/>
            </a:prstGeom>
          </p:spPr>
          <p:style>
            <a:lnRef idx="1">
              <a:schemeClr val="accent1"/>
            </a:lnRef>
            <a:fillRef idx="0">
              <a:schemeClr val="accent1"/>
            </a:fillRef>
            <a:effectRef idx="0">
              <a:schemeClr val="accent1"/>
            </a:effectRef>
            <a:fontRef idx="minor">
              <a:schemeClr val="tx1"/>
            </a:fontRef>
          </p:style>
        </p:cxnSp>
        <p:sp>
          <p:nvSpPr>
            <p:cNvPr id="99" name="矩形 98"/>
            <p:cNvSpPr/>
            <p:nvPr/>
          </p:nvSpPr>
          <p:spPr>
            <a:xfrm>
              <a:off x="3500430" y="5786454"/>
              <a:ext cx="1143008" cy="3571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dk1"/>
                  </a:solidFill>
                  <a:effectLst/>
                  <a:uLnTx/>
                  <a:uFillTx/>
                  <a:latin typeface="+mn-lt"/>
                  <a:ea typeface="+mn-ea"/>
                  <a:cs typeface="+mn-cs"/>
                </a:rPr>
                <a:t>低风险</a:t>
              </a:r>
              <a:endParaRPr kumimoji="0" lang="zh-CN" altLang="en-US" sz="1800" b="0" i="0" u="none" strike="noStrike" kern="1200" cap="none" spc="0" normalizeH="0" baseline="0" noProof="0" dirty="0">
                <a:ln>
                  <a:noFill/>
                </a:ln>
                <a:solidFill>
                  <a:schemeClr val="dk1"/>
                </a:solidFill>
                <a:effectLst/>
                <a:uLnTx/>
                <a:uFillTx/>
                <a:latin typeface="+mn-lt"/>
                <a:ea typeface="+mn-ea"/>
                <a:cs typeface="+mn-cs"/>
              </a:endParaRPr>
            </a:p>
          </p:txBody>
        </p:sp>
      </p:grpSp>
      <p:cxnSp>
        <p:nvCxnSpPr>
          <p:cNvPr id="101" name="直接连接符 100"/>
          <p:cNvCxnSpPr>
            <a:stCxn id="86" idx="2"/>
          </p:cNvCxnSpPr>
          <p:nvPr/>
        </p:nvCxnSpPr>
        <p:spPr>
          <a:xfrm rot="16200000" flipH="1">
            <a:off x="3553619" y="5196681"/>
            <a:ext cx="642938" cy="393700"/>
          </a:xfrm>
          <a:prstGeom prst="line">
            <a:avLst/>
          </a:prstGeom>
        </p:spPr>
        <p:style>
          <a:lnRef idx="1">
            <a:schemeClr val="accent1"/>
          </a:lnRef>
          <a:fillRef idx="0">
            <a:schemeClr val="accent1"/>
          </a:fillRef>
          <a:effectRef idx="0">
            <a:schemeClr val="accent1"/>
          </a:effectRef>
          <a:fontRef idx="minor">
            <a:schemeClr val="tx1"/>
          </a:fontRef>
        </p:style>
      </p:cxnSp>
      <p:grpSp>
        <p:nvGrpSpPr>
          <p:cNvPr id="51258" name="组合 119"/>
          <p:cNvGrpSpPr/>
          <p:nvPr/>
        </p:nvGrpSpPr>
        <p:grpSpPr>
          <a:xfrm>
            <a:off x="4500563" y="4143375"/>
            <a:ext cx="4000500" cy="2071688"/>
            <a:chOff x="4500562" y="4143380"/>
            <a:chExt cx="4000528" cy="2071702"/>
          </a:xfrm>
        </p:grpSpPr>
        <p:sp>
          <p:nvSpPr>
            <p:cNvPr id="104" name="矩形 103"/>
            <p:cNvSpPr/>
            <p:nvPr/>
          </p:nvSpPr>
          <p:spPr>
            <a:xfrm>
              <a:off x="4500562" y="4786322"/>
              <a:ext cx="1000132" cy="142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smtClean="0">
                  <a:ln>
                    <a:noFill/>
                  </a:ln>
                  <a:solidFill>
                    <a:schemeClr val="tx1"/>
                  </a:solidFill>
                  <a:effectLst/>
                  <a:uLnTx/>
                  <a:uFillTx/>
                  <a:latin typeface="+mn-lt"/>
                  <a:ea typeface="+mn-ea"/>
                  <a:cs typeface="+mn-cs"/>
                </a:rPr>
                <a:t>0—15000</a:t>
              </a:r>
              <a:r>
                <a:rPr kumimoji="0" lang="zh-CN" altLang="en-US" sz="1400" b="0" i="0" u="none" strike="noStrike" kern="1200" cap="none" spc="0" normalizeH="0" baseline="0" noProof="0" dirty="0" smtClean="0">
                  <a:ln>
                    <a:noFill/>
                  </a:ln>
                  <a:solidFill>
                    <a:schemeClr val="tx1"/>
                  </a:solidFill>
                  <a:effectLst/>
                  <a:uLnTx/>
                  <a:uFillTx/>
                  <a:latin typeface="+mn-lt"/>
                  <a:ea typeface="+mn-ea"/>
                  <a:cs typeface="+mn-cs"/>
                </a:rPr>
                <a:t>美元</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105" name="矩形 104"/>
            <p:cNvSpPr/>
            <p:nvPr/>
          </p:nvSpPr>
          <p:spPr>
            <a:xfrm>
              <a:off x="5643570" y="4857760"/>
              <a:ext cx="1071570"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smtClean="0">
                  <a:ln>
                    <a:noFill/>
                  </a:ln>
                  <a:solidFill>
                    <a:schemeClr val="tx1"/>
                  </a:solidFill>
                  <a:effectLst/>
                  <a:uLnTx/>
                  <a:uFillTx/>
                  <a:latin typeface="+mn-lt"/>
                  <a:ea typeface="+mn-ea"/>
                  <a:cs typeface="+mn-cs"/>
                </a:rPr>
                <a:t>15000—35000</a:t>
              </a: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美元</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06" name="矩形 105"/>
            <p:cNvSpPr/>
            <p:nvPr/>
          </p:nvSpPr>
          <p:spPr>
            <a:xfrm>
              <a:off x="7215206" y="4929198"/>
              <a:ext cx="928694" cy="142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超过</a:t>
              </a:r>
              <a:r>
                <a:rPr kumimoji="0" lang="en-US" altLang="zh-CN" sz="1600" b="0" i="0" u="none" strike="noStrike" kern="1200" cap="none" spc="0" normalizeH="0" baseline="0" noProof="0" dirty="0" smtClean="0">
                  <a:ln>
                    <a:noFill/>
                  </a:ln>
                  <a:solidFill>
                    <a:schemeClr val="tx1"/>
                  </a:solidFill>
                  <a:effectLst/>
                  <a:uLnTx/>
                  <a:uFillTx/>
                  <a:latin typeface="+mn-lt"/>
                  <a:ea typeface="+mn-ea"/>
                  <a:cs typeface="+mn-cs"/>
                </a:rPr>
                <a:t>35000</a:t>
              </a: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美元</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07" name="直接连接符 106"/>
            <p:cNvCxnSpPr/>
            <p:nvPr/>
          </p:nvCxnSpPr>
          <p:spPr>
            <a:xfrm rot="5400000">
              <a:off x="5283999" y="3860009"/>
              <a:ext cx="428628" cy="995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rot="16200000" flipH="1">
              <a:off x="5822165" y="4393413"/>
              <a:ext cx="428628"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rot="16200000" flipH="1">
              <a:off x="6605602" y="3533776"/>
              <a:ext cx="571504" cy="1790712"/>
            </a:xfrm>
            <a:prstGeom prst="line">
              <a:avLst/>
            </a:prstGeom>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4714876" y="5786454"/>
              <a:ext cx="1000132" cy="4286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dk1"/>
                  </a:solidFill>
                  <a:effectLst/>
                  <a:uLnTx/>
                  <a:uFillTx/>
                  <a:latin typeface="+mn-lt"/>
                  <a:ea typeface="+mn-ea"/>
                  <a:cs typeface="+mn-cs"/>
                </a:rPr>
                <a:t>高风险</a:t>
              </a:r>
              <a:endParaRPr kumimoji="0" lang="zh-CN" altLang="en-US" sz="1800" b="0" i="0" u="none" strike="noStrike" kern="1200" cap="none" spc="0" normalizeH="0" baseline="0" noProof="0" dirty="0">
                <a:ln>
                  <a:noFill/>
                </a:ln>
                <a:solidFill>
                  <a:schemeClr val="dk1"/>
                </a:solidFill>
                <a:effectLst/>
                <a:uLnTx/>
                <a:uFillTx/>
                <a:latin typeface="+mn-lt"/>
                <a:ea typeface="+mn-ea"/>
                <a:cs typeface="+mn-cs"/>
              </a:endParaRPr>
            </a:p>
          </p:txBody>
        </p:sp>
        <p:cxnSp>
          <p:nvCxnSpPr>
            <p:cNvPr id="111" name="直接连接符 110"/>
            <p:cNvCxnSpPr>
              <a:stCxn id="104" idx="2"/>
            </p:cNvCxnSpPr>
            <p:nvPr/>
          </p:nvCxnSpPr>
          <p:spPr>
            <a:xfrm rot="5400000">
              <a:off x="4607719" y="5322107"/>
              <a:ext cx="785818"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2" name="矩形 111"/>
            <p:cNvSpPr/>
            <p:nvPr/>
          </p:nvSpPr>
          <p:spPr>
            <a:xfrm>
              <a:off x="5786446" y="5786454"/>
              <a:ext cx="1143008" cy="3571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dk1"/>
                  </a:solidFill>
                  <a:effectLst/>
                  <a:uLnTx/>
                  <a:uFillTx/>
                  <a:latin typeface="+mn-lt"/>
                  <a:ea typeface="+mn-ea"/>
                  <a:cs typeface="+mn-cs"/>
                </a:rPr>
                <a:t>中等风险</a:t>
              </a:r>
              <a:endParaRPr kumimoji="0" lang="zh-CN" altLang="en-US" sz="1800" b="0" i="0" u="none" strike="noStrike" kern="1200" cap="none" spc="0" normalizeH="0" baseline="0" noProof="0" dirty="0">
                <a:ln>
                  <a:noFill/>
                </a:ln>
                <a:solidFill>
                  <a:schemeClr val="dk1"/>
                </a:solidFill>
                <a:effectLst/>
                <a:uLnTx/>
                <a:uFillTx/>
                <a:latin typeface="+mn-lt"/>
                <a:ea typeface="+mn-ea"/>
                <a:cs typeface="+mn-cs"/>
              </a:endParaRPr>
            </a:p>
          </p:txBody>
        </p:sp>
        <p:cxnSp>
          <p:nvCxnSpPr>
            <p:cNvPr id="113" name="直接连接符 112"/>
            <p:cNvCxnSpPr>
              <a:stCxn id="105" idx="2"/>
              <a:endCxn id="112" idx="0"/>
            </p:cNvCxnSpPr>
            <p:nvPr/>
          </p:nvCxnSpPr>
          <p:spPr>
            <a:xfrm rot="16200000" flipH="1">
              <a:off x="5911462" y="5339967"/>
              <a:ext cx="714380" cy="178595"/>
            </a:xfrm>
            <a:prstGeom prst="line">
              <a:avLst/>
            </a:prstGeom>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7358082" y="5786454"/>
              <a:ext cx="1143008" cy="3571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dk1"/>
                  </a:solidFill>
                  <a:effectLst/>
                  <a:uLnTx/>
                  <a:uFillTx/>
                  <a:latin typeface="+mn-lt"/>
                  <a:ea typeface="+mn-ea"/>
                  <a:cs typeface="+mn-cs"/>
                </a:rPr>
                <a:t>低风险</a:t>
              </a:r>
              <a:endParaRPr kumimoji="0" lang="zh-CN" altLang="en-US" sz="1800" b="0" i="0" u="none" strike="noStrike" kern="1200" cap="none" spc="0" normalizeH="0" baseline="0" noProof="0" dirty="0">
                <a:ln>
                  <a:noFill/>
                </a:ln>
                <a:solidFill>
                  <a:schemeClr val="dk1"/>
                </a:solidFill>
                <a:effectLst/>
                <a:uLnTx/>
                <a:uFillTx/>
                <a:latin typeface="+mn-lt"/>
                <a:ea typeface="+mn-ea"/>
                <a:cs typeface="+mn-cs"/>
              </a:endParaRPr>
            </a:p>
          </p:txBody>
        </p:sp>
      </p:grpSp>
      <p:cxnSp>
        <p:nvCxnSpPr>
          <p:cNvPr id="117" name="直接连接符 116"/>
          <p:cNvCxnSpPr>
            <a:stCxn id="106" idx="2"/>
            <a:endCxn id="114" idx="0"/>
          </p:cNvCxnSpPr>
          <p:nvPr/>
        </p:nvCxnSpPr>
        <p:spPr>
          <a:xfrm rot="16200000" flipH="1">
            <a:off x="7447756" y="5304631"/>
            <a:ext cx="714375" cy="249238"/>
          </a:xfrm>
          <a:prstGeom prst="line">
            <a:avLst/>
          </a:prstGeom>
        </p:spPr>
        <p:style>
          <a:lnRef idx="1">
            <a:schemeClr val="accent1"/>
          </a:lnRef>
          <a:fillRef idx="0">
            <a:schemeClr val="accent1"/>
          </a:fillRef>
          <a:effectRef idx="0">
            <a:schemeClr val="accent1"/>
          </a:effectRef>
          <a:fontRef idx="minor">
            <a:schemeClr val="tx1"/>
          </a:fontRef>
        </p:style>
      </p:cxnSp>
      <p:sp>
        <p:nvSpPr>
          <p:cNvPr id="119" name="矩形 118"/>
          <p:cNvSpPr/>
          <p:nvPr/>
        </p:nvSpPr>
        <p:spPr>
          <a:xfrm>
            <a:off x="2000250" y="6357938"/>
            <a:ext cx="4903788" cy="28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图</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10-13 </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信用风险评定的决策树</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内容占位符 2"/>
          <p:cNvSpPr>
            <a:spLocks noGrp="1"/>
          </p:cNvSpPr>
          <p:nvPr>
            <p:ph idx="1"/>
          </p:nvPr>
        </p:nvSpPr>
        <p:spPr>
          <a:xfrm>
            <a:off x="457200" y="428625"/>
            <a:ext cx="8229600" cy="5697538"/>
          </a:xfrm>
        </p:spPr>
        <p:txBody>
          <a:bodyPr vert="horz" wrap="square" anchor="t" anchorCtr="0"/>
          <a:p>
            <a:pPr>
              <a:buNone/>
            </a:pPr>
            <a:endParaRPr lang="zh-CN" altLang="en-US" dirty="0"/>
          </a:p>
        </p:txBody>
      </p:sp>
      <p:grpSp>
        <p:nvGrpSpPr>
          <p:cNvPr id="52227" name="组合 96"/>
          <p:cNvGrpSpPr/>
          <p:nvPr/>
        </p:nvGrpSpPr>
        <p:grpSpPr>
          <a:xfrm>
            <a:off x="500063" y="1000125"/>
            <a:ext cx="7929562" cy="5143500"/>
            <a:chOff x="500034" y="1000108"/>
            <a:chExt cx="7929618" cy="5143536"/>
          </a:xfrm>
        </p:grpSpPr>
        <p:sp>
          <p:nvSpPr>
            <p:cNvPr id="5" name="矩形 4"/>
            <p:cNvSpPr/>
            <p:nvPr/>
          </p:nvSpPr>
          <p:spPr>
            <a:xfrm>
              <a:off x="1071538" y="1785926"/>
              <a:ext cx="1000132" cy="142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smtClean="0">
                  <a:ln>
                    <a:noFill/>
                  </a:ln>
                  <a:solidFill>
                    <a:schemeClr val="tx1"/>
                  </a:solidFill>
                  <a:effectLst/>
                  <a:uLnTx/>
                  <a:uFillTx/>
                  <a:latin typeface="+mn-lt"/>
                  <a:ea typeface="+mn-ea"/>
                  <a:cs typeface="+mn-cs"/>
                </a:rPr>
                <a:t>0—15000</a:t>
              </a:r>
              <a:r>
                <a:rPr kumimoji="0" lang="zh-CN" altLang="en-US" sz="1400" b="0" i="0" u="none" strike="noStrike" kern="1200" cap="none" spc="0" normalizeH="0" baseline="0" noProof="0" dirty="0" smtClean="0">
                  <a:ln>
                    <a:noFill/>
                  </a:ln>
                  <a:solidFill>
                    <a:schemeClr val="tx1"/>
                  </a:solidFill>
                  <a:effectLst/>
                  <a:uLnTx/>
                  <a:uFillTx/>
                  <a:latin typeface="+mn-lt"/>
                  <a:ea typeface="+mn-ea"/>
                  <a:cs typeface="+mn-cs"/>
                </a:rPr>
                <a:t>美元</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矩形 5"/>
            <p:cNvSpPr/>
            <p:nvPr/>
          </p:nvSpPr>
          <p:spPr>
            <a:xfrm>
              <a:off x="2214546" y="1857364"/>
              <a:ext cx="1071570"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smtClean="0">
                  <a:ln>
                    <a:noFill/>
                  </a:ln>
                  <a:solidFill>
                    <a:schemeClr val="tx1"/>
                  </a:solidFill>
                  <a:effectLst/>
                  <a:uLnTx/>
                  <a:uFillTx/>
                  <a:latin typeface="+mn-lt"/>
                  <a:ea typeface="+mn-ea"/>
                  <a:cs typeface="+mn-cs"/>
                </a:rPr>
                <a:t>15000—35000</a:t>
              </a: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美元</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矩形 6"/>
            <p:cNvSpPr/>
            <p:nvPr/>
          </p:nvSpPr>
          <p:spPr>
            <a:xfrm>
              <a:off x="4071934" y="1714488"/>
              <a:ext cx="928694" cy="142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超过</a:t>
              </a:r>
              <a:r>
                <a:rPr kumimoji="0" lang="en-US" altLang="zh-CN" sz="1600" b="0" i="0" u="none" strike="noStrike" kern="1200" cap="none" spc="0" normalizeH="0" baseline="0" noProof="0" dirty="0" smtClean="0">
                  <a:ln>
                    <a:noFill/>
                  </a:ln>
                  <a:solidFill>
                    <a:schemeClr val="tx1"/>
                  </a:solidFill>
                  <a:effectLst/>
                  <a:uLnTx/>
                  <a:uFillTx/>
                  <a:latin typeface="+mn-lt"/>
                  <a:ea typeface="+mn-ea"/>
                  <a:cs typeface="+mn-cs"/>
                </a:rPr>
                <a:t>35000</a:t>
              </a: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美元</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8" name="直接连接符 7"/>
            <p:cNvCxnSpPr/>
            <p:nvPr/>
          </p:nvCxnSpPr>
          <p:spPr>
            <a:xfrm rot="5400000">
              <a:off x="1854975" y="859613"/>
              <a:ext cx="428628" cy="995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6200000" flipH="1">
              <a:off x="2393141" y="1393017"/>
              <a:ext cx="428628"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200000" flipH="1">
              <a:off x="3176578" y="533380"/>
              <a:ext cx="571504" cy="1790712"/>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071538" y="2786058"/>
              <a:ext cx="1000132" cy="4286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dk1"/>
                  </a:solidFill>
                  <a:effectLst/>
                  <a:uLnTx/>
                  <a:uFillTx/>
                  <a:latin typeface="+mn-lt"/>
                  <a:ea typeface="+mn-ea"/>
                  <a:cs typeface="+mn-cs"/>
                </a:rPr>
                <a:t>高风险</a:t>
              </a:r>
              <a:endParaRPr kumimoji="0" lang="zh-CN" altLang="en-US" sz="1800" b="0" i="0" u="none" strike="noStrike" kern="1200" cap="none" spc="0" normalizeH="0" baseline="0" noProof="0" dirty="0">
                <a:ln>
                  <a:noFill/>
                </a:ln>
                <a:solidFill>
                  <a:schemeClr val="dk1"/>
                </a:solidFill>
                <a:effectLst/>
                <a:uLnTx/>
                <a:uFillTx/>
                <a:latin typeface="+mn-lt"/>
                <a:ea typeface="+mn-ea"/>
                <a:cs typeface="+mn-cs"/>
              </a:endParaRPr>
            </a:p>
          </p:txBody>
        </p:sp>
        <p:cxnSp>
          <p:nvCxnSpPr>
            <p:cNvPr id="12" name="直接连接符 11"/>
            <p:cNvCxnSpPr>
              <a:stCxn id="5" idx="2"/>
            </p:cNvCxnSpPr>
            <p:nvPr/>
          </p:nvCxnSpPr>
          <p:spPr>
            <a:xfrm rot="5400000">
              <a:off x="1178695" y="2321711"/>
              <a:ext cx="7858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 idx="2"/>
            </p:cNvCxnSpPr>
            <p:nvPr/>
          </p:nvCxnSpPr>
          <p:spPr>
            <a:xfrm rot="16200000" flipH="1">
              <a:off x="2482438" y="2339571"/>
              <a:ext cx="714380" cy="178595"/>
            </a:xfrm>
            <a:prstGeom prst="line">
              <a:avLst/>
            </a:prstGeom>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2071670" y="1000108"/>
              <a:ext cx="1000132" cy="142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收入</a:t>
              </a:r>
              <a:r>
                <a:rPr kumimoji="0" lang="zh-CN" altLang="en-US" sz="14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42" name="矩形 41"/>
            <p:cNvSpPr/>
            <p:nvPr/>
          </p:nvSpPr>
          <p:spPr>
            <a:xfrm>
              <a:off x="2428860" y="2857496"/>
              <a:ext cx="1000132"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smtClean="0">
                  <a:ln>
                    <a:noFill/>
                  </a:ln>
                  <a:solidFill>
                    <a:schemeClr val="tx1"/>
                  </a:solidFill>
                  <a:effectLst/>
                  <a:uLnTx/>
                  <a:uFillTx/>
                  <a:latin typeface="+mn-lt"/>
                  <a:ea typeface="+mn-ea"/>
                  <a:cs typeface="+mn-cs"/>
                </a:rPr>
                <a:t>信用历史？</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43" name="矩形 42"/>
            <p:cNvSpPr/>
            <p:nvPr/>
          </p:nvSpPr>
          <p:spPr>
            <a:xfrm>
              <a:off x="5214942" y="2857496"/>
              <a:ext cx="1000132"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smtClean="0">
                  <a:ln>
                    <a:noFill/>
                  </a:ln>
                  <a:solidFill>
                    <a:schemeClr val="tx1"/>
                  </a:solidFill>
                  <a:effectLst/>
                  <a:uLnTx/>
                  <a:uFillTx/>
                  <a:latin typeface="+mn-lt"/>
                  <a:ea typeface="+mn-ea"/>
                  <a:cs typeface="+mn-cs"/>
                </a:rPr>
                <a:t>信用历史？</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45" name="直接连接符 44"/>
            <p:cNvCxnSpPr>
              <a:stCxn id="7" idx="2"/>
            </p:cNvCxnSpPr>
            <p:nvPr/>
          </p:nvCxnSpPr>
          <p:spPr>
            <a:xfrm>
              <a:off x="4572000" y="1928802"/>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285852" y="3357562"/>
              <a:ext cx="1000132"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未知</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7" name="矩形 46"/>
            <p:cNvSpPr/>
            <p:nvPr/>
          </p:nvSpPr>
          <p:spPr>
            <a:xfrm>
              <a:off x="2214546" y="3429000"/>
              <a:ext cx="857256"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坏</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8" name="矩形 47"/>
            <p:cNvSpPr/>
            <p:nvPr/>
          </p:nvSpPr>
          <p:spPr>
            <a:xfrm>
              <a:off x="3286116" y="3429000"/>
              <a:ext cx="857256"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好</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50" name="直接连接符 49"/>
            <p:cNvCxnSpPr>
              <a:stCxn id="42" idx="2"/>
              <a:endCxn id="46" idx="0"/>
            </p:cNvCxnSpPr>
            <p:nvPr/>
          </p:nvCxnSpPr>
          <p:spPr>
            <a:xfrm rot="5400000">
              <a:off x="2285984" y="2714620"/>
              <a:ext cx="142876" cy="1143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2" idx="2"/>
              <a:endCxn id="47" idx="0"/>
            </p:cNvCxnSpPr>
            <p:nvPr/>
          </p:nvCxnSpPr>
          <p:spPr>
            <a:xfrm rot="5400000">
              <a:off x="2678893" y="3178967"/>
              <a:ext cx="214314"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2928926" y="3214686"/>
              <a:ext cx="785818" cy="142876"/>
            </a:xfrm>
            <a:prstGeom prst="line">
              <a:avLst/>
            </a:prstGeom>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714348" y="4071942"/>
              <a:ext cx="1000132"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债务？</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58" name="直接连接符 57"/>
            <p:cNvCxnSpPr>
              <a:stCxn id="56" idx="0"/>
              <a:endCxn id="46" idx="2"/>
            </p:cNvCxnSpPr>
            <p:nvPr/>
          </p:nvCxnSpPr>
          <p:spPr>
            <a:xfrm rot="5400000" flipH="1" flipV="1">
              <a:off x="1321571" y="3607595"/>
              <a:ext cx="357190" cy="571504"/>
            </a:xfrm>
            <a:prstGeom prst="line">
              <a:avLst/>
            </a:prstGeom>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2071670" y="4071942"/>
              <a:ext cx="1000132" cy="4286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dk1"/>
                  </a:solidFill>
                  <a:effectLst/>
                  <a:uLnTx/>
                  <a:uFillTx/>
                  <a:latin typeface="+mn-lt"/>
                  <a:ea typeface="+mn-ea"/>
                  <a:cs typeface="+mn-cs"/>
                </a:rPr>
                <a:t>高风险</a:t>
              </a:r>
              <a:endParaRPr kumimoji="0" lang="zh-CN" altLang="en-US" sz="1800" b="0" i="0" u="none" strike="noStrike" kern="1200" cap="none" spc="0" normalizeH="0" baseline="0" noProof="0" dirty="0">
                <a:ln>
                  <a:noFill/>
                </a:ln>
                <a:solidFill>
                  <a:schemeClr val="dk1"/>
                </a:solidFill>
                <a:effectLst/>
                <a:uLnTx/>
                <a:uFillTx/>
                <a:latin typeface="+mn-lt"/>
                <a:ea typeface="+mn-ea"/>
                <a:cs typeface="+mn-cs"/>
              </a:endParaRPr>
            </a:p>
          </p:txBody>
        </p:sp>
        <p:cxnSp>
          <p:nvCxnSpPr>
            <p:cNvPr id="61" name="直接连接符 60"/>
            <p:cNvCxnSpPr>
              <a:stCxn id="47" idx="2"/>
              <a:endCxn id="59" idx="0"/>
            </p:cNvCxnSpPr>
            <p:nvPr/>
          </p:nvCxnSpPr>
          <p:spPr>
            <a:xfrm rot="5400000">
              <a:off x="2428860" y="3857628"/>
              <a:ext cx="357190" cy="71438"/>
            </a:xfrm>
            <a:prstGeom prst="line">
              <a:avLst/>
            </a:prstGeom>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3286116" y="4071942"/>
              <a:ext cx="1143008" cy="4286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dk1"/>
                  </a:solidFill>
                  <a:effectLst/>
                  <a:uLnTx/>
                  <a:uFillTx/>
                  <a:latin typeface="+mn-lt"/>
                  <a:ea typeface="+mn-ea"/>
                  <a:cs typeface="+mn-cs"/>
                </a:rPr>
                <a:t>中等风险</a:t>
              </a:r>
              <a:endParaRPr kumimoji="0" lang="zh-CN" altLang="en-US" sz="1800" b="0" i="0" u="none" strike="noStrike" kern="1200" cap="none" spc="0" normalizeH="0" baseline="0" noProof="0" dirty="0">
                <a:ln>
                  <a:noFill/>
                </a:ln>
                <a:solidFill>
                  <a:schemeClr val="dk1"/>
                </a:solidFill>
                <a:effectLst/>
                <a:uLnTx/>
                <a:uFillTx/>
                <a:latin typeface="+mn-lt"/>
                <a:ea typeface="+mn-ea"/>
                <a:cs typeface="+mn-cs"/>
              </a:endParaRPr>
            </a:p>
          </p:txBody>
        </p:sp>
        <p:cxnSp>
          <p:nvCxnSpPr>
            <p:cNvPr id="64" name="直接连接符 63"/>
            <p:cNvCxnSpPr>
              <a:stCxn id="48" idx="2"/>
              <a:endCxn id="62" idx="0"/>
            </p:cNvCxnSpPr>
            <p:nvPr/>
          </p:nvCxnSpPr>
          <p:spPr>
            <a:xfrm rot="16200000" flipH="1">
              <a:off x="3607587" y="3821909"/>
              <a:ext cx="357190" cy="142876"/>
            </a:xfrm>
            <a:prstGeom prst="line">
              <a:avLst/>
            </a:prstGeom>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500034" y="4857760"/>
              <a:ext cx="1000132"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高</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6" name="矩形 65"/>
            <p:cNvSpPr/>
            <p:nvPr/>
          </p:nvSpPr>
          <p:spPr>
            <a:xfrm>
              <a:off x="1643042" y="4857760"/>
              <a:ext cx="1000132"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低</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68" name="直接连接符 67"/>
            <p:cNvCxnSpPr>
              <a:stCxn id="56" idx="2"/>
              <a:endCxn id="65" idx="0"/>
            </p:cNvCxnSpPr>
            <p:nvPr/>
          </p:nvCxnSpPr>
          <p:spPr>
            <a:xfrm rot="5400000">
              <a:off x="892943" y="4536289"/>
              <a:ext cx="428628"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56" idx="2"/>
              <a:endCxn id="66" idx="0"/>
            </p:cNvCxnSpPr>
            <p:nvPr/>
          </p:nvCxnSpPr>
          <p:spPr>
            <a:xfrm rot="16200000" flipH="1">
              <a:off x="1464447" y="4179099"/>
              <a:ext cx="428628" cy="928694"/>
            </a:xfrm>
            <a:prstGeom prst="line">
              <a:avLst/>
            </a:prstGeom>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500034" y="5715016"/>
              <a:ext cx="1000132" cy="4286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dk1"/>
                  </a:solidFill>
                  <a:effectLst/>
                  <a:uLnTx/>
                  <a:uFillTx/>
                  <a:latin typeface="+mn-lt"/>
                  <a:ea typeface="+mn-ea"/>
                  <a:cs typeface="+mn-cs"/>
                </a:rPr>
                <a:t>高风险</a:t>
              </a:r>
              <a:endParaRPr kumimoji="0" lang="zh-CN" altLang="en-US" sz="1800" b="0" i="0" u="none" strike="noStrike" kern="1200" cap="none" spc="0" normalizeH="0" baseline="0" noProof="0" dirty="0">
                <a:ln>
                  <a:noFill/>
                </a:ln>
                <a:solidFill>
                  <a:schemeClr val="dk1"/>
                </a:solidFill>
                <a:effectLst/>
                <a:uLnTx/>
                <a:uFillTx/>
                <a:latin typeface="+mn-lt"/>
                <a:ea typeface="+mn-ea"/>
                <a:cs typeface="+mn-cs"/>
              </a:endParaRPr>
            </a:p>
          </p:txBody>
        </p:sp>
        <p:cxnSp>
          <p:nvCxnSpPr>
            <p:cNvPr id="73" name="直接连接符 72"/>
            <p:cNvCxnSpPr>
              <a:stCxn id="65" idx="2"/>
              <a:endCxn id="71" idx="0"/>
            </p:cNvCxnSpPr>
            <p:nvPr/>
          </p:nvCxnSpPr>
          <p:spPr>
            <a:xfrm rot="5400000">
              <a:off x="750067" y="5464983"/>
              <a:ext cx="500066" cy="1588"/>
            </a:xfrm>
            <a:prstGeom prst="line">
              <a:avLst/>
            </a:prstGeom>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1928794" y="5715016"/>
              <a:ext cx="1143008" cy="4286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dk1"/>
                  </a:solidFill>
                  <a:effectLst/>
                  <a:uLnTx/>
                  <a:uFillTx/>
                  <a:latin typeface="+mn-lt"/>
                  <a:ea typeface="+mn-ea"/>
                  <a:cs typeface="+mn-cs"/>
                </a:rPr>
                <a:t>中等风险</a:t>
              </a:r>
              <a:endParaRPr kumimoji="0" lang="zh-CN" altLang="en-US" sz="1800" b="0" i="0" u="none" strike="noStrike" kern="1200" cap="none" spc="0" normalizeH="0" baseline="0" noProof="0" dirty="0">
                <a:ln>
                  <a:noFill/>
                </a:ln>
                <a:solidFill>
                  <a:schemeClr val="dk1"/>
                </a:solidFill>
                <a:effectLst/>
                <a:uLnTx/>
                <a:uFillTx/>
                <a:latin typeface="+mn-lt"/>
                <a:ea typeface="+mn-ea"/>
                <a:cs typeface="+mn-cs"/>
              </a:endParaRPr>
            </a:p>
          </p:txBody>
        </p:sp>
        <p:cxnSp>
          <p:nvCxnSpPr>
            <p:cNvPr id="78" name="直接连接符 77"/>
            <p:cNvCxnSpPr>
              <a:stCxn id="66" idx="2"/>
              <a:endCxn id="76" idx="0"/>
            </p:cNvCxnSpPr>
            <p:nvPr/>
          </p:nvCxnSpPr>
          <p:spPr>
            <a:xfrm rot="16200000" flipH="1">
              <a:off x="2071670" y="5286388"/>
              <a:ext cx="500066" cy="357190"/>
            </a:xfrm>
            <a:prstGeom prst="line">
              <a:avLst/>
            </a:prstGeom>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5286380" y="3509962"/>
              <a:ext cx="1000132"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未知</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0" name="矩形 79"/>
            <p:cNvSpPr/>
            <p:nvPr/>
          </p:nvSpPr>
          <p:spPr>
            <a:xfrm>
              <a:off x="6215074" y="3581400"/>
              <a:ext cx="857256"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坏</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1" name="矩形 80"/>
            <p:cNvSpPr/>
            <p:nvPr/>
          </p:nvSpPr>
          <p:spPr>
            <a:xfrm>
              <a:off x="7286644" y="3581400"/>
              <a:ext cx="857256"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好</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82" name="直接连接符 81"/>
            <p:cNvCxnSpPr>
              <a:endCxn id="79" idx="0"/>
            </p:cNvCxnSpPr>
            <p:nvPr/>
          </p:nvCxnSpPr>
          <p:spPr>
            <a:xfrm rot="5400000">
              <a:off x="5567370" y="3290886"/>
              <a:ext cx="4381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endCxn id="80" idx="0"/>
            </p:cNvCxnSpPr>
            <p:nvPr/>
          </p:nvCxnSpPr>
          <p:spPr>
            <a:xfrm>
              <a:off x="5786446" y="3143248"/>
              <a:ext cx="857256" cy="438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857884" y="3143248"/>
              <a:ext cx="1857388" cy="366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endCxn id="79" idx="2"/>
            </p:cNvCxnSpPr>
            <p:nvPr/>
          </p:nvCxnSpPr>
          <p:spPr>
            <a:xfrm rot="5400000" flipH="1" flipV="1">
              <a:off x="5322099" y="3759995"/>
              <a:ext cx="357190" cy="571504"/>
            </a:xfrm>
            <a:prstGeom prst="line">
              <a:avLst/>
            </a:prstGeom>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6072198" y="4224342"/>
              <a:ext cx="1000132" cy="4286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dk1"/>
                  </a:solidFill>
                  <a:effectLst/>
                  <a:uLnTx/>
                  <a:uFillTx/>
                  <a:latin typeface="+mn-lt"/>
                  <a:ea typeface="+mn-ea"/>
                  <a:cs typeface="+mn-cs"/>
                </a:rPr>
                <a:t>高风险</a:t>
              </a:r>
              <a:endParaRPr kumimoji="0" lang="zh-CN" altLang="en-US" sz="1800" b="0" i="0" u="none" strike="noStrike" kern="1200" cap="none" spc="0" normalizeH="0" baseline="0" noProof="0" dirty="0">
                <a:ln>
                  <a:noFill/>
                </a:ln>
                <a:solidFill>
                  <a:schemeClr val="dk1"/>
                </a:solidFill>
                <a:effectLst/>
                <a:uLnTx/>
                <a:uFillTx/>
                <a:latin typeface="+mn-lt"/>
                <a:ea typeface="+mn-ea"/>
                <a:cs typeface="+mn-cs"/>
              </a:endParaRPr>
            </a:p>
          </p:txBody>
        </p:sp>
        <p:cxnSp>
          <p:nvCxnSpPr>
            <p:cNvPr id="88" name="直接连接符 87"/>
            <p:cNvCxnSpPr>
              <a:stCxn id="80" idx="2"/>
              <a:endCxn id="87" idx="0"/>
            </p:cNvCxnSpPr>
            <p:nvPr/>
          </p:nvCxnSpPr>
          <p:spPr>
            <a:xfrm rot="5400000">
              <a:off x="6429388" y="4010028"/>
              <a:ext cx="357190" cy="71438"/>
            </a:xfrm>
            <a:prstGeom prst="line">
              <a:avLst/>
            </a:prstGeom>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7286644" y="4224342"/>
              <a:ext cx="1143008" cy="4286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dk1"/>
                  </a:solidFill>
                  <a:effectLst/>
                  <a:uLnTx/>
                  <a:uFillTx/>
                  <a:latin typeface="+mn-lt"/>
                  <a:ea typeface="+mn-ea"/>
                  <a:cs typeface="+mn-cs"/>
                </a:rPr>
                <a:t>中等风险</a:t>
              </a:r>
              <a:endParaRPr kumimoji="0" lang="zh-CN" altLang="en-US" sz="1800" b="0" i="0" u="none" strike="noStrike" kern="1200" cap="none" spc="0" normalizeH="0" baseline="0" noProof="0" dirty="0">
                <a:ln>
                  <a:noFill/>
                </a:ln>
                <a:solidFill>
                  <a:schemeClr val="dk1"/>
                </a:solidFill>
                <a:effectLst/>
                <a:uLnTx/>
                <a:uFillTx/>
                <a:latin typeface="+mn-lt"/>
                <a:ea typeface="+mn-ea"/>
                <a:cs typeface="+mn-cs"/>
              </a:endParaRPr>
            </a:p>
          </p:txBody>
        </p:sp>
        <p:cxnSp>
          <p:nvCxnSpPr>
            <p:cNvPr id="90" name="直接连接符 89"/>
            <p:cNvCxnSpPr>
              <a:stCxn id="81" idx="2"/>
              <a:endCxn id="89" idx="0"/>
            </p:cNvCxnSpPr>
            <p:nvPr/>
          </p:nvCxnSpPr>
          <p:spPr>
            <a:xfrm rot="16200000" flipH="1">
              <a:off x="7608115" y="3974309"/>
              <a:ext cx="357190" cy="142876"/>
            </a:xfrm>
            <a:prstGeom prst="line">
              <a:avLst/>
            </a:prstGeom>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4786314" y="4214818"/>
              <a:ext cx="1000132" cy="4286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dk1"/>
                  </a:solidFill>
                  <a:effectLst/>
                  <a:uLnTx/>
                  <a:uFillTx/>
                  <a:latin typeface="+mn-lt"/>
                  <a:ea typeface="+mn-ea"/>
                  <a:cs typeface="+mn-cs"/>
                </a:rPr>
                <a:t>低风险</a:t>
              </a:r>
              <a:endParaRPr kumimoji="0" lang="zh-CN" alt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96" name="矩形 95"/>
            <p:cNvSpPr/>
            <p:nvPr/>
          </p:nvSpPr>
          <p:spPr>
            <a:xfrm>
              <a:off x="3143240" y="5572140"/>
              <a:ext cx="4904232"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图</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10-14 </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信用风险评定的简化的决策树</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1"/>
          <p:cNvSpPr>
            <a:spLocks noGrp="1"/>
          </p:cNvSpPr>
          <p:nvPr>
            <p:ph type="title"/>
          </p:nvPr>
        </p:nvSpPr>
        <p:spPr/>
        <p:txBody>
          <a:bodyPr vert="horz" wrap="square" anchor="ctr" anchorCtr="0"/>
          <a:p>
            <a:endParaRPr lang="zh-CN" altLang="en-US" dirty="0"/>
          </a:p>
        </p:txBody>
      </p:sp>
      <p:sp>
        <p:nvSpPr>
          <p:cNvPr id="53251" name="内容占位符 2"/>
          <p:cNvSpPr>
            <a:spLocks noGrp="1"/>
          </p:cNvSpPr>
          <p:nvPr>
            <p:ph idx="1"/>
          </p:nvPr>
        </p:nvSpPr>
        <p:spPr/>
        <p:txBody>
          <a:bodyPr vert="horz" wrap="square" anchor="t" anchorCtr="0"/>
          <a:p>
            <a:pPr>
              <a:buNone/>
            </a:pPr>
            <a:r>
              <a:rPr lang="en-US" altLang="zh-CN" dirty="0"/>
              <a:t>	The ID3 algorithm assumes that this is the </a:t>
            </a:r>
            <a:r>
              <a:rPr lang="en-US" altLang="zh-CN" dirty="0">
                <a:solidFill>
                  <a:srgbClr val="FF0000"/>
                </a:solidFill>
              </a:rPr>
              <a:t>simplest decision tree that covers all the training examples</a:t>
            </a:r>
            <a:r>
              <a:rPr lang="en-US" altLang="zh-CN" dirty="0"/>
              <a:t>.</a:t>
            </a:r>
            <a:endParaRPr lang="en-US" altLang="zh-CN" dirty="0"/>
          </a:p>
          <a:p>
            <a:pPr>
              <a:buNone/>
            </a:pPr>
            <a:r>
              <a:rPr lang="en-US" altLang="zh-CN" dirty="0"/>
              <a:t>          This principle ,known as </a:t>
            </a:r>
            <a:r>
              <a:rPr lang="en-US" altLang="zh-CN" dirty="0">
                <a:solidFill>
                  <a:srgbClr val="FF0000"/>
                </a:solidFill>
              </a:rPr>
              <a:t>Occam’s Razor</a:t>
            </a:r>
            <a:r>
              <a:rPr lang="en-US" altLang="zh-CN" dirty="0"/>
              <a:t>:</a:t>
            </a:r>
            <a:endParaRPr lang="en-US" altLang="zh-CN" dirty="0"/>
          </a:p>
          <a:p>
            <a:pPr>
              <a:buNone/>
            </a:pPr>
            <a:r>
              <a:rPr lang="en-US" altLang="zh-CN" dirty="0"/>
              <a:t>		It is vain to do with more what can be done with less..Entities should not be multiplied beyond necessity. </a:t>
            </a:r>
            <a:endParaRPr lang="zh-CN" altLang="en-US" dirty="0"/>
          </a:p>
        </p:txBody>
      </p:sp>
      <p:pic>
        <p:nvPicPr>
          <p:cNvPr id="2" name="图片 1"/>
          <p:cNvPicPr>
            <a:picLocks noChangeAspect="1"/>
          </p:cNvPicPr>
          <p:nvPr/>
        </p:nvPicPr>
        <p:blipFill>
          <a:blip r:embed="rId1"/>
          <a:stretch>
            <a:fillRect/>
          </a:stretch>
        </p:blipFill>
        <p:spPr>
          <a:xfrm>
            <a:off x="1795780" y="5805170"/>
            <a:ext cx="5753100" cy="50038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dirty="0" smtClean="0">
                <a:ln>
                  <a:noFill/>
                </a:ln>
                <a:solidFill>
                  <a:schemeClr val="tx2"/>
                </a:solidFill>
                <a:effectLst/>
                <a:uLnTx/>
                <a:uFillTx/>
                <a:latin typeface="+mj-lt"/>
                <a:ea typeface="+mj-ea"/>
                <a:cs typeface="+mj-cs"/>
              </a:rPr>
              <a:t>10.3.1 Top-Down Decision Tree Induction</a:t>
            </a:r>
            <a:endParaRPr kumimoji="0" lang="zh-CN" altLang="en-US" sz="4400" b="0" i="0" u="none" strike="noStrike" kern="1200" cap="none" spc="0" normalizeH="0" baseline="0" noProof="0" dirty="0">
              <a:ln>
                <a:noFill/>
              </a:ln>
              <a:solidFill>
                <a:schemeClr val="tx2"/>
              </a:solidFill>
              <a:effectLst/>
              <a:uLnTx/>
              <a:uFillTx/>
              <a:latin typeface="+mj-lt"/>
              <a:ea typeface="+mj-ea"/>
              <a:cs typeface="+mj-cs"/>
            </a:endParaRPr>
          </a:p>
        </p:txBody>
      </p:sp>
      <p:grpSp>
        <p:nvGrpSpPr>
          <p:cNvPr id="54275" name="内容占位符 3"/>
          <p:cNvGrpSpPr>
            <a:grpSpLocks noGrp="1"/>
          </p:cNvGrpSpPr>
          <p:nvPr/>
        </p:nvGrpSpPr>
        <p:grpSpPr>
          <a:xfrm>
            <a:off x="457200" y="1600200"/>
            <a:ext cx="8229600" cy="4686300"/>
            <a:chOff x="642910" y="285728"/>
            <a:chExt cx="5475736" cy="2786082"/>
          </a:xfrm>
        </p:grpSpPr>
        <p:grpSp>
          <p:nvGrpSpPr>
            <p:cNvPr id="54276" name="组合 4"/>
            <p:cNvGrpSpPr/>
            <p:nvPr/>
          </p:nvGrpSpPr>
          <p:grpSpPr>
            <a:xfrm>
              <a:off x="1464447" y="642918"/>
              <a:ext cx="3893371" cy="1643075"/>
              <a:chOff x="250001" y="4143380"/>
              <a:chExt cx="3893371" cy="1643075"/>
            </a:xfrm>
          </p:grpSpPr>
          <p:sp>
            <p:nvSpPr>
              <p:cNvPr id="12" name="矩形 11"/>
              <p:cNvSpPr/>
              <p:nvPr/>
            </p:nvSpPr>
            <p:spPr>
              <a:xfrm>
                <a:off x="500034" y="4786322"/>
                <a:ext cx="1000132" cy="142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smtClean="0">
                    <a:ln>
                      <a:noFill/>
                    </a:ln>
                    <a:solidFill>
                      <a:schemeClr val="tx1"/>
                    </a:solidFill>
                    <a:effectLst/>
                    <a:uLnTx/>
                    <a:uFillTx/>
                    <a:latin typeface="+mn-lt"/>
                    <a:ea typeface="+mn-ea"/>
                    <a:cs typeface="+mn-cs"/>
                  </a:rPr>
                  <a:t>0—15000</a:t>
                </a:r>
                <a:r>
                  <a:rPr kumimoji="0" lang="zh-CN" altLang="en-US" sz="1400" b="0" i="0" u="none" strike="noStrike" kern="1200" cap="none" spc="0" normalizeH="0" baseline="0" noProof="0" dirty="0" smtClean="0">
                    <a:ln>
                      <a:noFill/>
                    </a:ln>
                    <a:solidFill>
                      <a:schemeClr val="tx1"/>
                    </a:solidFill>
                    <a:effectLst/>
                    <a:uLnTx/>
                    <a:uFillTx/>
                    <a:latin typeface="+mn-lt"/>
                    <a:ea typeface="+mn-ea"/>
                    <a:cs typeface="+mn-cs"/>
                  </a:rPr>
                  <a:t>美元</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矩形 12"/>
              <p:cNvSpPr/>
              <p:nvPr/>
            </p:nvSpPr>
            <p:spPr>
              <a:xfrm>
                <a:off x="1643042" y="4857760"/>
                <a:ext cx="1071570"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smtClean="0">
                    <a:ln>
                      <a:noFill/>
                    </a:ln>
                    <a:solidFill>
                      <a:schemeClr val="tx1"/>
                    </a:solidFill>
                    <a:effectLst/>
                    <a:uLnTx/>
                    <a:uFillTx/>
                    <a:latin typeface="+mn-lt"/>
                    <a:ea typeface="+mn-ea"/>
                    <a:cs typeface="+mn-cs"/>
                  </a:rPr>
                  <a:t>15000—35000</a:t>
                </a: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美元</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矩形 13"/>
              <p:cNvSpPr/>
              <p:nvPr/>
            </p:nvSpPr>
            <p:spPr>
              <a:xfrm>
                <a:off x="3214678" y="4929198"/>
                <a:ext cx="928694" cy="142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超过</a:t>
                </a:r>
                <a:r>
                  <a:rPr kumimoji="0" lang="en-US" altLang="zh-CN" sz="1600" b="0" i="0" u="none" strike="noStrike" kern="1200" cap="none" spc="0" normalizeH="0" baseline="0" noProof="0" dirty="0" smtClean="0">
                    <a:ln>
                      <a:noFill/>
                    </a:ln>
                    <a:solidFill>
                      <a:schemeClr val="tx1"/>
                    </a:solidFill>
                    <a:effectLst/>
                    <a:uLnTx/>
                    <a:uFillTx/>
                    <a:latin typeface="+mn-lt"/>
                    <a:ea typeface="+mn-ea"/>
                    <a:cs typeface="+mn-cs"/>
                  </a:rPr>
                  <a:t>35000</a:t>
                </a: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美元</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5" name="直接连接符 14"/>
              <p:cNvCxnSpPr/>
              <p:nvPr/>
            </p:nvCxnSpPr>
            <p:spPr>
              <a:xfrm rot="5400000">
                <a:off x="1283471" y="3860009"/>
                <a:ext cx="428628" cy="995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200000" flipH="1">
                <a:off x="1821637" y="4393413"/>
                <a:ext cx="428628"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200000" flipH="1">
                <a:off x="2605074" y="3533776"/>
                <a:ext cx="571504" cy="1790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2" idx="2"/>
                <a:endCxn id="7" idx="0"/>
              </p:cNvCxnSpPr>
              <p:nvPr/>
            </p:nvCxnSpPr>
            <p:spPr>
              <a:xfrm rot="5400000">
                <a:off x="196423" y="4982778"/>
                <a:ext cx="857256" cy="750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3" idx="2"/>
              </p:cNvCxnSpPr>
              <p:nvPr/>
            </p:nvCxnSpPr>
            <p:spPr>
              <a:xfrm rot="16200000" flipH="1">
                <a:off x="1910934" y="5339967"/>
                <a:ext cx="714380" cy="178595"/>
              </a:xfrm>
              <a:prstGeom prst="line">
                <a:avLst/>
              </a:prstGeom>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2857488" y="285728"/>
              <a:ext cx="714380"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收入？</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矩形 6"/>
            <p:cNvSpPr/>
            <p:nvPr/>
          </p:nvSpPr>
          <p:spPr>
            <a:xfrm>
              <a:off x="642910" y="2285992"/>
              <a:ext cx="1643074"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实例</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{1,4,7,11}</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矩形 7"/>
            <p:cNvSpPr/>
            <p:nvPr/>
          </p:nvSpPr>
          <p:spPr>
            <a:xfrm>
              <a:off x="2688359" y="2285992"/>
              <a:ext cx="1643074"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实例</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{2,3,12,14}</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9" name="直接连接符 8"/>
            <p:cNvCxnSpPr>
              <a:stCxn id="14" idx="2"/>
            </p:cNvCxnSpPr>
            <p:nvPr/>
          </p:nvCxnSpPr>
          <p:spPr>
            <a:xfrm rot="16200000" flipH="1">
              <a:off x="4697016" y="1768067"/>
              <a:ext cx="642942" cy="250033"/>
            </a:xfrm>
            <a:prstGeom prst="line">
              <a:avLst/>
            </a:prstGeom>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4357686" y="2285992"/>
              <a:ext cx="1643074"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实例</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{5,6,8,9,10,13}</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矩形 10"/>
            <p:cNvSpPr/>
            <p:nvPr/>
          </p:nvSpPr>
          <p:spPr>
            <a:xfrm>
              <a:off x="1214414" y="2786058"/>
              <a:ext cx="4904232"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图</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10-15 </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一个部分建立的决策树</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357188"/>
            <a:ext cx="8229600" cy="6286500"/>
          </a:xfrm>
        </p:spPr>
        <p:txBody>
          <a:bodyPr vert="horz"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Function </a:t>
            </a:r>
            <a:r>
              <a:rPr kumimoji="0" lang="en-US" altLang="zh-CN" sz="2800" b="0" i="0" u="none" strike="noStrike" kern="1200" cap="none" spc="0" normalizeH="0" baseline="0" noProof="0" dirty="0" err="1" smtClean="0">
                <a:ln>
                  <a:noFill/>
                </a:ln>
                <a:solidFill>
                  <a:srgbClr val="FF0000"/>
                </a:solidFill>
                <a:effectLst/>
                <a:uLnTx/>
                <a:uFillTx/>
                <a:latin typeface="+mn-lt"/>
                <a:ea typeface="+mn-ea"/>
                <a:cs typeface="+mn-cs"/>
              </a:rPr>
              <a:t>induce_tree</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example_set,Properties</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Begin</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If all entries in example _set are in the same class </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Else if Properties  is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emplty</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then return a leaf node labeled with that class</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else if Properties is empty</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then return leaf node labeled with  disjunction of all classes in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example_set</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else begin</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select a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property,P,and</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make it the roof of the current tree.</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delete  p from Properties;</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for each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value,V,of</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P</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begin</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create a branch of the tree labeled with V;</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let partition be elements of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example_set</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with values V for                                   property P;</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call </a:t>
            </a:r>
            <a:r>
              <a:rPr kumimoji="0" lang="en-US" altLang="zh-CN" sz="2800" b="0" i="0" u="none" strike="noStrike" kern="1200" cap="none" spc="0" normalizeH="0" baseline="0" noProof="0" dirty="0" err="1" smtClean="0">
                <a:ln>
                  <a:noFill/>
                </a:ln>
                <a:solidFill>
                  <a:srgbClr val="FF0000"/>
                </a:solidFill>
                <a:effectLst/>
                <a:uLnTx/>
                <a:uFillTx/>
                <a:latin typeface="+mn-lt"/>
                <a:ea typeface="+mn-ea"/>
                <a:cs typeface="+mn-cs"/>
              </a:rPr>
              <a:t>induce_tree</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partition,Properties</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),attach result to branch v</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end </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end</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end</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内容占位符 2"/>
          <p:cNvSpPr>
            <a:spLocks noGrp="1"/>
          </p:cNvSpPr>
          <p:nvPr>
            <p:ph idx="1"/>
          </p:nvPr>
        </p:nvSpPr>
        <p:spPr>
          <a:xfrm>
            <a:off x="0" y="0"/>
            <a:ext cx="8686800" cy="6858000"/>
          </a:xfrm>
        </p:spPr>
        <p:txBody>
          <a:bodyPr vert="horz" wrap="square" anchor="t" anchorCtr="0"/>
          <a:p>
            <a:pPr>
              <a:buNone/>
            </a:pPr>
            <a:endParaRPr lang="zh-CN" altLang="en-US" dirty="0"/>
          </a:p>
        </p:txBody>
      </p:sp>
      <p:grpSp>
        <p:nvGrpSpPr>
          <p:cNvPr id="56323" name="组合 49"/>
          <p:cNvGrpSpPr/>
          <p:nvPr/>
        </p:nvGrpSpPr>
        <p:grpSpPr>
          <a:xfrm>
            <a:off x="1285875" y="1428750"/>
            <a:ext cx="6143625" cy="5000625"/>
            <a:chOff x="1285852" y="2500306"/>
            <a:chExt cx="5286412" cy="3929090"/>
          </a:xfrm>
        </p:grpSpPr>
        <p:grpSp>
          <p:nvGrpSpPr>
            <p:cNvPr id="56324" name="组合 42"/>
            <p:cNvGrpSpPr/>
            <p:nvPr/>
          </p:nvGrpSpPr>
          <p:grpSpPr>
            <a:xfrm>
              <a:off x="1285852" y="2500306"/>
              <a:ext cx="5172602" cy="2176111"/>
              <a:chOff x="642910" y="285728"/>
              <a:chExt cx="5357850" cy="2357454"/>
            </a:xfrm>
          </p:grpSpPr>
          <p:grpSp>
            <p:nvGrpSpPr>
              <p:cNvPr id="56337" name="组合 4"/>
              <p:cNvGrpSpPr/>
              <p:nvPr/>
            </p:nvGrpSpPr>
            <p:grpSpPr>
              <a:xfrm>
                <a:off x="1464447" y="642918"/>
                <a:ext cx="3893371" cy="1643075"/>
                <a:chOff x="250001" y="4143380"/>
                <a:chExt cx="3893371" cy="1643075"/>
              </a:xfrm>
            </p:grpSpPr>
            <p:sp>
              <p:nvSpPr>
                <p:cNvPr id="51" name="矩形 50"/>
                <p:cNvSpPr/>
                <p:nvPr/>
              </p:nvSpPr>
              <p:spPr>
                <a:xfrm>
                  <a:off x="500034" y="4786322"/>
                  <a:ext cx="1000132" cy="142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smtClean="0">
                      <a:ln>
                        <a:noFill/>
                      </a:ln>
                      <a:solidFill>
                        <a:schemeClr val="tx1"/>
                      </a:solidFill>
                      <a:effectLst/>
                      <a:uLnTx/>
                      <a:uFillTx/>
                      <a:latin typeface="+mn-lt"/>
                      <a:ea typeface="+mn-ea"/>
                      <a:cs typeface="+mn-cs"/>
                    </a:rPr>
                    <a:t>0—15000</a:t>
                  </a:r>
                  <a:r>
                    <a:rPr kumimoji="0" lang="zh-CN" altLang="en-US" sz="1400" b="0" i="0" u="none" strike="noStrike" kern="1200" cap="none" spc="0" normalizeH="0" baseline="0" noProof="0" dirty="0" smtClean="0">
                      <a:ln>
                        <a:noFill/>
                      </a:ln>
                      <a:solidFill>
                        <a:schemeClr val="tx1"/>
                      </a:solidFill>
                      <a:effectLst/>
                      <a:uLnTx/>
                      <a:uFillTx/>
                      <a:latin typeface="+mn-lt"/>
                      <a:ea typeface="+mn-ea"/>
                      <a:cs typeface="+mn-cs"/>
                    </a:rPr>
                    <a:t>美元</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52" name="矩形 51"/>
                <p:cNvSpPr/>
                <p:nvPr/>
              </p:nvSpPr>
              <p:spPr>
                <a:xfrm>
                  <a:off x="1643042" y="4857760"/>
                  <a:ext cx="1071570"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smtClean="0">
                      <a:ln>
                        <a:noFill/>
                      </a:ln>
                      <a:solidFill>
                        <a:schemeClr val="tx1"/>
                      </a:solidFill>
                      <a:effectLst/>
                      <a:uLnTx/>
                      <a:uFillTx/>
                      <a:latin typeface="+mn-lt"/>
                      <a:ea typeface="+mn-ea"/>
                      <a:cs typeface="+mn-cs"/>
                    </a:rPr>
                    <a:t>15000—35000</a:t>
                  </a: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美元</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53" name="矩形 52"/>
                <p:cNvSpPr/>
                <p:nvPr/>
              </p:nvSpPr>
              <p:spPr>
                <a:xfrm>
                  <a:off x="3214678" y="4929198"/>
                  <a:ext cx="928694" cy="142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超过</a:t>
                  </a:r>
                  <a:r>
                    <a:rPr kumimoji="0" lang="en-US" altLang="zh-CN" sz="1600" b="0" i="0" u="none" strike="noStrike" kern="1200" cap="none" spc="0" normalizeH="0" baseline="0" noProof="0" dirty="0" smtClean="0">
                      <a:ln>
                        <a:noFill/>
                      </a:ln>
                      <a:solidFill>
                        <a:schemeClr val="tx1"/>
                      </a:solidFill>
                      <a:effectLst/>
                      <a:uLnTx/>
                      <a:uFillTx/>
                      <a:latin typeface="+mn-lt"/>
                      <a:ea typeface="+mn-ea"/>
                      <a:cs typeface="+mn-cs"/>
                    </a:rPr>
                    <a:t>35000</a:t>
                  </a: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美元</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54" name="直接连接符 53"/>
                <p:cNvCxnSpPr/>
                <p:nvPr/>
              </p:nvCxnSpPr>
              <p:spPr>
                <a:xfrm rot="5400000">
                  <a:off x="1283471" y="3860009"/>
                  <a:ext cx="428628" cy="995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16200000" flipH="1">
                  <a:off x="1821637" y="4393413"/>
                  <a:ext cx="428628"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16200000" flipH="1">
                  <a:off x="2605074" y="3533776"/>
                  <a:ext cx="571504" cy="1790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51" idx="2"/>
                  <a:endCxn id="46" idx="0"/>
                </p:cNvCxnSpPr>
                <p:nvPr/>
              </p:nvCxnSpPr>
              <p:spPr>
                <a:xfrm rot="5400000">
                  <a:off x="196423" y="4982778"/>
                  <a:ext cx="857256" cy="750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2" idx="2"/>
                </p:cNvCxnSpPr>
                <p:nvPr/>
              </p:nvCxnSpPr>
              <p:spPr>
                <a:xfrm rot="16200000" flipH="1">
                  <a:off x="1910934" y="5339967"/>
                  <a:ext cx="714380" cy="178595"/>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矩形 44"/>
              <p:cNvSpPr/>
              <p:nvPr/>
            </p:nvSpPr>
            <p:spPr>
              <a:xfrm>
                <a:off x="2857488" y="285728"/>
                <a:ext cx="714380"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收入？</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6" name="矩形 45"/>
              <p:cNvSpPr/>
              <p:nvPr/>
            </p:nvSpPr>
            <p:spPr>
              <a:xfrm>
                <a:off x="642910" y="2285992"/>
                <a:ext cx="1643074"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高风险</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7" name="矩形 46"/>
              <p:cNvSpPr/>
              <p:nvPr/>
            </p:nvSpPr>
            <p:spPr>
              <a:xfrm>
                <a:off x="2500298" y="2285992"/>
                <a:ext cx="1643074"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信用历史？</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48" name="直接连接符 47"/>
              <p:cNvCxnSpPr>
                <a:stCxn id="53" idx="2"/>
              </p:cNvCxnSpPr>
              <p:nvPr/>
            </p:nvCxnSpPr>
            <p:spPr>
              <a:xfrm rot="16200000" flipH="1">
                <a:off x="4697016" y="1768067"/>
                <a:ext cx="642942" cy="250033"/>
              </a:xfrm>
              <a:prstGeom prst="line">
                <a:avLst/>
              </a:prstGeom>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4357686" y="2285992"/>
                <a:ext cx="1643074"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实例</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{5,6,8,9,10,13}</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cxnSp>
          <p:nvCxnSpPr>
            <p:cNvPr id="60" name="直接连接符 59"/>
            <p:cNvCxnSpPr/>
            <p:nvPr/>
          </p:nvCxnSpPr>
          <p:spPr>
            <a:xfrm rot="10800000" flipV="1">
              <a:off x="2705088" y="4786322"/>
              <a:ext cx="1143008"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16200000" flipH="1">
              <a:off x="3705220" y="4929198"/>
              <a:ext cx="357190"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3848096" y="4786322"/>
              <a:ext cx="1000132" cy="357190"/>
            </a:xfrm>
            <a:prstGeom prst="line">
              <a:avLst/>
            </a:prstGeom>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2133584" y="5143512"/>
              <a:ext cx="965552"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未知</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6" name="矩形 65"/>
            <p:cNvSpPr/>
            <p:nvPr/>
          </p:nvSpPr>
          <p:spPr>
            <a:xfrm>
              <a:off x="3454048" y="5143512"/>
              <a:ext cx="965552"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坏</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7" name="矩形 66"/>
            <p:cNvSpPr/>
            <p:nvPr/>
          </p:nvSpPr>
          <p:spPr>
            <a:xfrm>
              <a:off x="4597056" y="5143512"/>
              <a:ext cx="965552"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好</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8" name="矩形 67"/>
            <p:cNvSpPr/>
            <p:nvPr/>
          </p:nvSpPr>
          <p:spPr>
            <a:xfrm>
              <a:off x="1490642" y="5857892"/>
              <a:ext cx="1394180"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实例</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{2,3}</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70" name="直接连接符 69"/>
            <p:cNvCxnSpPr>
              <a:stCxn id="68" idx="0"/>
              <a:endCxn id="65" idx="2"/>
            </p:cNvCxnSpPr>
            <p:nvPr/>
          </p:nvCxnSpPr>
          <p:spPr>
            <a:xfrm rot="5400000" flipH="1" flipV="1">
              <a:off x="2187732" y="5429264"/>
              <a:ext cx="428628" cy="4286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3062278" y="5857892"/>
              <a:ext cx="1394180"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实例</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{14}</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73" name="直接连接符 72"/>
            <p:cNvCxnSpPr>
              <a:stCxn id="66" idx="2"/>
            </p:cNvCxnSpPr>
            <p:nvPr/>
          </p:nvCxnSpPr>
          <p:spPr>
            <a:xfrm rot="5400000">
              <a:off x="3642427" y="5492057"/>
              <a:ext cx="357190" cy="231604"/>
            </a:xfrm>
            <a:prstGeom prst="line">
              <a:avLst/>
            </a:prstGeom>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4419600" y="5857892"/>
              <a:ext cx="1394180"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实例</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{12}</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75" name="矩形 74"/>
            <p:cNvSpPr/>
            <p:nvPr/>
          </p:nvSpPr>
          <p:spPr>
            <a:xfrm>
              <a:off x="1837596" y="6165625"/>
              <a:ext cx="4734668" cy="263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图</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10-16</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另外</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一个部分建立的决策树</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dirty="0" smtClean="0">
                <a:ln>
                  <a:noFill/>
                </a:ln>
                <a:solidFill>
                  <a:schemeClr val="tx2"/>
                </a:solidFill>
                <a:effectLst/>
                <a:uLnTx/>
                <a:uFillTx/>
                <a:latin typeface="+mj-lt"/>
                <a:ea typeface="+mj-ea"/>
                <a:cs typeface="+mj-cs"/>
              </a:rPr>
              <a:t>10.3.2 Information Theoretic Test Selection</a:t>
            </a:r>
            <a:endParaRPr kumimoji="0" lang="zh-CN" altLang="en-US" sz="44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p:txBody>
          <a:bodyPr vert="horz" rtlCol="0">
            <a:normAutofit lnSpcReduction="10000"/>
          </a:bodyPr>
          <a:lstStyle/>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We may think of each property of an instance as contributing a certain amount of information to its classification.</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Information theory provides a mathematical basis for measuring the information content of a message.</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The  number of possible messages is important.</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The influence of the probability of each message on the amount of information is important.</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文本框 3"/>
          <p:cNvSpPr txBox="1"/>
          <p:nvPr/>
        </p:nvSpPr>
        <p:spPr>
          <a:xfrm>
            <a:off x="683895" y="1417955"/>
            <a:ext cx="8115935" cy="1076325"/>
          </a:xfrm>
          <a:prstGeom prst="rect">
            <a:avLst/>
          </a:prstGeom>
          <a:solidFill>
            <a:schemeClr val="bg1"/>
          </a:solidFill>
        </p:spPr>
        <p:txBody>
          <a:bodyPr wrap="square" rtlCol="0" anchor="t">
            <a:spAutoFit/>
          </a:bodyPr>
          <a:p>
            <a:r>
              <a:rPr lang="zh-CN" altLang="en-US" sz="3200"/>
              <a:t>ID3算法的核心是根据信息增益来选择进行划分的特征，然后递归地构建决策树。</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142875"/>
            <a:ext cx="8229600" cy="5983288"/>
          </a:xfrm>
        </p:spPr>
        <p:txBody>
          <a:bodyPr vert="horz" rtlCol="0">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The expected information content of a message M is given by:</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The information in a message is measured in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bits.For</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example,the</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information content of a message telling the outcome of the flip of an honest coin is:</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I[Coin toss]=-p(heads)log</a:t>
            </a:r>
            <a:r>
              <a:rPr kumimoji="0" lang="en-US" altLang="zh-CN" sz="1300" b="0" i="0" u="none" strike="noStrike" kern="1200" cap="none" spc="0" normalizeH="0" baseline="0" noProof="0" dirty="0" smtClean="0">
                <a:ln>
                  <a:noFill/>
                </a:ln>
                <a:solidFill>
                  <a:schemeClr val="tx1"/>
                </a:solidFill>
                <a:effectLst/>
                <a:uLnTx/>
                <a:uFillTx/>
                <a:latin typeface="+mn-lt"/>
                <a:ea typeface="+mn-ea"/>
                <a:cs typeface="+mn-cs"/>
              </a:rPr>
              <a:t>2</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(p(heads))-p(tails)log</a:t>
            </a:r>
            <a:r>
              <a:rPr kumimoji="0" lang="en-US" altLang="zh-CN" sz="1300" b="0" i="0" u="none" strike="noStrike" kern="1200" cap="none" spc="0" normalizeH="0" baseline="0" noProof="0" dirty="0" smtClean="0">
                <a:ln>
                  <a:noFill/>
                </a:ln>
                <a:solidFill>
                  <a:schemeClr val="tx1"/>
                </a:solidFill>
                <a:effectLst/>
                <a:uLnTx/>
                <a:uFillTx/>
                <a:latin typeface="+mn-lt"/>
                <a:ea typeface="+mn-ea"/>
                <a:cs typeface="+mn-cs"/>
              </a:rPr>
              <a:t>2</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(p(tails))</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=-1/2log</a:t>
            </a:r>
            <a:r>
              <a:rPr kumimoji="0" lang="en-US" altLang="zh-CN" sz="1300" b="0" i="0" u="none" strike="noStrike" kern="1200" cap="none" spc="0" normalizeH="0" baseline="0" noProof="0" dirty="0" smtClean="0">
                <a:ln>
                  <a:noFill/>
                </a:ln>
                <a:solidFill>
                  <a:schemeClr val="tx1"/>
                </a:solidFill>
                <a:effectLst/>
                <a:uLnTx/>
                <a:uFillTx/>
                <a:latin typeface="+mn-lt"/>
                <a:ea typeface="+mn-ea"/>
                <a:cs typeface="+mn-cs"/>
              </a:rPr>
              <a:t>2</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(1/2)-1/2log</a:t>
            </a:r>
            <a:r>
              <a:rPr kumimoji="0" lang="en-US" altLang="zh-CN" sz="1300" b="0" i="0" u="none" strike="noStrike" kern="1200" cap="none" spc="0" normalizeH="0" baseline="0" noProof="0" dirty="0" smtClean="0">
                <a:ln>
                  <a:noFill/>
                </a:ln>
                <a:solidFill>
                  <a:schemeClr val="tx1"/>
                </a:solidFill>
                <a:effectLst/>
                <a:uLnTx/>
                <a:uFillTx/>
                <a:latin typeface="+mn-lt"/>
                <a:ea typeface="+mn-ea"/>
                <a:cs typeface="+mn-cs"/>
              </a:rPr>
              <a:t>2</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(1/2)</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=1 bit</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If the coin has been rigged to come up heads 75 per cent of the time ,then the information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concent</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of a message is:</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I[Coin toss]=-3/4log</a:t>
            </a:r>
            <a:r>
              <a:rPr kumimoji="0" lang="en-US" altLang="zh-CN" sz="1300" b="0" i="0" u="none" strike="noStrike" kern="1200" cap="none" spc="0" normalizeH="0" baseline="0" noProof="0" dirty="0" smtClean="0">
                <a:ln>
                  <a:noFill/>
                </a:ln>
                <a:solidFill>
                  <a:schemeClr val="tx1"/>
                </a:solidFill>
                <a:effectLst/>
                <a:uLnTx/>
                <a:uFillTx/>
                <a:latin typeface="+mn-lt"/>
                <a:ea typeface="+mn-ea"/>
                <a:cs typeface="+mn-cs"/>
              </a:rPr>
              <a:t>2</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(3/4)-1/4log</a:t>
            </a:r>
            <a:r>
              <a:rPr kumimoji="0" lang="en-US" altLang="zh-CN" sz="1300" b="0" i="0" u="none" strike="noStrike" kern="1200" cap="none" spc="0" normalizeH="0" baseline="0" noProof="0" dirty="0" smtClean="0">
                <a:ln>
                  <a:noFill/>
                </a:ln>
                <a:solidFill>
                  <a:schemeClr val="tx1"/>
                </a:solidFill>
                <a:effectLst/>
                <a:uLnTx/>
                <a:uFillTx/>
                <a:latin typeface="+mn-lt"/>
                <a:ea typeface="+mn-ea"/>
                <a:cs typeface="+mn-cs"/>
              </a:rPr>
              <a:t>2</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(1/4)</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 -3/4*(-0.145)-1/4*(-2)</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=0.811 bits</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285750"/>
            <a:ext cx="8229600" cy="5840413"/>
          </a:xfrm>
        </p:spPr>
        <p:txBody>
          <a:bodyPr vert="horz"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Example label10-1:</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P(risk is high)=6/14,p(risk is moderate)=3/14,p(risk is low)=5/14</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It follows that the distribution described in Table10.1,D9.1</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I[D</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9.1</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]=-6/14log</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2</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(6/14)-3/14log</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2</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(3/14)-5/14log</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2</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(5/14)</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=-6/14*(-1.222)-3/14*(-2.222)-5/14*(-1.485)</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=1.531bits</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gain(P)=I[C]-E[p]</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Example:we</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make income the property tested at the root of the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tree,this</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partitions the table of example into the partitions C1={1,4,7,11},C2={2,3,12,14},and C3={5,6,8,9,10,13}The expected information needed to complete the tree is:</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1026" name="Object 2"/>
          <p:cNvGraphicFramePr/>
          <p:nvPr/>
        </p:nvGraphicFramePr>
        <p:xfrm>
          <a:off x="785813" y="3286125"/>
          <a:ext cx="1928812" cy="642938"/>
        </p:xfrm>
        <a:graphic>
          <a:graphicData uri="http://schemas.openxmlformats.org/presentationml/2006/ole">
            <mc:AlternateContent xmlns:mc="http://schemas.openxmlformats.org/markup-compatibility/2006">
              <mc:Choice xmlns:v="urn:schemas-microsoft-com:vml" Requires="v">
                <p:oleObj spid="_x0000_s3077" name="" r:id="rId1" imgW="1294765" imgH="431800" progId="Equation.DSMT4">
                  <p:embed/>
                </p:oleObj>
              </mc:Choice>
              <mc:Fallback>
                <p:oleObj name="" r:id="rId1" imgW="1294765" imgH="431800" progId="Equation.DSMT4">
                  <p:embed/>
                  <p:pic>
                    <p:nvPicPr>
                      <p:cNvPr id="0" name="图片 3076"/>
                      <p:cNvPicPr/>
                      <p:nvPr/>
                    </p:nvPicPr>
                    <p:blipFill>
                      <a:blip r:embed="rId2"/>
                      <a:stretch>
                        <a:fillRect/>
                      </a:stretch>
                    </p:blipFill>
                    <p:spPr>
                      <a:xfrm>
                        <a:off x="785813" y="3286125"/>
                        <a:ext cx="1928812" cy="642938"/>
                      </a:xfrm>
                      <a:prstGeom prst="rect">
                        <a:avLst/>
                      </a:prstGeom>
                      <a:noFill/>
                      <a:ln w="38100">
                        <a:noFill/>
                        <a:miter/>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内容占位符 2"/>
          <p:cNvSpPr>
            <a:spLocks noGrp="1"/>
          </p:cNvSpPr>
          <p:nvPr>
            <p:ph idx="1"/>
          </p:nvPr>
        </p:nvSpPr>
        <p:spPr>
          <a:xfrm>
            <a:off x="457200" y="500063"/>
            <a:ext cx="8229600" cy="5626100"/>
          </a:xfrm>
        </p:spPr>
        <p:txBody>
          <a:bodyPr vert="horz" wrap="square" anchor="t" anchorCtr="0"/>
          <a:p>
            <a:pPr>
              <a:buNone/>
            </a:pPr>
            <a:r>
              <a:rPr lang="en-US" altLang="zh-CN" sz="2400" dirty="0"/>
              <a:t>E[income]=4/14*I[C1]+4/14*I[C2]+6/14*I[C3]</a:t>
            </a:r>
            <a:endParaRPr lang="en-US" altLang="zh-CN" sz="2400" dirty="0"/>
          </a:p>
          <a:p>
            <a:pPr>
              <a:buNone/>
            </a:pPr>
            <a:r>
              <a:rPr lang="en-US" altLang="zh-CN" sz="2400" dirty="0"/>
              <a:t>                  =4/14*0.0+4/14*1.0+6/14*0.650</a:t>
            </a:r>
            <a:endParaRPr lang="en-US" altLang="zh-CN" sz="2400" dirty="0"/>
          </a:p>
          <a:p>
            <a:pPr>
              <a:buNone/>
            </a:pPr>
            <a:r>
              <a:rPr lang="en-US" altLang="zh-CN" sz="2400" dirty="0"/>
              <a:t>                  =0.564 bits</a:t>
            </a:r>
            <a:endParaRPr lang="en-US" altLang="zh-CN" sz="2400" dirty="0"/>
          </a:p>
          <a:p>
            <a:pPr>
              <a:buNone/>
            </a:pPr>
            <a:r>
              <a:rPr lang="en-US" altLang="zh-CN" sz="2400" dirty="0"/>
              <a:t>The information gain for the distribution of Table 10.1 is :</a:t>
            </a:r>
            <a:endParaRPr lang="en-US" altLang="zh-CN" sz="2400" dirty="0"/>
          </a:p>
          <a:p>
            <a:pPr>
              <a:buNone/>
            </a:pPr>
            <a:r>
              <a:rPr lang="en-US" altLang="zh-CN" sz="2400" dirty="0"/>
              <a:t> gain(income)=|[D9.1]-E[income]</a:t>
            </a:r>
            <a:endParaRPr lang="en-US" altLang="zh-CN" sz="2400" dirty="0"/>
          </a:p>
          <a:p>
            <a:pPr>
              <a:buNone/>
            </a:pPr>
            <a:r>
              <a:rPr lang="en-US" altLang="zh-CN" sz="2400" dirty="0"/>
              <a:t>                        =1.531-0.564</a:t>
            </a:r>
            <a:endParaRPr lang="en-US" altLang="zh-CN" sz="2400" dirty="0"/>
          </a:p>
          <a:p>
            <a:pPr>
              <a:buNone/>
            </a:pPr>
            <a:r>
              <a:rPr lang="en-US" altLang="zh-CN" sz="2400" dirty="0"/>
              <a:t>                       =0.967 bits</a:t>
            </a:r>
            <a:endParaRPr lang="en-US" altLang="zh-CN" sz="2400" dirty="0"/>
          </a:p>
          <a:p>
            <a:pPr>
              <a:buNone/>
            </a:pPr>
            <a:r>
              <a:rPr lang="en-US" altLang="zh-CN" sz="2400" dirty="0"/>
              <a:t>                  gain(credit history)=0.266</a:t>
            </a:r>
            <a:endParaRPr lang="en-US" altLang="zh-CN" sz="2400" dirty="0"/>
          </a:p>
          <a:p>
            <a:pPr>
              <a:buNone/>
            </a:pPr>
            <a:r>
              <a:rPr lang="en-US" altLang="zh-CN" sz="2400" dirty="0"/>
              <a:t>                  gain(debt)=0.063</a:t>
            </a:r>
            <a:endParaRPr lang="en-US" altLang="zh-CN" sz="2400" dirty="0"/>
          </a:p>
          <a:p>
            <a:pPr>
              <a:buNone/>
            </a:pPr>
            <a:r>
              <a:rPr lang="en-US" altLang="zh-CN" sz="2400" dirty="0"/>
              <a:t>                  gain(collateral)=0.206</a:t>
            </a:r>
            <a:endParaRPr lang="en-US" altLang="zh-CN" sz="2400" dirty="0"/>
          </a:p>
          <a:p>
            <a:pPr>
              <a:buNone/>
            </a:pPr>
            <a:r>
              <a:rPr lang="en-US" altLang="zh-CN" sz="2400" dirty="0"/>
              <a:t>Because </a:t>
            </a:r>
            <a:r>
              <a:rPr lang="en-US" altLang="zh-CN" sz="2400" dirty="0">
                <a:solidFill>
                  <a:srgbClr val="FF0000"/>
                </a:solidFill>
              </a:rPr>
              <a:t>income</a:t>
            </a:r>
            <a:r>
              <a:rPr lang="en-US" altLang="zh-CN" sz="2400" dirty="0"/>
              <a:t> provides the greatest information gain,ID3 will select it as the root of the tree.</a:t>
            </a:r>
            <a:endParaRPr lang="zh-CN"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14313" y="357188"/>
            <a:ext cx="8472488" cy="6286500"/>
          </a:xfrm>
        </p:spPr>
        <p:txBody>
          <a:bodyPr vert="horz" rtlCol="0">
            <a:normAutofit fontScale="92500"/>
          </a:bodyPr>
          <a:lstStyle/>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1.The data and goals of the learning </a:t>
            </a:r>
            <a:r>
              <a:rPr kumimoji="0" lang="en-US" altLang="zh-CN" sz="2800" b="1" i="0" u="none" strike="noStrike" kern="1200" cap="none" spc="0" normalizeH="0" baseline="0" noProof="0" dirty="0" err="1" smtClean="0">
                <a:ln>
                  <a:noFill/>
                </a:ln>
                <a:solidFill>
                  <a:schemeClr val="tx1"/>
                </a:solidFill>
                <a:effectLst/>
                <a:uLnTx/>
                <a:uFillTx/>
                <a:latin typeface="+mn-lt"/>
                <a:ea typeface="+mn-ea"/>
                <a:cs typeface="+mn-cs"/>
              </a:rPr>
              <a:t>task.</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one</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of </a:t>
            </a:r>
            <a:r>
              <a:rPr kumimoji="0" lang="en-US" altLang="zh-CN" sz="2800" b="0" i="0" u="none" strike="noStrike" kern="1200" cap="none" spc="0" normalizeH="0" baseline="0" noProof="0" dirty="0" smtClean="0">
                <a:ln>
                  <a:noFill/>
                </a:ln>
                <a:solidFill>
                  <a:srgbClr val="FF0000"/>
                </a:solidFill>
                <a:effectLst/>
                <a:uLnTx/>
                <a:uFillTx/>
                <a:latin typeface="+mn-lt"/>
                <a:ea typeface="+mn-ea"/>
                <a:cs typeface="+mn-cs"/>
              </a:rPr>
              <a:t>the primary ways in which we characterize learning problems is according to the goals of the learner and the data it is given</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The concept learning algorithms of section 10.2 and 10.3,begin with a collection of positive examples of a target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class,the</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goal is to infer a general definition that will allow the learner to recognize future instances of the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class.Explanation</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-based  learning(Section 10.5),attempts to infer a general concept from a single training example and a prior base of domain-specific knowledge.</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These algorithms begin with a set of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unclassfied</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indtances</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in section 10.6.</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1"/>
          <p:cNvSpPr>
            <a:spLocks noGrp="1"/>
          </p:cNvSpPr>
          <p:nvPr>
            <p:ph type="title"/>
          </p:nvPr>
        </p:nvSpPr>
        <p:spPr>
          <a:xfrm>
            <a:off x="-114300" y="285750"/>
            <a:ext cx="9258300" cy="1225550"/>
          </a:xfrm>
        </p:spPr>
        <p:txBody>
          <a:bodyPr vert="horz" wrap="square" anchor="ctr" anchorCtr="0"/>
          <a:p>
            <a:r>
              <a:rPr lang="en-US" altLang="zh-CN" sz="3200" dirty="0"/>
              <a:t>10.3.4 Decision Tree Data Issues:Bagging,Boosting</a:t>
            </a:r>
            <a:endParaRPr lang="zh-CN" altLang="en-US" sz="3200" dirty="0"/>
          </a:p>
        </p:txBody>
      </p:sp>
      <p:pic>
        <p:nvPicPr>
          <p:cNvPr id="5" name="图片 4"/>
          <p:cNvPicPr>
            <a:picLocks noChangeAspect="1"/>
          </p:cNvPicPr>
          <p:nvPr/>
        </p:nvPicPr>
        <p:blipFill>
          <a:blip r:embed="rId1"/>
          <a:stretch>
            <a:fillRect/>
          </a:stretch>
        </p:blipFill>
        <p:spPr>
          <a:xfrm>
            <a:off x="395605" y="1701165"/>
            <a:ext cx="8368030" cy="286258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1"/>
          <p:cNvSpPr>
            <a:spLocks noGrp="1"/>
          </p:cNvSpPr>
          <p:nvPr>
            <p:ph type="title"/>
          </p:nvPr>
        </p:nvSpPr>
        <p:spPr>
          <a:xfrm>
            <a:off x="-114300" y="285750"/>
            <a:ext cx="9258300" cy="1225550"/>
          </a:xfrm>
        </p:spPr>
        <p:txBody>
          <a:bodyPr vert="horz" wrap="square" anchor="ctr" anchorCtr="0"/>
          <a:p>
            <a:r>
              <a:rPr lang="en-US" altLang="zh-CN" sz="3200" dirty="0"/>
              <a:t>10.3.4 Decision Tree Data Issues:Bagging,Boosting</a:t>
            </a:r>
            <a:endParaRPr lang="zh-CN" altLang="en-US" sz="3200" dirty="0"/>
          </a:p>
        </p:txBody>
      </p:sp>
      <p:sp>
        <p:nvSpPr>
          <p:cNvPr id="3" name="内容占位符 2"/>
          <p:cNvSpPr>
            <a:spLocks noGrp="1"/>
          </p:cNvSpPr>
          <p:nvPr>
            <p:ph idx="1"/>
          </p:nvPr>
        </p:nvSpPr>
        <p:spPr/>
        <p:txBody>
          <a:bodyPr vert="horz" rtlCol="0">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Bagging produces replicate training sets by sampling with replacement from the training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instances.Boosting</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uses all instances at each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replication,but</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maintains a weight for each instance in the training set.</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In working with very large sets of data ,it is common to divide the data into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subsets,build</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the decision tree on one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subset,and</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then test its accuracy on other subsets.</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Fibally</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,it is straightforward to convert a decision tree into a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conparable</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rule set.</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文本框 1"/>
          <p:cNvSpPr txBox="1"/>
          <p:nvPr/>
        </p:nvSpPr>
        <p:spPr>
          <a:xfrm>
            <a:off x="304800" y="2204720"/>
            <a:ext cx="8535035" cy="2030095"/>
          </a:xfrm>
          <a:prstGeom prst="rect">
            <a:avLst/>
          </a:prstGeom>
          <a:solidFill>
            <a:schemeClr val="bg2"/>
          </a:solidFill>
        </p:spPr>
        <p:txBody>
          <a:bodyPr wrap="square" rtlCol="0">
            <a:spAutoFit/>
          </a:bodyPr>
          <a:p>
            <a:r>
              <a:rPr lang="zh-CN" altLang="en-US"/>
              <a:t>Bagging通过从训练实例中进行有放回抽样，生成重复的训练集。Boosting在每次迭代中使用所有实例，但为训练集中的每个实例维护一个权重。</a:t>
            </a:r>
            <a:endParaRPr lang="zh-CN" altLang="en-US"/>
          </a:p>
          <a:p>
            <a:endParaRPr lang="zh-CN" altLang="en-US"/>
          </a:p>
          <a:p>
            <a:r>
              <a:rPr lang="zh-CN" altLang="en-US"/>
              <a:t>现实生活中的例子或类比：假设有一个决定要不要购买某种产品的问题，我们可以向一群朋友寻求建议。Bagging就像是我们从朋友中随机选择一部分人，每个人都独立地给出自己的建议，然后我们通过综合所有建议来做出决策。而Boosting则是我们向所有朋友提问，但根据他们以前的建议质量，我们会给予更多或更少的重视。</a:t>
            </a:r>
            <a:endParaRPr lang="zh-CN" altLang="en-US"/>
          </a:p>
        </p:txBody>
      </p:sp>
      <p:sp>
        <p:nvSpPr>
          <p:cNvPr id="4" name="文本框 3"/>
          <p:cNvSpPr txBox="1"/>
          <p:nvPr/>
        </p:nvSpPr>
        <p:spPr>
          <a:xfrm>
            <a:off x="1115695" y="1268730"/>
            <a:ext cx="5732780" cy="368300"/>
          </a:xfrm>
          <a:prstGeom prst="rect">
            <a:avLst/>
          </a:prstGeom>
          <a:noFill/>
        </p:spPr>
        <p:txBody>
          <a:bodyPr wrap="square" rtlCol="0">
            <a:spAutoFit/>
          </a:bodyPr>
          <a:p>
            <a:r>
              <a:rPr lang="zh-CN" altLang="en-US"/>
              <a:t>Bagging是Bootstrap aggregating的缩写</a:t>
            </a:r>
            <a:endParaRPr lang="zh-CN" altLang="en-US"/>
          </a:p>
        </p:txBody>
      </p:sp>
      <p:pic>
        <p:nvPicPr>
          <p:cNvPr id="5" name="图片 4"/>
          <p:cNvPicPr>
            <a:picLocks noChangeAspect="1"/>
          </p:cNvPicPr>
          <p:nvPr/>
        </p:nvPicPr>
        <p:blipFill>
          <a:blip r:embed="rId1"/>
          <a:stretch>
            <a:fillRect/>
          </a:stretch>
        </p:blipFill>
        <p:spPr>
          <a:xfrm>
            <a:off x="1043940" y="1700530"/>
            <a:ext cx="6848475" cy="37052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dirty="0" smtClean="0">
                <a:ln>
                  <a:noFill/>
                </a:ln>
                <a:solidFill>
                  <a:schemeClr val="tx2"/>
                </a:solidFill>
                <a:effectLst/>
                <a:uLnTx/>
                <a:uFillTx/>
                <a:latin typeface="+mj-lt"/>
                <a:ea typeface="+mj-ea"/>
                <a:cs typeface="+mj-cs"/>
              </a:rPr>
              <a:t>10.4 Inductive Bias and </a:t>
            </a:r>
            <a:r>
              <a:rPr kumimoji="0" lang="en-US" altLang="zh-CN" sz="4400" b="0" i="0" u="none" strike="noStrike" kern="1200" cap="none" spc="0" normalizeH="0" baseline="0" noProof="0" dirty="0" err="1" smtClean="0">
                <a:ln>
                  <a:noFill/>
                </a:ln>
                <a:solidFill>
                  <a:schemeClr val="tx2"/>
                </a:solidFill>
                <a:effectLst/>
                <a:uLnTx/>
                <a:uFillTx/>
                <a:latin typeface="+mj-lt"/>
                <a:ea typeface="+mj-ea"/>
                <a:cs typeface="+mj-cs"/>
              </a:rPr>
              <a:t>Learnability</a:t>
            </a:r>
            <a:endParaRPr kumimoji="0" lang="zh-CN" altLang="en-US" sz="4400" b="0" i="0" u="none" strike="noStrike" kern="1200" cap="none" spc="0" normalizeH="0" baseline="0" noProof="0" dirty="0">
              <a:ln>
                <a:noFill/>
              </a:ln>
              <a:solidFill>
                <a:schemeClr val="tx2"/>
              </a:solidFill>
              <a:effectLst/>
              <a:uLnTx/>
              <a:uFillTx/>
              <a:latin typeface="+mj-lt"/>
              <a:ea typeface="+mj-ea"/>
              <a:cs typeface="+mj-cs"/>
            </a:endParaRPr>
          </a:p>
        </p:txBody>
      </p:sp>
      <p:sp>
        <p:nvSpPr>
          <p:cNvPr id="62467" name="内容占位符 2"/>
          <p:cNvSpPr>
            <a:spLocks noGrp="1"/>
          </p:cNvSpPr>
          <p:nvPr>
            <p:ph idx="1"/>
          </p:nvPr>
        </p:nvSpPr>
        <p:spPr>
          <a:xfrm>
            <a:off x="357188" y="1600200"/>
            <a:ext cx="8329612" cy="4900613"/>
          </a:xfrm>
        </p:spPr>
        <p:txBody>
          <a:bodyPr vert="horz" wrap="square" anchor="t" anchorCtr="0"/>
          <a:p>
            <a:pPr>
              <a:buNone/>
            </a:pPr>
            <a:r>
              <a:rPr lang="en-US" altLang="zh-CN" dirty="0"/>
              <a:t>10.4.1 Inductive bias </a:t>
            </a:r>
            <a:endParaRPr lang="en-US" altLang="zh-CN" dirty="0"/>
          </a:p>
          <a:p>
            <a:pPr>
              <a:buNone/>
            </a:pPr>
            <a:r>
              <a:rPr lang="en-US" altLang="zh-CN" dirty="0"/>
              <a:t>    </a:t>
            </a:r>
            <a:r>
              <a:rPr lang="en-US" altLang="zh-CN" sz="2800" dirty="0"/>
              <a:t>Inductive bias refers to </a:t>
            </a:r>
            <a:r>
              <a:rPr lang="en-US" altLang="zh-CN" sz="2800" dirty="0">
                <a:solidFill>
                  <a:srgbClr val="FF0000"/>
                </a:solidFill>
              </a:rPr>
              <a:t>any criteria</a:t>
            </a:r>
            <a:r>
              <a:rPr lang="en-US" altLang="zh-CN" sz="2800" dirty="0"/>
              <a:t> a learner uses to constrain the concept space or to select concepts within that space. </a:t>
            </a:r>
            <a:endParaRPr lang="en-US" altLang="zh-CN" sz="2800" dirty="0"/>
          </a:p>
          <a:p>
            <a:pPr>
              <a:buNone/>
            </a:pPr>
            <a:r>
              <a:rPr lang="en-US" altLang="zh-CN" sz="2800" dirty="0"/>
              <a:t>     Learning spaces tend to be large;without some way of pruning them,search-based learning would be a practical impossibility.</a:t>
            </a:r>
            <a:endParaRPr lang="en-US" altLang="zh-CN" sz="2800" dirty="0"/>
          </a:p>
          <a:p>
            <a:pPr>
              <a:buNone/>
            </a:pPr>
            <a:r>
              <a:rPr lang="en-US" altLang="zh-CN" sz="2800" dirty="0"/>
              <a:t>     Another reason for the necessity of bias is the nature of inductive generalization itself.</a:t>
            </a:r>
            <a:endParaRPr lang="zh-CN" altLang="en-US"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428625"/>
            <a:ext cx="8229600" cy="5697538"/>
          </a:xfrm>
        </p:spPr>
        <p:txBody>
          <a:bodyPr vert="horz"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The heuristic allows ID3 to search efficiently the space of decision trees.</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Another form of inductive bias consists of syntactic constraints on the representation of learned concepts.</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Example:{0,1,#} matching rules:</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If the pattern has a 0 (1)in a certain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position,then</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the target string must have a 0(1) in the corresponding position.</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  # in a given position can match either a 1 or 0;</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 number of representational biases:</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Conjunctive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biases,limitations</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on the number of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disjuncts,feature</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vectors,decision</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trees.</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1"/>
          <p:cNvSpPr>
            <a:spLocks noGrp="1"/>
          </p:cNvSpPr>
          <p:nvPr>
            <p:ph type="title"/>
          </p:nvPr>
        </p:nvSpPr>
        <p:spPr/>
        <p:txBody>
          <a:bodyPr vert="horz" wrap="square" anchor="ctr" anchorCtr="0"/>
          <a:p>
            <a:r>
              <a:rPr lang="en-US" altLang="zh-CN" dirty="0"/>
              <a:t>10.4.2 The Theory of Learnability</a:t>
            </a:r>
            <a:endParaRPr lang="zh-CN" altLang="en-US" dirty="0"/>
          </a:p>
        </p:txBody>
      </p:sp>
      <p:sp>
        <p:nvSpPr>
          <p:cNvPr id="3" name="内容占位符 2"/>
          <p:cNvSpPr>
            <a:spLocks noGrp="1"/>
          </p:cNvSpPr>
          <p:nvPr>
            <p:ph idx="1"/>
          </p:nvPr>
        </p:nvSpPr>
        <p:spPr>
          <a:xfrm>
            <a:off x="457200" y="1600200"/>
            <a:ext cx="8229600" cy="5043488"/>
          </a:xfrm>
        </p:spPr>
        <p:txBody>
          <a:bodyPr vert="horz"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PAC </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learnability</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as follows. Let c be a set of concepts c and x a set of </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instances.C</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is PAC learnable if there exists an algorithm with the </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flolowing</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properties:</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1.If for concept error </a:t>
            </a:r>
            <a:r>
              <a:rPr kumimoji="0" lang="el-GR" altLang="zh-CN" sz="2600" b="0" i="0" u="none" strike="noStrike" kern="1200" cap="none" spc="0" normalizeH="0" baseline="0" noProof="0" dirty="0" smtClean="0">
                <a:ln>
                  <a:noFill/>
                </a:ln>
                <a:solidFill>
                  <a:schemeClr val="tx1"/>
                </a:solidFill>
                <a:effectLst/>
                <a:uLnTx/>
                <a:uFillTx/>
                <a:latin typeface="+mn-lt"/>
                <a:ea typeface="+mn-ea"/>
                <a:cs typeface="+mn-cs"/>
              </a:rPr>
              <a:t>α</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and failure probability </a:t>
            </a:r>
            <a:r>
              <a:rPr kumimoji="0" lang="el-GR" altLang="zh-CN" sz="2600" b="0" i="0" u="none" strike="noStrike" kern="1200" cap="none" spc="0" normalizeH="0" baseline="0" noProof="0" dirty="0" smtClean="0">
                <a:ln>
                  <a:noFill/>
                </a:ln>
                <a:solidFill>
                  <a:schemeClr val="tx1"/>
                </a:solidFill>
                <a:effectLst/>
                <a:uLnTx/>
                <a:uFillTx/>
                <a:latin typeface="+mn-lt"/>
                <a:ea typeface="+mn-ea"/>
                <a:cs typeface="+mn-cs"/>
              </a:rPr>
              <a:t>β</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,there </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exsits</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an algorithm  </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which,given</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a random sample of instances of size n=|X| polynomial in 1/</a:t>
            </a:r>
            <a:r>
              <a:rPr kumimoji="0" lang="el-GR" altLang="zh-CN" sz="2600" b="0" i="0" u="none" strike="noStrike" kern="1200" cap="none" spc="0" normalizeH="0" baseline="0" noProof="0" dirty="0" smtClean="0">
                <a:ln>
                  <a:noFill/>
                </a:ln>
                <a:solidFill>
                  <a:schemeClr val="tx1"/>
                </a:solidFill>
                <a:effectLst/>
                <a:uLnTx/>
                <a:uFillTx/>
                <a:latin typeface="+mn-lt"/>
                <a:ea typeface="+mn-ea"/>
                <a:cs typeface="+mn-cs"/>
              </a:rPr>
              <a:t> α</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,and 1/</a:t>
            </a:r>
            <a:r>
              <a:rPr kumimoji="0" lang="el-GR" altLang="zh-CN" sz="2600" b="0" i="0" u="none" strike="noStrike" kern="1200" cap="none" spc="0" normalizeH="0" baseline="0" noProof="0" dirty="0" smtClean="0">
                <a:ln>
                  <a:noFill/>
                </a:ln>
                <a:solidFill>
                  <a:schemeClr val="tx1"/>
                </a:solidFill>
                <a:effectLst/>
                <a:uLnTx/>
                <a:uFillTx/>
                <a:latin typeface="+mn-lt"/>
                <a:ea typeface="+mn-ea"/>
                <a:cs typeface="+mn-cs"/>
              </a:rPr>
              <a:t> β</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,the algorithm produces a concept </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c,an</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element of </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c,such</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that the probability that c has a generation error greater than </a:t>
            </a:r>
            <a:r>
              <a:rPr kumimoji="0" lang="el-GR" altLang="zh-CN" sz="2600" b="0" i="0" u="none" strike="noStrike" kern="1200" cap="none" spc="0" normalizeH="0" baseline="0" noProof="0" dirty="0" smtClean="0">
                <a:ln>
                  <a:noFill/>
                </a:ln>
                <a:solidFill>
                  <a:schemeClr val="tx1"/>
                </a:solidFill>
                <a:effectLst/>
                <a:uLnTx/>
                <a:uFillTx/>
                <a:latin typeface="+mn-lt"/>
                <a:ea typeface="+mn-ea"/>
                <a:cs typeface="+mn-cs"/>
              </a:rPr>
              <a:t>α</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is less than </a:t>
            </a:r>
            <a:r>
              <a:rPr kumimoji="0" lang="el-GR" altLang="zh-CN" sz="2600" b="0" i="0" u="none" strike="noStrike" kern="1200" cap="none" spc="0" normalizeH="0" baseline="0" noProof="0" dirty="0" smtClean="0">
                <a:ln>
                  <a:noFill/>
                </a:ln>
                <a:solidFill>
                  <a:schemeClr val="tx1"/>
                </a:solidFill>
                <a:effectLst/>
                <a:uLnTx/>
                <a:uFillTx/>
                <a:latin typeface="+mn-lt"/>
                <a:ea typeface="+mn-ea"/>
                <a:cs typeface="+mn-cs"/>
              </a:rPr>
              <a:t>β</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.That is ,for y drawn from the same distribution that the samples in X were drawn from:  P[P[y is misclassified by c]&gt;=</a:t>
            </a:r>
            <a:r>
              <a:rPr kumimoji="0" lang="el-GR" altLang="zh-CN" sz="2600" b="0" i="0" u="none" strike="noStrike" kern="1200" cap="none" spc="0" normalizeH="0" baseline="0" noProof="0" dirty="0" smtClean="0">
                <a:ln>
                  <a:noFill/>
                </a:ln>
                <a:solidFill>
                  <a:schemeClr val="tx1"/>
                </a:solidFill>
                <a:effectLst/>
                <a:uLnTx/>
                <a:uFillTx/>
                <a:latin typeface="+mn-lt"/>
                <a:ea typeface="+mn-ea"/>
                <a:cs typeface="+mn-cs"/>
              </a:rPr>
              <a:t> α</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]&lt;=</a:t>
            </a:r>
            <a:r>
              <a:rPr kumimoji="0" lang="el-GR" altLang="zh-CN" sz="2600" b="0" i="0" u="none" strike="noStrike" kern="1200" cap="none" spc="0" normalizeH="0" baseline="0" noProof="0" dirty="0" smtClean="0">
                <a:ln>
                  <a:noFill/>
                </a:ln>
                <a:solidFill>
                  <a:schemeClr val="tx1"/>
                </a:solidFill>
                <a:effectLst/>
                <a:uLnTx/>
                <a:uFillTx/>
                <a:latin typeface="+mn-lt"/>
                <a:ea typeface="+mn-ea"/>
                <a:cs typeface="+mn-cs"/>
              </a:rPr>
              <a:t> β</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2.The execution time for algorithm is polynomial in n,1/</a:t>
            </a:r>
            <a:r>
              <a:rPr kumimoji="0" lang="el-GR" altLang="zh-CN" sz="2600" b="0" i="0" u="none" strike="noStrike" kern="1200" cap="none" spc="0" normalizeH="0" baseline="0" noProof="0" dirty="0" smtClean="0">
                <a:ln>
                  <a:noFill/>
                </a:ln>
                <a:solidFill>
                  <a:schemeClr val="tx1"/>
                </a:solidFill>
                <a:effectLst/>
                <a:uLnTx/>
                <a:uFillTx/>
                <a:latin typeface="+mn-lt"/>
                <a:ea typeface="+mn-ea"/>
                <a:cs typeface="+mn-cs"/>
              </a:rPr>
              <a:t> α</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,and 1/</a:t>
            </a:r>
            <a:r>
              <a:rPr kumimoji="0" lang="el-GR" altLang="zh-CN" sz="2600" b="0" i="0" u="none" strike="noStrike" kern="1200" cap="none" spc="0" normalizeH="0" baseline="0" noProof="0" dirty="0" smtClean="0">
                <a:ln>
                  <a:noFill/>
                </a:ln>
                <a:solidFill>
                  <a:schemeClr val="tx1"/>
                </a:solidFill>
                <a:effectLst/>
                <a:uLnTx/>
                <a:uFillTx/>
                <a:latin typeface="+mn-lt"/>
                <a:ea typeface="+mn-ea"/>
                <a:cs typeface="+mn-cs"/>
              </a:rPr>
              <a:t> β</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2" name="图片 1"/>
          <p:cNvPicPr>
            <a:picLocks noChangeAspect="1"/>
          </p:cNvPicPr>
          <p:nvPr/>
        </p:nvPicPr>
        <p:blipFill>
          <a:blip r:embed="rId1"/>
          <a:stretch>
            <a:fillRect/>
          </a:stretch>
        </p:blipFill>
        <p:spPr>
          <a:xfrm>
            <a:off x="827405" y="2708910"/>
            <a:ext cx="7850505" cy="182308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1"/>
          <p:cNvSpPr>
            <a:spLocks noGrp="1"/>
          </p:cNvSpPr>
          <p:nvPr>
            <p:ph type="title"/>
          </p:nvPr>
        </p:nvSpPr>
        <p:spPr/>
        <p:txBody>
          <a:bodyPr vert="horz" wrap="square" anchor="ctr" anchorCtr="0"/>
          <a:p>
            <a:r>
              <a:rPr lang="en-US" altLang="zh-CN" dirty="0"/>
              <a:t>10.5 Knowledge and Leaning</a:t>
            </a:r>
            <a:endParaRPr lang="zh-CN" altLang="en-US" dirty="0"/>
          </a:p>
        </p:txBody>
      </p:sp>
      <p:sp>
        <p:nvSpPr>
          <p:cNvPr id="3" name="内容占位符 2"/>
          <p:cNvSpPr>
            <a:spLocks noGrp="1"/>
          </p:cNvSpPr>
          <p:nvPr>
            <p:ph idx="1"/>
          </p:nvPr>
        </p:nvSpPr>
        <p:spPr>
          <a:xfrm>
            <a:off x="500063" y="1357313"/>
            <a:ext cx="8229600" cy="5257800"/>
          </a:xfrm>
        </p:spPr>
        <p:txBody>
          <a:bodyPr vert="horz" rtlCol="0">
            <a:normAutofit lnSpcReduction="10000"/>
          </a:bodyPr>
          <a:lstStyle/>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10.5.1 Meta-DENDRAL</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DENDRAL employs knowledge  in the form of rules for interpreting mass spectrographic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data.The</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premise of a DENDRAL rule is a graph of some portion of a molecular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structure.The</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conclusion of the rule is that graph with the location of the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clesvage</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indicated.</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The half-order theory consists of rules:</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Double and e bonds do not break.</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Only fragments larger than two carbon atoms show up in the data.</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2" name="图片 1"/>
          <p:cNvPicPr>
            <a:picLocks noChangeAspect="1"/>
          </p:cNvPicPr>
          <p:nvPr/>
        </p:nvPicPr>
        <p:blipFill>
          <a:blip r:embed="rId1"/>
          <a:stretch>
            <a:fillRect/>
          </a:stretch>
        </p:blipFill>
        <p:spPr>
          <a:xfrm>
            <a:off x="3131820" y="1268730"/>
            <a:ext cx="5857240" cy="66675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内容占位符 2"/>
          <p:cNvSpPr>
            <a:spLocks noGrp="1"/>
          </p:cNvSpPr>
          <p:nvPr>
            <p:ph idx="1"/>
          </p:nvPr>
        </p:nvSpPr>
        <p:spPr>
          <a:xfrm>
            <a:off x="457200" y="500063"/>
            <a:ext cx="8229600" cy="5626100"/>
          </a:xfrm>
        </p:spPr>
        <p:txBody>
          <a:bodyPr vert="horz" wrap="square" anchor="t" anchorCtr="0"/>
          <a:p>
            <a:pPr>
              <a:buNone/>
            </a:pPr>
            <a:r>
              <a:rPr lang="en-US" altLang="zh-CN" dirty="0"/>
              <a:t>    It begins with a totally general description of a cleavage:X1*X2.This pattern means that a cleavage ,indicated by the asterisk,can occur between any two atoms.It specializes the pattern by:</a:t>
            </a:r>
            <a:endParaRPr lang="en-US" altLang="zh-CN" dirty="0"/>
          </a:p>
          <a:p>
            <a:pPr>
              <a:buNone/>
            </a:pPr>
            <a:r>
              <a:rPr lang="en-US" altLang="zh-CN" dirty="0"/>
              <a:t>    Adding atoms:X1*X2-&gt;x3-X1*X2</a:t>
            </a:r>
            <a:endParaRPr lang="en-US" altLang="zh-CN" dirty="0"/>
          </a:p>
          <a:p>
            <a:pPr>
              <a:buNone/>
            </a:pPr>
            <a:r>
              <a:rPr lang="en-US" altLang="zh-CN" dirty="0"/>
              <a:t>     Where the “-”operator indicates a chemical bond, or attributes of atoms:x1*x2-&gt;C*x2</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dirty="0" smtClean="0">
                <a:ln>
                  <a:noFill/>
                </a:ln>
                <a:solidFill>
                  <a:schemeClr val="tx2"/>
                </a:solidFill>
                <a:effectLst/>
                <a:uLnTx/>
                <a:uFillTx/>
                <a:latin typeface="+mj-lt"/>
                <a:ea typeface="+mj-ea"/>
                <a:cs typeface="+mj-cs"/>
              </a:rPr>
              <a:t>10.5.2 Explanation-Based Learning</a:t>
            </a:r>
            <a:endParaRPr kumimoji="0" lang="zh-CN" altLang="en-US" sz="4400" b="0" i="0" u="none" strike="noStrike" kern="1200" cap="none" spc="0" normalizeH="0" baseline="0" noProof="0" dirty="0">
              <a:ln>
                <a:noFill/>
              </a:ln>
              <a:solidFill>
                <a:schemeClr val="tx2"/>
              </a:solidFill>
              <a:effectLst/>
              <a:uLnTx/>
              <a:uFillTx/>
              <a:latin typeface="+mj-lt"/>
              <a:ea typeface="+mj-ea"/>
              <a:cs typeface="+mj-cs"/>
            </a:endParaRPr>
          </a:p>
        </p:txBody>
      </p:sp>
      <p:pic>
        <p:nvPicPr>
          <p:cNvPr id="4" name="图片 3"/>
          <p:cNvPicPr>
            <a:picLocks noChangeAspect="1"/>
          </p:cNvPicPr>
          <p:nvPr/>
        </p:nvPicPr>
        <p:blipFill>
          <a:blip r:embed="rId1"/>
          <a:stretch>
            <a:fillRect/>
          </a:stretch>
        </p:blipFill>
        <p:spPr>
          <a:xfrm>
            <a:off x="447675" y="1412875"/>
            <a:ext cx="8310880" cy="882650"/>
          </a:xfrm>
          <a:prstGeom prst="rect">
            <a:avLst/>
          </a:prstGeom>
        </p:spPr>
      </p:pic>
      <p:pic>
        <p:nvPicPr>
          <p:cNvPr id="10" name="图片 9"/>
          <p:cNvPicPr>
            <a:picLocks noChangeAspect="1"/>
          </p:cNvPicPr>
          <p:nvPr/>
        </p:nvPicPr>
        <p:blipFill>
          <a:blip r:embed="rId2"/>
          <a:stretch>
            <a:fillRect/>
          </a:stretch>
        </p:blipFill>
        <p:spPr>
          <a:xfrm>
            <a:off x="447675" y="2637155"/>
            <a:ext cx="7929880" cy="349567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dirty="0" smtClean="0">
                <a:ln>
                  <a:noFill/>
                </a:ln>
                <a:solidFill>
                  <a:schemeClr val="tx2"/>
                </a:solidFill>
                <a:effectLst/>
                <a:uLnTx/>
                <a:uFillTx/>
                <a:latin typeface="+mj-lt"/>
                <a:ea typeface="+mj-ea"/>
                <a:cs typeface="+mj-cs"/>
              </a:rPr>
              <a:t>10.5.2 Explanation-Based Learning</a:t>
            </a:r>
            <a:endParaRPr kumimoji="0" lang="zh-CN" altLang="en-US" sz="4400" b="0" i="0" u="none" strike="noStrike" kern="1200" cap="none" spc="0" normalizeH="0" baseline="0" noProof="0" dirty="0">
              <a:ln>
                <a:noFill/>
              </a:ln>
              <a:solidFill>
                <a:schemeClr val="tx2"/>
              </a:solidFill>
              <a:effectLst/>
              <a:uLnTx/>
              <a:uFillTx/>
              <a:latin typeface="+mj-lt"/>
              <a:ea typeface="+mj-ea"/>
              <a:cs typeface="+mj-cs"/>
            </a:endParaRPr>
          </a:p>
        </p:txBody>
      </p:sp>
      <p:pic>
        <p:nvPicPr>
          <p:cNvPr id="4" name="图片 3"/>
          <p:cNvPicPr>
            <a:picLocks noChangeAspect="1"/>
          </p:cNvPicPr>
          <p:nvPr/>
        </p:nvPicPr>
        <p:blipFill>
          <a:blip r:embed="rId1"/>
          <a:stretch>
            <a:fillRect/>
          </a:stretch>
        </p:blipFill>
        <p:spPr>
          <a:xfrm>
            <a:off x="447675" y="1412875"/>
            <a:ext cx="8310880" cy="882650"/>
          </a:xfrm>
          <a:prstGeom prst="rect">
            <a:avLst/>
          </a:prstGeom>
        </p:spPr>
      </p:pic>
      <p:pic>
        <p:nvPicPr>
          <p:cNvPr id="10" name="图片 9"/>
          <p:cNvPicPr>
            <a:picLocks noChangeAspect="1"/>
          </p:cNvPicPr>
          <p:nvPr/>
        </p:nvPicPr>
        <p:blipFill>
          <a:blip r:embed="rId2"/>
          <a:stretch>
            <a:fillRect/>
          </a:stretch>
        </p:blipFill>
        <p:spPr>
          <a:xfrm>
            <a:off x="447675" y="2637155"/>
            <a:ext cx="7929880" cy="3495675"/>
          </a:xfrm>
          <a:prstGeom prst="rect">
            <a:avLst/>
          </a:prstGeom>
        </p:spPr>
      </p:pic>
      <p:pic>
        <p:nvPicPr>
          <p:cNvPr id="11" name="图片 10"/>
          <p:cNvPicPr>
            <a:picLocks noChangeAspect="1"/>
          </p:cNvPicPr>
          <p:nvPr/>
        </p:nvPicPr>
        <p:blipFill>
          <a:blip r:embed="rId3"/>
          <a:stretch>
            <a:fillRect/>
          </a:stretch>
        </p:blipFill>
        <p:spPr>
          <a:xfrm>
            <a:off x="447675" y="1196975"/>
            <a:ext cx="8387080" cy="539115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dirty="0" smtClean="0">
                <a:ln>
                  <a:noFill/>
                </a:ln>
                <a:solidFill>
                  <a:schemeClr val="tx2"/>
                </a:solidFill>
                <a:effectLst/>
                <a:uLnTx/>
                <a:uFillTx/>
                <a:latin typeface="+mj-lt"/>
                <a:ea typeface="+mj-ea"/>
                <a:cs typeface="+mj-cs"/>
              </a:rPr>
              <a:t>10.5.2 Explanation-Based Learning</a:t>
            </a:r>
            <a:endParaRPr kumimoji="0" lang="zh-CN" altLang="en-US" sz="4400" b="0" i="0" u="none" strike="noStrike" kern="1200" cap="none" spc="0" normalizeH="0" baseline="0" noProof="0" dirty="0">
              <a:ln>
                <a:noFill/>
              </a:ln>
              <a:solidFill>
                <a:schemeClr val="tx2"/>
              </a:solidFill>
              <a:effectLst/>
              <a:uLnTx/>
              <a:uFillTx/>
              <a:latin typeface="+mj-lt"/>
              <a:ea typeface="+mj-ea"/>
              <a:cs typeface="+mj-cs"/>
            </a:endParaRPr>
          </a:p>
        </p:txBody>
      </p:sp>
      <p:pic>
        <p:nvPicPr>
          <p:cNvPr id="3" name="图片 2"/>
          <p:cNvPicPr>
            <a:picLocks noChangeAspect="1"/>
          </p:cNvPicPr>
          <p:nvPr/>
        </p:nvPicPr>
        <p:blipFill>
          <a:blip r:embed="rId1"/>
          <a:stretch>
            <a:fillRect/>
          </a:stretch>
        </p:blipFill>
        <p:spPr>
          <a:xfrm>
            <a:off x="405130" y="1557020"/>
            <a:ext cx="8334375" cy="44437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内容占位符 2"/>
          <p:cNvSpPr>
            <a:spLocks noGrp="1"/>
          </p:cNvSpPr>
          <p:nvPr>
            <p:ph idx="1"/>
          </p:nvPr>
        </p:nvSpPr>
        <p:spPr>
          <a:xfrm>
            <a:off x="457200" y="357188"/>
            <a:ext cx="8229600" cy="5768975"/>
          </a:xfrm>
        </p:spPr>
        <p:txBody>
          <a:bodyPr vert="horz" wrap="square" anchor="t" anchorCtr="0"/>
          <a:p>
            <a:pPr>
              <a:buNone/>
            </a:pPr>
            <a:r>
              <a:rPr lang="en-US" altLang="zh-CN" b="1" dirty="0"/>
              <a:t>2.The represention of learned knowledge</a:t>
            </a:r>
            <a:endParaRPr lang="en-US" altLang="zh-CN" b="1" dirty="0"/>
          </a:p>
          <a:p>
            <a:pPr>
              <a:buNone/>
            </a:pPr>
            <a:r>
              <a:rPr lang="en-US" altLang="zh-CN" sz="2400" dirty="0"/>
              <a:t>For examples ,two instances of a ball may be represented by:</a:t>
            </a:r>
            <a:endParaRPr lang="en-US" altLang="zh-CN" sz="2400" dirty="0"/>
          </a:p>
          <a:p>
            <a:pPr>
              <a:buNone/>
            </a:pPr>
            <a:r>
              <a:rPr lang="en-US" altLang="zh-CN" sz="2400" dirty="0"/>
              <a:t>Size(obj1,small)</a:t>
            </a:r>
            <a:r>
              <a:rPr lang="zh-CN" altLang="en-US" sz="2400" dirty="0"/>
              <a:t> ∧</a:t>
            </a:r>
            <a:r>
              <a:rPr lang="en-US" altLang="zh-CN" sz="2400" dirty="0"/>
              <a:t>color(obj1,red)</a:t>
            </a:r>
            <a:r>
              <a:rPr lang="zh-CN" altLang="en-US" sz="2400" dirty="0"/>
              <a:t> ∧</a:t>
            </a:r>
            <a:r>
              <a:rPr lang="en-US" altLang="zh-CN" sz="2400" dirty="0"/>
              <a:t>shape(obj1,round)</a:t>
            </a:r>
            <a:endParaRPr lang="en-US" altLang="zh-CN" sz="2400" dirty="0"/>
          </a:p>
          <a:p>
            <a:pPr>
              <a:buNone/>
            </a:pPr>
            <a:r>
              <a:rPr lang="en-US" altLang="zh-CN" sz="2400" dirty="0"/>
              <a:t>Size(obj2,large)</a:t>
            </a:r>
            <a:r>
              <a:rPr lang="zh-CN" altLang="en-US" sz="2400" dirty="0"/>
              <a:t> ∧</a:t>
            </a:r>
            <a:r>
              <a:rPr lang="en-US" altLang="zh-CN" sz="2400" dirty="0"/>
              <a:t>color(obj1,red)</a:t>
            </a:r>
            <a:r>
              <a:rPr lang="zh-CN" altLang="en-US" sz="2400" dirty="0"/>
              <a:t> ∧</a:t>
            </a:r>
            <a:r>
              <a:rPr lang="en-US" altLang="zh-CN" sz="2400" dirty="0"/>
              <a:t>shape(obj1,round)</a:t>
            </a:r>
            <a:endParaRPr lang="en-US" altLang="zh-CN" sz="2400" dirty="0"/>
          </a:p>
          <a:p>
            <a:pPr>
              <a:buNone/>
            </a:pPr>
            <a:r>
              <a:rPr lang="en-US" altLang="zh-CN" sz="2400" dirty="0"/>
              <a:t>The general concept of ball could be defined by:</a:t>
            </a:r>
            <a:endParaRPr lang="en-US" altLang="zh-CN" sz="2400" dirty="0"/>
          </a:p>
          <a:p>
            <a:pPr>
              <a:buNone/>
            </a:pPr>
            <a:r>
              <a:rPr lang="en-US" altLang="zh-CN" sz="2400" dirty="0"/>
              <a:t>Size(X,Y)</a:t>
            </a:r>
            <a:r>
              <a:rPr lang="zh-CN" altLang="en-US" sz="2400" dirty="0"/>
              <a:t> ∧</a:t>
            </a:r>
            <a:r>
              <a:rPr lang="en-US" altLang="zh-CN" sz="2400" dirty="0"/>
              <a:t>color(X,Z)</a:t>
            </a:r>
            <a:r>
              <a:rPr lang="zh-CN" altLang="en-US" sz="2400" dirty="0"/>
              <a:t> ∧</a:t>
            </a:r>
            <a:r>
              <a:rPr lang="en-US" altLang="zh-CN" sz="2400" dirty="0"/>
              <a:t>shape(X,round)</a:t>
            </a:r>
            <a:endParaRPr lang="en-US" altLang="zh-CN" sz="2400" dirty="0"/>
          </a:p>
          <a:p>
            <a:pPr>
              <a:buNone/>
            </a:pPr>
            <a:endParaRPr lang="en-US" altLang="zh-CN" sz="2800" dirty="0"/>
          </a:p>
          <a:p>
            <a:pPr>
              <a:buNone/>
            </a:pPr>
            <a:endParaRPr lang="zh-CN" altLang="en-US"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dirty="0" smtClean="0">
                <a:ln>
                  <a:noFill/>
                </a:ln>
                <a:solidFill>
                  <a:schemeClr val="tx2"/>
                </a:solidFill>
                <a:effectLst/>
                <a:uLnTx/>
                <a:uFillTx/>
                <a:latin typeface="+mj-lt"/>
                <a:ea typeface="+mj-ea"/>
                <a:cs typeface="+mj-cs"/>
              </a:rPr>
              <a:t>10.5.2 Explanation-Based Learning</a:t>
            </a:r>
            <a:endParaRPr kumimoji="0" lang="zh-CN" altLang="en-US" sz="44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a:xfrm>
            <a:off x="285750" y="1214438"/>
            <a:ext cx="8401050" cy="5643563"/>
          </a:xfrm>
        </p:spPr>
        <p:txBody>
          <a:bodyPr vert="horz" rtlCol="0">
            <a:normAutofit lnSpcReduction="10000"/>
          </a:bodyPr>
          <a:lstStyle/>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EBL begins with:</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1.A target concept </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2.A training example</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3.A domain theory</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4.Operationality criteria </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Example:  premise(X)-&gt;cup(x)</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Assume a domain theory that includes the following rules about cups:</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Liftable</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(X)</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hold_liquid</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(x)-&gt;cup(x)</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Part(Z,W)</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concave(W)</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points_up</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(W)-&gt;</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holds_liquid</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(Z)</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Light(Y)</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part(</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Y,handle</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)-&gt;</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liftable</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(Y)</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Small(A)-&gt;light(A)</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Made_of</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A,feathers</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)-&gt;light(A)</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文本框 4"/>
          <p:cNvSpPr txBox="1"/>
          <p:nvPr/>
        </p:nvSpPr>
        <p:spPr>
          <a:xfrm>
            <a:off x="3131820" y="1701165"/>
            <a:ext cx="1296670" cy="368300"/>
          </a:xfrm>
          <a:prstGeom prst="rect">
            <a:avLst/>
          </a:prstGeom>
          <a:noFill/>
        </p:spPr>
        <p:txBody>
          <a:bodyPr wrap="square" rtlCol="0">
            <a:spAutoFit/>
          </a:bodyPr>
          <a:p>
            <a:r>
              <a:rPr lang="zh-CN" altLang="en-US"/>
              <a:t>目标概念</a:t>
            </a:r>
            <a:endParaRPr lang="zh-CN" altLang="en-US"/>
          </a:p>
        </p:txBody>
      </p:sp>
      <p:sp>
        <p:nvSpPr>
          <p:cNvPr id="6" name="文本框 5"/>
          <p:cNvSpPr txBox="1"/>
          <p:nvPr/>
        </p:nvSpPr>
        <p:spPr>
          <a:xfrm>
            <a:off x="3563620" y="2061210"/>
            <a:ext cx="1455420" cy="368300"/>
          </a:xfrm>
          <a:prstGeom prst="rect">
            <a:avLst/>
          </a:prstGeom>
          <a:noFill/>
        </p:spPr>
        <p:txBody>
          <a:bodyPr wrap="square" rtlCol="0">
            <a:spAutoFit/>
          </a:bodyPr>
          <a:p>
            <a:r>
              <a:rPr lang="zh-CN" altLang="en-US"/>
              <a:t>训练实例</a:t>
            </a:r>
            <a:endParaRPr lang="zh-CN" altLang="en-US"/>
          </a:p>
        </p:txBody>
      </p:sp>
      <p:sp>
        <p:nvSpPr>
          <p:cNvPr id="7" name="文本框 6"/>
          <p:cNvSpPr txBox="1"/>
          <p:nvPr/>
        </p:nvSpPr>
        <p:spPr>
          <a:xfrm>
            <a:off x="2987675" y="2429510"/>
            <a:ext cx="1958975" cy="368300"/>
          </a:xfrm>
          <a:prstGeom prst="rect">
            <a:avLst/>
          </a:prstGeom>
          <a:noFill/>
        </p:spPr>
        <p:txBody>
          <a:bodyPr wrap="square" rtlCol="0">
            <a:spAutoFit/>
          </a:bodyPr>
          <a:p>
            <a:r>
              <a:rPr lang="zh-CN" altLang="en-US"/>
              <a:t>领域理论知识</a:t>
            </a:r>
            <a:endParaRPr lang="zh-CN" altLang="en-US"/>
          </a:p>
        </p:txBody>
      </p:sp>
      <p:sp>
        <p:nvSpPr>
          <p:cNvPr id="8" name="文本框 7"/>
          <p:cNvSpPr txBox="1"/>
          <p:nvPr/>
        </p:nvSpPr>
        <p:spPr>
          <a:xfrm>
            <a:off x="4356100" y="2853055"/>
            <a:ext cx="1455420" cy="368300"/>
          </a:xfrm>
          <a:prstGeom prst="rect">
            <a:avLst/>
          </a:prstGeom>
          <a:noFill/>
        </p:spPr>
        <p:txBody>
          <a:bodyPr wrap="square" rtlCol="0">
            <a:spAutoFit/>
          </a:bodyPr>
          <a:p>
            <a:r>
              <a:rPr lang="zh-CN" altLang="en-US"/>
              <a:t>操作标准</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标题 1"/>
          <p:cNvSpPr>
            <a:spLocks noGrp="1"/>
          </p:cNvSpPr>
          <p:nvPr>
            <p:ph type="title"/>
          </p:nvPr>
        </p:nvSpPr>
        <p:spPr/>
        <p:txBody>
          <a:bodyPr vert="horz" wrap="square" anchor="ctr" anchorCtr="0"/>
          <a:p>
            <a:endParaRPr lang="zh-CN" altLang="en-US" dirty="0"/>
          </a:p>
        </p:txBody>
      </p:sp>
      <p:sp>
        <p:nvSpPr>
          <p:cNvPr id="3" name="内容占位符 2"/>
          <p:cNvSpPr>
            <a:spLocks noGrp="1"/>
          </p:cNvSpPr>
          <p:nvPr>
            <p:ph idx="1"/>
          </p:nvPr>
        </p:nvSpPr>
        <p:spPr>
          <a:xfrm>
            <a:off x="457200" y="1600200"/>
            <a:ext cx="8229600" cy="4757738"/>
          </a:xfrm>
        </p:spPr>
        <p:txBody>
          <a:bodyPr vert="horz"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The training example is an instance of the goal </a:t>
            </a: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concept.That</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is,we</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are given:</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Cup(obj1)</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Small(obj1)</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Part(obj1,handle)</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Owns(bob,obj1)</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Part(obj1,bottom)</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Part(obj1,bowl)</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Point_up</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(bowl)</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Concave(bowl)</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Color(obj1,red)</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文本框 1"/>
          <p:cNvSpPr txBox="1"/>
          <p:nvPr/>
        </p:nvSpPr>
        <p:spPr>
          <a:xfrm>
            <a:off x="3872230" y="2289175"/>
            <a:ext cx="4732020" cy="368300"/>
          </a:xfrm>
          <a:prstGeom prst="rect">
            <a:avLst/>
          </a:prstGeom>
          <a:noFill/>
        </p:spPr>
        <p:txBody>
          <a:bodyPr wrap="square" rtlCol="0">
            <a:spAutoFit/>
          </a:bodyPr>
          <a:p>
            <a:r>
              <a:rPr lang="zh-CN" altLang="en-US"/>
              <a:t>训练实例是目标概念的一个实例。</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内容占位符 2"/>
          <p:cNvSpPr>
            <a:spLocks noGrp="1"/>
          </p:cNvSpPr>
          <p:nvPr>
            <p:ph idx="1"/>
          </p:nvPr>
        </p:nvSpPr>
        <p:spPr>
          <a:xfrm>
            <a:off x="285750" y="285750"/>
            <a:ext cx="8858250" cy="6572250"/>
          </a:xfrm>
        </p:spPr>
        <p:txBody>
          <a:bodyPr vert="horz" wrap="square" anchor="t" anchorCtr="0"/>
          <a:p>
            <a:pPr>
              <a:buNone/>
            </a:pPr>
            <a:endParaRPr lang="zh-CN" altLang="en-US" dirty="0"/>
          </a:p>
        </p:txBody>
      </p:sp>
      <p:grpSp>
        <p:nvGrpSpPr>
          <p:cNvPr id="69635" name="组合 57"/>
          <p:cNvGrpSpPr/>
          <p:nvPr/>
        </p:nvGrpSpPr>
        <p:grpSpPr>
          <a:xfrm>
            <a:off x="357188" y="285750"/>
            <a:ext cx="8867775" cy="6500813"/>
            <a:chOff x="357158" y="285728"/>
            <a:chExt cx="8867836" cy="6500858"/>
          </a:xfrm>
        </p:grpSpPr>
        <p:sp>
          <p:nvSpPr>
            <p:cNvPr id="4" name="矩形 3"/>
            <p:cNvSpPr/>
            <p:nvPr/>
          </p:nvSpPr>
          <p:spPr>
            <a:xfrm>
              <a:off x="3571868" y="500042"/>
              <a:ext cx="2071702"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5" name="矩形 4"/>
            <p:cNvSpPr/>
            <p:nvPr/>
          </p:nvSpPr>
          <p:spPr>
            <a:xfrm>
              <a:off x="3143240" y="285728"/>
              <a:ext cx="1785950"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Proof that obj1 is a cup</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矩形 5"/>
            <p:cNvSpPr/>
            <p:nvPr/>
          </p:nvSpPr>
          <p:spPr>
            <a:xfrm>
              <a:off x="3357554" y="428604"/>
              <a:ext cx="2571768"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8" name="直接连接符 17"/>
            <p:cNvCxnSpPr/>
            <p:nvPr/>
          </p:nvCxnSpPr>
          <p:spPr>
            <a:xfrm rot="5400000">
              <a:off x="1000100" y="2143116"/>
              <a:ext cx="642942" cy="357190"/>
            </a:xfrm>
            <a:prstGeom prst="line">
              <a:avLst/>
            </a:prstGeom>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500430" y="3214686"/>
              <a:ext cx="3714776"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Generalized proof that x is a cup</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69641" name="组合 35"/>
            <p:cNvGrpSpPr/>
            <p:nvPr/>
          </p:nvGrpSpPr>
          <p:grpSpPr>
            <a:xfrm>
              <a:off x="357158" y="857232"/>
              <a:ext cx="8715436" cy="2928958"/>
              <a:chOff x="357158" y="857232"/>
              <a:chExt cx="8715436" cy="2928958"/>
            </a:xfrm>
          </p:grpSpPr>
          <p:sp>
            <p:nvSpPr>
              <p:cNvPr id="7" name="矩形 6"/>
              <p:cNvSpPr/>
              <p:nvPr/>
            </p:nvSpPr>
            <p:spPr>
              <a:xfrm>
                <a:off x="3143240" y="857232"/>
                <a:ext cx="1785950"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Cup(obj1)</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矩形 7"/>
              <p:cNvSpPr/>
              <p:nvPr/>
            </p:nvSpPr>
            <p:spPr>
              <a:xfrm>
                <a:off x="714348" y="1571612"/>
                <a:ext cx="1785950"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liftable</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(obj1)</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0" name="直接连接符 9"/>
              <p:cNvCxnSpPr>
                <a:endCxn id="8" idx="0"/>
              </p:cNvCxnSpPr>
              <p:nvPr/>
            </p:nvCxnSpPr>
            <p:spPr>
              <a:xfrm rot="10800000" flipV="1">
                <a:off x="1607324" y="1357298"/>
                <a:ext cx="2464611" cy="214314"/>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857752" y="1571612"/>
                <a:ext cx="1785950"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Holds liquid(obj1)</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矩形 14"/>
              <p:cNvSpPr/>
              <p:nvPr/>
            </p:nvSpPr>
            <p:spPr>
              <a:xfrm>
                <a:off x="357158" y="2571744"/>
                <a:ext cx="1785950"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liftable</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(obj1)</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矩形 15"/>
              <p:cNvSpPr/>
              <p:nvPr/>
            </p:nvSpPr>
            <p:spPr>
              <a:xfrm>
                <a:off x="2285984" y="2571744"/>
                <a:ext cx="1785950"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Part(obj1,handle)</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0" name="直接连接符 19"/>
              <p:cNvCxnSpPr/>
              <p:nvPr/>
            </p:nvCxnSpPr>
            <p:spPr>
              <a:xfrm>
                <a:off x="1571604" y="2000240"/>
                <a:ext cx="1643074" cy="642942"/>
              </a:xfrm>
              <a:prstGeom prst="line">
                <a:avLst/>
              </a:prstGeom>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28596" y="3214686"/>
                <a:ext cx="1785950"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small(obj1)</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3" name="直接连接符 22"/>
              <p:cNvCxnSpPr/>
              <p:nvPr/>
            </p:nvCxnSpPr>
            <p:spPr>
              <a:xfrm>
                <a:off x="4071934" y="1357298"/>
                <a:ext cx="1714512" cy="357190"/>
              </a:xfrm>
              <a:prstGeom prst="line">
                <a:avLst/>
              </a:prstGeom>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071934" y="2571744"/>
                <a:ext cx="1785950"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Part(obj1,bowl)</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5" name="矩形 24"/>
              <p:cNvSpPr/>
              <p:nvPr/>
            </p:nvSpPr>
            <p:spPr>
              <a:xfrm>
                <a:off x="5715008" y="2571744"/>
                <a:ext cx="1785950"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concave(bowl)</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6" name="矩形 25"/>
              <p:cNvSpPr/>
              <p:nvPr/>
            </p:nvSpPr>
            <p:spPr>
              <a:xfrm>
                <a:off x="7286644" y="2571744"/>
                <a:ext cx="1785950"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points(bowl)</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8" name="直接连接符 27"/>
              <p:cNvCxnSpPr/>
              <p:nvPr/>
            </p:nvCxnSpPr>
            <p:spPr>
              <a:xfrm rot="10800000" flipV="1">
                <a:off x="4857752" y="2071678"/>
                <a:ext cx="857256" cy="571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16200000" flipH="1">
                <a:off x="5715008" y="2071678"/>
                <a:ext cx="642942" cy="642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715008" y="2071678"/>
                <a:ext cx="2357454" cy="642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1071538" y="3143248"/>
                <a:ext cx="428628"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9642" name="组合 37"/>
            <p:cNvGrpSpPr/>
            <p:nvPr/>
          </p:nvGrpSpPr>
          <p:grpSpPr>
            <a:xfrm>
              <a:off x="509558" y="3857628"/>
              <a:ext cx="8715436" cy="2928958"/>
              <a:chOff x="357158" y="857232"/>
              <a:chExt cx="8715436" cy="2928958"/>
            </a:xfrm>
          </p:grpSpPr>
          <p:sp>
            <p:nvSpPr>
              <p:cNvPr id="39" name="矩形 38"/>
              <p:cNvSpPr/>
              <p:nvPr/>
            </p:nvSpPr>
            <p:spPr>
              <a:xfrm>
                <a:off x="3143240" y="857232"/>
                <a:ext cx="1785950"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Cup(x)</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0" name="矩形 39"/>
              <p:cNvSpPr/>
              <p:nvPr/>
            </p:nvSpPr>
            <p:spPr>
              <a:xfrm>
                <a:off x="714348" y="1571612"/>
                <a:ext cx="1785950"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liftable</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(X)</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41" name="直接连接符 40"/>
              <p:cNvCxnSpPr>
                <a:endCxn id="40" idx="0"/>
              </p:cNvCxnSpPr>
              <p:nvPr/>
            </p:nvCxnSpPr>
            <p:spPr>
              <a:xfrm rot="10800000" flipV="1">
                <a:off x="1607324" y="1357298"/>
                <a:ext cx="2464611" cy="214314"/>
              </a:xfrm>
              <a:prstGeom prst="line">
                <a:avLst/>
              </a:prstGeom>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4857752" y="1571612"/>
                <a:ext cx="1785950"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Holds liquid(X)</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3" name="矩形 42"/>
              <p:cNvSpPr/>
              <p:nvPr/>
            </p:nvSpPr>
            <p:spPr>
              <a:xfrm>
                <a:off x="357158" y="2571744"/>
                <a:ext cx="1785950"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light(X)</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4" name="矩形 43"/>
              <p:cNvSpPr/>
              <p:nvPr/>
            </p:nvSpPr>
            <p:spPr>
              <a:xfrm>
                <a:off x="2285984" y="2571744"/>
                <a:ext cx="1785950"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Part(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X,handle</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45" name="直接连接符 44"/>
              <p:cNvCxnSpPr/>
              <p:nvPr/>
            </p:nvCxnSpPr>
            <p:spPr>
              <a:xfrm>
                <a:off x="1571604" y="2000240"/>
                <a:ext cx="1643074" cy="642942"/>
              </a:xfrm>
              <a:prstGeom prst="line">
                <a:avLst/>
              </a:prstGeom>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428596" y="3214686"/>
                <a:ext cx="1785950"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small(X)</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47" name="直接连接符 46"/>
              <p:cNvCxnSpPr/>
              <p:nvPr/>
            </p:nvCxnSpPr>
            <p:spPr>
              <a:xfrm>
                <a:off x="4071934" y="1357298"/>
                <a:ext cx="1714512" cy="357190"/>
              </a:xfrm>
              <a:prstGeom prst="line">
                <a:avLst/>
              </a:prstGeom>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4071934" y="2571744"/>
                <a:ext cx="1785950"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Part(X,W)</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9" name="矩形 48"/>
              <p:cNvSpPr/>
              <p:nvPr/>
            </p:nvSpPr>
            <p:spPr>
              <a:xfrm>
                <a:off x="5715008" y="2571744"/>
                <a:ext cx="1785950"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concave(w)</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0" name="矩形 49"/>
              <p:cNvSpPr/>
              <p:nvPr/>
            </p:nvSpPr>
            <p:spPr>
              <a:xfrm>
                <a:off x="7286644" y="2571744"/>
                <a:ext cx="1785950"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Points_up</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(w)</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51" name="直接连接符 50"/>
              <p:cNvCxnSpPr/>
              <p:nvPr/>
            </p:nvCxnSpPr>
            <p:spPr>
              <a:xfrm rot="10800000" flipV="1">
                <a:off x="4857752" y="2071678"/>
                <a:ext cx="857256" cy="571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16200000" flipH="1">
                <a:off x="5715008" y="2071678"/>
                <a:ext cx="642942" cy="642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715008" y="2071678"/>
                <a:ext cx="2357454" cy="642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a:off x="1071538" y="3143248"/>
                <a:ext cx="428628" cy="158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6" name="直接连接符 55"/>
            <p:cNvCxnSpPr/>
            <p:nvPr/>
          </p:nvCxnSpPr>
          <p:spPr>
            <a:xfrm rot="5400000">
              <a:off x="1250133" y="5179231"/>
              <a:ext cx="571504" cy="357190"/>
            </a:xfrm>
            <a:prstGeom prst="line">
              <a:avLst/>
            </a:prstGeom>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2266224" y="6379939"/>
              <a:ext cx="4734668" cy="263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图</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10-17 </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物体</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X</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是一个杯子的特化和泛化证明</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none" spc="0" normalizeH="0" baseline="0" noProof="0" dirty="0" smtClean="0">
                <a:ln>
                  <a:noFill/>
                </a:ln>
                <a:solidFill>
                  <a:schemeClr val="tx2"/>
                </a:solidFill>
                <a:effectLst/>
                <a:uLnTx/>
                <a:uFillTx/>
                <a:latin typeface="+mj-lt"/>
                <a:ea typeface="+mj-ea"/>
                <a:cs typeface="+mj-cs"/>
              </a:rPr>
              <a:t>10.5.4 EBL and Knowledge-Level Learning</a:t>
            </a:r>
            <a:endParaRPr kumimoji="0" lang="zh-CN" altLang="en-US" sz="3600" b="0" i="0" u="none" strike="noStrike" kern="1200" cap="none" spc="0" normalizeH="0" baseline="0" noProof="0" dirty="0">
              <a:ln>
                <a:noFill/>
              </a:ln>
              <a:solidFill>
                <a:schemeClr val="tx2"/>
              </a:solidFill>
              <a:effectLst/>
              <a:uLnTx/>
              <a:uFillTx/>
              <a:latin typeface="+mj-lt"/>
              <a:ea typeface="+mj-ea"/>
              <a:cs typeface="+mj-cs"/>
            </a:endParaRPr>
          </a:p>
        </p:txBody>
      </p:sp>
      <p:pic>
        <p:nvPicPr>
          <p:cNvPr id="4" name="图片 3"/>
          <p:cNvPicPr>
            <a:picLocks noChangeAspect="1"/>
          </p:cNvPicPr>
          <p:nvPr/>
        </p:nvPicPr>
        <p:blipFill>
          <a:blip r:embed="rId1"/>
          <a:stretch>
            <a:fillRect/>
          </a:stretch>
        </p:blipFill>
        <p:spPr>
          <a:xfrm>
            <a:off x="323850" y="1557020"/>
            <a:ext cx="8701405" cy="151003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none" spc="0" normalizeH="0" baseline="0" noProof="0" dirty="0" smtClean="0">
                <a:ln>
                  <a:noFill/>
                </a:ln>
                <a:solidFill>
                  <a:schemeClr val="tx2"/>
                </a:solidFill>
                <a:effectLst/>
                <a:uLnTx/>
                <a:uFillTx/>
                <a:latin typeface="+mj-lt"/>
                <a:ea typeface="+mj-ea"/>
                <a:cs typeface="+mj-cs"/>
              </a:rPr>
              <a:t>10.5.4 EBL and Knowledge-Level Learning</a:t>
            </a:r>
            <a:endParaRPr kumimoji="0" lang="zh-CN" altLang="en-US" sz="3600" b="0" i="0" u="none" strike="noStrike" kern="1200" cap="none" spc="0" normalizeH="0" baseline="0" noProof="0" dirty="0">
              <a:ln>
                <a:noFill/>
              </a:ln>
              <a:solidFill>
                <a:schemeClr val="tx2"/>
              </a:solidFill>
              <a:effectLst/>
              <a:uLnTx/>
              <a:uFillTx/>
              <a:latin typeface="+mj-lt"/>
              <a:ea typeface="+mj-ea"/>
              <a:cs typeface="+mj-cs"/>
            </a:endParaRPr>
          </a:p>
        </p:txBody>
      </p:sp>
      <p:sp>
        <p:nvSpPr>
          <p:cNvPr id="72707" name="内容占位符 2"/>
          <p:cNvSpPr>
            <a:spLocks noGrp="1"/>
          </p:cNvSpPr>
          <p:nvPr>
            <p:ph idx="1"/>
          </p:nvPr>
        </p:nvSpPr>
        <p:spPr/>
        <p:txBody>
          <a:bodyPr vert="horz" wrap="square" anchor="t" anchorCtr="0"/>
          <a:p>
            <a:pPr>
              <a:buNone/>
            </a:pPr>
            <a:r>
              <a:rPr lang="en-US" altLang="zh-CN" dirty="0"/>
              <a:t>A typical framework consists of the following stages:</a:t>
            </a:r>
            <a:endParaRPr lang="en-US" altLang="zh-CN" dirty="0"/>
          </a:p>
          <a:p>
            <a:pPr>
              <a:buNone/>
            </a:pPr>
            <a:r>
              <a:rPr lang="en-US" altLang="zh-CN" dirty="0"/>
              <a:t>1.Retrieval</a:t>
            </a:r>
            <a:endParaRPr lang="en-US" altLang="zh-CN" dirty="0"/>
          </a:p>
          <a:p>
            <a:pPr>
              <a:buNone/>
            </a:pPr>
            <a:r>
              <a:rPr lang="en-US" altLang="zh-CN" dirty="0"/>
              <a:t>2.Elaboration</a:t>
            </a:r>
            <a:endParaRPr lang="en-US" altLang="zh-CN" dirty="0"/>
          </a:p>
          <a:p>
            <a:pPr>
              <a:buNone/>
            </a:pPr>
            <a:r>
              <a:rPr lang="en-US" altLang="zh-CN" dirty="0"/>
              <a:t>3.Mapping and inference</a:t>
            </a:r>
            <a:endParaRPr lang="en-US" altLang="zh-CN" dirty="0"/>
          </a:p>
          <a:p>
            <a:pPr>
              <a:buNone/>
            </a:pPr>
            <a:r>
              <a:rPr lang="en-US" altLang="zh-CN" dirty="0"/>
              <a:t>4.Justification</a:t>
            </a:r>
            <a:endParaRPr lang="en-US" altLang="zh-CN" dirty="0"/>
          </a:p>
          <a:p>
            <a:pPr>
              <a:buNone/>
            </a:pPr>
            <a:r>
              <a:rPr lang="en-US" altLang="zh-CN" dirty="0"/>
              <a:t>5.Learning</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none" spc="0" normalizeH="0" baseline="0" noProof="0" dirty="0" smtClean="0">
                <a:ln>
                  <a:noFill/>
                </a:ln>
                <a:solidFill>
                  <a:schemeClr val="tx2"/>
                </a:solidFill>
                <a:effectLst/>
                <a:uLnTx/>
                <a:uFillTx/>
                <a:latin typeface="+mj-lt"/>
                <a:ea typeface="+mj-ea"/>
                <a:cs typeface="+mj-cs"/>
              </a:rPr>
              <a:t>10.5.4 EBL and Knowledge-Level Learning</a:t>
            </a:r>
            <a:endParaRPr kumimoji="0" lang="zh-CN" altLang="en-US" sz="3600" b="0" i="0" u="none" strike="noStrike" kern="1200" cap="none" spc="0" normalizeH="0" baseline="0" noProof="0" dirty="0">
              <a:ln>
                <a:noFill/>
              </a:ln>
              <a:solidFill>
                <a:schemeClr val="tx2"/>
              </a:solidFill>
              <a:effectLst/>
              <a:uLnTx/>
              <a:uFillTx/>
              <a:latin typeface="+mj-lt"/>
              <a:ea typeface="+mj-ea"/>
              <a:cs typeface="+mj-cs"/>
            </a:endParaRPr>
          </a:p>
        </p:txBody>
      </p:sp>
      <p:pic>
        <p:nvPicPr>
          <p:cNvPr id="4" name="图片 3"/>
          <p:cNvPicPr>
            <a:picLocks noChangeAspect="1"/>
          </p:cNvPicPr>
          <p:nvPr/>
        </p:nvPicPr>
        <p:blipFill>
          <a:blip r:embed="rId1"/>
          <a:stretch>
            <a:fillRect/>
          </a:stretch>
        </p:blipFill>
        <p:spPr>
          <a:xfrm>
            <a:off x="251460" y="1701165"/>
            <a:ext cx="8477250" cy="311975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内容占位符 2"/>
          <p:cNvSpPr>
            <a:spLocks noGrp="1"/>
          </p:cNvSpPr>
          <p:nvPr>
            <p:ph idx="1"/>
          </p:nvPr>
        </p:nvSpPr>
        <p:spPr>
          <a:xfrm>
            <a:off x="242888" y="214313"/>
            <a:ext cx="9115425" cy="6215062"/>
          </a:xfrm>
        </p:spPr>
        <p:txBody>
          <a:bodyPr vert="horz" wrap="square" anchor="t" anchorCtr="0"/>
          <a:p>
            <a:pPr>
              <a:buNone/>
            </a:pPr>
            <a:endParaRPr lang="zh-CN" altLang="en-US" dirty="0"/>
          </a:p>
        </p:txBody>
      </p:sp>
      <p:grpSp>
        <p:nvGrpSpPr>
          <p:cNvPr id="73731" name="组合 115"/>
          <p:cNvGrpSpPr/>
          <p:nvPr/>
        </p:nvGrpSpPr>
        <p:grpSpPr>
          <a:xfrm>
            <a:off x="0" y="571500"/>
            <a:ext cx="7143750" cy="5286375"/>
            <a:chOff x="357158" y="571480"/>
            <a:chExt cx="8072462" cy="5572164"/>
          </a:xfrm>
        </p:grpSpPr>
        <p:grpSp>
          <p:nvGrpSpPr>
            <p:cNvPr id="73745" name="组合 114"/>
            <p:cNvGrpSpPr/>
            <p:nvPr/>
          </p:nvGrpSpPr>
          <p:grpSpPr>
            <a:xfrm>
              <a:off x="357158" y="571480"/>
              <a:ext cx="8072462" cy="5286412"/>
              <a:chOff x="357158" y="571480"/>
              <a:chExt cx="8072462" cy="5286412"/>
            </a:xfrm>
          </p:grpSpPr>
          <p:grpSp>
            <p:nvGrpSpPr>
              <p:cNvPr id="73763" name="组合 34"/>
              <p:cNvGrpSpPr/>
              <p:nvPr/>
            </p:nvGrpSpPr>
            <p:grpSpPr>
              <a:xfrm>
                <a:off x="357158" y="571480"/>
                <a:ext cx="3643338" cy="5286412"/>
                <a:chOff x="357158" y="571480"/>
                <a:chExt cx="4500594" cy="5357850"/>
              </a:xfrm>
            </p:grpSpPr>
            <p:sp>
              <p:nvSpPr>
                <p:cNvPr id="4" name="矩形 3"/>
                <p:cNvSpPr/>
                <p:nvPr/>
              </p:nvSpPr>
              <p:spPr>
                <a:xfrm>
                  <a:off x="357158" y="3500438"/>
                  <a:ext cx="642942"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sun</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椭圆 6"/>
                <p:cNvSpPr/>
                <p:nvPr/>
              </p:nvSpPr>
              <p:spPr>
                <a:xfrm>
                  <a:off x="1571604" y="571480"/>
                  <a:ext cx="1643074" cy="6429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hotter-than</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椭圆 7"/>
                <p:cNvSpPr/>
                <p:nvPr/>
              </p:nvSpPr>
              <p:spPr>
                <a:xfrm>
                  <a:off x="1571604" y="1500174"/>
                  <a:ext cx="1714512" cy="6429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more-massive</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椭圆 8"/>
                <p:cNvSpPr/>
                <p:nvPr/>
              </p:nvSpPr>
              <p:spPr>
                <a:xfrm>
                  <a:off x="1785918" y="2428868"/>
                  <a:ext cx="1214446" cy="6429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cause</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1" name="直接箭头连接符 10"/>
                <p:cNvCxnSpPr>
                  <a:stCxn id="8" idx="4"/>
                </p:cNvCxnSpPr>
                <p:nvPr/>
              </p:nvCxnSpPr>
              <p:spPr>
                <a:xfrm rot="5400000">
                  <a:off x="2285984" y="2285992"/>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785918" y="3429000"/>
                  <a:ext cx="1214446" cy="6429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attract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椭圆 12"/>
                <p:cNvSpPr/>
                <p:nvPr/>
              </p:nvSpPr>
              <p:spPr>
                <a:xfrm>
                  <a:off x="1592616" y="4286256"/>
                  <a:ext cx="1407749" cy="6429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cause</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椭圆 13"/>
                <p:cNvSpPr/>
                <p:nvPr/>
              </p:nvSpPr>
              <p:spPr>
                <a:xfrm>
                  <a:off x="1785918" y="5286388"/>
                  <a:ext cx="1500198" cy="6429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revolves-around</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矩形 14"/>
                <p:cNvSpPr/>
                <p:nvPr/>
              </p:nvSpPr>
              <p:spPr>
                <a:xfrm>
                  <a:off x="4000496" y="3500438"/>
                  <a:ext cx="857256"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earth</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7" name="直接箭头连接符 16"/>
                <p:cNvCxnSpPr>
                  <a:stCxn id="4" idx="0"/>
                </p:cNvCxnSpPr>
                <p:nvPr/>
              </p:nvCxnSpPr>
              <p:spPr>
                <a:xfrm rot="5400000" flipH="1" flipV="1">
                  <a:off x="-125049" y="1803787"/>
                  <a:ext cx="2500330" cy="892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4" idx="0"/>
                  <a:endCxn id="8" idx="2"/>
                </p:cNvCxnSpPr>
                <p:nvPr/>
              </p:nvCxnSpPr>
              <p:spPr>
                <a:xfrm rot="5400000" flipH="1" flipV="1">
                  <a:off x="285720" y="2214555"/>
                  <a:ext cx="1678793" cy="892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7" idx="6"/>
                </p:cNvCxnSpPr>
                <p:nvPr/>
              </p:nvCxnSpPr>
              <p:spPr>
                <a:xfrm>
                  <a:off x="3214678" y="892951"/>
                  <a:ext cx="1071570" cy="2607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rot="16200000" flipH="1">
                  <a:off x="2893207" y="2250273"/>
                  <a:ext cx="1571636"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4"/>
                  <a:endCxn id="12" idx="0"/>
                </p:cNvCxnSpPr>
                <p:nvPr/>
              </p:nvCxnSpPr>
              <p:spPr>
                <a:xfrm rot="5400000">
                  <a:off x="2214546" y="3250405"/>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13" idx="0"/>
                </p:cNvCxnSpPr>
                <p:nvPr/>
              </p:nvCxnSpPr>
              <p:spPr>
                <a:xfrm rot="5400000">
                  <a:off x="2219803" y="4077195"/>
                  <a:ext cx="285751" cy="132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3" idx="4"/>
                  <a:endCxn id="14" idx="0"/>
                </p:cNvCxnSpPr>
                <p:nvPr/>
              </p:nvCxnSpPr>
              <p:spPr>
                <a:xfrm rot="16200000" flipH="1">
                  <a:off x="2237659" y="4988030"/>
                  <a:ext cx="357191" cy="2395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4" idx="2"/>
                </p:cNvCxnSpPr>
                <p:nvPr/>
              </p:nvCxnSpPr>
              <p:spPr>
                <a:xfrm rot="16200000" flipV="1">
                  <a:off x="375018" y="4304116"/>
                  <a:ext cx="1643074" cy="10358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5" idx="2"/>
                  <a:endCxn id="14" idx="7"/>
                </p:cNvCxnSpPr>
                <p:nvPr/>
              </p:nvCxnSpPr>
              <p:spPr>
                <a:xfrm rot="5400000">
                  <a:off x="3057751" y="4009171"/>
                  <a:ext cx="1380041" cy="13627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3764" name="组合 35"/>
              <p:cNvGrpSpPr/>
              <p:nvPr/>
            </p:nvGrpSpPr>
            <p:grpSpPr>
              <a:xfrm>
                <a:off x="4286248" y="714356"/>
                <a:ext cx="4143372" cy="5143536"/>
                <a:chOff x="278200" y="571480"/>
                <a:chExt cx="4579552" cy="5357850"/>
              </a:xfrm>
            </p:grpSpPr>
            <p:sp>
              <p:nvSpPr>
                <p:cNvPr id="37" name="矩形 36"/>
                <p:cNvSpPr/>
                <p:nvPr/>
              </p:nvSpPr>
              <p:spPr>
                <a:xfrm>
                  <a:off x="278200" y="3500438"/>
                  <a:ext cx="947501"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nucleus</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8" name="椭圆 37"/>
                <p:cNvSpPr/>
                <p:nvPr/>
              </p:nvSpPr>
              <p:spPr>
                <a:xfrm>
                  <a:off x="1571604" y="571480"/>
                  <a:ext cx="1643074" cy="6429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more-massive</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9" name="椭圆 38"/>
                <p:cNvSpPr/>
                <p:nvPr/>
              </p:nvSpPr>
              <p:spPr>
                <a:xfrm>
                  <a:off x="1571604" y="1500174"/>
                  <a:ext cx="1714512" cy="6429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cause</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41" name="直接箭头连接符 40"/>
                <p:cNvCxnSpPr>
                  <a:stCxn id="39" idx="4"/>
                  <a:endCxn id="42" idx="0"/>
                </p:cNvCxnSpPr>
                <p:nvPr/>
              </p:nvCxnSpPr>
              <p:spPr>
                <a:xfrm rot="5400000">
                  <a:off x="1768059" y="2768197"/>
                  <a:ext cx="1285884" cy="3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1785918" y="3429000"/>
                  <a:ext cx="1214446" cy="6429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attract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3" name="椭圆 42"/>
                <p:cNvSpPr/>
                <p:nvPr/>
              </p:nvSpPr>
              <p:spPr>
                <a:xfrm>
                  <a:off x="1785918" y="4286256"/>
                  <a:ext cx="1214446" cy="6429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cause</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4" name="椭圆 43"/>
                <p:cNvSpPr/>
                <p:nvPr/>
              </p:nvSpPr>
              <p:spPr>
                <a:xfrm>
                  <a:off x="1785918" y="5286388"/>
                  <a:ext cx="1500198" cy="6429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revolves-around</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5" name="矩形 44"/>
                <p:cNvSpPr/>
                <p:nvPr/>
              </p:nvSpPr>
              <p:spPr>
                <a:xfrm>
                  <a:off x="4000496" y="3500438"/>
                  <a:ext cx="857256"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electron</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46" name="直接箭头连接符 45"/>
                <p:cNvCxnSpPr>
                  <a:stCxn id="37" idx="0"/>
                </p:cNvCxnSpPr>
                <p:nvPr/>
              </p:nvCxnSpPr>
              <p:spPr>
                <a:xfrm rot="5400000" flipH="1" flipV="1">
                  <a:off x="-88386" y="1840450"/>
                  <a:ext cx="2500326" cy="8196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37" idx="0"/>
                  <a:endCxn id="39" idx="2"/>
                </p:cNvCxnSpPr>
                <p:nvPr/>
              </p:nvCxnSpPr>
              <p:spPr>
                <a:xfrm rot="5400000" flipH="1" flipV="1">
                  <a:off x="322381" y="2251214"/>
                  <a:ext cx="1678794" cy="8196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38" idx="6"/>
                </p:cNvCxnSpPr>
                <p:nvPr/>
              </p:nvCxnSpPr>
              <p:spPr>
                <a:xfrm>
                  <a:off x="3214678" y="892951"/>
                  <a:ext cx="1071570" cy="2607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rot="16200000" flipH="1">
                  <a:off x="2893207" y="2250273"/>
                  <a:ext cx="1571636"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endCxn id="43" idx="0"/>
                </p:cNvCxnSpPr>
                <p:nvPr/>
              </p:nvCxnSpPr>
              <p:spPr>
                <a:xfrm rot="5400000">
                  <a:off x="2268125" y="4125522"/>
                  <a:ext cx="285752"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3" idx="4"/>
                  <a:endCxn id="44" idx="0"/>
                </p:cNvCxnSpPr>
                <p:nvPr/>
              </p:nvCxnSpPr>
              <p:spPr>
                <a:xfrm rot="16200000" flipH="1">
                  <a:off x="2285984" y="5036355"/>
                  <a:ext cx="357190"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endCxn id="37" idx="2"/>
                </p:cNvCxnSpPr>
                <p:nvPr/>
              </p:nvCxnSpPr>
              <p:spPr>
                <a:xfrm rot="16200000" flipV="1">
                  <a:off x="411679" y="4340775"/>
                  <a:ext cx="1643075" cy="962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5" idx="2"/>
                  <a:endCxn id="44" idx="7"/>
                </p:cNvCxnSpPr>
                <p:nvPr/>
              </p:nvCxnSpPr>
              <p:spPr>
                <a:xfrm rot="5400000">
                  <a:off x="3057751" y="4009171"/>
                  <a:ext cx="1380041" cy="13627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cxnSp>
          <p:nvCxnSpPr>
            <p:cNvPr id="71" name="直接箭头连接符 70"/>
            <p:cNvCxnSpPr>
              <a:stCxn id="13" idx="6"/>
              <a:endCxn id="43" idx="2"/>
            </p:cNvCxnSpPr>
            <p:nvPr/>
          </p:nvCxnSpPr>
          <p:spPr>
            <a:xfrm>
              <a:off x="2496897" y="4553911"/>
              <a:ext cx="3153466" cy="352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6200000" flipH="1">
              <a:off x="-35751" y="4464851"/>
              <a:ext cx="2214578" cy="1143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V="1">
              <a:off x="1643042" y="6072206"/>
              <a:ext cx="1357322"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rot="5400000" flipH="1" flipV="1">
              <a:off x="2714612" y="4286256"/>
              <a:ext cx="2071702" cy="15001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37" idx="3"/>
              <a:endCxn id="42" idx="2"/>
            </p:cNvCxnSpPr>
            <p:nvPr/>
          </p:nvCxnSpPr>
          <p:spPr>
            <a:xfrm flipV="1">
              <a:off x="5143504" y="3766187"/>
              <a:ext cx="50685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8" idx="0"/>
            </p:cNvCxnSpPr>
            <p:nvPr/>
          </p:nvCxnSpPr>
          <p:spPr>
            <a:xfrm rot="5400000" flipH="1" flipV="1">
              <a:off x="2737814" y="-132082"/>
              <a:ext cx="916311" cy="2323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a:off x="4357686" y="571480"/>
              <a:ext cx="1500198"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9" idx="7"/>
            </p:cNvCxnSpPr>
            <p:nvPr/>
          </p:nvCxnSpPr>
          <p:spPr>
            <a:xfrm rot="5400000" flipH="1" flipV="1">
              <a:off x="2892607" y="960489"/>
              <a:ext cx="996830" cy="2076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4429124" y="1500174"/>
              <a:ext cx="1643074"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2214546" y="2643182"/>
              <a:ext cx="1571636" cy="785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a:off x="3786182" y="2643182"/>
              <a:ext cx="2214578"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12" idx="6"/>
              <a:endCxn id="15" idx="1"/>
            </p:cNvCxnSpPr>
            <p:nvPr/>
          </p:nvCxnSpPr>
          <p:spPr>
            <a:xfrm flipV="1">
              <a:off x="2496896" y="3708084"/>
              <a:ext cx="809631"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4" idx="3"/>
            </p:cNvCxnSpPr>
            <p:nvPr/>
          </p:nvCxnSpPr>
          <p:spPr>
            <a:xfrm>
              <a:off x="877635" y="3708084"/>
              <a:ext cx="693969" cy="6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5" idx="2"/>
            </p:cNvCxnSpPr>
            <p:nvPr/>
          </p:nvCxnSpPr>
          <p:spPr>
            <a:xfrm rot="16200000" flipH="1">
              <a:off x="3554112" y="4054184"/>
              <a:ext cx="2117423" cy="191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5572132" y="6072206"/>
              <a:ext cx="171451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endCxn id="45" idx="2"/>
            </p:cNvCxnSpPr>
            <p:nvPr/>
          </p:nvCxnSpPr>
          <p:spPr>
            <a:xfrm rot="5400000" flipH="1" flipV="1">
              <a:off x="6631237" y="4661627"/>
              <a:ext cx="2065987" cy="7551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a:stCxn id="14" idx="6"/>
            </p:cNvCxnSpPr>
            <p:nvPr/>
          </p:nvCxnSpPr>
          <p:spPr>
            <a:xfrm>
              <a:off x="2728219" y="5540708"/>
              <a:ext cx="2915351" cy="31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17" name="矩形 116"/>
          <p:cNvSpPr/>
          <p:nvPr/>
        </p:nvSpPr>
        <p:spPr>
          <a:xfrm>
            <a:off x="6143625" y="642938"/>
            <a:ext cx="1071563" cy="285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lt1"/>
                </a:solidFill>
                <a:effectLst/>
                <a:uLnTx/>
                <a:uFillTx/>
                <a:latin typeface="+mn-lt"/>
                <a:ea typeface="+mn-ea"/>
                <a:cs typeface="+mn-cs"/>
              </a:rPr>
              <a:t>物</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物体：</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18" name="矩形 117"/>
          <p:cNvSpPr/>
          <p:nvPr/>
        </p:nvSpPr>
        <p:spPr>
          <a:xfrm>
            <a:off x="7572375" y="571500"/>
            <a:ext cx="11430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9" name="矩形 118"/>
          <p:cNvSpPr/>
          <p:nvPr/>
        </p:nvSpPr>
        <p:spPr>
          <a:xfrm>
            <a:off x="6143625" y="1143000"/>
            <a:ext cx="1000125"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lt1"/>
                </a:solidFill>
                <a:effectLst/>
                <a:uLnTx/>
                <a:uFillTx/>
                <a:latin typeface="+mn-lt"/>
                <a:ea typeface="+mn-ea"/>
                <a:cs typeface="+mn-cs"/>
              </a:rPr>
              <a:t>物</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关系：</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20" name="椭圆 119"/>
          <p:cNvSpPr/>
          <p:nvPr/>
        </p:nvSpPr>
        <p:spPr>
          <a:xfrm>
            <a:off x="7929563" y="1214438"/>
            <a:ext cx="500063" cy="3571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22" name="直接箭头连接符 121"/>
          <p:cNvCxnSpPr/>
          <p:nvPr/>
        </p:nvCxnSpPr>
        <p:spPr>
          <a:xfrm>
            <a:off x="7285038" y="1389063"/>
            <a:ext cx="644525" cy="396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a:off x="8428038" y="1357313"/>
            <a:ext cx="644525" cy="396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5" name="矩形 124"/>
          <p:cNvSpPr/>
          <p:nvPr/>
        </p:nvSpPr>
        <p:spPr>
          <a:xfrm>
            <a:off x="6143625" y="1571625"/>
            <a:ext cx="1152525"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二阶关系：</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26" name="椭圆 125"/>
          <p:cNvSpPr/>
          <p:nvPr/>
        </p:nvSpPr>
        <p:spPr>
          <a:xfrm>
            <a:off x="8001000" y="1785938"/>
            <a:ext cx="428625" cy="285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28" name="直接箭头连接符 127"/>
          <p:cNvCxnSpPr/>
          <p:nvPr/>
        </p:nvCxnSpPr>
        <p:spPr>
          <a:xfrm>
            <a:off x="7500938" y="1785938"/>
            <a:ext cx="500063" cy="14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a:stCxn id="126" idx="6"/>
          </p:cNvCxnSpPr>
          <p:nvPr/>
        </p:nvCxnSpPr>
        <p:spPr>
          <a:xfrm>
            <a:off x="8429625" y="1928813"/>
            <a:ext cx="50006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1" name="矩形 130"/>
          <p:cNvSpPr/>
          <p:nvPr/>
        </p:nvSpPr>
        <p:spPr>
          <a:xfrm>
            <a:off x="6562725" y="2428875"/>
            <a:ext cx="1152525"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类比映射：</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33" name="直接箭头连接符 132"/>
          <p:cNvCxnSpPr/>
          <p:nvPr/>
        </p:nvCxnSpPr>
        <p:spPr>
          <a:xfrm>
            <a:off x="7786688" y="2643188"/>
            <a:ext cx="107156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4" name="矩形 133"/>
          <p:cNvSpPr/>
          <p:nvPr/>
        </p:nvSpPr>
        <p:spPr>
          <a:xfrm>
            <a:off x="2286000" y="6022975"/>
            <a:ext cx="4733925" cy="263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图</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10-19 </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一个类比映射</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357188"/>
            <a:ext cx="8229600" cy="5768975"/>
          </a:xfrm>
        </p:spPr>
        <p:txBody>
          <a:bodyPr vert="horz" rtlCol="0">
            <a:normAutofit fontScale="92500"/>
          </a:bodyPr>
          <a:lstStyle/>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The source domain includes the predicates:</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Yellow(sun)</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Blue(earth)</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Hotter-than(</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sun,earth</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Causes(more-massive(</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sun,earth</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),attract(</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sun,earth</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Causes(attract(</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sun,earth</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),revolves-around(</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earth,sun</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The target domain that the analogy is intended to explain includes:</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More-massive(</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nucleus,electron</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Revolves-around(</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electron,nucleus</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Structure mapping is constrained by the following rules:</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1.Properties are dropped from the source.</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2.Relation map unchanged from the source to the target</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标题 1"/>
          <p:cNvSpPr>
            <a:spLocks noGrp="1"/>
          </p:cNvSpPr>
          <p:nvPr>
            <p:ph type="title"/>
          </p:nvPr>
        </p:nvSpPr>
        <p:spPr/>
        <p:txBody>
          <a:bodyPr vert="horz" wrap="square" anchor="ctr" anchorCtr="0"/>
          <a:p>
            <a:endParaRPr lang="zh-CN" altLang="en-US" dirty="0"/>
          </a:p>
        </p:txBody>
      </p:sp>
      <p:sp>
        <p:nvSpPr>
          <p:cNvPr id="75779" name="内容占位符 2"/>
          <p:cNvSpPr>
            <a:spLocks noGrp="1"/>
          </p:cNvSpPr>
          <p:nvPr>
            <p:ph idx="1"/>
          </p:nvPr>
        </p:nvSpPr>
        <p:spPr/>
        <p:txBody>
          <a:bodyPr vert="horz" wrap="square" anchor="t" anchorCtr="0"/>
          <a:p>
            <a:pPr>
              <a:buNone/>
            </a:pPr>
            <a:r>
              <a:rPr lang="en-US" altLang="zh-CN" sz="2400" dirty="0"/>
              <a:t>3.In constructing the mapping,higher-order relations are preferred as a focus of the mapping.</a:t>
            </a:r>
            <a:endParaRPr lang="en-US" altLang="zh-CN" sz="2400" dirty="0"/>
          </a:p>
          <a:p>
            <a:pPr>
              <a:buNone/>
            </a:pPr>
            <a:r>
              <a:rPr lang="en-US" altLang="zh-CN" sz="2400" dirty="0"/>
              <a:t>These constraints lead to the mapping:</a:t>
            </a:r>
            <a:endParaRPr lang="en-US" altLang="zh-CN" sz="2400" dirty="0"/>
          </a:p>
          <a:p>
            <a:pPr>
              <a:buNone/>
            </a:pPr>
            <a:r>
              <a:rPr lang="en-US" altLang="zh-CN" sz="2400" dirty="0"/>
              <a:t>Sun-&gt;nucleus</a:t>
            </a:r>
            <a:endParaRPr lang="en-US" altLang="zh-CN" sz="2400" dirty="0"/>
          </a:p>
          <a:p>
            <a:pPr>
              <a:buNone/>
            </a:pPr>
            <a:r>
              <a:rPr lang="en-US" altLang="zh-CN" sz="2400" dirty="0"/>
              <a:t>Earth-&gt;electron</a:t>
            </a:r>
            <a:endParaRPr lang="en-US" altLang="zh-CN" sz="2400" dirty="0"/>
          </a:p>
          <a:p>
            <a:pPr>
              <a:buNone/>
            </a:pPr>
            <a:r>
              <a:rPr lang="en-US" altLang="zh-CN" sz="2400" dirty="0"/>
              <a:t>Extending the mapping leads to the inference:</a:t>
            </a:r>
            <a:endParaRPr lang="en-US" altLang="zh-CN" sz="2400" dirty="0"/>
          </a:p>
          <a:p>
            <a:pPr>
              <a:buNone/>
            </a:pPr>
            <a:r>
              <a:rPr lang="en-US" altLang="zh-CN" sz="2400" dirty="0"/>
              <a:t>Causes(moremassive(nucleus,electron),attract(nucleus,electron))</a:t>
            </a:r>
            <a:endParaRPr lang="en-US" altLang="zh-CN" sz="2400" dirty="0"/>
          </a:p>
          <a:p>
            <a:pPr>
              <a:buNone/>
            </a:pPr>
            <a:r>
              <a:rPr lang="en-US" altLang="zh-CN" sz="2000" dirty="0"/>
              <a:t>Causes(attract(nucleus,electron),revolves-around(nucleus,electron))</a:t>
            </a:r>
            <a:endParaRPr lang="zh-CN" altLang="en-US" sz="2000" dirty="0"/>
          </a:p>
          <a:p>
            <a:pPr>
              <a:buNone/>
            </a:pPr>
            <a:endParaRPr lang="zh-CN" altLang="en-US"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a:blip r:embed="rId1">
            <a:duotone>
              <a:schemeClr val="phClr">
                <a:tint val="100000"/>
                <a:shade val="70000"/>
                <a:hueMod val="100000"/>
                <a:satMod val="100000"/>
              </a:schemeClr>
              <a:schemeClr val="phClr">
                <a:tint val="90000"/>
                <a:shade val="100000"/>
                <a:hueMod val="100000"/>
                <a:satMod val="100000"/>
              </a:schemeClr>
            </a:duotone>
          </a:blip>
          <a:stretch>
            <a:fillRect b="-1000"/>
          </a:stretch>
        </a:blipFill>
        <a:effectLst/>
      </p:bgPr>
    </p:bg>
    <p:spTree>
      <p:nvGrpSpPr>
        <p:cNvPr id="1" name=""/>
        <p:cNvGrpSpPr/>
        <p:nvPr/>
      </p:nvGrpSpPr>
      <p:grpSpPr/>
      <p:sp>
        <p:nvSpPr>
          <p:cNvPr id="76802" name="标题 1"/>
          <p:cNvSpPr>
            <a:spLocks noGrp="1"/>
          </p:cNvSpPr>
          <p:nvPr>
            <p:ph type="title"/>
          </p:nvPr>
        </p:nvSpPr>
        <p:spPr/>
        <p:txBody>
          <a:bodyPr vert="horz" wrap="square" anchor="ctr" anchorCtr="0"/>
          <a:p>
            <a:r>
              <a:rPr lang="en-US" altLang="zh-CN" dirty="0"/>
              <a:t>10.6 Unsupervised Learning </a:t>
            </a:r>
            <a:endParaRPr lang="zh-CN" altLang="en-US" dirty="0"/>
          </a:p>
        </p:txBody>
      </p:sp>
      <p:pic>
        <p:nvPicPr>
          <p:cNvPr id="4" name="图片 3"/>
          <p:cNvPicPr>
            <a:picLocks noChangeAspect="1"/>
          </p:cNvPicPr>
          <p:nvPr/>
        </p:nvPicPr>
        <p:blipFill>
          <a:blip r:embed="rId2"/>
          <a:stretch>
            <a:fillRect/>
          </a:stretch>
        </p:blipFill>
        <p:spPr>
          <a:xfrm>
            <a:off x="251460" y="1772920"/>
            <a:ext cx="8820150" cy="1685925"/>
          </a:xfrm>
          <a:prstGeom prst="rect">
            <a:avLst/>
          </a:prstGeom>
        </p:spPr>
      </p:pic>
      <p:pic>
        <p:nvPicPr>
          <p:cNvPr id="5" name="图片 4"/>
          <p:cNvPicPr>
            <a:picLocks noChangeAspect="1"/>
          </p:cNvPicPr>
          <p:nvPr/>
        </p:nvPicPr>
        <p:blipFill>
          <a:blip r:embed="rId3"/>
          <a:stretch>
            <a:fillRect/>
          </a:stretch>
        </p:blipFill>
        <p:spPr>
          <a:xfrm>
            <a:off x="2339975" y="3573145"/>
            <a:ext cx="4777740" cy="26879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285750"/>
            <a:ext cx="8229600" cy="5840413"/>
          </a:xfrm>
        </p:spPr>
        <p:txBody>
          <a:bodyPr vert="horz" rtlCol="0">
            <a:normAutofit fontScale="92500"/>
          </a:bodyPr>
          <a:lstStyle/>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rPr>
              <a:t>3.A set of operations.</a:t>
            </a: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Size(obj1,small)</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color(obj1,red)</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shape(obj1,round)</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600" b="0" i="0" u="none" strike="noStrike" kern="1200" cap="none" spc="0" normalizeH="0" baseline="0" noProof="0" dirty="0" smtClean="0">
                <a:ln>
                  <a:noFill/>
                </a:ln>
                <a:solidFill>
                  <a:srgbClr val="FF0000"/>
                </a:solidFill>
                <a:effectLst/>
                <a:uLnTx/>
                <a:uFillTx/>
                <a:latin typeface="+mn-lt"/>
                <a:ea typeface="+mn-ea"/>
                <a:cs typeface="+mn-cs"/>
              </a:rPr>
              <a:t>Replacing a single constant with a variable products the generalizations</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Size(obj1,X)</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color(obj1,red)</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shape(obj1,round)</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Size(obj1,small)</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color(obj1,x)</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shape(obj1,round)</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Size(obj1,small)</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color(obj1,red)</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shape(obj1,x)</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Size(</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x,small</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color(</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x,red</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shape(</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x,round</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600" b="1" i="0" u="none" strike="noStrike" kern="1200" cap="none" spc="0" normalizeH="0" baseline="0" noProof="0" dirty="0" smtClean="0">
                <a:ln>
                  <a:noFill/>
                </a:ln>
                <a:solidFill>
                  <a:schemeClr val="tx1"/>
                </a:solidFill>
                <a:effectLst/>
                <a:uLnTx/>
                <a:uFillTx/>
                <a:latin typeface="+mn-lt"/>
                <a:ea typeface="+mn-ea"/>
                <a:cs typeface="+mn-cs"/>
              </a:rPr>
              <a:t>4.The concept space</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.The representation </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language,together</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with the operations described </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above,defines</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a space of potential concept definitions.</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文本框 1"/>
          <p:cNvSpPr txBox="1"/>
          <p:nvPr/>
        </p:nvSpPr>
        <p:spPr>
          <a:xfrm>
            <a:off x="1137920" y="5735320"/>
            <a:ext cx="5666740" cy="645160"/>
          </a:xfrm>
          <a:prstGeom prst="rect">
            <a:avLst/>
          </a:prstGeom>
          <a:noFill/>
        </p:spPr>
        <p:txBody>
          <a:bodyPr wrap="square" rtlCol="0">
            <a:spAutoFit/>
          </a:bodyPr>
          <a:p>
            <a:r>
              <a:rPr lang="zh-CN" altLang="en-US"/>
              <a:t>语言和操作定义了潜在的概念空间。学习器必须搜索这个概念空间来寻找所期望的概念。</a:t>
            </a: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a:blip r:embed="rId1">
            <a:duotone>
              <a:schemeClr val="phClr">
                <a:tint val="100000"/>
                <a:shade val="70000"/>
                <a:hueMod val="100000"/>
                <a:satMod val="100000"/>
              </a:schemeClr>
              <a:schemeClr val="phClr">
                <a:tint val="90000"/>
                <a:shade val="100000"/>
                <a:hueMod val="100000"/>
                <a:satMod val="100000"/>
              </a:schemeClr>
            </a:duotone>
          </a:blip>
          <a:stretch>
            <a:fillRect b="-1000"/>
          </a:stretch>
        </a:blipFill>
        <a:effectLst/>
      </p:bgPr>
    </p:bg>
    <p:spTree>
      <p:nvGrpSpPr>
        <p:cNvPr id="1" name=""/>
        <p:cNvGrpSpPr/>
        <p:nvPr/>
      </p:nvGrpSpPr>
      <p:grpSpPr/>
      <p:sp>
        <p:nvSpPr>
          <p:cNvPr id="76802" name="标题 1"/>
          <p:cNvSpPr>
            <a:spLocks noGrp="1"/>
          </p:cNvSpPr>
          <p:nvPr>
            <p:ph type="title"/>
          </p:nvPr>
        </p:nvSpPr>
        <p:spPr/>
        <p:txBody>
          <a:bodyPr vert="horz" wrap="square" anchor="ctr" anchorCtr="0"/>
          <a:p>
            <a:r>
              <a:rPr lang="en-US" altLang="zh-CN" dirty="0"/>
              <a:t>10.6 Unsupervised Learning </a:t>
            </a:r>
            <a:endParaRPr lang="zh-CN" altLang="en-US" dirty="0"/>
          </a:p>
        </p:txBody>
      </p:sp>
      <p:pic>
        <p:nvPicPr>
          <p:cNvPr id="2" name="图片 1"/>
          <p:cNvPicPr>
            <a:picLocks noChangeAspect="1"/>
          </p:cNvPicPr>
          <p:nvPr/>
        </p:nvPicPr>
        <p:blipFill>
          <a:blip r:embed="rId2"/>
          <a:stretch>
            <a:fillRect/>
          </a:stretch>
        </p:blipFill>
        <p:spPr>
          <a:xfrm>
            <a:off x="755650" y="2061210"/>
            <a:ext cx="7784465" cy="311404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1"/>
          <p:cNvSpPr>
            <a:spLocks noGrp="1"/>
          </p:cNvSpPr>
          <p:nvPr>
            <p:ph type="title"/>
          </p:nvPr>
        </p:nvSpPr>
        <p:spPr/>
        <p:txBody>
          <a:bodyPr vert="horz" wrap="square" anchor="ctr" anchorCtr="0"/>
          <a:p>
            <a:r>
              <a:rPr lang="en-US" altLang="zh-CN" dirty="0"/>
              <a:t>10.6.2 Conceptual Clustering</a:t>
            </a:r>
            <a:endParaRPr lang="zh-CN" altLang="en-US" dirty="0"/>
          </a:p>
        </p:txBody>
      </p:sp>
      <p:sp>
        <p:nvSpPr>
          <p:cNvPr id="3" name="内容占位符 2"/>
          <p:cNvSpPr>
            <a:spLocks noGrp="1"/>
          </p:cNvSpPr>
          <p:nvPr>
            <p:ph idx="1"/>
          </p:nvPr>
        </p:nvSpPr>
        <p:spPr>
          <a:xfrm>
            <a:off x="457200" y="1600200"/>
            <a:ext cx="8329613" cy="4900613"/>
          </a:xfrm>
        </p:spPr>
        <p:txBody>
          <a:bodyPr vert="horz" rtlCol="0">
            <a:normAutofit lnSpcReduction="10000"/>
          </a:bodyPr>
          <a:lstStyle/>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The clustering problem </a:t>
            </a:r>
            <a:r>
              <a:rPr kumimoji="0" lang="en-US" altLang="zh-CN" sz="3200" b="0" i="0" u="none" strike="noStrike" kern="1200" cap="none" spc="0" normalizeH="0" baseline="0" noProof="0" dirty="0" smtClean="0">
                <a:ln>
                  <a:noFill/>
                </a:ln>
                <a:solidFill>
                  <a:srgbClr val="FF0000"/>
                </a:solidFill>
                <a:effectLst/>
                <a:uLnTx/>
                <a:uFillTx/>
                <a:latin typeface="+mn-lt"/>
                <a:ea typeface="+mn-ea"/>
                <a:cs typeface="+mn-cs"/>
              </a:rPr>
              <a:t>begins with a collection of unclassified objects</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and a </a:t>
            </a:r>
            <a:r>
              <a:rPr kumimoji="0" lang="en-US" altLang="zh-CN" sz="3200" b="0" i="0" u="none" strike="noStrike" kern="1200" cap="none" spc="0" normalizeH="0" baseline="0" noProof="0" dirty="0" smtClean="0">
                <a:ln>
                  <a:noFill/>
                </a:ln>
                <a:solidFill>
                  <a:srgbClr val="0070C0"/>
                </a:solidFill>
                <a:effectLst/>
                <a:uLnTx/>
                <a:uFillTx/>
                <a:latin typeface="+mn-lt"/>
                <a:ea typeface="+mn-ea"/>
                <a:cs typeface="+mn-cs"/>
              </a:rPr>
              <a:t>means for measuring the similarity of </a:t>
            </a:r>
            <a:r>
              <a:rPr kumimoji="0" lang="en-US" altLang="zh-CN" sz="3200" b="0" i="0" u="none" strike="noStrike" kern="1200" cap="none" spc="0" normalizeH="0" baseline="0" noProof="0" dirty="0" err="1" smtClean="0">
                <a:ln>
                  <a:noFill/>
                </a:ln>
                <a:solidFill>
                  <a:srgbClr val="0070C0"/>
                </a:solidFill>
                <a:effectLst/>
                <a:uLnTx/>
                <a:uFillTx/>
                <a:latin typeface="+mn-lt"/>
                <a:ea typeface="+mn-ea"/>
                <a:cs typeface="+mn-cs"/>
              </a:rPr>
              <a:t>object</a:t>
            </a: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.The</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goal is to organize the object into classes that meet some standard of quality.</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Numeric methods rely upon the representation of objects as a collection of </a:t>
            </a: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features,each</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of which may have some numeric value .</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1"/>
          <p:cNvSpPr>
            <a:spLocks noGrp="1"/>
          </p:cNvSpPr>
          <p:nvPr>
            <p:ph type="title"/>
          </p:nvPr>
        </p:nvSpPr>
        <p:spPr/>
        <p:txBody>
          <a:bodyPr vert="horz" wrap="square" anchor="ctr" anchorCtr="0"/>
          <a:p>
            <a:endParaRPr lang="zh-CN" altLang="en-US" dirty="0"/>
          </a:p>
        </p:txBody>
      </p:sp>
      <p:sp>
        <p:nvSpPr>
          <p:cNvPr id="3" name="内容占位符 2"/>
          <p:cNvSpPr>
            <a:spLocks noGrp="1"/>
          </p:cNvSpPr>
          <p:nvPr>
            <p:ph idx="1"/>
          </p:nvPr>
        </p:nvSpPr>
        <p:spPr/>
        <p:txBody>
          <a:bodyPr vert="horz"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Applomerative</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clustering strategy:</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1.Examining all pairs of  </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objects,selecting</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the pair with the highest degree of </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similarity,and</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making that pair a cluster.</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2.Defining the features of the cluster as some </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function,such</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as </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average,of</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the features of the component member and then replacing the component objects with this cluster definition.</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3.Repeating this process on the collection of objects until all objects </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hava</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been reduced to a single cluster.</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4.Many  unsupervised learning algorithms can be viewed as performing maximum </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liklihood</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density </a:t>
            </a:r>
            <a:r>
              <a:rPr kumimoji="0" lang="en-US" altLang="zh-CN" sz="2600" b="0" i="0" u="none" strike="noStrike" kern="1200" cap="none" spc="0" normalizeH="0" baseline="0" noProof="0" dirty="0" err="1" smtClean="0">
                <a:ln>
                  <a:noFill/>
                </a:ln>
                <a:solidFill>
                  <a:schemeClr val="tx1"/>
                </a:solidFill>
                <a:effectLst/>
                <a:uLnTx/>
                <a:uFillTx/>
                <a:latin typeface="+mn-lt"/>
                <a:ea typeface="+mn-ea"/>
                <a:cs typeface="+mn-cs"/>
              </a:rPr>
              <a:t>estimations,which</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means finding a distribution from which the data is most likely to have been drawn</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2" name="图片 1"/>
          <p:cNvPicPr>
            <a:picLocks noChangeAspect="1"/>
          </p:cNvPicPr>
          <p:nvPr/>
        </p:nvPicPr>
        <p:blipFill>
          <a:blip r:embed="rId1"/>
          <a:stretch>
            <a:fillRect/>
          </a:stretch>
        </p:blipFill>
        <p:spPr>
          <a:xfrm>
            <a:off x="323850" y="1600200"/>
            <a:ext cx="8296275" cy="167195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1"/>
          <p:cNvSpPr>
            <a:spLocks noGrp="1"/>
          </p:cNvSpPr>
          <p:nvPr>
            <p:ph type="title"/>
          </p:nvPr>
        </p:nvSpPr>
        <p:spPr/>
        <p:txBody>
          <a:bodyPr vert="horz" wrap="square" anchor="ctr" anchorCtr="0"/>
          <a:p>
            <a:r>
              <a:rPr lang="en-US" altLang="zh-CN" dirty="0"/>
              <a:t>10.7 Reinforcement Learning</a:t>
            </a:r>
            <a:endParaRPr lang="zh-CN" altLang="en-US" dirty="0"/>
          </a:p>
        </p:txBody>
      </p:sp>
      <p:sp>
        <p:nvSpPr>
          <p:cNvPr id="3" name="内容占位符 2"/>
          <p:cNvSpPr>
            <a:spLocks noGrp="1"/>
          </p:cNvSpPr>
          <p:nvPr>
            <p:ph idx="1"/>
          </p:nvPr>
        </p:nvSpPr>
        <p:spPr/>
        <p:txBody>
          <a:bodyPr vert="horz"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10.7.1 The Components of Reinforcement Learning </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Reinforcement learning is not defined by particular learning methods ,but by actions within and responses from an environment. Any learning method creating this interaction is an acceptable reinforcement learning method.</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Introduce some terminology for reinforcement learning: t is a discrete time step in the problem solving process.</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S</a:t>
            </a:r>
            <a:r>
              <a:rPr kumimoji="0" lang="en-US" altLang="zh-CN" sz="1300" b="0" i="0" u="none" strike="noStrike" kern="1200" cap="none" spc="0" normalizeH="0" baseline="0" noProof="0" dirty="0" smtClean="0">
                <a:ln>
                  <a:noFill/>
                </a:ln>
                <a:solidFill>
                  <a:schemeClr val="tx1"/>
                </a:solidFill>
                <a:effectLst/>
                <a:uLnTx/>
                <a:uFillTx/>
                <a:latin typeface="+mn-lt"/>
                <a:ea typeface="+mn-ea"/>
                <a:cs typeface="+mn-cs"/>
              </a:rPr>
              <a:t>t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is the problem state at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t,dependent</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on s</a:t>
            </a:r>
            <a:r>
              <a:rPr kumimoji="0" lang="en-US" altLang="zh-CN" sz="1300" b="0" i="0" u="none" strike="noStrike" kern="1200" cap="none" spc="0" normalizeH="0" baseline="0" noProof="0" dirty="0" smtClean="0">
                <a:ln>
                  <a:noFill/>
                </a:ln>
                <a:solidFill>
                  <a:schemeClr val="tx1"/>
                </a:solidFill>
                <a:effectLst/>
                <a:uLnTx/>
                <a:uFillTx/>
                <a:latin typeface="+mn-lt"/>
                <a:ea typeface="+mn-ea"/>
                <a:cs typeface="+mn-cs"/>
              </a:rPr>
              <a:t>t-1</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and a</a:t>
            </a:r>
            <a:r>
              <a:rPr kumimoji="0" lang="en-US" altLang="zh-CN" sz="1300" b="0" i="0" u="none" strike="noStrike" kern="1200" cap="none" spc="0" normalizeH="0" baseline="0" noProof="0" dirty="0" smtClean="0">
                <a:ln>
                  <a:noFill/>
                </a:ln>
                <a:solidFill>
                  <a:schemeClr val="tx1"/>
                </a:solidFill>
                <a:effectLst/>
                <a:uLnTx/>
                <a:uFillTx/>
                <a:latin typeface="+mn-lt"/>
                <a:ea typeface="+mn-ea"/>
                <a:cs typeface="+mn-cs"/>
              </a:rPr>
              <a:t>t-1</a:t>
            </a:r>
            <a:endParaRPr kumimoji="0" lang="en-US" altLang="zh-CN" sz="13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3000" b="0" i="0" u="none" strike="noStrike" kern="1200" cap="none" spc="0" normalizeH="0" baseline="0" noProof="0" dirty="0" smtClean="0">
                <a:ln>
                  <a:noFill/>
                </a:ln>
                <a:solidFill>
                  <a:schemeClr val="tx1"/>
                </a:solidFill>
                <a:effectLst/>
                <a:uLnTx/>
                <a:uFillTx/>
                <a:latin typeface="+mn-lt"/>
                <a:ea typeface="+mn-ea"/>
                <a:cs typeface="+mn-cs"/>
              </a:rPr>
              <a:t>     a</a:t>
            </a:r>
            <a:r>
              <a:rPr kumimoji="0" lang="en-US" altLang="zh-CN" sz="1500" b="0" i="0" u="none" strike="noStrike" kern="1200" cap="none" spc="0" normalizeH="0" baseline="0" noProof="0" dirty="0" smtClean="0">
                <a:ln>
                  <a:noFill/>
                </a:ln>
                <a:solidFill>
                  <a:schemeClr val="tx1"/>
                </a:solidFill>
                <a:effectLst/>
                <a:uLnTx/>
                <a:uFillTx/>
                <a:latin typeface="+mn-lt"/>
                <a:ea typeface="+mn-ea"/>
                <a:cs typeface="+mn-cs"/>
              </a:rPr>
              <a:t>t</a:t>
            </a:r>
            <a:r>
              <a:rPr kumimoji="0" lang="en-US" altLang="zh-CN" sz="3000" b="0" i="0" u="none" strike="noStrike" kern="1200" cap="none" spc="0" normalizeH="0" baseline="0" noProof="0" dirty="0" smtClean="0">
                <a:ln>
                  <a:noFill/>
                </a:ln>
                <a:solidFill>
                  <a:schemeClr val="tx1"/>
                </a:solidFill>
                <a:effectLst/>
                <a:uLnTx/>
                <a:uFillTx/>
                <a:latin typeface="+mn-lt"/>
                <a:ea typeface="+mn-ea"/>
                <a:cs typeface="+mn-cs"/>
              </a:rPr>
              <a:t>  is the action a</a:t>
            </a:r>
            <a:r>
              <a:rPr kumimoji="0" lang="en-US" altLang="zh-CN" sz="1500" b="0" i="0" u="none" strike="noStrike" kern="1200" cap="none" spc="0" normalizeH="0" baseline="0" noProof="0" dirty="0" smtClean="0">
                <a:ln>
                  <a:noFill/>
                </a:ln>
                <a:solidFill>
                  <a:schemeClr val="tx1"/>
                </a:solidFill>
                <a:effectLst/>
                <a:uLnTx/>
                <a:uFillTx/>
                <a:latin typeface="+mn-lt"/>
                <a:ea typeface="+mn-ea"/>
                <a:cs typeface="+mn-cs"/>
              </a:rPr>
              <a:t>t</a:t>
            </a:r>
            <a:r>
              <a:rPr kumimoji="0" lang="en-US" altLang="zh-CN" sz="3000" b="0" i="0" u="none" strike="noStrike" kern="1200" cap="none" spc="0" normalizeH="0" baseline="0" noProof="0" dirty="0" smtClean="0">
                <a:ln>
                  <a:noFill/>
                </a:ln>
                <a:solidFill>
                  <a:schemeClr val="tx1"/>
                </a:solidFill>
                <a:effectLst/>
                <a:uLnTx/>
                <a:uFillTx/>
                <a:latin typeface="+mn-lt"/>
                <a:ea typeface="+mn-ea"/>
                <a:cs typeface="+mn-cs"/>
              </a:rPr>
              <a:t> t ,dependent on </a:t>
            </a:r>
            <a:r>
              <a:rPr kumimoji="0" lang="en-US" altLang="zh-CN" sz="3000" b="0" i="0" u="none" strike="noStrike" kern="1200" cap="none" spc="0" normalizeH="0" baseline="0" noProof="0" dirty="0" err="1" smtClean="0">
                <a:ln>
                  <a:noFill/>
                </a:ln>
                <a:solidFill>
                  <a:schemeClr val="tx1"/>
                </a:solidFill>
                <a:effectLst/>
                <a:uLnTx/>
                <a:uFillTx/>
                <a:latin typeface="+mn-lt"/>
                <a:ea typeface="+mn-ea"/>
                <a:cs typeface="+mn-cs"/>
              </a:rPr>
              <a:t>s</a:t>
            </a:r>
            <a:r>
              <a:rPr kumimoji="0" lang="en-US" altLang="zh-CN" sz="1500" b="0" i="0" u="none" strike="noStrike" kern="1200" cap="none" spc="0" normalizeH="0" baseline="0" noProof="0" dirty="0" err="1" smtClean="0">
                <a:ln>
                  <a:noFill/>
                </a:ln>
                <a:solidFill>
                  <a:schemeClr val="tx1"/>
                </a:solidFill>
                <a:effectLst/>
                <a:uLnTx/>
                <a:uFillTx/>
                <a:latin typeface="+mn-lt"/>
                <a:ea typeface="+mn-ea"/>
                <a:cs typeface="+mn-cs"/>
              </a:rPr>
              <a:t>t</a:t>
            </a:r>
            <a:r>
              <a:rPr kumimoji="0" lang="en-US" altLang="zh-CN" sz="30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3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3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3000" b="0" i="0" u="none" strike="noStrike" kern="1200" cap="none" spc="0" normalizeH="0" baseline="0" noProof="0" dirty="0" err="1" smtClean="0">
                <a:ln>
                  <a:noFill/>
                </a:ln>
                <a:solidFill>
                  <a:schemeClr val="tx1"/>
                </a:solidFill>
                <a:effectLst/>
                <a:uLnTx/>
                <a:uFillTx/>
                <a:latin typeface="+mn-lt"/>
                <a:ea typeface="+mn-ea"/>
                <a:cs typeface="+mn-cs"/>
              </a:rPr>
              <a:t>r</a:t>
            </a:r>
            <a:r>
              <a:rPr kumimoji="0" lang="en-US" altLang="zh-CN" sz="1500" b="0" i="0" u="none" strike="noStrike" kern="1200" cap="none" spc="0" normalizeH="0" baseline="0" noProof="0" dirty="0" err="1" smtClean="0">
                <a:ln>
                  <a:noFill/>
                </a:ln>
                <a:solidFill>
                  <a:schemeClr val="tx1"/>
                </a:solidFill>
                <a:effectLst/>
                <a:uLnTx/>
                <a:uFillTx/>
                <a:latin typeface="+mn-lt"/>
                <a:ea typeface="+mn-ea"/>
                <a:cs typeface="+mn-cs"/>
              </a:rPr>
              <a:t>t</a:t>
            </a:r>
            <a:r>
              <a:rPr kumimoji="0" lang="en-US" altLang="zh-CN" sz="15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3000" b="0" i="0" u="none" strike="noStrike" kern="1200" cap="none" spc="0" normalizeH="0" baseline="0" noProof="0" dirty="0" smtClean="0">
                <a:ln>
                  <a:noFill/>
                </a:ln>
                <a:solidFill>
                  <a:schemeClr val="tx1"/>
                </a:solidFill>
                <a:effectLst/>
                <a:uLnTx/>
                <a:uFillTx/>
                <a:latin typeface="+mn-lt"/>
                <a:ea typeface="+mn-ea"/>
                <a:cs typeface="+mn-cs"/>
              </a:rPr>
              <a:t>is the reward at </a:t>
            </a:r>
            <a:r>
              <a:rPr kumimoji="0" lang="en-US" altLang="zh-CN" sz="3000" b="0" i="0" u="none" strike="noStrike" kern="1200" cap="none" spc="0" normalizeH="0" baseline="0" noProof="0" dirty="0" err="1" smtClean="0">
                <a:ln>
                  <a:noFill/>
                </a:ln>
                <a:solidFill>
                  <a:schemeClr val="tx1"/>
                </a:solidFill>
                <a:effectLst/>
                <a:uLnTx/>
                <a:uFillTx/>
                <a:latin typeface="+mn-lt"/>
                <a:ea typeface="+mn-ea"/>
                <a:cs typeface="+mn-cs"/>
              </a:rPr>
              <a:t>t,dependent</a:t>
            </a:r>
            <a:r>
              <a:rPr kumimoji="0" lang="en-US" altLang="zh-CN" sz="3000" b="0" i="0" u="none" strike="noStrike" kern="1200" cap="none" spc="0" normalizeH="0" baseline="0" noProof="0" dirty="0" smtClean="0">
                <a:ln>
                  <a:noFill/>
                </a:ln>
                <a:solidFill>
                  <a:schemeClr val="tx1"/>
                </a:solidFill>
                <a:effectLst/>
                <a:uLnTx/>
                <a:uFillTx/>
                <a:latin typeface="+mn-lt"/>
                <a:ea typeface="+mn-ea"/>
                <a:cs typeface="+mn-cs"/>
              </a:rPr>
              <a:t> on S</a:t>
            </a:r>
            <a:r>
              <a:rPr kumimoji="0" lang="en-US" altLang="zh-CN" sz="1500" b="0" i="0" u="none" strike="noStrike" kern="1200" cap="none" spc="0" normalizeH="0" baseline="0" noProof="0" dirty="0" smtClean="0">
                <a:ln>
                  <a:noFill/>
                </a:ln>
                <a:solidFill>
                  <a:schemeClr val="tx1"/>
                </a:solidFill>
                <a:effectLst/>
                <a:uLnTx/>
                <a:uFillTx/>
                <a:latin typeface="+mn-lt"/>
                <a:ea typeface="+mn-ea"/>
                <a:cs typeface="+mn-cs"/>
              </a:rPr>
              <a:t>t-1</a:t>
            </a:r>
            <a:r>
              <a:rPr kumimoji="0" lang="en-US" altLang="zh-CN" sz="3000" b="0" i="0" u="none" strike="noStrike" kern="1200" cap="none" spc="0" normalizeH="0" baseline="0" noProof="0" dirty="0" smtClean="0">
                <a:ln>
                  <a:noFill/>
                </a:ln>
                <a:solidFill>
                  <a:schemeClr val="tx1"/>
                </a:solidFill>
                <a:effectLst/>
                <a:uLnTx/>
                <a:uFillTx/>
                <a:latin typeface="+mn-lt"/>
                <a:ea typeface="+mn-ea"/>
                <a:cs typeface="+mn-cs"/>
              </a:rPr>
              <a:t> and a</a:t>
            </a:r>
            <a:r>
              <a:rPr kumimoji="0" lang="en-US" altLang="zh-CN" sz="1500" b="0" i="0" u="none" strike="noStrike" kern="1200" cap="none" spc="0" normalizeH="0" baseline="0" noProof="0" dirty="0" smtClean="0">
                <a:ln>
                  <a:noFill/>
                </a:ln>
                <a:solidFill>
                  <a:schemeClr val="tx1"/>
                </a:solidFill>
                <a:effectLst/>
                <a:uLnTx/>
                <a:uFillTx/>
                <a:latin typeface="+mn-lt"/>
                <a:ea typeface="+mn-ea"/>
                <a:cs typeface="+mn-cs"/>
              </a:rPr>
              <a:t>t-1</a:t>
            </a:r>
            <a:endParaRPr kumimoji="0" lang="en-US" altLang="zh-CN" sz="15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endParaRPr kumimoji="0" lang="en-US" altLang="zh-CN" sz="3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标题 1"/>
          <p:cNvSpPr>
            <a:spLocks noGrp="1"/>
          </p:cNvSpPr>
          <p:nvPr>
            <p:ph type="title"/>
          </p:nvPr>
        </p:nvSpPr>
        <p:spPr/>
        <p:txBody>
          <a:bodyPr vert="horz" wrap="square" anchor="ctr" anchorCtr="0"/>
          <a:p>
            <a:endParaRPr lang="zh-CN" altLang="en-US" dirty="0"/>
          </a:p>
        </p:txBody>
      </p:sp>
      <p:sp>
        <p:nvSpPr>
          <p:cNvPr id="3" name="内容占位符 2"/>
          <p:cNvSpPr>
            <a:spLocks noGrp="1"/>
          </p:cNvSpPr>
          <p:nvPr>
            <p:ph idx="1"/>
          </p:nvPr>
        </p:nvSpPr>
        <p:spPr/>
        <p:txBody>
          <a:bodyPr vert="horz"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The policy defines the learning agent’s choice and method of action at any given time.</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The reward function </a:t>
            </a: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r</a:t>
            </a:r>
            <a:r>
              <a:rPr kumimoji="0" lang="en-US" altLang="zh-CN" sz="1400" b="0" i="0" u="none" strike="noStrike" kern="1200" cap="none" spc="0" normalizeH="0" baseline="0" noProof="0" dirty="0" err="1" smtClean="0">
                <a:ln>
                  <a:noFill/>
                </a:ln>
                <a:solidFill>
                  <a:schemeClr val="tx1"/>
                </a:solidFill>
                <a:effectLst/>
                <a:uLnTx/>
                <a:uFillTx/>
                <a:latin typeface="+mn-lt"/>
                <a:ea typeface="+mn-ea"/>
                <a:cs typeface="+mn-cs"/>
              </a:rPr>
              <a:t>t</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defines the state /goal </a:t>
            </a:r>
            <a:r>
              <a:rPr kumimoji="0" lang="en-US" altLang="zh-CN" sz="3200" b="0" i="0" u="none" strike="noStrike" kern="1200" cap="none" spc="0" normalizeH="0" baseline="0" noProof="0" dirty="0" err="1" smtClean="0">
                <a:ln>
                  <a:noFill/>
                </a:ln>
                <a:solidFill>
                  <a:schemeClr val="tx1"/>
                </a:solidFill>
                <a:effectLst/>
                <a:uLnTx/>
                <a:uFillTx/>
                <a:latin typeface="+mn-lt"/>
                <a:ea typeface="+mn-ea"/>
                <a:cs typeface="+mn-cs"/>
              </a:rPr>
              <a:t>relationshios</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of the problem at time t.</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The value function V is a property of each state of the environment indicating the reward the system can expect for actions continuing on from that state.</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 final-and optional-element for reinforcement learning is the model of the environment.</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dirty="0" smtClean="0">
                <a:ln>
                  <a:noFill/>
                </a:ln>
                <a:solidFill>
                  <a:schemeClr val="tx2"/>
                </a:solidFill>
                <a:effectLst/>
                <a:uLnTx/>
                <a:uFillTx/>
                <a:latin typeface="+mj-lt"/>
                <a:ea typeface="+mj-ea"/>
                <a:cs typeface="+mj-cs"/>
              </a:rPr>
              <a:t>10.7.2 An </a:t>
            </a:r>
            <a:r>
              <a:rPr kumimoji="0" lang="en-US" altLang="zh-CN" sz="4400" b="0" i="0" u="none" strike="noStrike" kern="1200" cap="none" spc="0" normalizeH="0" baseline="0" noProof="0" dirty="0" err="1" smtClean="0">
                <a:ln>
                  <a:noFill/>
                </a:ln>
                <a:solidFill>
                  <a:schemeClr val="tx2"/>
                </a:solidFill>
                <a:effectLst/>
                <a:uLnTx/>
                <a:uFillTx/>
                <a:latin typeface="+mj-lt"/>
                <a:ea typeface="+mj-ea"/>
                <a:cs typeface="+mj-cs"/>
              </a:rPr>
              <a:t>Example:Tic</a:t>
            </a:r>
            <a:r>
              <a:rPr kumimoji="0" lang="en-US" altLang="zh-CN" sz="4400" b="0" i="0" u="none" strike="noStrike" kern="1200" cap="none" spc="0" normalizeH="0" baseline="0" noProof="0" dirty="0" smtClean="0">
                <a:ln>
                  <a:noFill/>
                </a:ln>
                <a:solidFill>
                  <a:schemeClr val="tx2"/>
                </a:solidFill>
                <a:effectLst/>
                <a:uLnTx/>
                <a:uFillTx/>
                <a:latin typeface="+mj-lt"/>
                <a:ea typeface="+mj-ea"/>
                <a:cs typeface="+mj-cs"/>
              </a:rPr>
              <a:t>-</a:t>
            </a:r>
            <a:r>
              <a:rPr kumimoji="0" lang="en-US" altLang="zh-CN" sz="4400" b="0" i="0" u="none" strike="noStrike" kern="1200" cap="none" spc="0" normalizeH="0" baseline="0" noProof="0" dirty="0" err="1" smtClean="0">
                <a:ln>
                  <a:noFill/>
                </a:ln>
                <a:solidFill>
                  <a:schemeClr val="tx2"/>
                </a:solidFill>
                <a:effectLst/>
                <a:uLnTx/>
                <a:uFillTx/>
                <a:latin typeface="+mj-lt"/>
                <a:ea typeface="+mj-ea"/>
                <a:cs typeface="+mj-cs"/>
              </a:rPr>
              <a:t>Tac</a:t>
            </a:r>
            <a:r>
              <a:rPr kumimoji="0" lang="en-US" altLang="zh-CN" sz="4400" b="0" i="0" u="none" strike="noStrike" kern="1200" cap="none" spc="0" normalizeH="0" baseline="0" noProof="0" dirty="0" smtClean="0">
                <a:ln>
                  <a:noFill/>
                </a:ln>
                <a:solidFill>
                  <a:schemeClr val="tx2"/>
                </a:solidFill>
                <a:effectLst/>
                <a:uLnTx/>
                <a:uFillTx/>
                <a:latin typeface="+mj-lt"/>
                <a:ea typeface="+mj-ea"/>
                <a:cs typeface="+mj-cs"/>
              </a:rPr>
              <a:t>-Toe Revisited</a:t>
            </a:r>
            <a:endParaRPr kumimoji="0" lang="zh-CN" altLang="en-US" sz="4400" b="0" i="0" u="none" strike="noStrike" kern="1200" cap="none" spc="0" normalizeH="0" baseline="0" noProof="0" dirty="0">
              <a:ln>
                <a:noFill/>
              </a:ln>
              <a:solidFill>
                <a:schemeClr val="tx2"/>
              </a:solidFill>
              <a:effectLst/>
              <a:uLnTx/>
              <a:uFillTx/>
              <a:latin typeface="+mj-lt"/>
              <a:ea typeface="+mj-ea"/>
              <a:cs typeface="+mj-cs"/>
            </a:endParaRPr>
          </a:p>
        </p:txBody>
      </p:sp>
      <p:grpSp>
        <p:nvGrpSpPr>
          <p:cNvPr id="88067" name="内容占位符 3"/>
          <p:cNvGrpSpPr>
            <a:grpSpLocks noGrp="1"/>
          </p:cNvGrpSpPr>
          <p:nvPr/>
        </p:nvGrpSpPr>
        <p:grpSpPr>
          <a:xfrm>
            <a:off x="500063" y="1500188"/>
            <a:ext cx="8186737" cy="5143500"/>
            <a:chOff x="908902" y="785794"/>
            <a:chExt cx="6449180" cy="6929486"/>
          </a:xfrm>
        </p:grpSpPr>
        <p:sp>
          <p:nvSpPr>
            <p:cNvPr id="5" name="矩形 4"/>
            <p:cNvSpPr/>
            <p:nvPr/>
          </p:nvSpPr>
          <p:spPr>
            <a:xfrm>
              <a:off x="2143108" y="886998"/>
              <a:ext cx="1382325" cy="3274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我的移动：</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88069" name="组合 14"/>
            <p:cNvGrpSpPr/>
            <p:nvPr/>
          </p:nvGrpSpPr>
          <p:grpSpPr>
            <a:xfrm>
              <a:off x="4636296" y="785794"/>
              <a:ext cx="2150285" cy="381995"/>
              <a:chOff x="4357686" y="785794"/>
              <a:chExt cx="2000264" cy="500066"/>
            </a:xfrm>
          </p:grpSpPr>
          <p:cxnSp>
            <p:nvCxnSpPr>
              <p:cNvPr id="79" name="直接箭头连接符 5"/>
              <p:cNvCxnSpPr/>
              <p:nvPr/>
            </p:nvCxnSpPr>
            <p:spPr>
              <a:xfrm rot="5400000">
                <a:off x="5000628" y="785794"/>
                <a:ext cx="500066"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
              <p:cNvCxnSpPr/>
              <p:nvPr/>
            </p:nvCxnSpPr>
            <p:spPr>
              <a:xfrm rot="10800000" flipV="1">
                <a:off x="4357686" y="785794"/>
                <a:ext cx="1143008" cy="35719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9"/>
              <p:cNvCxnSpPr/>
              <p:nvPr/>
            </p:nvCxnSpPr>
            <p:spPr>
              <a:xfrm>
                <a:off x="5500694" y="785794"/>
                <a:ext cx="857256" cy="500066"/>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rot="16200000" flipH="1">
                <a:off x="5322099" y="892951"/>
                <a:ext cx="500066" cy="28575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5865028" y="894935"/>
              <a:ext cx="921550" cy="2728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 …</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88071" name="组合 24"/>
            <p:cNvGrpSpPr/>
            <p:nvPr/>
          </p:nvGrpSpPr>
          <p:grpSpPr>
            <a:xfrm>
              <a:off x="4943478" y="1167740"/>
              <a:ext cx="767959" cy="600250"/>
              <a:chOff x="4857752" y="1358092"/>
              <a:chExt cx="714380" cy="785818"/>
            </a:xfrm>
          </p:grpSpPr>
          <p:cxnSp>
            <p:nvCxnSpPr>
              <p:cNvPr id="74" name="直接连接符 73"/>
              <p:cNvCxnSpPr/>
              <p:nvPr/>
            </p:nvCxnSpPr>
            <p:spPr>
              <a:xfrm>
                <a:off x="4857752" y="1643050"/>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18"/>
              <p:cNvCxnSpPr/>
              <p:nvPr/>
            </p:nvCxnSpPr>
            <p:spPr>
              <a:xfrm rot="5400000">
                <a:off x="4643041" y="1786323"/>
                <a:ext cx="71438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5400000">
                <a:off x="4964909" y="1750207"/>
                <a:ext cx="7858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857752" y="1927214"/>
                <a:ext cx="71438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5081590" y="1714488"/>
                <a:ext cx="276228"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X</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88072" name="组合 27"/>
            <p:cNvGrpSpPr/>
            <p:nvPr/>
          </p:nvGrpSpPr>
          <p:grpSpPr>
            <a:xfrm>
              <a:off x="5020273" y="2150012"/>
              <a:ext cx="767959" cy="600250"/>
              <a:chOff x="4857752" y="1358092"/>
              <a:chExt cx="714380" cy="785818"/>
            </a:xfrm>
          </p:grpSpPr>
          <p:cxnSp>
            <p:nvCxnSpPr>
              <p:cNvPr id="69" name="直接连接符 68"/>
              <p:cNvCxnSpPr/>
              <p:nvPr/>
            </p:nvCxnSpPr>
            <p:spPr>
              <a:xfrm>
                <a:off x="4857752" y="1643050"/>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5400000">
                <a:off x="4643041" y="1786323"/>
                <a:ext cx="71438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5400000">
                <a:off x="4964909" y="1750207"/>
                <a:ext cx="7858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4857752" y="1927214"/>
                <a:ext cx="71438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5081590" y="1714488"/>
                <a:ext cx="276228"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X</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10" name="矩形 9"/>
            <p:cNvSpPr/>
            <p:nvPr/>
          </p:nvSpPr>
          <p:spPr>
            <a:xfrm>
              <a:off x="5568083" y="2422915"/>
              <a:ext cx="296945" cy="163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O</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1" name="直接箭头连接符 10"/>
            <p:cNvCxnSpPr/>
            <p:nvPr/>
          </p:nvCxnSpPr>
          <p:spPr>
            <a:xfrm rot="16200000" flipH="1">
              <a:off x="5043491" y="1975237"/>
              <a:ext cx="491136" cy="767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8075" name="组合 36"/>
            <p:cNvGrpSpPr/>
            <p:nvPr/>
          </p:nvGrpSpPr>
          <p:grpSpPr>
            <a:xfrm>
              <a:off x="4098725" y="2695768"/>
              <a:ext cx="2150285" cy="381995"/>
              <a:chOff x="4357686" y="785794"/>
              <a:chExt cx="2000264" cy="500066"/>
            </a:xfrm>
          </p:grpSpPr>
          <p:cxnSp>
            <p:nvCxnSpPr>
              <p:cNvPr id="65" name="直接箭头连接符 64"/>
              <p:cNvCxnSpPr/>
              <p:nvPr/>
            </p:nvCxnSpPr>
            <p:spPr>
              <a:xfrm rot="5400000">
                <a:off x="5000628" y="785794"/>
                <a:ext cx="500066"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rot="10800000" flipV="1">
                <a:off x="4357686" y="785794"/>
                <a:ext cx="1143008" cy="35719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a:off x="5500694" y="785794"/>
                <a:ext cx="857256" cy="500066"/>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16200000" flipH="1">
                <a:off x="5322099" y="892951"/>
                <a:ext cx="500066" cy="28575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cxnSp>
          <p:nvCxnSpPr>
            <p:cNvPr id="13" name="直接箭头连接符 12"/>
            <p:cNvCxnSpPr/>
            <p:nvPr/>
          </p:nvCxnSpPr>
          <p:spPr>
            <a:xfrm>
              <a:off x="5250661" y="2750339"/>
              <a:ext cx="767959" cy="32742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rot="16200000" flipH="1">
              <a:off x="5328449" y="2617980"/>
              <a:ext cx="381995" cy="53757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88078" name="组合 54"/>
            <p:cNvGrpSpPr/>
            <p:nvPr/>
          </p:nvGrpSpPr>
          <p:grpSpPr>
            <a:xfrm>
              <a:off x="4416145" y="3186910"/>
              <a:ext cx="911312" cy="600279"/>
              <a:chOff x="4152896" y="3929066"/>
              <a:chExt cx="847732" cy="785818"/>
            </a:xfrm>
          </p:grpSpPr>
          <p:grpSp>
            <p:nvGrpSpPr>
              <p:cNvPr id="88121" name="组合 46"/>
              <p:cNvGrpSpPr/>
              <p:nvPr/>
            </p:nvGrpSpPr>
            <p:grpSpPr>
              <a:xfrm>
                <a:off x="4286248" y="3929066"/>
                <a:ext cx="714380" cy="785818"/>
                <a:chOff x="4857752" y="1358092"/>
                <a:chExt cx="714380" cy="785818"/>
              </a:xfrm>
            </p:grpSpPr>
            <p:cxnSp>
              <p:nvCxnSpPr>
                <p:cNvPr id="60" name="直接连接符 59"/>
                <p:cNvCxnSpPr/>
                <p:nvPr/>
              </p:nvCxnSpPr>
              <p:spPr>
                <a:xfrm>
                  <a:off x="4857752" y="1643050"/>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48"/>
                <p:cNvCxnSpPr/>
                <p:nvPr/>
              </p:nvCxnSpPr>
              <p:spPr>
                <a:xfrm rot="5400000">
                  <a:off x="4643041" y="1786323"/>
                  <a:ext cx="71438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a:off x="4964909" y="1750207"/>
                  <a:ext cx="7858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4857752" y="1927214"/>
                  <a:ext cx="71438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5081590" y="1714488"/>
                  <a:ext cx="276228"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X</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59" name="矩形 58"/>
              <p:cNvSpPr/>
              <p:nvPr/>
            </p:nvSpPr>
            <p:spPr>
              <a:xfrm>
                <a:off x="4152896" y="4000504"/>
                <a:ext cx="276228"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X</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16" name="矩形 15"/>
            <p:cNvSpPr/>
            <p:nvPr/>
          </p:nvSpPr>
          <p:spPr>
            <a:xfrm>
              <a:off x="5097069" y="3459758"/>
              <a:ext cx="296945" cy="163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O</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88080" name="组合 55"/>
            <p:cNvGrpSpPr/>
            <p:nvPr/>
          </p:nvGrpSpPr>
          <p:grpSpPr>
            <a:xfrm>
              <a:off x="4405907" y="4114611"/>
              <a:ext cx="911312" cy="600279"/>
              <a:chOff x="4152896" y="3929066"/>
              <a:chExt cx="847732" cy="785818"/>
            </a:xfrm>
          </p:grpSpPr>
          <p:grpSp>
            <p:nvGrpSpPr>
              <p:cNvPr id="88114" name="组合 46"/>
              <p:cNvGrpSpPr/>
              <p:nvPr/>
            </p:nvGrpSpPr>
            <p:grpSpPr>
              <a:xfrm>
                <a:off x="4286248" y="3929066"/>
                <a:ext cx="714380" cy="785818"/>
                <a:chOff x="4857752" y="1358092"/>
                <a:chExt cx="714380" cy="785818"/>
              </a:xfrm>
            </p:grpSpPr>
            <p:cxnSp>
              <p:nvCxnSpPr>
                <p:cNvPr id="53" name="直接连接符 52"/>
                <p:cNvCxnSpPr/>
                <p:nvPr/>
              </p:nvCxnSpPr>
              <p:spPr>
                <a:xfrm>
                  <a:off x="4857752" y="1643050"/>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a:off x="4643041" y="1786323"/>
                  <a:ext cx="71438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a:off x="4964909" y="1750207"/>
                  <a:ext cx="7858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857752" y="1927214"/>
                  <a:ext cx="71438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5081590" y="1714488"/>
                  <a:ext cx="276228"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X</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52" name="矩形 51"/>
              <p:cNvSpPr/>
              <p:nvPr/>
            </p:nvSpPr>
            <p:spPr>
              <a:xfrm>
                <a:off x="4152896" y="4000504"/>
                <a:ext cx="276228"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X</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cxnSp>
          <p:nvCxnSpPr>
            <p:cNvPr id="18" name="直接箭头连接符 17"/>
            <p:cNvCxnSpPr>
              <a:stCxn id="64" idx="2"/>
            </p:cNvCxnSpPr>
            <p:nvPr/>
          </p:nvCxnSpPr>
          <p:spPr>
            <a:xfrm rot="5400000">
              <a:off x="4642917" y="3909139"/>
              <a:ext cx="591954" cy="1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072066" y="4357694"/>
              <a:ext cx="296945" cy="163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O</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矩形 19"/>
            <p:cNvSpPr/>
            <p:nvPr/>
          </p:nvSpPr>
          <p:spPr>
            <a:xfrm>
              <a:off x="5072066" y="4551172"/>
              <a:ext cx="296945" cy="163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O</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88084" name="组合 77"/>
            <p:cNvGrpSpPr/>
            <p:nvPr/>
          </p:nvGrpSpPr>
          <p:grpSpPr>
            <a:xfrm>
              <a:off x="3643308" y="4832952"/>
              <a:ext cx="2150285" cy="524874"/>
              <a:chOff x="3786184" y="5118704"/>
              <a:chExt cx="2150285" cy="524874"/>
            </a:xfrm>
          </p:grpSpPr>
          <p:grpSp>
            <p:nvGrpSpPr>
              <p:cNvPr id="88108" name="组合 68"/>
              <p:cNvGrpSpPr/>
              <p:nvPr/>
            </p:nvGrpSpPr>
            <p:grpSpPr>
              <a:xfrm>
                <a:off x="3786184" y="5118704"/>
                <a:ext cx="2150285" cy="453430"/>
                <a:chOff x="4357686" y="785794"/>
                <a:chExt cx="2000264" cy="593583"/>
              </a:xfrm>
            </p:grpSpPr>
            <p:cxnSp>
              <p:nvCxnSpPr>
                <p:cNvPr id="47" name="直接箭头连接符 46"/>
                <p:cNvCxnSpPr/>
                <p:nvPr/>
              </p:nvCxnSpPr>
              <p:spPr>
                <a:xfrm rot="5400000">
                  <a:off x="5000628" y="785794"/>
                  <a:ext cx="500066" cy="500066"/>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rot="10800000" flipV="1">
                  <a:off x="4357686" y="785794"/>
                  <a:ext cx="1143008" cy="35719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a:off x="5500694" y="785794"/>
                  <a:ext cx="857256" cy="500066"/>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rot="16200000" flipH="1">
                  <a:off x="5173623" y="1065596"/>
                  <a:ext cx="561109" cy="6645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cxnSp>
            <p:nvCxnSpPr>
              <p:cNvPr id="46" name="直接箭头连接符 45"/>
              <p:cNvCxnSpPr/>
              <p:nvPr/>
            </p:nvCxnSpPr>
            <p:spPr>
              <a:xfrm rot="16200000" flipH="1">
                <a:off x="4964909" y="5179231"/>
                <a:ext cx="500066"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8085" name="组合 79"/>
            <p:cNvGrpSpPr/>
            <p:nvPr/>
          </p:nvGrpSpPr>
          <p:grpSpPr>
            <a:xfrm>
              <a:off x="4857752" y="5500707"/>
              <a:ext cx="911312" cy="600279"/>
              <a:chOff x="4152896" y="3929066"/>
              <a:chExt cx="847732" cy="785818"/>
            </a:xfrm>
          </p:grpSpPr>
          <p:grpSp>
            <p:nvGrpSpPr>
              <p:cNvPr id="88101" name="组合 46"/>
              <p:cNvGrpSpPr/>
              <p:nvPr/>
            </p:nvGrpSpPr>
            <p:grpSpPr>
              <a:xfrm>
                <a:off x="4286248" y="3929066"/>
                <a:ext cx="714380" cy="785818"/>
                <a:chOff x="4857752" y="1358092"/>
                <a:chExt cx="714380" cy="785818"/>
              </a:xfrm>
            </p:grpSpPr>
            <p:cxnSp>
              <p:nvCxnSpPr>
                <p:cNvPr id="40" name="直接连接符 39"/>
                <p:cNvCxnSpPr/>
                <p:nvPr/>
              </p:nvCxnSpPr>
              <p:spPr>
                <a:xfrm>
                  <a:off x="4857752" y="1643050"/>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4643041" y="1786323"/>
                  <a:ext cx="71438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a:off x="4964909" y="1750207"/>
                  <a:ext cx="7858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857752" y="1927214"/>
                  <a:ext cx="71438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5081590" y="1714488"/>
                  <a:ext cx="276228"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X</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9" name="矩形 38"/>
              <p:cNvSpPr/>
              <p:nvPr/>
            </p:nvSpPr>
            <p:spPr>
              <a:xfrm>
                <a:off x="4152896" y="4000504"/>
                <a:ext cx="276228"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X</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23" name="矩形 22"/>
            <p:cNvSpPr/>
            <p:nvPr/>
          </p:nvSpPr>
          <p:spPr>
            <a:xfrm>
              <a:off x="5560939" y="5551304"/>
              <a:ext cx="296945" cy="163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X</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4" name="矩形 23"/>
            <p:cNvSpPr/>
            <p:nvPr/>
          </p:nvSpPr>
          <p:spPr>
            <a:xfrm>
              <a:off x="5572132" y="5765618"/>
              <a:ext cx="296945" cy="163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O</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5" name="矩形 24"/>
            <p:cNvSpPr/>
            <p:nvPr/>
          </p:nvSpPr>
          <p:spPr>
            <a:xfrm>
              <a:off x="5500694" y="5929330"/>
              <a:ext cx="296945" cy="163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O</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6" name="直接箭头连接符 25"/>
            <p:cNvCxnSpPr/>
            <p:nvPr/>
          </p:nvCxnSpPr>
          <p:spPr>
            <a:xfrm rot="5400000">
              <a:off x="5179223" y="6179363"/>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4714876" y="6357958"/>
              <a:ext cx="1207302" cy="201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 …</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8" name="矩形 27"/>
            <p:cNvSpPr/>
            <p:nvPr/>
          </p:nvSpPr>
          <p:spPr>
            <a:xfrm>
              <a:off x="6500826" y="6000768"/>
              <a:ext cx="857256"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(WIN!)</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9" name="弧形 28"/>
            <p:cNvSpPr/>
            <p:nvPr/>
          </p:nvSpPr>
          <p:spPr>
            <a:xfrm>
              <a:off x="5643570" y="5857892"/>
              <a:ext cx="500066" cy="714380"/>
            </a:xfrm>
            <a:prstGeom prst="arc">
              <a:avLst>
                <a:gd name="adj1" fmla="val 16200000"/>
                <a:gd name="adj2" fmla="val 5298789"/>
              </a:avLst>
            </a:prstGeom>
            <a:ln>
              <a:head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弧形 29"/>
            <p:cNvSpPr/>
            <p:nvPr/>
          </p:nvSpPr>
          <p:spPr>
            <a:xfrm>
              <a:off x="5357818" y="3571876"/>
              <a:ext cx="500066" cy="4143404"/>
            </a:xfrm>
            <a:prstGeom prst="arc">
              <a:avLst/>
            </a:prstGeom>
            <a:ln>
              <a:head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1" name="弧形 30"/>
            <p:cNvSpPr/>
            <p:nvPr/>
          </p:nvSpPr>
          <p:spPr>
            <a:xfrm>
              <a:off x="5500694" y="1500174"/>
              <a:ext cx="857256" cy="4143404"/>
            </a:xfrm>
            <a:prstGeom prst="arc">
              <a:avLst/>
            </a:prstGeom>
            <a:ln>
              <a:head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2" name="矩形 31"/>
            <p:cNvSpPr/>
            <p:nvPr/>
          </p:nvSpPr>
          <p:spPr>
            <a:xfrm>
              <a:off x="2143108" y="1458502"/>
              <a:ext cx="1382325" cy="3274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对手的移动：</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3" name="矩形 32"/>
            <p:cNvSpPr/>
            <p:nvPr/>
          </p:nvSpPr>
          <p:spPr>
            <a:xfrm>
              <a:off x="908902" y="6357958"/>
              <a:ext cx="4734668" cy="263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图</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10-23 </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九宫游戏的一个移动序列</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4" name="矩形 33"/>
            <p:cNvSpPr/>
            <p:nvPr/>
          </p:nvSpPr>
          <p:spPr>
            <a:xfrm>
              <a:off x="2071670" y="2744386"/>
              <a:ext cx="1382325" cy="3274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我的移动：</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5" name="矩形 34"/>
            <p:cNvSpPr/>
            <p:nvPr/>
          </p:nvSpPr>
          <p:spPr>
            <a:xfrm>
              <a:off x="2071670" y="3601642"/>
              <a:ext cx="1382325" cy="3274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对手的移动：</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6" name="矩形 35"/>
            <p:cNvSpPr/>
            <p:nvPr/>
          </p:nvSpPr>
          <p:spPr>
            <a:xfrm>
              <a:off x="2071670" y="4857760"/>
              <a:ext cx="1382325" cy="3274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我的移动：</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7" name="矩形 36"/>
            <p:cNvSpPr/>
            <p:nvPr/>
          </p:nvSpPr>
          <p:spPr>
            <a:xfrm>
              <a:off x="2071670" y="6030534"/>
              <a:ext cx="1382325" cy="3274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对手的移动：</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内容占位符 2"/>
          <p:cNvSpPr>
            <a:spLocks noGrp="1"/>
          </p:cNvSpPr>
          <p:nvPr>
            <p:ph idx="1"/>
          </p:nvPr>
        </p:nvSpPr>
        <p:spPr>
          <a:xfrm>
            <a:off x="500063" y="642938"/>
            <a:ext cx="8229600" cy="5697537"/>
          </a:xfrm>
        </p:spPr>
        <p:txBody>
          <a:bodyPr vert="horz" wrap="square" anchor="t" anchorCtr="0"/>
          <a:p>
            <a:pPr>
              <a:buNone/>
            </a:pPr>
            <a:r>
              <a:rPr lang="en-US" altLang="zh-CN" dirty="0"/>
              <a:t>    We usually do this by moving the previous state some fraction of the value of difference between itself and the newer state we have selected.This fractional measure,called the step-size parameter,is reflected by the multiplier c in the eauation:</a:t>
            </a:r>
            <a:endParaRPr lang="en-US" altLang="zh-CN" dirty="0"/>
          </a:p>
          <a:p>
            <a:pPr>
              <a:buNone/>
            </a:pPr>
            <a:r>
              <a:rPr lang="en-US" altLang="zh-CN" dirty="0"/>
              <a:t>     V(s</a:t>
            </a:r>
            <a:r>
              <a:rPr lang="en-US" altLang="zh-CN" sz="1200" dirty="0"/>
              <a:t>n</a:t>
            </a:r>
            <a:r>
              <a:rPr lang="en-US" altLang="zh-CN" dirty="0"/>
              <a:t>)=v(s</a:t>
            </a:r>
            <a:r>
              <a:rPr lang="en-US" altLang="zh-CN" sz="1200" dirty="0"/>
              <a:t>n</a:t>
            </a:r>
            <a:r>
              <a:rPr lang="en-US" altLang="zh-CN" dirty="0"/>
              <a:t>)+c(v(s</a:t>
            </a:r>
            <a:r>
              <a:rPr lang="en-US" altLang="zh-CN" sz="1200" dirty="0"/>
              <a:t>n+1</a:t>
            </a:r>
            <a:r>
              <a:rPr lang="en-US" altLang="zh-CN" dirty="0"/>
              <a:t>)-v(s</a:t>
            </a:r>
            <a:r>
              <a:rPr lang="en-US" altLang="zh-CN" sz="1200" dirty="0"/>
              <a:t>n</a:t>
            </a:r>
            <a:r>
              <a:rPr lang="en-US" altLang="zh-CN" dirty="0"/>
              <a:t>))</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6" name="标题 1"/>
          <p:cNvSpPr>
            <a:spLocks noGrp="1"/>
          </p:cNvSpPr>
          <p:nvPr>
            <p:ph type="title"/>
          </p:nvPr>
        </p:nvSpPr>
        <p:spPr>
          <a:xfrm>
            <a:off x="285750" y="274638"/>
            <a:ext cx="8401050" cy="1225550"/>
          </a:xfrm>
        </p:spPr>
        <p:txBody>
          <a:bodyPr vert="horz" wrap="square" anchor="ctr" anchorCtr="0"/>
          <a:p>
            <a:r>
              <a:rPr lang="en-US" altLang="zh-CN" sz="3200" dirty="0"/>
              <a:t>10.7.3 Inference Algorithm and Applications for Reinforcement Learning</a:t>
            </a:r>
            <a:endParaRPr lang="zh-CN" altLang="en-US" sz="3200" dirty="0"/>
          </a:p>
        </p:txBody>
      </p:sp>
      <p:sp>
        <p:nvSpPr>
          <p:cNvPr id="3" name="内容占位符 2"/>
          <p:cNvSpPr>
            <a:spLocks noGrp="1"/>
          </p:cNvSpPr>
          <p:nvPr>
            <p:ph idx="1"/>
          </p:nvPr>
        </p:nvSpPr>
        <p:spPr/>
        <p:txBody>
          <a:bodyPr vert="horz" rtlCol="0">
            <a:normAutofit lnSpcReduction="10000"/>
          </a:bodyPr>
          <a:lstStyle/>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The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dynsmic</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programing</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approach is built on the fact that for any policy </a:t>
            </a:r>
            <a:r>
              <a:rPr kumimoji="0" lang="el-GR" altLang="zh-CN" sz="2800" b="0" i="0" u="none" strike="noStrike" kern="1200" cap="none" spc="0" normalizeH="0" baseline="0" noProof="0" dirty="0" smtClean="0">
                <a:ln>
                  <a:noFill/>
                </a:ln>
                <a:solidFill>
                  <a:schemeClr val="tx1"/>
                </a:solidFill>
                <a:effectLst/>
                <a:uLnTx/>
                <a:uFillTx/>
                <a:latin typeface="+mn-lt"/>
                <a:ea typeface="+mn-ea"/>
                <a:cs typeface="+mn-cs"/>
              </a:rPr>
              <a:t>π</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and any state s the following recursive consistency equation holds:</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Q learning is a variant of the temporal difference </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approach.For</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all states and actions:</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Q</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sym typeface="Wingdings" panose="05000000000000000000" pitchFamily="2" charset="2"/>
              </a:rPr>
              <a:t>:(state x action)-&gt;value</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sym typeface="Wingdings" panose="05000000000000000000" pitchFamily="2" charset="2"/>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sym typeface="Wingdings" panose="05000000000000000000" pitchFamily="2" charset="2"/>
              </a:rPr>
              <a:t>For one step Q –learning:</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sym typeface="Wingdings" panose="05000000000000000000" pitchFamily="2" charset="2"/>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sym typeface="Wingdings" panose="05000000000000000000" pitchFamily="2" charset="2"/>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3074" name="Object 2"/>
          <p:cNvGraphicFramePr/>
          <p:nvPr/>
        </p:nvGraphicFramePr>
        <p:xfrm>
          <a:off x="830263" y="3143250"/>
          <a:ext cx="6034087" cy="642938"/>
        </p:xfrm>
        <a:graphic>
          <a:graphicData uri="http://schemas.openxmlformats.org/presentationml/2006/ole">
            <mc:AlternateContent xmlns:mc="http://schemas.openxmlformats.org/markup-compatibility/2006">
              <mc:Choice xmlns:v="urn:schemas-microsoft-com:vml" Requires="v">
                <p:oleObj spid="_x0000_s3079" name="" r:id="rId1" imgW="3693795" imgH="393700" progId="Equation.DSMT4">
                  <p:embed/>
                </p:oleObj>
              </mc:Choice>
              <mc:Fallback>
                <p:oleObj name="" r:id="rId1" imgW="3693795" imgH="393700" progId="Equation.DSMT4">
                  <p:embed/>
                  <p:pic>
                    <p:nvPicPr>
                      <p:cNvPr id="0" name="图片 3078"/>
                      <p:cNvPicPr/>
                      <p:nvPr/>
                    </p:nvPicPr>
                    <p:blipFill>
                      <a:blip r:embed="rId2"/>
                      <a:stretch>
                        <a:fillRect/>
                      </a:stretch>
                    </p:blipFill>
                    <p:spPr>
                      <a:xfrm>
                        <a:off x="830263" y="3143250"/>
                        <a:ext cx="6034087" cy="642938"/>
                      </a:xfrm>
                      <a:prstGeom prst="rect">
                        <a:avLst/>
                      </a:prstGeom>
                      <a:noFill/>
                      <a:ln w="38100">
                        <a:noFill/>
                        <a:miter/>
                      </a:ln>
                    </p:spPr>
                  </p:pic>
                </p:oleObj>
              </mc:Fallback>
            </mc:AlternateContent>
          </a:graphicData>
        </a:graphic>
      </p:graphicFrame>
      <p:graphicFrame>
        <p:nvGraphicFramePr>
          <p:cNvPr id="3075" name="Object 3"/>
          <p:cNvGraphicFramePr/>
          <p:nvPr/>
        </p:nvGraphicFramePr>
        <p:xfrm>
          <a:off x="214313" y="5846763"/>
          <a:ext cx="8715375" cy="582612"/>
        </p:xfrm>
        <a:graphic>
          <a:graphicData uri="http://schemas.openxmlformats.org/presentationml/2006/ole">
            <mc:AlternateContent xmlns:mc="http://schemas.openxmlformats.org/markup-compatibility/2006">
              <mc:Choice xmlns:v="urn:schemas-microsoft-com:vml" Requires="v">
                <p:oleObj spid="_x0000_s3078" name="" r:id="rId3" imgW="4366895" imgH="292100" progId="Equation.DSMT4">
                  <p:embed/>
                </p:oleObj>
              </mc:Choice>
              <mc:Fallback>
                <p:oleObj name="" r:id="rId3" imgW="4366895" imgH="292100" progId="Equation.DSMT4">
                  <p:embed/>
                  <p:pic>
                    <p:nvPicPr>
                      <p:cNvPr id="0" name="图片 3077"/>
                      <p:cNvPicPr/>
                      <p:nvPr/>
                    </p:nvPicPr>
                    <p:blipFill>
                      <a:blip r:embed="rId4"/>
                      <a:stretch>
                        <a:fillRect/>
                      </a:stretch>
                    </p:blipFill>
                    <p:spPr>
                      <a:xfrm>
                        <a:off x="214313" y="5846763"/>
                        <a:ext cx="8715375" cy="582612"/>
                      </a:xfrm>
                      <a:prstGeom prst="rect">
                        <a:avLst/>
                      </a:prstGeom>
                      <a:noFill/>
                      <a:ln w="38100">
                        <a:noFill/>
                        <a:miter/>
                      </a:ln>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内容占位符 2"/>
          <p:cNvSpPr>
            <a:spLocks noGrp="1"/>
          </p:cNvSpPr>
          <p:nvPr>
            <p:ph idx="1"/>
          </p:nvPr>
        </p:nvSpPr>
        <p:spPr>
          <a:xfrm>
            <a:off x="457200" y="357188"/>
            <a:ext cx="8229600" cy="6000750"/>
          </a:xfrm>
        </p:spPr>
        <p:txBody>
          <a:bodyPr vert="horz" wrap="square" anchor="t" anchorCtr="0"/>
          <a:p>
            <a:pPr>
              <a:buNone/>
            </a:pPr>
            <a:endParaRPr lang="zh-CN" altLang="en-US" dirty="0"/>
          </a:p>
        </p:txBody>
      </p:sp>
      <p:grpSp>
        <p:nvGrpSpPr>
          <p:cNvPr id="90115" name="组合 46"/>
          <p:cNvGrpSpPr/>
          <p:nvPr/>
        </p:nvGrpSpPr>
        <p:grpSpPr>
          <a:xfrm>
            <a:off x="428625" y="642938"/>
            <a:ext cx="4733925" cy="2478087"/>
            <a:chOff x="428596" y="642918"/>
            <a:chExt cx="4734668" cy="2478349"/>
          </a:xfrm>
        </p:grpSpPr>
        <p:sp>
          <p:nvSpPr>
            <p:cNvPr id="4" name="流程图: 联系 3"/>
            <p:cNvSpPr/>
            <p:nvPr/>
          </p:nvSpPr>
          <p:spPr>
            <a:xfrm>
              <a:off x="2614602" y="928670"/>
              <a:ext cx="457200" cy="4572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a:off x="2643174" y="642918"/>
              <a:ext cx="428628"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S</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7" name="直接连接符 6"/>
            <p:cNvCxnSpPr>
              <a:stCxn id="4" idx="3"/>
            </p:cNvCxnSpPr>
            <p:nvPr/>
          </p:nvCxnSpPr>
          <p:spPr>
            <a:xfrm rot="5400000">
              <a:off x="2071671" y="1104601"/>
              <a:ext cx="395573" cy="824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2626647" y="1516701"/>
              <a:ext cx="357190" cy="38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4" idx="5"/>
              <a:endCxn id="17" idx="1"/>
            </p:cNvCxnSpPr>
            <p:nvPr/>
          </p:nvCxnSpPr>
          <p:spPr>
            <a:xfrm rot="16200000" flipH="1">
              <a:off x="3197728" y="1126034"/>
              <a:ext cx="437420" cy="823182"/>
            </a:xfrm>
            <a:prstGeom prst="line">
              <a:avLst/>
            </a:prstGeom>
          </p:spPr>
          <p:style>
            <a:lnRef idx="1">
              <a:schemeClr val="accent1"/>
            </a:lnRef>
            <a:fillRef idx="0">
              <a:schemeClr val="accent1"/>
            </a:fillRef>
            <a:effectRef idx="0">
              <a:schemeClr val="accent1"/>
            </a:effectRef>
            <a:fontRef idx="minor">
              <a:schemeClr val="tx1"/>
            </a:fontRef>
          </p:style>
        </p:cxnSp>
        <p:sp>
          <p:nvSpPr>
            <p:cNvPr id="15" name="流程图: 联系 14"/>
            <p:cNvSpPr/>
            <p:nvPr/>
          </p:nvSpPr>
          <p:spPr>
            <a:xfrm>
              <a:off x="1643042" y="1714488"/>
              <a:ext cx="285752" cy="28575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流程图: 联系 15"/>
            <p:cNvSpPr/>
            <p:nvPr/>
          </p:nvSpPr>
          <p:spPr>
            <a:xfrm>
              <a:off x="2643174" y="1714488"/>
              <a:ext cx="285752" cy="28575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流程图: 联系 16"/>
            <p:cNvSpPr/>
            <p:nvPr/>
          </p:nvSpPr>
          <p:spPr>
            <a:xfrm>
              <a:off x="3786182" y="1714488"/>
              <a:ext cx="285752" cy="28575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a:xfrm>
              <a:off x="1643042" y="1285860"/>
              <a:ext cx="714380" cy="142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max</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矩形 18"/>
            <p:cNvSpPr/>
            <p:nvPr/>
          </p:nvSpPr>
          <p:spPr>
            <a:xfrm>
              <a:off x="3571868" y="1500174"/>
              <a:ext cx="714380"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1" name="弧形 20"/>
            <p:cNvSpPr/>
            <p:nvPr/>
          </p:nvSpPr>
          <p:spPr>
            <a:xfrm rot="9203376">
              <a:off x="2554675" y="1010522"/>
              <a:ext cx="785818" cy="42862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2" name="流程图: 联系 21"/>
            <p:cNvSpPr/>
            <p:nvPr/>
          </p:nvSpPr>
          <p:spPr>
            <a:xfrm>
              <a:off x="928662" y="2357430"/>
              <a:ext cx="285752" cy="28575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流程图: 联系 22"/>
            <p:cNvSpPr/>
            <p:nvPr/>
          </p:nvSpPr>
          <p:spPr>
            <a:xfrm>
              <a:off x="1714480" y="2357430"/>
              <a:ext cx="285752" cy="28575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25" name="直接连接符 24"/>
            <p:cNvCxnSpPr>
              <a:stCxn id="15" idx="3"/>
              <a:endCxn id="22" idx="0"/>
            </p:cNvCxnSpPr>
            <p:nvPr/>
          </p:nvCxnSpPr>
          <p:spPr>
            <a:xfrm rot="5400000">
              <a:off x="1178696" y="1851236"/>
              <a:ext cx="399037" cy="61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5" idx="4"/>
              <a:endCxn id="23" idx="0"/>
            </p:cNvCxnSpPr>
            <p:nvPr/>
          </p:nvCxnSpPr>
          <p:spPr>
            <a:xfrm rot="16200000" flipH="1">
              <a:off x="1643042" y="2143116"/>
              <a:ext cx="357190" cy="71438"/>
            </a:xfrm>
            <a:prstGeom prst="line">
              <a:avLst/>
            </a:prstGeom>
          </p:spPr>
          <p:style>
            <a:lnRef idx="1">
              <a:schemeClr val="accent1"/>
            </a:lnRef>
            <a:fillRef idx="0">
              <a:schemeClr val="accent1"/>
            </a:fillRef>
            <a:effectRef idx="0">
              <a:schemeClr val="accent1"/>
            </a:effectRef>
            <a:fontRef idx="minor">
              <a:schemeClr val="tx1"/>
            </a:fontRef>
          </p:style>
        </p:cxnSp>
        <p:sp>
          <p:nvSpPr>
            <p:cNvPr id="31" name="流程图: 联系 30"/>
            <p:cNvSpPr/>
            <p:nvPr/>
          </p:nvSpPr>
          <p:spPr>
            <a:xfrm>
              <a:off x="2214546" y="2357430"/>
              <a:ext cx="285752" cy="28575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流程图: 联系 31"/>
            <p:cNvSpPr/>
            <p:nvPr/>
          </p:nvSpPr>
          <p:spPr>
            <a:xfrm>
              <a:off x="2928926" y="2357430"/>
              <a:ext cx="285752" cy="28575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34" name="直接连接符 33"/>
            <p:cNvCxnSpPr>
              <a:stCxn id="16" idx="3"/>
              <a:endCxn id="31" idx="0"/>
            </p:cNvCxnSpPr>
            <p:nvPr/>
          </p:nvCxnSpPr>
          <p:spPr>
            <a:xfrm rot="5400000">
              <a:off x="2321704" y="1994112"/>
              <a:ext cx="399037" cy="327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6" idx="4"/>
              <a:endCxn id="32" idx="0"/>
            </p:cNvCxnSpPr>
            <p:nvPr/>
          </p:nvCxnSpPr>
          <p:spPr>
            <a:xfrm rot="16200000" flipH="1">
              <a:off x="2750331" y="2035959"/>
              <a:ext cx="357190" cy="285752"/>
            </a:xfrm>
            <a:prstGeom prst="line">
              <a:avLst/>
            </a:prstGeom>
          </p:spPr>
          <p:style>
            <a:lnRef idx="1">
              <a:schemeClr val="accent1"/>
            </a:lnRef>
            <a:fillRef idx="0">
              <a:schemeClr val="accent1"/>
            </a:fillRef>
            <a:effectRef idx="0">
              <a:schemeClr val="accent1"/>
            </a:effectRef>
            <a:fontRef idx="minor">
              <a:schemeClr val="tx1"/>
            </a:fontRef>
          </p:style>
        </p:cxnSp>
        <p:sp>
          <p:nvSpPr>
            <p:cNvPr id="38" name="流程图: 联系 37"/>
            <p:cNvSpPr/>
            <p:nvPr/>
          </p:nvSpPr>
          <p:spPr>
            <a:xfrm>
              <a:off x="3428992" y="2357430"/>
              <a:ext cx="285752" cy="28575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流程图: 联系 38"/>
            <p:cNvSpPr/>
            <p:nvPr/>
          </p:nvSpPr>
          <p:spPr>
            <a:xfrm>
              <a:off x="4214810" y="2357430"/>
              <a:ext cx="285752" cy="28575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1" name="直接连接符 40"/>
            <p:cNvCxnSpPr>
              <a:stCxn id="17" idx="3"/>
              <a:endCxn id="38" idx="0"/>
            </p:cNvCxnSpPr>
            <p:nvPr/>
          </p:nvCxnSpPr>
          <p:spPr>
            <a:xfrm rot="5400000">
              <a:off x="3500431" y="2029831"/>
              <a:ext cx="399037" cy="256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7" idx="4"/>
              <a:endCxn id="39" idx="1"/>
            </p:cNvCxnSpPr>
            <p:nvPr/>
          </p:nvCxnSpPr>
          <p:spPr>
            <a:xfrm rot="16200000" flipH="1">
              <a:off x="3893339" y="2035958"/>
              <a:ext cx="399037" cy="327599"/>
            </a:xfrm>
            <a:prstGeom prst="line">
              <a:avLst/>
            </a:prstGeom>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3929058" y="2071678"/>
              <a:ext cx="714380"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r</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5" name="矩形 44"/>
            <p:cNvSpPr/>
            <p:nvPr/>
          </p:nvSpPr>
          <p:spPr>
            <a:xfrm>
              <a:off x="4357686" y="2428868"/>
              <a:ext cx="714380"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S’</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6" name="矩形 45"/>
            <p:cNvSpPr/>
            <p:nvPr/>
          </p:nvSpPr>
          <p:spPr>
            <a:xfrm>
              <a:off x="428596" y="2857496"/>
              <a:ext cx="4734668" cy="263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对</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V</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*的回溯图</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90116" name="组合 79"/>
          <p:cNvGrpSpPr/>
          <p:nvPr/>
        </p:nvGrpSpPr>
        <p:grpSpPr>
          <a:xfrm>
            <a:off x="857250" y="3286125"/>
            <a:ext cx="4733925" cy="2478088"/>
            <a:chOff x="857224" y="3286124"/>
            <a:chExt cx="4734668" cy="2478349"/>
          </a:xfrm>
        </p:grpSpPr>
        <p:sp>
          <p:nvSpPr>
            <p:cNvPr id="49" name="流程图: 联系 48"/>
            <p:cNvSpPr/>
            <p:nvPr/>
          </p:nvSpPr>
          <p:spPr>
            <a:xfrm>
              <a:off x="3043230" y="3571876"/>
              <a:ext cx="457200" cy="4572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0" name="矩形 49"/>
            <p:cNvSpPr/>
            <p:nvPr/>
          </p:nvSpPr>
          <p:spPr>
            <a:xfrm>
              <a:off x="3071802" y="3286124"/>
              <a:ext cx="785818"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S</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51" name="直接连接符 50"/>
            <p:cNvCxnSpPr>
              <a:stCxn id="49" idx="3"/>
            </p:cNvCxnSpPr>
            <p:nvPr/>
          </p:nvCxnSpPr>
          <p:spPr>
            <a:xfrm rot="5400000">
              <a:off x="2500299" y="3747807"/>
              <a:ext cx="395573" cy="824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9" idx="5"/>
            </p:cNvCxnSpPr>
            <p:nvPr/>
          </p:nvCxnSpPr>
          <p:spPr>
            <a:xfrm rot="16200000" flipH="1">
              <a:off x="3626356" y="3769240"/>
              <a:ext cx="437420" cy="823182"/>
            </a:xfrm>
            <a:prstGeom prst="line">
              <a:avLst/>
            </a:prstGeom>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1285852" y="4643446"/>
              <a:ext cx="714380" cy="142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max</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1" name="流程图: 联系 60"/>
            <p:cNvSpPr/>
            <p:nvPr/>
          </p:nvSpPr>
          <p:spPr>
            <a:xfrm>
              <a:off x="2071670" y="4357694"/>
              <a:ext cx="285752" cy="28575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2" name="直接连接符 61"/>
            <p:cNvCxnSpPr/>
            <p:nvPr/>
          </p:nvCxnSpPr>
          <p:spPr>
            <a:xfrm rot="5400000">
              <a:off x="1607324" y="4494442"/>
              <a:ext cx="399037" cy="61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76" idx="0"/>
            </p:cNvCxnSpPr>
            <p:nvPr/>
          </p:nvCxnSpPr>
          <p:spPr>
            <a:xfrm rot="16200000" flipV="1">
              <a:off x="2071670" y="4786322"/>
              <a:ext cx="500066"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5400000">
              <a:off x="3929059" y="4673037"/>
              <a:ext cx="399037" cy="256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6200000" flipH="1">
              <a:off x="4321967" y="4679164"/>
              <a:ext cx="399037" cy="327599"/>
            </a:xfrm>
            <a:prstGeom prst="line">
              <a:avLst/>
            </a:prstGeom>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643306" y="4000504"/>
              <a:ext cx="714380"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r</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73" name="矩形 72"/>
            <p:cNvSpPr/>
            <p:nvPr/>
          </p:nvSpPr>
          <p:spPr>
            <a:xfrm>
              <a:off x="4214810" y="4214818"/>
              <a:ext cx="714380"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S’</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74" name="矩形 73"/>
            <p:cNvSpPr/>
            <p:nvPr/>
          </p:nvSpPr>
          <p:spPr>
            <a:xfrm>
              <a:off x="857224" y="5500702"/>
              <a:ext cx="4734668" cy="263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b)</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对</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Q</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*的回溯图</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75" name="流程图: 联系 74"/>
          <p:cNvSpPr/>
          <p:nvPr/>
        </p:nvSpPr>
        <p:spPr>
          <a:xfrm>
            <a:off x="1357313" y="5000625"/>
            <a:ext cx="285750" cy="2857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6" name="流程图: 联系 75"/>
          <p:cNvSpPr/>
          <p:nvPr/>
        </p:nvSpPr>
        <p:spPr>
          <a:xfrm>
            <a:off x="2214563" y="5072063"/>
            <a:ext cx="285750" cy="2857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8" name="弧形 77"/>
          <p:cNvSpPr/>
          <p:nvPr/>
        </p:nvSpPr>
        <p:spPr>
          <a:xfrm rot="9203376">
            <a:off x="1768475" y="4343400"/>
            <a:ext cx="892175" cy="45243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1" name="流程图: 联系 80"/>
          <p:cNvSpPr/>
          <p:nvPr/>
        </p:nvSpPr>
        <p:spPr>
          <a:xfrm>
            <a:off x="3786188" y="4929188"/>
            <a:ext cx="285750" cy="2857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2" name="流程图: 联系 81"/>
          <p:cNvSpPr/>
          <p:nvPr/>
        </p:nvSpPr>
        <p:spPr>
          <a:xfrm>
            <a:off x="4214813" y="4357688"/>
            <a:ext cx="285750" cy="28575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3" name="流程图: 联系 82"/>
          <p:cNvSpPr/>
          <p:nvPr/>
        </p:nvSpPr>
        <p:spPr>
          <a:xfrm>
            <a:off x="4643438" y="5000625"/>
            <a:ext cx="285750" cy="2857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4" name="矩形 83"/>
          <p:cNvSpPr/>
          <p:nvPr/>
        </p:nvSpPr>
        <p:spPr>
          <a:xfrm>
            <a:off x="4714875" y="5072063"/>
            <a:ext cx="714375" cy="21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5" name="矩形 84"/>
          <p:cNvSpPr/>
          <p:nvPr/>
        </p:nvSpPr>
        <p:spPr>
          <a:xfrm>
            <a:off x="1785938" y="5929313"/>
            <a:ext cx="4733925" cy="263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图</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10-24 </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对</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 V</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*的回溯图</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b)</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对</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Q</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*的回溯图</a:t>
            </a:r>
            <a:endParaRPr kumimoji="0" lang="zh-CN" altLang="en-US"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内容占位符 2"/>
          <p:cNvSpPr>
            <a:spLocks noGrp="1"/>
          </p:cNvSpPr>
          <p:nvPr>
            <p:ph idx="1"/>
          </p:nvPr>
        </p:nvSpPr>
        <p:spPr>
          <a:xfrm>
            <a:off x="457200" y="357188"/>
            <a:ext cx="8229600" cy="5768975"/>
          </a:xfrm>
        </p:spPr>
        <p:txBody>
          <a:bodyPr vert="horz" wrap="square" anchor="t" anchorCtr="0"/>
          <a:p>
            <a:pPr>
              <a:buNone/>
            </a:pPr>
            <a:r>
              <a:rPr lang="en-US" altLang="zh-CN" b="1" dirty="0"/>
              <a:t>5.Heuristic search.</a:t>
            </a:r>
            <a:endParaRPr lang="en-US" altLang="zh-CN" b="1" dirty="0"/>
          </a:p>
          <a:p>
            <a:pPr>
              <a:buNone/>
            </a:pPr>
            <a:r>
              <a:rPr lang="en-US" altLang="zh-CN" sz="2600" dirty="0"/>
              <a:t>Size(obj1,small)</a:t>
            </a:r>
            <a:r>
              <a:rPr lang="zh-CN" altLang="en-US" sz="2600" dirty="0"/>
              <a:t> ∧</a:t>
            </a:r>
            <a:r>
              <a:rPr lang="en-US" altLang="zh-CN" sz="2600" dirty="0"/>
              <a:t>color(obj1,red)</a:t>
            </a:r>
            <a:r>
              <a:rPr lang="zh-CN" altLang="en-US" sz="2600" dirty="0"/>
              <a:t> ∧</a:t>
            </a:r>
            <a:r>
              <a:rPr lang="en-US" altLang="zh-CN" sz="2600" dirty="0"/>
              <a:t>shape(obj1,round)</a:t>
            </a:r>
            <a:endParaRPr lang="en-US" altLang="zh-CN" sz="2600" dirty="0"/>
          </a:p>
          <a:p>
            <a:pPr>
              <a:buNone/>
            </a:pPr>
            <a:r>
              <a:rPr lang="en-US" altLang="zh-CN" sz="2600" dirty="0"/>
              <a:t>Size(obj2,large)</a:t>
            </a:r>
            <a:r>
              <a:rPr lang="zh-CN" altLang="en-US" sz="2600" dirty="0"/>
              <a:t> ∧</a:t>
            </a:r>
            <a:r>
              <a:rPr lang="en-US" altLang="zh-CN" sz="2600" dirty="0"/>
              <a:t>color(obj2,red)</a:t>
            </a:r>
            <a:r>
              <a:rPr lang="zh-CN" altLang="en-US" sz="2600" dirty="0"/>
              <a:t> ∧</a:t>
            </a:r>
            <a:r>
              <a:rPr lang="en-US" altLang="zh-CN" sz="2600" dirty="0"/>
              <a:t>shape(obj2,round)</a:t>
            </a:r>
            <a:endParaRPr lang="en-US" altLang="zh-CN" sz="2600" dirty="0"/>
          </a:p>
          <a:p>
            <a:pPr>
              <a:buNone/>
            </a:pPr>
            <a:r>
              <a:rPr lang="en-US" altLang="zh-CN" sz="2600" dirty="0"/>
              <a:t>Size(X,Y)</a:t>
            </a:r>
            <a:r>
              <a:rPr lang="zh-CN" altLang="en-US" sz="2600" dirty="0"/>
              <a:t> ∧</a:t>
            </a:r>
            <a:r>
              <a:rPr lang="en-US" altLang="zh-CN" sz="2600" dirty="0"/>
              <a:t>color(X,red)</a:t>
            </a:r>
            <a:r>
              <a:rPr lang="zh-CN" altLang="en-US" sz="2600" dirty="0"/>
              <a:t> ∧</a:t>
            </a:r>
            <a:r>
              <a:rPr lang="en-US" altLang="zh-CN" sz="2600" dirty="0"/>
              <a:t>shape(shape,round)</a:t>
            </a:r>
            <a:endParaRPr lang="en-US" altLang="zh-CN" sz="2600" dirty="0"/>
          </a:p>
          <a:p>
            <a:pPr>
              <a:buNone/>
            </a:pPr>
            <a:r>
              <a:rPr lang="en-US" altLang="zh-CN" sz="2600" dirty="0"/>
              <a:t>      Patrick Winston’s program learns general defininitions of structral concepts ,such as “arch”, in a blocks world.The training data is a series of positive and negative examples of the concept:examples of blocks world structures that fit in the category,along with near misses.</a:t>
            </a:r>
            <a:endParaRPr lang="en-US" altLang="zh-CN" sz="2600" dirty="0"/>
          </a:p>
          <a:p>
            <a:pPr>
              <a:buNone/>
            </a:pPr>
            <a:endParaRPr lang="en-US" altLang="zh-CN" sz="2800" dirty="0"/>
          </a:p>
          <a:p>
            <a:pPr>
              <a:buNone/>
            </a:pPr>
            <a:endParaRPr lang="en-US" altLang="zh-CN" b="1" dirty="0"/>
          </a:p>
          <a:p>
            <a:pPr>
              <a:buNone/>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a:spLocks noGrp="1"/>
          </p:cNvSpPr>
          <p:nvPr>
            <p:ph type="title"/>
          </p:nvPr>
        </p:nvSpPr>
        <p:spPr/>
        <p:txBody>
          <a:bodyPr vert="horz" wrap="square" anchor="ctr" anchorCtr="0"/>
          <a:p>
            <a:endParaRPr lang="zh-CN" altLang="en-US" dirty="0"/>
          </a:p>
        </p:txBody>
      </p:sp>
      <p:sp>
        <p:nvSpPr>
          <p:cNvPr id="22531" name="内容占位符 2"/>
          <p:cNvSpPr>
            <a:spLocks noGrp="1"/>
          </p:cNvSpPr>
          <p:nvPr>
            <p:ph idx="1"/>
          </p:nvPr>
        </p:nvSpPr>
        <p:spPr/>
        <p:txBody>
          <a:bodyPr vert="horz" wrap="square" anchor="t" anchorCtr="0"/>
          <a:p>
            <a:pPr>
              <a:buNone/>
            </a:pPr>
            <a:endParaRPr lang="zh-CN" altLang="en-US" dirty="0"/>
          </a:p>
        </p:txBody>
      </p:sp>
      <p:sp>
        <p:nvSpPr>
          <p:cNvPr id="4" name="矩形 3"/>
          <p:cNvSpPr/>
          <p:nvPr/>
        </p:nvSpPr>
        <p:spPr>
          <a:xfrm>
            <a:off x="1000125" y="1857375"/>
            <a:ext cx="1714500" cy="5000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1000125" y="2357438"/>
            <a:ext cx="500063" cy="1214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2214563" y="2357438"/>
            <a:ext cx="500063" cy="1214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1285875" y="3857625"/>
            <a:ext cx="928688"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Arch</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矩形 12"/>
          <p:cNvSpPr/>
          <p:nvPr/>
        </p:nvSpPr>
        <p:spPr>
          <a:xfrm>
            <a:off x="4714875" y="3500438"/>
            <a:ext cx="928688"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Arch</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等腰三角形 13"/>
          <p:cNvSpPr/>
          <p:nvPr/>
        </p:nvSpPr>
        <p:spPr>
          <a:xfrm>
            <a:off x="4429125" y="1857375"/>
            <a:ext cx="1643063" cy="35718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4429125" y="2214563"/>
            <a:ext cx="500063" cy="1214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5572125" y="2214563"/>
            <a:ext cx="500063" cy="1214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a:xfrm>
            <a:off x="857250" y="4286250"/>
            <a:ext cx="500063" cy="1214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a:xfrm>
            <a:off x="1785938" y="4286250"/>
            <a:ext cx="500063" cy="1214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矩形 20"/>
          <p:cNvSpPr/>
          <p:nvPr/>
        </p:nvSpPr>
        <p:spPr>
          <a:xfrm>
            <a:off x="1285875" y="5572125"/>
            <a:ext cx="1143000"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Near miss</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2" name="矩形 21"/>
          <p:cNvSpPr/>
          <p:nvPr/>
        </p:nvSpPr>
        <p:spPr>
          <a:xfrm>
            <a:off x="2428875" y="5000625"/>
            <a:ext cx="1714500" cy="5000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矩形 22"/>
          <p:cNvSpPr/>
          <p:nvPr/>
        </p:nvSpPr>
        <p:spPr>
          <a:xfrm>
            <a:off x="5929313" y="3714750"/>
            <a:ext cx="1714500" cy="5000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3"/>
          <p:cNvSpPr/>
          <p:nvPr/>
        </p:nvSpPr>
        <p:spPr>
          <a:xfrm>
            <a:off x="6286500" y="4214813"/>
            <a:ext cx="500063" cy="1214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a:off x="6786563" y="4214813"/>
            <a:ext cx="500063" cy="1214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矩形 25"/>
          <p:cNvSpPr/>
          <p:nvPr/>
        </p:nvSpPr>
        <p:spPr>
          <a:xfrm>
            <a:off x="6286500" y="5500688"/>
            <a:ext cx="1143000"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Near miss</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7" name="矩形 26"/>
          <p:cNvSpPr/>
          <p:nvPr/>
        </p:nvSpPr>
        <p:spPr>
          <a:xfrm>
            <a:off x="2428875" y="5653088"/>
            <a:ext cx="3857625"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Figure 10.2 Examples and near misses for the concept arch</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文本框 1"/>
          <p:cNvSpPr txBox="1"/>
          <p:nvPr/>
        </p:nvSpPr>
        <p:spPr>
          <a:xfrm>
            <a:off x="2715260" y="6165215"/>
            <a:ext cx="4787265" cy="368300"/>
          </a:xfrm>
          <a:prstGeom prst="rect">
            <a:avLst/>
          </a:prstGeom>
          <a:noFill/>
        </p:spPr>
        <p:txBody>
          <a:bodyPr wrap="square" rtlCol="0">
            <a:spAutoFit/>
          </a:bodyPr>
          <a:p>
            <a:r>
              <a:rPr lang="zh-CN" altLang="en-US"/>
              <a:t>概念</a:t>
            </a:r>
            <a:r>
              <a:rPr lang="en-US" altLang="zh-CN"/>
              <a:t>“</a:t>
            </a:r>
            <a:r>
              <a:rPr lang="zh-CN" altLang="en-US"/>
              <a:t>拱门</a:t>
            </a:r>
            <a:r>
              <a:rPr lang="en-US" altLang="zh-CN"/>
              <a:t>”</a:t>
            </a:r>
            <a:r>
              <a:rPr lang="zh-CN" altLang="en-US"/>
              <a:t>的实例和小差别的实例</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p:nvPr>
        </p:nvSpPr>
        <p:spPr/>
        <p:txBody>
          <a:bodyPr vert="horz" wrap="square" anchor="ctr" anchorCtr="0"/>
          <a:p>
            <a:endParaRPr lang="zh-CN" altLang="en-US" dirty="0"/>
          </a:p>
        </p:txBody>
      </p:sp>
      <p:sp>
        <p:nvSpPr>
          <p:cNvPr id="23555" name="内容占位符 2"/>
          <p:cNvSpPr>
            <a:spLocks noGrp="1"/>
          </p:cNvSpPr>
          <p:nvPr>
            <p:ph idx="1"/>
          </p:nvPr>
        </p:nvSpPr>
        <p:spPr>
          <a:xfrm>
            <a:off x="557213" y="1600200"/>
            <a:ext cx="8229600" cy="4525963"/>
          </a:xfrm>
        </p:spPr>
        <p:txBody>
          <a:bodyPr vert="horz" wrap="square" anchor="t" anchorCtr="0"/>
          <a:p>
            <a:pPr>
              <a:buNone/>
            </a:pPr>
            <a:endParaRPr lang="zh-CN" altLang="en-US" dirty="0"/>
          </a:p>
        </p:txBody>
      </p:sp>
      <p:sp>
        <p:nvSpPr>
          <p:cNvPr id="4" name="矩形 3"/>
          <p:cNvSpPr/>
          <p:nvPr/>
        </p:nvSpPr>
        <p:spPr>
          <a:xfrm>
            <a:off x="714375" y="1857375"/>
            <a:ext cx="1714500" cy="5000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a:off x="714375" y="2357438"/>
            <a:ext cx="500063" cy="1214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1928813" y="2357438"/>
            <a:ext cx="500063" cy="1214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2928938" y="2500313"/>
            <a:ext cx="642938" cy="2857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arch</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椭圆 8"/>
          <p:cNvSpPr/>
          <p:nvPr/>
        </p:nvSpPr>
        <p:spPr>
          <a:xfrm>
            <a:off x="4429125" y="1786255"/>
            <a:ext cx="929005" cy="357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part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椭圆 9"/>
          <p:cNvSpPr/>
          <p:nvPr/>
        </p:nvSpPr>
        <p:spPr>
          <a:xfrm>
            <a:off x="4429125" y="2428875"/>
            <a:ext cx="933450" cy="357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part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椭圆 10"/>
          <p:cNvSpPr/>
          <p:nvPr/>
        </p:nvSpPr>
        <p:spPr>
          <a:xfrm>
            <a:off x="4429125" y="3072130"/>
            <a:ext cx="951230" cy="3575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part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3" name="直接箭头连接符 12"/>
          <p:cNvCxnSpPr>
            <a:stCxn id="8" idx="3"/>
            <a:endCxn id="9" idx="2"/>
          </p:cNvCxnSpPr>
          <p:nvPr/>
        </p:nvCxnSpPr>
        <p:spPr>
          <a:xfrm flipV="1">
            <a:off x="3572510" y="1965008"/>
            <a:ext cx="856615" cy="678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3"/>
            <a:endCxn id="10" idx="2"/>
          </p:cNvCxnSpPr>
          <p:nvPr/>
        </p:nvCxnSpPr>
        <p:spPr>
          <a:xfrm flipV="1">
            <a:off x="3572510" y="2607628"/>
            <a:ext cx="856615" cy="35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11" idx="2"/>
          </p:cNvCxnSpPr>
          <p:nvPr/>
        </p:nvCxnSpPr>
        <p:spPr>
          <a:xfrm>
            <a:off x="3643313" y="2644458"/>
            <a:ext cx="785813" cy="606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929630" y="1786255"/>
            <a:ext cx="810260" cy="2146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brick</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矩形 19"/>
          <p:cNvSpPr/>
          <p:nvPr/>
        </p:nvSpPr>
        <p:spPr>
          <a:xfrm>
            <a:off x="5929630" y="2428875"/>
            <a:ext cx="809625" cy="2857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brick</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1" name="矩形 20"/>
          <p:cNvSpPr/>
          <p:nvPr/>
        </p:nvSpPr>
        <p:spPr>
          <a:xfrm>
            <a:off x="5929630" y="3143250"/>
            <a:ext cx="863600" cy="2857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brick</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3" name="直接箭头连接符 22"/>
          <p:cNvCxnSpPr>
            <a:stCxn id="9" idx="6"/>
            <a:endCxn id="19" idx="1"/>
          </p:cNvCxnSpPr>
          <p:nvPr/>
        </p:nvCxnSpPr>
        <p:spPr>
          <a:xfrm flipV="1">
            <a:off x="5358130" y="1893253"/>
            <a:ext cx="571500" cy="71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0" idx="6"/>
            <a:endCxn id="20" idx="1"/>
          </p:cNvCxnSpPr>
          <p:nvPr/>
        </p:nvCxnSpPr>
        <p:spPr>
          <a:xfrm flipV="1">
            <a:off x="5362575" y="2571750"/>
            <a:ext cx="567055" cy="36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1" idx="6"/>
            <a:endCxn id="21" idx="1"/>
          </p:cNvCxnSpPr>
          <p:nvPr/>
        </p:nvCxnSpPr>
        <p:spPr>
          <a:xfrm>
            <a:off x="5380355" y="3250883"/>
            <a:ext cx="549275" cy="34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7000875" y="1714500"/>
            <a:ext cx="1071563" cy="3571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supports</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30" name="椭圆 29"/>
          <p:cNvSpPr/>
          <p:nvPr/>
        </p:nvSpPr>
        <p:spPr>
          <a:xfrm>
            <a:off x="7000875" y="2428875"/>
            <a:ext cx="1071563" cy="3571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supports</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32" name="直接箭头连接符 31"/>
          <p:cNvCxnSpPr>
            <a:stCxn id="19" idx="3"/>
            <a:endCxn id="29" idx="2"/>
          </p:cNvCxnSpPr>
          <p:nvPr/>
        </p:nvCxnSpPr>
        <p:spPr>
          <a:xfrm>
            <a:off x="6739573" y="1893570"/>
            <a:ext cx="2609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0" idx="3"/>
            <a:endCxn id="30" idx="2"/>
          </p:cNvCxnSpPr>
          <p:nvPr/>
        </p:nvCxnSpPr>
        <p:spPr>
          <a:xfrm>
            <a:off x="6739255" y="2571750"/>
            <a:ext cx="261620" cy="36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29" idx="6"/>
            <a:endCxn id="21" idx="3"/>
          </p:cNvCxnSpPr>
          <p:nvPr/>
        </p:nvCxnSpPr>
        <p:spPr>
          <a:xfrm flipH="1">
            <a:off x="6793230" y="1893570"/>
            <a:ext cx="1279525" cy="1392555"/>
          </a:xfrm>
          <a:prstGeom prst="bentConnector3">
            <a:avLst>
              <a:gd name="adj1" fmla="val -1861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30" idx="6"/>
          </p:cNvCxnSpPr>
          <p:nvPr/>
        </p:nvCxnSpPr>
        <p:spPr>
          <a:xfrm flipH="1">
            <a:off x="6572250" y="2606675"/>
            <a:ext cx="1500188" cy="536575"/>
          </a:xfrm>
          <a:prstGeom prst="bentConnector3">
            <a:avLst>
              <a:gd name="adj1" fmla="val -15238"/>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3000375" y="4643438"/>
            <a:ext cx="642938" cy="2857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arch</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0" name="椭圆 39"/>
          <p:cNvSpPr/>
          <p:nvPr/>
        </p:nvSpPr>
        <p:spPr>
          <a:xfrm>
            <a:off x="4500563" y="3929063"/>
            <a:ext cx="857250" cy="3571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part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1" name="椭圆 40"/>
          <p:cNvSpPr/>
          <p:nvPr/>
        </p:nvSpPr>
        <p:spPr>
          <a:xfrm>
            <a:off x="4500563" y="4572000"/>
            <a:ext cx="857250" cy="3571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part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2" name="椭圆 41"/>
          <p:cNvSpPr/>
          <p:nvPr/>
        </p:nvSpPr>
        <p:spPr>
          <a:xfrm>
            <a:off x="4500563" y="5214938"/>
            <a:ext cx="857250" cy="3571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part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43" name="直接箭头连接符 42"/>
          <p:cNvCxnSpPr>
            <a:stCxn id="39" idx="3"/>
            <a:endCxn id="40" idx="2"/>
          </p:cNvCxnSpPr>
          <p:nvPr/>
        </p:nvCxnSpPr>
        <p:spPr>
          <a:xfrm flipV="1">
            <a:off x="3643313" y="4108450"/>
            <a:ext cx="857250" cy="6778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9" idx="3"/>
            <a:endCxn id="41" idx="2"/>
          </p:cNvCxnSpPr>
          <p:nvPr/>
        </p:nvCxnSpPr>
        <p:spPr>
          <a:xfrm flipV="1">
            <a:off x="3643313" y="4751388"/>
            <a:ext cx="857250" cy="34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endCxn id="42" idx="2"/>
          </p:cNvCxnSpPr>
          <p:nvPr/>
        </p:nvCxnSpPr>
        <p:spPr>
          <a:xfrm>
            <a:off x="3714750" y="4786313"/>
            <a:ext cx="785813" cy="6080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6000750" y="3929063"/>
            <a:ext cx="714375" cy="214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brick</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7" name="矩形 46"/>
          <p:cNvSpPr/>
          <p:nvPr/>
        </p:nvSpPr>
        <p:spPr>
          <a:xfrm>
            <a:off x="6000750" y="4572000"/>
            <a:ext cx="642938" cy="2857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brick</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8" name="矩形 47"/>
          <p:cNvSpPr/>
          <p:nvPr/>
        </p:nvSpPr>
        <p:spPr>
          <a:xfrm>
            <a:off x="6000750" y="5286375"/>
            <a:ext cx="1000125" cy="2857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pyramid</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49" name="直接箭头连接符 48"/>
          <p:cNvCxnSpPr>
            <a:stCxn id="40" idx="6"/>
            <a:endCxn id="46" idx="1"/>
          </p:cNvCxnSpPr>
          <p:nvPr/>
        </p:nvCxnSpPr>
        <p:spPr>
          <a:xfrm flipV="1">
            <a:off x="5357813" y="4037013"/>
            <a:ext cx="642938"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1" idx="6"/>
            <a:endCxn id="47" idx="1"/>
          </p:cNvCxnSpPr>
          <p:nvPr/>
        </p:nvCxnSpPr>
        <p:spPr>
          <a:xfrm flipV="1">
            <a:off x="5357813" y="4714875"/>
            <a:ext cx="642938" cy="365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42" idx="6"/>
            <a:endCxn id="48" idx="1"/>
          </p:cNvCxnSpPr>
          <p:nvPr/>
        </p:nvCxnSpPr>
        <p:spPr>
          <a:xfrm>
            <a:off x="5357813" y="5394325"/>
            <a:ext cx="642938" cy="34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7072313" y="3857625"/>
            <a:ext cx="1071563" cy="3571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supports</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3" name="椭圆 52"/>
          <p:cNvSpPr/>
          <p:nvPr/>
        </p:nvSpPr>
        <p:spPr>
          <a:xfrm>
            <a:off x="7072313" y="4572000"/>
            <a:ext cx="1071563" cy="3571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supports</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54" name="直接箭头连接符 53"/>
          <p:cNvCxnSpPr>
            <a:stCxn id="46" idx="3"/>
            <a:endCxn id="52" idx="2"/>
          </p:cNvCxnSpPr>
          <p:nvPr/>
        </p:nvCxnSpPr>
        <p:spPr>
          <a:xfrm>
            <a:off x="6715125" y="4037013"/>
            <a:ext cx="3571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47" idx="3"/>
            <a:endCxn id="53" idx="2"/>
          </p:cNvCxnSpPr>
          <p:nvPr/>
        </p:nvCxnSpPr>
        <p:spPr>
          <a:xfrm>
            <a:off x="6643688" y="4714875"/>
            <a:ext cx="428625" cy="365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肘形连接符 59"/>
          <p:cNvCxnSpPr>
            <a:stCxn id="53" idx="6"/>
            <a:endCxn id="48" idx="3"/>
          </p:cNvCxnSpPr>
          <p:nvPr/>
        </p:nvCxnSpPr>
        <p:spPr>
          <a:xfrm flipH="1">
            <a:off x="7000875" y="4751388"/>
            <a:ext cx="1143000" cy="677863"/>
          </a:xfrm>
          <a:prstGeom prst="bentConnector3">
            <a:avLst>
              <a:gd name="adj1" fmla="val -2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8143875" y="4000500"/>
            <a:ext cx="42862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5400000">
            <a:off x="7823200" y="4751388"/>
            <a:ext cx="15001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rot="10800000">
            <a:off x="7000875" y="5499100"/>
            <a:ext cx="1571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等腰三角形 71"/>
          <p:cNvSpPr/>
          <p:nvPr/>
        </p:nvSpPr>
        <p:spPr>
          <a:xfrm>
            <a:off x="714375" y="4286250"/>
            <a:ext cx="1643063" cy="35718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3" name="矩形 72"/>
          <p:cNvSpPr/>
          <p:nvPr/>
        </p:nvSpPr>
        <p:spPr>
          <a:xfrm>
            <a:off x="714375" y="4643438"/>
            <a:ext cx="500063" cy="1214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4" name="矩形 73"/>
          <p:cNvSpPr/>
          <p:nvPr/>
        </p:nvSpPr>
        <p:spPr>
          <a:xfrm>
            <a:off x="1857375" y="4643438"/>
            <a:ext cx="500063" cy="1214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5" name="矩形 74"/>
          <p:cNvSpPr/>
          <p:nvPr/>
        </p:nvSpPr>
        <p:spPr>
          <a:xfrm>
            <a:off x="2428875" y="5653088"/>
            <a:ext cx="4143375" cy="419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Figure 10.3 Generalization of descriptions to include multiple examples</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0</TotalTime>
  <Words>20445</Words>
  <Application>WPS 演示</Application>
  <PresentationFormat>在屏幕上显示</PresentationFormat>
  <Paragraphs>1179</Paragraphs>
  <Slides>68</Slides>
  <Notes>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68</vt:i4>
      </vt:variant>
    </vt:vector>
  </HeadingPairs>
  <TitlesOfParts>
    <vt:vector size="87" baseType="lpstr">
      <vt:lpstr>Arial</vt:lpstr>
      <vt:lpstr>宋体</vt:lpstr>
      <vt:lpstr>Wingdings</vt:lpstr>
      <vt:lpstr>Franklin Gothic Book</vt:lpstr>
      <vt:lpstr>黑体</vt:lpstr>
      <vt:lpstr>Wingdings 2</vt:lpstr>
      <vt:lpstr>Arial</vt:lpstr>
      <vt:lpstr>Calibri</vt:lpstr>
      <vt:lpstr>Verdana</vt:lpstr>
      <vt:lpstr>华文新魏</vt:lpstr>
      <vt:lpstr>Times New Roman</vt:lpstr>
      <vt:lpstr>微软雅黑</vt:lpstr>
      <vt:lpstr>Franklin Gothic Medium</vt:lpstr>
      <vt:lpstr>Arial Unicode MS</vt:lpstr>
      <vt:lpstr>Wingdings</vt:lpstr>
      <vt:lpstr>暗香扑面</vt:lpstr>
      <vt:lpstr>Equation.DSMT4</vt:lpstr>
      <vt:lpstr>Equation.DSMT4</vt:lpstr>
      <vt:lpstr>Equation.DSMT4</vt:lpstr>
      <vt:lpstr>人工智能</vt:lpstr>
      <vt:lpstr>10 MACHINE LEARNING: SYMBOL-BASED</vt:lpstr>
      <vt:lpstr>10.1 A Framework for Symbol-Based Learning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10.2 Version Space Search</vt:lpstr>
      <vt:lpstr>PowerPoint 演示文稿</vt:lpstr>
      <vt:lpstr>PowerPoint 演示文稿</vt:lpstr>
      <vt:lpstr>PowerPoint 演示文稿</vt:lpstr>
      <vt:lpstr>PowerPoint 演示文稿</vt:lpstr>
      <vt:lpstr>10.2.2 The Candidate Elimination Algorithm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10.3 The ID3 Decision Tree Induction Algorithm</vt:lpstr>
      <vt:lpstr>10.3 The ID3 Decision Tree Induction Algorithm</vt:lpstr>
      <vt:lpstr>PowerPoint 演示文稿</vt:lpstr>
      <vt:lpstr>PowerPoint 演示文稿</vt:lpstr>
      <vt:lpstr>PowerPoint 演示文稿</vt:lpstr>
      <vt:lpstr>PowerPoint 演示文稿</vt:lpstr>
      <vt:lpstr>10.3.1 Top-Down Decision Tree Induction</vt:lpstr>
      <vt:lpstr>PowerPoint 演示文稿</vt:lpstr>
      <vt:lpstr>PowerPoint 演示文稿</vt:lpstr>
      <vt:lpstr>10.3.2 Information Theoretic Test Selection</vt:lpstr>
      <vt:lpstr>PowerPoint 演示文稿</vt:lpstr>
      <vt:lpstr>PowerPoint 演示文稿</vt:lpstr>
      <vt:lpstr>PowerPoint 演示文稿</vt:lpstr>
      <vt:lpstr>10.3.4 Decision Tree Data Issues:Bagging,Boosting</vt:lpstr>
      <vt:lpstr>10.3.4 Decision Tree Data Issues:Bagging,Boosting</vt:lpstr>
      <vt:lpstr>10.4 Inductive Bias and Learnability</vt:lpstr>
      <vt:lpstr>PowerPoint 演示文稿</vt:lpstr>
      <vt:lpstr>10.4.2 The Theory of Learnability</vt:lpstr>
      <vt:lpstr>10.5 Knowledge and Leaning</vt:lpstr>
      <vt:lpstr>PowerPoint 演示文稿</vt:lpstr>
      <vt:lpstr>10.5.2 Explanation-Based Learning</vt:lpstr>
      <vt:lpstr>10.5.2 Explanation-Based Learning</vt:lpstr>
      <vt:lpstr>10.5.2 Explanation-Based Learning</vt:lpstr>
      <vt:lpstr>10.5.2 Explanation-Based Learning</vt:lpstr>
      <vt:lpstr>PowerPoint 演示文稿</vt:lpstr>
      <vt:lpstr>PowerPoint 演示文稿</vt:lpstr>
      <vt:lpstr>10.5.4 EBL and Knowledge-Level Learning</vt:lpstr>
      <vt:lpstr>10.5.4 EBL and Knowledge-Level Learning</vt:lpstr>
      <vt:lpstr>10.5.4 EBL and Knowledge-Level Learning</vt:lpstr>
      <vt:lpstr>PowerPoint 演示文稿</vt:lpstr>
      <vt:lpstr>PowerPoint 演示文稿</vt:lpstr>
      <vt:lpstr>PowerPoint 演示文稿</vt:lpstr>
      <vt:lpstr>10.6 Unsupervised Learning </vt:lpstr>
      <vt:lpstr>10.6 Unsupervised Learning </vt:lpstr>
      <vt:lpstr>10.6.2 Conceptual Clustering</vt:lpstr>
      <vt:lpstr>PowerPoint 演示文稿</vt:lpstr>
      <vt:lpstr>10.7 Reinforcement Learning</vt:lpstr>
      <vt:lpstr>PowerPoint 演示文稿</vt:lpstr>
      <vt:lpstr>10.7.2 An Example:Tic-Tac-Toe Revisited</vt:lpstr>
      <vt:lpstr>PowerPoint 演示文稿</vt:lpstr>
      <vt:lpstr>10.7.3 Inference Algorithm and Applications for Reinforcement Learning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zxd</cp:lastModifiedBy>
  <cp:revision>254</cp:revision>
  <dcterms:created xsi:type="dcterms:W3CDTF">2023-06-15T09:57:00Z</dcterms:created>
  <dcterms:modified xsi:type="dcterms:W3CDTF">2023-12-02T12:17:51Z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BD10B031305D4550AB166141364DAD67_13</vt:lpwstr>
  </property>
  <property fmtid="{D5CDD505-2E9C-101B-9397-08002B2CF9AE}" pid="3" name="KSOProductBuildVer">
    <vt:lpwstr>2052-11.8.6.9023</vt:lpwstr>
  </property>
</Properties>
</file>