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11" r:id="rId2"/>
    <p:sldId id="312" r:id="rId3"/>
    <p:sldId id="313" r:id="rId4"/>
    <p:sldId id="314" r:id="rId5"/>
    <p:sldId id="315" r:id="rId6"/>
    <p:sldId id="316" r:id="rId7"/>
    <p:sldId id="301" r:id="rId8"/>
    <p:sldId id="302" r:id="rId9"/>
    <p:sldId id="303" r:id="rId10"/>
    <p:sldId id="304" r:id="rId11"/>
    <p:sldId id="305" r:id="rId12"/>
    <p:sldId id="306" r:id="rId13"/>
    <p:sldId id="307" r:id="rId14"/>
    <p:sldId id="308" r:id="rId15"/>
    <p:sldId id="309" r:id="rId16"/>
    <p:sldId id="310" r:id="rId17"/>
  </p:sldIdLst>
  <p:sldSz cx="9144000" cy="6858000" type="screen4x3"/>
  <p:notesSz cx="6858000" cy="9144000"/>
  <p:custDataLst>
    <p:tags r:id="rId18"/>
  </p:custDataLst>
  <p:defaultTextStyle>
    <a:defPPr>
      <a:defRPr lang="zh-CN"/>
    </a:defPPr>
    <a:lvl1pPr marL="0" lvl="0"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1"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50" d="100"/>
          <a:sy n="50" d="100"/>
        </p:scale>
        <p:origin x="-1710" y="-92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5" y="1604"/>
              <a:ext cx="449"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3" y="1870"/>
              <a:ext cx="466"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24"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p>
            <a:pPr algn="r">
              <a:buNone/>
            </a:pPr>
            <a:fld id="{9A0DB2DC-4C9A-4742-B13C-FB6460FD3503}" type="slidenum">
              <a:rPr lang="en-US" altLang="zh-CN" dirty="0">
                <a:solidFill>
                  <a:schemeClr val="bg2"/>
                </a:solidFill>
              </a:rPr>
              <a:pPr algn="r">
                <a:buNone/>
              </a:pPr>
              <a:t>‹#›</a:t>
            </a:fld>
            <a:endParaRPr lang="en-US" altLang="zh-CN" dirty="0">
              <a:solidFill>
                <a:schemeClr val="bg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1098550"/>
            <a:ext cx="438150" cy="474663"/>
          </a:xfrm>
          <a:prstGeom prst="rect">
            <a:avLst/>
          </a:prstGeom>
          <a:solidFill>
            <a:schemeClr val="accent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0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0" name="Rectangle 4"/>
          <p:cNvSpPr>
            <a:spLocks noChangeArrowheads="1"/>
          </p:cNvSpPr>
          <p:nvPr/>
        </p:nvSpPr>
        <p:spPr bwMode="ltGray">
          <a:xfrm>
            <a:off x="541338" y="1520825"/>
            <a:ext cx="422275" cy="474663"/>
          </a:xfrm>
          <a:prstGeom prst="rect">
            <a:avLst/>
          </a:prstGeom>
          <a:solidFill>
            <a:schemeClr val="folHlink"/>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3" name="Rectangle 7"/>
          <p:cNvSpPr>
            <a:spLocks noChangeArrowheads="1"/>
          </p:cNvSpPr>
          <p:nvPr/>
        </p:nvSpPr>
        <p:spPr bwMode="gray">
          <a:xfrm>
            <a:off x="762000" y="990600"/>
            <a:ext cx="31750" cy="1052513"/>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nchorCtr="0"/>
          <a:lstStyle/>
          <a:p>
            <a:pPr lvl="0"/>
            <a:r>
              <a:rPr lang="zh-CN" altLang="en-US" dirty="0"/>
              <a:t>单击此处编辑母版标题样式</a:t>
            </a:r>
          </a:p>
        </p:txBody>
      </p:sp>
      <p:sp>
        <p:nvSpPr>
          <p:cNvPr id="1034" name="Rectangle 10"/>
          <p:cNvSpPr>
            <a:spLocks noGrp="1"/>
          </p:cNvSpPr>
          <p:nvPr>
            <p:ph type="body" idx="1"/>
          </p:nvPr>
        </p:nvSpPr>
        <p:spPr>
          <a:xfrm>
            <a:off x="1182688" y="2017713"/>
            <a:ext cx="7772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i="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i="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i="0"/>
            </a:lvl1pPr>
          </a:lstStyle>
          <a:p>
            <a:pPr lvl="0" eaLnBrk="1" hangingPunct="1">
              <a:buNone/>
            </a:pPr>
            <a:fld id="{9A0DB2DC-4C9A-4742-B13C-FB6460FD3503}" type="slidenum">
              <a:rPr lang="en-US" altLang="zh-CN" dirty="0">
                <a:latin typeface="Tahoma" panose="020B0604030504040204" pitchFamily="34" charset="0"/>
              </a:rPr>
              <a:pPr lvl="0" eaLnBrk="1" hangingPunct="1">
                <a:buNone/>
              </a:pPr>
              <a:t>‹#›</a:t>
            </a:fld>
            <a:endParaRPr lang="en-US" altLang="zh-CN"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a:xfrm>
            <a:off x="1150938" y="214313"/>
            <a:ext cx="7793037" cy="1198562"/>
          </a:xfrm>
          <a:ln/>
        </p:spPr>
        <p:txBody>
          <a:bodyPr vert="horz" wrap="square" lIns="91440" tIns="45720" rIns="91440" bIns="45720" anchor="b" anchorCtr="0"/>
          <a:lstStyle/>
          <a:p>
            <a:pPr eaLnBrk="1" hangingPunct="1"/>
            <a:r>
              <a:rPr lang="zh-CN" altLang="en-US" dirty="0"/>
              <a:t>对象图</a:t>
            </a:r>
          </a:p>
        </p:txBody>
      </p:sp>
      <p:sp>
        <p:nvSpPr>
          <p:cNvPr id="26627" name="Rectangle 3"/>
          <p:cNvSpPr>
            <a:spLocks noGrp="1"/>
          </p:cNvSpPr>
          <p:nvPr>
            <p:ph idx="1"/>
          </p:nvPr>
        </p:nvSpPr>
        <p:spPr>
          <a:xfrm>
            <a:off x="468313" y="1916113"/>
            <a:ext cx="8675687" cy="2232025"/>
          </a:xfrm>
          <a:ln/>
        </p:spPr>
        <p:txBody>
          <a:bodyPr vert="horz" wrap="square" lIns="91440" tIns="45720" rIns="91440" bIns="45720" anchor="t" anchorCtr="0"/>
          <a:lstStyle/>
          <a:p>
            <a:pPr eaLnBrk="1" hangingPunct="1"/>
            <a:r>
              <a:rPr lang="zh-CN" altLang="en-US" dirty="0"/>
              <a:t>对象的表示法</a:t>
            </a:r>
          </a:p>
          <a:p>
            <a:pPr lvl="1" eaLnBrk="1" hangingPunct="1"/>
            <a:r>
              <a:rPr lang="zh-CN" altLang="en-US" dirty="0"/>
              <a:t>左图，</a:t>
            </a:r>
            <a:r>
              <a:rPr lang="en-US" altLang="zh-CN" dirty="0"/>
              <a:t> </a:t>
            </a:r>
            <a:r>
              <a:rPr lang="en-US" altLang="zh-CN" i="1" u="sng" dirty="0"/>
              <a:t>entry</a:t>
            </a:r>
            <a:r>
              <a:rPr lang="zh-CN" altLang="en-US" dirty="0"/>
              <a:t>是一个对象</a:t>
            </a:r>
          </a:p>
          <a:p>
            <a:pPr lvl="1" eaLnBrk="1" hangingPunct="1"/>
            <a:r>
              <a:rPr lang="zh-CN" altLang="en-US" dirty="0"/>
              <a:t>右图， </a:t>
            </a:r>
            <a:r>
              <a:rPr lang="en-US" altLang="zh-CN" i="1" u="sng" dirty="0"/>
              <a:t>entry</a:t>
            </a:r>
            <a:r>
              <a:rPr lang="en-US" altLang="zh-CN" dirty="0"/>
              <a:t> </a:t>
            </a:r>
            <a:r>
              <a:rPr lang="zh-CN" altLang="en-US" dirty="0"/>
              <a:t>对象是</a:t>
            </a:r>
            <a:r>
              <a:rPr lang="en-US" altLang="zh-CN" dirty="0"/>
              <a:t> </a:t>
            </a:r>
            <a:r>
              <a:rPr lang="en-US" altLang="zh-CN" i="1" u="sng" dirty="0"/>
              <a:t>BlogEntry</a:t>
            </a:r>
            <a:r>
              <a:rPr lang="en-US" altLang="zh-CN" dirty="0"/>
              <a:t> </a:t>
            </a:r>
            <a:r>
              <a:rPr lang="zh-CN" altLang="en-US" dirty="0"/>
              <a:t>类的实例</a:t>
            </a:r>
          </a:p>
          <a:p>
            <a:pPr lvl="1" eaLnBrk="1" hangingPunct="1"/>
            <a:r>
              <a:rPr lang="zh-CN" altLang="en-US" dirty="0"/>
              <a:t>下图，匿名对象</a:t>
            </a:r>
          </a:p>
        </p:txBody>
      </p:sp>
      <p:pic>
        <p:nvPicPr>
          <p:cNvPr id="26628" name="Picture 4"/>
          <p:cNvPicPr>
            <a:picLocks noChangeAspect="1"/>
          </p:cNvPicPr>
          <p:nvPr/>
        </p:nvPicPr>
        <p:blipFill>
          <a:blip r:embed="rId2" cstate="print"/>
          <a:stretch>
            <a:fillRect/>
          </a:stretch>
        </p:blipFill>
        <p:spPr>
          <a:xfrm>
            <a:off x="1476375" y="4221163"/>
            <a:ext cx="1944688" cy="1141412"/>
          </a:xfrm>
          <a:prstGeom prst="rect">
            <a:avLst/>
          </a:prstGeom>
          <a:noFill/>
          <a:ln w="9525">
            <a:noFill/>
          </a:ln>
        </p:spPr>
      </p:pic>
      <p:pic>
        <p:nvPicPr>
          <p:cNvPr id="26629" name="Picture 5"/>
          <p:cNvPicPr>
            <a:picLocks noChangeAspect="1"/>
          </p:cNvPicPr>
          <p:nvPr/>
        </p:nvPicPr>
        <p:blipFill>
          <a:blip r:embed="rId3" cstate="print"/>
          <a:stretch>
            <a:fillRect/>
          </a:stretch>
        </p:blipFill>
        <p:spPr>
          <a:xfrm>
            <a:off x="4211638" y="4437063"/>
            <a:ext cx="2592387" cy="957262"/>
          </a:xfrm>
          <a:prstGeom prst="rect">
            <a:avLst/>
          </a:prstGeom>
          <a:noFill/>
          <a:ln w="9525">
            <a:noFill/>
          </a:ln>
        </p:spPr>
      </p:pic>
      <p:pic>
        <p:nvPicPr>
          <p:cNvPr id="26630" name="Picture 6"/>
          <p:cNvPicPr>
            <a:picLocks noChangeAspect="1"/>
          </p:cNvPicPr>
          <p:nvPr/>
        </p:nvPicPr>
        <p:blipFill>
          <a:blip r:embed="rId4" cstate="print"/>
          <a:stretch>
            <a:fillRect/>
          </a:stretch>
        </p:blipFill>
        <p:spPr>
          <a:xfrm>
            <a:off x="1979613" y="5451475"/>
            <a:ext cx="4465637" cy="140652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ln/>
        </p:spPr>
        <p:txBody>
          <a:bodyPr vert="horz" wrap="square" lIns="91440" tIns="45720" rIns="91440" bIns="45720" anchor="b" anchorCtr="0"/>
          <a:lstStyle/>
          <a:p>
            <a:r>
              <a:rPr lang="en-US" altLang="zh-CN" dirty="0"/>
              <a:t>An object diagram</a:t>
            </a:r>
          </a:p>
        </p:txBody>
      </p:sp>
      <p:sp>
        <p:nvSpPr>
          <p:cNvPr id="35843" name="内容占位符 5"/>
          <p:cNvSpPr>
            <a:spLocks noGrp="1"/>
          </p:cNvSpPr>
          <p:nvPr>
            <p:ph idx="1"/>
          </p:nvPr>
        </p:nvSpPr>
        <p:spPr>
          <a:ln/>
        </p:spPr>
        <p:txBody>
          <a:bodyPr vert="horz" wrap="square" lIns="91440" tIns="45720" rIns="91440" bIns="45720" anchor="t" anchorCtr="0"/>
          <a:lstStyle/>
          <a:p>
            <a:endParaRPr lang="zh-CN" altLang="en-US" dirty="0"/>
          </a:p>
        </p:txBody>
      </p:sp>
      <p:pic>
        <p:nvPicPr>
          <p:cNvPr id="35844" name="Picture 4"/>
          <p:cNvPicPr>
            <a:picLocks noChangeAspect="1"/>
          </p:cNvPicPr>
          <p:nvPr/>
        </p:nvPicPr>
        <p:blipFill>
          <a:blip r:embed="rId2" cstate="print"/>
          <a:stretch>
            <a:fillRect/>
          </a:stretch>
        </p:blipFill>
        <p:spPr>
          <a:xfrm>
            <a:off x="1258888" y="2060575"/>
            <a:ext cx="6626225" cy="384492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ln/>
        </p:spPr>
        <p:txBody>
          <a:bodyPr vert="horz" wrap="square" lIns="91440" tIns="45720" rIns="91440" bIns="45720" anchor="b" anchorCtr="0"/>
          <a:lstStyle/>
          <a:p>
            <a:r>
              <a:rPr lang="zh-CN" altLang="en-US" dirty="0"/>
              <a:t>练习</a:t>
            </a:r>
            <a:r>
              <a:rPr lang="en-US" altLang="zh-CN" dirty="0"/>
              <a:t>1</a:t>
            </a:r>
            <a:endParaRPr lang="zh-CN" altLang="en-US" dirty="0"/>
          </a:p>
        </p:txBody>
      </p:sp>
      <p:sp>
        <p:nvSpPr>
          <p:cNvPr id="36867" name="内容占位符 2"/>
          <p:cNvSpPr>
            <a:spLocks noGrp="1"/>
          </p:cNvSpPr>
          <p:nvPr>
            <p:ph idx="1"/>
          </p:nvPr>
        </p:nvSpPr>
        <p:spPr>
          <a:xfrm>
            <a:off x="357188" y="2017713"/>
            <a:ext cx="8597900" cy="3768725"/>
          </a:xfrm>
          <a:ln/>
        </p:spPr>
        <p:txBody>
          <a:bodyPr vert="horz" wrap="square" lIns="91440" tIns="45720" rIns="91440" bIns="45720" anchor="t" anchorCtr="0"/>
          <a:lstStyle/>
          <a:p>
            <a:pPr>
              <a:buNone/>
            </a:pPr>
            <a:r>
              <a:rPr lang="en-US" altLang="zh-CN" b="1" dirty="0"/>
              <a:t>In the following Figure, state which of the object diagrams are legitimate instances of the class diagram given. Assume that all links in the object diagrams are instances of the association in the corresponding class diagram. If an object diagram is not a legitimate instance, explain why not. </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a:ln/>
        </p:spPr>
        <p:txBody>
          <a:bodyPr vert="horz" wrap="square" lIns="91440" tIns="45720" rIns="91440" bIns="45720" anchor="b" anchorCtr="0"/>
          <a:lstStyle/>
          <a:p>
            <a:endParaRPr lang="zh-CN" altLang="en-US" dirty="0"/>
          </a:p>
        </p:txBody>
      </p:sp>
      <p:pic>
        <p:nvPicPr>
          <p:cNvPr id="37891" name="Picture 2"/>
          <p:cNvPicPr>
            <a:picLocks noGrp="1" noChangeAspect="1"/>
          </p:cNvPicPr>
          <p:nvPr>
            <p:ph idx="1"/>
          </p:nvPr>
        </p:nvPicPr>
        <p:blipFill>
          <a:blip r:embed="rId2" cstate="print"/>
          <a:srcRect/>
          <a:stretch>
            <a:fillRect/>
          </a:stretch>
        </p:blipFill>
        <p:spPr>
          <a:xfrm>
            <a:off x="500063" y="571500"/>
            <a:ext cx="8643937" cy="5561013"/>
          </a:xfr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a:ln/>
        </p:spPr>
        <p:txBody>
          <a:bodyPr vert="horz" wrap="square" lIns="91440" tIns="45720" rIns="91440" bIns="45720" anchor="b" anchorCtr="0"/>
          <a:lstStyle/>
          <a:p>
            <a:endParaRPr lang="zh-CN" altLang="en-US" dirty="0"/>
          </a:p>
        </p:txBody>
      </p:sp>
      <p:pic>
        <p:nvPicPr>
          <p:cNvPr id="38915" name="Picture 2"/>
          <p:cNvPicPr>
            <a:picLocks noGrp="1" noChangeAspect="1"/>
          </p:cNvPicPr>
          <p:nvPr>
            <p:ph idx="1"/>
          </p:nvPr>
        </p:nvPicPr>
        <p:blipFill>
          <a:blip r:embed="rId2" cstate="print"/>
          <a:srcRect/>
          <a:stretch>
            <a:fillRect/>
          </a:stretch>
        </p:blipFill>
        <p:spPr>
          <a:xfrm>
            <a:off x="0" y="285750"/>
            <a:ext cx="9144000" cy="6572250"/>
          </a:xfr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ln/>
        </p:spPr>
        <p:txBody>
          <a:bodyPr vert="horz" wrap="square" lIns="91440" tIns="45720" rIns="91440" bIns="45720" anchor="b" anchorCtr="0"/>
          <a:lstStyle/>
          <a:p>
            <a:r>
              <a:rPr lang="zh-CN" altLang="en-US" dirty="0"/>
              <a:t>练习</a:t>
            </a:r>
            <a:r>
              <a:rPr lang="en-US" altLang="zh-CN" dirty="0"/>
              <a:t>2</a:t>
            </a:r>
            <a:endParaRPr lang="zh-CN" altLang="en-US" dirty="0"/>
          </a:p>
        </p:txBody>
      </p:sp>
      <p:sp>
        <p:nvSpPr>
          <p:cNvPr id="39939" name="内容占位符 2"/>
          <p:cNvSpPr>
            <a:spLocks noGrp="1"/>
          </p:cNvSpPr>
          <p:nvPr>
            <p:ph idx="1"/>
          </p:nvPr>
        </p:nvSpPr>
        <p:spPr>
          <a:ln/>
        </p:spPr>
        <p:txBody>
          <a:bodyPr vert="horz" wrap="square" lIns="91440" tIns="45720" rIns="91440" bIns="45720" anchor="t" anchorCtr="0"/>
          <a:lstStyle/>
          <a:p>
            <a:r>
              <a:rPr lang="en-US" altLang="zh-CN" dirty="0"/>
              <a:t>In the following Figure, state which of the object diagrams are valid instances of the class diagram given. If an object diagram is not a valid instance, explain why not. </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a:ln/>
        </p:spPr>
        <p:txBody>
          <a:bodyPr vert="horz" wrap="square" lIns="91440" tIns="45720" rIns="91440" bIns="45720" anchor="b" anchorCtr="0"/>
          <a:lstStyle/>
          <a:p>
            <a:endParaRPr lang="zh-CN" altLang="en-US" dirty="0"/>
          </a:p>
        </p:txBody>
      </p:sp>
      <p:pic>
        <p:nvPicPr>
          <p:cNvPr id="40963" name="Picture 2"/>
          <p:cNvPicPr>
            <a:picLocks noGrp="1" noChangeAspect="1"/>
          </p:cNvPicPr>
          <p:nvPr>
            <p:ph idx="1"/>
          </p:nvPr>
        </p:nvPicPr>
        <p:blipFill>
          <a:blip r:embed="rId2" cstate="print"/>
          <a:srcRect/>
          <a:stretch>
            <a:fillRect/>
          </a:stretch>
        </p:blipFill>
        <p:spPr>
          <a:xfrm>
            <a:off x="0" y="285750"/>
            <a:ext cx="9144000" cy="6572250"/>
          </a:xfr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a:ln/>
        </p:spPr>
        <p:txBody>
          <a:bodyPr vert="horz" wrap="square" lIns="91440" tIns="45720" rIns="91440" bIns="45720" anchor="b" anchorCtr="0"/>
          <a:lstStyle/>
          <a:p>
            <a:endParaRPr lang="zh-CN" altLang="en-US" dirty="0"/>
          </a:p>
        </p:txBody>
      </p:sp>
      <p:sp>
        <p:nvSpPr>
          <p:cNvPr id="41987" name="内容占位符 2"/>
          <p:cNvSpPr>
            <a:spLocks noGrp="1"/>
          </p:cNvSpPr>
          <p:nvPr>
            <p:ph idx="1"/>
          </p:nvPr>
        </p:nvSpPr>
        <p:spPr>
          <a:ln/>
        </p:spPr>
        <p:txBody>
          <a:bodyPr vert="horz" wrap="square" lIns="91440" tIns="45720" rIns="91440" bIns="45720" anchor="t" anchorCtr="0"/>
          <a:lstStyle/>
          <a:p>
            <a:endParaRPr lang="zh-CN" altLang="en-US" dirty="0"/>
          </a:p>
        </p:txBody>
      </p:sp>
      <p:pic>
        <p:nvPicPr>
          <p:cNvPr id="41988" name="Picture 2"/>
          <p:cNvPicPr>
            <a:picLocks noChangeAspect="1"/>
          </p:cNvPicPr>
          <p:nvPr/>
        </p:nvPicPr>
        <p:blipFill>
          <a:blip r:embed="rId2" cstate="print"/>
          <a:stretch>
            <a:fillRect/>
          </a:stretch>
        </p:blipFill>
        <p:spPr>
          <a:xfrm>
            <a:off x="200025" y="0"/>
            <a:ext cx="8743950" cy="68580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1150938" y="214313"/>
            <a:ext cx="7793037" cy="1127125"/>
          </a:xfrm>
          <a:ln/>
        </p:spPr>
        <p:txBody>
          <a:bodyPr vert="horz" wrap="square" lIns="91440" tIns="45720" rIns="91440" bIns="45720" anchor="b" anchorCtr="0"/>
          <a:lstStyle/>
          <a:p>
            <a:pPr eaLnBrk="1" hangingPunct="1"/>
            <a:r>
              <a:rPr lang="en-US" altLang="zh-CN" dirty="0"/>
              <a:t>Links </a:t>
            </a:r>
            <a:r>
              <a:rPr lang="zh-CN" altLang="en-US" dirty="0"/>
              <a:t>链接</a:t>
            </a:r>
          </a:p>
        </p:txBody>
      </p:sp>
      <p:sp>
        <p:nvSpPr>
          <p:cNvPr id="27651" name="Rectangle 3"/>
          <p:cNvSpPr>
            <a:spLocks noGrp="1"/>
          </p:cNvSpPr>
          <p:nvPr>
            <p:ph idx="1"/>
          </p:nvPr>
        </p:nvSpPr>
        <p:spPr>
          <a:xfrm>
            <a:off x="0" y="1700213"/>
            <a:ext cx="9144000" cy="2665412"/>
          </a:xfrm>
          <a:ln/>
        </p:spPr>
        <p:txBody>
          <a:bodyPr vert="horz" wrap="square" lIns="91440" tIns="45720" rIns="91440" bIns="45720" anchor="t" anchorCtr="0"/>
          <a:lstStyle/>
          <a:p>
            <a:pPr eaLnBrk="1" hangingPunct="1"/>
            <a:r>
              <a:rPr lang="zh-CN" altLang="en-US" dirty="0"/>
              <a:t>链接将对象连接在一起，表明在一个特定的运行时配置中，对象如何一起工作</a:t>
            </a:r>
            <a:endParaRPr lang="en-US" altLang="zh-CN" dirty="0"/>
          </a:p>
          <a:p>
            <a:pPr lvl="1" eaLnBrk="1" hangingPunct="1"/>
            <a:r>
              <a:rPr lang="zh-CN" altLang="en-US" dirty="0"/>
              <a:t>链接用对象之间的连线表示，如图</a:t>
            </a:r>
          </a:p>
          <a:p>
            <a:pPr eaLnBrk="1" hangingPunct="1"/>
            <a:r>
              <a:rPr lang="zh-CN" altLang="en-US" dirty="0"/>
              <a:t>对象之间的链接表明两个对象可以互相通信</a:t>
            </a:r>
          </a:p>
          <a:p>
            <a:pPr lvl="1" eaLnBrk="1" hangingPunct="1"/>
            <a:r>
              <a:rPr lang="zh-CN" altLang="en-US" dirty="0"/>
              <a:t>只有在两个类之间存在关联时，才能在相应的对象之间建立链接</a:t>
            </a:r>
            <a:endParaRPr lang="en-US" altLang="zh-CN" dirty="0"/>
          </a:p>
        </p:txBody>
      </p:sp>
      <p:pic>
        <p:nvPicPr>
          <p:cNvPr id="27652" name="Picture 4"/>
          <p:cNvPicPr>
            <a:picLocks noChangeAspect="1"/>
          </p:cNvPicPr>
          <p:nvPr/>
        </p:nvPicPr>
        <p:blipFill>
          <a:blip r:embed="rId2" cstate="print"/>
          <a:stretch>
            <a:fillRect/>
          </a:stretch>
        </p:blipFill>
        <p:spPr>
          <a:xfrm>
            <a:off x="6084888" y="4508500"/>
            <a:ext cx="2719387" cy="234950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1150938" y="214313"/>
            <a:ext cx="7793037" cy="982662"/>
          </a:xfrm>
          <a:ln/>
        </p:spPr>
        <p:txBody>
          <a:bodyPr vert="horz" wrap="square" lIns="91440" tIns="45720" rIns="91440" bIns="45720" anchor="b" anchorCtr="0"/>
          <a:lstStyle/>
          <a:p>
            <a:pPr eaLnBrk="1" hangingPunct="1"/>
            <a:r>
              <a:rPr lang="zh-CN" altLang="en-US" dirty="0"/>
              <a:t>链接和约束</a:t>
            </a:r>
          </a:p>
        </p:txBody>
      </p:sp>
      <p:sp>
        <p:nvSpPr>
          <p:cNvPr id="28675" name="Rectangle 3"/>
          <p:cNvSpPr>
            <a:spLocks noGrp="1"/>
          </p:cNvSpPr>
          <p:nvPr>
            <p:ph idx="1"/>
          </p:nvPr>
        </p:nvSpPr>
        <p:spPr>
          <a:xfrm>
            <a:off x="0" y="1916113"/>
            <a:ext cx="8697913" cy="1800225"/>
          </a:xfrm>
          <a:ln/>
        </p:spPr>
        <p:txBody>
          <a:bodyPr vert="horz" wrap="square" lIns="91440" tIns="45720" rIns="91440" bIns="45720" anchor="t" anchorCtr="0"/>
          <a:lstStyle/>
          <a:p>
            <a:pPr eaLnBrk="1" hangingPunct="1"/>
            <a:r>
              <a:rPr lang="zh-CN" altLang="en-US" dirty="0"/>
              <a:t>对象之间的链接对应于对象的类之间的关联</a:t>
            </a:r>
            <a:endParaRPr lang="en-US" altLang="zh-CN" dirty="0"/>
          </a:p>
          <a:p>
            <a:pPr lvl="1" eaLnBrk="1" hangingPunct="1"/>
            <a:r>
              <a:rPr lang="zh-CN" altLang="en-US" dirty="0"/>
              <a:t>链接必须遵守应用于关联上的约束</a:t>
            </a:r>
          </a:p>
          <a:p>
            <a:pPr lvl="1" eaLnBrk="1" hangingPunct="1"/>
            <a:r>
              <a:rPr lang="zh-CN" altLang="en-US" dirty="0"/>
              <a:t>对于如下的类图，下页的对象图是否合法？</a:t>
            </a:r>
          </a:p>
        </p:txBody>
      </p:sp>
      <p:pic>
        <p:nvPicPr>
          <p:cNvPr id="28676" name="Picture 4"/>
          <p:cNvPicPr>
            <a:picLocks noChangeAspect="1"/>
          </p:cNvPicPr>
          <p:nvPr/>
        </p:nvPicPr>
        <p:blipFill>
          <a:blip r:embed="rId2" cstate="print"/>
          <a:stretch>
            <a:fillRect/>
          </a:stretch>
        </p:blipFill>
        <p:spPr>
          <a:xfrm>
            <a:off x="900113" y="4410075"/>
            <a:ext cx="7343775" cy="2447925"/>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a:xfrm>
            <a:off x="1150938" y="0"/>
            <a:ext cx="7793037" cy="1196975"/>
          </a:xfrm>
          <a:ln/>
        </p:spPr>
        <p:txBody>
          <a:bodyPr vert="horz" wrap="square" lIns="91440" tIns="45720" rIns="91440" bIns="45720" anchor="b" anchorCtr="0"/>
          <a:lstStyle/>
          <a:p>
            <a:pPr eaLnBrk="1" hangingPunct="1"/>
            <a:r>
              <a:rPr lang="zh-CN" altLang="en-US" dirty="0"/>
              <a:t>链接和约束</a:t>
            </a:r>
          </a:p>
        </p:txBody>
      </p:sp>
      <p:sp>
        <p:nvSpPr>
          <p:cNvPr id="29699" name="Rectangle 3"/>
          <p:cNvSpPr>
            <a:spLocks noGrp="1"/>
          </p:cNvSpPr>
          <p:nvPr>
            <p:ph idx="1"/>
          </p:nvPr>
        </p:nvSpPr>
        <p:spPr>
          <a:xfrm>
            <a:off x="0" y="1412875"/>
            <a:ext cx="9144000" cy="1152525"/>
          </a:xfrm>
          <a:ln/>
        </p:spPr>
        <p:txBody>
          <a:bodyPr vert="horz" wrap="square" lIns="91440" tIns="45720" rIns="91440" bIns="45720" anchor="t" anchorCtr="0"/>
          <a:lstStyle/>
          <a:p>
            <a:pPr lvl="1" eaLnBrk="1" hangingPunct="1">
              <a:lnSpc>
                <a:spcPct val="90000"/>
              </a:lnSpc>
            </a:pPr>
            <a:r>
              <a:rPr lang="zh-CN" altLang="en-US" dirty="0"/>
              <a:t>一个</a:t>
            </a:r>
            <a:r>
              <a:rPr lang="en-US" altLang="zh-CN" i="1" u="sng" dirty="0"/>
              <a:t>BlogEntry</a:t>
            </a:r>
            <a:r>
              <a:rPr lang="en-US" altLang="zh-CN" dirty="0"/>
              <a:t> </a:t>
            </a:r>
            <a:r>
              <a:rPr lang="zh-CN" altLang="en-US" dirty="0"/>
              <a:t>可以和一个</a:t>
            </a:r>
            <a:r>
              <a:rPr lang="en-US" altLang="zh-CN" i="1" u="sng" dirty="0"/>
              <a:t>BlogAccount</a:t>
            </a:r>
            <a:r>
              <a:rPr lang="en-US" altLang="zh-CN" dirty="0"/>
              <a:t> </a:t>
            </a:r>
            <a:r>
              <a:rPr lang="zh-CN" altLang="en-US" dirty="0"/>
              <a:t>以及一组</a:t>
            </a:r>
            <a:r>
              <a:rPr lang="en-US" altLang="zh-CN" dirty="0"/>
              <a:t>categories</a:t>
            </a:r>
            <a:r>
              <a:rPr lang="zh-CN" altLang="en-US" dirty="0"/>
              <a:t>关联，但是没有规则说明一个</a:t>
            </a:r>
            <a:r>
              <a:rPr lang="en-US" altLang="zh-CN" i="1" u="sng" dirty="0"/>
              <a:t>BlogEntry</a:t>
            </a:r>
            <a:r>
              <a:rPr lang="en-US" altLang="zh-CN" dirty="0"/>
              <a:t> </a:t>
            </a:r>
            <a:r>
              <a:rPr lang="zh-CN" altLang="en-US" dirty="0"/>
              <a:t>必须和一个</a:t>
            </a:r>
            <a:r>
              <a:rPr lang="en-US" altLang="zh-CN" dirty="0"/>
              <a:t>category </a:t>
            </a:r>
            <a:r>
              <a:rPr lang="zh-CN" altLang="en-US" dirty="0"/>
              <a:t>关联</a:t>
            </a:r>
          </a:p>
        </p:txBody>
      </p:sp>
      <p:pic>
        <p:nvPicPr>
          <p:cNvPr id="29700" name="Picture 5"/>
          <p:cNvPicPr>
            <a:picLocks noChangeAspect="1"/>
          </p:cNvPicPr>
          <p:nvPr/>
        </p:nvPicPr>
        <p:blipFill>
          <a:blip r:embed="rId2" cstate="print"/>
          <a:stretch>
            <a:fillRect/>
          </a:stretch>
        </p:blipFill>
        <p:spPr>
          <a:xfrm>
            <a:off x="827088" y="2997200"/>
            <a:ext cx="7921625" cy="38608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ln/>
        </p:spPr>
        <p:txBody>
          <a:bodyPr vert="horz" wrap="square" lIns="91440" tIns="45720" rIns="91440" bIns="45720" anchor="b" anchorCtr="0"/>
          <a:lstStyle/>
          <a:p>
            <a:pPr eaLnBrk="1" hangingPunct="1"/>
            <a:r>
              <a:rPr lang="zh-CN" altLang="en-US" dirty="0"/>
              <a:t>类模板绑定</a:t>
            </a:r>
          </a:p>
        </p:txBody>
      </p:sp>
      <p:sp>
        <p:nvSpPr>
          <p:cNvPr id="30723" name="Rectangle 3"/>
          <p:cNvSpPr>
            <a:spLocks noGrp="1"/>
          </p:cNvSpPr>
          <p:nvPr>
            <p:ph idx="1"/>
          </p:nvPr>
        </p:nvSpPr>
        <p:spPr>
          <a:xfrm>
            <a:off x="0" y="2017713"/>
            <a:ext cx="8955088" cy="2203450"/>
          </a:xfrm>
          <a:ln/>
        </p:spPr>
        <p:txBody>
          <a:bodyPr vert="horz" wrap="square" lIns="91440" tIns="45720" rIns="91440" bIns="45720" anchor="t" anchorCtr="0"/>
          <a:lstStyle/>
          <a:p>
            <a:pPr eaLnBrk="1" hangingPunct="1"/>
            <a:r>
              <a:rPr lang="zh-CN" altLang="en-US" dirty="0"/>
              <a:t>对象图适合于对运行时模板参数绑定建模</a:t>
            </a:r>
            <a:endParaRPr lang="en-US" altLang="zh-CN" dirty="0"/>
          </a:p>
          <a:p>
            <a:pPr lvl="1" eaLnBrk="1" hangingPunct="1"/>
            <a:r>
              <a:rPr lang="zh-CN" altLang="en-US" dirty="0"/>
              <a:t>使用运行时绑定时，实际上是在讨论对象而不是类，所以不适合在类图中描述</a:t>
            </a:r>
            <a:endParaRPr lang="en-US" altLang="zh-CN" dirty="0"/>
          </a:p>
        </p:txBody>
      </p:sp>
      <p:pic>
        <p:nvPicPr>
          <p:cNvPr id="30724" name="Picture 4"/>
          <p:cNvPicPr>
            <a:picLocks noChangeAspect="1"/>
          </p:cNvPicPr>
          <p:nvPr/>
        </p:nvPicPr>
        <p:blipFill>
          <a:blip r:embed="rId2" cstate="print"/>
          <a:stretch>
            <a:fillRect/>
          </a:stretch>
        </p:blipFill>
        <p:spPr>
          <a:xfrm>
            <a:off x="323850" y="3860800"/>
            <a:ext cx="3600450" cy="2636838"/>
          </a:xfrm>
          <a:prstGeom prst="rect">
            <a:avLst/>
          </a:prstGeom>
          <a:noFill/>
          <a:ln w="9525">
            <a:noFill/>
          </a:ln>
        </p:spPr>
      </p:pic>
      <p:pic>
        <p:nvPicPr>
          <p:cNvPr id="30725" name="Picture 5"/>
          <p:cNvPicPr>
            <a:picLocks noChangeAspect="1"/>
          </p:cNvPicPr>
          <p:nvPr/>
        </p:nvPicPr>
        <p:blipFill>
          <a:blip r:embed="rId3" cstate="print"/>
          <a:stretch>
            <a:fillRect/>
          </a:stretch>
        </p:blipFill>
        <p:spPr>
          <a:xfrm>
            <a:off x="3851275" y="4581525"/>
            <a:ext cx="5003800" cy="1430338"/>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Grp="1" noChangeAspect="1"/>
          </p:cNvPicPr>
          <p:nvPr>
            <p:ph idx="1"/>
          </p:nvPr>
        </p:nvPicPr>
        <p:blipFill>
          <a:blip r:embed="rId2" cstate="print"/>
          <a:srcRect/>
          <a:stretch>
            <a:fillRect/>
          </a:stretch>
        </p:blipFill>
        <p:spPr>
          <a:xfrm>
            <a:off x="0" y="0"/>
            <a:ext cx="9144000" cy="6858000"/>
          </a:xfr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ln/>
        </p:spPr>
        <p:txBody>
          <a:bodyPr vert="horz" wrap="square" lIns="91440" tIns="45720" rIns="91440" bIns="45720" anchor="b" anchorCtr="0"/>
          <a:lstStyle/>
          <a:p>
            <a:pPr eaLnBrk="1" hangingPunct="1"/>
            <a:r>
              <a:rPr lang="zh-CN" altLang="en-US" dirty="0"/>
              <a:t>类图和对象图的区别</a:t>
            </a:r>
            <a:endParaRPr lang="en-US" altLang="zh-CN" dirty="0"/>
          </a:p>
        </p:txBody>
      </p:sp>
      <p:sp>
        <p:nvSpPr>
          <p:cNvPr id="32771" name="Rectangle 3"/>
          <p:cNvSpPr>
            <a:spLocks noGrp="1"/>
          </p:cNvSpPr>
          <p:nvPr>
            <p:ph idx="1"/>
          </p:nvPr>
        </p:nvSpPr>
        <p:spPr>
          <a:xfrm>
            <a:off x="395288" y="2017713"/>
            <a:ext cx="8559800" cy="4114800"/>
          </a:xfrm>
          <a:ln/>
        </p:spPr>
        <p:txBody>
          <a:bodyPr vert="horz" wrap="square" lIns="91440" tIns="45720" rIns="91440" bIns="45720" anchor="t" anchorCtr="0"/>
          <a:lstStyle/>
          <a:p>
            <a:pPr eaLnBrk="1" hangingPunct="1"/>
            <a:r>
              <a:rPr lang="en-US" altLang="zh-CN" sz="2800" i="1" dirty="0"/>
              <a:t>class diagram </a:t>
            </a:r>
            <a:r>
              <a:rPr lang="en-US" altLang="zh-CN" sz="2800" dirty="0"/>
              <a:t>gives general, definitional information</a:t>
            </a:r>
            <a:r>
              <a:rPr lang="en-US" altLang="zh-CN" sz="2800" dirty="0">
                <a:latin typeface="Arial" panose="020B0604020202020204" pitchFamily="34" charset="0"/>
              </a:rPr>
              <a:t>—</a:t>
            </a:r>
            <a:r>
              <a:rPr lang="en-US" altLang="zh-CN" sz="2800" dirty="0"/>
              <a:t>the properties of a class and its</a:t>
            </a:r>
          </a:p>
          <a:p>
            <a:pPr eaLnBrk="1" hangingPunct="1">
              <a:buNone/>
            </a:pPr>
            <a:r>
              <a:rPr lang="en-US" altLang="zh-CN" sz="2800" dirty="0"/>
              <a:t>   attributes, as well as other classes it associates with.</a:t>
            </a:r>
          </a:p>
          <a:p>
            <a:pPr eaLnBrk="1" hangingPunct="1"/>
            <a:r>
              <a:rPr lang="en-US" altLang="zh-CN" sz="2800" dirty="0"/>
              <a:t> An </a:t>
            </a:r>
            <a:r>
              <a:rPr lang="en-US" altLang="zh-CN" sz="2800" i="1" dirty="0"/>
              <a:t>object diagram</a:t>
            </a:r>
            <a:r>
              <a:rPr lang="en-US" altLang="zh-CN" sz="2800" dirty="0"/>
              <a:t>, on the other hand, gives information about specific instances of a class and how they link up at specific instants in time.</a:t>
            </a:r>
          </a:p>
          <a:p>
            <a:pPr eaLnBrk="1" hangingPunct="1"/>
            <a:endParaRPr lang="en-US" altLang="zh-C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ln/>
        </p:spPr>
        <p:txBody>
          <a:bodyPr vert="horz" wrap="square" lIns="91440" tIns="45720" rIns="91440" bIns="45720" anchor="b" anchorCtr="0"/>
          <a:lstStyle/>
          <a:p>
            <a:pPr eaLnBrk="1" hangingPunct="1"/>
            <a:r>
              <a:rPr lang="en-US" altLang="zh-CN" b="1" dirty="0"/>
              <a:t>A portion of a chess game.</a:t>
            </a:r>
            <a:endParaRPr lang="en-US" altLang="zh-CN" dirty="0"/>
          </a:p>
        </p:txBody>
      </p:sp>
      <p:sp>
        <p:nvSpPr>
          <p:cNvPr id="33795" name="Rectangle 3"/>
          <p:cNvSpPr>
            <a:spLocks noGrp="1"/>
          </p:cNvSpPr>
          <p:nvPr>
            <p:ph idx="1"/>
          </p:nvPr>
        </p:nvSpPr>
        <p:spPr>
          <a:ln/>
        </p:spPr>
        <p:txBody>
          <a:bodyPr vert="horz" wrap="square" lIns="91440" tIns="45720" rIns="91440" bIns="45720" anchor="t" anchorCtr="0"/>
          <a:lstStyle/>
          <a:p>
            <a:pPr eaLnBrk="1" hangingPunct="1"/>
            <a:endParaRPr lang="zh-CN" altLang="zh-CN" dirty="0"/>
          </a:p>
        </p:txBody>
      </p:sp>
      <p:pic>
        <p:nvPicPr>
          <p:cNvPr id="33796" name="Picture 4"/>
          <p:cNvPicPr>
            <a:picLocks noChangeAspect="1"/>
          </p:cNvPicPr>
          <p:nvPr/>
        </p:nvPicPr>
        <p:blipFill>
          <a:blip r:embed="rId2" cstate="print"/>
          <a:stretch>
            <a:fillRect/>
          </a:stretch>
        </p:blipFill>
        <p:spPr>
          <a:xfrm>
            <a:off x="2124075" y="2565400"/>
            <a:ext cx="4608513" cy="3757613"/>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ln/>
        </p:spPr>
        <p:txBody>
          <a:bodyPr vert="horz" wrap="square" lIns="91440" tIns="45720" rIns="91440" bIns="45720" anchor="b" anchorCtr="0"/>
          <a:lstStyle/>
          <a:p>
            <a:pPr eaLnBrk="1" hangingPunct="1"/>
            <a:r>
              <a:rPr lang="en-US" altLang="zh-CN" b="1" dirty="0"/>
              <a:t>A class diagram</a:t>
            </a:r>
            <a:endParaRPr lang="en-US" altLang="zh-CN" dirty="0"/>
          </a:p>
        </p:txBody>
      </p:sp>
      <p:sp>
        <p:nvSpPr>
          <p:cNvPr id="34819" name="Rectangle 3"/>
          <p:cNvSpPr>
            <a:spLocks noGrp="1"/>
          </p:cNvSpPr>
          <p:nvPr>
            <p:ph idx="1"/>
          </p:nvPr>
        </p:nvSpPr>
        <p:spPr>
          <a:ln/>
        </p:spPr>
        <p:txBody>
          <a:bodyPr vert="horz" wrap="square" lIns="91440" tIns="45720" rIns="91440" bIns="45720" anchor="t" anchorCtr="0"/>
          <a:lstStyle/>
          <a:p>
            <a:pPr eaLnBrk="1" hangingPunct="1"/>
            <a:endParaRPr lang="zh-CN" altLang="zh-CN" dirty="0"/>
          </a:p>
        </p:txBody>
      </p:sp>
      <p:pic>
        <p:nvPicPr>
          <p:cNvPr id="34820" name="Picture 4"/>
          <p:cNvPicPr>
            <a:picLocks noChangeAspect="1"/>
          </p:cNvPicPr>
          <p:nvPr/>
        </p:nvPicPr>
        <p:blipFill>
          <a:blip r:embed="rId2" cstate="print"/>
          <a:stretch>
            <a:fillRect/>
          </a:stretch>
        </p:blipFill>
        <p:spPr>
          <a:xfrm>
            <a:off x="1428750" y="1928813"/>
            <a:ext cx="5838825" cy="4043362"/>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ljY2JhNmU1ZDdiYTYxMDY0NWZlN2I3Yzg5NGE4YjQifQ=="/>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360</Words>
  <Application>Microsoft Office PowerPoint</Application>
  <PresentationFormat>全屏显示(4:3)</PresentationFormat>
  <Paragraphs>30</Paragraphs>
  <Slides>16</Slides>
  <Notes>0</Notes>
  <HiddenSlides>0</HiddenSlides>
  <MMClips>0</MMClips>
  <ScaleCrop>false</ScaleCrop>
  <HeadingPairs>
    <vt:vector size="4" baseType="variant">
      <vt:variant>
        <vt:lpstr>主题</vt:lpstr>
      </vt:variant>
      <vt:variant>
        <vt:i4>1</vt:i4>
      </vt:variant>
      <vt:variant>
        <vt:lpstr>幻灯片标题</vt:lpstr>
      </vt:variant>
      <vt:variant>
        <vt:i4>16</vt:i4>
      </vt:variant>
    </vt:vector>
  </HeadingPairs>
  <TitlesOfParts>
    <vt:vector size="17" baseType="lpstr">
      <vt:lpstr>Blends</vt:lpstr>
      <vt:lpstr>对象图</vt:lpstr>
      <vt:lpstr>Links 链接</vt:lpstr>
      <vt:lpstr>链接和约束</vt:lpstr>
      <vt:lpstr>链接和约束</vt:lpstr>
      <vt:lpstr>类模板绑定</vt:lpstr>
      <vt:lpstr>幻灯片 6</vt:lpstr>
      <vt:lpstr>类图和对象图的区别</vt:lpstr>
      <vt:lpstr>A portion of a chess game.</vt:lpstr>
      <vt:lpstr>A class diagram</vt:lpstr>
      <vt:lpstr>An object diagram</vt:lpstr>
      <vt:lpstr>练习1</vt:lpstr>
      <vt:lpstr>幻灯片 12</vt:lpstr>
      <vt:lpstr>幻灯片 13</vt:lpstr>
      <vt:lpstr>练习2</vt:lpstr>
      <vt:lpstr>幻灯片 15</vt:lpstr>
      <vt:lpstr>幻灯片 16</vt:lpstr>
    </vt:vector>
  </TitlesOfParts>
  <Company>nwu</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the UML</dc:title>
  <dc:creator>guo</dc:creator>
  <cp:lastModifiedBy>微软用户</cp:lastModifiedBy>
  <cp:revision>27</cp:revision>
  <dcterms:created xsi:type="dcterms:W3CDTF">2011-08-29T08:47:25Z</dcterms:created>
  <dcterms:modified xsi:type="dcterms:W3CDTF">2023-09-04T02:22:04Z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0EB287B6F3E44B76B57C3478CAA4BFD1</vt:lpwstr>
  </property>
  <property fmtid="{D5CDD505-2E9C-101B-9397-08002B2CF9AE}" pid="3" name="KSOProductBuildVer">
    <vt:lpwstr>2052-11.1.0.12358</vt:lpwstr>
  </property>
</Properties>
</file>