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2" r:id="rId1"/>
  </p:sldMasterIdLst>
  <p:notesMasterIdLst>
    <p:notesMasterId r:id="rId12"/>
  </p:notesMasterIdLst>
  <p:handoutMasterIdLst>
    <p:handoutMasterId r:id="rId13"/>
  </p:handoutMasterIdLst>
  <p:sldIdLst>
    <p:sldId id="363" r:id="rId2"/>
    <p:sldId id="364" r:id="rId3"/>
    <p:sldId id="369" r:id="rId4"/>
    <p:sldId id="370" r:id="rId5"/>
    <p:sldId id="371" r:id="rId6"/>
    <p:sldId id="372" r:id="rId7"/>
    <p:sldId id="373" r:id="rId8"/>
    <p:sldId id="374" r:id="rId9"/>
    <p:sldId id="378" r:id="rId10"/>
    <p:sldId id="377" r:id="rId11"/>
  </p:sldIdLst>
  <p:sldSz cx="9144000" cy="6858000" type="screen4x3"/>
  <p:notesSz cx="7102475" cy="89916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6140" autoAdjust="0"/>
  </p:normalViewPr>
  <p:slideViewPr>
    <p:cSldViewPr>
      <p:cViewPr varScale="1">
        <p:scale>
          <a:sx n="98" d="100"/>
          <a:sy n="98" d="100"/>
        </p:scale>
        <p:origin x="-143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260" y="-96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5BC71A4-A2A7-45E9-A433-FF74647C2D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23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A921A2C-E251-45B7-B355-1A85FCE4F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286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5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ADB0D-F94D-4E5F-BD50-E16D7DBF09CD}" type="datetime1">
              <a:rPr lang="zh-CN" altLang="en-US" smtClean="0"/>
              <a:pPr>
                <a:defRPr/>
              </a:pPr>
              <a:t>2023/9/13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5477E-A1ED-4F30-92F9-D0527DC2F48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FFAB7-33BB-48CB-99A6-AEEABE60CB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55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23646-7E60-43E7-B19A-74B47B7C29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1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97425" y="-393252"/>
            <a:ext cx="2175698" cy="2117121"/>
          </a:xfrm>
          <a:prstGeom prst="rect">
            <a:avLst/>
          </a:prstGeom>
        </p:spPr>
      </p:pic>
      <p:sp>
        <p:nvSpPr>
          <p:cNvPr id="4" name="图片占位符 3"/>
          <p:cNvSpPr>
            <a:spLocks noGrp="1"/>
          </p:cNvSpPr>
          <p:nvPr>
            <p:ph type="pic" sz="quarter" idx="14"/>
          </p:nvPr>
        </p:nvSpPr>
        <p:spPr>
          <a:xfrm>
            <a:off x="874981" y="2084436"/>
            <a:ext cx="3384947" cy="35623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1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3230" t="23230" r="23422" b="23422"/>
          <a:stretch>
            <a:fillRect/>
          </a:stretch>
        </p:blipFill>
        <p:spPr>
          <a:xfrm>
            <a:off x="22566" y="-31726"/>
            <a:ext cx="1176765" cy="11450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3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14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</p:spTree>
    <p:extLst>
      <p:ext uri="{BB962C8B-B14F-4D97-AF65-F5344CB8AC3E}">
        <p14:creationId xmlns:p14="http://schemas.microsoft.com/office/powerpoint/2010/main" val="39357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175286" y="258386"/>
            <a:ext cx="738694" cy="9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-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8238755" y="5646328"/>
            <a:ext cx="738694" cy="996694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10493" y="727184"/>
            <a:ext cx="1356962" cy="41894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/>
            </a:lvl2pPr>
          </a:lstStyle>
          <a:p>
            <a:pPr lvl="0"/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1210493" y="232716"/>
            <a:ext cx="1405386" cy="584408"/>
          </a:xfrm>
        </p:spPr>
        <p:txBody>
          <a:bodyPr>
            <a:normAutofit/>
          </a:bodyPr>
          <a:lstStyle>
            <a:lvl1pPr marL="0" indent="0">
              <a:buNone/>
              <a:defRPr sz="2670" b="1">
                <a:solidFill>
                  <a:srgbClr val="84CB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70">
                <a:solidFill>
                  <a:srgbClr val="F8D158"/>
                </a:solidFill>
              </a:defRPr>
            </a:lvl2pPr>
          </a:lstStyle>
          <a:p>
            <a:pPr lvl="0"/>
            <a:r>
              <a:rPr lang="zh-CN" altLang="en-US" dirty="0"/>
              <a:t>插入标题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97425" y="-393252"/>
            <a:ext cx="2175698" cy="21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9121D-C4A1-4300-B4BB-6A09E1F35E0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8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1E531-8330-4172-AF22-BF5593E6105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48046-5C4E-4205-A243-335696E81E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0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D413A-842E-4AAB-A2AC-95C798EAF9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67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B39B2-A9E2-41A8-A64F-05329FAB790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C586B-313B-4BB3-8697-8738BE15A9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8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0EAFE-FE64-4F52-894C-92F902F38A2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08003-4D98-4AE3-B422-406400BE62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673F-25FA-4F82-AFC4-40C1522AF979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1A901C-3A16-4C99-BE48-C6782943F91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5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7" r:id="rId13"/>
    <p:sldLayoutId id="2147483908" r:id="rId14"/>
    <p:sldLayoutId id="2147483909" r:id="rId15"/>
    <p:sldLayoutId id="2147483910" r:id="rId16"/>
    <p:sldLayoutId id="2147483913" r:id="rId1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hyperlink" Target="res/zhenduan-min.mp4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hyperlink" Target="res/lex-min.mp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18.xml"/><Relationship Id="rId21" Type="http://schemas.openxmlformats.org/officeDocument/2006/relationships/image" Target="../media/image22.png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 </a:t>
            </a:r>
            <a:r>
              <a:rPr lang="zh-CN" altLang="en-US" dirty="0" smtClean="0"/>
              <a:t>词法分析概论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5181600"/>
            <a:ext cx="5715000" cy="53340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西北大学信息学院计算机科学系 付丽娜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err="1" smtClean="0"/>
              <a:t>HomeWork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85414" y="457200"/>
            <a:ext cx="1405386" cy="5844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作业与思考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9557" y="1423230"/>
            <a:ext cx="6728468" cy="511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思考一个词法分析器是如何构建出来的？</a:t>
            </a:r>
            <a:endParaRPr lang="en-US" altLang="zh-CN" sz="2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329556" y="5599183"/>
            <a:ext cx="8433443" cy="511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lvl="0" indent="-1714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预习正则表达是的功能与用法，为下次课程做好准备。</a:t>
            </a:r>
            <a:endParaRPr lang="en-US" altLang="zh-CN" sz="2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" y="1947865"/>
            <a:ext cx="3707606" cy="368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_文本框 35"/>
          <p:cNvSpPr txBox="1"/>
          <p:nvPr>
            <p:custDataLst>
              <p:tags r:id="rId1"/>
            </p:custDataLst>
          </p:nvPr>
        </p:nvSpPr>
        <p:spPr>
          <a:xfrm>
            <a:off x="3145257" y="417660"/>
            <a:ext cx="2950743" cy="9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48787" y="2151355"/>
            <a:ext cx="2229403" cy="2685028"/>
            <a:chOff x="4108752" y="3429000"/>
            <a:chExt cx="2016723" cy="2527653"/>
          </a:xfrm>
        </p:grpSpPr>
        <p:grpSp>
          <p:nvGrpSpPr>
            <p:cNvPr id="74" name="PA_组合 73"/>
            <p:cNvGrpSpPr/>
            <p:nvPr>
              <p:custDataLst>
                <p:tags r:id="rId5"/>
              </p:custDataLst>
            </p:nvPr>
          </p:nvGrpSpPr>
          <p:grpSpPr>
            <a:xfrm>
              <a:off x="4108752" y="3429000"/>
              <a:ext cx="2016723" cy="2527653"/>
              <a:chOff x="522514" y="3027330"/>
              <a:chExt cx="1512542" cy="144016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PA_矩形 59"/>
            <p:cNvSpPr/>
            <p:nvPr>
              <p:custDataLst>
                <p:tags r:id="rId6"/>
              </p:custDataLst>
            </p:nvPr>
          </p:nvSpPr>
          <p:spPr>
            <a:xfrm>
              <a:off x="4717760" y="4149053"/>
              <a:ext cx="787683" cy="957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任务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工作</a:t>
              </a: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原理</a:t>
              </a:r>
              <a:endPara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PA_矩形 64"/>
            <p:cNvSpPr/>
            <p:nvPr>
              <p:custDataLst>
                <p:tags r:id="rId7"/>
              </p:custDataLst>
            </p:nvPr>
          </p:nvSpPr>
          <p:spPr>
            <a:xfrm>
              <a:off x="4564056" y="3556386"/>
              <a:ext cx="1095101" cy="318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/>
              <a:r>
                <a:rPr lang="zh-CN" altLang="en-US" sz="1600" b="1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词法分析</a:t>
              </a:r>
              <a:r>
                <a:rPr lang="zh-CN" altLang="en-US" sz="1600" b="1" dirty="0" smtClean="0">
                  <a:ln w="6350">
                    <a:noFill/>
                  </a:ln>
                  <a:solidFill>
                    <a:srgbClr val="FF000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器</a:t>
              </a:r>
              <a:endParaRPr lang="zh-CN" altLang="en-US" sz="1600" b="1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25294" y="2133600"/>
            <a:ext cx="2342306" cy="2685028"/>
            <a:chOff x="7799851" y="3428999"/>
            <a:chExt cx="2016723" cy="2527653"/>
          </a:xfrm>
        </p:grpSpPr>
        <p:grpSp>
          <p:nvGrpSpPr>
            <p:cNvPr id="77" name="PA_组合 76"/>
            <p:cNvGrpSpPr/>
            <p:nvPr>
              <p:custDataLst>
                <p:tags r:id="rId2"/>
              </p:custDataLst>
            </p:nvPr>
          </p:nvGrpSpPr>
          <p:grpSpPr>
            <a:xfrm>
              <a:off x="7799851" y="3428999"/>
              <a:ext cx="2016723" cy="2527653"/>
              <a:chOff x="522514" y="3027330"/>
              <a:chExt cx="1512542" cy="144016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65"/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PA_矩形 58"/>
            <p:cNvSpPr/>
            <p:nvPr>
              <p:custDataLst>
                <p:tags r:id="rId3"/>
              </p:custDataLst>
            </p:nvPr>
          </p:nvSpPr>
          <p:spPr>
            <a:xfrm>
              <a:off x="8430104" y="4149052"/>
              <a:ext cx="749716" cy="957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任务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工作</a:t>
              </a:r>
              <a:r>
                <a:rPr lang="zh-CN" altLang="en-US" sz="1335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原理</a:t>
              </a:r>
              <a:endPara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  <a:p>
              <a:pPr algn="ctr" defTabSz="1218565">
                <a:lnSpc>
                  <a:spcPct val="150000"/>
                </a:lnSpc>
              </a:pPr>
              <a:r>
                <a:rPr lang="zh-CN" altLang="en-US" sz="1335" dirty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应用</a:t>
              </a:r>
              <a:endPara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PA_矩形 63"/>
            <p:cNvSpPr/>
            <p:nvPr>
              <p:custDataLst>
                <p:tags r:id="rId4"/>
              </p:custDataLst>
            </p:nvPr>
          </p:nvSpPr>
          <p:spPr>
            <a:xfrm>
              <a:off x="8107145" y="3556385"/>
              <a:ext cx="1395642" cy="318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/>
              <a:r>
                <a:rPr lang="zh-CN" altLang="en-US" sz="1600" b="1" dirty="0" smtClean="0">
                  <a:ln w="6350">
                    <a:noFill/>
                  </a:ln>
                  <a:solidFill>
                    <a:srgbClr val="FFFFFF">
                      <a:lumMod val="50000"/>
                    </a:srgb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构建词法分析器</a:t>
              </a:r>
              <a:endParaRPr lang="zh-CN" altLang="en-US" sz="1600" b="1" dirty="0">
                <a:ln w="6350">
                  <a:noFill/>
                </a:ln>
                <a:solidFill>
                  <a:srgbClr val="FF000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7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5364088" y="2649166"/>
            <a:ext cx="286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词法分析器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4114800" y="2275854"/>
            <a:ext cx="11489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66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6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8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1195810" y="517444"/>
            <a:ext cx="291899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词法分析器的任务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err="1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Lexer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895596" y="224614"/>
            <a:ext cx="3905504" cy="2975784"/>
            <a:chOff x="4991075" y="1706343"/>
            <a:chExt cx="3887731" cy="941768"/>
          </a:xfrm>
        </p:grpSpPr>
        <p:grpSp>
          <p:nvGrpSpPr>
            <p:cNvPr id="59" name="PA_组合 32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63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168875" y="1706343"/>
              <a:ext cx="3709931" cy="941768"/>
              <a:chOff x="1719578" y="4659220"/>
              <a:chExt cx="3709931" cy="941768"/>
            </a:xfrm>
          </p:grpSpPr>
          <p:sp>
            <p:nvSpPr>
              <p:cNvPr id="61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977601"/>
                <a:ext cx="3700203" cy="623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000" b="1" dirty="0" smtClean="0"/>
                  <a:t>读入</a:t>
                </a:r>
                <a:r>
                  <a:rPr lang="zh-CN" altLang="en-US" sz="2000" b="1" dirty="0"/>
                  <a:t>源程序中的输入字符、将它们组成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词素</a:t>
                </a:r>
                <a:r>
                  <a:rPr lang="zh-CN" altLang="en-US" sz="2000" b="1" dirty="0"/>
                  <a:t>，生成并输出一个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词法单元</a:t>
                </a:r>
                <a:r>
                  <a:rPr lang="zh-CN" altLang="en-US" sz="2000" b="1" dirty="0"/>
                  <a:t>序列，每个词法单元对应于一个</a:t>
                </a:r>
                <a:r>
                  <a:rPr lang="zh-CN" altLang="en-US" sz="2000" b="1" dirty="0" smtClean="0"/>
                  <a:t>词素。</a:t>
                </a:r>
                <a:endParaRPr lang="en-US" altLang="zh-CN" sz="2000" b="1" dirty="0"/>
              </a:p>
              <a:p>
                <a:pPr marL="0" lvl="1"/>
                <a:endParaRPr lang="en-US" altLang="zh-CN" sz="2400" b="1" dirty="0"/>
              </a:p>
              <a:p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46" name="直接连接符 45"/>
          <p:cNvCxnSpPr/>
          <p:nvPr/>
        </p:nvCxnSpPr>
        <p:spPr>
          <a:xfrm>
            <a:off x="4663185" y="1"/>
            <a:ext cx="1" cy="3304275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3" y="1687843"/>
            <a:ext cx="3757223" cy="395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A_任意多边形 1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759060" y="6151370"/>
            <a:ext cx="143035" cy="31818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18609" y="2578017"/>
            <a:ext cx="3948542" cy="2942339"/>
            <a:chOff x="6889449" y="1619943"/>
            <a:chExt cx="3208257" cy="2942339"/>
          </a:xfrm>
        </p:grpSpPr>
        <p:sp>
          <p:nvSpPr>
            <p:cNvPr id="28" name="TextBox 19"/>
            <p:cNvSpPr txBox="1"/>
            <p:nvPr/>
          </p:nvSpPr>
          <p:spPr>
            <a:xfrm>
              <a:off x="6959891" y="1619943"/>
              <a:ext cx="1852425" cy="369332"/>
            </a:xfrm>
            <a:prstGeom prst="rect">
              <a:avLst/>
            </a:prstGeom>
            <a:solidFill>
              <a:srgbClr val="84CBC3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lvl="0">
                <a:defRPr/>
              </a:pPr>
              <a:r>
                <a:rPr lang="zh-CN" altLang="en-US" sz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单元的类别</a:t>
              </a:r>
              <a:endParaRPr 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33"/>
            <p:cNvSpPr txBox="1"/>
            <p:nvPr/>
          </p:nvSpPr>
          <p:spPr>
            <a:xfrm>
              <a:off x="6889449" y="2032359"/>
              <a:ext cx="3208257" cy="252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关键字：每个</a:t>
              </a:r>
              <a:r>
                <a:rPr lang="zh-CN" altLang="en-US" sz="1600" dirty="0"/>
                <a:t>关键字一个词法</a:t>
              </a:r>
              <a:r>
                <a:rPr lang="zh-CN" altLang="en-US" sz="1600" dirty="0" smtClean="0"/>
                <a:t>单元</a:t>
              </a:r>
              <a:endParaRPr lang="en-US" altLang="zh-CN" sz="1600" dirty="0" smtClean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运算符：每个</a:t>
              </a:r>
              <a:r>
                <a:rPr lang="zh-CN" altLang="en-US" sz="1600" dirty="0"/>
                <a:t>运算符一个词法单元，或者一类运算符一个词法单元，例如算术运算符、比较运算符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标识符：标识符</a:t>
              </a:r>
              <a:r>
                <a:rPr lang="zh-CN" altLang="en-US" sz="1600" dirty="0"/>
                <a:t>有一个词法</a:t>
              </a:r>
              <a:r>
                <a:rPr lang="zh-CN" altLang="en-US" sz="1600" dirty="0" smtClean="0"/>
                <a:t>单元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常量：一</a:t>
              </a:r>
              <a:r>
                <a:rPr lang="zh-CN" altLang="en-US" sz="1600" dirty="0"/>
                <a:t>个或多个词法单元</a:t>
              </a:r>
              <a:r>
                <a:rPr lang="zh-CN" altLang="en-US" sz="1600" dirty="0" smtClean="0"/>
                <a:t>，如</a:t>
              </a:r>
              <a:r>
                <a:rPr lang="zh-CN" altLang="en-US" sz="1600" dirty="0"/>
                <a:t>整型常量和字符串常量</a:t>
              </a:r>
              <a:endParaRPr lang="en-US" altLang="zh-CN" sz="1600" dirty="0"/>
            </a:p>
            <a:p>
              <a:pPr marL="285750" indent="-285750">
                <a:lnSpc>
                  <a:spcPct val="110000"/>
                </a:lnSpc>
                <a:buFont typeface="Wingdings" panose="05000000000000000000" pitchFamily="2" charset="2"/>
                <a:buChar char="n"/>
                <a:defRPr/>
              </a:pPr>
              <a:r>
                <a:rPr lang="zh-CN" altLang="en-US" sz="1600" dirty="0" smtClean="0"/>
                <a:t>标点符号（界符）：每个界符一</a:t>
              </a:r>
              <a:r>
                <a:rPr lang="zh-CN" altLang="en-US" sz="1600" dirty="0"/>
                <a:t>个词法单元</a:t>
              </a:r>
              <a:r>
                <a:rPr lang="zh-CN" altLang="en-US" sz="1600" dirty="0" smtClean="0"/>
                <a:t>，如</a:t>
              </a:r>
              <a:r>
                <a:rPr lang="zh-CN" altLang="en-US" sz="1600" dirty="0"/>
                <a:t>左右括号、逗号、分号</a:t>
              </a:r>
            </a:p>
          </p:txBody>
        </p:sp>
      </p:grpSp>
      <p:cxnSp>
        <p:nvCxnSpPr>
          <p:cNvPr id="30" name="直接连接符 29"/>
          <p:cNvCxnSpPr/>
          <p:nvPr/>
        </p:nvCxnSpPr>
        <p:spPr>
          <a:xfrm flipH="1">
            <a:off x="4667505" y="3100338"/>
            <a:ext cx="1" cy="3757663"/>
          </a:xfrm>
          <a:prstGeom prst="line">
            <a:avLst/>
          </a:prstGeom>
          <a:ln w="38100">
            <a:solidFill>
              <a:srgbClr val="939A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4240228" y="2116111"/>
            <a:ext cx="849548" cy="113272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Freeform 7"/>
          <p:cNvSpPr/>
          <p:nvPr/>
        </p:nvSpPr>
        <p:spPr bwMode="auto">
          <a:xfrm>
            <a:off x="4629024" y="2425093"/>
            <a:ext cx="173226" cy="46110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3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2" y="2943105"/>
            <a:ext cx="3868229" cy="383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5198922" y="2932267"/>
            <a:ext cx="3868229" cy="3849533"/>
            <a:chOff x="6931896" y="2863047"/>
            <a:chExt cx="5157638" cy="3849533"/>
          </a:xfrm>
        </p:grpSpPr>
        <p:pic>
          <p:nvPicPr>
            <p:cNvPr id="21" name="Picture 3">
              <a:hlinkClick r:id="rId7" action="ppaction://hlinkfile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96" y="2863047"/>
              <a:ext cx="5157638" cy="3849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椭圆 21"/>
            <p:cNvSpPr/>
            <p:nvPr/>
          </p:nvSpPr>
          <p:spPr>
            <a:xfrm>
              <a:off x="8922152" y="4671859"/>
              <a:ext cx="2116137" cy="2946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3883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任意多边形 10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98610" y="5132520"/>
            <a:ext cx="177552" cy="31818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 dirty="0">
              <a:solidFill>
                <a:srgbClr val="33333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95809" y="304800"/>
            <a:ext cx="3561480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词法分析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器工作的依据</a:t>
            </a:r>
            <a:endParaRPr lang="en-US" altLang="zh-CN" sz="2665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1400" b="1" dirty="0" err="1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Lexer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" y="4678485"/>
            <a:ext cx="4160535" cy="118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96458" y="1338680"/>
            <a:ext cx="8310935" cy="2104465"/>
            <a:chOff x="4991075" y="1706343"/>
            <a:chExt cx="3887731" cy="666015"/>
          </a:xfrm>
        </p:grpSpPr>
        <p:grpSp>
          <p:nvGrpSpPr>
            <p:cNvPr id="19" name="PA_组合 32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36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168875" y="1706343"/>
              <a:ext cx="3709931" cy="472658"/>
              <a:chOff x="1719578" y="4659220"/>
              <a:chExt cx="3709931" cy="472658"/>
            </a:xfrm>
          </p:grpSpPr>
          <p:sp>
            <p:nvSpPr>
              <p:cNvPr id="29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noProof="0" dirty="0">
                    <a:solidFill>
                      <a:srgbClr val="4443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262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/>
                  <a:t>描述</a:t>
                </a:r>
                <a:r>
                  <a:rPr lang="zh-CN" altLang="en-US" sz="2400" dirty="0" smtClean="0"/>
                  <a:t>一</a:t>
                </a:r>
                <a:r>
                  <a:rPr lang="zh-CN" altLang="en-US" sz="2400" dirty="0"/>
                  <a:t>种</a:t>
                </a:r>
                <a:r>
                  <a:rPr lang="zh-CN" altLang="en-US" sz="2400" dirty="0" smtClean="0"/>
                  <a:t>词素</a:t>
                </a:r>
                <a:r>
                  <a:rPr lang="zh-CN" altLang="en-US" sz="2400" dirty="0"/>
                  <a:t>可能具有的形式，即形成规则</a:t>
                </a:r>
                <a:r>
                  <a:rPr lang="zh-CN" altLang="en-US" sz="2400" dirty="0" smtClean="0"/>
                  <a:t>。可以和多个具体的单词符号相匹配。例如标识符（</a:t>
                </a:r>
                <a:r>
                  <a:rPr lang="en-US" altLang="zh-CN" sz="2400" dirty="0" smtClean="0"/>
                  <a:t>Identifier</a:t>
                </a:r>
                <a:r>
                  <a:rPr lang="zh-CN" altLang="en-US" sz="2400" dirty="0" smtClean="0"/>
                  <a:t>）的模式。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96458" y="3202189"/>
            <a:ext cx="8710261" cy="2104465"/>
            <a:chOff x="4991075" y="1706343"/>
            <a:chExt cx="3887731" cy="666015"/>
          </a:xfrm>
        </p:grpSpPr>
        <p:grpSp>
          <p:nvGrpSpPr>
            <p:cNvPr id="40" name="PA_组合 32"/>
            <p:cNvGrpSpPr/>
            <p:nvPr>
              <p:custDataLst>
                <p:tags r:id="rId2"/>
              </p:custDataLst>
            </p:nvPr>
          </p:nvGrpSpPr>
          <p:grpSpPr bwMode="auto">
            <a:xfrm>
              <a:off x="4991075" y="2228425"/>
              <a:ext cx="177800" cy="143933"/>
              <a:chOff x="0" y="0"/>
              <a:chExt cx="116" cy="94"/>
            </a:xfrm>
          </p:grpSpPr>
          <p:sp>
            <p:nvSpPr>
              <p:cNvPr id="44" name="淘宝店chenying0907 33"/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淘宝店chenying0907 34"/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168875" y="1706343"/>
              <a:ext cx="3709931" cy="472658"/>
              <a:chOff x="1719578" y="4659220"/>
              <a:chExt cx="3709931" cy="472658"/>
            </a:xfrm>
          </p:grpSpPr>
          <p:sp>
            <p:nvSpPr>
              <p:cNvPr id="42" name="淘宝店chenying0907 18"/>
              <p:cNvSpPr txBox="1"/>
              <p:nvPr/>
            </p:nvSpPr>
            <p:spPr>
              <a:xfrm>
                <a:off x="1719578" y="4659220"/>
                <a:ext cx="3562511" cy="165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 smtClean="0">
                    <a:solidFill>
                      <a:srgbClr val="44434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正则表达式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434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淘宝店chenying0907 2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  <p:cNvSpPr/>
              <p:nvPr/>
            </p:nvSpPr>
            <p:spPr>
              <a:xfrm>
                <a:off x="1729306" y="4868886"/>
                <a:ext cx="3700203" cy="262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 smtClean="0"/>
                  <a:t>可以用来描述构词规则的形式化工具（基于精确定义的数学模型）。举个例子：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58" y="1338680"/>
            <a:ext cx="6257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1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/>
          <p:nvPr>
            <p:custDataLst>
              <p:tags r:id="rId1"/>
            </p:custDataLst>
          </p:nvPr>
        </p:nvSpPr>
        <p:spPr>
          <a:xfrm>
            <a:off x="295918" y="1304814"/>
            <a:ext cx="428731" cy="558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_矩形 5"/>
          <p:cNvSpPr/>
          <p:nvPr>
            <p:custDataLst>
              <p:tags r:id="rId2"/>
            </p:custDataLst>
          </p:nvPr>
        </p:nvSpPr>
        <p:spPr>
          <a:xfrm>
            <a:off x="731224" y="1304814"/>
            <a:ext cx="4678976" cy="5583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7" name="PA_矩形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3962" y="1441847"/>
            <a:ext cx="4694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使用词法分析器识别表示符 </a:t>
            </a:r>
            <a:r>
              <a:rPr lang="en-US" altLang="zh-CN" sz="2000" dirty="0" smtClean="0">
                <a:latin typeface="+mn-ea"/>
                <a:cs typeface="Segoe UI" panose="020B0502040204020203" pitchFamily="34" charset="0"/>
              </a:rPr>
              <a:t>— </a:t>
            </a:r>
            <a:r>
              <a:rPr lang="en-US" altLang="zh-CN" sz="2000" b="1" dirty="0" smtClean="0">
                <a:latin typeface="+mn-ea"/>
                <a:cs typeface="Segoe UI" panose="020B0502040204020203" pitchFamily="34" charset="0"/>
              </a:rPr>
              <a:t>ch1</a:t>
            </a:r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。</a:t>
            </a:r>
            <a:endParaRPr lang="en-US" altLang="zh-CN" sz="20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195809" y="517444"/>
            <a:ext cx="7702229" cy="62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工作原理</a:t>
            </a:r>
            <a:r>
              <a:rPr lang="en-US" altLang="zh-CN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lang="zh-CN" altLang="en-US" sz="2665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可以自动运行的有限状态机</a:t>
            </a:r>
            <a:endParaRPr lang="en-US" altLang="zh-CN" sz="2665" b="1" dirty="0" smtClean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（执行正规式规则的机器</a:t>
            </a:r>
            <a:r>
              <a:rPr lang="zh-CN" altLang="en-US" sz="1400" b="1" dirty="0" smtClean="0">
                <a:solidFill>
                  <a:srgbClr val="939A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en-US" altLang="zh-CN" sz="1400" b="1" dirty="0">
              <a:solidFill>
                <a:srgbClr val="939A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7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7" y="1964724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6" y="1964723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1964722"/>
            <a:ext cx="643651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PA_矩形 4"/>
          <p:cNvSpPr/>
          <p:nvPr>
            <p:custDataLst>
              <p:tags r:id="rId4"/>
            </p:custDataLst>
          </p:nvPr>
        </p:nvSpPr>
        <p:spPr>
          <a:xfrm>
            <a:off x="295918" y="3936061"/>
            <a:ext cx="428731" cy="558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PA_矩形 5"/>
          <p:cNvSpPr/>
          <p:nvPr>
            <p:custDataLst>
              <p:tags r:id="rId5"/>
            </p:custDataLst>
          </p:nvPr>
        </p:nvSpPr>
        <p:spPr>
          <a:xfrm>
            <a:off x="731223" y="3936061"/>
            <a:ext cx="4954113" cy="55838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2" name="PA_矩形 2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3962" y="4073094"/>
            <a:ext cx="4792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使用词法分析器识别</a:t>
            </a:r>
            <a:r>
              <a:rPr lang="zh-CN" altLang="en-US" sz="2000" dirty="0">
                <a:latin typeface="+mn-ea"/>
                <a:cs typeface="Segoe UI" panose="020B0502040204020203" pitchFamily="34" charset="0"/>
              </a:rPr>
              <a:t>无符号</a:t>
            </a:r>
            <a:r>
              <a:rPr lang="zh-CN" altLang="en-US" sz="2000" dirty="0" smtClean="0">
                <a:latin typeface="+mn-ea"/>
                <a:cs typeface="Segoe UI" panose="020B0502040204020203" pitchFamily="34" charset="0"/>
              </a:rPr>
              <a:t>数 </a:t>
            </a:r>
            <a:r>
              <a:rPr lang="en-US" altLang="zh-CN" sz="2000" dirty="0" smtClean="0">
                <a:latin typeface="+mn-ea"/>
                <a:cs typeface="Segoe UI" panose="020B0502040204020203" pitchFamily="34" charset="0"/>
              </a:rPr>
              <a:t>— </a:t>
            </a:r>
            <a:r>
              <a:rPr lang="en-US" altLang="zh-CN" sz="1600" b="1" dirty="0" smtClean="0">
                <a:latin typeface="+mn-ea"/>
                <a:cs typeface="Segoe UI" panose="020B0502040204020203" pitchFamily="34" charset="0"/>
              </a:rPr>
              <a:t>0.35E-5</a:t>
            </a:r>
            <a:r>
              <a:rPr lang="zh-CN" altLang="en-US" sz="1600" dirty="0" smtClean="0">
                <a:latin typeface="+mn-ea"/>
                <a:cs typeface="Segoe UI" panose="020B0502040204020203" pitchFamily="34" charset="0"/>
              </a:rPr>
              <a:t>。</a:t>
            </a:r>
            <a:endParaRPr lang="en-US" altLang="zh-CN" sz="2000" dirty="0"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290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407" cy="22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6"/>
            <a:ext cx="7477407" cy="228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400" cy="22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4" name="Picture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5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5" name="Picture 3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5"/>
            <a:ext cx="7477403" cy="228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6" name="Picture 3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5"/>
            <a:ext cx="7477403" cy="228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7" name="Picture 3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8" name="Picture 3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8" y="4494447"/>
            <a:ext cx="7477397" cy="22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13" y="1496082"/>
            <a:ext cx="2323257" cy="3599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0200" y="1143000"/>
            <a:ext cx="241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标识符的正规式：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98669" y="3768339"/>
            <a:ext cx="239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无符号数</a:t>
            </a:r>
            <a:r>
              <a:rPr lang="zh-CN" altLang="en-US" dirty="0" smtClean="0"/>
              <a:t>的正规式：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4133633"/>
            <a:ext cx="314325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A_矩形 38"/>
          <p:cNvSpPr/>
          <p:nvPr>
            <p:custDataLst>
              <p:tags r:id="rId1"/>
            </p:custDataLst>
          </p:nvPr>
        </p:nvSpPr>
        <p:spPr>
          <a:xfrm>
            <a:off x="4648200" y="2649166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3600" b="1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构建</a:t>
            </a:r>
            <a:r>
              <a:rPr lang="zh-CN" altLang="en-US" sz="3600" b="1" dirty="0" smtClean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词法分析器</a:t>
            </a:r>
            <a:endParaRPr lang="zh-CN" altLang="en-US" sz="3600" b="1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PA_矩形 40"/>
          <p:cNvSpPr/>
          <p:nvPr>
            <p:custDataLst>
              <p:tags r:id="rId2"/>
            </p:custDataLst>
          </p:nvPr>
        </p:nvSpPr>
        <p:spPr>
          <a:xfrm>
            <a:off x="3657600" y="2413337"/>
            <a:ext cx="1225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6000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60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PA_组合 46"/>
          <p:cNvGrpSpPr/>
          <p:nvPr>
            <p:custDataLst>
              <p:tags r:id="rId3"/>
            </p:custDataLst>
          </p:nvPr>
        </p:nvGrpSpPr>
        <p:grpSpPr>
          <a:xfrm>
            <a:off x="0" y="3356992"/>
            <a:ext cx="9144000" cy="72008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9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1210492" y="406192"/>
            <a:ext cx="2599508" cy="584408"/>
          </a:xfrm>
        </p:spPr>
        <p:txBody>
          <a:bodyPr>
            <a:normAutofit/>
          </a:bodyPr>
          <a:lstStyle/>
          <a:p>
            <a:r>
              <a:rPr lang="zh-CN" altLang="en-US" dirty="0"/>
              <a:t>构建</a:t>
            </a:r>
            <a:r>
              <a:rPr lang="zh-CN" altLang="en-US" dirty="0" smtClean="0"/>
              <a:t>词法分析器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868948" y="414727"/>
            <a:ext cx="2541161" cy="2991395"/>
            <a:chOff x="5158596" y="414727"/>
            <a:chExt cx="3388215" cy="2991395"/>
          </a:xfrm>
        </p:grpSpPr>
        <p:grpSp>
          <p:nvGrpSpPr>
            <p:cNvPr id="37" name="组合 36"/>
            <p:cNvGrpSpPr/>
            <p:nvPr/>
          </p:nvGrpSpPr>
          <p:grpSpPr>
            <a:xfrm>
              <a:off x="5158596" y="414727"/>
              <a:ext cx="3388215" cy="2991395"/>
              <a:chOff x="1055688" y="2355670"/>
              <a:chExt cx="2312125" cy="299139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055688" y="2355670"/>
                <a:ext cx="2312125" cy="574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55688" y="3612055"/>
                <a:ext cx="2312125" cy="17350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55688" y="3603948"/>
                <a:ext cx="23121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用于</a:t>
                </a:r>
                <a:r>
                  <a:rPr lang="zh-CN" altLang="en-US" sz="1500" dirty="0"/>
                  <a:t>描述词素的模式（构词规则</a:t>
                </a:r>
                <a:r>
                  <a:rPr lang="zh-CN" altLang="en-US" sz="1500" dirty="0" smtClean="0"/>
                  <a:t>）。下述正则定义描述了标识符形成规则：</a:t>
                </a:r>
                <a:endParaRPr lang="en-US" altLang="zh-CN" sz="1500" dirty="0" smtClean="0"/>
              </a:p>
              <a:p>
                <a:pPr marL="0" lvl="1"/>
                <a:endParaRPr lang="en-US" altLang="zh-CN" sz="1200" i="1" dirty="0"/>
              </a:p>
              <a:p>
                <a:pPr marL="0" lvl="1"/>
                <a:endParaRPr lang="en-US" altLang="zh-CN" sz="1200" i="1" dirty="0" smtClean="0"/>
              </a:p>
              <a:p>
                <a:pPr marL="0" lvl="1"/>
                <a:endParaRPr lang="en-US" altLang="zh-CN" sz="1200" i="1" dirty="0"/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10556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01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TextBox 19"/>
              <p:cNvSpPr txBox="1"/>
              <p:nvPr/>
            </p:nvSpPr>
            <p:spPr>
              <a:xfrm>
                <a:off x="10556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正则表达式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672" y="2606474"/>
              <a:ext cx="3067527" cy="746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3868949" y="3712519"/>
            <a:ext cx="2541161" cy="2991395"/>
            <a:chOff x="5158598" y="3712518"/>
            <a:chExt cx="3388215" cy="2991395"/>
          </a:xfrm>
        </p:grpSpPr>
        <p:grpSp>
          <p:nvGrpSpPr>
            <p:cNvPr id="7" name="组合 6"/>
            <p:cNvGrpSpPr/>
            <p:nvPr/>
          </p:nvGrpSpPr>
          <p:grpSpPr>
            <a:xfrm>
              <a:off x="5158598" y="3712518"/>
              <a:ext cx="3388215" cy="2991395"/>
              <a:chOff x="5158598" y="3712518"/>
              <a:chExt cx="3388215" cy="299139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158598" y="3712518"/>
                <a:ext cx="3388215" cy="2991395"/>
                <a:chOff x="6234688" y="2355670"/>
                <a:chExt cx="2312125" cy="2991395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6234688" y="2355670"/>
                  <a:ext cx="2312125" cy="574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234688" y="3612055"/>
                  <a:ext cx="2312125" cy="173501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TextBox 19"/>
                <p:cNvSpPr txBox="1"/>
                <p:nvPr/>
              </p:nvSpPr>
              <p:spPr>
                <a:xfrm>
                  <a:off x="6234688" y="2987721"/>
                  <a:ext cx="2312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</a:p>
              </p:txBody>
            </p:sp>
            <p:sp>
              <p:nvSpPr>
                <p:cNvPr id="54" name="TextBox 19"/>
                <p:cNvSpPr txBox="1"/>
                <p:nvPr/>
              </p:nvSpPr>
              <p:spPr>
                <a:xfrm>
                  <a:off x="6234688" y="2432903"/>
                  <a:ext cx="23121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（最简</a:t>
                  </a: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</a:t>
                  </a:r>
                  <a:endPara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文本框 45"/>
              <p:cNvSpPr txBox="1"/>
              <p:nvPr/>
            </p:nvSpPr>
            <p:spPr>
              <a:xfrm>
                <a:off x="5158599" y="4968894"/>
                <a:ext cx="338821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确定的有穷自动机（</a:t>
                </a:r>
                <a:r>
                  <a:rPr lang="en-US" altLang="zh-CN" sz="1500" i="1" dirty="0" smtClean="0"/>
                  <a:t>DFA</a:t>
                </a:r>
                <a:r>
                  <a:rPr lang="zh-CN" altLang="en-US" sz="1500" dirty="0" smtClean="0"/>
                  <a:t>）：</a:t>
                </a:r>
                <a:r>
                  <a:rPr lang="zh-CN" altLang="en-US" sz="1500" dirty="0"/>
                  <a:t>一个</a:t>
                </a:r>
                <a:r>
                  <a:rPr lang="zh-CN" altLang="en-US" sz="1500" dirty="0" smtClean="0"/>
                  <a:t>标号只可以</a:t>
                </a:r>
                <a:r>
                  <a:rPr lang="zh-CN" altLang="en-US" sz="1500" dirty="0"/>
                  <a:t>标记离开同一状态</a:t>
                </a:r>
                <a:r>
                  <a:rPr lang="zh-CN" altLang="en-US" sz="1500" dirty="0" smtClean="0"/>
                  <a:t>的一条</a:t>
                </a:r>
                <a:r>
                  <a:rPr lang="zh-CN" altLang="en-US" sz="1500" dirty="0"/>
                  <a:t>边</a:t>
                </a:r>
                <a:r>
                  <a:rPr lang="zh-CN" altLang="en-US" sz="1500" dirty="0" smtClean="0"/>
                  <a:t>，并且不可以</a:t>
                </a:r>
                <a:r>
                  <a:rPr lang="zh-CN" altLang="en-US" sz="1500" dirty="0"/>
                  <a:t>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作标号。</a:t>
                </a:r>
                <a:endParaRPr lang="en-US" altLang="zh-CN" sz="1500" dirty="0"/>
              </a:p>
              <a:p>
                <a:endParaRPr lang="en-US" altLang="zh-CN" sz="1600" dirty="0" smtClean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255" y="5934657"/>
              <a:ext cx="3057943" cy="72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496840" y="414727"/>
            <a:ext cx="2541161" cy="2991395"/>
            <a:chOff x="8662452" y="414727"/>
            <a:chExt cx="3388215" cy="2991395"/>
          </a:xfrm>
        </p:grpSpPr>
        <p:grpSp>
          <p:nvGrpSpPr>
            <p:cNvPr id="43" name="组合 42"/>
            <p:cNvGrpSpPr/>
            <p:nvPr/>
          </p:nvGrpSpPr>
          <p:grpSpPr>
            <a:xfrm>
              <a:off x="8662452" y="414727"/>
              <a:ext cx="3388215" cy="2991395"/>
              <a:chOff x="3645188" y="2355670"/>
              <a:chExt cx="2312125" cy="299139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645188" y="2355670"/>
                <a:ext cx="2312125" cy="574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645188" y="3612055"/>
                <a:ext cx="2312125" cy="173501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45189" y="3589304"/>
                <a:ext cx="231212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不确定</a:t>
                </a:r>
                <a:r>
                  <a:rPr lang="zh-CN" altLang="en-US" sz="1500" dirty="0"/>
                  <a:t>的有穷</a:t>
                </a:r>
                <a:r>
                  <a:rPr lang="zh-CN" altLang="en-US" sz="1500" dirty="0" smtClean="0"/>
                  <a:t>自动机（</a:t>
                </a:r>
                <a:r>
                  <a:rPr lang="en-US" altLang="zh-CN" sz="1500" i="1" dirty="0" smtClean="0"/>
                  <a:t>NFA</a:t>
                </a:r>
                <a:r>
                  <a:rPr lang="zh-CN" altLang="en-US" sz="1500" dirty="0" smtClean="0"/>
                  <a:t>）：一</a:t>
                </a:r>
                <a:r>
                  <a:rPr lang="zh-CN" altLang="en-US" sz="1500" dirty="0"/>
                  <a:t>个标号可以标记离开同一状态的多条边，也可以用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</a:t>
                </a:r>
                <a:r>
                  <a:rPr lang="zh-CN" altLang="en-US" sz="1500" dirty="0" smtClean="0"/>
                  <a:t>标号</a:t>
                </a:r>
                <a:r>
                  <a:rPr lang="zh-CN" altLang="en-US" sz="1500" dirty="0"/>
                  <a:t>。</a:t>
                </a:r>
                <a:endParaRPr lang="en-US" altLang="zh-CN" sz="1500" dirty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19"/>
              <p:cNvSpPr txBox="1"/>
              <p:nvPr/>
            </p:nvSpPr>
            <p:spPr>
              <a:xfrm>
                <a:off x="3645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3645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NFA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60" y="2606474"/>
              <a:ext cx="3198866" cy="7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47" y="1046778"/>
            <a:ext cx="5169051" cy="244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1"/>
            <a:ext cx="1285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01511"/>
            <a:ext cx="33147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496838" y="3712519"/>
            <a:ext cx="2541162" cy="2991395"/>
            <a:chOff x="8662451" y="3712518"/>
            <a:chExt cx="3388216" cy="2991395"/>
          </a:xfrm>
        </p:grpSpPr>
        <p:grpSp>
          <p:nvGrpSpPr>
            <p:cNvPr id="55" name="组合 54"/>
            <p:cNvGrpSpPr/>
            <p:nvPr/>
          </p:nvGrpSpPr>
          <p:grpSpPr>
            <a:xfrm>
              <a:off x="8662451" y="3712518"/>
              <a:ext cx="3388216" cy="2991395"/>
              <a:chOff x="8824187" y="2355670"/>
              <a:chExt cx="2312126" cy="299139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824188" y="2355670"/>
                <a:ext cx="2312125" cy="574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824188" y="3612055"/>
                <a:ext cx="2312125" cy="17350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824187" y="3596151"/>
                <a:ext cx="23121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600" dirty="0" smtClean="0"/>
                  <a:t>利用状态</a:t>
                </a:r>
                <a:r>
                  <a:rPr lang="zh-CN" altLang="en-US" sz="1600" dirty="0"/>
                  <a:t>转换表</a:t>
                </a:r>
                <a:r>
                  <a:rPr lang="zh-CN" altLang="en-US" sz="1600" dirty="0" smtClean="0"/>
                  <a:t>驱动实现</a:t>
                </a:r>
                <a:r>
                  <a:rPr lang="en-US" altLang="zh-CN" sz="1600" dirty="0" smtClean="0"/>
                  <a:t>DFA</a:t>
                </a:r>
                <a:r>
                  <a:rPr lang="zh-CN" altLang="en-US" sz="1600" dirty="0" smtClean="0"/>
                  <a:t>模拟器：</a:t>
                </a:r>
                <a:endParaRPr lang="en-US" altLang="zh-CN" sz="1600" dirty="0" smtClean="0"/>
              </a:p>
              <a:p>
                <a:pPr>
                  <a:defRPr/>
                </a:pPr>
                <a:endParaRPr lang="en-US" altLang="zh-CN" sz="1600" dirty="0"/>
              </a:p>
            </p:txBody>
          </p:sp>
          <p:sp>
            <p:nvSpPr>
              <p:cNvPr id="59" name="TextBox 19"/>
              <p:cNvSpPr txBox="1"/>
              <p:nvPr/>
            </p:nvSpPr>
            <p:spPr>
              <a:xfrm>
                <a:off x="8824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04</a:t>
                </a:r>
              </a:p>
            </p:txBody>
          </p:sp>
          <p:sp>
            <p:nvSpPr>
              <p:cNvPr id="60" name="TextBox 19"/>
              <p:cNvSpPr txBox="1"/>
              <p:nvPr/>
            </p:nvSpPr>
            <p:spPr>
              <a:xfrm>
                <a:off x="8824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DFA</a:t>
                </a: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转换表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309" name="Picture 2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320" y="5638799"/>
              <a:ext cx="3155779" cy="101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81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1210492" y="406192"/>
            <a:ext cx="2599508" cy="58440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词法分析器生成器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868948" y="414727"/>
            <a:ext cx="2541161" cy="2991395"/>
            <a:chOff x="5158596" y="414727"/>
            <a:chExt cx="3388215" cy="2991395"/>
          </a:xfrm>
        </p:grpSpPr>
        <p:grpSp>
          <p:nvGrpSpPr>
            <p:cNvPr id="37" name="组合 36"/>
            <p:cNvGrpSpPr/>
            <p:nvPr/>
          </p:nvGrpSpPr>
          <p:grpSpPr>
            <a:xfrm>
              <a:off x="5158596" y="414727"/>
              <a:ext cx="3388215" cy="2991395"/>
              <a:chOff x="1055688" y="2355670"/>
              <a:chExt cx="2312125" cy="299139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055688" y="2355670"/>
                <a:ext cx="2312125" cy="574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55688" y="3612055"/>
                <a:ext cx="2312125" cy="17350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55688" y="3603948"/>
                <a:ext cx="231212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用于</a:t>
                </a:r>
                <a:r>
                  <a:rPr lang="zh-CN" altLang="en-US" sz="1500" dirty="0"/>
                  <a:t>描述词素的模式（构词规则</a:t>
                </a:r>
                <a:r>
                  <a:rPr lang="zh-CN" altLang="en-US" sz="1500" dirty="0" smtClean="0"/>
                  <a:t>）。下述正则定义描述了标识符形成规则：</a:t>
                </a:r>
                <a:endParaRPr lang="en-US" altLang="zh-CN" sz="1500" dirty="0" smtClean="0"/>
              </a:p>
              <a:p>
                <a:pPr marL="0" lvl="1"/>
                <a:endParaRPr lang="en-US" altLang="zh-CN" sz="1200" i="1" dirty="0"/>
              </a:p>
              <a:p>
                <a:pPr marL="0" lvl="1"/>
                <a:endParaRPr lang="en-US" altLang="zh-CN" sz="1200" i="1" dirty="0" smtClean="0"/>
              </a:p>
              <a:p>
                <a:pPr marL="0" lvl="1"/>
                <a:endParaRPr lang="en-US" altLang="zh-CN" sz="1200" i="1" dirty="0"/>
              </a:p>
            </p:txBody>
          </p:sp>
          <p:sp>
            <p:nvSpPr>
              <p:cNvPr id="41" name="TextBox 19"/>
              <p:cNvSpPr txBox="1"/>
              <p:nvPr/>
            </p:nvSpPr>
            <p:spPr>
              <a:xfrm>
                <a:off x="10556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01</a:t>
                </a: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TextBox 19"/>
              <p:cNvSpPr txBox="1"/>
              <p:nvPr/>
            </p:nvSpPr>
            <p:spPr>
              <a:xfrm>
                <a:off x="10556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正则表达式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672" y="2606474"/>
              <a:ext cx="3067527" cy="746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3868949" y="3712519"/>
            <a:ext cx="2541161" cy="2991395"/>
            <a:chOff x="5158598" y="3712518"/>
            <a:chExt cx="3388215" cy="2991395"/>
          </a:xfrm>
        </p:grpSpPr>
        <p:grpSp>
          <p:nvGrpSpPr>
            <p:cNvPr id="7" name="组合 6"/>
            <p:cNvGrpSpPr/>
            <p:nvPr/>
          </p:nvGrpSpPr>
          <p:grpSpPr>
            <a:xfrm>
              <a:off x="5158598" y="3712518"/>
              <a:ext cx="3388215" cy="2991395"/>
              <a:chOff x="5158598" y="3712518"/>
              <a:chExt cx="3388215" cy="299139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158598" y="3712518"/>
                <a:ext cx="3388215" cy="2991395"/>
                <a:chOff x="6234688" y="2355670"/>
                <a:chExt cx="2312125" cy="2991395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6234688" y="2355670"/>
                  <a:ext cx="2312125" cy="574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234688" y="3612055"/>
                  <a:ext cx="2312125" cy="173501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TextBox 19"/>
                <p:cNvSpPr txBox="1"/>
                <p:nvPr/>
              </p:nvSpPr>
              <p:spPr>
                <a:xfrm>
                  <a:off x="6234688" y="2987721"/>
                  <a:ext cx="2312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03</a:t>
                  </a:r>
                </a:p>
              </p:txBody>
            </p:sp>
            <p:sp>
              <p:nvSpPr>
                <p:cNvPr id="54" name="TextBox 19"/>
                <p:cNvSpPr txBox="1"/>
                <p:nvPr/>
              </p:nvSpPr>
              <p:spPr>
                <a:xfrm>
                  <a:off x="6234688" y="2432903"/>
                  <a:ext cx="23121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defRPr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ngraversGothic BT" panose="020B0507020203020204" pitchFamily="34" charset="0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（最简</a:t>
                  </a:r>
                  <a:r>
                    <a:rPr lang="en-US" altLang="zh-CN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DFA</a:t>
                  </a:r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</a:t>
                  </a:r>
                  <a:endPara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4" name="文本框 45"/>
              <p:cNvSpPr txBox="1"/>
              <p:nvPr/>
            </p:nvSpPr>
            <p:spPr>
              <a:xfrm>
                <a:off x="5158599" y="4968894"/>
                <a:ext cx="338821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确定的有穷自动机（</a:t>
                </a:r>
                <a:r>
                  <a:rPr lang="en-US" altLang="zh-CN" sz="1500" i="1" dirty="0" smtClean="0"/>
                  <a:t>DFA</a:t>
                </a:r>
                <a:r>
                  <a:rPr lang="zh-CN" altLang="en-US" sz="1500" dirty="0" smtClean="0"/>
                  <a:t>）：</a:t>
                </a:r>
                <a:r>
                  <a:rPr lang="zh-CN" altLang="en-US" sz="1500" dirty="0"/>
                  <a:t>一个</a:t>
                </a:r>
                <a:r>
                  <a:rPr lang="zh-CN" altLang="en-US" sz="1500" dirty="0" smtClean="0"/>
                  <a:t>标号只可以</a:t>
                </a:r>
                <a:r>
                  <a:rPr lang="zh-CN" altLang="en-US" sz="1500" dirty="0"/>
                  <a:t>标记离开同一状态</a:t>
                </a:r>
                <a:r>
                  <a:rPr lang="zh-CN" altLang="en-US" sz="1500" dirty="0" smtClean="0"/>
                  <a:t>的一条</a:t>
                </a:r>
                <a:r>
                  <a:rPr lang="zh-CN" altLang="en-US" sz="1500" dirty="0"/>
                  <a:t>边</a:t>
                </a:r>
                <a:r>
                  <a:rPr lang="zh-CN" altLang="en-US" sz="1500" dirty="0" smtClean="0"/>
                  <a:t>，并且不可以</a:t>
                </a:r>
                <a:r>
                  <a:rPr lang="zh-CN" altLang="en-US" sz="1500" dirty="0"/>
                  <a:t>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作标号。</a:t>
                </a:r>
                <a:endParaRPr lang="en-US" altLang="zh-CN" sz="1500" dirty="0"/>
              </a:p>
              <a:p>
                <a:endParaRPr lang="en-US" altLang="zh-CN" sz="1600" dirty="0" smtClean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255" y="5934657"/>
              <a:ext cx="3057943" cy="72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496840" y="414727"/>
            <a:ext cx="2541161" cy="2991395"/>
            <a:chOff x="8662452" y="414727"/>
            <a:chExt cx="3388215" cy="2991395"/>
          </a:xfrm>
        </p:grpSpPr>
        <p:grpSp>
          <p:nvGrpSpPr>
            <p:cNvPr id="43" name="组合 42"/>
            <p:cNvGrpSpPr/>
            <p:nvPr/>
          </p:nvGrpSpPr>
          <p:grpSpPr>
            <a:xfrm>
              <a:off x="8662452" y="414727"/>
              <a:ext cx="3388215" cy="2991395"/>
              <a:chOff x="3645188" y="2355670"/>
              <a:chExt cx="2312125" cy="2991395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645188" y="2355670"/>
                <a:ext cx="2312125" cy="574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645188" y="3612055"/>
                <a:ext cx="2312125" cy="173501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45189" y="3589304"/>
                <a:ext cx="231212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500" dirty="0" smtClean="0"/>
                  <a:t>不确定</a:t>
                </a:r>
                <a:r>
                  <a:rPr lang="zh-CN" altLang="en-US" sz="1500" dirty="0"/>
                  <a:t>的有穷</a:t>
                </a:r>
                <a:r>
                  <a:rPr lang="zh-CN" altLang="en-US" sz="1500" dirty="0" smtClean="0"/>
                  <a:t>自动机（</a:t>
                </a:r>
                <a:r>
                  <a:rPr lang="en-US" altLang="zh-CN" sz="1500" i="1" dirty="0" smtClean="0"/>
                  <a:t>NFA</a:t>
                </a:r>
                <a:r>
                  <a:rPr lang="zh-CN" altLang="en-US" sz="1500" dirty="0" smtClean="0"/>
                  <a:t>）：一</a:t>
                </a:r>
                <a:r>
                  <a:rPr lang="zh-CN" altLang="en-US" sz="1500" dirty="0"/>
                  <a:t>个标号可以标记离开同一状态的多条边，也可以用</a:t>
                </a:r>
                <a:r>
                  <a:rPr lang="el-GR" altLang="zh-CN" sz="1500" dirty="0"/>
                  <a:t>ε</a:t>
                </a:r>
                <a:r>
                  <a:rPr lang="zh-CN" altLang="en-US" sz="1500" dirty="0"/>
                  <a:t>作</a:t>
                </a:r>
                <a:r>
                  <a:rPr lang="zh-CN" altLang="en-US" sz="1500" dirty="0" smtClean="0"/>
                  <a:t>标号</a:t>
                </a:r>
                <a:r>
                  <a:rPr lang="zh-CN" altLang="en-US" sz="1500" dirty="0"/>
                  <a:t>。</a:t>
                </a:r>
                <a:endParaRPr lang="en-US" altLang="zh-CN" sz="1500" dirty="0"/>
              </a:p>
              <a:p>
                <a:pPr lvl="0" algn="ctr"/>
                <a:endParaRPr lang="zh-CN" altLang="en-US" sz="16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19"/>
              <p:cNvSpPr txBox="1"/>
              <p:nvPr/>
            </p:nvSpPr>
            <p:spPr>
              <a:xfrm>
                <a:off x="3645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3645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NFA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960" y="2606474"/>
              <a:ext cx="3198866" cy="73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47" y="1046778"/>
            <a:ext cx="5169051" cy="244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1"/>
            <a:ext cx="1285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101040"/>
            <a:ext cx="1285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01511"/>
            <a:ext cx="33147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496838" y="3712519"/>
            <a:ext cx="2541162" cy="2991395"/>
            <a:chOff x="8662451" y="3712518"/>
            <a:chExt cx="3388216" cy="2991395"/>
          </a:xfrm>
        </p:grpSpPr>
        <p:grpSp>
          <p:nvGrpSpPr>
            <p:cNvPr id="55" name="组合 54"/>
            <p:cNvGrpSpPr/>
            <p:nvPr/>
          </p:nvGrpSpPr>
          <p:grpSpPr>
            <a:xfrm>
              <a:off x="8662451" y="3712518"/>
              <a:ext cx="3388216" cy="2991395"/>
              <a:chOff x="8824187" y="2355670"/>
              <a:chExt cx="2312126" cy="299139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824188" y="2355670"/>
                <a:ext cx="2312125" cy="574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824188" y="3612055"/>
                <a:ext cx="2312125" cy="17350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824187" y="3596151"/>
                <a:ext cx="23121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zh-CN" altLang="en-US" sz="1600" dirty="0" smtClean="0"/>
                  <a:t>利用状态</a:t>
                </a:r>
                <a:r>
                  <a:rPr lang="zh-CN" altLang="en-US" sz="1600" dirty="0"/>
                  <a:t>转换表</a:t>
                </a:r>
                <a:r>
                  <a:rPr lang="zh-CN" altLang="en-US" sz="1600" dirty="0" smtClean="0"/>
                  <a:t>驱动实现</a:t>
                </a:r>
                <a:r>
                  <a:rPr lang="en-US" altLang="zh-CN" sz="1600" dirty="0" smtClean="0"/>
                  <a:t>DFA</a:t>
                </a:r>
                <a:r>
                  <a:rPr lang="zh-CN" altLang="en-US" sz="1600" dirty="0" smtClean="0"/>
                  <a:t>模拟器：</a:t>
                </a:r>
                <a:endParaRPr lang="en-US" altLang="zh-CN" sz="1600" dirty="0" smtClean="0"/>
              </a:p>
              <a:p>
                <a:pPr>
                  <a:defRPr/>
                </a:pPr>
                <a:endParaRPr lang="en-US" altLang="zh-CN" sz="1600" dirty="0"/>
              </a:p>
            </p:txBody>
          </p:sp>
          <p:sp>
            <p:nvSpPr>
              <p:cNvPr id="59" name="TextBox 19"/>
              <p:cNvSpPr txBox="1"/>
              <p:nvPr/>
            </p:nvSpPr>
            <p:spPr>
              <a:xfrm>
                <a:off x="8824188" y="2987721"/>
                <a:ext cx="23121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04</a:t>
                </a:r>
              </a:p>
            </p:txBody>
          </p:sp>
          <p:sp>
            <p:nvSpPr>
              <p:cNvPr id="60" name="TextBox 19"/>
              <p:cNvSpPr txBox="1"/>
              <p:nvPr/>
            </p:nvSpPr>
            <p:spPr>
              <a:xfrm>
                <a:off x="8824188" y="2432903"/>
                <a:ext cx="2312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DFA</a:t>
                </a:r>
                <a:r>
                  <a:rPr lang="zh-CN" altLang="en-US" sz="20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转换表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2309" name="Picture 2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3320" y="5638799"/>
              <a:ext cx="3155779" cy="101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1219200" y="1631553"/>
            <a:ext cx="1143000" cy="3931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10451</TotalTime>
  <Words>504</Words>
  <Application>Microsoft Office PowerPoint</Application>
  <PresentationFormat>全屏显示(4:3)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Calibri</vt:lpstr>
      <vt:lpstr>Segoe UI</vt:lpstr>
      <vt:lpstr>Impact</vt:lpstr>
      <vt:lpstr>Wingdings</vt:lpstr>
      <vt:lpstr>微软雅黑</vt:lpstr>
      <vt:lpstr>Office 主题​​</vt:lpstr>
      <vt:lpstr>2 词法分析概论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ybb yang</cp:lastModifiedBy>
  <cp:revision>361</cp:revision>
  <dcterms:created xsi:type="dcterms:W3CDTF">2004-08-26T06:30:40Z</dcterms:created>
  <dcterms:modified xsi:type="dcterms:W3CDTF">2023-09-13T10:38:11Z</dcterms:modified>
</cp:coreProperties>
</file>