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307" r:id="rId20"/>
    <p:sldId id="273" r:id="rId21"/>
    <p:sldId id="274" r:id="rId22"/>
    <p:sldId id="275" r:id="rId23"/>
    <p:sldId id="276" r:id="rId24"/>
    <p:sldId id="277" r:id="rId25"/>
    <p:sldId id="308" r:id="rId26"/>
    <p:sldId id="278" r:id="rId27"/>
    <p:sldId id="279" r:id="rId28"/>
    <p:sldId id="280" r:id="rId29"/>
    <p:sldId id="309" r:id="rId30"/>
    <p:sldId id="281" r:id="rId31"/>
    <p:sldId id="282" r:id="rId32"/>
    <p:sldId id="283" r:id="rId33"/>
    <p:sldId id="284" r:id="rId34"/>
    <p:sldId id="285" r:id="rId35"/>
    <p:sldId id="286" r:id="rId36"/>
    <p:sldId id="287" r:id="rId37"/>
    <p:sldId id="310" r:id="rId38"/>
    <p:sldId id="289" r:id="rId39"/>
    <p:sldId id="290" r:id="rId40"/>
    <p:sldId id="311" r:id="rId41"/>
    <p:sldId id="291" r:id="rId42"/>
    <p:sldId id="292" r:id="rId43"/>
    <p:sldId id="293" r:id="rId44"/>
    <p:sldId id="294" r:id="rId45"/>
    <p:sldId id="312" r:id="rId46"/>
    <p:sldId id="295" r:id="rId47"/>
    <p:sldId id="296" r:id="rId48"/>
    <p:sldId id="297" r:id="rId49"/>
    <p:sldId id="313" r:id="rId50"/>
    <p:sldId id="298" r:id="rId51"/>
    <p:sldId id="314" r:id="rId52"/>
    <p:sldId id="315" r:id="rId53"/>
    <p:sldId id="299" r:id="rId54"/>
    <p:sldId id="300" r:id="rId55"/>
    <p:sldId id="301" r:id="rId56"/>
    <p:sldId id="316" r:id="rId57"/>
    <p:sldId id="317" r:id="rId58"/>
    <p:sldId id="318" r:id="rId59"/>
    <p:sldId id="302" r:id="rId60"/>
    <p:sldId id="319" r:id="rId61"/>
    <p:sldId id="320" r:id="rId62"/>
    <p:sldId id="305" r:id="rId63"/>
    <p:sldId id="321" r:id="rId64"/>
    <p:sldId id="306" r:id="rId65"/>
    <p:sldId id="322" r:id="rId66"/>
    <p:sldId id="323" r:id="rId67"/>
    <p:sldId id="324" r:id="rId68"/>
    <p:sldId id="325" r:id="rId69"/>
    <p:sldId id="326" r:id="rId70"/>
  </p:sldIdLst>
  <p:sldSz cx="9144000" cy="6858000" type="screen4x3"/>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howGuides="1">
      <p:cViewPr varScale="1">
        <p:scale>
          <a:sx n="74" d="100"/>
          <a:sy n="74" d="100"/>
        </p:scale>
        <p:origin x="-792" y="-84"/>
      </p:cViewPr>
      <p:guideLst>
        <p:guide orient="horz" pos="2115"/>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3" Type="http://schemas.openxmlformats.org/officeDocument/2006/relationships/tableStyles" Target="tableStyles.xml"/><Relationship Id="rId72" Type="http://schemas.openxmlformats.org/officeDocument/2006/relationships/viewProps" Target="viewProps.xml"/><Relationship Id="rId71" Type="http://schemas.openxmlformats.org/officeDocument/2006/relationships/presProps" Target="presProps.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rotWithShape="0">
          <a:blip r:embed="rId2"/>
          <a:stretch>
            <a:fillRect/>
          </a:stretch>
        </a:blipFill>
        <a:effectLst/>
      </p:bgPr>
    </p:bg>
    <p:spTree>
      <p:nvGrpSpPr>
        <p:cNvPr id="1" name=""/>
        <p:cNvGrpSpPr/>
        <p:nvPr/>
      </p:nvGrpSpPr>
      <p:grpSpPr>
        <a:xfrm>
          <a:off x="0" y="0"/>
          <a:ext cx="0" cy="0"/>
          <a:chOff x="0" y="0"/>
          <a:chExt cx="0" cy="0"/>
        </a:xfrm>
      </p:grpSpPr>
      <p:sp>
        <p:nvSpPr>
          <p:cNvPr id="8194" name="Rectangle 2"/>
          <p:cNvSpPr>
            <a:spLocks noGrp="1" noRot="1" noChangeArrowheads="1"/>
          </p:cNvSpPr>
          <p:nvPr>
            <p:ph type="ctrTitle"/>
          </p:nvPr>
        </p:nvSpPr>
        <p:spPr>
          <a:xfrm>
            <a:off x="685800" y="1981200"/>
            <a:ext cx="7772400" cy="1143000"/>
          </a:xfrm>
        </p:spPr>
        <p:txBody>
          <a:bodyPr/>
          <a:lstStyle>
            <a:lvl1pPr>
              <a:defRPr/>
            </a:lvl1pPr>
          </a:lstStyle>
          <a:p>
            <a:r>
              <a:rPr lang="zh-CN" altLang="en-US"/>
              <a:t>单击此处编辑母版标题样式</a:t>
            </a:r>
            <a:endParaRPr lang="zh-CN" altLang="en-US"/>
          </a:p>
        </p:txBody>
      </p:sp>
      <p:sp>
        <p:nvSpPr>
          <p:cNvPr id="8195" name="Rectangle 3"/>
          <p:cNvSpPr>
            <a:spLocks noGrp="1" noRot="1" noChangeArrowheads="1"/>
          </p:cNvSpPr>
          <p:nvPr>
            <p:ph type="subTitle" idx="1"/>
          </p:nvPr>
        </p:nvSpPr>
        <p:spPr>
          <a:xfrm>
            <a:off x="1371600" y="3581400"/>
            <a:ext cx="6400800" cy="1752600"/>
          </a:xfrm>
        </p:spPr>
        <p:txBody>
          <a:bodyPr/>
          <a:lstStyle>
            <a:lvl1pPr marL="0" indent="0" algn="ctr">
              <a:buFont typeface="Wingdings 2" panose="05020102010507070707" pitchFamily="18" charset="2"/>
              <a:buNone/>
              <a:defRPr/>
            </a:lvl1pPr>
          </a:lstStyle>
          <a:p>
            <a:r>
              <a:rPr lang="zh-CN" altLang="en-US"/>
              <a:t>单击此处编辑母版副标题样式</a:t>
            </a:r>
            <a:endParaRPr lang="zh-CN" altLang="en-US"/>
          </a:p>
        </p:txBody>
      </p:sp>
      <p:sp>
        <p:nvSpPr>
          <p:cNvPr id="7" name="Rectangle 4"/>
          <p:cNvSpPr>
            <a:spLocks noGrp="1" noChangeArrowheads="1"/>
          </p:cNvSpPr>
          <p:nvPr>
            <p:ph type="dt" sz="half" idx="2"/>
          </p:nvPr>
        </p:nvSpPr>
        <p:spPr bwMode="auto">
          <a:xfrm>
            <a:off x="301625" y="6172200"/>
            <a:ext cx="2289175" cy="476250"/>
          </a:xfrm>
          <a:prstGeom prst="rect">
            <a:avLst/>
          </a:prstGeom>
          <a:ln>
            <a:miter lim="800000"/>
          </a:ln>
        </p:spPr>
        <p:txBody>
          <a:bodyPr vert="horz" wrap="square" lIns="91440" tIns="45720" rIns="91440" bIns="45720" numCol="1" anchor="t" anchorCtr="0" compatLnSpc="1"/>
          <a:lstStyle>
            <a:lvl1pPr>
              <a:defRPr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Rectangle 5"/>
          <p:cNvSpPr>
            <a:spLocks noGrp="1" noChangeArrowheads="1"/>
          </p:cNvSpPr>
          <p:nvPr>
            <p:ph type="ftr" sz="quarter" idx="3"/>
          </p:nvPr>
        </p:nvSpPr>
        <p:spPr bwMode="auto">
          <a:xfrm>
            <a:off x="3124200" y="6172200"/>
            <a:ext cx="2895600" cy="476250"/>
          </a:xfrm>
          <a:prstGeom prst="rect">
            <a:avLst/>
          </a:prstGeom>
          <a:ln>
            <a:miter lim="800000"/>
          </a:ln>
        </p:spPr>
        <p:txBody>
          <a:bodyPr vert="horz" wrap="square" lIns="91440" tIns="45720" rIns="91440" bIns="45720" numCol="1" anchor="t" anchorCtr="0" compatLnSpc="1"/>
          <a:lstStyle>
            <a:lvl1pPr>
              <a:defRPr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Rectangle 6"/>
          <p:cNvSpPr>
            <a:spLocks noGrp="1" noChangeArrowheads="1"/>
          </p:cNvSpPr>
          <p:nvPr>
            <p:ph type="sldNum" sz="quarter" idx="4"/>
          </p:nvPr>
        </p:nvSpPr>
        <p:spPr bwMode="auto">
          <a:xfrm>
            <a:off x="6553200" y="6172200"/>
            <a:ext cx="2289175" cy="476250"/>
          </a:xfrm>
          <a:prstGeom prst="rect">
            <a:avLst/>
          </a:prstGeom>
          <a:ln>
            <a:miter lim="800000"/>
          </a:ln>
        </p:spPr>
        <p:txBody>
          <a:bodyPr vert="horz" wrap="square" lIns="91440" tIns="45720" rIns="91440" bIns="45720" numCol="1" anchor="t" anchorCtr="0" compatLnSpc="1"/>
          <a:p>
            <a:pPr algn="r">
              <a:buNone/>
            </a:pPr>
            <a:fld id="{9A0DB2DC-4C9A-4742-B13C-FB6460FD3503}" type="slidenum">
              <a:rPr lang="en-US" altLang="zh-CN" dirty="0"/>
            </a:fld>
            <a:endParaRPr lang="en-US"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07188" y="228600"/>
            <a:ext cx="2135187" cy="587057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301625" y="228600"/>
            <a:ext cx="6253163" cy="587057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85000"/>
              <a:buFont typeface="Wingdings 2" panose="05020102010507070707" pitchFamily="18" charset="2"/>
              <a:buNone/>
              <a:defRPr/>
            </a:pPr>
            <a:endParaRPr kumimoji="0" lang="zh-CN" altLang="en-US" sz="3200" b="0" i="0" u="none" strike="noStrike" kern="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2"/>
          <a:stretch>
            <a:fillRect/>
          </a:stretch>
        </a:blipFill>
        <a:effectLst/>
      </p:bgPr>
    </p:bg>
    <p:spTree>
      <p:nvGrpSpPr>
        <p:cNvPr id="1" name=""/>
        <p:cNvGrpSpPr/>
        <p:nvPr/>
      </p:nvGrpSpPr>
      <p:grpSpPr/>
      <p:sp>
        <p:nvSpPr>
          <p:cNvPr id="2050" name="Rectangle 2"/>
          <p:cNvSpPr>
            <a:spLocks noGrp="1" noRot="1"/>
          </p:cNvSpPr>
          <p:nvPr>
            <p:ph type="title"/>
          </p:nvPr>
        </p:nvSpPr>
        <p:spPr>
          <a:xfrm>
            <a:off x="301625" y="228600"/>
            <a:ext cx="8540750" cy="1143000"/>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2051" name="Rectangle 3"/>
          <p:cNvSpPr>
            <a:spLocks noGrp="1" noRot="1"/>
          </p:cNvSpPr>
          <p:nvPr>
            <p:ph type="body" idx="1"/>
          </p:nvPr>
        </p:nvSpPr>
        <p:spPr>
          <a:xfrm>
            <a:off x="301625" y="1600200"/>
            <a:ext cx="8540750" cy="4498975"/>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172" name="Rectangle 4"/>
          <p:cNvSpPr>
            <a:spLocks noGrp="1" noChangeArrowheads="1"/>
          </p:cNvSpPr>
          <p:nvPr>
            <p:ph type="dt" sz="half" idx="2"/>
          </p:nvPr>
        </p:nvSpPr>
        <p:spPr bwMode="auto">
          <a:xfrm>
            <a:off x="301625" y="6245225"/>
            <a:ext cx="2289175" cy="476250"/>
          </a:xfrm>
          <a:prstGeom prst="rect">
            <a:avLst/>
          </a:prstGeom>
          <a:noFill/>
          <a:ln w="9525">
            <a:noFill/>
            <a:miter lim="800000"/>
          </a:ln>
          <a:effectLst/>
        </p:spPr>
        <p:txBody>
          <a:bodyPr vert="horz" wrap="square" lIns="91440" tIns="45720" rIns="91440" bIns="45720" numCol="1" anchor="t" anchorCtr="0" compatLnSpc="1"/>
          <a:lstStyle>
            <a:lvl1pPr>
              <a:defRPr sz="1400" smtClean="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3"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smtClean="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4" name="Rectangle 6"/>
          <p:cNvSpPr>
            <a:spLocks noGrp="1" noChangeArrowheads="1"/>
          </p:cNvSpPr>
          <p:nvPr>
            <p:ph type="sldNum" sz="quarter" idx="4"/>
          </p:nvPr>
        </p:nvSpPr>
        <p:spPr bwMode="auto">
          <a:xfrm>
            <a:off x="6553200" y="6245225"/>
            <a:ext cx="2289175" cy="476250"/>
          </a:xfrm>
          <a:prstGeom prst="rect">
            <a:avLst/>
          </a:prstGeom>
          <a:noFill/>
          <a:ln w="9525">
            <a:noFill/>
            <a:miter lim="800000"/>
          </a:ln>
          <a:effectLst/>
        </p:spPr>
        <p:txBody>
          <a:bodyPr vert="horz" wrap="square" lIns="91440" tIns="45720" rIns="91440" bIns="45720" numCol="1" anchor="t" anchorCtr="0" compatLnSpc="1"/>
          <a:lstStyle>
            <a:lvl1pPr algn="r">
              <a:defRPr sz="1400"/>
            </a:lvl1pPr>
          </a:lstStyle>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noRot="1"/>
          </p:cNvSpPr>
          <p:nvPr>
            <p:ph type="ctrTitle"/>
          </p:nvPr>
        </p:nvSpPr>
        <p:spPr/>
        <p:txBody>
          <a:bodyPr vert="horz" wrap="square" lIns="91440" tIns="45720" rIns="91440" bIns="45720" anchor="ctr" anchorCtr="0"/>
          <a:p>
            <a:pPr eaLnBrk="1" hangingPunct="1">
              <a:buClrTx/>
              <a:buSzTx/>
              <a:buFontTx/>
            </a:pPr>
            <a:r>
              <a:rPr lang="en-US" altLang="zh-CN" sz="4000" b="1" dirty="0">
                <a:latin typeface="+mj-lt"/>
                <a:ea typeface="+mj-ea"/>
                <a:cs typeface="+mj-cs"/>
              </a:rPr>
              <a:t>15 UNDERSTANDING NATURAL LANGUAGE</a:t>
            </a:r>
            <a:endParaRPr lang="en-US" altLang="zh-CN" sz="4000" b="1" dirty="0">
              <a:latin typeface="+mj-lt"/>
              <a:ea typeface="+mj-ea"/>
              <a:cs typeface="+mj-cs"/>
            </a:endParaRPr>
          </a:p>
        </p:txBody>
      </p:sp>
      <p:sp>
        <p:nvSpPr>
          <p:cNvPr id="4099" name="Rectangle 3"/>
          <p:cNvSpPr>
            <a:spLocks noGrp="1" noRot="1"/>
          </p:cNvSpPr>
          <p:nvPr>
            <p:ph type="subTitle" idx="1"/>
          </p:nvPr>
        </p:nvSpPr>
        <p:spPr/>
        <p:txBody>
          <a:bodyPr vert="horz" wrap="square" lIns="91440" tIns="45720" rIns="91440" bIns="45720" anchor="t" anchorCtr="0"/>
          <a:p>
            <a:pPr eaLnBrk="1" hangingPunct="1">
              <a:buSzPct val="85000"/>
            </a:pPr>
            <a:endParaRPr lang="zh-CN" altLang="zh-CN" dirty="0">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2"/>
          <p:cNvSpPr>
            <a:spLocks noGrp="1" noRot="1"/>
          </p:cNvSpPr>
          <p:nvPr>
            <p:ph type="title"/>
          </p:nvPr>
        </p:nvSpPr>
        <p:spPr/>
        <p:txBody>
          <a:bodyPr vert="horz" wrap="square" lIns="91440" tIns="45720" rIns="91440" bIns="45720" anchor="ctr" anchorCtr="0"/>
          <a:p>
            <a:pPr eaLnBrk="1" hangingPunct="1"/>
            <a:r>
              <a:rPr lang="en-US" altLang="zh-CN" sz="4000" b="1" dirty="0"/>
              <a:t>15.2.2 The Earley Parser: Dynamic Programming Revisited</a:t>
            </a:r>
            <a:endParaRPr lang="en-US" altLang="zh-CN" sz="4000" b="1" dirty="0"/>
          </a:p>
        </p:txBody>
      </p:sp>
      <p:sp>
        <p:nvSpPr>
          <p:cNvPr id="13315" name="Rectangle 3"/>
          <p:cNvSpPr>
            <a:spLocks noGrp="1" noRot="1"/>
          </p:cNvSpPr>
          <p:nvPr>
            <p:ph idx="1"/>
          </p:nvPr>
        </p:nvSpPr>
        <p:spPr/>
        <p:txBody>
          <a:bodyPr vert="horz" wrap="square" lIns="91440" tIns="45720" rIns="91440" bIns="45720" anchor="t" anchorCtr="0"/>
          <a:p>
            <a:pPr eaLnBrk="1" hangingPunct="1"/>
            <a:r>
              <a:rPr lang="en-US" altLang="zh-CN" sz="2000" b="1" dirty="0"/>
              <a:t>The idea of DP(dynamic programming) is straightforward: when addressing a complex problem that can be broken down into multiple interrelated subproblems, save partial solutions as they are generated so that they can be reused in the continuing solution process. </a:t>
            </a:r>
            <a:endParaRPr lang="en-US" altLang="zh-CN" sz="2000" b="1" dirty="0"/>
          </a:p>
          <a:p>
            <a:pPr eaLnBrk="1" hangingPunct="1"/>
            <a:r>
              <a:rPr lang="en-US" altLang="zh-CN" sz="2000" b="1" dirty="0"/>
              <a:t>Memorization and Dotted Pairs</a:t>
            </a:r>
            <a:endParaRPr lang="en-US" altLang="zh-CN" sz="2000" b="1" dirty="0"/>
          </a:p>
          <a:p>
            <a:pPr eaLnBrk="1" hangingPunct="1"/>
            <a:r>
              <a:rPr lang="en-US" altLang="zh-CN" sz="2000" dirty="0"/>
              <a:t>Initial prediction:   symbol→</a:t>
            </a:r>
            <a:r>
              <a:rPr lang="en-US" altLang="zh-CN" sz="2000" b="1" dirty="0">
                <a:cs typeface="Arial" panose="020B0604020202020204" pitchFamily="34" charset="0"/>
              </a:rPr>
              <a:t>.</a:t>
            </a:r>
            <a:r>
              <a:rPr lang="en-US" altLang="zh-CN" sz="2000" dirty="0">
                <a:cs typeface="Arial" panose="020B0604020202020204" pitchFamily="34" charset="0"/>
              </a:rPr>
              <a:t> </a:t>
            </a:r>
            <a:r>
              <a:rPr lang="en-US" altLang="zh-CN" sz="2000" dirty="0"/>
              <a:t>RHS_unseen</a:t>
            </a:r>
            <a:endParaRPr lang="en-US" altLang="zh-CN" sz="2000" dirty="0"/>
          </a:p>
          <a:p>
            <a:pPr eaLnBrk="1" hangingPunct="1"/>
            <a:r>
              <a:rPr lang="en-US" altLang="zh-CN" sz="2000" dirty="0">
                <a:cs typeface="Arial" panose="020B0604020202020204" pitchFamily="34" charset="0"/>
              </a:rPr>
              <a:t>Partial parse: symbol</a:t>
            </a:r>
            <a:r>
              <a:rPr lang="en-US" altLang="zh-CN" sz="2000" dirty="0"/>
              <a:t>→ RHS_unseen</a:t>
            </a:r>
            <a:r>
              <a:rPr lang="en-US" altLang="zh-CN" sz="2000" b="1" dirty="0"/>
              <a:t> .</a:t>
            </a:r>
            <a:r>
              <a:rPr lang="en-US" altLang="zh-CN" sz="2000" dirty="0"/>
              <a:t>RHS_unseen</a:t>
            </a:r>
            <a:endParaRPr lang="en-US" altLang="zh-CN" sz="2000" dirty="0"/>
          </a:p>
          <a:p>
            <a:pPr eaLnBrk="1" hangingPunct="1"/>
            <a:r>
              <a:rPr lang="en-US" altLang="zh-CN" sz="2000" dirty="0"/>
              <a:t>Completed parse: symbol→ RHS_unseen </a:t>
            </a:r>
            <a:r>
              <a:rPr lang="en-US" altLang="zh-CN" sz="2000" b="1" dirty="0"/>
              <a:t>.</a:t>
            </a:r>
            <a:endParaRPr lang="en-US" altLang="zh-CN" sz="2000" b="1" dirty="0"/>
          </a:p>
          <a:p>
            <a:pPr eaLnBrk="1" hangingPunct="1"/>
            <a:r>
              <a:rPr lang="en-US" altLang="zh-CN" sz="2000" dirty="0"/>
              <a:t>In addition there is a natural correspondence between states containing different dotted rules and the edges of the parse tree(s) produced by the pares. Consider the following very simple grammar, where terminal symbols are surrounded by quotes. As in “mary”:</a:t>
            </a:r>
            <a:endParaRPr lang="en-US" altLang="zh-CN" sz="2000" dirty="0"/>
          </a:p>
          <a:p>
            <a:pPr eaLnBrk="1" hangingPunct="1"/>
            <a:endParaRPr lang="en-US" altLang="zh-CN" dirty="0"/>
          </a:p>
          <a:p>
            <a:pPr eaLnBrk="1" hangingPunct="1"/>
            <a:endParaRPr lang="en-US" altLang="zh-C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3"/>
          <p:cNvSpPr>
            <a:spLocks noGrp="1" noRot="1"/>
          </p:cNvSpPr>
          <p:nvPr>
            <p:ph idx="1"/>
          </p:nvPr>
        </p:nvSpPr>
        <p:spPr>
          <a:xfrm>
            <a:off x="301625" y="609600"/>
            <a:ext cx="8540750" cy="5638800"/>
          </a:xfrm>
        </p:spPr>
        <p:txBody>
          <a:bodyPr vert="horz" wrap="square" lIns="91440" tIns="45720" rIns="91440" bIns="45720" anchor="t" anchorCtr="0"/>
          <a:p>
            <a:pPr eaLnBrk="1" hangingPunct="1">
              <a:buFont typeface="Wingdings" panose="05000000000000000000" pitchFamily="2" charset="2"/>
              <a:buChar char="n"/>
            </a:pPr>
            <a:r>
              <a:rPr lang="en-US" altLang="zh-CN" dirty="0"/>
              <a:t>As we perform a top-down, left-to-right parse of this sentence, the following sequence of states is produced:</a:t>
            </a:r>
            <a:endParaRPr lang="en-US" altLang="zh-CN" dirty="0"/>
          </a:p>
          <a:p>
            <a:pPr eaLnBrk="1" hangingPunct="1">
              <a:buFont typeface="Wingdings" panose="05000000000000000000" pitchFamily="2" charset="2"/>
              <a:buChar char="n"/>
            </a:pPr>
            <a:r>
              <a:rPr lang="en-US" altLang="zh-CN" sz="2400" dirty="0"/>
              <a:t>sentence→. Noun verb    predict: noun followed by a verb</a:t>
            </a:r>
            <a:endParaRPr lang="en-US" altLang="zh-CN" sz="2400" dirty="0"/>
          </a:p>
          <a:p>
            <a:pPr eaLnBrk="1" hangingPunct="1">
              <a:buFont typeface="Wingdings 2" panose="05020102010507070707" pitchFamily="18" charset="2"/>
              <a:buChar char="¡"/>
            </a:pPr>
            <a:r>
              <a:rPr lang="en-US" altLang="zh-CN" sz="2400" dirty="0"/>
              <a:t>noun→.mary  predict: mary</a:t>
            </a:r>
            <a:endParaRPr lang="en-US" altLang="zh-CN" sz="2400" dirty="0"/>
          </a:p>
          <a:p>
            <a:pPr eaLnBrk="1" hangingPunct="1">
              <a:buFont typeface="Wingdings 2" panose="05020102010507070707" pitchFamily="18" charset="2"/>
              <a:buChar char="¡"/>
            </a:pPr>
            <a:r>
              <a:rPr lang="en-US" altLang="zh-CN" sz="2400" dirty="0"/>
              <a:t>noun→mary. Scanned:mary</a:t>
            </a:r>
            <a:endParaRPr lang="en-US" altLang="zh-CN" sz="2400" dirty="0"/>
          </a:p>
          <a:p>
            <a:pPr eaLnBrk="1" hangingPunct="1">
              <a:buFont typeface="Wingdings 2" panose="05020102010507070707" pitchFamily="18" charset="2"/>
              <a:buChar char="¡"/>
            </a:pPr>
            <a:r>
              <a:rPr lang="en-US" altLang="zh-CN" sz="2400" dirty="0"/>
              <a:t>sentence→noun. Verb completed: noun; predict: verb</a:t>
            </a:r>
            <a:endParaRPr lang="en-US" altLang="zh-CN" sz="2400" dirty="0"/>
          </a:p>
          <a:p>
            <a:pPr eaLnBrk="1" hangingPunct="1">
              <a:buFont typeface="Wingdings 2" panose="05020102010507070707" pitchFamily="18" charset="2"/>
              <a:buChar char="¡"/>
            </a:pPr>
            <a:r>
              <a:rPr lang="en-US" altLang="zh-CN" sz="2400" dirty="0"/>
              <a:t>verb→.runs  predict:runs</a:t>
            </a:r>
            <a:endParaRPr lang="en-US" altLang="zh-CN" sz="2400" dirty="0"/>
          </a:p>
          <a:p>
            <a:pPr eaLnBrk="1" hangingPunct="1">
              <a:buFont typeface="Wingdings 2" panose="05020102010507070707" pitchFamily="18" charset="2"/>
              <a:buChar char="¡"/>
            </a:pPr>
            <a:r>
              <a:rPr lang="en-US" altLang="zh-CN" sz="2400" dirty="0"/>
              <a:t>verb→runs.  Scanned:runs</a:t>
            </a:r>
            <a:endParaRPr lang="en-US" altLang="zh-CN" sz="2400" dirty="0"/>
          </a:p>
          <a:p>
            <a:pPr eaLnBrk="1" hangingPunct="1">
              <a:buFont typeface="Wingdings 2" panose="05020102010507070707" pitchFamily="18" charset="2"/>
              <a:buChar char="¡"/>
            </a:pPr>
            <a:r>
              <a:rPr lang="en-US" altLang="zh-CN" sz="2400" dirty="0"/>
              <a:t>sentence→noun verb.   Completed:verb, completed:sentence.</a:t>
            </a:r>
            <a:endParaRPr lang="en-US" altLang="zh-C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15362" name="Group 23"/>
          <p:cNvGrpSpPr/>
          <p:nvPr/>
        </p:nvGrpSpPr>
        <p:grpSpPr>
          <a:xfrm>
            <a:off x="838200" y="685800"/>
            <a:ext cx="7315200" cy="4699000"/>
            <a:chOff x="528" y="432"/>
            <a:chExt cx="4648" cy="3581"/>
          </a:xfrm>
        </p:grpSpPr>
        <p:sp>
          <p:nvSpPr>
            <p:cNvPr id="15364" name="Text Box 4"/>
            <p:cNvSpPr txBox="1"/>
            <p:nvPr/>
          </p:nvSpPr>
          <p:spPr>
            <a:xfrm>
              <a:off x="1920" y="432"/>
              <a:ext cx="1299" cy="348"/>
            </a:xfrm>
            <a:prstGeom prst="rect">
              <a:avLst/>
            </a:prstGeom>
            <a:noFill/>
            <a:ln w="9525">
              <a:noFill/>
            </a:ln>
          </p:spPr>
          <p:txBody>
            <a:bodyPr wrap="none">
              <a:spAutoFit/>
            </a:bodyPr>
            <a:p>
              <a:r>
                <a:rPr lang="en-US" altLang="zh-CN" dirty="0">
                  <a:latin typeface="Arial" panose="020B0604020202020204" pitchFamily="34" charset="0"/>
                  <a:cs typeface="Arial" panose="020B0604020202020204" pitchFamily="34" charset="0"/>
                </a:rPr>
                <a:t>●  </a:t>
              </a:r>
              <a:r>
                <a:rPr lang="en-US" altLang="zh-CN" sz="2400" dirty="0">
                  <a:latin typeface="Arial" panose="020B0604020202020204" pitchFamily="34" charset="0"/>
                </a:rPr>
                <a:t>noun  verb</a:t>
              </a:r>
              <a:r>
                <a:rPr lang="en-US" altLang="zh-CN" dirty="0">
                  <a:latin typeface="Arial" panose="020B0604020202020204" pitchFamily="34" charset="0"/>
                </a:rPr>
                <a:t> </a:t>
              </a:r>
              <a:endParaRPr lang="en-US" altLang="zh-CN" dirty="0">
                <a:latin typeface="Arial" panose="020B0604020202020204" pitchFamily="34" charset="0"/>
              </a:endParaRPr>
            </a:p>
          </p:txBody>
        </p:sp>
        <p:sp>
          <p:nvSpPr>
            <p:cNvPr id="15365" name="Text Box 5"/>
            <p:cNvSpPr txBox="1"/>
            <p:nvPr/>
          </p:nvSpPr>
          <p:spPr>
            <a:xfrm>
              <a:off x="3456" y="1776"/>
              <a:ext cx="1219" cy="349"/>
            </a:xfrm>
            <a:prstGeom prst="rect">
              <a:avLst/>
            </a:prstGeom>
            <a:noFill/>
            <a:ln w="9525">
              <a:noFill/>
            </a:ln>
          </p:spPr>
          <p:txBody>
            <a:bodyPr wrap="none">
              <a:spAutoFit/>
            </a:bodyPr>
            <a:p>
              <a:r>
                <a:rPr lang="en-US" altLang="zh-CN" sz="2400" dirty="0">
                  <a:latin typeface="Arial" panose="020B0604020202020204" pitchFamily="34" charset="0"/>
                </a:rPr>
                <a:t>noun  verb</a:t>
              </a:r>
              <a:r>
                <a:rPr lang="en-US" altLang="zh-CN" dirty="0">
                  <a:latin typeface="Arial" panose="020B0604020202020204" pitchFamily="34" charset="0"/>
                </a:rPr>
                <a:t> </a:t>
              </a:r>
              <a:r>
                <a:rPr lang="en-US" altLang="zh-CN" dirty="0">
                  <a:latin typeface="Arial" panose="020B0604020202020204" pitchFamily="34" charset="0"/>
                  <a:cs typeface="Arial" panose="020B0604020202020204" pitchFamily="34" charset="0"/>
                </a:rPr>
                <a:t>●</a:t>
              </a:r>
              <a:endParaRPr lang="en-US" altLang="zh-CN" dirty="0">
                <a:latin typeface="Arial" panose="020B0604020202020204" pitchFamily="34" charset="0"/>
                <a:ea typeface="Arial" panose="020B0604020202020204" pitchFamily="34" charset="0"/>
              </a:endParaRPr>
            </a:p>
          </p:txBody>
        </p:sp>
        <p:sp>
          <p:nvSpPr>
            <p:cNvPr id="15366" name="Text Box 6"/>
            <p:cNvSpPr txBox="1"/>
            <p:nvPr/>
          </p:nvSpPr>
          <p:spPr>
            <a:xfrm>
              <a:off x="768" y="1824"/>
              <a:ext cx="1205" cy="349"/>
            </a:xfrm>
            <a:prstGeom prst="rect">
              <a:avLst/>
            </a:prstGeom>
            <a:noFill/>
            <a:ln w="9525">
              <a:noFill/>
            </a:ln>
          </p:spPr>
          <p:txBody>
            <a:bodyPr wrap="none">
              <a:spAutoFit/>
            </a:bodyPr>
            <a:p>
              <a:r>
                <a:rPr lang="en-US" altLang="zh-CN" sz="2400" dirty="0">
                  <a:latin typeface="Arial" panose="020B0604020202020204" pitchFamily="34" charset="0"/>
                </a:rPr>
                <a:t>noun </a:t>
              </a:r>
              <a:r>
                <a:rPr lang="en-US" altLang="zh-CN" dirty="0">
                  <a:latin typeface="Arial" panose="020B0604020202020204" pitchFamily="34" charset="0"/>
                  <a:cs typeface="Arial" panose="020B0604020202020204" pitchFamily="34" charset="0"/>
                </a:rPr>
                <a:t>● </a:t>
              </a:r>
              <a:r>
                <a:rPr lang="en-US" altLang="zh-CN" sz="2400" dirty="0">
                  <a:latin typeface="Arial" panose="020B0604020202020204" pitchFamily="34" charset="0"/>
                </a:rPr>
                <a:t>verb</a:t>
              </a:r>
              <a:r>
                <a:rPr lang="en-US" altLang="zh-CN" dirty="0">
                  <a:latin typeface="Arial" panose="020B0604020202020204" pitchFamily="34" charset="0"/>
                </a:rPr>
                <a:t> </a:t>
              </a:r>
              <a:endParaRPr lang="en-US" altLang="zh-CN" dirty="0">
                <a:latin typeface="Arial" panose="020B0604020202020204" pitchFamily="34" charset="0"/>
              </a:endParaRPr>
            </a:p>
          </p:txBody>
        </p:sp>
        <p:sp>
          <p:nvSpPr>
            <p:cNvPr id="15367" name="Text Box 7"/>
            <p:cNvSpPr txBox="1"/>
            <p:nvPr/>
          </p:nvSpPr>
          <p:spPr>
            <a:xfrm>
              <a:off x="3264" y="2400"/>
              <a:ext cx="720" cy="349"/>
            </a:xfrm>
            <a:prstGeom prst="rect">
              <a:avLst/>
            </a:prstGeom>
            <a:noFill/>
            <a:ln w="9525">
              <a:noFill/>
            </a:ln>
          </p:spPr>
          <p:txBody>
            <a:bodyPr wrap="none">
              <a:spAutoFit/>
            </a:bodyPr>
            <a:p>
              <a:r>
                <a:rPr lang="en-US" altLang="zh-CN" dirty="0">
                  <a:latin typeface="Arial" panose="020B0604020202020204" pitchFamily="34" charset="0"/>
                  <a:cs typeface="Arial" panose="020B0604020202020204" pitchFamily="34" charset="0"/>
                </a:rPr>
                <a:t>● </a:t>
              </a:r>
              <a:r>
                <a:rPr lang="en-US" altLang="zh-CN" sz="2400" dirty="0">
                  <a:latin typeface="Arial" panose="020B0604020202020204" pitchFamily="34" charset="0"/>
                </a:rPr>
                <a:t>verb</a:t>
              </a:r>
              <a:r>
                <a:rPr lang="en-US" altLang="zh-CN" dirty="0">
                  <a:latin typeface="Arial" panose="020B0604020202020204" pitchFamily="34" charset="0"/>
                </a:rPr>
                <a:t> </a:t>
              </a:r>
              <a:endParaRPr lang="en-US" altLang="zh-CN" dirty="0">
                <a:latin typeface="Arial" panose="020B0604020202020204" pitchFamily="34" charset="0"/>
              </a:endParaRPr>
            </a:p>
          </p:txBody>
        </p:sp>
        <p:sp>
          <p:nvSpPr>
            <p:cNvPr id="15368" name="Text Box 8"/>
            <p:cNvSpPr txBox="1"/>
            <p:nvPr/>
          </p:nvSpPr>
          <p:spPr>
            <a:xfrm>
              <a:off x="1200" y="2400"/>
              <a:ext cx="779" cy="349"/>
            </a:xfrm>
            <a:prstGeom prst="rect">
              <a:avLst/>
            </a:prstGeom>
            <a:noFill/>
            <a:ln w="9525">
              <a:noFill/>
            </a:ln>
          </p:spPr>
          <p:txBody>
            <a:bodyPr wrap="none">
              <a:spAutoFit/>
            </a:bodyPr>
            <a:p>
              <a:r>
                <a:rPr lang="en-US" altLang="zh-CN" sz="2400" dirty="0">
                  <a:latin typeface="Arial" panose="020B0604020202020204" pitchFamily="34" charset="0"/>
                </a:rPr>
                <a:t>Noun </a:t>
              </a: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15369" name="Text Box 9"/>
            <p:cNvSpPr txBox="1"/>
            <p:nvPr/>
          </p:nvSpPr>
          <p:spPr>
            <a:xfrm>
              <a:off x="4176" y="3025"/>
              <a:ext cx="756" cy="348"/>
            </a:xfrm>
            <a:prstGeom prst="rect">
              <a:avLst/>
            </a:prstGeom>
            <a:noFill/>
            <a:ln w="9525">
              <a:noFill/>
            </a:ln>
          </p:spPr>
          <p:txBody>
            <a:bodyPr wrap="none">
              <a:spAutoFit/>
            </a:bodyPr>
            <a:p>
              <a:r>
                <a:rPr lang="en-US" altLang="zh-CN" sz="2400" dirty="0">
                  <a:latin typeface="Arial" panose="020B0604020202020204" pitchFamily="34" charset="0"/>
                  <a:cs typeface="Arial" panose="020B0604020202020204" pitchFamily="34" charset="0"/>
                </a:rPr>
                <a:t>Runs</a:t>
              </a:r>
              <a:r>
                <a:rPr lang="en-US" altLang="zh-CN" dirty="0">
                  <a:latin typeface="Arial" panose="020B0604020202020204" pitchFamily="34" charset="0"/>
                  <a:cs typeface="Arial" panose="020B0604020202020204" pitchFamily="34" charset="0"/>
                </a:rPr>
                <a:t> ●</a:t>
              </a:r>
              <a:endParaRPr lang="en-US" altLang="zh-CN" dirty="0">
                <a:latin typeface="Arial" panose="020B0604020202020204" pitchFamily="34" charset="0"/>
              </a:endParaRPr>
            </a:p>
          </p:txBody>
        </p:sp>
        <p:sp>
          <p:nvSpPr>
            <p:cNvPr id="15370" name="Text Box 10"/>
            <p:cNvSpPr txBox="1"/>
            <p:nvPr/>
          </p:nvSpPr>
          <p:spPr>
            <a:xfrm>
              <a:off x="528" y="3072"/>
              <a:ext cx="811" cy="348"/>
            </a:xfrm>
            <a:prstGeom prst="rect">
              <a:avLst/>
            </a:prstGeom>
            <a:noFill/>
            <a:ln w="9525">
              <a:noFill/>
            </a:ln>
          </p:spPr>
          <p:txBody>
            <a:bodyPr wrap="none">
              <a:spAutoFit/>
            </a:bodyPr>
            <a:p>
              <a:r>
                <a:rPr lang="en-US" altLang="zh-CN" sz="2400" dirty="0">
                  <a:latin typeface="Arial" panose="020B0604020202020204" pitchFamily="34" charset="0"/>
                  <a:cs typeface="Arial" panose="020B0604020202020204" pitchFamily="34" charset="0"/>
                </a:rPr>
                <a:t>Marry </a:t>
              </a:r>
              <a:r>
                <a:rPr lang="en-US" altLang="zh-CN" dirty="0">
                  <a:latin typeface="Arial" panose="020B0604020202020204" pitchFamily="34" charset="0"/>
                  <a:cs typeface="Arial" panose="020B0604020202020204" pitchFamily="34" charset="0"/>
                </a:rPr>
                <a:t>●</a:t>
              </a:r>
              <a:endParaRPr lang="en-US" altLang="zh-CN" dirty="0">
                <a:latin typeface="Arial" panose="020B0604020202020204" pitchFamily="34" charset="0"/>
              </a:endParaRPr>
            </a:p>
          </p:txBody>
        </p:sp>
        <p:sp>
          <p:nvSpPr>
            <p:cNvPr id="15371" name="Text Box 11"/>
            <p:cNvSpPr txBox="1"/>
            <p:nvPr/>
          </p:nvSpPr>
          <p:spPr>
            <a:xfrm>
              <a:off x="3888" y="3456"/>
              <a:ext cx="1288" cy="557"/>
            </a:xfrm>
            <a:prstGeom prst="rect">
              <a:avLst/>
            </a:prstGeom>
            <a:noFill/>
            <a:ln w="9525">
              <a:noFill/>
            </a:ln>
          </p:spPr>
          <p:txBody>
            <a:bodyPr>
              <a:spAutoFit/>
            </a:bodyPr>
            <a:p>
              <a:r>
                <a:rPr lang="en-US" altLang="zh-CN" dirty="0">
                  <a:latin typeface="Arial" panose="020B0604020202020204" pitchFamily="34" charset="0"/>
                  <a:cs typeface="Arial" panose="020B0604020202020204" pitchFamily="34" charset="0"/>
                </a:rPr>
                <a:t>●</a:t>
              </a:r>
              <a:endParaRPr lang="en-US" altLang="zh-CN"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cs typeface="Arial" panose="020B0604020202020204" pitchFamily="34" charset="0"/>
                </a:rPr>
                <a:t>runs</a:t>
              </a:r>
              <a:endParaRPr lang="en-US" altLang="zh-CN" sz="2400" dirty="0">
                <a:latin typeface="Arial" panose="020B0604020202020204" pitchFamily="34" charset="0"/>
              </a:endParaRPr>
            </a:p>
          </p:txBody>
        </p:sp>
        <p:sp>
          <p:nvSpPr>
            <p:cNvPr id="15372" name="Text Box 12"/>
            <p:cNvSpPr txBox="1"/>
            <p:nvPr/>
          </p:nvSpPr>
          <p:spPr>
            <a:xfrm>
              <a:off x="960" y="3454"/>
              <a:ext cx="652" cy="557"/>
            </a:xfrm>
            <a:prstGeom prst="rect">
              <a:avLst/>
            </a:prstGeom>
            <a:noFill/>
            <a:ln w="9525">
              <a:noFill/>
            </a:ln>
          </p:spPr>
          <p:txBody>
            <a:bodyPr wrap="none">
              <a:spAutoFit/>
            </a:bodyPr>
            <a:p>
              <a:r>
                <a:rPr lang="en-US" altLang="zh-CN" dirty="0">
                  <a:latin typeface="Arial" panose="020B0604020202020204" pitchFamily="34" charset="0"/>
                  <a:cs typeface="Arial" panose="020B0604020202020204" pitchFamily="34" charset="0"/>
                </a:rPr>
                <a:t>●  </a:t>
              </a:r>
              <a:endParaRPr lang="en-US" altLang="zh-CN" dirty="0">
                <a:latin typeface="Arial" panose="020B0604020202020204" pitchFamily="34" charset="0"/>
                <a:cs typeface="Arial" panose="020B0604020202020204" pitchFamily="34" charset="0"/>
              </a:endParaRPr>
            </a:p>
            <a:p>
              <a:r>
                <a:rPr lang="en-US" altLang="zh-CN" sz="2400" dirty="0">
                  <a:latin typeface="Arial" panose="020B0604020202020204" pitchFamily="34" charset="0"/>
                </a:rPr>
                <a:t>marry</a:t>
              </a:r>
              <a:r>
                <a:rPr lang="en-US" altLang="zh-CN" dirty="0">
                  <a:latin typeface="Arial" panose="020B0604020202020204" pitchFamily="34" charset="0"/>
                </a:rPr>
                <a:t> </a:t>
              </a:r>
              <a:endParaRPr lang="en-US" altLang="zh-CN" dirty="0">
                <a:latin typeface="Arial" panose="020B0604020202020204" pitchFamily="34" charset="0"/>
              </a:endParaRPr>
            </a:p>
          </p:txBody>
        </p:sp>
        <p:sp>
          <p:nvSpPr>
            <p:cNvPr id="15373" name="Text Box 13"/>
            <p:cNvSpPr txBox="1"/>
            <p:nvPr/>
          </p:nvSpPr>
          <p:spPr>
            <a:xfrm>
              <a:off x="2112" y="1010"/>
              <a:ext cx="936" cy="558"/>
            </a:xfrm>
            <a:prstGeom prst="rect">
              <a:avLst/>
            </a:prstGeom>
            <a:noFill/>
            <a:ln w="9525">
              <a:noFill/>
            </a:ln>
          </p:spPr>
          <p:txBody>
            <a:bodyPr wrap="none">
              <a:spAutoFit/>
            </a:bodyPr>
            <a:p>
              <a:r>
                <a:rPr lang="en-US" altLang="zh-CN" sz="2400" dirty="0">
                  <a:latin typeface="Arial" panose="020B0604020202020204" pitchFamily="34" charset="0"/>
                  <a:cs typeface="Arial" panose="020B0604020202020204" pitchFamily="34" charset="0"/>
                </a:rPr>
                <a:t>Sentence</a:t>
              </a:r>
              <a:endParaRPr lang="en-US" altLang="zh-CN" sz="2400" dirty="0">
                <a:latin typeface="Arial" panose="020B0604020202020204" pitchFamily="34" charset="0"/>
                <a:cs typeface="Arial" panose="020B0604020202020204" pitchFamily="34" charset="0"/>
              </a:endParaRPr>
            </a:p>
            <a:p>
              <a:r>
                <a:rPr lang="en-US" altLang="zh-CN" dirty="0">
                  <a:latin typeface="Arial" panose="020B0604020202020204" pitchFamily="34" charset="0"/>
                  <a:cs typeface="Arial" panose="020B0604020202020204" pitchFamily="34" charset="0"/>
                </a:rPr>
                <a:t>       </a:t>
              </a:r>
              <a:r>
                <a:rPr lang="en-US" altLang="zh-CN" dirty="0">
                  <a:latin typeface="Arial" panose="020B0604020202020204" pitchFamily="34" charset="0"/>
                </a:rPr>
                <a:t>●</a:t>
              </a:r>
              <a:endParaRPr lang="en-US" altLang="zh-CN" dirty="0">
                <a:latin typeface="Arial" panose="020B0604020202020204" pitchFamily="34" charset="0"/>
              </a:endParaRPr>
            </a:p>
          </p:txBody>
        </p:sp>
        <p:sp>
          <p:nvSpPr>
            <p:cNvPr id="15374" name="Line 14"/>
            <p:cNvSpPr/>
            <p:nvPr/>
          </p:nvSpPr>
          <p:spPr>
            <a:xfrm>
              <a:off x="2496" y="672"/>
              <a:ext cx="0" cy="384"/>
            </a:xfrm>
            <a:prstGeom prst="line">
              <a:avLst/>
            </a:prstGeom>
            <a:ln w="9525" cap="flat" cmpd="sng">
              <a:solidFill>
                <a:schemeClr val="tx1"/>
              </a:solidFill>
              <a:prstDash val="solid"/>
              <a:headEnd type="none" w="med" len="med"/>
              <a:tailEnd type="triangle" w="med" len="med"/>
            </a:ln>
          </p:spPr>
        </p:sp>
        <p:sp>
          <p:nvSpPr>
            <p:cNvPr id="15375" name="Line 15"/>
            <p:cNvSpPr/>
            <p:nvPr/>
          </p:nvSpPr>
          <p:spPr>
            <a:xfrm flipH="1">
              <a:off x="1920" y="1440"/>
              <a:ext cx="528" cy="960"/>
            </a:xfrm>
            <a:prstGeom prst="line">
              <a:avLst/>
            </a:prstGeom>
            <a:ln w="9525" cap="flat" cmpd="sng">
              <a:solidFill>
                <a:schemeClr val="tx1"/>
              </a:solidFill>
              <a:prstDash val="solid"/>
              <a:headEnd type="none" w="med" len="med"/>
              <a:tailEnd type="triangle" w="med" len="med"/>
            </a:ln>
          </p:spPr>
        </p:sp>
        <p:sp>
          <p:nvSpPr>
            <p:cNvPr id="15376" name="Line 16"/>
            <p:cNvSpPr/>
            <p:nvPr/>
          </p:nvSpPr>
          <p:spPr>
            <a:xfrm>
              <a:off x="2544" y="1392"/>
              <a:ext cx="816" cy="1056"/>
            </a:xfrm>
            <a:prstGeom prst="line">
              <a:avLst/>
            </a:prstGeom>
            <a:ln w="9525" cap="flat" cmpd="sng">
              <a:solidFill>
                <a:schemeClr val="tx1"/>
              </a:solidFill>
              <a:prstDash val="solid"/>
              <a:headEnd type="none" w="med" len="med"/>
              <a:tailEnd type="triangle" w="med" len="med"/>
            </a:ln>
          </p:spPr>
        </p:sp>
        <p:sp>
          <p:nvSpPr>
            <p:cNvPr id="15377" name="Line 17"/>
            <p:cNvSpPr/>
            <p:nvPr/>
          </p:nvSpPr>
          <p:spPr>
            <a:xfrm flipH="1">
              <a:off x="1152" y="2640"/>
              <a:ext cx="672" cy="912"/>
            </a:xfrm>
            <a:prstGeom prst="line">
              <a:avLst/>
            </a:prstGeom>
            <a:ln w="9525" cap="flat" cmpd="sng">
              <a:solidFill>
                <a:schemeClr val="tx1"/>
              </a:solidFill>
              <a:prstDash val="solid"/>
              <a:headEnd type="none" w="med" len="med"/>
              <a:tailEnd type="triangle" w="med" len="med"/>
            </a:ln>
          </p:spPr>
        </p:sp>
        <p:sp>
          <p:nvSpPr>
            <p:cNvPr id="15378" name="Line 18"/>
            <p:cNvSpPr/>
            <p:nvPr/>
          </p:nvSpPr>
          <p:spPr>
            <a:xfrm>
              <a:off x="3408" y="2592"/>
              <a:ext cx="576" cy="816"/>
            </a:xfrm>
            <a:prstGeom prst="line">
              <a:avLst/>
            </a:prstGeom>
            <a:ln w="9525" cap="flat" cmpd="sng">
              <a:solidFill>
                <a:schemeClr val="tx1"/>
              </a:solidFill>
              <a:prstDash val="solid"/>
              <a:headEnd type="none" w="med" len="med"/>
              <a:tailEnd type="triangle" w="med" len="med"/>
            </a:ln>
          </p:spPr>
        </p:sp>
        <p:sp>
          <p:nvSpPr>
            <p:cNvPr id="15379" name="Line 19"/>
            <p:cNvSpPr/>
            <p:nvPr/>
          </p:nvSpPr>
          <p:spPr>
            <a:xfrm flipH="1">
              <a:off x="4128" y="3264"/>
              <a:ext cx="384" cy="240"/>
            </a:xfrm>
            <a:prstGeom prst="line">
              <a:avLst/>
            </a:prstGeom>
            <a:ln w="9525" cap="flat" cmpd="sng">
              <a:solidFill>
                <a:schemeClr val="tx1"/>
              </a:solidFill>
              <a:prstDash val="solid"/>
              <a:headEnd type="none" w="med" len="med"/>
              <a:tailEnd type="triangle" w="med" len="med"/>
            </a:ln>
          </p:spPr>
        </p:sp>
        <p:sp>
          <p:nvSpPr>
            <p:cNvPr id="15380" name="Line 20"/>
            <p:cNvSpPr/>
            <p:nvPr/>
          </p:nvSpPr>
          <p:spPr>
            <a:xfrm>
              <a:off x="768" y="3360"/>
              <a:ext cx="192" cy="144"/>
            </a:xfrm>
            <a:prstGeom prst="line">
              <a:avLst/>
            </a:prstGeom>
            <a:ln w="9525" cap="flat" cmpd="sng">
              <a:solidFill>
                <a:schemeClr val="tx1"/>
              </a:solidFill>
              <a:prstDash val="solid"/>
              <a:headEnd type="none" w="med" len="med"/>
              <a:tailEnd type="triangle" w="med" len="med"/>
            </a:ln>
          </p:spPr>
        </p:sp>
        <p:sp>
          <p:nvSpPr>
            <p:cNvPr id="15381" name="Line 21"/>
            <p:cNvSpPr/>
            <p:nvPr/>
          </p:nvSpPr>
          <p:spPr>
            <a:xfrm>
              <a:off x="1200" y="2064"/>
              <a:ext cx="240" cy="336"/>
            </a:xfrm>
            <a:prstGeom prst="line">
              <a:avLst/>
            </a:prstGeom>
            <a:ln w="9525" cap="flat" cmpd="sng">
              <a:solidFill>
                <a:schemeClr val="tx1"/>
              </a:solidFill>
              <a:prstDash val="solid"/>
              <a:headEnd type="none" w="med" len="med"/>
              <a:tailEnd type="triangle" w="med" len="med"/>
            </a:ln>
          </p:spPr>
        </p:sp>
        <p:sp>
          <p:nvSpPr>
            <p:cNvPr id="15382" name="Line 22"/>
            <p:cNvSpPr/>
            <p:nvPr/>
          </p:nvSpPr>
          <p:spPr>
            <a:xfrm flipH="1">
              <a:off x="3840" y="2016"/>
              <a:ext cx="384" cy="384"/>
            </a:xfrm>
            <a:prstGeom prst="line">
              <a:avLst/>
            </a:prstGeom>
            <a:ln w="9525" cap="flat" cmpd="sng">
              <a:solidFill>
                <a:schemeClr val="tx1"/>
              </a:solidFill>
              <a:prstDash val="solid"/>
              <a:headEnd type="none" w="med" len="med"/>
              <a:tailEnd type="triangle" w="med" len="med"/>
            </a:ln>
          </p:spPr>
        </p:sp>
      </p:grpSp>
      <p:sp>
        <p:nvSpPr>
          <p:cNvPr id="15363" name="Text Box 24"/>
          <p:cNvSpPr txBox="1"/>
          <p:nvPr/>
        </p:nvSpPr>
        <p:spPr>
          <a:xfrm>
            <a:off x="1447800" y="5686425"/>
            <a:ext cx="6215063" cy="701675"/>
          </a:xfrm>
          <a:prstGeom prst="rect">
            <a:avLst/>
          </a:prstGeom>
          <a:noFill/>
          <a:ln w="9525">
            <a:noFill/>
          </a:ln>
        </p:spPr>
        <p:txBody>
          <a:bodyPr wrap="none">
            <a:spAutoFit/>
          </a:bodyPr>
          <a:p>
            <a:r>
              <a:rPr lang="en-US" altLang="zh-CN" sz="2000" b="1" dirty="0">
                <a:latin typeface="Arial" panose="020B0604020202020204" pitchFamily="34" charset="0"/>
              </a:rPr>
              <a:t>Figure 15.4  the relationship of dotted rules to the </a:t>
            </a:r>
            <a:endParaRPr lang="en-US" altLang="zh-CN" sz="2000" b="1" dirty="0">
              <a:latin typeface="Arial" panose="020B0604020202020204" pitchFamily="34" charset="0"/>
            </a:endParaRPr>
          </a:p>
          <a:p>
            <a:r>
              <a:rPr lang="en-US" altLang="zh-CN" sz="2000" b="1" dirty="0">
                <a:latin typeface="Arial" panose="020B0604020202020204" pitchFamily="34" charset="0"/>
              </a:rPr>
              <a:t>generation of a parse tree.</a:t>
            </a:r>
            <a:endParaRPr lang="en-US" altLang="zh-CN" sz="2000" b="1" dirty="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3"/>
          <p:cNvSpPr>
            <a:spLocks noGrp="1" noRot="1"/>
          </p:cNvSpPr>
          <p:nvPr>
            <p:ph idx="1"/>
          </p:nvPr>
        </p:nvSpPr>
        <p:spPr>
          <a:xfrm>
            <a:off x="301625" y="1066800"/>
            <a:ext cx="8540750" cy="5032375"/>
          </a:xfrm>
        </p:spPr>
        <p:txBody>
          <a:bodyPr vert="horz" wrap="square" lIns="91440" tIns="45720" rIns="91440" bIns="45720" anchor="t" anchorCtr="0"/>
          <a:p>
            <a:pPr eaLnBrk="1" hangingPunct="1"/>
            <a:r>
              <a:rPr lang="en-US" altLang="zh-CN" sz="2800" dirty="0"/>
              <a:t>S0</a:t>
            </a:r>
            <a:r>
              <a:rPr lang="en-US" altLang="zh-CN" dirty="0"/>
              <a:t>:[(</a:t>
            </a:r>
            <a:r>
              <a:rPr lang="en-US" altLang="zh-CN" sz="2800" dirty="0"/>
              <a:t>$</a:t>
            </a:r>
            <a:r>
              <a:rPr lang="en-US" altLang="zh-CN" dirty="0"/>
              <a:t>→</a:t>
            </a:r>
            <a:r>
              <a:rPr lang="en-US" altLang="zh-CN" sz="1200" dirty="0"/>
              <a:t>●</a:t>
            </a:r>
            <a:r>
              <a:rPr lang="en-US" altLang="zh-CN" sz="2800" dirty="0"/>
              <a:t>S),                        start</a:t>
            </a:r>
            <a:endParaRPr lang="en-US" altLang="zh-CN" sz="2800" dirty="0"/>
          </a:p>
          <a:p>
            <a:pPr eaLnBrk="1" hangingPunct="1"/>
            <a:r>
              <a:rPr lang="en-US" altLang="zh-CN" dirty="0"/>
              <a:t>      (s→</a:t>
            </a:r>
            <a:r>
              <a:rPr lang="en-US" altLang="zh-CN" sz="1200" dirty="0"/>
              <a:t>● </a:t>
            </a:r>
            <a:r>
              <a:rPr lang="en-US" altLang="zh-CN" dirty="0"/>
              <a:t>noun verb)]      predictor</a:t>
            </a:r>
            <a:endParaRPr lang="en-US" altLang="zh-CN" dirty="0"/>
          </a:p>
          <a:p>
            <a:pPr eaLnBrk="1" hangingPunct="1"/>
            <a:r>
              <a:rPr lang="en-US" altLang="zh-CN" dirty="0"/>
              <a:t>S1:[(noun→marry</a:t>
            </a:r>
            <a:r>
              <a:rPr lang="en-US" altLang="zh-CN" sz="1200" dirty="0"/>
              <a:t>●</a:t>
            </a:r>
            <a:r>
              <a:rPr lang="en-US" altLang="zh-CN" dirty="0"/>
              <a:t>),     scanner</a:t>
            </a:r>
            <a:endParaRPr lang="en-US" altLang="zh-CN" dirty="0"/>
          </a:p>
          <a:p>
            <a:pPr eaLnBrk="1" hangingPunct="1"/>
            <a:r>
              <a:rPr lang="en-US" altLang="zh-CN" dirty="0"/>
              <a:t>      (s→noun </a:t>
            </a:r>
            <a:r>
              <a:rPr lang="en-US" altLang="zh-CN" sz="1200" dirty="0"/>
              <a:t>●</a:t>
            </a:r>
            <a:r>
              <a:rPr lang="en-US" altLang="zh-CN" dirty="0"/>
              <a:t> verb)]    completer</a:t>
            </a:r>
            <a:endParaRPr lang="en-US" altLang="zh-CN" dirty="0"/>
          </a:p>
          <a:p>
            <a:pPr eaLnBrk="1" hangingPunct="1"/>
            <a:r>
              <a:rPr lang="en-US" altLang="zh-CN" dirty="0"/>
              <a:t>S2:[(verb→ runs</a:t>
            </a:r>
            <a:r>
              <a:rPr lang="en-US" altLang="zh-CN" sz="1200" dirty="0"/>
              <a:t>●</a:t>
            </a:r>
            <a:r>
              <a:rPr lang="en-US" altLang="zh-CN" dirty="0"/>
              <a:t>)]       scanner</a:t>
            </a:r>
            <a:endParaRPr lang="en-US" altLang="zh-CN" dirty="0"/>
          </a:p>
          <a:p>
            <a:pPr eaLnBrk="1" hangingPunct="1"/>
            <a:r>
              <a:rPr lang="en-US" altLang="zh-CN" dirty="0"/>
              <a:t>      (s→noun verb</a:t>
            </a:r>
            <a:r>
              <a:rPr lang="en-US" altLang="zh-CN" sz="1200" dirty="0"/>
              <a:t>●</a:t>
            </a:r>
            <a:r>
              <a:rPr lang="en-US" altLang="zh-CN" dirty="0"/>
              <a:t>),     completer</a:t>
            </a:r>
            <a:endParaRPr lang="en-US" altLang="zh-CN" dirty="0"/>
          </a:p>
          <a:p>
            <a:pPr eaLnBrk="1" hangingPunct="1"/>
            <a:r>
              <a:rPr lang="en-US" altLang="zh-CN" dirty="0"/>
              <a:t>      ($→s</a:t>
            </a:r>
            <a:r>
              <a:rPr lang="en-US" altLang="zh-CN" sz="1200" dirty="0"/>
              <a:t>●</a:t>
            </a:r>
            <a:r>
              <a:rPr lang="en-US" altLang="zh-CN" dirty="0"/>
              <a:t>)]                   completer</a:t>
            </a:r>
            <a:endParaRPr lang="en-US" altLang="zh-CN"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2"/>
          <p:cNvSpPr>
            <a:spLocks noGrp="1" noRot="1"/>
          </p:cNvSpPr>
          <p:nvPr>
            <p:ph type="title"/>
          </p:nvPr>
        </p:nvSpPr>
        <p:spPr/>
        <p:txBody>
          <a:bodyPr vert="horz" wrap="square" lIns="91440" tIns="45720" rIns="91440" bIns="45720" anchor="ctr" anchorCtr="0"/>
          <a:p>
            <a:pPr eaLnBrk="1" hangingPunct="1"/>
            <a:r>
              <a:rPr lang="en-US" altLang="zh-CN" sz="4000" b="1" dirty="0"/>
              <a:t>15.2.2.2 The Earley algorithm: Pseudo-code</a:t>
            </a:r>
            <a:endParaRPr lang="en-US" altLang="zh-CN" sz="4000" b="1" dirty="0"/>
          </a:p>
        </p:txBody>
      </p:sp>
      <p:sp>
        <p:nvSpPr>
          <p:cNvPr id="17411" name="Rectangle 3"/>
          <p:cNvSpPr>
            <a:spLocks noGrp="1" noRot="1"/>
          </p:cNvSpPr>
          <p:nvPr>
            <p:ph idx="1"/>
          </p:nvPr>
        </p:nvSpPr>
        <p:spPr>
          <a:xfrm>
            <a:off x="301625" y="1600200"/>
            <a:ext cx="8540750" cy="5029200"/>
          </a:xfrm>
        </p:spPr>
        <p:txBody>
          <a:bodyPr vert="horz" wrap="square" lIns="91440" tIns="45720" rIns="91440" bIns="45720" anchor="t" anchorCtr="0"/>
          <a:p>
            <a:pPr eaLnBrk="1" hangingPunct="1"/>
            <a:r>
              <a:rPr lang="en-US" altLang="zh-CN" dirty="0"/>
              <a:t>We have (A→ seen</a:t>
            </a:r>
            <a:r>
              <a:rPr lang="en-US" altLang="zh-CN" sz="1200" dirty="0"/>
              <a:t>●</a:t>
            </a:r>
            <a:r>
              <a:rPr lang="en-US" altLang="zh-CN" dirty="0"/>
              <a:t>unseen,[i,j]), where i is the start of seen and j is the position of </a:t>
            </a:r>
            <a:r>
              <a:rPr lang="en-US" altLang="zh-CN" sz="1200" dirty="0"/>
              <a:t>● </a:t>
            </a:r>
            <a:r>
              <a:rPr lang="en-US" altLang="zh-CN" dirty="0"/>
              <a:t>in the word sequence.</a:t>
            </a:r>
            <a:endParaRPr lang="en-US" altLang="zh-CN" dirty="0"/>
          </a:p>
          <a:p>
            <a:pPr eaLnBrk="1" hangingPunct="1"/>
            <a:r>
              <a:rPr lang="en-US" altLang="zh-CN" dirty="0"/>
              <a:t>We now add indices to the parsing states discussed earlier for the sentence mary runs:</a:t>
            </a:r>
            <a:endParaRPr lang="en-US" altLang="zh-CN" dirty="0"/>
          </a:p>
          <a:p>
            <a:pPr eaLnBrk="1" hangingPunct="1">
              <a:buNone/>
            </a:pPr>
            <a:r>
              <a:rPr lang="en-US" altLang="zh-CN" sz="2000" dirty="0"/>
              <a:t>($→</a:t>
            </a:r>
            <a:r>
              <a:rPr lang="en-US" altLang="zh-CN" sz="1200" dirty="0"/>
              <a:t>●</a:t>
            </a:r>
            <a:r>
              <a:rPr lang="en-US" altLang="zh-CN" sz="2000" dirty="0"/>
              <a:t>s,[0,0])  produced by predictor,i=j=0,nothing parsed</a:t>
            </a:r>
            <a:endParaRPr lang="en-US" altLang="zh-CN" sz="2000" dirty="0"/>
          </a:p>
          <a:p>
            <a:pPr eaLnBrk="1" hangingPunct="1">
              <a:buNone/>
            </a:pPr>
            <a:r>
              <a:rPr lang="en-US" altLang="zh-CN" sz="2000" dirty="0"/>
              <a:t>(noun→marry</a:t>
            </a:r>
            <a:r>
              <a:rPr lang="en-US" altLang="zh-CN" sz="1200" dirty="0"/>
              <a:t>●</a:t>
            </a:r>
            <a:r>
              <a:rPr lang="en-US" altLang="zh-CN" sz="2000" dirty="0"/>
              <a:t>,[0,1]) scanner sees w1 between word indices 0 and 1</a:t>
            </a:r>
            <a:endParaRPr lang="en-US" altLang="zh-CN" sz="2000" dirty="0"/>
          </a:p>
          <a:p>
            <a:pPr eaLnBrk="1" hangingPunct="1">
              <a:buNone/>
            </a:pPr>
            <a:r>
              <a:rPr lang="en-US" altLang="zh-CN" sz="2000" dirty="0"/>
              <a:t>(s→noun</a:t>
            </a:r>
            <a:r>
              <a:rPr lang="en-US" altLang="zh-CN" sz="1200" dirty="0"/>
              <a:t>●</a:t>
            </a:r>
            <a:r>
              <a:rPr lang="en-US" altLang="zh-CN" sz="2000" dirty="0"/>
              <a:t>verb,[0,1])  completer has seen noun(marry) between 0 and 1</a:t>
            </a:r>
            <a:endParaRPr lang="en-US" altLang="zh-CN" sz="2000" dirty="0"/>
          </a:p>
          <a:p>
            <a:pPr eaLnBrk="1" hangingPunct="1">
              <a:buNone/>
            </a:pPr>
            <a:r>
              <a:rPr lang="en-US" altLang="zh-CN" sz="2000" dirty="0"/>
              <a:t>(s→noun verb </a:t>
            </a:r>
            <a:r>
              <a:rPr lang="en-US" altLang="zh-CN" sz="1200" dirty="0"/>
              <a:t>●</a:t>
            </a:r>
            <a:r>
              <a:rPr lang="en-US" altLang="zh-CN" sz="2000" dirty="0"/>
              <a:t>,[0,2])  completer has seen sentence s between 0 and 2</a:t>
            </a:r>
            <a:endParaRPr lang="en-US" altLang="zh-CN" sz="2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8434" name="Rectangle 3"/>
          <p:cNvSpPr>
            <a:spLocks noGrp="1" noRot="1"/>
          </p:cNvSpPr>
          <p:nvPr>
            <p:ph idx="1"/>
          </p:nvPr>
        </p:nvSpPr>
        <p:spPr>
          <a:xfrm>
            <a:off x="301625" y="457200"/>
            <a:ext cx="8540750" cy="6019800"/>
          </a:xfrm>
        </p:spPr>
        <p:txBody>
          <a:bodyPr vert="horz" wrap="square" lIns="91440" tIns="45720" rIns="91440" bIns="45720" anchor="t" anchorCtr="0"/>
          <a:p>
            <a:pPr eaLnBrk="1" hangingPunct="1">
              <a:lnSpc>
                <a:spcPct val="80000"/>
              </a:lnSpc>
            </a:pPr>
            <a:r>
              <a:rPr lang="en-US" altLang="zh-CN" sz="2800" dirty="0"/>
              <a:t>function EARLEY-PARSE(words,grammar) returns chart</a:t>
            </a:r>
            <a:endParaRPr lang="en-US" altLang="zh-CN" sz="2800" dirty="0"/>
          </a:p>
          <a:p>
            <a:pPr eaLnBrk="1" hangingPunct="1">
              <a:lnSpc>
                <a:spcPct val="80000"/>
              </a:lnSpc>
            </a:pPr>
            <a:r>
              <a:rPr lang="en-US" altLang="zh-CN" sz="2800" dirty="0"/>
              <a:t>begin</a:t>
            </a:r>
            <a:endParaRPr lang="en-US" altLang="zh-CN" sz="2800" dirty="0"/>
          </a:p>
          <a:p>
            <a:pPr eaLnBrk="1" hangingPunct="1">
              <a:lnSpc>
                <a:spcPct val="80000"/>
              </a:lnSpc>
            </a:pPr>
            <a:r>
              <a:rPr lang="en-US" altLang="zh-CN" sz="2800" dirty="0"/>
              <a:t>    chart:=empty</a:t>
            </a:r>
            <a:endParaRPr lang="en-US" altLang="zh-CN" sz="2800" dirty="0"/>
          </a:p>
          <a:p>
            <a:pPr eaLnBrk="1" hangingPunct="1">
              <a:lnSpc>
                <a:spcPct val="80000"/>
              </a:lnSpc>
            </a:pPr>
            <a:r>
              <a:rPr lang="en-US" altLang="zh-CN" sz="2800" dirty="0"/>
              <a:t>    ADDTOCHART(($→ </a:t>
            </a:r>
            <a:r>
              <a:rPr lang="en-US" altLang="zh-CN" sz="1200" dirty="0"/>
              <a:t>●</a:t>
            </a:r>
            <a:r>
              <a:rPr lang="en-US" altLang="zh-CN" sz="2800" dirty="0"/>
              <a:t>s,[0,0]), chart[0])</a:t>
            </a:r>
            <a:endParaRPr lang="en-US" altLang="zh-CN" sz="2800" dirty="0"/>
          </a:p>
          <a:p>
            <a:pPr eaLnBrk="1" hangingPunct="1">
              <a:lnSpc>
                <a:spcPct val="80000"/>
              </a:lnSpc>
            </a:pPr>
            <a:r>
              <a:rPr lang="en-US" altLang="zh-CN" sz="2800" dirty="0"/>
              <a:t>    for i from 0 to LENTH(words) do</a:t>
            </a:r>
            <a:endParaRPr lang="en-US" altLang="zh-CN" sz="2800" dirty="0"/>
          </a:p>
          <a:p>
            <a:pPr eaLnBrk="1" hangingPunct="1">
              <a:lnSpc>
                <a:spcPct val="80000"/>
              </a:lnSpc>
            </a:pPr>
            <a:r>
              <a:rPr lang="en-US" altLang="zh-CN" sz="2800" dirty="0"/>
              <a:t>        for each state in chart[i] do</a:t>
            </a:r>
            <a:endParaRPr lang="en-US" altLang="zh-CN" sz="2800" dirty="0"/>
          </a:p>
          <a:p>
            <a:pPr eaLnBrk="1" hangingPunct="1">
              <a:lnSpc>
                <a:spcPct val="80000"/>
              </a:lnSpc>
            </a:pPr>
            <a:r>
              <a:rPr lang="en-US" altLang="zh-CN" sz="2800" dirty="0"/>
              <a:t>          if rule_rhs(state)= …</a:t>
            </a:r>
            <a:r>
              <a:rPr lang="en-US" altLang="zh-CN" sz="1200" dirty="0"/>
              <a:t>●</a:t>
            </a:r>
            <a:r>
              <a:rPr lang="en-US" altLang="zh-CN" sz="2800" dirty="0"/>
              <a:t>A… and A is not a part of speech</a:t>
            </a:r>
            <a:endParaRPr lang="en-US" altLang="zh-CN" sz="2800" dirty="0"/>
          </a:p>
          <a:p>
            <a:pPr eaLnBrk="1" hangingPunct="1">
              <a:lnSpc>
                <a:spcPct val="80000"/>
              </a:lnSpc>
            </a:pPr>
            <a:r>
              <a:rPr lang="en-US" altLang="zh-CN" sz="2800" dirty="0"/>
              <a:t>          then PREDICTOR(state)</a:t>
            </a:r>
            <a:endParaRPr lang="en-US" altLang="zh-CN" sz="2800" dirty="0"/>
          </a:p>
          <a:p>
            <a:pPr eaLnBrk="1" hangingPunct="1">
              <a:lnSpc>
                <a:spcPct val="80000"/>
              </a:lnSpc>
            </a:pPr>
            <a:r>
              <a:rPr lang="en-US" altLang="zh-CN" sz="2800" dirty="0"/>
              <a:t>          else if rule_rhs(state)=…</a:t>
            </a:r>
            <a:r>
              <a:rPr lang="en-US" altLang="zh-CN" sz="1200" dirty="0"/>
              <a:t>●</a:t>
            </a:r>
            <a:r>
              <a:rPr lang="en-US" altLang="zh-CN" sz="2800" dirty="0"/>
              <a:t>L…</a:t>
            </a:r>
            <a:endParaRPr lang="en-US" altLang="zh-CN" sz="2800" dirty="0"/>
          </a:p>
          <a:p>
            <a:pPr eaLnBrk="1" hangingPunct="1">
              <a:lnSpc>
                <a:spcPct val="80000"/>
              </a:lnSpc>
            </a:pPr>
            <a:r>
              <a:rPr lang="en-US" altLang="zh-CN" sz="2800" dirty="0"/>
              <a:t>                    then SCANNER(state)</a:t>
            </a:r>
            <a:endParaRPr lang="en-US" altLang="zh-CN" sz="2800" dirty="0"/>
          </a:p>
          <a:p>
            <a:pPr eaLnBrk="1" hangingPunct="1">
              <a:lnSpc>
                <a:spcPct val="80000"/>
              </a:lnSpc>
            </a:pPr>
            <a:r>
              <a:rPr lang="en-US" altLang="zh-CN" sz="2800" dirty="0"/>
              <a:t>                    else COMPLETER(state)</a:t>
            </a:r>
            <a:endParaRPr lang="en-US" altLang="zh-CN" sz="2800" dirty="0"/>
          </a:p>
          <a:p>
            <a:pPr eaLnBrk="1" hangingPunct="1">
              <a:lnSpc>
                <a:spcPct val="80000"/>
              </a:lnSpc>
            </a:pPr>
            <a:r>
              <a:rPr lang="en-US" altLang="zh-CN" sz="2800" dirty="0"/>
              <a:t>end</a:t>
            </a:r>
            <a:endParaRPr lang="en-US" altLang="zh-CN"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9458" name="Rectangle 3"/>
          <p:cNvSpPr>
            <a:spLocks noGrp="1" noRot="1"/>
          </p:cNvSpPr>
          <p:nvPr>
            <p:ph idx="1"/>
          </p:nvPr>
        </p:nvSpPr>
        <p:spPr>
          <a:xfrm>
            <a:off x="301625" y="533400"/>
            <a:ext cx="8540750" cy="5565775"/>
          </a:xfrm>
        </p:spPr>
        <p:txBody>
          <a:bodyPr vert="horz" wrap="square" lIns="91440" tIns="45720" rIns="91440" bIns="45720" anchor="t" anchorCtr="0"/>
          <a:p>
            <a:pPr eaLnBrk="1" hangingPunct="1"/>
            <a:r>
              <a:rPr lang="en-US" altLang="zh-CN" sz="2800" dirty="0"/>
              <a:t>Procedure PREDICTOR((A→…</a:t>
            </a:r>
            <a:r>
              <a:rPr lang="en-US" altLang="zh-CN" sz="1200" dirty="0"/>
              <a:t>●</a:t>
            </a:r>
            <a:r>
              <a:rPr lang="en-US" altLang="zh-CN" sz="2800" dirty="0"/>
              <a:t>B…,[i,j]))</a:t>
            </a:r>
            <a:endParaRPr lang="en-US" altLang="zh-CN" sz="2800" dirty="0"/>
          </a:p>
          <a:p>
            <a:pPr eaLnBrk="1" hangingPunct="1"/>
            <a:r>
              <a:rPr lang="en-US" altLang="zh-CN" sz="2800" dirty="0"/>
              <a:t>Begin</a:t>
            </a:r>
            <a:endParaRPr lang="en-US" altLang="zh-CN" sz="2800" dirty="0"/>
          </a:p>
          <a:p>
            <a:pPr eaLnBrk="1" hangingPunct="1"/>
            <a:r>
              <a:rPr lang="en-US" altLang="zh-CN" sz="2800" dirty="0"/>
              <a:t>    for each(B→RHS) in grammar do</a:t>
            </a:r>
            <a:endParaRPr lang="en-US" altLang="zh-CN" sz="2800" dirty="0"/>
          </a:p>
          <a:p>
            <a:pPr eaLnBrk="1" hangingPunct="1"/>
            <a:r>
              <a:rPr lang="en-US" altLang="zh-CN" sz="2800" dirty="0"/>
              <a:t>        ADDTOCHART((B→</a:t>
            </a:r>
            <a:r>
              <a:rPr lang="en-US" altLang="zh-CN" sz="1200" dirty="0"/>
              <a:t>●</a:t>
            </a:r>
            <a:r>
              <a:rPr lang="en-US" altLang="zh-CN" sz="2800" dirty="0"/>
              <a:t>RHS,[j,j]),char[j])</a:t>
            </a:r>
            <a:endParaRPr lang="en-US" altLang="zh-CN" sz="2800" dirty="0"/>
          </a:p>
          <a:p>
            <a:pPr eaLnBrk="1" hangingPunct="1"/>
            <a:r>
              <a:rPr lang="en-US" altLang="zh-CN" sz="2800" dirty="0"/>
              <a:t>End</a:t>
            </a:r>
            <a:endParaRPr lang="en-US" altLang="zh-CN" sz="2800" dirty="0"/>
          </a:p>
          <a:p>
            <a:pPr eaLnBrk="1" hangingPunct="1"/>
            <a:r>
              <a:rPr lang="en-US" altLang="zh-CN" sz="2800" dirty="0"/>
              <a:t>Procedure SCANNER((A→…</a:t>
            </a:r>
            <a:r>
              <a:rPr lang="en-US" altLang="zh-CN" sz="1200" dirty="0"/>
              <a:t>●</a:t>
            </a:r>
            <a:r>
              <a:rPr lang="en-US" altLang="zh-CN" sz="2800" dirty="0"/>
              <a:t>L…,[i,j]))</a:t>
            </a:r>
            <a:endParaRPr lang="en-US" altLang="zh-CN" sz="2800" dirty="0"/>
          </a:p>
          <a:p>
            <a:pPr eaLnBrk="1" hangingPunct="1"/>
            <a:r>
              <a:rPr lang="en-US" altLang="zh-CN" sz="2800" dirty="0"/>
              <a:t>Begin</a:t>
            </a:r>
            <a:endParaRPr lang="en-US" altLang="zh-CN" sz="2800" dirty="0"/>
          </a:p>
          <a:p>
            <a:pPr eaLnBrk="1" hangingPunct="1"/>
            <a:r>
              <a:rPr lang="en-US" altLang="zh-CN" sz="2800" dirty="0"/>
              <a:t>    if(L→word[j]) is_in grammar</a:t>
            </a:r>
            <a:endParaRPr lang="en-US" altLang="zh-CN" sz="2800" dirty="0"/>
          </a:p>
          <a:p>
            <a:pPr eaLnBrk="1" hangingPunct="1"/>
            <a:r>
              <a:rPr lang="en-US" altLang="zh-CN" sz="2800" dirty="0"/>
              <a:t>        then ADDTOCHART((L→word[j] </a:t>
            </a:r>
            <a:r>
              <a:rPr lang="en-US" altLang="zh-CN" sz="1200" dirty="0"/>
              <a:t>●</a:t>
            </a:r>
            <a:r>
              <a:rPr lang="en-US" altLang="zh-CN" sz="2800" dirty="0"/>
              <a:t>,[j,j+1]),char[j+1])</a:t>
            </a:r>
            <a:endParaRPr lang="en-US" altLang="zh-CN" sz="2800" dirty="0"/>
          </a:p>
          <a:p>
            <a:pPr eaLnBrk="1" hangingPunct="1"/>
            <a:r>
              <a:rPr lang="en-US" altLang="zh-CN" sz="2800" dirty="0"/>
              <a:t>End</a:t>
            </a:r>
            <a:endParaRPr lang="en-US" altLang="zh-CN" sz="2800" dirty="0"/>
          </a:p>
          <a:p>
            <a:pPr eaLnBrk="1" hangingPunct="1"/>
            <a:endParaRPr lang="en-US" altLang="zh-CN"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0482" name="Rectangle 3"/>
          <p:cNvSpPr>
            <a:spLocks noGrp="1" noRot="1"/>
          </p:cNvSpPr>
          <p:nvPr>
            <p:ph idx="1"/>
          </p:nvPr>
        </p:nvSpPr>
        <p:spPr>
          <a:xfrm>
            <a:off x="301625" y="685800"/>
            <a:ext cx="8540750" cy="5413375"/>
          </a:xfrm>
        </p:spPr>
        <p:txBody>
          <a:bodyPr vert="horz" wrap="square" lIns="91440" tIns="45720" rIns="91440" bIns="45720" anchor="t" anchorCtr="0"/>
          <a:p>
            <a:pPr eaLnBrk="1" hangingPunct="1"/>
            <a:r>
              <a:rPr lang="en-US" altLang="zh-CN" sz="2800" dirty="0"/>
              <a:t>Procedure COMPLETER((B→…</a:t>
            </a:r>
            <a:r>
              <a:rPr lang="en-US" altLang="zh-CN" sz="1200" dirty="0"/>
              <a:t>●</a:t>
            </a:r>
            <a:r>
              <a:rPr lang="en-US" altLang="zh-CN" sz="2800" dirty="0"/>
              <a:t>,[j,k]))</a:t>
            </a:r>
            <a:endParaRPr lang="en-US" altLang="zh-CN" sz="2800" dirty="0"/>
          </a:p>
          <a:p>
            <a:pPr eaLnBrk="1" hangingPunct="1"/>
            <a:r>
              <a:rPr lang="en-US" altLang="zh-CN" sz="2800" dirty="0"/>
              <a:t>Begin </a:t>
            </a:r>
            <a:endParaRPr lang="en-US" altLang="zh-CN" sz="2800" dirty="0"/>
          </a:p>
          <a:p>
            <a:pPr eaLnBrk="1" hangingPunct="1"/>
            <a:r>
              <a:rPr lang="en-US" altLang="zh-CN" sz="2800" dirty="0"/>
              <a:t>   for each (A→…</a:t>
            </a:r>
            <a:r>
              <a:rPr lang="en-US" altLang="zh-CN" sz="1200" dirty="0"/>
              <a:t>●</a:t>
            </a:r>
            <a:r>
              <a:rPr lang="en-US" altLang="zh-CN" sz="2800" dirty="0"/>
              <a:t>B…,[i,j]) in chart[j] do </a:t>
            </a:r>
            <a:endParaRPr lang="en-US" altLang="zh-CN" sz="2800" dirty="0"/>
          </a:p>
          <a:p>
            <a:pPr eaLnBrk="1" hangingPunct="1"/>
            <a:r>
              <a:rPr lang="en-US" altLang="zh-CN" sz="2800" dirty="0"/>
              <a:t>      ADDTOCHART((A→…B</a:t>
            </a:r>
            <a:r>
              <a:rPr lang="en-US" altLang="zh-CN" sz="1200" dirty="0"/>
              <a:t>●</a:t>
            </a:r>
            <a:r>
              <a:rPr lang="en-US" altLang="zh-CN" sz="2800" dirty="0"/>
              <a:t>…,[i,k]), chart[k])</a:t>
            </a:r>
            <a:endParaRPr lang="en-US" altLang="zh-CN" sz="2800" dirty="0"/>
          </a:p>
          <a:p>
            <a:pPr eaLnBrk="1" hangingPunct="1"/>
            <a:r>
              <a:rPr lang="en-US" altLang="zh-CN" sz="2800" dirty="0"/>
              <a:t>End</a:t>
            </a:r>
            <a:endParaRPr lang="en-US" altLang="zh-CN" sz="2800" dirty="0"/>
          </a:p>
          <a:p>
            <a:pPr eaLnBrk="1" hangingPunct="1"/>
            <a:r>
              <a:rPr lang="en-US" altLang="zh-CN" sz="2800" dirty="0"/>
              <a:t>Procedure ADDTOCHAR(state, state-list)</a:t>
            </a:r>
            <a:endParaRPr lang="en-US" altLang="zh-CN" sz="2800" dirty="0"/>
          </a:p>
          <a:p>
            <a:pPr eaLnBrk="1" hangingPunct="1"/>
            <a:r>
              <a:rPr lang="en-US" altLang="zh-CN" sz="2800" dirty="0"/>
              <a:t>Begin</a:t>
            </a:r>
            <a:endParaRPr lang="en-US" altLang="zh-CN" sz="2800" dirty="0"/>
          </a:p>
          <a:p>
            <a:pPr eaLnBrk="1" hangingPunct="1"/>
            <a:r>
              <a:rPr lang="en-US" altLang="zh-CN" sz="2800" dirty="0"/>
              <a:t>    if state is not in state-list</a:t>
            </a:r>
            <a:endParaRPr lang="en-US" altLang="zh-CN" sz="2800" dirty="0"/>
          </a:p>
          <a:p>
            <a:pPr eaLnBrk="1" hangingPunct="1"/>
            <a:r>
              <a:rPr lang="en-US" altLang="zh-CN" sz="2800" dirty="0"/>
              <a:t>    then ADDTOEND(state, state-list)</a:t>
            </a:r>
            <a:endParaRPr lang="en-US" altLang="zh-CN" sz="2800" dirty="0"/>
          </a:p>
          <a:p>
            <a:pPr eaLnBrk="1" hangingPunct="1"/>
            <a:r>
              <a:rPr lang="en-US" altLang="zh-CN" sz="2800" dirty="0"/>
              <a:t>end</a:t>
            </a:r>
            <a:endParaRPr lang="en-US" altLang="zh-CN" sz="2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1506" name="标题 1"/>
          <p:cNvSpPr>
            <a:spLocks noGrp="1"/>
          </p:cNvSpPr>
          <p:nvPr>
            <p:ph type="title"/>
          </p:nvPr>
        </p:nvSpPr>
        <p:spPr/>
        <p:txBody>
          <a:bodyPr vert="horz" wrap="square" lIns="91440" tIns="45720" rIns="91440" bIns="45720" anchor="ctr" anchorCtr="0"/>
          <a:p>
            <a:pPr>
              <a:buNone/>
            </a:pPr>
            <a:r>
              <a:rPr lang="en-US" altLang="zh-CN" dirty="0"/>
              <a:t>15.3 transition network parsers and semantics</a:t>
            </a:r>
            <a:endParaRPr lang="zh-CN" altLang="en-US" dirty="0"/>
          </a:p>
        </p:txBody>
      </p:sp>
      <p:sp>
        <p:nvSpPr>
          <p:cNvPr id="21507" name="内容占位符 2"/>
          <p:cNvSpPr>
            <a:spLocks noGrp="1"/>
          </p:cNvSpPr>
          <p:nvPr>
            <p:ph idx="1"/>
          </p:nvPr>
        </p:nvSpPr>
        <p:spPr/>
        <p:txBody>
          <a:bodyPr vert="horz" wrap="square" lIns="91440" tIns="45720" rIns="91440" bIns="45720" anchor="t" anchorCtr="0"/>
          <a:p>
            <a:r>
              <a:rPr lang="en-US" altLang="zh-CN" dirty="0"/>
              <a:t>15.3.1  Transition network parsers</a:t>
            </a:r>
            <a:endParaRPr lang="en-US" altLang="zh-CN" dirty="0"/>
          </a:p>
          <a:p>
            <a:r>
              <a:rPr lang="en-US" altLang="zh-CN" sz="2400" dirty="0"/>
              <a:t>A transition network parser represents a grammar as a set of finite-state machines or transition networks. Each network corresponds to a single nonterminal in the grammar. Arcs are labeled with either terminal of nonterminal symbols. Each path trough the network, the start state to the final state, corresponds to some rule for that nonterminal; the sequence of arc labels on the path is the sequence of symbols on the right-hand side of the rule</a:t>
            </a:r>
            <a:r>
              <a:rPr lang="en-US" altLang="zh-CN" dirty="0"/>
              <a:t>.</a:t>
            </a:r>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2530" name="Rectangle 2"/>
          <p:cNvSpPr>
            <a:spLocks noGrp="1" noRot="1"/>
          </p:cNvSpPr>
          <p:nvPr>
            <p:ph type="title"/>
          </p:nvPr>
        </p:nvSpPr>
        <p:spPr/>
        <p:txBody>
          <a:bodyPr vert="horz" wrap="square" lIns="91440" tIns="45720" rIns="91440" bIns="45720" anchor="ctr" anchorCtr="0"/>
          <a:p>
            <a:pPr eaLnBrk="1" hangingPunct="1"/>
            <a:endParaRPr lang="en-US" altLang="zh-CN" sz="4000" dirty="0"/>
          </a:p>
        </p:txBody>
      </p:sp>
      <p:sp>
        <p:nvSpPr>
          <p:cNvPr id="22531" name="Rectangle 3"/>
          <p:cNvSpPr>
            <a:spLocks noGrp="1" noRot="1"/>
          </p:cNvSpPr>
          <p:nvPr>
            <p:ph idx="1"/>
          </p:nvPr>
        </p:nvSpPr>
        <p:spPr/>
        <p:txBody>
          <a:bodyPr vert="horz" wrap="square" lIns="91440" tIns="45720" rIns="91440" bIns="45720" anchor="t" anchorCtr="0"/>
          <a:p>
            <a:pPr eaLnBrk="1" hangingPunct="1"/>
            <a:endParaRPr lang="en-US" altLang="zh-CN" dirty="0"/>
          </a:p>
        </p:txBody>
      </p:sp>
      <p:grpSp>
        <p:nvGrpSpPr>
          <p:cNvPr id="22532" name="Group 24"/>
          <p:cNvGrpSpPr/>
          <p:nvPr/>
        </p:nvGrpSpPr>
        <p:grpSpPr>
          <a:xfrm>
            <a:off x="898525" y="2362200"/>
            <a:ext cx="6721475" cy="3832225"/>
            <a:chOff x="566" y="1488"/>
            <a:chExt cx="4234" cy="2414"/>
          </a:xfrm>
        </p:grpSpPr>
        <p:sp>
          <p:nvSpPr>
            <p:cNvPr id="22533" name="Oval 4"/>
            <p:cNvSpPr/>
            <p:nvPr/>
          </p:nvSpPr>
          <p:spPr>
            <a:xfrm>
              <a:off x="816" y="1776"/>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initial</a:t>
              </a:r>
              <a:endParaRPr lang="en-US" altLang="zh-CN" dirty="0">
                <a:latin typeface="Arial" panose="020B0604020202020204" pitchFamily="34" charset="0"/>
              </a:endParaRPr>
            </a:p>
          </p:txBody>
        </p:sp>
        <p:sp>
          <p:nvSpPr>
            <p:cNvPr id="22534" name="Oval 5"/>
            <p:cNvSpPr/>
            <p:nvPr/>
          </p:nvSpPr>
          <p:spPr>
            <a:xfrm>
              <a:off x="2400" y="1728"/>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endParaRPr lang="zh-CN" altLang="zh-CN" dirty="0">
                <a:latin typeface="Arial" panose="020B0604020202020204" pitchFamily="34" charset="0"/>
              </a:endParaRPr>
            </a:p>
          </p:txBody>
        </p:sp>
        <p:sp>
          <p:nvSpPr>
            <p:cNvPr id="22535" name="Oval 6"/>
            <p:cNvSpPr/>
            <p:nvPr/>
          </p:nvSpPr>
          <p:spPr>
            <a:xfrm>
              <a:off x="4176" y="3024"/>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initial</a:t>
              </a:r>
              <a:endParaRPr lang="en-US" altLang="zh-CN" dirty="0">
                <a:latin typeface="Arial" panose="020B0604020202020204" pitchFamily="34" charset="0"/>
              </a:endParaRPr>
            </a:p>
          </p:txBody>
        </p:sp>
        <p:sp>
          <p:nvSpPr>
            <p:cNvPr id="22536" name="Oval 7"/>
            <p:cNvSpPr/>
            <p:nvPr/>
          </p:nvSpPr>
          <p:spPr>
            <a:xfrm>
              <a:off x="2448" y="2784"/>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endParaRPr lang="zh-CN" altLang="zh-CN" dirty="0">
                <a:latin typeface="Arial" panose="020B0604020202020204" pitchFamily="34" charset="0"/>
              </a:endParaRPr>
            </a:p>
          </p:txBody>
        </p:sp>
        <p:sp>
          <p:nvSpPr>
            <p:cNvPr id="22537" name="Oval 8"/>
            <p:cNvSpPr/>
            <p:nvPr/>
          </p:nvSpPr>
          <p:spPr>
            <a:xfrm>
              <a:off x="816" y="3072"/>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initial</a:t>
              </a:r>
              <a:endParaRPr lang="en-US" altLang="zh-CN" dirty="0">
                <a:latin typeface="Arial" panose="020B0604020202020204" pitchFamily="34" charset="0"/>
              </a:endParaRPr>
            </a:p>
          </p:txBody>
        </p:sp>
        <p:sp>
          <p:nvSpPr>
            <p:cNvPr id="22538" name="Oval 9"/>
            <p:cNvSpPr/>
            <p:nvPr/>
          </p:nvSpPr>
          <p:spPr>
            <a:xfrm>
              <a:off x="4080" y="1776"/>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final</a:t>
              </a:r>
              <a:endParaRPr lang="en-US" altLang="zh-CN" dirty="0">
                <a:latin typeface="Arial" panose="020B0604020202020204" pitchFamily="34" charset="0"/>
              </a:endParaRPr>
            </a:p>
          </p:txBody>
        </p:sp>
        <p:cxnSp>
          <p:nvCxnSpPr>
            <p:cNvPr id="22539" name="AutoShape 10"/>
            <p:cNvCxnSpPr/>
            <p:nvPr/>
          </p:nvCxnSpPr>
          <p:spPr>
            <a:xfrm flipV="1">
              <a:off x="1440" y="2016"/>
              <a:ext cx="960" cy="48"/>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22540" name="AutoShape 12"/>
            <p:cNvCxnSpPr>
              <a:stCxn id="22534" idx="6"/>
              <a:endCxn id="22538" idx="2"/>
            </p:cNvCxnSpPr>
            <p:nvPr/>
          </p:nvCxnSpPr>
          <p:spPr>
            <a:xfrm>
              <a:off x="3024" y="2040"/>
              <a:ext cx="1056" cy="48"/>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22541" name="AutoShape 13"/>
            <p:cNvCxnSpPr>
              <a:stCxn id="22537" idx="6"/>
              <a:endCxn id="22536" idx="2"/>
            </p:cNvCxnSpPr>
            <p:nvPr/>
          </p:nvCxnSpPr>
          <p:spPr>
            <a:xfrm flipV="1">
              <a:off x="1440" y="3096"/>
              <a:ext cx="1008" cy="288"/>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22542" name="AutoShape 14"/>
            <p:cNvCxnSpPr>
              <a:stCxn id="22536" idx="6"/>
              <a:endCxn id="22535" idx="2"/>
            </p:cNvCxnSpPr>
            <p:nvPr/>
          </p:nvCxnSpPr>
          <p:spPr>
            <a:xfrm>
              <a:off x="3072" y="3096"/>
              <a:ext cx="1104" cy="240"/>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22543" name="AutoShape 16"/>
            <p:cNvCxnSpPr>
              <a:stCxn id="22537" idx="4"/>
              <a:endCxn id="22535" idx="4"/>
            </p:cNvCxnSpPr>
            <p:nvPr/>
          </p:nvCxnSpPr>
          <p:spPr>
            <a:xfrm rot="5400000" flipH="1" flipV="1">
              <a:off x="2784" y="1992"/>
              <a:ext cx="48" cy="3360"/>
            </a:xfrm>
            <a:prstGeom prst="curvedConnector3">
              <a:avLst>
                <a:gd name="adj1" fmla="val -300000"/>
              </a:avLst>
            </a:prstGeom>
            <a:ln w="9525" cap="flat" cmpd="sng">
              <a:solidFill>
                <a:schemeClr val="tx1"/>
              </a:solidFill>
              <a:prstDash val="solid"/>
              <a:headEnd type="none" w="med" len="med"/>
              <a:tailEnd type="triangle" w="med" len="med"/>
            </a:ln>
          </p:spPr>
        </p:cxnSp>
        <p:sp>
          <p:nvSpPr>
            <p:cNvPr id="22544" name="Text Box 17"/>
            <p:cNvSpPr txBox="1"/>
            <p:nvPr/>
          </p:nvSpPr>
          <p:spPr>
            <a:xfrm>
              <a:off x="1440" y="1776"/>
              <a:ext cx="980" cy="231"/>
            </a:xfrm>
            <a:prstGeom prst="rect">
              <a:avLst/>
            </a:prstGeom>
            <a:noFill/>
            <a:ln w="9525">
              <a:noFill/>
            </a:ln>
          </p:spPr>
          <p:txBody>
            <a:bodyPr wrap="none">
              <a:spAutoFit/>
            </a:bodyPr>
            <a:p>
              <a:r>
                <a:rPr lang="en-US" altLang="zh-CN" dirty="0">
                  <a:latin typeface="Arial" panose="020B0604020202020204" pitchFamily="34" charset="0"/>
                </a:rPr>
                <a:t>Noun_phrase</a:t>
              </a:r>
              <a:endParaRPr lang="en-US" altLang="zh-CN" dirty="0">
                <a:latin typeface="Arial" panose="020B0604020202020204" pitchFamily="34" charset="0"/>
              </a:endParaRPr>
            </a:p>
          </p:txBody>
        </p:sp>
        <p:sp>
          <p:nvSpPr>
            <p:cNvPr id="22545" name="Text Box 18"/>
            <p:cNvSpPr txBox="1"/>
            <p:nvPr/>
          </p:nvSpPr>
          <p:spPr>
            <a:xfrm>
              <a:off x="3206" y="1799"/>
              <a:ext cx="916" cy="404"/>
            </a:xfrm>
            <a:prstGeom prst="rect">
              <a:avLst/>
            </a:prstGeom>
            <a:noFill/>
            <a:ln w="9525">
              <a:noFill/>
            </a:ln>
          </p:spPr>
          <p:txBody>
            <a:bodyPr wrap="none">
              <a:spAutoFit/>
            </a:bodyPr>
            <a:p>
              <a:pPr>
                <a:spcBef>
                  <a:spcPct val="20000"/>
                </a:spcBef>
              </a:pPr>
              <a:r>
                <a:rPr lang="en-US" altLang="zh-CN" dirty="0">
                  <a:latin typeface="Arial" panose="020B0604020202020204" pitchFamily="34" charset="0"/>
                </a:rPr>
                <a:t>verb_phrase</a:t>
              </a: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22546" name="Text Box 19"/>
            <p:cNvSpPr txBox="1"/>
            <p:nvPr/>
          </p:nvSpPr>
          <p:spPr>
            <a:xfrm>
              <a:off x="1622" y="2951"/>
              <a:ext cx="500" cy="231"/>
            </a:xfrm>
            <a:prstGeom prst="rect">
              <a:avLst/>
            </a:prstGeom>
            <a:noFill/>
            <a:ln w="9525">
              <a:noFill/>
            </a:ln>
          </p:spPr>
          <p:txBody>
            <a:bodyPr wrap="none">
              <a:spAutoFit/>
            </a:bodyPr>
            <a:p>
              <a:r>
                <a:rPr lang="en-US" altLang="zh-CN" dirty="0">
                  <a:latin typeface="Arial" panose="020B0604020202020204" pitchFamily="34" charset="0"/>
                </a:rPr>
                <a:t>article</a:t>
              </a:r>
              <a:endParaRPr lang="en-US" altLang="zh-CN" dirty="0">
                <a:latin typeface="Arial" panose="020B0604020202020204" pitchFamily="34" charset="0"/>
              </a:endParaRPr>
            </a:p>
          </p:txBody>
        </p:sp>
        <p:sp>
          <p:nvSpPr>
            <p:cNvPr id="22547" name="Text Box 20"/>
            <p:cNvSpPr txBox="1"/>
            <p:nvPr/>
          </p:nvSpPr>
          <p:spPr>
            <a:xfrm>
              <a:off x="3398" y="2951"/>
              <a:ext cx="436" cy="231"/>
            </a:xfrm>
            <a:prstGeom prst="rect">
              <a:avLst/>
            </a:prstGeom>
            <a:noFill/>
            <a:ln w="9525">
              <a:noFill/>
            </a:ln>
          </p:spPr>
          <p:txBody>
            <a:bodyPr wrap="none">
              <a:spAutoFit/>
            </a:bodyPr>
            <a:p>
              <a:r>
                <a:rPr lang="en-US" altLang="zh-CN" dirty="0">
                  <a:latin typeface="Arial" panose="020B0604020202020204" pitchFamily="34" charset="0"/>
                </a:rPr>
                <a:t>noun</a:t>
              </a:r>
              <a:endParaRPr lang="en-US" altLang="zh-CN" dirty="0">
                <a:latin typeface="Arial" panose="020B0604020202020204" pitchFamily="34" charset="0"/>
              </a:endParaRPr>
            </a:p>
          </p:txBody>
        </p:sp>
        <p:sp>
          <p:nvSpPr>
            <p:cNvPr id="22548" name="Text Box 21"/>
            <p:cNvSpPr txBox="1"/>
            <p:nvPr/>
          </p:nvSpPr>
          <p:spPr>
            <a:xfrm>
              <a:off x="2486" y="3671"/>
              <a:ext cx="436" cy="231"/>
            </a:xfrm>
            <a:prstGeom prst="rect">
              <a:avLst/>
            </a:prstGeom>
            <a:noFill/>
            <a:ln w="9525">
              <a:noFill/>
            </a:ln>
          </p:spPr>
          <p:txBody>
            <a:bodyPr wrap="none">
              <a:spAutoFit/>
            </a:bodyPr>
            <a:p>
              <a:r>
                <a:rPr lang="en-US" altLang="zh-CN" dirty="0">
                  <a:latin typeface="Arial" panose="020B0604020202020204" pitchFamily="34" charset="0"/>
                </a:rPr>
                <a:t>noun</a:t>
              </a:r>
              <a:endParaRPr lang="en-US" altLang="zh-CN" dirty="0">
                <a:latin typeface="Arial" panose="020B0604020202020204" pitchFamily="34" charset="0"/>
              </a:endParaRPr>
            </a:p>
          </p:txBody>
        </p:sp>
        <p:sp>
          <p:nvSpPr>
            <p:cNvPr id="22549" name="Text Box 22"/>
            <p:cNvSpPr txBox="1"/>
            <p:nvPr/>
          </p:nvSpPr>
          <p:spPr>
            <a:xfrm>
              <a:off x="576" y="1488"/>
              <a:ext cx="764" cy="231"/>
            </a:xfrm>
            <a:prstGeom prst="rect">
              <a:avLst/>
            </a:prstGeom>
            <a:noFill/>
            <a:ln w="9525">
              <a:noFill/>
            </a:ln>
          </p:spPr>
          <p:txBody>
            <a:bodyPr wrap="none">
              <a:spAutoFit/>
            </a:bodyPr>
            <a:p>
              <a:r>
                <a:rPr lang="en-US" altLang="zh-CN" dirty="0">
                  <a:latin typeface="Arial" panose="020B0604020202020204" pitchFamily="34" charset="0"/>
                </a:rPr>
                <a:t>Sentence:</a:t>
              </a:r>
              <a:endParaRPr lang="en-US" altLang="zh-CN" dirty="0">
                <a:latin typeface="Arial" panose="020B0604020202020204" pitchFamily="34" charset="0"/>
              </a:endParaRPr>
            </a:p>
          </p:txBody>
        </p:sp>
        <p:sp>
          <p:nvSpPr>
            <p:cNvPr id="22550" name="Text Box 23"/>
            <p:cNvSpPr txBox="1"/>
            <p:nvPr/>
          </p:nvSpPr>
          <p:spPr>
            <a:xfrm>
              <a:off x="566" y="2807"/>
              <a:ext cx="996" cy="231"/>
            </a:xfrm>
            <a:prstGeom prst="rect">
              <a:avLst/>
            </a:prstGeom>
            <a:noFill/>
            <a:ln w="9525">
              <a:noFill/>
            </a:ln>
          </p:spPr>
          <p:txBody>
            <a:bodyPr wrap="none">
              <a:spAutoFit/>
            </a:bodyPr>
            <a:p>
              <a:r>
                <a:rPr lang="en-US" altLang="zh-CN" dirty="0">
                  <a:latin typeface="Arial" panose="020B0604020202020204" pitchFamily="34" charset="0"/>
                </a:rPr>
                <a:t>noun_phrase:</a:t>
              </a:r>
              <a:endParaRPr lang="en-US" altLang="zh-CN" dirty="0">
                <a:latin typeface="Arial" panose="020B060402020202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3" name="Rectangle 2"/>
          <p:cNvSpPr>
            <a:spLocks noGrp="1" noRot="1"/>
          </p:cNvSpPr>
          <p:nvPr>
            <p:ph type="title"/>
          </p:nvPr>
        </p:nvSpPr>
        <p:spPr/>
        <p:txBody>
          <a:bodyPr vert="horz" wrap="square" lIns="91440" tIns="45720" rIns="91440" bIns="45720" anchor="ctr" anchorCtr="0"/>
          <a:p>
            <a:pPr eaLnBrk="1" hangingPunct="1"/>
            <a:r>
              <a:rPr lang="en-US" altLang="zh-CN" sz="4000" dirty="0"/>
              <a:t>15.0 The natural language understanding problem</a:t>
            </a:r>
            <a:endParaRPr lang="en-US" altLang="zh-CN" sz="4000" dirty="0"/>
          </a:p>
        </p:txBody>
      </p:sp>
      <p:pic>
        <p:nvPicPr>
          <p:cNvPr id="4" name="图片 3"/>
          <p:cNvPicPr>
            <a:picLocks noChangeAspect="1"/>
          </p:cNvPicPr>
          <p:nvPr/>
        </p:nvPicPr>
        <p:blipFill>
          <a:blip r:embed="rId1"/>
          <a:srcRect l="-6" b="7640"/>
          <a:stretch>
            <a:fillRect/>
          </a:stretch>
        </p:blipFill>
        <p:spPr>
          <a:xfrm>
            <a:off x="4343400" y="4191000"/>
            <a:ext cx="4722495" cy="2449195"/>
          </a:xfrm>
          <a:prstGeom prst="rect">
            <a:avLst/>
          </a:prstGeom>
        </p:spPr>
      </p:pic>
      <p:sp>
        <p:nvSpPr>
          <p:cNvPr id="5" name="文本框 4"/>
          <p:cNvSpPr txBox="1"/>
          <p:nvPr/>
        </p:nvSpPr>
        <p:spPr>
          <a:xfrm>
            <a:off x="990600" y="2209800"/>
            <a:ext cx="7028180" cy="1568450"/>
          </a:xfrm>
          <a:prstGeom prst="rect">
            <a:avLst/>
          </a:prstGeom>
          <a:noFill/>
        </p:spPr>
        <p:txBody>
          <a:bodyPr wrap="square" rtlCol="0">
            <a:spAutoFit/>
          </a:bodyPr>
          <a:p>
            <a:r>
              <a:rPr lang="zh-CN" altLang="en-US" sz="4800"/>
              <a:t>窗前明月光，疑是地上霜，</a:t>
            </a:r>
            <a:endParaRPr lang="zh-CN" altLang="en-US" sz="4800"/>
          </a:p>
          <a:p>
            <a:r>
              <a:rPr lang="zh-CN" altLang="en-US" sz="4800"/>
              <a:t>举头望明月，低头思故乡。</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554" name="Group 37"/>
          <p:cNvGrpSpPr/>
          <p:nvPr/>
        </p:nvGrpSpPr>
        <p:grpSpPr>
          <a:xfrm>
            <a:off x="914400" y="609600"/>
            <a:ext cx="7162800" cy="4462463"/>
            <a:chOff x="576" y="384"/>
            <a:chExt cx="4512" cy="3424"/>
          </a:xfrm>
        </p:grpSpPr>
        <p:sp>
          <p:nvSpPr>
            <p:cNvPr id="23556" name="Oval 4"/>
            <p:cNvSpPr/>
            <p:nvPr/>
          </p:nvSpPr>
          <p:spPr>
            <a:xfrm>
              <a:off x="864" y="672"/>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initial</a:t>
              </a:r>
              <a:endParaRPr lang="en-US" altLang="zh-CN" dirty="0">
                <a:latin typeface="Arial" panose="020B0604020202020204" pitchFamily="34" charset="0"/>
              </a:endParaRPr>
            </a:p>
          </p:txBody>
        </p:sp>
        <p:sp>
          <p:nvSpPr>
            <p:cNvPr id="23557" name="Oval 5"/>
            <p:cNvSpPr/>
            <p:nvPr/>
          </p:nvSpPr>
          <p:spPr>
            <a:xfrm>
              <a:off x="1968" y="2928"/>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final</a:t>
              </a:r>
              <a:endParaRPr lang="en-US" altLang="zh-CN" dirty="0">
                <a:latin typeface="Arial" panose="020B0604020202020204" pitchFamily="34" charset="0"/>
              </a:endParaRPr>
            </a:p>
          </p:txBody>
        </p:sp>
        <p:sp>
          <p:nvSpPr>
            <p:cNvPr id="23558" name="Oval 6"/>
            <p:cNvSpPr/>
            <p:nvPr/>
          </p:nvSpPr>
          <p:spPr>
            <a:xfrm>
              <a:off x="720" y="2928"/>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initial</a:t>
              </a:r>
              <a:endParaRPr lang="en-US" altLang="zh-CN" dirty="0">
                <a:latin typeface="Arial" panose="020B0604020202020204" pitchFamily="34" charset="0"/>
              </a:endParaRPr>
            </a:p>
          </p:txBody>
        </p:sp>
        <p:sp>
          <p:nvSpPr>
            <p:cNvPr id="23559" name="Oval 7"/>
            <p:cNvSpPr/>
            <p:nvPr/>
          </p:nvSpPr>
          <p:spPr>
            <a:xfrm>
              <a:off x="4464" y="1824"/>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final</a:t>
              </a:r>
              <a:endParaRPr lang="en-US" altLang="zh-CN" dirty="0">
                <a:latin typeface="Arial" panose="020B0604020202020204" pitchFamily="34" charset="0"/>
              </a:endParaRPr>
            </a:p>
          </p:txBody>
        </p:sp>
        <p:sp>
          <p:nvSpPr>
            <p:cNvPr id="23560" name="Oval 8"/>
            <p:cNvSpPr/>
            <p:nvPr/>
          </p:nvSpPr>
          <p:spPr>
            <a:xfrm>
              <a:off x="3216" y="1872"/>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initial</a:t>
              </a:r>
              <a:endParaRPr lang="en-US" altLang="zh-CN" dirty="0">
                <a:latin typeface="Arial" panose="020B0604020202020204" pitchFamily="34" charset="0"/>
              </a:endParaRPr>
            </a:p>
          </p:txBody>
        </p:sp>
        <p:sp>
          <p:nvSpPr>
            <p:cNvPr id="23561" name="Oval 9"/>
            <p:cNvSpPr/>
            <p:nvPr/>
          </p:nvSpPr>
          <p:spPr>
            <a:xfrm>
              <a:off x="1968" y="1872"/>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final</a:t>
              </a:r>
              <a:endParaRPr lang="en-US" altLang="zh-CN" dirty="0">
                <a:latin typeface="Arial" panose="020B0604020202020204" pitchFamily="34" charset="0"/>
              </a:endParaRPr>
            </a:p>
          </p:txBody>
        </p:sp>
        <p:sp>
          <p:nvSpPr>
            <p:cNvPr id="23562" name="Oval 10"/>
            <p:cNvSpPr/>
            <p:nvPr/>
          </p:nvSpPr>
          <p:spPr>
            <a:xfrm>
              <a:off x="624" y="1872"/>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initial</a:t>
              </a:r>
              <a:endParaRPr lang="en-US" altLang="zh-CN" dirty="0">
                <a:latin typeface="Arial" panose="020B0604020202020204" pitchFamily="34" charset="0"/>
              </a:endParaRPr>
            </a:p>
          </p:txBody>
        </p:sp>
        <p:sp>
          <p:nvSpPr>
            <p:cNvPr id="23563" name="Oval 11"/>
            <p:cNvSpPr/>
            <p:nvPr/>
          </p:nvSpPr>
          <p:spPr>
            <a:xfrm>
              <a:off x="2400" y="480"/>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endParaRPr lang="zh-CN" altLang="zh-CN" dirty="0">
                <a:latin typeface="Arial" panose="020B0604020202020204" pitchFamily="34" charset="0"/>
              </a:endParaRPr>
            </a:p>
          </p:txBody>
        </p:sp>
        <p:sp>
          <p:nvSpPr>
            <p:cNvPr id="23564" name="Oval 12"/>
            <p:cNvSpPr/>
            <p:nvPr/>
          </p:nvSpPr>
          <p:spPr>
            <a:xfrm>
              <a:off x="3984" y="624"/>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final</a:t>
              </a:r>
              <a:endParaRPr lang="en-US" altLang="zh-CN" dirty="0">
                <a:latin typeface="Arial" panose="020B0604020202020204" pitchFamily="34" charset="0"/>
              </a:endParaRPr>
            </a:p>
          </p:txBody>
        </p:sp>
        <p:cxnSp>
          <p:nvCxnSpPr>
            <p:cNvPr id="23565" name="AutoShape 14"/>
            <p:cNvCxnSpPr>
              <a:stCxn id="23556" idx="6"/>
              <a:endCxn id="23563" idx="2"/>
            </p:cNvCxnSpPr>
            <p:nvPr/>
          </p:nvCxnSpPr>
          <p:spPr>
            <a:xfrm flipV="1">
              <a:off x="1488" y="792"/>
              <a:ext cx="912" cy="192"/>
            </a:xfrm>
            <a:prstGeom prst="curvedConnector3">
              <a:avLst>
                <a:gd name="adj1" fmla="val 48245"/>
              </a:avLst>
            </a:prstGeom>
            <a:ln w="9525" cap="flat" cmpd="sng">
              <a:solidFill>
                <a:schemeClr val="tx1"/>
              </a:solidFill>
              <a:prstDash val="solid"/>
              <a:headEnd type="none" w="med" len="med"/>
              <a:tailEnd type="triangle" w="med" len="med"/>
            </a:ln>
          </p:spPr>
        </p:cxnSp>
        <p:cxnSp>
          <p:nvCxnSpPr>
            <p:cNvPr id="23566" name="AutoShape 15"/>
            <p:cNvCxnSpPr>
              <a:stCxn id="23563" idx="6"/>
              <a:endCxn id="23564" idx="2"/>
            </p:cNvCxnSpPr>
            <p:nvPr/>
          </p:nvCxnSpPr>
          <p:spPr>
            <a:xfrm>
              <a:off x="3024" y="792"/>
              <a:ext cx="960" cy="144"/>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23567" name="AutoShape 17"/>
            <p:cNvCxnSpPr>
              <a:stCxn id="23556" idx="5"/>
              <a:endCxn id="23564" idx="3"/>
            </p:cNvCxnSpPr>
            <p:nvPr/>
          </p:nvCxnSpPr>
          <p:spPr>
            <a:xfrm rot="5400000" flipH="1" flipV="1">
              <a:off x="2712" y="-158"/>
              <a:ext cx="48" cy="2678"/>
            </a:xfrm>
            <a:prstGeom prst="curvedConnector3">
              <a:avLst>
                <a:gd name="adj1" fmla="val -489583"/>
              </a:avLst>
            </a:prstGeom>
            <a:ln w="9525" cap="flat" cmpd="sng">
              <a:solidFill>
                <a:schemeClr val="tx1"/>
              </a:solidFill>
              <a:prstDash val="solid"/>
              <a:headEnd type="none" w="med" len="med"/>
              <a:tailEnd type="triangle" w="med" len="med"/>
            </a:ln>
          </p:spPr>
        </p:cxnSp>
        <p:cxnSp>
          <p:nvCxnSpPr>
            <p:cNvPr id="23568" name="AutoShape 19"/>
            <p:cNvCxnSpPr>
              <a:stCxn id="23562" idx="7"/>
              <a:endCxn id="23561" idx="1"/>
            </p:cNvCxnSpPr>
            <p:nvPr/>
          </p:nvCxnSpPr>
          <p:spPr>
            <a:xfrm rot="5400000" flipV="1">
              <a:off x="1607" y="1512"/>
              <a:ext cx="1" cy="902"/>
            </a:xfrm>
            <a:prstGeom prst="curvedConnector3">
              <a:avLst>
                <a:gd name="adj1" fmla="val -23500009"/>
              </a:avLst>
            </a:prstGeom>
            <a:ln w="9525" cap="flat" cmpd="sng">
              <a:solidFill>
                <a:schemeClr val="tx1"/>
              </a:solidFill>
              <a:prstDash val="solid"/>
              <a:headEnd type="none" w="med" len="med"/>
              <a:tailEnd type="triangle" w="med" len="med"/>
            </a:ln>
          </p:spPr>
        </p:cxnSp>
        <p:cxnSp>
          <p:nvCxnSpPr>
            <p:cNvPr id="23569" name="AutoShape 20"/>
            <p:cNvCxnSpPr>
              <a:stCxn id="23562" idx="5"/>
              <a:endCxn id="23561" idx="3"/>
            </p:cNvCxnSpPr>
            <p:nvPr/>
          </p:nvCxnSpPr>
          <p:spPr>
            <a:xfrm rot="-5400000" flipH="1">
              <a:off x="1607" y="1954"/>
              <a:ext cx="1" cy="902"/>
            </a:xfrm>
            <a:prstGeom prst="curvedConnector3">
              <a:avLst>
                <a:gd name="adj1" fmla="val 23500009"/>
              </a:avLst>
            </a:prstGeom>
            <a:ln w="9525" cap="flat" cmpd="sng">
              <a:solidFill>
                <a:schemeClr val="tx1"/>
              </a:solidFill>
              <a:prstDash val="solid"/>
              <a:headEnd type="none" w="med" len="med"/>
              <a:tailEnd type="triangle" w="med" len="med"/>
            </a:ln>
          </p:spPr>
        </p:cxnSp>
        <p:cxnSp>
          <p:nvCxnSpPr>
            <p:cNvPr id="23570" name="AutoShape 21"/>
            <p:cNvCxnSpPr>
              <a:stCxn id="23560" idx="7"/>
              <a:endCxn id="23559" idx="1"/>
            </p:cNvCxnSpPr>
            <p:nvPr/>
          </p:nvCxnSpPr>
          <p:spPr>
            <a:xfrm rot="-5400000">
              <a:off x="4128" y="1536"/>
              <a:ext cx="48" cy="806"/>
            </a:xfrm>
            <a:prstGeom prst="curvedConnector3">
              <a:avLst>
                <a:gd name="adj1" fmla="val 589583"/>
              </a:avLst>
            </a:prstGeom>
            <a:ln w="9525" cap="flat" cmpd="sng">
              <a:solidFill>
                <a:schemeClr val="tx1"/>
              </a:solidFill>
              <a:prstDash val="solid"/>
              <a:headEnd type="none" w="med" len="med"/>
              <a:tailEnd type="triangle" w="med" len="med"/>
            </a:ln>
          </p:spPr>
        </p:cxnSp>
        <p:cxnSp>
          <p:nvCxnSpPr>
            <p:cNvPr id="23571" name="AutoShape 22"/>
            <p:cNvCxnSpPr>
              <a:stCxn id="23560" idx="5"/>
              <a:endCxn id="23559" idx="3"/>
            </p:cNvCxnSpPr>
            <p:nvPr/>
          </p:nvCxnSpPr>
          <p:spPr>
            <a:xfrm rot="5400000" flipH="1" flipV="1">
              <a:off x="4128" y="1978"/>
              <a:ext cx="48" cy="806"/>
            </a:xfrm>
            <a:prstGeom prst="curvedConnector3">
              <a:avLst>
                <a:gd name="adj1" fmla="val -489583"/>
              </a:avLst>
            </a:prstGeom>
            <a:ln w="9525" cap="flat" cmpd="sng">
              <a:solidFill>
                <a:schemeClr val="tx1"/>
              </a:solidFill>
              <a:prstDash val="solid"/>
              <a:headEnd type="none" w="med" len="med"/>
              <a:tailEnd type="triangle" w="med" len="med"/>
            </a:ln>
          </p:spPr>
        </p:cxnSp>
        <p:cxnSp>
          <p:nvCxnSpPr>
            <p:cNvPr id="23572" name="AutoShape 23"/>
            <p:cNvCxnSpPr>
              <a:stCxn id="23558" idx="7"/>
              <a:endCxn id="23557" idx="1"/>
            </p:cNvCxnSpPr>
            <p:nvPr/>
          </p:nvCxnSpPr>
          <p:spPr>
            <a:xfrm rot="5400000" flipV="1">
              <a:off x="1655" y="2616"/>
              <a:ext cx="1" cy="806"/>
            </a:xfrm>
            <a:prstGeom prst="curvedConnector3">
              <a:avLst>
                <a:gd name="adj1" fmla="val -23500009"/>
              </a:avLst>
            </a:prstGeom>
            <a:ln w="9525" cap="flat" cmpd="sng">
              <a:solidFill>
                <a:schemeClr val="tx1"/>
              </a:solidFill>
              <a:prstDash val="solid"/>
              <a:headEnd type="none" w="med" len="med"/>
              <a:tailEnd type="triangle" w="med" len="med"/>
            </a:ln>
          </p:spPr>
        </p:cxnSp>
        <p:cxnSp>
          <p:nvCxnSpPr>
            <p:cNvPr id="23573" name="AutoShape 24"/>
            <p:cNvCxnSpPr>
              <a:stCxn id="23558" idx="5"/>
              <a:endCxn id="23557" idx="3"/>
            </p:cNvCxnSpPr>
            <p:nvPr/>
          </p:nvCxnSpPr>
          <p:spPr>
            <a:xfrm rot="-5400000" flipH="1">
              <a:off x="1655" y="3058"/>
              <a:ext cx="1" cy="806"/>
            </a:xfrm>
            <a:prstGeom prst="curvedConnector3">
              <a:avLst>
                <a:gd name="adj1" fmla="val 23500009"/>
              </a:avLst>
            </a:prstGeom>
            <a:ln w="9525" cap="flat" cmpd="sng">
              <a:solidFill>
                <a:schemeClr val="tx1"/>
              </a:solidFill>
              <a:prstDash val="solid"/>
              <a:headEnd type="none" w="med" len="med"/>
              <a:tailEnd type="triangle" w="med" len="med"/>
            </a:ln>
          </p:spPr>
        </p:cxnSp>
        <p:sp>
          <p:nvSpPr>
            <p:cNvPr id="23574" name="Text Box 25"/>
            <p:cNvSpPr txBox="1"/>
            <p:nvPr/>
          </p:nvSpPr>
          <p:spPr>
            <a:xfrm>
              <a:off x="576" y="384"/>
              <a:ext cx="956" cy="492"/>
            </a:xfrm>
            <a:prstGeom prst="rect">
              <a:avLst/>
            </a:prstGeom>
            <a:noFill/>
            <a:ln w="9525">
              <a:noFill/>
            </a:ln>
          </p:spPr>
          <p:txBody>
            <a:bodyPr wrap="none">
              <a:spAutoFit/>
            </a:bodyPr>
            <a:p>
              <a:pPr>
                <a:spcBef>
                  <a:spcPct val="20000"/>
                </a:spcBef>
              </a:pPr>
              <a:r>
                <a:rPr lang="en-US" altLang="zh-CN" dirty="0">
                  <a:latin typeface="Arial" panose="020B0604020202020204" pitchFamily="34" charset="0"/>
                </a:rPr>
                <a:t>verb_phrase:</a:t>
              </a: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23575" name="Text Box 26"/>
            <p:cNvSpPr txBox="1"/>
            <p:nvPr/>
          </p:nvSpPr>
          <p:spPr>
            <a:xfrm>
              <a:off x="1670" y="695"/>
              <a:ext cx="396" cy="281"/>
            </a:xfrm>
            <a:prstGeom prst="rect">
              <a:avLst/>
            </a:prstGeom>
            <a:noFill/>
            <a:ln w="9525">
              <a:noFill/>
            </a:ln>
          </p:spPr>
          <p:txBody>
            <a:bodyPr wrap="none">
              <a:spAutoFit/>
            </a:bodyPr>
            <a:p>
              <a:r>
                <a:rPr lang="en-US" altLang="zh-CN" dirty="0">
                  <a:latin typeface="Arial" panose="020B0604020202020204" pitchFamily="34" charset="0"/>
                </a:rPr>
                <a:t>verb</a:t>
              </a:r>
              <a:endParaRPr lang="en-US" altLang="zh-CN" dirty="0">
                <a:latin typeface="Arial" panose="020B0604020202020204" pitchFamily="34" charset="0"/>
              </a:endParaRPr>
            </a:p>
          </p:txBody>
        </p:sp>
        <p:sp>
          <p:nvSpPr>
            <p:cNvPr id="23576" name="Text Box 27"/>
            <p:cNvSpPr txBox="1"/>
            <p:nvPr/>
          </p:nvSpPr>
          <p:spPr>
            <a:xfrm>
              <a:off x="3072" y="624"/>
              <a:ext cx="956" cy="281"/>
            </a:xfrm>
            <a:prstGeom prst="rect">
              <a:avLst/>
            </a:prstGeom>
            <a:noFill/>
            <a:ln w="9525">
              <a:noFill/>
            </a:ln>
          </p:spPr>
          <p:txBody>
            <a:bodyPr wrap="none">
              <a:spAutoFit/>
            </a:bodyPr>
            <a:p>
              <a:r>
                <a:rPr lang="en-US" altLang="zh-CN" dirty="0">
                  <a:latin typeface="Arial" panose="020B0604020202020204" pitchFamily="34" charset="0"/>
                </a:rPr>
                <a:t>noun_phrase</a:t>
              </a:r>
              <a:endParaRPr lang="en-US" altLang="zh-CN" dirty="0">
                <a:latin typeface="Arial" panose="020B0604020202020204" pitchFamily="34" charset="0"/>
              </a:endParaRPr>
            </a:p>
          </p:txBody>
        </p:sp>
        <p:sp>
          <p:nvSpPr>
            <p:cNvPr id="23577" name="Text Box 28"/>
            <p:cNvSpPr txBox="1"/>
            <p:nvPr/>
          </p:nvSpPr>
          <p:spPr>
            <a:xfrm>
              <a:off x="2448" y="1200"/>
              <a:ext cx="396" cy="281"/>
            </a:xfrm>
            <a:prstGeom prst="rect">
              <a:avLst/>
            </a:prstGeom>
            <a:noFill/>
            <a:ln w="9525">
              <a:noFill/>
            </a:ln>
          </p:spPr>
          <p:txBody>
            <a:bodyPr wrap="none">
              <a:spAutoFit/>
            </a:bodyPr>
            <a:p>
              <a:r>
                <a:rPr lang="en-US" altLang="zh-CN" dirty="0">
                  <a:latin typeface="Arial" panose="020B0604020202020204" pitchFamily="34" charset="0"/>
                </a:rPr>
                <a:t>verb</a:t>
              </a:r>
              <a:endParaRPr lang="en-US" altLang="zh-CN" dirty="0">
                <a:latin typeface="Arial" panose="020B0604020202020204" pitchFamily="34" charset="0"/>
              </a:endParaRPr>
            </a:p>
          </p:txBody>
        </p:sp>
        <p:sp>
          <p:nvSpPr>
            <p:cNvPr id="23578" name="Text Box 29"/>
            <p:cNvSpPr txBox="1"/>
            <p:nvPr/>
          </p:nvSpPr>
          <p:spPr>
            <a:xfrm>
              <a:off x="614" y="1607"/>
              <a:ext cx="500" cy="281"/>
            </a:xfrm>
            <a:prstGeom prst="rect">
              <a:avLst/>
            </a:prstGeom>
            <a:noFill/>
            <a:ln w="9525">
              <a:noFill/>
            </a:ln>
          </p:spPr>
          <p:txBody>
            <a:bodyPr wrap="none">
              <a:spAutoFit/>
            </a:bodyPr>
            <a:p>
              <a:r>
                <a:rPr lang="en-US" altLang="zh-CN" dirty="0">
                  <a:latin typeface="Arial" panose="020B0604020202020204" pitchFamily="34" charset="0"/>
                </a:rPr>
                <a:t>article</a:t>
              </a:r>
              <a:endParaRPr lang="en-US" altLang="zh-CN" dirty="0">
                <a:latin typeface="Arial" panose="020B0604020202020204" pitchFamily="34" charset="0"/>
              </a:endParaRPr>
            </a:p>
          </p:txBody>
        </p:sp>
        <p:sp>
          <p:nvSpPr>
            <p:cNvPr id="23579" name="Text Box 30"/>
            <p:cNvSpPr txBox="1"/>
            <p:nvPr/>
          </p:nvSpPr>
          <p:spPr>
            <a:xfrm>
              <a:off x="3302" y="1654"/>
              <a:ext cx="396" cy="282"/>
            </a:xfrm>
            <a:prstGeom prst="rect">
              <a:avLst/>
            </a:prstGeom>
            <a:noFill/>
            <a:ln w="9525">
              <a:noFill/>
            </a:ln>
          </p:spPr>
          <p:txBody>
            <a:bodyPr wrap="none">
              <a:spAutoFit/>
            </a:bodyPr>
            <a:p>
              <a:r>
                <a:rPr lang="en-US" altLang="zh-CN" dirty="0">
                  <a:latin typeface="Arial" panose="020B0604020202020204" pitchFamily="34" charset="0"/>
                </a:rPr>
                <a:t>verb</a:t>
              </a:r>
              <a:endParaRPr lang="en-US" altLang="zh-CN" dirty="0">
                <a:latin typeface="Arial" panose="020B0604020202020204" pitchFamily="34" charset="0"/>
              </a:endParaRPr>
            </a:p>
          </p:txBody>
        </p:sp>
        <p:sp>
          <p:nvSpPr>
            <p:cNvPr id="23580" name="Text Box 31"/>
            <p:cNvSpPr txBox="1"/>
            <p:nvPr/>
          </p:nvSpPr>
          <p:spPr>
            <a:xfrm>
              <a:off x="1478" y="1559"/>
              <a:ext cx="196" cy="282"/>
            </a:xfrm>
            <a:prstGeom prst="rect">
              <a:avLst/>
            </a:prstGeom>
            <a:noFill/>
            <a:ln w="9525">
              <a:noFill/>
            </a:ln>
          </p:spPr>
          <p:txBody>
            <a:bodyPr wrap="none">
              <a:spAutoFit/>
            </a:bodyPr>
            <a:p>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23581" name="Text Box 32"/>
            <p:cNvSpPr txBox="1"/>
            <p:nvPr/>
          </p:nvSpPr>
          <p:spPr>
            <a:xfrm>
              <a:off x="1430" y="2376"/>
              <a:ext cx="316" cy="281"/>
            </a:xfrm>
            <a:prstGeom prst="rect">
              <a:avLst/>
            </a:prstGeom>
            <a:noFill/>
            <a:ln w="9525">
              <a:noFill/>
            </a:ln>
          </p:spPr>
          <p:txBody>
            <a:bodyPr wrap="none">
              <a:spAutoFit/>
            </a:bodyPr>
            <a:p>
              <a:r>
                <a:rPr lang="en-US" altLang="zh-CN" dirty="0">
                  <a:latin typeface="Arial" panose="020B0604020202020204" pitchFamily="34" charset="0"/>
                </a:rPr>
                <a:t>the</a:t>
              </a:r>
              <a:endParaRPr lang="en-US" altLang="zh-CN" dirty="0">
                <a:latin typeface="Arial" panose="020B0604020202020204" pitchFamily="34" charset="0"/>
              </a:endParaRPr>
            </a:p>
          </p:txBody>
        </p:sp>
        <p:sp>
          <p:nvSpPr>
            <p:cNvPr id="23582" name="Text Box 33"/>
            <p:cNvSpPr txBox="1"/>
            <p:nvPr/>
          </p:nvSpPr>
          <p:spPr>
            <a:xfrm>
              <a:off x="3974" y="1559"/>
              <a:ext cx="404" cy="282"/>
            </a:xfrm>
            <a:prstGeom prst="rect">
              <a:avLst/>
            </a:prstGeom>
            <a:noFill/>
            <a:ln w="9525">
              <a:noFill/>
            </a:ln>
          </p:spPr>
          <p:txBody>
            <a:bodyPr wrap="none">
              <a:spAutoFit/>
            </a:bodyPr>
            <a:p>
              <a:r>
                <a:rPr lang="en-US" altLang="zh-CN" dirty="0">
                  <a:latin typeface="Arial" panose="020B0604020202020204" pitchFamily="34" charset="0"/>
                </a:rPr>
                <a:t>likes</a:t>
              </a:r>
              <a:endParaRPr lang="en-US" altLang="zh-CN" dirty="0">
                <a:latin typeface="Arial" panose="020B0604020202020204" pitchFamily="34" charset="0"/>
              </a:endParaRPr>
            </a:p>
          </p:txBody>
        </p:sp>
        <p:sp>
          <p:nvSpPr>
            <p:cNvPr id="23583" name="Text Box 34"/>
            <p:cNvSpPr txBox="1"/>
            <p:nvPr/>
          </p:nvSpPr>
          <p:spPr>
            <a:xfrm>
              <a:off x="3974" y="2376"/>
              <a:ext cx="420" cy="281"/>
            </a:xfrm>
            <a:prstGeom prst="rect">
              <a:avLst/>
            </a:prstGeom>
            <a:noFill/>
            <a:ln w="9525">
              <a:noFill/>
            </a:ln>
          </p:spPr>
          <p:txBody>
            <a:bodyPr wrap="none">
              <a:spAutoFit/>
            </a:bodyPr>
            <a:p>
              <a:r>
                <a:rPr lang="en-US" altLang="zh-CN" dirty="0">
                  <a:latin typeface="Arial" panose="020B0604020202020204" pitchFamily="34" charset="0"/>
                </a:rPr>
                <a:t>bites</a:t>
              </a:r>
              <a:endParaRPr lang="en-US" altLang="zh-CN" dirty="0">
                <a:latin typeface="Arial" panose="020B0604020202020204" pitchFamily="34" charset="0"/>
              </a:endParaRPr>
            </a:p>
          </p:txBody>
        </p:sp>
        <p:sp>
          <p:nvSpPr>
            <p:cNvPr id="23584" name="Text Box 35"/>
            <p:cNvSpPr txBox="1"/>
            <p:nvPr/>
          </p:nvSpPr>
          <p:spPr>
            <a:xfrm>
              <a:off x="1430" y="2807"/>
              <a:ext cx="396" cy="281"/>
            </a:xfrm>
            <a:prstGeom prst="rect">
              <a:avLst/>
            </a:prstGeom>
            <a:noFill/>
            <a:ln w="9525">
              <a:noFill/>
            </a:ln>
          </p:spPr>
          <p:txBody>
            <a:bodyPr wrap="none">
              <a:spAutoFit/>
            </a:bodyPr>
            <a:p>
              <a:r>
                <a:rPr lang="en-US" altLang="zh-CN" dirty="0">
                  <a:latin typeface="Arial" panose="020B0604020202020204" pitchFamily="34" charset="0"/>
                </a:rPr>
                <a:t>man</a:t>
              </a:r>
              <a:endParaRPr lang="en-US" altLang="zh-CN" dirty="0">
                <a:latin typeface="Arial" panose="020B0604020202020204" pitchFamily="34" charset="0"/>
              </a:endParaRPr>
            </a:p>
          </p:txBody>
        </p:sp>
        <p:sp>
          <p:nvSpPr>
            <p:cNvPr id="23585" name="Text Box 36"/>
            <p:cNvSpPr txBox="1"/>
            <p:nvPr/>
          </p:nvSpPr>
          <p:spPr>
            <a:xfrm>
              <a:off x="1478" y="3527"/>
              <a:ext cx="356" cy="281"/>
            </a:xfrm>
            <a:prstGeom prst="rect">
              <a:avLst/>
            </a:prstGeom>
            <a:noFill/>
            <a:ln w="9525">
              <a:noFill/>
            </a:ln>
          </p:spPr>
          <p:txBody>
            <a:bodyPr wrap="none">
              <a:spAutoFit/>
            </a:bodyPr>
            <a:p>
              <a:r>
                <a:rPr lang="en-US" altLang="zh-CN" dirty="0">
                  <a:latin typeface="Arial" panose="020B0604020202020204" pitchFamily="34" charset="0"/>
                </a:rPr>
                <a:t>dog</a:t>
              </a:r>
              <a:endParaRPr lang="en-US" altLang="zh-CN" dirty="0">
                <a:latin typeface="Arial" panose="020B0604020202020204" pitchFamily="34" charset="0"/>
              </a:endParaRPr>
            </a:p>
          </p:txBody>
        </p:sp>
      </p:grpSp>
      <p:sp>
        <p:nvSpPr>
          <p:cNvPr id="23555" name="Text Box 38"/>
          <p:cNvSpPr txBox="1"/>
          <p:nvPr/>
        </p:nvSpPr>
        <p:spPr>
          <a:xfrm>
            <a:off x="1524000" y="5486400"/>
            <a:ext cx="6537325" cy="701675"/>
          </a:xfrm>
          <a:prstGeom prst="rect">
            <a:avLst/>
          </a:prstGeom>
          <a:noFill/>
          <a:ln w="9525">
            <a:noFill/>
          </a:ln>
        </p:spPr>
        <p:txBody>
          <a:bodyPr wrap="none">
            <a:spAutoFit/>
          </a:bodyPr>
          <a:p>
            <a:r>
              <a:rPr lang="en-US" altLang="zh-CN" sz="2000" b="1" dirty="0">
                <a:latin typeface="Arial" panose="020B0604020202020204" pitchFamily="34" charset="0"/>
              </a:rPr>
              <a:t>Figure  15.5  transition network definition of a simple</a:t>
            </a:r>
            <a:endParaRPr lang="en-US" altLang="zh-CN" sz="2000" b="1" dirty="0">
              <a:latin typeface="Arial" panose="020B0604020202020204" pitchFamily="34" charset="0"/>
            </a:endParaRPr>
          </a:p>
          <a:p>
            <a:r>
              <a:rPr lang="en-US" altLang="zh-CN" sz="2000" b="1" dirty="0">
                <a:latin typeface="Arial" panose="020B0604020202020204" pitchFamily="34" charset="0"/>
              </a:rPr>
              <a:t>                     english grammar.</a:t>
            </a:r>
            <a:r>
              <a:rPr lang="en-US" altLang="zh-CN" dirty="0">
                <a:latin typeface="Arial" panose="020B0604020202020204" pitchFamily="34" charset="0"/>
              </a:rPr>
              <a:t> </a:t>
            </a:r>
            <a:endParaRPr lang="en-US" altLang="zh-CN" dirty="0">
              <a:latin typeface="Arial" panose="020B0604020202020204" pitchFamily="34"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4578" name="Rectangle 3"/>
          <p:cNvSpPr>
            <a:spLocks noGrp="1" noRot="1"/>
          </p:cNvSpPr>
          <p:nvPr>
            <p:ph idx="1"/>
          </p:nvPr>
        </p:nvSpPr>
        <p:spPr>
          <a:xfrm>
            <a:off x="228600" y="0"/>
            <a:ext cx="8540750" cy="6858000"/>
          </a:xfrm>
        </p:spPr>
        <p:txBody>
          <a:bodyPr vert="horz" wrap="square" lIns="91440" tIns="45720" rIns="91440" bIns="45720" anchor="t" anchorCtr="0"/>
          <a:p>
            <a:pPr eaLnBrk="1" hangingPunct="1">
              <a:lnSpc>
                <a:spcPct val="80000"/>
              </a:lnSpc>
            </a:pPr>
            <a:r>
              <a:rPr lang="en-US" altLang="zh-CN" sz="1800" dirty="0"/>
              <a:t>Function parse(grammar_symbol);</a:t>
            </a:r>
            <a:endParaRPr lang="en-US" altLang="zh-CN" sz="1800" dirty="0"/>
          </a:p>
          <a:p>
            <a:pPr eaLnBrk="1" hangingPunct="1">
              <a:lnSpc>
                <a:spcPct val="80000"/>
              </a:lnSpc>
            </a:pPr>
            <a:r>
              <a:rPr lang="en-US" altLang="zh-CN" sz="1800" dirty="0"/>
              <a:t>Begin</a:t>
            </a:r>
            <a:endParaRPr lang="en-US" altLang="zh-CN" sz="1800" dirty="0"/>
          </a:p>
          <a:p>
            <a:pPr eaLnBrk="1" hangingPunct="1">
              <a:lnSpc>
                <a:spcPct val="80000"/>
              </a:lnSpc>
            </a:pPr>
            <a:r>
              <a:rPr lang="en-US" altLang="zh-CN" sz="1800" dirty="0"/>
              <a:t>  save pointer to current location in input stream;</a:t>
            </a:r>
            <a:endParaRPr lang="en-US" altLang="zh-CN" sz="1800" dirty="0"/>
          </a:p>
          <a:p>
            <a:pPr eaLnBrk="1" hangingPunct="1">
              <a:lnSpc>
                <a:spcPct val="80000"/>
              </a:lnSpc>
            </a:pPr>
            <a:r>
              <a:rPr lang="en-US" altLang="zh-CN" sz="1800" dirty="0"/>
              <a:t>Case</a:t>
            </a:r>
            <a:endParaRPr lang="en-US" altLang="zh-CN" sz="1800" dirty="0"/>
          </a:p>
          <a:p>
            <a:pPr eaLnBrk="1" hangingPunct="1">
              <a:lnSpc>
                <a:spcPct val="80000"/>
              </a:lnSpc>
            </a:pPr>
            <a:r>
              <a:rPr lang="en-US" altLang="zh-CN" sz="1800" dirty="0"/>
              <a:t>   grammar_symbol is a terminal:</a:t>
            </a:r>
            <a:endParaRPr lang="en-US" altLang="zh-CN" sz="1800" dirty="0"/>
          </a:p>
          <a:p>
            <a:pPr eaLnBrk="1" hangingPunct="1">
              <a:lnSpc>
                <a:spcPct val="80000"/>
              </a:lnSpc>
            </a:pPr>
            <a:r>
              <a:rPr lang="en-US" altLang="zh-CN" sz="1800" dirty="0"/>
              <a:t>     if grammar_symbol matches the next word in the input stream</a:t>
            </a:r>
            <a:endParaRPr lang="en-US" altLang="zh-CN" sz="1800" dirty="0"/>
          </a:p>
          <a:p>
            <a:pPr eaLnBrk="1" hangingPunct="1">
              <a:lnSpc>
                <a:spcPct val="80000"/>
              </a:lnSpc>
            </a:pPr>
            <a:r>
              <a:rPr lang="en-US" altLang="zh-CN" sz="1800" dirty="0"/>
              <a:t>    then return (success)</a:t>
            </a:r>
            <a:endParaRPr lang="en-US" altLang="zh-CN" sz="1800" dirty="0"/>
          </a:p>
          <a:p>
            <a:pPr eaLnBrk="1" hangingPunct="1">
              <a:lnSpc>
                <a:spcPct val="80000"/>
              </a:lnSpc>
            </a:pPr>
            <a:r>
              <a:rPr lang="en-US" altLang="zh-CN" sz="1800" dirty="0"/>
              <a:t>    else begin</a:t>
            </a:r>
            <a:endParaRPr lang="en-US" altLang="zh-CN" sz="1800" dirty="0"/>
          </a:p>
          <a:p>
            <a:pPr eaLnBrk="1" hangingPunct="1">
              <a:lnSpc>
                <a:spcPct val="80000"/>
              </a:lnSpc>
            </a:pPr>
            <a:r>
              <a:rPr lang="en-US" altLang="zh-CN" sz="1800" dirty="0"/>
              <a:t>         reset input stream;</a:t>
            </a:r>
            <a:endParaRPr lang="en-US" altLang="zh-CN" sz="1800" dirty="0"/>
          </a:p>
          <a:p>
            <a:pPr eaLnBrk="1" hangingPunct="1">
              <a:lnSpc>
                <a:spcPct val="80000"/>
              </a:lnSpc>
            </a:pPr>
            <a:r>
              <a:rPr lang="en-US" altLang="zh-CN" sz="1800" dirty="0"/>
              <a:t>         return (failure)</a:t>
            </a:r>
            <a:endParaRPr lang="en-US" altLang="zh-CN" sz="1800" dirty="0"/>
          </a:p>
          <a:p>
            <a:pPr eaLnBrk="1" hangingPunct="1">
              <a:lnSpc>
                <a:spcPct val="80000"/>
              </a:lnSpc>
            </a:pPr>
            <a:r>
              <a:rPr lang="en-US" altLang="zh-CN" sz="1800" dirty="0"/>
              <a:t>    end;</a:t>
            </a:r>
            <a:endParaRPr lang="en-US" altLang="zh-CN" sz="1800" dirty="0"/>
          </a:p>
          <a:p>
            <a:pPr eaLnBrk="1" hangingPunct="1">
              <a:lnSpc>
                <a:spcPct val="80000"/>
              </a:lnSpc>
            </a:pPr>
            <a:r>
              <a:rPr lang="en-US" altLang="zh-CN" sz="1800" dirty="0"/>
              <a:t>   grammar_symbol is a nonterminal:</a:t>
            </a:r>
            <a:endParaRPr lang="en-US" altLang="zh-CN" sz="1800" dirty="0"/>
          </a:p>
          <a:p>
            <a:pPr eaLnBrk="1" hangingPunct="1">
              <a:lnSpc>
                <a:spcPct val="80000"/>
              </a:lnSpc>
            </a:pPr>
            <a:r>
              <a:rPr lang="en-US" altLang="zh-CN" sz="1800" dirty="0"/>
              <a:t>      begin</a:t>
            </a:r>
            <a:endParaRPr lang="en-US" altLang="zh-CN" sz="1800" dirty="0"/>
          </a:p>
          <a:p>
            <a:pPr eaLnBrk="1" hangingPunct="1">
              <a:lnSpc>
                <a:spcPct val="80000"/>
              </a:lnSpc>
            </a:pPr>
            <a:r>
              <a:rPr lang="en-US" altLang="zh-CN" sz="1800" dirty="0"/>
              <a:t>        retrieve the transition network labeled by grammar symbol;</a:t>
            </a:r>
            <a:endParaRPr lang="en-US" altLang="zh-CN" sz="1800" dirty="0"/>
          </a:p>
          <a:p>
            <a:pPr eaLnBrk="1" hangingPunct="1">
              <a:lnSpc>
                <a:spcPct val="80000"/>
              </a:lnSpc>
            </a:pPr>
            <a:r>
              <a:rPr lang="en-US" altLang="zh-CN" sz="1800" dirty="0"/>
              <a:t>        state:=start state of network;</a:t>
            </a:r>
            <a:endParaRPr lang="en-US" altLang="zh-CN" sz="1800" dirty="0"/>
          </a:p>
          <a:p>
            <a:pPr eaLnBrk="1" hangingPunct="1">
              <a:lnSpc>
                <a:spcPct val="80000"/>
              </a:lnSpc>
            </a:pPr>
            <a:r>
              <a:rPr lang="en-US" altLang="zh-CN" sz="1800" dirty="0"/>
              <a:t>        if transition(state) teturns success</a:t>
            </a:r>
            <a:endParaRPr lang="en-US" altLang="zh-CN" sz="1800" dirty="0"/>
          </a:p>
          <a:p>
            <a:pPr eaLnBrk="1" hangingPunct="1">
              <a:lnSpc>
                <a:spcPct val="80000"/>
              </a:lnSpc>
            </a:pPr>
            <a:r>
              <a:rPr lang="en-US" altLang="zh-CN" sz="1800" dirty="0"/>
              <a:t>        then return(success)</a:t>
            </a:r>
            <a:endParaRPr lang="en-US" altLang="zh-CN" sz="1800" dirty="0"/>
          </a:p>
          <a:p>
            <a:pPr eaLnBrk="1" hangingPunct="1">
              <a:lnSpc>
                <a:spcPct val="80000"/>
              </a:lnSpc>
            </a:pPr>
            <a:r>
              <a:rPr lang="en-US" altLang="zh-CN" sz="1800" dirty="0"/>
              <a:t>        else begin</a:t>
            </a:r>
            <a:endParaRPr lang="en-US" altLang="zh-CN" sz="1800" dirty="0"/>
          </a:p>
          <a:p>
            <a:pPr eaLnBrk="1" hangingPunct="1">
              <a:lnSpc>
                <a:spcPct val="80000"/>
              </a:lnSpc>
            </a:pPr>
            <a:r>
              <a:rPr lang="en-US" altLang="zh-CN" sz="1800" dirty="0"/>
              <a:t>             reset input stream;</a:t>
            </a:r>
            <a:endParaRPr lang="en-US" altLang="zh-CN" sz="1800" dirty="0"/>
          </a:p>
          <a:p>
            <a:pPr eaLnBrk="1" hangingPunct="1">
              <a:lnSpc>
                <a:spcPct val="80000"/>
              </a:lnSpc>
            </a:pPr>
            <a:r>
              <a:rPr lang="en-US" altLang="zh-CN" sz="1800" dirty="0"/>
              <a:t>             return (failure)</a:t>
            </a:r>
            <a:endParaRPr lang="en-US" altLang="zh-CN" sz="1800" dirty="0"/>
          </a:p>
          <a:p>
            <a:pPr eaLnBrk="1" hangingPunct="1">
              <a:lnSpc>
                <a:spcPct val="80000"/>
              </a:lnSpc>
            </a:pPr>
            <a:r>
              <a:rPr lang="en-US" altLang="zh-CN" sz="1800" dirty="0"/>
              <a:t>        end</a:t>
            </a:r>
            <a:endParaRPr lang="en-US" altLang="zh-CN" sz="1800" dirty="0"/>
          </a:p>
          <a:p>
            <a:pPr eaLnBrk="1" hangingPunct="1">
              <a:lnSpc>
                <a:spcPct val="80000"/>
              </a:lnSpc>
            </a:pPr>
            <a:r>
              <a:rPr lang="en-US" altLang="zh-CN" sz="1800" dirty="0"/>
              <a:t>     end</a:t>
            </a:r>
            <a:endParaRPr lang="en-US" altLang="zh-CN" sz="1800" dirty="0"/>
          </a:p>
          <a:p>
            <a:pPr eaLnBrk="1" hangingPunct="1">
              <a:lnSpc>
                <a:spcPct val="80000"/>
              </a:lnSpc>
            </a:pPr>
            <a:r>
              <a:rPr lang="en-US" altLang="zh-CN" sz="1800" dirty="0"/>
              <a:t>  End</a:t>
            </a:r>
            <a:endParaRPr lang="en-US" altLang="zh-CN" sz="1800" dirty="0"/>
          </a:p>
          <a:p>
            <a:pPr eaLnBrk="1" hangingPunct="1">
              <a:lnSpc>
                <a:spcPct val="80000"/>
              </a:lnSpc>
            </a:pPr>
            <a:r>
              <a:rPr lang="en-US" altLang="zh-CN" sz="1800" dirty="0"/>
              <a:t>end</a:t>
            </a:r>
            <a:endParaRPr lang="en-US" altLang="zh-CN"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02" name="Rectangle 3"/>
          <p:cNvSpPr>
            <a:spLocks noGrp="1" noRot="1"/>
          </p:cNvSpPr>
          <p:nvPr>
            <p:ph idx="1"/>
          </p:nvPr>
        </p:nvSpPr>
        <p:spPr>
          <a:xfrm>
            <a:off x="301625" y="152400"/>
            <a:ext cx="8540750" cy="6934200"/>
          </a:xfrm>
        </p:spPr>
        <p:txBody>
          <a:bodyPr vert="horz" wrap="square" lIns="91440" tIns="45720" rIns="91440" bIns="45720" anchor="t" anchorCtr="0"/>
          <a:p>
            <a:pPr eaLnBrk="1" hangingPunct="1">
              <a:lnSpc>
                <a:spcPct val="80000"/>
              </a:lnSpc>
            </a:pPr>
            <a:r>
              <a:rPr lang="en-US" altLang="zh-CN" sz="2000" dirty="0"/>
              <a:t>Function transition(current_state);</a:t>
            </a:r>
            <a:endParaRPr lang="en-US" altLang="zh-CN" sz="2000" dirty="0"/>
          </a:p>
          <a:p>
            <a:pPr eaLnBrk="1" hangingPunct="1">
              <a:lnSpc>
                <a:spcPct val="80000"/>
              </a:lnSpc>
            </a:pPr>
            <a:r>
              <a:rPr lang="en-US" altLang="zh-CN" sz="2000" dirty="0"/>
              <a:t>Begin</a:t>
            </a:r>
            <a:endParaRPr lang="en-US" altLang="zh-CN" sz="2000" dirty="0"/>
          </a:p>
          <a:p>
            <a:pPr eaLnBrk="1" hangingPunct="1">
              <a:lnSpc>
                <a:spcPct val="80000"/>
              </a:lnSpc>
            </a:pPr>
            <a:r>
              <a:rPr lang="en-US" altLang="zh-CN" sz="2000" dirty="0"/>
              <a:t>  case</a:t>
            </a:r>
            <a:endParaRPr lang="en-US" altLang="zh-CN" sz="2000" dirty="0"/>
          </a:p>
          <a:p>
            <a:pPr eaLnBrk="1" hangingPunct="1">
              <a:lnSpc>
                <a:spcPct val="80000"/>
              </a:lnSpc>
            </a:pPr>
            <a:r>
              <a:rPr lang="en-US" altLang="zh-CN" sz="2000" dirty="0"/>
              <a:t>       current_state is a final state:</a:t>
            </a:r>
            <a:endParaRPr lang="en-US" altLang="zh-CN" sz="2000" dirty="0"/>
          </a:p>
          <a:p>
            <a:pPr eaLnBrk="1" hangingPunct="1">
              <a:lnSpc>
                <a:spcPct val="80000"/>
              </a:lnSpc>
            </a:pPr>
            <a:r>
              <a:rPr lang="en-US" altLang="zh-CN" sz="2000" dirty="0"/>
              <a:t>            return (success)</a:t>
            </a:r>
            <a:endParaRPr lang="en-US" altLang="zh-CN" sz="2000" dirty="0"/>
          </a:p>
          <a:p>
            <a:pPr eaLnBrk="1" hangingPunct="1">
              <a:lnSpc>
                <a:spcPct val="80000"/>
              </a:lnSpc>
            </a:pPr>
            <a:r>
              <a:rPr lang="en-US" altLang="zh-CN" sz="2000" dirty="0"/>
              <a:t>       current_state is not a final state:</a:t>
            </a:r>
            <a:endParaRPr lang="en-US" altLang="zh-CN" sz="2000" dirty="0"/>
          </a:p>
          <a:p>
            <a:pPr eaLnBrk="1" hangingPunct="1">
              <a:lnSpc>
                <a:spcPct val="80000"/>
              </a:lnSpc>
            </a:pPr>
            <a:r>
              <a:rPr lang="en-US" altLang="zh-CN" sz="2000" dirty="0"/>
              <a:t>            while there are unexamined transitions out of current_state</a:t>
            </a:r>
            <a:endParaRPr lang="en-US" altLang="zh-CN" sz="2000" dirty="0"/>
          </a:p>
          <a:p>
            <a:pPr eaLnBrk="1" hangingPunct="1">
              <a:lnSpc>
                <a:spcPct val="80000"/>
              </a:lnSpc>
            </a:pPr>
            <a:r>
              <a:rPr lang="en-US" altLang="zh-CN" sz="2000" dirty="0"/>
              <a:t>         do begin</a:t>
            </a:r>
            <a:endParaRPr lang="en-US" altLang="zh-CN" sz="2000" dirty="0"/>
          </a:p>
          <a:p>
            <a:pPr eaLnBrk="1" hangingPunct="1">
              <a:lnSpc>
                <a:spcPct val="80000"/>
              </a:lnSpc>
            </a:pPr>
            <a:r>
              <a:rPr lang="en-US" altLang="zh-CN" sz="2000" dirty="0"/>
              <a:t>           grammar_symbol:=the label on the next unexamined transition;</a:t>
            </a:r>
            <a:endParaRPr lang="en-US" altLang="zh-CN" sz="2000" dirty="0"/>
          </a:p>
          <a:p>
            <a:pPr eaLnBrk="1" hangingPunct="1">
              <a:lnSpc>
                <a:spcPct val="80000"/>
              </a:lnSpc>
            </a:pPr>
            <a:r>
              <a:rPr lang="en-US" altLang="zh-CN" sz="2000" dirty="0"/>
              <a:t>           if parse(grammar_symbol) returns (success)</a:t>
            </a:r>
            <a:endParaRPr lang="en-US" altLang="zh-CN" sz="2000" dirty="0"/>
          </a:p>
          <a:p>
            <a:pPr eaLnBrk="1" hangingPunct="1">
              <a:lnSpc>
                <a:spcPct val="80000"/>
              </a:lnSpc>
            </a:pPr>
            <a:r>
              <a:rPr lang="en-US" altLang="zh-CN" sz="2000" dirty="0"/>
              <a:t>              then begin</a:t>
            </a:r>
            <a:endParaRPr lang="en-US" altLang="zh-CN" sz="2000" dirty="0"/>
          </a:p>
          <a:p>
            <a:pPr eaLnBrk="1" hangingPunct="1">
              <a:lnSpc>
                <a:spcPct val="80000"/>
              </a:lnSpc>
            </a:pPr>
            <a:r>
              <a:rPr lang="en-US" altLang="zh-CN" sz="2000" dirty="0"/>
              <a:t>                    next_state:=state ate end of the transition;</a:t>
            </a:r>
            <a:endParaRPr lang="en-US" altLang="zh-CN" sz="2000" dirty="0"/>
          </a:p>
          <a:p>
            <a:pPr eaLnBrk="1" hangingPunct="1">
              <a:lnSpc>
                <a:spcPct val="80000"/>
              </a:lnSpc>
            </a:pPr>
            <a:r>
              <a:rPr lang="en-US" altLang="zh-CN" sz="2000" dirty="0"/>
              <a:t>                    if transition(next_state) returns success;</a:t>
            </a:r>
            <a:endParaRPr lang="en-US" altLang="zh-CN" sz="2000" dirty="0"/>
          </a:p>
          <a:p>
            <a:pPr eaLnBrk="1" hangingPunct="1">
              <a:lnSpc>
                <a:spcPct val="80000"/>
              </a:lnSpc>
            </a:pPr>
            <a:r>
              <a:rPr lang="en-US" altLang="zh-CN" sz="2000" dirty="0"/>
              <a:t>                          then return(success)</a:t>
            </a:r>
            <a:endParaRPr lang="en-US" altLang="zh-CN" sz="2000" dirty="0"/>
          </a:p>
          <a:p>
            <a:pPr eaLnBrk="1" hangingPunct="1">
              <a:lnSpc>
                <a:spcPct val="80000"/>
              </a:lnSpc>
            </a:pPr>
            <a:r>
              <a:rPr lang="en-US" altLang="zh-CN" sz="2000" dirty="0"/>
              <a:t>                    end</a:t>
            </a:r>
            <a:endParaRPr lang="en-US" altLang="zh-CN" sz="2000" dirty="0"/>
          </a:p>
          <a:p>
            <a:pPr eaLnBrk="1" hangingPunct="1">
              <a:lnSpc>
                <a:spcPct val="80000"/>
              </a:lnSpc>
            </a:pPr>
            <a:r>
              <a:rPr lang="en-US" altLang="zh-CN" sz="2000" dirty="0"/>
              <a:t>             end</a:t>
            </a:r>
            <a:endParaRPr lang="en-US" altLang="zh-CN" sz="2000" dirty="0"/>
          </a:p>
          <a:p>
            <a:pPr eaLnBrk="1" hangingPunct="1">
              <a:lnSpc>
                <a:spcPct val="80000"/>
              </a:lnSpc>
            </a:pPr>
            <a:r>
              <a:rPr lang="en-US" altLang="zh-CN" sz="2000" dirty="0"/>
              <a:t>            return(failure)</a:t>
            </a:r>
            <a:endParaRPr lang="en-US" altLang="zh-CN" sz="2000" dirty="0"/>
          </a:p>
          <a:p>
            <a:pPr eaLnBrk="1" hangingPunct="1">
              <a:lnSpc>
                <a:spcPct val="80000"/>
              </a:lnSpc>
            </a:pPr>
            <a:r>
              <a:rPr lang="en-US" altLang="zh-CN" sz="2000" dirty="0"/>
              <a:t>          end</a:t>
            </a:r>
            <a:endParaRPr lang="en-US" altLang="zh-CN" sz="2000" dirty="0"/>
          </a:p>
          <a:p>
            <a:pPr eaLnBrk="1" hangingPunct="1">
              <a:lnSpc>
                <a:spcPct val="80000"/>
              </a:lnSpc>
            </a:pPr>
            <a:r>
              <a:rPr lang="en-US" altLang="zh-CN" sz="2000" dirty="0"/>
              <a:t>       end</a:t>
            </a:r>
            <a:endParaRPr lang="en-US" altLang="zh-CN" sz="2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6626" name="Group 49"/>
          <p:cNvGrpSpPr/>
          <p:nvPr/>
        </p:nvGrpSpPr>
        <p:grpSpPr>
          <a:xfrm>
            <a:off x="990600" y="381000"/>
            <a:ext cx="7423150" cy="5597525"/>
            <a:chOff x="614" y="384"/>
            <a:chExt cx="4597" cy="3603"/>
          </a:xfrm>
        </p:grpSpPr>
        <p:sp>
          <p:nvSpPr>
            <p:cNvPr id="26628" name="Oval 4"/>
            <p:cNvSpPr/>
            <p:nvPr/>
          </p:nvSpPr>
          <p:spPr>
            <a:xfrm>
              <a:off x="912" y="384"/>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initial</a:t>
              </a:r>
              <a:endParaRPr lang="en-US" altLang="zh-CN" dirty="0">
                <a:latin typeface="Arial" panose="020B0604020202020204" pitchFamily="34" charset="0"/>
              </a:endParaRPr>
            </a:p>
          </p:txBody>
        </p:sp>
        <p:sp>
          <p:nvSpPr>
            <p:cNvPr id="26629" name="Oval 5"/>
            <p:cNvSpPr/>
            <p:nvPr/>
          </p:nvSpPr>
          <p:spPr>
            <a:xfrm>
              <a:off x="2448" y="384"/>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endParaRPr lang="zh-CN" altLang="zh-CN" dirty="0">
                <a:latin typeface="Arial" panose="020B0604020202020204" pitchFamily="34" charset="0"/>
              </a:endParaRPr>
            </a:p>
          </p:txBody>
        </p:sp>
        <p:sp>
          <p:nvSpPr>
            <p:cNvPr id="26630" name="Oval 6"/>
            <p:cNvSpPr/>
            <p:nvPr/>
          </p:nvSpPr>
          <p:spPr>
            <a:xfrm>
              <a:off x="3888" y="384"/>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final</a:t>
              </a:r>
              <a:endParaRPr lang="en-US" altLang="zh-CN" dirty="0">
                <a:latin typeface="Arial" panose="020B0604020202020204" pitchFamily="34" charset="0"/>
              </a:endParaRPr>
            </a:p>
          </p:txBody>
        </p:sp>
        <p:sp>
          <p:nvSpPr>
            <p:cNvPr id="26631" name="Oval 7"/>
            <p:cNvSpPr/>
            <p:nvPr/>
          </p:nvSpPr>
          <p:spPr>
            <a:xfrm>
              <a:off x="4224" y="2784"/>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final</a:t>
              </a:r>
              <a:endParaRPr lang="en-US" altLang="zh-CN" dirty="0">
                <a:latin typeface="Arial" panose="020B0604020202020204" pitchFamily="34" charset="0"/>
              </a:endParaRPr>
            </a:p>
          </p:txBody>
        </p:sp>
        <p:sp>
          <p:nvSpPr>
            <p:cNvPr id="26632" name="Oval 8"/>
            <p:cNvSpPr/>
            <p:nvPr/>
          </p:nvSpPr>
          <p:spPr>
            <a:xfrm>
              <a:off x="2976" y="2832"/>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initial</a:t>
              </a:r>
              <a:endParaRPr lang="en-US" altLang="zh-CN" dirty="0">
                <a:latin typeface="Arial" panose="020B0604020202020204" pitchFamily="34" charset="0"/>
              </a:endParaRPr>
            </a:p>
          </p:txBody>
        </p:sp>
        <p:sp>
          <p:nvSpPr>
            <p:cNvPr id="26633" name="Oval 9"/>
            <p:cNvSpPr/>
            <p:nvPr/>
          </p:nvSpPr>
          <p:spPr>
            <a:xfrm>
              <a:off x="2160" y="2880"/>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final</a:t>
              </a:r>
              <a:endParaRPr lang="en-US" altLang="zh-CN" dirty="0">
                <a:latin typeface="Arial" panose="020B0604020202020204" pitchFamily="34" charset="0"/>
              </a:endParaRPr>
            </a:p>
          </p:txBody>
        </p:sp>
        <p:sp>
          <p:nvSpPr>
            <p:cNvPr id="26634" name="Oval 10"/>
            <p:cNvSpPr/>
            <p:nvPr/>
          </p:nvSpPr>
          <p:spPr>
            <a:xfrm>
              <a:off x="864" y="2832"/>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initial</a:t>
              </a:r>
              <a:endParaRPr lang="en-US" altLang="zh-CN" dirty="0">
                <a:latin typeface="Arial" panose="020B0604020202020204" pitchFamily="34" charset="0"/>
              </a:endParaRPr>
            </a:p>
          </p:txBody>
        </p:sp>
        <p:sp>
          <p:nvSpPr>
            <p:cNvPr id="26635" name="Oval 11"/>
            <p:cNvSpPr/>
            <p:nvPr/>
          </p:nvSpPr>
          <p:spPr>
            <a:xfrm>
              <a:off x="3888" y="1440"/>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final</a:t>
              </a:r>
              <a:endParaRPr lang="en-US" altLang="zh-CN" dirty="0">
                <a:latin typeface="Arial" panose="020B0604020202020204" pitchFamily="34" charset="0"/>
              </a:endParaRPr>
            </a:p>
          </p:txBody>
        </p:sp>
        <p:sp>
          <p:nvSpPr>
            <p:cNvPr id="26636" name="Oval 12"/>
            <p:cNvSpPr/>
            <p:nvPr/>
          </p:nvSpPr>
          <p:spPr>
            <a:xfrm>
              <a:off x="2448" y="1248"/>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endParaRPr lang="zh-CN" altLang="zh-CN" dirty="0">
                <a:latin typeface="Arial" panose="020B0604020202020204" pitchFamily="34" charset="0"/>
              </a:endParaRPr>
            </a:p>
          </p:txBody>
        </p:sp>
        <p:sp>
          <p:nvSpPr>
            <p:cNvPr id="26637" name="Oval 13"/>
            <p:cNvSpPr/>
            <p:nvPr/>
          </p:nvSpPr>
          <p:spPr>
            <a:xfrm>
              <a:off x="816" y="1536"/>
              <a:ext cx="624" cy="624"/>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 initial</a:t>
              </a:r>
              <a:endParaRPr lang="en-US" altLang="zh-CN" dirty="0">
                <a:latin typeface="Arial" panose="020B0604020202020204" pitchFamily="34" charset="0"/>
              </a:endParaRPr>
            </a:p>
          </p:txBody>
        </p:sp>
        <p:cxnSp>
          <p:nvCxnSpPr>
            <p:cNvPr id="26638" name="AutoShape 14"/>
            <p:cNvCxnSpPr>
              <a:stCxn id="26628" idx="6"/>
              <a:endCxn id="26629" idx="2"/>
            </p:cNvCxnSpPr>
            <p:nvPr/>
          </p:nvCxnSpPr>
          <p:spPr>
            <a:xfrm>
              <a:off x="1536" y="696"/>
              <a:ext cx="912" cy="0"/>
            </a:xfrm>
            <a:prstGeom prst="straightConnector1">
              <a:avLst/>
            </a:prstGeom>
            <a:ln w="9525" cap="flat" cmpd="sng">
              <a:solidFill>
                <a:schemeClr val="tx1"/>
              </a:solidFill>
              <a:prstDash val="solid"/>
              <a:headEnd type="none" w="med" len="med"/>
              <a:tailEnd type="triangle" w="med" len="med"/>
            </a:ln>
          </p:spPr>
        </p:cxnSp>
        <p:cxnSp>
          <p:nvCxnSpPr>
            <p:cNvPr id="26639" name="AutoShape 15"/>
            <p:cNvCxnSpPr>
              <a:stCxn id="26629" idx="6"/>
              <a:endCxn id="26630" idx="2"/>
            </p:cNvCxnSpPr>
            <p:nvPr/>
          </p:nvCxnSpPr>
          <p:spPr>
            <a:xfrm>
              <a:off x="3072" y="696"/>
              <a:ext cx="816" cy="0"/>
            </a:xfrm>
            <a:prstGeom prst="straightConnector1">
              <a:avLst/>
            </a:prstGeom>
            <a:ln w="9525" cap="flat" cmpd="sng">
              <a:solidFill>
                <a:schemeClr val="tx1"/>
              </a:solidFill>
              <a:prstDash val="solid"/>
              <a:headEnd type="none" w="med" len="med"/>
              <a:tailEnd type="triangle" w="med" len="med"/>
            </a:ln>
          </p:spPr>
        </p:cxnSp>
        <p:cxnSp>
          <p:nvCxnSpPr>
            <p:cNvPr id="26640" name="AutoShape 16"/>
            <p:cNvCxnSpPr>
              <a:stCxn id="26628" idx="6"/>
              <a:endCxn id="26637" idx="0"/>
            </p:cNvCxnSpPr>
            <p:nvPr/>
          </p:nvCxnSpPr>
          <p:spPr>
            <a:xfrm flipH="1">
              <a:off x="1128" y="696"/>
              <a:ext cx="408" cy="840"/>
            </a:xfrm>
            <a:prstGeom prst="curvedConnector4">
              <a:avLst>
                <a:gd name="adj1" fmla="val 30185"/>
                <a:gd name="adj2" fmla="val 68569"/>
              </a:avLst>
            </a:prstGeom>
            <a:ln w="9525" cap="flat" cmpd="sng">
              <a:solidFill>
                <a:schemeClr val="tx1"/>
              </a:solidFill>
              <a:prstDash val="lgDash"/>
              <a:headEnd type="none" w="med" len="med"/>
              <a:tailEnd type="triangle" w="med" len="med"/>
            </a:ln>
          </p:spPr>
        </p:cxnSp>
        <p:cxnSp>
          <p:nvCxnSpPr>
            <p:cNvPr id="26641" name="AutoShape 18"/>
            <p:cNvCxnSpPr>
              <a:stCxn id="26637" idx="6"/>
              <a:endCxn id="26636" idx="2"/>
            </p:cNvCxnSpPr>
            <p:nvPr/>
          </p:nvCxnSpPr>
          <p:spPr>
            <a:xfrm flipV="1">
              <a:off x="1440" y="1560"/>
              <a:ext cx="1008" cy="288"/>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26642" name="AutoShape 19"/>
            <p:cNvCxnSpPr>
              <a:stCxn id="26636" idx="6"/>
              <a:endCxn id="26635" idx="2"/>
            </p:cNvCxnSpPr>
            <p:nvPr/>
          </p:nvCxnSpPr>
          <p:spPr>
            <a:xfrm>
              <a:off x="3072" y="1560"/>
              <a:ext cx="816" cy="192"/>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26643" name="AutoShape 20"/>
            <p:cNvCxnSpPr>
              <a:stCxn id="26637" idx="5"/>
              <a:endCxn id="26635" idx="3"/>
            </p:cNvCxnSpPr>
            <p:nvPr/>
          </p:nvCxnSpPr>
          <p:spPr>
            <a:xfrm rot="5400000" flipH="1" flipV="1">
              <a:off x="2616" y="706"/>
              <a:ext cx="96" cy="2630"/>
            </a:xfrm>
            <a:prstGeom prst="curvedConnector3">
              <a:avLst>
                <a:gd name="adj1" fmla="val -244792"/>
              </a:avLst>
            </a:prstGeom>
            <a:ln w="9525" cap="flat" cmpd="sng">
              <a:solidFill>
                <a:schemeClr val="tx1"/>
              </a:solidFill>
              <a:prstDash val="solid"/>
              <a:headEnd type="none" w="med" len="med"/>
              <a:tailEnd type="triangle" w="med" len="med"/>
            </a:ln>
          </p:spPr>
        </p:cxnSp>
        <p:cxnSp>
          <p:nvCxnSpPr>
            <p:cNvPr id="26644" name="AutoShape 21"/>
            <p:cNvCxnSpPr>
              <a:stCxn id="26637" idx="5"/>
              <a:endCxn id="26634" idx="1"/>
            </p:cNvCxnSpPr>
            <p:nvPr/>
          </p:nvCxnSpPr>
          <p:spPr>
            <a:xfrm rot="5400000">
              <a:off x="725" y="2299"/>
              <a:ext cx="854" cy="394"/>
            </a:xfrm>
            <a:prstGeom prst="curvedConnector3">
              <a:avLst>
                <a:gd name="adj1" fmla="val 50000"/>
              </a:avLst>
            </a:prstGeom>
            <a:ln w="9525" cap="flat" cmpd="sng">
              <a:solidFill>
                <a:schemeClr val="tx1"/>
              </a:solidFill>
              <a:prstDash val="lgDash"/>
              <a:headEnd type="none" w="med" len="med"/>
              <a:tailEnd type="triangle" w="med" len="med"/>
            </a:ln>
          </p:spPr>
        </p:cxnSp>
        <p:cxnSp>
          <p:nvCxnSpPr>
            <p:cNvPr id="26645" name="AutoShape 22"/>
            <p:cNvCxnSpPr>
              <a:stCxn id="26634" idx="0"/>
              <a:endCxn id="26637" idx="5"/>
            </p:cNvCxnSpPr>
            <p:nvPr/>
          </p:nvCxnSpPr>
          <p:spPr>
            <a:xfrm rot="-5400000">
              <a:off x="881" y="2364"/>
              <a:ext cx="763" cy="173"/>
            </a:xfrm>
            <a:prstGeom prst="curvedConnector3">
              <a:avLst>
                <a:gd name="adj1" fmla="val 44037"/>
              </a:avLst>
            </a:prstGeom>
            <a:ln w="9525" cap="flat" cmpd="sng">
              <a:solidFill>
                <a:schemeClr val="tx1"/>
              </a:solidFill>
              <a:prstDash val="lgDash"/>
              <a:headEnd type="none" w="med" len="med"/>
              <a:tailEnd type="triangle" w="med" len="med"/>
            </a:ln>
          </p:spPr>
        </p:cxnSp>
        <p:cxnSp>
          <p:nvCxnSpPr>
            <p:cNvPr id="26646" name="AutoShape 23"/>
            <p:cNvCxnSpPr>
              <a:stCxn id="26637" idx="5"/>
              <a:endCxn id="26632" idx="0"/>
            </p:cNvCxnSpPr>
            <p:nvPr/>
          </p:nvCxnSpPr>
          <p:spPr>
            <a:xfrm rot="-5400000" flipH="1">
              <a:off x="1937" y="1481"/>
              <a:ext cx="763" cy="1939"/>
            </a:xfrm>
            <a:prstGeom prst="curvedConnector3">
              <a:avLst>
                <a:gd name="adj1" fmla="val 55963"/>
              </a:avLst>
            </a:prstGeom>
            <a:ln w="9525" cap="flat" cmpd="sng">
              <a:solidFill>
                <a:schemeClr val="tx1"/>
              </a:solidFill>
              <a:prstDash val="lgDash"/>
              <a:headEnd type="none" w="med" len="med"/>
              <a:tailEnd type="triangle" w="med" len="med"/>
            </a:ln>
          </p:spPr>
        </p:cxnSp>
        <p:cxnSp>
          <p:nvCxnSpPr>
            <p:cNvPr id="26647" name="AutoShape 24"/>
            <p:cNvCxnSpPr>
              <a:stCxn id="26634" idx="0"/>
              <a:endCxn id="26633" idx="0"/>
            </p:cNvCxnSpPr>
            <p:nvPr/>
          </p:nvCxnSpPr>
          <p:spPr>
            <a:xfrm rot="5400000" flipV="1">
              <a:off x="1800" y="2208"/>
              <a:ext cx="48" cy="1296"/>
            </a:xfrm>
            <a:prstGeom prst="curvedConnector3">
              <a:avLst>
                <a:gd name="adj1" fmla="val -300000"/>
              </a:avLst>
            </a:prstGeom>
            <a:ln w="9525" cap="flat" cmpd="sng">
              <a:solidFill>
                <a:schemeClr val="tx1"/>
              </a:solidFill>
              <a:prstDash val="solid"/>
              <a:headEnd type="none" w="med" len="med"/>
              <a:tailEnd type="triangle" w="med" len="med"/>
            </a:ln>
          </p:spPr>
        </p:cxnSp>
        <p:cxnSp>
          <p:nvCxnSpPr>
            <p:cNvPr id="26648" name="AutoShape 25"/>
            <p:cNvCxnSpPr>
              <a:stCxn id="26634" idx="4"/>
              <a:endCxn id="26633" idx="4"/>
            </p:cNvCxnSpPr>
            <p:nvPr/>
          </p:nvCxnSpPr>
          <p:spPr>
            <a:xfrm rot="-5400000" flipH="1">
              <a:off x="1800" y="2832"/>
              <a:ext cx="48" cy="1296"/>
            </a:xfrm>
            <a:prstGeom prst="curvedConnector3">
              <a:avLst>
                <a:gd name="adj1" fmla="val 400000"/>
              </a:avLst>
            </a:prstGeom>
            <a:ln w="9525" cap="flat" cmpd="sng">
              <a:solidFill>
                <a:schemeClr val="tx1"/>
              </a:solidFill>
              <a:prstDash val="solid"/>
              <a:headEnd type="none" w="med" len="med"/>
              <a:tailEnd type="triangle" w="med" len="med"/>
            </a:ln>
          </p:spPr>
        </p:cxnSp>
        <p:cxnSp>
          <p:nvCxnSpPr>
            <p:cNvPr id="26649" name="AutoShape 26"/>
            <p:cNvCxnSpPr>
              <a:stCxn id="26632" idx="7"/>
              <a:endCxn id="26631" idx="0"/>
            </p:cNvCxnSpPr>
            <p:nvPr/>
          </p:nvCxnSpPr>
          <p:spPr>
            <a:xfrm rot="-5400000">
              <a:off x="3953" y="2340"/>
              <a:ext cx="139" cy="1027"/>
            </a:xfrm>
            <a:prstGeom prst="curvedConnector3">
              <a:avLst>
                <a:gd name="adj1" fmla="val 203597"/>
              </a:avLst>
            </a:prstGeom>
            <a:ln w="9525" cap="flat" cmpd="sng">
              <a:solidFill>
                <a:schemeClr val="tx1"/>
              </a:solidFill>
              <a:prstDash val="solid"/>
              <a:headEnd type="none" w="med" len="med"/>
              <a:tailEnd type="triangle" w="med" len="med"/>
            </a:ln>
          </p:spPr>
        </p:cxnSp>
        <p:cxnSp>
          <p:nvCxnSpPr>
            <p:cNvPr id="26650" name="AutoShape 27"/>
            <p:cNvCxnSpPr>
              <a:stCxn id="26632" idx="5"/>
              <a:endCxn id="26631" idx="4"/>
            </p:cNvCxnSpPr>
            <p:nvPr/>
          </p:nvCxnSpPr>
          <p:spPr>
            <a:xfrm rot="-5400000" flipH="1">
              <a:off x="4001" y="2873"/>
              <a:ext cx="43" cy="1027"/>
            </a:xfrm>
            <a:prstGeom prst="curvedConnector3">
              <a:avLst>
                <a:gd name="adj1" fmla="val 546514"/>
              </a:avLst>
            </a:prstGeom>
            <a:ln w="9525" cap="flat" cmpd="sng">
              <a:solidFill>
                <a:schemeClr val="tx1"/>
              </a:solidFill>
              <a:prstDash val="solid"/>
              <a:headEnd type="none" w="med" len="med"/>
              <a:tailEnd type="triangle" w="med" len="med"/>
            </a:ln>
          </p:spPr>
        </p:cxnSp>
        <p:cxnSp>
          <p:nvCxnSpPr>
            <p:cNvPr id="26651" name="AutoShape 28"/>
            <p:cNvCxnSpPr>
              <a:stCxn id="26632" idx="4"/>
              <a:endCxn id="26631" idx="5"/>
            </p:cNvCxnSpPr>
            <p:nvPr/>
          </p:nvCxnSpPr>
          <p:spPr>
            <a:xfrm rot="5400000" flipH="1" flipV="1">
              <a:off x="3953" y="2652"/>
              <a:ext cx="139" cy="1469"/>
            </a:xfrm>
            <a:prstGeom prst="curvedConnector3">
              <a:avLst>
                <a:gd name="adj1" fmla="val -103597"/>
              </a:avLst>
            </a:prstGeom>
            <a:ln w="9525" cap="flat" cmpd="sng">
              <a:solidFill>
                <a:schemeClr val="tx1"/>
              </a:solidFill>
              <a:prstDash val="lgDash"/>
              <a:headEnd type="none" w="med" len="med"/>
              <a:tailEnd type="triangle" w="med" len="med"/>
            </a:ln>
          </p:spPr>
        </p:cxnSp>
        <p:cxnSp>
          <p:nvCxnSpPr>
            <p:cNvPr id="26652" name="AutoShape 29"/>
            <p:cNvCxnSpPr/>
            <p:nvPr/>
          </p:nvCxnSpPr>
          <p:spPr>
            <a:xfrm rot="5400000" flipH="1">
              <a:off x="3984" y="2256"/>
              <a:ext cx="720" cy="336"/>
            </a:xfrm>
            <a:prstGeom prst="curvedConnector3">
              <a:avLst>
                <a:gd name="adj1" fmla="val 50000"/>
              </a:avLst>
            </a:prstGeom>
            <a:ln w="9525" cap="flat" cmpd="sng">
              <a:solidFill>
                <a:schemeClr val="tx1"/>
              </a:solidFill>
              <a:prstDash val="dash"/>
              <a:headEnd type="none" w="med" len="med"/>
              <a:tailEnd type="triangle" w="med" len="med"/>
            </a:ln>
          </p:spPr>
        </p:cxnSp>
        <p:cxnSp>
          <p:nvCxnSpPr>
            <p:cNvPr id="26653" name="AutoShape 30"/>
            <p:cNvCxnSpPr>
              <a:stCxn id="26635" idx="0"/>
              <a:endCxn id="26629" idx="4"/>
            </p:cNvCxnSpPr>
            <p:nvPr/>
          </p:nvCxnSpPr>
          <p:spPr>
            <a:xfrm rot="5400000" flipH="1">
              <a:off x="3264" y="504"/>
              <a:ext cx="432" cy="1440"/>
            </a:xfrm>
            <a:prstGeom prst="curvedConnector3">
              <a:avLst>
                <a:gd name="adj1" fmla="val 50000"/>
              </a:avLst>
            </a:prstGeom>
            <a:ln w="9525" cap="flat" cmpd="sng">
              <a:solidFill>
                <a:schemeClr val="tx1"/>
              </a:solidFill>
              <a:prstDash val="dash"/>
              <a:headEnd type="none" w="med" len="med"/>
              <a:tailEnd type="triangle" w="med" len="med"/>
            </a:ln>
          </p:spPr>
        </p:cxnSp>
        <p:cxnSp>
          <p:nvCxnSpPr>
            <p:cNvPr id="26654" name="AutoShape 31"/>
            <p:cNvCxnSpPr/>
            <p:nvPr/>
          </p:nvCxnSpPr>
          <p:spPr>
            <a:xfrm>
              <a:off x="3072" y="720"/>
              <a:ext cx="2064" cy="1080"/>
            </a:xfrm>
            <a:prstGeom prst="curvedConnector3">
              <a:avLst>
                <a:gd name="adj1" fmla="val 61481"/>
              </a:avLst>
            </a:prstGeom>
            <a:ln w="9525" cap="flat" cmpd="sng">
              <a:solidFill>
                <a:schemeClr val="tx1"/>
              </a:solidFill>
              <a:prstDash val="lgDashDot"/>
              <a:headEnd type="none" w="med" len="med"/>
              <a:tailEnd type="triangle" w="med" len="med"/>
            </a:ln>
          </p:spPr>
        </p:cxnSp>
        <p:sp>
          <p:nvSpPr>
            <p:cNvPr id="26655" name="Text Box 32"/>
            <p:cNvSpPr txBox="1"/>
            <p:nvPr/>
          </p:nvSpPr>
          <p:spPr>
            <a:xfrm>
              <a:off x="1536" y="480"/>
              <a:ext cx="940" cy="236"/>
            </a:xfrm>
            <a:prstGeom prst="rect">
              <a:avLst/>
            </a:prstGeom>
            <a:noFill/>
            <a:ln w="9525">
              <a:noFill/>
            </a:ln>
          </p:spPr>
          <p:txBody>
            <a:bodyPr wrap="none">
              <a:spAutoFit/>
            </a:bodyPr>
            <a:p>
              <a:r>
                <a:rPr lang="en-US" altLang="zh-CN" dirty="0">
                  <a:latin typeface="Arial" panose="020B0604020202020204" pitchFamily="34" charset="0"/>
                </a:rPr>
                <a:t>noun_phrase</a:t>
              </a:r>
              <a:endParaRPr lang="en-US" altLang="zh-CN" dirty="0">
                <a:latin typeface="Arial" panose="020B0604020202020204" pitchFamily="34" charset="0"/>
              </a:endParaRPr>
            </a:p>
          </p:txBody>
        </p:sp>
        <p:sp>
          <p:nvSpPr>
            <p:cNvPr id="26656" name="Text Box 33"/>
            <p:cNvSpPr txBox="1"/>
            <p:nvPr/>
          </p:nvSpPr>
          <p:spPr>
            <a:xfrm>
              <a:off x="3110" y="455"/>
              <a:ext cx="901" cy="412"/>
            </a:xfrm>
            <a:prstGeom prst="rect">
              <a:avLst/>
            </a:prstGeom>
            <a:noFill/>
            <a:ln w="9525">
              <a:noFill/>
            </a:ln>
          </p:spPr>
          <p:txBody>
            <a:bodyPr wrap="none">
              <a:spAutoFit/>
            </a:bodyPr>
            <a:p>
              <a:pPr>
                <a:spcBef>
                  <a:spcPct val="20000"/>
                </a:spcBef>
              </a:pPr>
              <a:r>
                <a:rPr lang="en-US" altLang="zh-CN" dirty="0">
                  <a:latin typeface="Arial" panose="020B0604020202020204" pitchFamily="34" charset="0"/>
                </a:rPr>
                <a:t>verb_phrase</a:t>
              </a: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26657" name="Text Box 34"/>
            <p:cNvSpPr txBox="1"/>
            <p:nvPr/>
          </p:nvSpPr>
          <p:spPr>
            <a:xfrm>
              <a:off x="1671" y="1511"/>
              <a:ext cx="491" cy="236"/>
            </a:xfrm>
            <a:prstGeom prst="rect">
              <a:avLst/>
            </a:prstGeom>
            <a:noFill/>
            <a:ln w="9525">
              <a:noFill/>
            </a:ln>
          </p:spPr>
          <p:txBody>
            <a:bodyPr wrap="none">
              <a:spAutoFit/>
            </a:bodyPr>
            <a:p>
              <a:r>
                <a:rPr lang="en-US" altLang="zh-CN" dirty="0">
                  <a:latin typeface="Arial" panose="020B0604020202020204" pitchFamily="34" charset="0"/>
                </a:rPr>
                <a:t>article</a:t>
              </a:r>
              <a:endParaRPr lang="en-US" altLang="zh-CN" dirty="0">
                <a:latin typeface="Arial" panose="020B0604020202020204" pitchFamily="34" charset="0"/>
              </a:endParaRPr>
            </a:p>
          </p:txBody>
        </p:sp>
        <p:sp>
          <p:nvSpPr>
            <p:cNvPr id="26658" name="Text Box 35"/>
            <p:cNvSpPr txBox="1"/>
            <p:nvPr/>
          </p:nvSpPr>
          <p:spPr>
            <a:xfrm>
              <a:off x="3254" y="1463"/>
              <a:ext cx="428" cy="236"/>
            </a:xfrm>
            <a:prstGeom prst="rect">
              <a:avLst/>
            </a:prstGeom>
            <a:noFill/>
            <a:ln w="9525">
              <a:noFill/>
            </a:ln>
          </p:spPr>
          <p:txBody>
            <a:bodyPr wrap="none">
              <a:spAutoFit/>
            </a:bodyPr>
            <a:p>
              <a:r>
                <a:rPr lang="en-US" altLang="zh-CN" dirty="0">
                  <a:latin typeface="Arial" panose="020B0604020202020204" pitchFamily="34" charset="0"/>
                </a:rPr>
                <a:t>noun</a:t>
              </a:r>
              <a:endParaRPr lang="en-US" altLang="zh-CN" dirty="0">
                <a:latin typeface="Arial" panose="020B0604020202020204" pitchFamily="34" charset="0"/>
              </a:endParaRPr>
            </a:p>
          </p:txBody>
        </p:sp>
        <p:sp>
          <p:nvSpPr>
            <p:cNvPr id="26659" name="Text Box 36"/>
            <p:cNvSpPr txBox="1"/>
            <p:nvPr/>
          </p:nvSpPr>
          <p:spPr>
            <a:xfrm>
              <a:off x="2534" y="2087"/>
              <a:ext cx="429" cy="236"/>
            </a:xfrm>
            <a:prstGeom prst="rect">
              <a:avLst/>
            </a:prstGeom>
            <a:noFill/>
            <a:ln w="9525">
              <a:noFill/>
            </a:ln>
          </p:spPr>
          <p:txBody>
            <a:bodyPr wrap="none">
              <a:spAutoFit/>
            </a:bodyPr>
            <a:p>
              <a:r>
                <a:rPr lang="en-US" altLang="zh-CN" dirty="0">
                  <a:latin typeface="Arial" panose="020B0604020202020204" pitchFamily="34" charset="0"/>
                </a:rPr>
                <a:t>noun</a:t>
              </a:r>
              <a:endParaRPr lang="en-US" altLang="zh-CN" dirty="0">
                <a:latin typeface="Arial" panose="020B0604020202020204" pitchFamily="34" charset="0"/>
              </a:endParaRPr>
            </a:p>
          </p:txBody>
        </p:sp>
        <p:sp>
          <p:nvSpPr>
            <p:cNvPr id="26660" name="Text Box 37"/>
            <p:cNvSpPr txBox="1"/>
            <p:nvPr/>
          </p:nvSpPr>
          <p:spPr>
            <a:xfrm>
              <a:off x="614" y="2375"/>
              <a:ext cx="893" cy="236"/>
            </a:xfrm>
            <a:prstGeom prst="rect">
              <a:avLst/>
            </a:prstGeom>
            <a:noFill/>
            <a:ln w="9525">
              <a:noFill/>
            </a:ln>
          </p:spPr>
          <p:txBody>
            <a:bodyPr wrap="none">
              <a:spAutoFit/>
            </a:bodyPr>
            <a:p>
              <a:r>
                <a:rPr lang="en-US" altLang="zh-CN" dirty="0">
                  <a:latin typeface="Arial" panose="020B0604020202020204" pitchFamily="34" charset="0"/>
                </a:rPr>
                <a:t>2.Call article</a:t>
              </a:r>
              <a:endParaRPr lang="en-US" altLang="zh-CN" dirty="0">
                <a:latin typeface="Arial" panose="020B0604020202020204" pitchFamily="34" charset="0"/>
              </a:endParaRPr>
            </a:p>
          </p:txBody>
        </p:sp>
        <p:sp>
          <p:nvSpPr>
            <p:cNvPr id="26661" name="Text Box 38"/>
            <p:cNvSpPr txBox="1"/>
            <p:nvPr/>
          </p:nvSpPr>
          <p:spPr>
            <a:xfrm>
              <a:off x="1671" y="2615"/>
              <a:ext cx="193" cy="236"/>
            </a:xfrm>
            <a:prstGeom prst="rect">
              <a:avLst/>
            </a:prstGeom>
            <a:noFill/>
            <a:ln w="9525">
              <a:noFill/>
            </a:ln>
          </p:spPr>
          <p:txBody>
            <a:bodyPr wrap="none">
              <a:spAutoFit/>
            </a:bodyPr>
            <a:p>
              <a:r>
                <a:rPr lang="en-US" altLang="zh-CN" dirty="0">
                  <a:latin typeface="Arial" panose="020B0604020202020204" pitchFamily="34" charset="0"/>
                </a:rPr>
                <a:t>a</a:t>
              </a:r>
              <a:endParaRPr lang="en-US" altLang="zh-CN" dirty="0">
                <a:latin typeface="Arial" panose="020B0604020202020204" pitchFamily="34" charset="0"/>
              </a:endParaRPr>
            </a:p>
          </p:txBody>
        </p:sp>
        <p:sp>
          <p:nvSpPr>
            <p:cNvPr id="26662" name="Text Box 39"/>
            <p:cNvSpPr txBox="1"/>
            <p:nvPr/>
          </p:nvSpPr>
          <p:spPr>
            <a:xfrm>
              <a:off x="1671" y="3383"/>
              <a:ext cx="310" cy="236"/>
            </a:xfrm>
            <a:prstGeom prst="rect">
              <a:avLst/>
            </a:prstGeom>
            <a:noFill/>
            <a:ln w="9525">
              <a:noFill/>
            </a:ln>
          </p:spPr>
          <p:txBody>
            <a:bodyPr wrap="none">
              <a:spAutoFit/>
            </a:bodyPr>
            <a:p>
              <a:r>
                <a:rPr lang="en-US" altLang="zh-CN" dirty="0">
                  <a:latin typeface="Arial" panose="020B0604020202020204" pitchFamily="34" charset="0"/>
                </a:rPr>
                <a:t>the</a:t>
              </a:r>
              <a:endParaRPr lang="en-US" altLang="zh-CN" dirty="0">
                <a:latin typeface="Arial" panose="020B0604020202020204" pitchFamily="34" charset="0"/>
              </a:endParaRPr>
            </a:p>
          </p:txBody>
        </p:sp>
        <p:sp>
          <p:nvSpPr>
            <p:cNvPr id="26663" name="Text Box 40"/>
            <p:cNvSpPr txBox="1"/>
            <p:nvPr/>
          </p:nvSpPr>
          <p:spPr>
            <a:xfrm>
              <a:off x="3685" y="2567"/>
              <a:ext cx="390" cy="236"/>
            </a:xfrm>
            <a:prstGeom prst="rect">
              <a:avLst/>
            </a:prstGeom>
            <a:noFill/>
            <a:ln w="9525">
              <a:noFill/>
            </a:ln>
          </p:spPr>
          <p:txBody>
            <a:bodyPr wrap="none">
              <a:spAutoFit/>
            </a:bodyPr>
            <a:p>
              <a:r>
                <a:rPr lang="en-US" altLang="zh-CN" dirty="0">
                  <a:latin typeface="Arial" panose="020B0604020202020204" pitchFamily="34" charset="0"/>
                </a:rPr>
                <a:t>man</a:t>
              </a:r>
              <a:endParaRPr lang="en-US" altLang="zh-CN" dirty="0">
                <a:latin typeface="Arial" panose="020B0604020202020204" pitchFamily="34" charset="0"/>
              </a:endParaRPr>
            </a:p>
          </p:txBody>
        </p:sp>
        <p:sp>
          <p:nvSpPr>
            <p:cNvPr id="26664" name="Text Box 41"/>
            <p:cNvSpPr txBox="1"/>
            <p:nvPr/>
          </p:nvSpPr>
          <p:spPr>
            <a:xfrm>
              <a:off x="3830" y="3383"/>
              <a:ext cx="350" cy="236"/>
            </a:xfrm>
            <a:prstGeom prst="rect">
              <a:avLst/>
            </a:prstGeom>
            <a:noFill/>
            <a:ln w="9525">
              <a:noFill/>
            </a:ln>
          </p:spPr>
          <p:txBody>
            <a:bodyPr wrap="none">
              <a:spAutoFit/>
            </a:bodyPr>
            <a:p>
              <a:r>
                <a:rPr lang="en-US" altLang="zh-CN" dirty="0">
                  <a:latin typeface="Arial" panose="020B0604020202020204" pitchFamily="34" charset="0"/>
                </a:rPr>
                <a:t>dog</a:t>
              </a:r>
              <a:endParaRPr lang="en-US" altLang="zh-CN" dirty="0">
                <a:latin typeface="Arial" panose="020B0604020202020204" pitchFamily="34" charset="0"/>
              </a:endParaRPr>
            </a:p>
          </p:txBody>
        </p:sp>
        <p:sp>
          <p:nvSpPr>
            <p:cNvPr id="26665" name="Text Box 42"/>
            <p:cNvSpPr txBox="1"/>
            <p:nvPr/>
          </p:nvSpPr>
          <p:spPr>
            <a:xfrm>
              <a:off x="1671" y="983"/>
              <a:ext cx="940" cy="413"/>
            </a:xfrm>
            <a:prstGeom prst="rect">
              <a:avLst/>
            </a:prstGeom>
            <a:noFill/>
            <a:ln w="9525">
              <a:noFill/>
            </a:ln>
          </p:spPr>
          <p:txBody>
            <a:bodyPr wrap="none">
              <a:spAutoFit/>
            </a:bodyPr>
            <a:p>
              <a:r>
                <a:rPr lang="en-US" altLang="zh-CN" dirty="0">
                  <a:latin typeface="Arial" panose="020B0604020202020204" pitchFamily="34" charset="0"/>
                </a:rPr>
                <a:t>1.Call</a:t>
              </a:r>
              <a:endParaRPr lang="en-US" altLang="zh-CN" dirty="0">
                <a:latin typeface="Arial" panose="020B0604020202020204" pitchFamily="34" charset="0"/>
              </a:endParaRPr>
            </a:p>
            <a:p>
              <a:r>
                <a:rPr lang="en-US" altLang="zh-CN" dirty="0">
                  <a:latin typeface="Arial" panose="020B0604020202020204" pitchFamily="34" charset="0"/>
                </a:rPr>
                <a:t>noun_phrase</a:t>
              </a:r>
              <a:endParaRPr lang="en-US" altLang="zh-CN" dirty="0">
                <a:latin typeface="Arial" panose="020B0604020202020204" pitchFamily="34" charset="0"/>
              </a:endParaRPr>
            </a:p>
          </p:txBody>
        </p:sp>
        <p:sp>
          <p:nvSpPr>
            <p:cNvPr id="26666" name="Text Box 43"/>
            <p:cNvSpPr txBox="1"/>
            <p:nvPr/>
          </p:nvSpPr>
          <p:spPr>
            <a:xfrm>
              <a:off x="2966" y="1031"/>
              <a:ext cx="743" cy="413"/>
            </a:xfrm>
            <a:prstGeom prst="rect">
              <a:avLst/>
            </a:prstGeom>
            <a:noFill/>
            <a:ln w="9525">
              <a:noFill/>
            </a:ln>
          </p:spPr>
          <p:txBody>
            <a:bodyPr wrap="none">
              <a:spAutoFit/>
            </a:bodyPr>
            <a:p>
              <a:r>
                <a:rPr lang="en-US" altLang="zh-CN" dirty="0">
                  <a:latin typeface="Arial" panose="020B0604020202020204" pitchFamily="34" charset="0"/>
                </a:rPr>
                <a:t>7.Return </a:t>
              </a:r>
              <a:endParaRPr lang="en-US" altLang="zh-CN" dirty="0">
                <a:latin typeface="Arial" panose="020B0604020202020204" pitchFamily="34" charset="0"/>
              </a:endParaRPr>
            </a:p>
            <a:p>
              <a:r>
                <a:rPr lang="en-US" altLang="zh-CN" dirty="0">
                  <a:latin typeface="Arial" panose="020B0604020202020204" pitchFamily="34" charset="0"/>
                </a:rPr>
                <a:t>   success</a:t>
              </a:r>
              <a:endParaRPr lang="en-US" altLang="zh-CN" dirty="0">
                <a:latin typeface="Arial" panose="020B0604020202020204" pitchFamily="34" charset="0"/>
              </a:endParaRPr>
            </a:p>
          </p:txBody>
        </p:sp>
        <p:sp>
          <p:nvSpPr>
            <p:cNvPr id="26667" name="Text Box 44"/>
            <p:cNvSpPr txBox="1"/>
            <p:nvPr/>
          </p:nvSpPr>
          <p:spPr>
            <a:xfrm>
              <a:off x="4310" y="1079"/>
              <a:ext cx="901" cy="625"/>
            </a:xfrm>
            <a:prstGeom prst="rect">
              <a:avLst/>
            </a:prstGeom>
            <a:noFill/>
            <a:ln w="9525">
              <a:noFill/>
            </a:ln>
          </p:spPr>
          <p:txBody>
            <a:bodyPr wrap="none">
              <a:spAutoFit/>
            </a:bodyPr>
            <a:p>
              <a:r>
                <a:rPr lang="en-US" altLang="zh-CN" dirty="0">
                  <a:latin typeface="Arial" panose="020B0604020202020204" pitchFamily="34" charset="0"/>
                </a:rPr>
                <a:t>8.Call</a:t>
              </a:r>
              <a:endParaRPr lang="en-US" altLang="zh-CN" dirty="0">
                <a:latin typeface="Arial" panose="020B0604020202020204" pitchFamily="34" charset="0"/>
              </a:endParaRPr>
            </a:p>
            <a:p>
              <a:pPr>
                <a:spcBef>
                  <a:spcPct val="20000"/>
                </a:spcBef>
              </a:pPr>
              <a:r>
                <a:rPr lang="en-US" altLang="zh-CN" dirty="0">
                  <a:latin typeface="Arial" panose="020B0604020202020204" pitchFamily="34" charset="0"/>
                </a:rPr>
                <a:t>verb_phrase</a:t>
              </a:r>
              <a:endParaRPr lang="en-US" altLang="zh-CN" dirty="0">
                <a:latin typeface="Arial" panose="020B0604020202020204" pitchFamily="34" charset="0"/>
              </a:endParaRPr>
            </a:p>
            <a:p>
              <a:endParaRPr lang="en-US" altLang="zh-CN" dirty="0">
                <a:latin typeface="Arial" panose="020B0604020202020204" pitchFamily="34" charset="0"/>
              </a:endParaRPr>
            </a:p>
          </p:txBody>
        </p:sp>
        <p:sp>
          <p:nvSpPr>
            <p:cNvPr id="26668" name="Text Box 45"/>
            <p:cNvSpPr txBox="1"/>
            <p:nvPr/>
          </p:nvSpPr>
          <p:spPr>
            <a:xfrm>
              <a:off x="2054" y="2327"/>
              <a:ext cx="830" cy="236"/>
            </a:xfrm>
            <a:prstGeom prst="rect">
              <a:avLst/>
            </a:prstGeom>
            <a:noFill/>
            <a:ln w="9525">
              <a:noFill/>
            </a:ln>
          </p:spPr>
          <p:txBody>
            <a:bodyPr wrap="none">
              <a:spAutoFit/>
            </a:bodyPr>
            <a:p>
              <a:r>
                <a:rPr lang="en-US" altLang="zh-CN" dirty="0">
                  <a:latin typeface="Arial" panose="020B0604020202020204" pitchFamily="34" charset="0"/>
                </a:rPr>
                <a:t>4.Call noun</a:t>
              </a:r>
              <a:endParaRPr lang="en-US" altLang="zh-CN" dirty="0">
                <a:latin typeface="Arial" panose="020B0604020202020204" pitchFamily="34" charset="0"/>
              </a:endParaRPr>
            </a:p>
          </p:txBody>
        </p:sp>
        <p:sp>
          <p:nvSpPr>
            <p:cNvPr id="26669" name="Text Box 46"/>
            <p:cNvSpPr txBox="1"/>
            <p:nvPr/>
          </p:nvSpPr>
          <p:spPr>
            <a:xfrm>
              <a:off x="1142" y="2519"/>
              <a:ext cx="413" cy="236"/>
            </a:xfrm>
            <a:prstGeom prst="rect">
              <a:avLst/>
            </a:prstGeom>
            <a:noFill/>
            <a:ln w="9525">
              <a:noFill/>
            </a:ln>
          </p:spPr>
          <p:txBody>
            <a:bodyPr wrap="none">
              <a:spAutoFit/>
            </a:bodyPr>
            <a:p>
              <a:r>
                <a:rPr lang="en-US" altLang="zh-CN" dirty="0">
                  <a:latin typeface="Arial" panose="020B0604020202020204" pitchFamily="34" charset="0"/>
                </a:rPr>
                <a:t>3.fail</a:t>
              </a:r>
              <a:endParaRPr lang="en-US" altLang="zh-CN" dirty="0">
                <a:latin typeface="Arial" panose="020B0604020202020204" pitchFamily="34" charset="0"/>
              </a:endParaRPr>
            </a:p>
          </p:txBody>
        </p:sp>
        <p:sp>
          <p:nvSpPr>
            <p:cNvPr id="26670" name="Text Box 47"/>
            <p:cNvSpPr txBox="1"/>
            <p:nvPr/>
          </p:nvSpPr>
          <p:spPr>
            <a:xfrm>
              <a:off x="3686" y="2230"/>
              <a:ext cx="657" cy="413"/>
            </a:xfrm>
            <a:prstGeom prst="rect">
              <a:avLst/>
            </a:prstGeom>
            <a:noFill/>
            <a:ln w="9525">
              <a:noFill/>
            </a:ln>
          </p:spPr>
          <p:txBody>
            <a:bodyPr wrap="none">
              <a:spAutoFit/>
            </a:bodyPr>
            <a:p>
              <a:r>
                <a:rPr lang="en-US" altLang="zh-CN" dirty="0">
                  <a:latin typeface="Arial" panose="020B0604020202020204" pitchFamily="34" charset="0"/>
                </a:rPr>
                <a:t>6.Return</a:t>
              </a:r>
              <a:endParaRPr lang="en-US" altLang="zh-CN" dirty="0">
                <a:latin typeface="Arial" panose="020B0604020202020204" pitchFamily="34" charset="0"/>
              </a:endParaRPr>
            </a:p>
            <a:p>
              <a:r>
                <a:rPr lang="en-US" altLang="zh-CN" dirty="0">
                  <a:latin typeface="Arial" panose="020B0604020202020204" pitchFamily="34" charset="0"/>
                </a:rPr>
                <a:t>success</a:t>
              </a:r>
              <a:endParaRPr lang="en-US" altLang="zh-CN" dirty="0">
                <a:latin typeface="Arial" panose="020B0604020202020204" pitchFamily="34" charset="0"/>
              </a:endParaRPr>
            </a:p>
          </p:txBody>
        </p:sp>
        <p:sp>
          <p:nvSpPr>
            <p:cNvPr id="26671" name="Text Box 48"/>
            <p:cNvSpPr txBox="1"/>
            <p:nvPr/>
          </p:nvSpPr>
          <p:spPr>
            <a:xfrm>
              <a:off x="3686" y="3575"/>
              <a:ext cx="940" cy="412"/>
            </a:xfrm>
            <a:prstGeom prst="rect">
              <a:avLst/>
            </a:prstGeom>
            <a:noFill/>
            <a:ln w="9525">
              <a:noFill/>
            </a:ln>
          </p:spPr>
          <p:txBody>
            <a:bodyPr wrap="none">
              <a:spAutoFit/>
            </a:bodyPr>
            <a:p>
              <a:r>
                <a:rPr lang="en-US" altLang="zh-CN" dirty="0">
                  <a:latin typeface="Arial" panose="020B0604020202020204" pitchFamily="34" charset="0"/>
                </a:rPr>
                <a:t>5.Read “dog”</a:t>
              </a:r>
              <a:endParaRPr lang="en-US" altLang="zh-CN" dirty="0">
                <a:latin typeface="Arial" panose="020B0604020202020204" pitchFamily="34" charset="0"/>
              </a:endParaRPr>
            </a:p>
            <a:p>
              <a:r>
                <a:rPr lang="en-US" altLang="zh-CN" dirty="0">
                  <a:latin typeface="Arial" panose="020B0604020202020204" pitchFamily="34" charset="0"/>
                </a:rPr>
                <a:t>   from input</a:t>
              </a:r>
              <a:endParaRPr lang="en-US" altLang="zh-CN" dirty="0">
                <a:latin typeface="Arial" panose="020B0604020202020204" pitchFamily="34" charset="0"/>
              </a:endParaRPr>
            </a:p>
          </p:txBody>
        </p:sp>
      </p:grpSp>
      <p:sp>
        <p:nvSpPr>
          <p:cNvPr id="26627" name="Text Box 50"/>
          <p:cNvSpPr txBox="1"/>
          <p:nvPr/>
        </p:nvSpPr>
        <p:spPr>
          <a:xfrm>
            <a:off x="1965325" y="6056313"/>
            <a:ext cx="6000750" cy="641350"/>
          </a:xfrm>
          <a:prstGeom prst="rect">
            <a:avLst/>
          </a:prstGeom>
          <a:noFill/>
          <a:ln w="9525">
            <a:noFill/>
          </a:ln>
        </p:spPr>
        <p:txBody>
          <a:bodyPr wrap="none">
            <a:spAutoFit/>
          </a:bodyPr>
          <a:p>
            <a:r>
              <a:rPr lang="en-US" altLang="zh-CN" b="1" dirty="0">
                <a:latin typeface="Arial" panose="020B0604020202020204" pitchFamily="34" charset="0"/>
              </a:rPr>
              <a:t>Figure 15.6 Trace of a transition network parse of the </a:t>
            </a:r>
            <a:endParaRPr lang="en-US" altLang="zh-CN" b="1" dirty="0">
              <a:latin typeface="Arial" panose="020B0604020202020204" pitchFamily="34" charset="0"/>
            </a:endParaRPr>
          </a:p>
          <a:p>
            <a:r>
              <a:rPr lang="en-US" altLang="zh-CN" b="1" dirty="0">
                <a:latin typeface="Arial" panose="020B0604020202020204" pitchFamily="34" charset="0"/>
              </a:rPr>
              <a:t>                    sentence Dog bites.</a:t>
            </a:r>
            <a:endParaRPr lang="en-US" altLang="zh-CN" b="1" dirty="0">
              <a:latin typeface="Arial" panose="020B0604020202020204"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01625" y="304800"/>
            <a:ext cx="8540750" cy="57943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2" panose="05020102010507070707" pitchFamily="18" charset="2"/>
              <a:buChar char="¡"/>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This transition network parse determines whether a sentence is grammatically correct, but it does not construct a parse tree. This may be accomplished by having the functions return a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subtree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of the parse tree instead of the symbol success. Modifications that would accomplish this are:</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Each time the function parse is called with a terminal symbol as argument and that terminal matches the next symbol of input, it returns a tree consisting of a single leaf node labeled with that symbol.</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When parse is called with a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nonterminal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grammar_symbol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it calls transition. If transition succeeds, it returns an ordered set of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subtrees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parse combines these into a tree whose root is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grammar_symbol</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and whose children are the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subtress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returned by transition.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In searching for a path though a network, transition calls parse on the label of each arc. On success, parse returns a tree representing a pares f that symbol. Transition saves these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subtrees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in an ordered set and, on funding a path though the network, returns the ordered set of parse trees, corresponding to the sequence of arc labels on the path.</a:t>
            </a:r>
            <a:endParaRPr kumimoji="0" lang="zh-CN" altLang="en-US" sz="20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8674" name="Rectangle 2"/>
          <p:cNvSpPr>
            <a:spLocks noGrp="1" noRot="1"/>
          </p:cNvSpPr>
          <p:nvPr>
            <p:ph type="title"/>
          </p:nvPr>
        </p:nvSpPr>
        <p:spPr/>
        <p:txBody>
          <a:bodyPr vert="horz" wrap="square" lIns="91440" tIns="45720" rIns="91440" bIns="45720" anchor="ctr" anchorCtr="0"/>
          <a:p>
            <a:pPr eaLnBrk="1" hangingPunct="1"/>
            <a:r>
              <a:rPr lang="en-US" altLang="zh-CN" sz="4000" dirty="0"/>
              <a:t>15.3.2 The Chomsky Hierarchy and Context-Sensitive Grammars</a:t>
            </a:r>
            <a:endParaRPr lang="en-US" altLang="zh-CN" sz="4000" dirty="0"/>
          </a:p>
        </p:txBody>
      </p:sp>
      <p:sp>
        <p:nvSpPr>
          <p:cNvPr id="28675" name="Rectangle 3"/>
          <p:cNvSpPr>
            <a:spLocks noGrp="1" noRot="1"/>
          </p:cNvSpPr>
          <p:nvPr>
            <p:ph idx="1"/>
          </p:nvPr>
        </p:nvSpPr>
        <p:spPr/>
        <p:txBody>
          <a:bodyPr vert="horz" wrap="square" lIns="91440" tIns="45720" rIns="91440" bIns="45720" anchor="t" anchorCtr="0"/>
          <a:p>
            <a:pPr eaLnBrk="1" hangingPunct="1"/>
            <a:r>
              <a:rPr lang="en-US" altLang="zh-CN" sz="2000" b="1" dirty="0"/>
              <a:t>The context –free languages </a:t>
            </a:r>
            <a:r>
              <a:rPr lang="en-US" altLang="zh-CN" sz="2000" dirty="0"/>
              <a:t>are above the regular languages in the Chomsky hierarchy. Context-free languages are defined using rewrite rules such as in Section 15.2.1; context-free rules may only have one nonterminal symbol on their left-hand side.</a:t>
            </a:r>
            <a:endParaRPr lang="en-US" altLang="zh-CN" sz="2000" dirty="0"/>
          </a:p>
          <a:p>
            <a:pPr eaLnBrk="1" hangingPunct="1"/>
            <a:r>
              <a:rPr lang="en-US" altLang="zh-CN" sz="2000" b="1" dirty="0"/>
              <a:t>The context-sensitive languages </a:t>
            </a:r>
            <a:r>
              <a:rPr lang="en-US" altLang="zh-CN" sz="2000" dirty="0"/>
              <a:t>form a proper superset of the context-free languages. These are defined using context-sensitive grammars which allow more than one symbol on the left-hand side of a rule and make it possible to define a context in which that rule can be applied.</a:t>
            </a:r>
            <a:endParaRPr lang="en-US" altLang="zh-CN" sz="2000" dirty="0"/>
          </a:p>
          <a:p>
            <a:pPr eaLnBrk="1" hangingPunct="1"/>
            <a:endParaRPr lang="en-US" altLang="zh-CN" sz="2000" dirty="0"/>
          </a:p>
          <a:p>
            <a:pPr eaLnBrk="1" hangingPunct="1"/>
            <a:r>
              <a:rPr lang="en-US" altLang="zh-CN" sz="2000" dirty="0"/>
              <a:t>A simple context-free grammar for sentences of the form article noun verb that enforces number agreement between article and subject and verb is given by :</a:t>
            </a:r>
            <a:endParaRPr lang="en-US" altLang="zh-CN" sz="2000" dirty="0"/>
          </a:p>
          <a:p>
            <a:pPr eaLnBrk="1" hangingPunct="1"/>
            <a:endParaRPr lang="en-US" altLang="zh-CN"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9698" name="Rectangle 3"/>
          <p:cNvSpPr>
            <a:spLocks noGrp="1" noRot="1"/>
          </p:cNvSpPr>
          <p:nvPr>
            <p:ph idx="1"/>
          </p:nvPr>
        </p:nvSpPr>
        <p:spPr>
          <a:xfrm>
            <a:off x="228600" y="381000"/>
            <a:ext cx="8540750" cy="6477000"/>
          </a:xfrm>
        </p:spPr>
        <p:txBody>
          <a:bodyPr vert="horz" wrap="square" lIns="91440" tIns="45720" rIns="91440" bIns="45720" anchor="t" anchorCtr="0"/>
          <a:p>
            <a:pPr eaLnBrk="1" hangingPunct="1">
              <a:lnSpc>
                <a:spcPct val="80000"/>
              </a:lnSpc>
            </a:pPr>
            <a:r>
              <a:rPr lang="en-US" altLang="zh-CN" sz="2000" dirty="0"/>
              <a:t>sentence</a:t>
            </a:r>
            <a:r>
              <a:rPr lang="en-US" altLang="zh-CN" sz="2000" dirty="0">
                <a:cs typeface="Arial" panose="020B0604020202020204" pitchFamily="34" charset="0"/>
              </a:rPr>
              <a:t>←→noun_phrase verb_phrase</a:t>
            </a:r>
            <a:endParaRPr lang="en-US" altLang="zh-CN" sz="2000" dirty="0">
              <a:cs typeface="Arial" panose="020B0604020202020204" pitchFamily="34" charset="0"/>
            </a:endParaRPr>
          </a:p>
          <a:p>
            <a:pPr eaLnBrk="1" hangingPunct="1">
              <a:lnSpc>
                <a:spcPct val="80000"/>
              </a:lnSpc>
            </a:pPr>
            <a:r>
              <a:rPr lang="en-US" altLang="zh-CN" sz="2000" dirty="0"/>
              <a:t>noun_phrase←→article number noun</a:t>
            </a:r>
            <a:endParaRPr lang="en-US" altLang="zh-CN" sz="2000" dirty="0"/>
          </a:p>
          <a:p>
            <a:pPr eaLnBrk="1" hangingPunct="1">
              <a:lnSpc>
                <a:spcPct val="80000"/>
              </a:lnSpc>
            </a:pPr>
            <a:r>
              <a:rPr lang="en-US" altLang="zh-CN" sz="2000" dirty="0"/>
              <a:t>noun_phrase←→number noun</a:t>
            </a:r>
            <a:endParaRPr lang="en-US" altLang="zh-CN" sz="2000" dirty="0"/>
          </a:p>
          <a:p>
            <a:pPr eaLnBrk="1" hangingPunct="1">
              <a:lnSpc>
                <a:spcPct val="80000"/>
              </a:lnSpc>
            </a:pPr>
            <a:r>
              <a:rPr lang="en-US" altLang="zh-CN" sz="2000" dirty="0"/>
              <a:t>number←→singular</a:t>
            </a:r>
            <a:endParaRPr lang="en-US" altLang="zh-CN" sz="2000" dirty="0"/>
          </a:p>
          <a:p>
            <a:pPr eaLnBrk="1" hangingPunct="1">
              <a:lnSpc>
                <a:spcPct val="80000"/>
              </a:lnSpc>
            </a:pPr>
            <a:r>
              <a:rPr lang="en-US" altLang="zh-CN" sz="2000" dirty="0"/>
              <a:t>number←→plural</a:t>
            </a:r>
            <a:endParaRPr lang="en-US" altLang="zh-CN" sz="2000" dirty="0"/>
          </a:p>
          <a:p>
            <a:pPr eaLnBrk="1" hangingPunct="1">
              <a:lnSpc>
                <a:spcPct val="80000"/>
              </a:lnSpc>
            </a:pPr>
            <a:r>
              <a:rPr lang="en-US" altLang="zh-CN" sz="2000" dirty="0"/>
              <a:t>Article singular←→a singular</a:t>
            </a:r>
            <a:endParaRPr lang="en-US" altLang="zh-CN" sz="2000" dirty="0"/>
          </a:p>
          <a:p>
            <a:pPr eaLnBrk="1" hangingPunct="1">
              <a:lnSpc>
                <a:spcPct val="80000"/>
              </a:lnSpc>
            </a:pPr>
            <a:r>
              <a:rPr lang="en-US" altLang="zh-CN" sz="2000" dirty="0"/>
              <a:t>Article singular←→the singular</a:t>
            </a:r>
            <a:endParaRPr lang="en-US" altLang="zh-CN" sz="2000" dirty="0"/>
          </a:p>
          <a:p>
            <a:pPr eaLnBrk="1" hangingPunct="1">
              <a:lnSpc>
                <a:spcPct val="80000"/>
              </a:lnSpc>
            </a:pPr>
            <a:r>
              <a:rPr lang="en-US" altLang="zh-CN" sz="2000" dirty="0"/>
              <a:t>Article plural←→some plural</a:t>
            </a:r>
            <a:endParaRPr lang="en-US" altLang="zh-CN" sz="2000" dirty="0"/>
          </a:p>
          <a:p>
            <a:pPr eaLnBrk="1" hangingPunct="1">
              <a:lnSpc>
                <a:spcPct val="80000"/>
              </a:lnSpc>
            </a:pPr>
            <a:r>
              <a:rPr lang="en-US" altLang="zh-CN" sz="2000" dirty="0"/>
              <a:t>Article plural←→the plural</a:t>
            </a:r>
            <a:endParaRPr lang="en-US" altLang="zh-CN" sz="2000" dirty="0"/>
          </a:p>
          <a:p>
            <a:pPr eaLnBrk="1" hangingPunct="1">
              <a:lnSpc>
                <a:spcPct val="80000"/>
              </a:lnSpc>
            </a:pPr>
            <a:r>
              <a:rPr lang="en-US" altLang="zh-CN" sz="2000" dirty="0"/>
              <a:t>Singular noun←→dog singular</a:t>
            </a:r>
            <a:endParaRPr lang="en-US" altLang="zh-CN" sz="2000" dirty="0"/>
          </a:p>
          <a:p>
            <a:pPr eaLnBrk="1" hangingPunct="1">
              <a:lnSpc>
                <a:spcPct val="80000"/>
              </a:lnSpc>
            </a:pPr>
            <a:r>
              <a:rPr lang="en-US" altLang="zh-CN" sz="2000" dirty="0"/>
              <a:t>Singular noun←→man singular</a:t>
            </a:r>
            <a:endParaRPr lang="en-US" altLang="zh-CN" sz="2000" dirty="0"/>
          </a:p>
          <a:p>
            <a:pPr eaLnBrk="1" hangingPunct="1">
              <a:lnSpc>
                <a:spcPct val="80000"/>
              </a:lnSpc>
            </a:pPr>
            <a:r>
              <a:rPr lang="en-US" altLang="zh-CN" sz="2000" dirty="0"/>
              <a:t>Plural noun←→men plural</a:t>
            </a:r>
            <a:endParaRPr lang="en-US" altLang="zh-CN" sz="2000" dirty="0"/>
          </a:p>
          <a:p>
            <a:pPr eaLnBrk="1" hangingPunct="1">
              <a:lnSpc>
                <a:spcPct val="80000"/>
              </a:lnSpc>
            </a:pPr>
            <a:r>
              <a:rPr lang="en-US" altLang="zh-CN" sz="2000" dirty="0"/>
              <a:t>Plural noun←→dogs plural</a:t>
            </a:r>
            <a:endParaRPr lang="en-US" altLang="zh-CN" sz="2000" dirty="0"/>
          </a:p>
          <a:p>
            <a:pPr eaLnBrk="1" hangingPunct="1">
              <a:lnSpc>
                <a:spcPct val="80000"/>
              </a:lnSpc>
            </a:pPr>
            <a:r>
              <a:rPr lang="en-US" altLang="zh-CN" sz="2000" dirty="0"/>
              <a:t>Singular verb_phrase←→singular verb</a:t>
            </a:r>
            <a:endParaRPr lang="en-US" altLang="zh-CN" sz="2000" dirty="0"/>
          </a:p>
          <a:p>
            <a:pPr eaLnBrk="1" hangingPunct="1">
              <a:lnSpc>
                <a:spcPct val="80000"/>
              </a:lnSpc>
            </a:pPr>
            <a:r>
              <a:rPr lang="en-US" altLang="zh-CN" sz="2000" dirty="0"/>
              <a:t>plural verb_phrase←→plural verb</a:t>
            </a:r>
            <a:endParaRPr lang="en-US" altLang="zh-CN" sz="2000" dirty="0"/>
          </a:p>
          <a:p>
            <a:pPr eaLnBrk="1" hangingPunct="1">
              <a:lnSpc>
                <a:spcPct val="80000"/>
              </a:lnSpc>
            </a:pPr>
            <a:r>
              <a:rPr lang="en-US" altLang="zh-CN" sz="2000" dirty="0"/>
              <a:t>Singular verb←→bites</a:t>
            </a:r>
            <a:endParaRPr lang="en-US" altLang="zh-CN" sz="2000" dirty="0"/>
          </a:p>
          <a:p>
            <a:pPr eaLnBrk="1" hangingPunct="1">
              <a:lnSpc>
                <a:spcPct val="80000"/>
              </a:lnSpc>
            </a:pPr>
            <a:r>
              <a:rPr lang="en-US" altLang="zh-CN" sz="2000" dirty="0"/>
              <a:t>Singular verb←→likes</a:t>
            </a:r>
            <a:endParaRPr lang="en-US" altLang="zh-CN" sz="2000" dirty="0"/>
          </a:p>
          <a:p>
            <a:pPr eaLnBrk="1" hangingPunct="1">
              <a:lnSpc>
                <a:spcPct val="80000"/>
              </a:lnSpc>
            </a:pPr>
            <a:r>
              <a:rPr lang="en-US" altLang="zh-CN" sz="2000" dirty="0"/>
              <a:t>Plural verb←→bite</a:t>
            </a:r>
            <a:endParaRPr lang="en-US" altLang="zh-CN" sz="2000" dirty="0"/>
          </a:p>
          <a:p>
            <a:pPr eaLnBrk="1" hangingPunct="1">
              <a:lnSpc>
                <a:spcPct val="80000"/>
              </a:lnSpc>
            </a:pPr>
            <a:r>
              <a:rPr lang="en-US" altLang="zh-CN" sz="2000" dirty="0"/>
              <a:t>Plural verb←→like</a:t>
            </a:r>
            <a:endParaRPr lang="en-US" altLang="zh-CN" sz="2000" dirty="0"/>
          </a:p>
          <a:p>
            <a:pPr eaLnBrk="1" hangingPunct="1">
              <a:lnSpc>
                <a:spcPct val="80000"/>
              </a:lnSpc>
            </a:pPr>
            <a:endParaRPr lang="en-US" altLang="zh-CN"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0722" name="Rectangle 3"/>
          <p:cNvSpPr>
            <a:spLocks noGrp="1" noRot="1"/>
          </p:cNvSpPr>
          <p:nvPr>
            <p:ph idx="1"/>
          </p:nvPr>
        </p:nvSpPr>
        <p:spPr>
          <a:xfrm>
            <a:off x="301625" y="457200"/>
            <a:ext cx="8540750" cy="5641975"/>
          </a:xfrm>
        </p:spPr>
        <p:txBody>
          <a:bodyPr vert="horz" wrap="square" lIns="91440" tIns="45720" rIns="91440" bIns="45720" anchor="t" anchorCtr="0"/>
          <a:p>
            <a:pPr eaLnBrk="1" hangingPunct="1"/>
            <a:r>
              <a:rPr lang="en-US" altLang="zh-CN" sz="2400" dirty="0"/>
              <a:t>A derivation of the sentence ”The dog bite” using this grammar is given by:</a:t>
            </a:r>
            <a:endParaRPr lang="en-US" altLang="zh-CN" sz="2400" dirty="0"/>
          </a:p>
          <a:p>
            <a:pPr eaLnBrk="1" hangingPunct="1"/>
            <a:r>
              <a:rPr lang="en-US" altLang="zh-CN" sz="2400" b="1" dirty="0"/>
              <a:t>Sentence.</a:t>
            </a:r>
            <a:endParaRPr lang="en-US" altLang="zh-CN" sz="2400" b="1" dirty="0"/>
          </a:p>
          <a:p>
            <a:pPr eaLnBrk="1" hangingPunct="1"/>
            <a:r>
              <a:rPr lang="en-US" altLang="zh-CN" sz="2400" b="1" dirty="0"/>
              <a:t>noun_phrase verb_phrase.</a:t>
            </a:r>
            <a:endParaRPr lang="en-US" altLang="zh-CN" sz="2400" b="1" dirty="0"/>
          </a:p>
          <a:p>
            <a:pPr eaLnBrk="1" hangingPunct="1"/>
            <a:r>
              <a:rPr lang="en-US" altLang="zh-CN" sz="2400" b="1" dirty="0"/>
              <a:t>Article plural noun verb_phrase.</a:t>
            </a:r>
            <a:endParaRPr lang="en-US" altLang="zh-CN" sz="2400" b="1" dirty="0"/>
          </a:p>
          <a:p>
            <a:pPr eaLnBrk="1" hangingPunct="1"/>
            <a:r>
              <a:rPr lang="en-US" altLang="zh-CN" sz="2400" b="1" dirty="0"/>
              <a:t>The plural noun verb_phrase.</a:t>
            </a:r>
            <a:endParaRPr lang="en-US" altLang="zh-CN" sz="2400" b="1" dirty="0"/>
          </a:p>
          <a:p>
            <a:pPr eaLnBrk="1" hangingPunct="1"/>
            <a:r>
              <a:rPr lang="en-US" altLang="zh-CN" sz="2400" b="1" dirty="0"/>
              <a:t>The dogs plural verb_phrase.</a:t>
            </a:r>
            <a:endParaRPr lang="en-US" altLang="zh-CN" sz="2400" b="1" dirty="0"/>
          </a:p>
          <a:p>
            <a:pPr eaLnBrk="1" hangingPunct="1"/>
            <a:r>
              <a:rPr lang="en-US" altLang="zh-CN" sz="2400" b="1" dirty="0"/>
              <a:t>The dogs plural verb.</a:t>
            </a:r>
            <a:endParaRPr lang="en-US" altLang="zh-CN" sz="2400" b="1" dirty="0"/>
          </a:p>
          <a:p>
            <a:pPr eaLnBrk="1" hangingPunct="1"/>
            <a:r>
              <a:rPr lang="en-US" altLang="zh-CN" sz="2400" b="1" dirty="0"/>
              <a:t>The dogs bite.</a:t>
            </a:r>
            <a:endParaRPr lang="en-US" altLang="zh-CN" sz="2400"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01625" y="457200"/>
            <a:ext cx="8540750" cy="5641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2" panose="05020102010507070707" pitchFamily="18" charset="2"/>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The disadvantages for the design of practical parsers:</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Context-sensitive grammars increase drastically the number of rules and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nonterminals</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in the grammar. Image the complexity of a context-sensitive grammar that would include number, person, and all the other forms of agreement required by English.</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They obscure the phrase structure of the language that is so clearly represented in the context-free rules.</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By attempting to handle more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compliated</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checks for agreement and semantic consistency in the grammar itself, they lose many of the benefits of separating the syntactic and semantic components of language.</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Context-</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sesitive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grammars do not address the problem of building a semantic representation of the meaning of the text. A parser that simply accepts of rejects sentences if not sufficient; if must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trturn</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 useful representation of the sentence’s semantic meaning.</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endParaRPr kumimoji="0" lang="zh-CN" altLang="en-US" sz="32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770" name="Rectangle 2"/>
          <p:cNvSpPr>
            <a:spLocks noGrp="1" noRot="1"/>
          </p:cNvSpPr>
          <p:nvPr>
            <p:ph type="title"/>
          </p:nvPr>
        </p:nvSpPr>
        <p:spPr/>
        <p:txBody>
          <a:bodyPr vert="horz" wrap="square" lIns="91440" tIns="45720" rIns="91440" bIns="45720" anchor="ctr" anchorCtr="0"/>
          <a:p>
            <a:pPr eaLnBrk="1" hangingPunct="1"/>
            <a:r>
              <a:rPr lang="en-US" altLang="zh-CN" sz="4000" dirty="0"/>
              <a:t>15.3.3 Semantics: Augmented Transition Network Parsers</a:t>
            </a:r>
            <a:endParaRPr lang="en-US" altLang="zh-CN" sz="4000" dirty="0"/>
          </a:p>
        </p:txBody>
      </p:sp>
      <p:grpSp>
        <p:nvGrpSpPr>
          <p:cNvPr id="32771" name="Group 17"/>
          <p:cNvGrpSpPr/>
          <p:nvPr/>
        </p:nvGrpSpPr>
        <p:grpSpPr>
          <a:xfrm>
            <a:off x="1066800" y="2438400"/>
            <a:ext cx="1752600" cy="1600200"/>
            <a:chOff x="672" y="1536"/>
            <a:chExt cx="1104" cy="1008"/>
          </a:xfrm>
        </p:grpSpPr>
        <p:sp>
          <p:nvSpPr>
            <p:cNvPr id="32783" name="Rectangle 4"/>
            <p:cNvSpPr/>
            <p:nvPr/>
          </p:nvSpPr>
          <p:spPr>
            <a:xfrm>
              <a:off x="672" y="1536"/>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sentence</a:t>
              </a:r>
              <a:endParaRPr lang="en-US" altLang="zh-CN" dirty="0">
                <a:latin typeface="Arial" panose="020B0604020202020204" pitchFamily="34" charset="0"/>
              </a:endParaRPr>
            </a:p>
          </p:txBody>
        </p:sp>
        <p:sp>
          <p:nvSpPr>
            <p:cNvPr id="32784" name="Rectangle 8"/>
            <p:cNvSpPr/>
            <p:nvPr/>
          </p:nvSpPr>
          <p:spPr>
            <a:xfrm>
              <a:off x="672" y="2256"/>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verb_phrase:</a:t>
              </a:r>
              <a:endParaRPr lang="en-US" altLang="zh-CN" dirty="0">
                <a:latin typeface="Arial" panose="020B0604020202020204" pitchFamily="34" charset="0"/>
              </a:endParaRPr>
            </a:p>
          </p:txBody>
        </p:sp>
        <p:sp>
          <p:nvSpPr>
            <p:cNvPr id="32785" name="Rectangle 9"/>
            <p:cNvSpPr/>
            <p:nvPr/>
          </p:nvSpPr>
          <p:spPr>
            <a:xfrm>
              <a:off x="672" y="1968"/>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noun_phrase:</a:t>
              </a:r>
              <a:endParaRPr lang="en-US" altLang="zh-CN" dirty="0">
                <a:latin typeface="Arial" panose="020B0604020202020204" pitchFamily="34" charset="0"/>
              </a:endParaRPr>
            </a:p>
          </p:txBody>
        </p:sp>
      </p:grpSp>
      <p:grpSp>
        <p:nvGrpSpPr>
          <p:cNvPr id="32772" name="Group 18"/>
          <p:cNvGrpSpPr/>
          <p:nvPr/>
        </p:nvGrpSpPr>
        <p:grpSpPr>
          <a:xfrm>
            <a:off x="3733800" y="2438400"/>
            <a:ext cx="1752600" cy="2057400"/>
            <a:chOff x="2352" y="1536"/>
            <a:chExt cx="1104" cy="1296"/>
          </a:xfrm>
        </p:grpSpPr>
        <p:sp>
          <p:nvSpPr>
            <p:cNvPr id="32779" name="Rectangle 5"/>
            <p:cNvSpPr/>
            <p:nvPr/>
          </p:nvSpPr>
          <p:spPr>
            <a:xfrm>
              <a:off x="2352" y="1536"/>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noun_phrase</a:t>
              </a:r>
              <a:endParaRPr lang="en-US" altLang="zh-CN" dirty="0">
                <a:latin typeface="Arial" panose="020B0604020202020204" pitchFamily="34" charset="0"/>
              </a:endParaRPr>
            </a:p>
          </p:txBody>
        </p:sp>
        <p:sp>
          <p:nvSpPr>
            <p:cNvPr id="32780" name="Rectangle 10"/>
            <p:cNvSpPr/>
            <p:nvPr/>
          </p:nvSpPr>
          <p:spPr>
            <a:xfrm>
              <a:off x="2352" y="2544"/>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number:</a:t>
              </a:r>
              <a:endParaRPr lang="en-US" altLang="zh-CN" dirty="0">
                <a:latin typeface="Arial" panose="020B0604020202020204" pitchFamily="34" charset="0"/>
              </a:endParaRPr>
            </a:p>
          </p:txBody>
        </p:sp>
        <p:sp>
          <p:nvSpPr>
            <p:cNvPr id="32781" name="Rectangle 11"/>
            <p:cNvSpPr/>
            <p:nvPr/>
          </p:nvSpPr>
          <p:spPr>
            <a:xfrm>
              <a:off x="2352" y="2256"/>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Noun:</a:t>
              </a:r>
              <a:endParaRPr lang="en-US" altLang="zh-CN" dirty="0">
                <a:latin typeface="Arial" panose="020B0604020202020204" pitchFamily="34" charset="0"/>
              </a:endParaRPr>
            </a:p>
          </p:txBody>
        </p:sp>
        <p:sp>
          <p:nvSpPr>
            <p:cNvPr id="32782" name="Rectangle 12"/>
            <p:cNvSpPr/>
            <p:nvPr/>
          </p:nvSpPr>
          <p:spPr>
            <a:xfrm>
              <a:off x="2352" y="1968"/>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Determiner:</a:t>
              </a:r>
              <a:endParaRPr lang="en-US" altLang="zh-CN" dirty="0">
                <a:latin typeface="Arial" panose="020B0604020202020204" pitchFamily="34" charset="0"/>
              </a:endParaRPr>
            </a:p>
          </p:txBody>
        </p:sp>
      </p:grpSp>
      <p:grpSp>
        <p:nvGrpSpPr>
          <p:cNvPr id="32773" name="Group 19"/>
          <p:cNvGrpSpPr/>
          <p:nvPr/>
        </p:nvGrpSpPr>
        <p:grpSpPr>
          <a:xfrm>
            <a:off x="6324600" y="2438400"/>
            <a:ext cx="1752600" cy="2057400"/>
            <a:chOff x="3984" y="1536"/>
            <a:chExt cx="1104" cy="1296"/>
          </a:xfrm>
        </p:grpSpPr>
        <p:sp>
          <p:nvSpPr>
            <p:cNvPr id="32775" name="Rectangle 6"/>
            <p:cNvSpPr/>
            <p:nvPr/>
          </p:nvSpPr>
          <p:spPr>
            <a:xfrm>
              <a:off x="3984" y="1536"/>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verb_phrase</a:t>
              </a:r>
              <a:endParaRPr lang="en-US" altLang="zh-CN" dirty="0">
                <a:latin typeface="Arial" panose="020B0604020202020204" pitchFamily="34" charset="0"/>
              </a:endParaRPr>
            </a:p>
          </p:txBody>
        </p:sp>
        <p:sp>
          <p:nvSpPr>
            <p:cNvPr id="32776" name="Rectangle 13"/>
            <p:cNvSpPr/>
            <p:nvPr/>
          </p:nvSpPr>
          <p:spPr>
            <a:xfrm>
              <a:off x="3984" y="2544"/>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Object:</a:t>
              </a:r>
              <a:endParaRPr lang="en-US" altLang="zh-CN" dirty="0">
                <a:latin typeface="Arial" panose="020B0604020202020204" pitchFamily="34" charset="0"/>
              </a:endParaRPr>
            </a:p>
          </p:txBody>
        </p:sp>
        <p:sp>
          <p:nvSpPr>
            <p:cNvPr id="32777" name="Rectangle 14"/>
            <p:cNvSpPr/>
            <p:nvPr/>
          </p:nvSpPr>
          <p:spPr>
            <a:xfrm>
              <a:off x="3984" y="2256"/>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Number:</a:t>
              </a:r>
              <a:endParaRPr lang="en-US" altLang="zh-CN" dirty="0">
                <a:latin typeface="Arial" panose="020B0604020202020204" pitchFamily="34" charset="0"/>
              </a:endParaRPr>
            </a:p>
          </p:txBody>
        </p:sp>
        <p:sp>
          <p:nvSpPr>
            <p:cNvPr id="32778" name="Rectangle 15"/>
            <p:cNvSpPr/>
            <p:nvPr/>
          </p:nvSpPr>
          <p:spPr>
            <a:xfrm>
              <a:off x="3984" y="1968"/>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Verb:</a:t>
              </a:r>
              <a:endParaRPr lang="en-US" altLang="zh-CN" dirty="0">
                <a:latin typeface="Arial" panose="020B0604020202020204" pitchFamily="34" charset="0"/>
              </a:endParaRPr>
            </a:p>
          </p:txBody>
        </p:sp>
      </p:grpSp>
      <p:sp>
        <p:nvSpPr>
          <p:cNvPr id="32774" name="Text Box 16"/>
          <p:cNvSpPr txBox="1"/>
          <p:nvPr/>
        </p:nvSpPr>
        <p:spPr>
          <a:xfrm>
            <a:off x="1295400" y="5257800"/>
            <a:ext cx="6756400" cy="1006475"/>
          </a:xfrm>
          <a:prstGeom prst="rect">
            <a:avLst/>
          </a:prstGeom>
          <a:noFill/>
          <a:ln w="9525">
            <a:noFill/>
          </a:ln>
        </p:spPr>
        <p:txBody>
          <a:bodyPr wrap="none">
            <a:spAutoFit/>
          </a:bodyPr>
          <a:p>
            <a:r>
              <a:rPr lang="en-US" altLang="zh-CN" sz="2000" b="1" dirty="0">
                <a:latin typeface="Arial" panose="020B0604020202020204" pitchFamily="34" charset="0"/>
              </a:rPr>
              <a:t>Figure 15.7  structure representing the sentence, noun</a:t>
            </a:r>
            <a:endParaRPr lang="en-US" altLang="zh-CN" sz="2000" b="1" dirty="0">
              <a:latin typeface="Arial" panose="020B0604020202020204" pitchFamily="34" charset="0"/>
            </a:endParaRPr>
          </a:p>
          <a:p>
            <a:r>
              <a:rPr lang="en-US" altLang="zh-CN" sz="2000" b="1" dirty="0">
                <a:latin typeface="Arial" panose="020B0604020202020204" pitchFamily="34" charset="0"/>
              </a:rPr>
              <a:t>                    phrase, and verb phrase nonterminals of </a:t>
            </a:r>
            <a:endParaRPr lang="en-US" altLang="zh-CN" sz="2000" b="1" dirty="0">
              <a:latin typeface="Arial" panose="020B0604020202020204" pitchFamily="34" charset="0"/>
            </a:endParaRPr>
          </a:p>
          <a:p>
            <a:r>
              <a:rPr lang="en-US" altLang="zh-CN" sz="2000" b="1" dirty="0">
                <a:latin typeface="Arial" panose="020B0604020202020204" pitchFamily="34" charset="0"/>
              </a:rPr>
              <a:t>                     the grammar.</a:t>
            </a:r>
            <a:endParaRPr lang="en-US" altLang="zh-CN" sz="2000" b="1" dirty="0">
              <a:latin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noRot="1"/>
          </p:cNvSpPr>
          <p:nvPr>
            <p:ph type="title"/>
          </p:nvPr>
        </p:nvSpPr>
        <p:spPr/>
        <p:txBody>
          <a:bodyPr vert="horz" wrap="square" lIns="91440" tIns="45720" rIns="91440" bIns="45720" anchor="ctr" anchorCtr="0"/>
          <a:p>
            <a:pPr eaLnBrk="1" hangingPunct="1"/>
            <a:r>
              <a:rPr lang="en-US" altLang="zh-CN" sz="4000" b="1" dirty="0"/>
              <a:t>15.1 Deconstructing language: An Analysis</a:t>
            </a:r>
            <a:endParaRPr lang="en-US" altLang="zh-CN" sz="4000" b="1" dirty="0"/>
          </a:p>
        </p:txBody>
      </p:sp>
      <p:sp>
        <p:nvSpPr>
          <p:cNvPr id="6147" name="Rectangle 3"/>
          <p:cNvSpPr>
            <a:spLocks noGrp="1" noRot="1"/>
          </p:cNvSpPr>
          <p:nvPr>
            <p:ph idx="1"/>
          </p:nvPr>
        </p:nvSpPr>
        <p:spPr/>
        <p:txBody>
          <a:bodyPr vert="horz" wrap="square" lIns="91440" tIns="45720" rIns="91440" bIns="45720" anchor="t" anchorCtr="0"/>
          <a:p>
            <a:pPr marL="609600" indent="-609600" eaLnBrk="1" hangingPunct="1">
              <a:buFont typeface="Wingdings 2" panose="05020102010507070707" pitchFamily="18" charset="2"/>
              <a:buAutoNum type="arabicPeriod"/>
            </a:pPr>
            <a:r>
              <a:rPr lang="en-US" altLang="zh-CN" sz="2800" b="1" i="1" dirty="0"/>
              <a:t>Prosody </a:t>
            </a:r>
            <a:r>
              <a:rPr lang="en-US" altLang="zh-CN" sz="2800" dirty="0"/>
              <a:t>deals with the rhythm and intonation of language.</a:t>
            </a:r>
            <a:endParaRPr lang="en-US" altLang="zh-CN" sz="2800" dirty="0"/>
          </a:p>
          <a:p>
            <a:pPr marL="609600" indent="-609600" eaLnBrk="1" hangingPunct="1">
              <a:buFont typeface="Wingdings 2" panose="05020102010507070707" pitchFamily="18" charset="2"/>
              <a:buAutoNum type="arabicPeriod"/>
            </a:pPr>
            <a:r>
              <a:rPr lang="en-US" altLang="zh-CN" sz="2800" b="1" i="1" dirty="0"/>
              <a:t>Phonology</a:t>
            </a:r>
            <a:r>
              <a:rPr lang="en-US" altLang="zh-CN" sz="2800" dirty="0"/>
              <a:t> examines the sounds that are combined to form language.</a:t>
            </a:r>
            <a:endParaRPr lang="en-US" altLang="zh-CN" sz="2800" dirty="0"/>
          </a:p>
          <a:p>
            <a:pPr marL="609600" indent="-609600" eaLnBrk="1" hangingPunct="1">
              <a:buFont typeface="Wingdings 2" panose="05020102010507070707" pitchFamily="18" charset="2"/>
              <a:buAutoNum type="arabicPeriod"/>
            </a:pPr>
            <a:r>
              <a:rPr lang="en-US" altLang="zh-CN" sz="2800" b="1" i="1" dirty="0"/>
              <a:t>Morphology</a:t>
            </a:r>
            <a:r>
              <a:rPr lang="en-US" altLang="zh-CN" sz="2800" dirty="0"/>
              <a:t> is concerned with the components that make up words.</a:t>
            </a:r>
            <a:endParaRPr lang="en-US" altLang="zh-CN" sz="2800" dirty="0"/>
          </a:p>
          <a:p>
            <a:pPr marL="609600" indent="-609600" eaLnBrk="1" hangingPunct="1">
              <a:buFont typeface="Wingdings 2" panose="05020102010507070707" pitchFamily="18" charset="2"/>
              <a:buAutoNum type="arabicPeriod"/>
            </a:pPr>
            <a:r>
              <a:rPr lang="en-US" altLang="zh-CN" sz="2800" b="1" i="1" dirty="0"/>
              <a:t>Syntax </a:t>
            </a:r>
            <a:r>
              <a:rPr lang="en-US" altLang="zh-CN" sz="2800" dirty="0"/>
              <a:t>studies the rules for combining words into legal phrases, and sentences, and the use of those rules to parse and generate sentences.</a:t>
            </a:r>
            <a:endParaRPr lang="en-US" altLang="zh-CN" sz="2800" dirty="0"/>
          </a:p>
          <a:p>
            <a:pPr marL="609600" indent="-609600" eaLnBrk="1" hangingPunct="1">
              <a:buFont typeface="Wingdings 2" panose="05020102010507070707" pitchFamily="18" charset="2"/>
              <a:buAutoNum type="arabicPeriod"/>
            </a:pPr>
            <a:endParaRPr lang="en-US" altLang="zh-CN" sz="2800" dirty="0"/>
          </a:p>
        </p:txBody>
      </p:sp>
      <p:pic>
        <p:nvPicPr>
          <p:cNvPr id="3" name="图片 2"/>
          <p:cNvPicPr>
            <a:picLocks noChangeAspect="1"/>
          </p:cNvPicPr>
          <p:nvPr/>
        </p:nvPicPr>
        <p:blipFill>
          <a:blip r:embed="rId1"/>
          <a:stretch>
            <a:fillRect/>
          </a:stretch>
        </p:blipFill>
        <p:spPr>
          <a:xfrm>
            <a:off x="593725" y="1676400"/>
            <a:ext cx="7955915" cy="405955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3794" name="Group 45"/>
          <p:cNvGrpSpPr/>
          <p:nvPr/>
        </p:nvGrpSpPr>
        <p:grpSpPr>
          <a:xfrm>
            <a:off x="1752600" y="4876800"/>
            <a:ext cx="2819400" cy="914400"/>
            <a:chOff x="864" y="576"/>
            <a:chExt cx="1776" cy="720"/>
          </a:xfrm>
        </p:grpSpPr>
        <p:sp>
          <p:nvSpPr>
            <p:cNvPr id="33829" name="Rectangle 46"/>
            <p:cNvSpPr/>
            <p:nvPr/>
          </p:nvSpPr>
          <p:spPr>
            <a:xfrm>
              <a:off x="864" y="57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PART-OF-SPEECH: noun</a:t>
              </a:r>
              <a:endParaRPr lang="en-US" altLang="zh-CN" dirty="0">
                <a:latin typeface="Arial" panose="020B0604020202020204" pitchFamily="34" charset="0"/>
              </a:endParaRPr>
            </a:p>
          </p:txBody>
        </p:sp>
        <p:sp>
          <p:nvSpPr>
            <p:cNvPr id="33830" name="Rectangle 47"/>
            <p:cNvSpPr/>
            <p:nvPr/>
          </p:nvSpPr>
          <p:spPr>
            <a:xfrm>
              <a:off x="864" y="81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ROOT: dog</a:t>
              </a:r>
              <a:endParaRPr lang="en-US" altLang="zh-CN" dirty="0">
                <a:latin typeface="Arial" panose="020B0604020202020204" pitchFamily="34" charset="0"/>
              </a:endParaRPr>
            </a:p>
          </p:txBody>
        </p:sp>
        <p:sp>
          <p:nvSpPr>
            <p:cNvPr id="33831" name="Rectangle 48"/>
            <p:cNvSpPr/>
            <p:nvPr/>
          </p:nvSpPr>
          <p:spPr>
            <a:xfrm>
              <a:off x="864" y="105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NUMBER: singular</a:t>
              </a:r>
              <a:endParaRPr lang="en-US" altLang="zh-CN" dirty="0">
                <a:latin typeface="Arial" panose="020B0604020202020204" pitchFamily="34" charset="0"/>
              </a:endParaRPr>
            </a:p>
          </p:txBody>
        </p:sp>
      </p:grpSp>
      <p:grpSp>
        <p:nvGrpSpPr>
          <p:cNvPr id="33795" name="Group 49"/>
          <p:cNvGrpSpPr/>
          <p:nvPr/>
        </p:nvGrpSpPr>
        <p:grpSpPr>
          <a:xfrm>
            <a:off x="1676400" y="838200"/>
            <a:ext cx="2819400" cy="914400"/>
            <a:chOff x="864" y="576"/>
            <a:chExt cx="1776" cy="720"/>
          </a:xfrm>
        </p:grpSpPr>
        <p:sp>
          <p:nvSpPr>
            <p:cNvPr id="33826" name="Rectangle 50"/>
            <p:cNvSpPr/>
            <p:nvPr/>
          </p:nvSpPr>
          <p:spPr>
            <a:xfrm>
              <a:off x="864" y="57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PART-OF-SPEECH: article</a:t>
              </a:r>
              <a:endParaRPr lang="en-US" altLang="zh-CN" dirty="0">
                <a:latin typeface="Arial" panose="020B0604020202020204" pitchFamily="34" charset="0"/>
              </a:endParaRPr>
            </a:p>
          </p:txBody>
        </p:sp>
        <p:sp>
          <p:nvSpPr>
            <p:cNvPr id="33827" name="Rectangle 51"/>
            <p:cNvSpPr/>
            <p:nvPr/>
          </p:nvSpPr>
          <p:spPr>
            <a:xfrm>
              <a:off x="864" y="81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ROOT: a</a:t>
              </a:r>
              <a:endParaRPr lang="en-US" altLang="zh-CN" dirty="0">
                <a:latin typeface="Arial" panose="020B0604020202020204" pitchFamily="34" charset="0"/>
              </a:endParaRPr>
            </a:p>
          </p:txBody>
        </p:sp>
        <p:sp>
          <p:nvSpPr>
            <p:cNvPr id="33828" name="Rectangle 52"/>
            <p:cNvSpPr/>
            <p:nvPr/>
          </p:nvSpPr>
          <p:spPr>
            <a:xfrm>
              <a:off x="864" y="105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NUMBER: singular</a:t>
              </a:r>
              <a:endParaRPr lang="en-US" altLang="zh-CN" dirty="0">
                <a:latin typeface="Arial" panose="020B0604020202020204" pitchFamily="34" charset="0"/>
              </a:endParaRPr>
            </a:p>
          </p:txBody>
        </p:sp>
      </p:grpSp>
      <p:grpSp>
        <p:nvGrpSpPr>
          <p:cNvPr id="33796" name="Group 57"/>
          <p:cNvGrpSpPr/>
          <p:nvPr/>
        </p:nvGrpSpPr>
        <p:grpSpPr>
          <a:xfrm>
            <a:off x="1752600" y="3581400"/>
            <a:ext cx="2819400" cy="914400"/>
            <a:chOff x="864" y="576"/>
            <a:chExt cx="1776" cy="720"/>
          </a:xfrm>
        </p:grpSpPr>
        <p:sp>
          <p:nvSpPr>
            <p:cNvPr id="33823" name="Rectangle 58"/>
            <p:cNvSpPr/>
            <p:nvPr/>
          </p:nvSpPr>
          <p:spPr>
            <a:xfrm>
              <a:off x="864" y="57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PART-OF-SPEECH: verb</a:t>
              </a:r>
              <a:endParaRPr lang="en-US" altLang="zh-CN" dirty="0">
                <a:latin typeface="Arial" panose="020B0604020202020204" pitchFamily="34" charset="0"/>
              </a:endParaRPr>
            </a:p>
          </p:txBody>
        </p:sp>
        <p:sp>
          <p:nvSpPr>
            <p:cNvPr id="33824" name="Rectangle 59"/>
            <p:cNvSpPr/>
            <p:nvPr/>
          </p:nvSpPr>
          <p:spPr>
            <a:xfrm>
              <a:off x="864" y="81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ROOT: bite</a:t>
              </a:r>
              <a:endParaRPr lang="en-US" altLang="zh-CN" dirty="0">
                <a:latin typeface="Arial" panose="020B0604020202020204" pitchFamily="34" charset="0"/>
              </a:endParaRPr>
            </a:p>
          </p:txBody>
        </p:sp>
        <p:sp>
          <p:nvSpPr>
            <p:cNvPr id="33825" name="Rectangle 60"/>
            <p:cNvSpPr/>
            <p:nvPr/>
          </p:nvSpPr>
          <p:spPr>
            <a:xfrm>
              <a:off x="864" y="105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NUMBER: singular</a:t>
              </a:r>
              <a:endParaRPr lang="en-US" altLang="zh-CN" dirty="0">
                <a:latin typeface="Arial" panose="020B0604020202020204" pitchFamily="34" charset="0"/>
              </a:endParaRPr>
            </a:p>
          </p:txBody>
        </p:sp>
      </p:grpSp>
      <p:grpSp>
        <p:nvGrpSpPr>
          <p:cNvPr id="33797" name="Group 61"/>
          <p:cNvGrpSpPr/>
          <p:nvPr/>
        </p:nvGrpSpPr>
        <p:grpSpPr>
          <a:xfrm>
            <a:off x="1752600" y="2209800"/>
            <a:ext cx="2819400" cy="914400"/>
            <a:chOff x="864" y="576"/>
            <a:chExt cx="1776" cy="720"/>
          </a:xfrm>
        </p:grpSpPr>
        <p:sp>
          <p:nvSpPr>
            <p:cNvPr id="33820" name="Rectangle 62"/>
            <p:cNvSpPr/>
            <p:nvPr/>
          </p:nvSpPr>
          <p:spPr>
            <a:xfrm>
              <a:off x="864" y="57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PART-OF-SPEECH: verb</a:t>
              </a:r>
              <a:endParaRPr lang="en-US" altLang="zh-CN" dirty="0">
                <a:latin typeface="Arial" panose="020B0604020202020204" pitchFamily="34" charset="0"/>
              </a:endParaRPr>
            </a:p>
          </p:txBody>
        </p:sp>
        <p:sp>
          <p:nvSpPr>
            <p:cNvPr id="33821" name="Rectangle 63"/>
            <p:cNvSpPr/>
            <p:nvPr/>
          </p:nvSpPr>
          <p:spPr>
            <a:xfrm>
              <a:off x="864" y="81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ROOT: bite</a:t>
              </a:r>
              <a:endParaRPr lang="en-US" altLang="zh-CN" dirty="0">
                <a:latin typeface="Arial" panose="020B0604020202020204" pitchFamily="34" charset="0"/>
              </a:endParaRPr>
            </a:p>
          </p:txBody>
        </p:sp>
        <p:sp>
          <p:nvSpPr>
            <p:cNvPr id="33822" name="Rectangle 64"/>
            <p:cNvSpPr/>
            <p:nvPr/>
          </p:nvSpPr>
          <p:spPr>
            <a:xfrm>
              <a:off x="864" y="105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NUMBER: plural</a:t>
              </a:r>
              <a:endParaRPr lang="en-US" altLang="zh-CN" dirty="0">
                <a:latin typeface="Arial" panose="020B0604020202020204" pitchFamily="34" charset="0"/>
              </a:endParaRPr>
            </a:p>
          </p:txBody>
        </p:sp>
      </p:grpSp>
      <p:grpSp>
        <p:nvGrpSpPr>
          <p:cNvPr id="33798" name="Group 65"/>
          <p:cNvGrpSpPr/>
          <p:nvPr/>
        </p:nvGrpSpPr>
        <p:grpSpPr>
          <a:xfrm>
            <a:off x="5715000" y="4876800"/>
            <a:ext cx="2819400" cy="914400"/>
            <a:chOff x="864" y="576"/>
            <a:chExt cx="1776" cy="720"/>
          </a:xfrm>
        </p:grpSpPr>
        <p:sp>
          <p:nvSpPr>
            <p:cNvPr id="33817" name="Rectangle 66"/>
            <p:cNvSpPr/>
            <p:nvPr/>
          </p:nvSpPr>
          <p:spPr>
            <a:xfrm>
              <a:off x="864" y="57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PART-OF-SPEECH: noun</a:t>
              </a:r>
              <a:endParaRPr lang="en-US" altLang="zh-CN" dirty="0">
                <a:latin typeface="Arial" panose="020B0604020202020204" pitchFamily="34" charset="0"/>
              </a:endParaRPr>
            </a:p>
          </p:txBody>
        </p:sp>
        <p:sp>
          <p:nvSpPr>
            <p:cNvPr id="33818" name="Rectangle 67"/>
            <p:cNvSpPr/>
            <p:nvPr/>
          </p:nvSpPr>
          <p:spPr>
            <a:xfrm>
              <a:off x="864" y="81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ROOT: man</a:t>
              </a:r>
              <a:endParaRPr lang="en-US" altLang="zh-CN" dirty="0">
                <a:latin typeface="Arial" panose="020B0604020202020204" pitchFamily="34" charset="0"/>
              </a:endParaRPr>
            </a:p>
          </p:txBody>
        </p:sp>
        <p:sp>
          <p:nvSpPr>
            <p:cNvPr id="33819" name="Rectangle 68"/>
            <p:cNvSpPr/>
            <p:nvPr/>
          </p:nvSpPr>
          <p:spPr>
            <a:xfrm>
              <a:off x="864" y="105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NUMBER: plural</a:t>
              </a:r>
              <a:endParaRPr lang="en-US" altLang="zh-CN" dirty="0">
                <a:latin typeface="Arial" panose="020B0604020202020204" pitchFamily="34" charset="0"/>
              </a:endParaRPr>
            </a:p>
          </p:txBody>
        </p:sp>
      </p:grpSp>
      <p:grpSp>
        <p:nvGrpSpPr>
          <p:cNvPr id="33799" name="Group 69"/>
          <p:cNvGrpSpPr/>
          <p:nvPr/>
        </p:nvGrpSpPr>
        <p:grpSpPr>
          <a:xfrm>
            <a:off x="5715000" y="3581400"/>
            <a:ext cx="2819400" cy="914400"/>
            <a:chOff x="864" y="576"/>
            <a:chExt cx="1776" cy="720"/>
          </a:xfrm>
        </p:grpSpPr>
        <p:sp>
          <p:nvSpPr>
            <p:cNvPr id="33814" name="Rectangle 70"/>
            <p:cNvSpPr/>
            <p:nvPr/>
          </p:nvSpPr>
          <p:spPr>
            <a:xfrm>
              <a:off x="864" y="57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PART-OF-SPEECH: noun</a:t>
              </a:r>
              <a:endParaRPr lang="en-US" altLang="zh-CN" dirty="0">
                <a:latin typeface="Arial" panose="020B0604020202020204" pitchFamily="34" charset="0"/>
              </a:endParaRPr>
            </a:p>
          </p:txBody>
        </p:sp>
        <p:sp>
          <p:nvSpPr>
            <p:cNvPr id="33815" name="Rectangle 71"/>
            <p:cNvSpPr/>
            <p:nvPr/>
          </p:nvSpPr>
          <p:spPr>
            <a:xfrm>
              <a:off x="864" y="81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ROOT: man</a:t>
              </a:r>
              <a:endParaRPr lang="en-US" altLang="zh-CN" dirty="0">
                <a:latin typeface="Arial" panose="020B0604020202020204" pitchFamily="34" charset="0"/>
              </a:endParaRPr>
            </a:p>
          </p:txBody>
        </p:sp>
        <p:sp>
          <p:nvSpPr>
            <p:cNvPr id="33816" name="Rectangle 72"/>
            <p:cNvSpPr/>
            <p:nvPr/>
          </p:nvSpPr>
          <p:spPr>
            <a:xfrm>
              <a:off x="864" y="105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NUMBER: singular</a:t>
              </a:r>
              <a:endParaRPr lang="en-US" altLang="zh-CN" dirty="0">
                <a:latin typeface="Arial" panose="020B0604020202020204" pitchFamily="34" charset="0"/>
              </a:endParaRPr>
            </a:p>
          </p:txBody>
        </p:sp>
      </p:grpSp>
      <p:grpSp>
        <p:nvGrpSpPr>
          <p:cNvPr id="33800" name="Group 73"/>
          <p:cNvGrpSpPr/>
          <p:nvPr/>
        </p:nvGrpSpPr>
        <p:grpSpPr>
          <a:xfrm>
            <a:off x="5715000" y="2209800"/>
            <a:ext cx="2819400" cy="914400"/>
            <a:chOff x="864" y="576"/>
            <a:chExt cx="1776" cy="720"/>
          </a:xfrm>
        </p:grpSpPr>
        <p:sp>
          <p:nvSpPr>
            <p:cNvPr id="33811" name="Rectangle 74"/>
            <p:cNvSpPr/>
            <p:nvPr/>
          </p:nvSpPr>
          <p:spPr>
            <a:xfrm>
              <a:off x="864" y="57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PART-OF-SPEECH: verb</a:t>
              </a:r>
              <a:endParaRPr lang="en-US" altLang="zh-CN" dirty="0">
                <a:latin typeface="Arial" panose="020B0604020202020204" pitchFamily="34" charset="0"/>
              </a:endParaRPr>
            </a:p>
          </p:txBody>
        </p:sp>
        <p:sp>
          <p:nvSpPr>
            <p:cNvPr id="33812" name="Rectangle 75"/>
            <p:cNvSpPr/>
            <p:nvPr/>
          </p:nvSpPr>
          <p:spPr>
            <a:xfrm>
              <a:off x="864" y="81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ROOT: like</a:t>
              </a:r>
              <a:endParaRPr lang="en-US" altLang="zh-CN" dirty="0">
                <a:latin typeface="Arial" panose="020B0604020202020204" pitchFamily="34" charset="0"/>
              </a:endParaRPr>
            </a:p>
          </p:txBody>
        </p:sp>
        <p:sp>
          <p:nvSpPr>
            <p:cNvPr id="33813" name="Rectangle 76"/>
            <p:cNvSpPr/>
            <p:nvPr/>
          </p:nvSpPr>
          <p:spPr>
            <a:xfrm>
              <a:off x="864" y="105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NUMBER: singular</a:t>
              </a:r>
              <a:endParaRPr lang="en-US" altLang="zh-CN" dirty="0">
                <a:latin typeface="Arial" panose="020B0604020202020204" pitchFamily="34" charset="0"/>
              </a:endParaRPr>
            </a:p>
          </p:txBody>
        </p:sp>
      </p:grpSp>
      <p:grpSp>
        <p:nvGrpSpPr>
          <p:cNvPr id="33801" name="Group 77"/>
          <p:cNvGrpSpPr/>
          <p:nvPr/>
        </p:nvGrpSpPr>
        <p:grpSpPr>
          <a:xfrm>
            <a:off x="5715000" y="838200"/>
            <a:ext cx="2819400" cy="914400"/>
            <a:chOff x="864" y="576"/>
            <a:chExt cx="1776" cy="720"/>
          </a:xfrm>
        </p:grpSpPr>
        <p:sp>
          <p:nvSpPr>
            <p:cNvPr id="33808" name="Rectangle 78"/>
            <p:cNvSpPr/>
            <p:nvPr/>
          </p:nvSpPr>
          <p:spPr>
            <a:xfrm>
              <a:off x="864" y="57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PART-OF-SPEECH: verb</a:t>
              </a:r>
              <a:endParaRPr lang="en-US" altLang="zh-CN" dirty="0">
                <a:latin typeface="Arial" panose="020B0604020202020204" pitchFamily="34" charset="0"/>
              </a:endParaRPr>
            </a:p>
          </p:txBody>
        </p:sp>
        <p:sp>
          <p:nvSpPr>
            <p:cNvPr id="33809" name="Rectangle 79"/>
            <p:cNvSpPr/>
            <p:nvPr/>
          </p:nvSpPr>
          <p:spPr>
            <a:xfrm>
              <a:off x="864" y="81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ROOT: like</a:t>
              </a:r>
              <a:endParaRPr lang="en-US" altLang="zh-CN" dirty="0">
                <a:latin typeface="Arial" panose="020B0604020202020204" pitchFamily="34" charset="0"/>
              </a:endParaRPr>
            </a:p>
          </p:txBody>
        </p:sp>
        <p:sp>
          <p:nvSpPr>
            <p:cNvPr id="33810" name="Rectangle 80"/>
            <p:cNvSpPr/>
            <p:nvPr/>
          </p:nvSpPr>
          <p:spPr>
            <a:xfrm>
              <a:off x="864" y="105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NUMBER: plural</a:t>
              </a:r>
              <a:endParaRPr lang="en-US" altLang="zh-CN" dirty="0">
                <a:latin typeface="Arial" panose="020B0604020202020204" pitchFamily="34" charset="0"/>
              </a:endParaRPr>
            </a:p>
          </p:txBody>
        </p:sp>
      </p:grpSp>
      <p:sp>
        <p:nvSpPr>
          <p:cNvPr id="33802" name="Text Box 81"/>
          <p:cNvSpPr txBox="1"/>
          <p:nvPr/>
        </p:nvSpPr>
        <p:spPr>
          <a:xfrm>
            <a:off x="2574925" y="341313"/>
            <a:ext cx="1098550" cy="366712"/>
          </a:xfrm>
          <a:prstGeom prst="rect">
            <a:avLst/>
          </a:prstGeom>
          <a:noFill/>
          <a:ln w="9525">
            <a:noFill/>
          </a:ln>
        </p:spPr>
        <p:txBody>
          <a:bodyPr wrap="none">
            <a:spAutoFit/>
          </a:bodyPr>
          <a:p>
            <a:r>
              <a:rPr lang="en-US" altLang="zh-CN" dirty="0">
                <a:latin typeface="Arial" panose="020B0604020202020204" pitchFamily="34" charset="0"/>
              </a:rPr>
              <a:t>definition</a:t>
            </a:r>
            <a:endParaRPr lang="en-US" altLang="zh-CN" dirty="0">
              <a:latin typeface="Arial" panose="020B0604020202020204" pitchFamily="34" charset="0"/>
            </a:endParaRPr>
          </a:p>
        </p:txBody>
      </p:sp>
      <p:sp>
        <p:nvSpPr>
          <p:cNvPr id="33803" name="Text Box 82"/>
          <p:cNvSpPr txBox="1"/>
          <p:nvPr/>
        </p:nvSpPr>
        <p:spPr>
          <a:xfrm>
            <a:off x="6308725" y="341313"/>
            <a:ext cx="1098550" cy="366712"/>
          </a:xfrm>
          <a:prstGeom prst="rect">
            <a:avLst/>
          </a:prstGeom>
          <a:noFill/>
          <a:ln w="9525">
            <a:noFill/>
          </a:ln>
        </p:spPr>
        <p:txBody>
          <a:bodyPr wrap="none">
            <a:spAutoFit/>
          </a:bodyPr>
          <a:p>
            <a:r>
              <a:rPr lang="en-US" altLang="zh-CN" dirty="0">
                <a:latin typeface="Arial" panose="020B0604020202020204" pitchFamily="34" charset="0"/>
              </a:rPr>
              <a:t>definition</a:t>
            </a:r>
            <a:endParaRPr lang="en-US" altLang="zh-CN" dirty="0">
              <a:latin typeface="Arial" panose="020B0604020202020204" pitchFamily="34" charset="0"/>
            </a:endParaRPr>
          </a:p>
        </p:txBody>
      </p:sp>
      <p:sp>
        <p:nvSpPr>
          <p:cNvPr id="33804" name="Text Box 83"/>
          <p:cNvSpPr txBox="1"/>
          <p:nvPr/>
        </p:nvSpPr>
        <p:spPr>
          <a:xfrm>
            <a:off x="593725" y="341313"/>
            <a:ext cx="679450" cy="366712"/>
          </a:xfrm>
          <a:prstGeom prst="rect">
            <a:avLst/>
          </a:prstGeom>
          <a:noFill/>
          <a:ln w="9525">
            <a:noFill/>
          </a:ln>
        </p:spPr>
        <p:txBody>
          <a:bodyPr wrap="none">
            <a:spAutoFit/>
          </a:bodyPr>
          <a:p>
            <a:r>
              <a:rPr lang="en-US" altLang="zh-CN" dirty="0">
                <a:latin typeface="Arial" panose="020B0604020202020204" pitchFamily="34" charset="0"/>
              </a:rPr>
              <a:t>word</a:t>
            </a:r>
            <a:endParaRPr lang="en-US" altLang="zh-CN" dirty="0">
              <a:latin typeface="Arial" panose="020B0604020202020204" pitchFamily="34" charset="0"/>
            </a:endParaRPr>
          </a:p>
        </p:txBody>
      </p:sp>
      <p:sp>
        <p:nvSpPr>
          <p:cNvPr id="33805" name="Text Box 84"/>
          <p:cNvSpPr txBox="1"/>
          <p:nvPr/>
        </p:nvSpPr>
        <p:spPr>
          <a:xfrm>
            <a:off x="4876800" y="304800"/>
            <a:ext cx="679450" cy="366713"/>
          </a:xfrm>
          <a:prstGeom prst="rect">
            <a:avLst/>
          </a:prstGeom>
          <a:noFill/>
          <a:ln w="9525">
            <a:noFill/>
          </a:ln>
        </p:spPr>
        <p:txBody>
          <a:bodyPr wrap="none">
            <a:spAutoFit/>
          </a:bodyPr>
          <a:p>
            <a:r>
              <a:rPr lang="en-US" altLang="zh-CN" dirty="0">
                <a:latin typeface="Arial" panose="020B0604020202020204" pitchFamily="34" charset="0"/>
              </a:rPr>
              <a:t>word</a:t>
            </a:r>
            <a:endParaRPr lang="en-US" altLang="zh-CN" dirty="0">
              <a:latin typeface="Arial" panose="020B0604020202020204" pitchFamily="34" charset="0"/>
            </a:endParaRPr>
          </a:p>
        </p:txBody>
      </p:sp>
      <p:sp>
        <p:nvSpPr>
          <p:cNvPr id="33806" name="Text Box 85"/>
          <p:cNvSpPr txBox="1"/>
          <p:nvPr/>
        </p:nvSpPr>
        <p:spPr>
          <a:xfrm>
            <a:off x="593725" y="798513"/>
            <a:ext cx="692150" cy="4486275"/>
          </a:xfrm>
          <a:prstGeom prst="rect">
            <a:avLst/>
          </a:prstGeom>
          <a:noFill/>
          <a:ln w="9525">
            <a:noFill/>
          </a:ln>
        </p:spPr>
        <p:txBody>
          <a:bodyPr wrap="none">
            <a:spAutoFit/>
          </a:bodyPr>
          <a:p>
            <a:r>
              <a:rPr lang="en-US" altLang="zh-CN" dirty="0">
                <a:latin typeface="Arial" panose="020B0604020202020204" pitchFamily="34" charset="0"/>
              </a:rPr>
              <a:t>A</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Bite</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Bites</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dog</a:t>
            </a:r>
            <a:endParaRPr lang="en-US" altLang="zh-CN" dirty="0">
              <a:latin typeface="Arial" panose="020B0604020202020204" pitchFamily="34" charset="0"/>
            </a:endParaRPr>
          </a:p>
        </p:txBody>
      </p:sp>
      <p:sp>
        <p:nvSpPr>
          <p:cNvPr id="33807" name="Text Box 86"/>
          <p:cNvSpPr txBox="1"/>
          <p:nvPr/>
        </p:nvSpPr>
        <p:spPr>
          <a:xfrm>
            <a:off x="4953000" y="838200"/>
            <a:ext cx="717550" cy="4486275"/>
          </a:xfrm>
          <a:prstGeom prst="rect">
            <a:avLst/>
          </a:prstGeom>
          <a:noFill/>
          <a:ln w="9525">
            <a:noFill/>
          </a:ln>
        </p:spPr>
        <p:txBody>
          <a:bodyPr wrap="none">
            <a:spAutoFit/>
          </a:bodyPr>
          <a:p>
            <a:r>
              <a:rPr lang="en-US" altLang="zh-CN" dirty="0">
                <a:latin typeface="Arial" panose="020B0604020202020204" pitchFamily="34" charset="0"/>
              </a:rPr>
              <a:t>Like</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Likes</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Man</a:t>
            </a:r>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men</a:t>
            </a:r>
            <a:endParaRPr lang="en-US" altLang="zh-CN" dirty="0">
              <a:latin typeface="Arial" panose="020B060402020202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4818" name="Group 4"/>
          <p:cNvGrpSpPr/>
          <p:nvPr/>
        </p:nvGrpSpPr>
        <p:grpSpPr>
          <a:xfrm>
            <a:off x="2057400" y="2362200"/>
            <a:ext cx="2819400" cy="914400"/>
            <a:chOff x="864" y="576"/>
            <a:chExt cx="1776" cy="720"/>
          </a:xfrm>
        </p:grpSpPr>
        <p:sp>
          <p:nvSpPr>
            <p:cNvPr id="34826" name="Rectangle 5"/>
            <p:cNvSpPr/>
            <p:nvPr/>
          </p:nvSpPr>
          <p:spPr>
            <a:xfrm>
              <a:off x="864" y="57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PART-OF-SPEECH: verb</a:t>
              </a:r>
              <a:endParaRPr lang="en-US" altLang="zh-CN" dirty="0">
                <a:latin typeface="Arial" panose="020B0604020202020204" pitchFamily="34" charset="0"/>
              </a:endParaRPr>
            </a:p>
          </p:txBody>
        </p:sp>
        <p:sp>
          <p:nvSpPr>
            <p:cNvPr id="34827" name="Rectangle 6"/>
            <p:cNvSpPr/>
            <p:nvPr/>
          </p:nvSpPr>
          <p:spPr>
            <a:xfrm>
              <a:off x="864" y="81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ROOT: bite</a:t>
              </a:r>
              <a:endParaRPr lang="en-US" altLang="zh-CN" dirty="0">
                <a:latin typeface="Arial" panose="020B0604020202020204" pitchFamily="34" charset="0"/>
              </a:endParaRPr>
            </a:p>
          </p:txBody>
        </p:sp>
        <p:sp>
          <p:nvSpPr>
            <p:cNvPr id="34828" name="Rectangle 7"/>
            <p:cNvSpPr/>
            <p:nvPr/>
          </p:nvSpPr>
          <p:spPr>
            <a:xfrm>
              <a:off x="864" y="105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NUMBER: singular</a:t>
              </a:r>
              <a:endParaRPr lang="en-US" altLang="zh-CN" dirty="0">
                <a:latin typeface="Arial" panose="020B0604020202020204" pitchFamily="34" charset="0"/>
              </a:endParaRPr>
            </a:p>
          </p:txBody>
        </p:sp>
      </p:grpSp>
      <p:grpSp>
        <p:nvGrpSpPr>
          <p:cNvPr id="34819" name="Group 8"/>
          <p:cNvGrpSpPr/>
          <p:nvPr/>
        </p:nvGrpSpPr>
        <p:grpSpPr>
          <a:xfrm>
            <a:off x="5867400" y="2362200"/>
            <a:ext cx="2819400" cy="914400"/>
            <a:chOff x="864" y="576"/>
            <a:chExt cx="1776" cy="720"/>
          </a:xfrm>
        </p:grpSpPr>
        <p:sp>
          <p:nvSpPr>
            <p:cNvPr id="34823" name="Rectangle 9"/>
            <p:cNvSpPr/>
            <p:nvPr/>
          </p:nvSpPr>
          <p:spPr>
            <a:xfrm>
              <a:off x="864" y="57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PART-OF-SPEECH: verb</a:t>
              </a:r>
              <a:endParaRPr lang="en-US" altLang="zh-CN" dirty="0">
                <a:latin typeface="Arial" panose="020B0604020202020204" pitchFamily="34" charset="0"/>
              </a:endParaRPr>
            </a:p>
          </p:txBody>
        </p:sp>
        <p:sp>
          <p:nvSpPr>
            <p:cNvPr id="34824" name="Rectangle 10"/>
            <p:cNvSpPr/>
            <p:nvPr/>
          </p:nvSpPr>
          <p:spPr>
            <a:xfrm>
              <a:off x="864" y="81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ROOT: bite</a:t>
              </a:r>
              <a:endParaRPr lang="en-US" altLang="zh-CN" dirty="0">
                <a:latin typeface="Arial" panose="020B0604020202020204" pitchFamily="34" charset="0"/>
              </a:endParaRPr>
            </a:p>
          </p:txBody>
        </p:sp>
        <p:sp>
          <p:nvSpPr>
            <p:cNvPr id="34825" name="Rectangle 11"/>
            <p:cNvSpPr/>
            <p:nvPr/>
          </p:nvSpPr>
          <p:spPr>
            <a:xfrm>
              <a:off x="864" y="1056"/>
              <a:ext cx="1776"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NUMBER: singular</a:t>
              </a:r>
              <a:endParaRPr lang="en-US" altLang="zh-CN" dirty="0">
                <a:latin typeface="Arial" panose="020B0604020202020204" pitchFamily="34" charset="0"/>
              </a:endParaRPr>
            </a:p>
          </p:txBody>
        </p:sp>
      </p:grpSp>
      <p:sp>
        <p:nvSpPr>
          <p:cNvPr id="34820" name="Text Box 12"/>
          <p:cNvSpPr txBox="1"/>
          <p:nvPr/>
        </p:nvSpPr>
        <p:spPr>
          <a:xfrm>
            <a:off x="1066800" y="2286000"/>
            <a:ext cx="679450" cy="366713"/>
          </a:xfrm>
          <a:prstGeom prst="rect">
            <a:avLst/>
          </a:prstGeom>
          <a:noFill/>
          <a:ln w="9525">
            <a:noFill/>
          </a:ln>
        </p:spPr>
        <p:txBody>
          <a:bodyPr wrap="none">
            <a:spAutoFit/>
          </a:bodyPr>
          <a:p>
            <a:r>
              <a:rPr lang="en-US" altLang="zh-CN" dirty="0">
                <a:latin typeface="Arial" panose="020B0604020202020204" pitchFamily="34" charset="0"/>
              </a:rPr>
              <a:t>dogs</a:t>
            </a:r>
            <a:endParaRPr lang="en-US" altLang="zh-CN" dirty="0">
              <a:latin typeface="Arial" panose="020B0604020202020204" pitchFamily="34" charset="0"/>
            </a:endParaRPr>
          </a:p>
        </p:txBody>
      </p:sp>
      <p:sp>
        <p:nvSpPr>
          <p:cNvPr id="34821" name="Text Box 13"/>
          <p:cNvSpPr txBox="1"/>
          <p:nvPr/>
        </p:nvSpPr>
        <p:spPr>
          <a:xfrm>
            <a:off x="5181600" y="2362200"/>
            <a:ext cx="501650" cy="366713"/>
          </a:xfrm>
          <a:prstGeom prst="rect">
            <a:avLst/>
          </a:prstGeom>
          <a:noFill/>
          <a:ln w="9525">
            <a:noFill/>
          </a:ln>
        </p:spPr>
        <p:txBody>
          <a:bodyPr wrap="none">
            <a:spAutoFit/>
          </a:bodyPr>
          <a:p>
            <a:r>
              <a:rPr lang="en-US" altLang="zh-CN" dirty="0">
                <a:latin typeface="Arial" panose="020B0604020202020204" pitchFamily="34" charset="0"/>
              </a:rPr>
              <a:t>the</a:t>
            </a:r>
            <a:endParaRPr lang="en-US" altLang="zh-CN" dirty="0">
              <a:latin typeface="Arial" panose="020B0604020202020204" pitchFamily="34" charset="0"/>
            </a:endParaRPr>
          </a:p>
        </p:txBody>
      </p:sp>
      <p:sp>
        <p:nvSpPr>
          <p:cNvPr id="34822" name="Text Box 14"/>
          <p:cNvSpPr txBox="1"/>
          <p:nvPr/>
        </p:nvSpPr>
        <p:spPr>
          <a:xfrm>
            <a:off x="2667000" y="4546600"/>
            <a:ext cx="5172075" cy="396875"/>
          </a:xfrm>
          <a:prstGeom prst="rect">
            <a:avLst/>
          </a:prstGeom>
          <a:noFill/>
          <a:ln w="9525">
            <a:noFill/>
          </a:ln>
        </p:spPr>
        <p:txBody>
          <a:bodyPr wrap="none">
            <a:spAutoFit/>
          </a:bodyPr>
          <a:p>
            <a:r>
              <a:rPr lang="en-US" altLang="zh-CN" sz="2000" b="1" dirty="0">
                <a:latin typeface="Arial" panose="020B0604020202020204" pitchFamily="34" charset="0"/>
              </a:rPr>
              <a:t>Figure 15.8    dictionary for a simple ATN.</a:t>
            </a:r>
            <a:endParaRPr lang="en-US" altLang="zh-CN" sz="2000" b="1" dirty="0">
              <a:latin typeface="Arial" panose="020B0604020202020204" pitchFamily="3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5842" name="Group 13"/>
          <p:cNvGrpSpPr/>
          <p:nvPr/>
        </p:nvGrpSpPr>
        <p:grpSpPr>
          <a:xfrm>
            <a:off x="1905000" y="457200"/>
            <a:ext cx="5029200" cy="1143000"/>
            <a:chOff x="1248" y="1200"/>
            <a:chExt cx="3168" cy="720"/>
          </a:xfrm>
        </p:grpSpPr>
        <p:sp>
          <p:nvSpPr>
            <p:cNvPr id="35845" name="Oval 4"/>
            <p:cNvSpPr/>
            <p:nvPr/>
          </p:nvSpPr>
          <p:spPr>
            <a:xfrm>
              <a:off x="1248" y="1392"/>
              <a:ext cx="480" cy="48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Si</a:t>
              </a:r>
              <a:endParaRPr lang="en-US" altLang="zh-CN" dirty="0">
                <a:latin typeface="Arial" panose="020B0604020202020204" pitchFamily="34" charset="0"/>
              </a:endParaRPr>
            </a:p>
          </p:txBody>
        </p:sp>
        <p:sp>
          <p:nvSpPr>
            <p:cNvPr id="35846" name="Oval 5"/>
            <p:cNvSpPr/>
            <p:nvPr/>
          </p:nvSpPr>
          <p:spPr>
            <a:xfrm>
              <a:off x="2592" y="1248"/>
              <a:ext cx="480" cy="480"/>
            </a:xfrm>
            <a:prstGeom prst="ellipse">
              <a:avLst/>
            </a:prstGeom>
            <a:noFill/>
            <a:ln w="9525" cap="flat" cmpd="sng">
              <a:solidFill>
                <a:schemeClr val="tx1"/>
              </a:solidFill>
              <a:prstDash val="solid"/>
              <a:headEnd type="none" w="med" len="med"/>
              <a:tailEnd type="none" w="med" len="med"/>
            </a:ln>
          </p:spPr>
          <p:txBody>
            <a:bodyPr wrap="none" anchor="ctr" anchorCtr="0"/>
            <a:p>
              <a:pPr algn="ctr"/>
              <a:endParaRPr lang="zh-CN" altLang="zh-CN" dirty="0">
                <a:latin typeface="Arial" panose="020B0604020202020204" pitchFamily="34" charset="0"/>
              </a:endParaRPr>
            </a:p>
          </p:txBody>
        </p:sp>
        <p:sp>
          <p:nvSpPr>
            <p:cNvPr id="35847" name="Oval 6"/>
            <p:cNvSpPr/>
            <p:nvPr/>
          </p:nvSpPr>
          <p:spPr>
            <a:xfrm>
              <a:off x="3936" y="1440"/>
              <a:ext cx="480" cy="48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Sf</a:t>
              </a:r>
              <a:endParaRPr lang="en-US" altLang="zh-CN" dirty="0">
                <a:latin typeface="Arial" panose="020B0604020202020204" pitchFamily="34" charset="0"/>
              </a:endParaRPr>
            </a:p>
          </p:txBody>
        </p:sp>
        <p:cxnSp>
          <p:nvCxnSpPr>
            <p:cNvPr id="35848" name="AutoShape 7"/>
            <p:cNvCxnSpPr>
              <a:stCxn id="35845" idx="6"/>
              <a:endCxn id="35846" idx="2"/>
            </p:cNvCxnSpPr>
            <p:nvPr/>
          </p:nvCxnSpPr>
          <p:spPr>
            <a:xfrm flipV="1">
              <a:off x="1728" y="1488"/>
              <a:ext cx="864" cy="144"/>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35849" name="AutoShape 8"/>
            <p:cNvCxnSpPr>
              <a:stCxn id="35846" idx="6"/>
              <a:endCxn id="35847" idx="2"/>
            </p:cNvCxnSpPr>
            <p:nvPr/>
          </p:nvCxnSpPr>
          <p:spPr>
            <a:xfrm>
              <a:off x="3072" y="1488"/>
              <a:ext cx="864" cy="192"/>
            </a:xfrm>
            <a:prstGeom prst="curvedConnector3">
              <a:avLst>
                <a:gd name="adj1" fmla="val 50000"/>
              </a:avLst>
            </a:prstGeom>
            <a:ln w="9525" cap="flat" cmpd="sng">
              <a:solidFill>
                <a:schemeClr val="tx1"/>
              </a:solidFill>
              <a:prstDash val="solid"/>
              <a:headEnd type="none" w="med" len="med"/>
              <a:tailEnd type="triangle" w="med" len="med"/>
            </a:ln>
          </p:spPr>
        </p:cxnSp>
        <p:sp>
          <p:nvSpPr>
            <p:cNvPr id="35850" name="Text Box 9"/>
            <p:cNvSpPr txBox="1"/>
            <p:nvPr/>
          </p:nvSpPr>
          <p:spPr>
            <a:xfrm>
              <a:off x="1584" y="1200"/>
              <a:ext cx="956" cy="231"/>
            </a:xfrm>
            <a:prstGeom prst="rect">
              <a:avLst/>
            </a:prstGeom>
            <a:noFill/>
            <a:ln w="9525">
              <a:noFill/>
            </a:ln>
          </p:spPr>
          <p:txBody>
            <a:bodyPr wrap="none">
              <a:spAutoFit/>
            </a:bodyPr>
            <a:p>
              <a:r>
                <a:rPr lang="en-US" altLang="zh-CN" dirty="0">
                  <a:latin typeface="Arial" panose="020B0604020202020204" pitchFamily="34" charset="0"/>
                </a:rPr>
                <a:t>noun_phrase</a:t>
              </a:r>
              <a:endParaRPr lang="en-US" altLang="zh-CN" dirty="0">
                <a:latin typeface="Arial" panose="020B0604020202020204" pitchFamily="34" charset="0"/>
              </a:endParaRPr>
            </a:p>
          </p:txBody>
        </p:sp>
        <p:sp>
          <p:nvSpPr>
            <p:cNvPr id="35851" name="Text Box 10"/>
            <p:cNvSpPr txBox="1"/>
            <p:nvPr/>
          </p:nvSpPr>
          <p:spPr>
            <a:xfrm>
              <a:off x="3158" y="1223"/>
              <a:ext cx="916" cy="231"/>
            </a:xfrm>
            <a:prstGeom prst="rect">
              <a:avLst/>
            </a:prstGeom>
            <a:noFill/>
            <a:ln w="9525">
              <a:noFill/>
            </a:ln>
          </p:spPr>
          <p:txBody>
            <a:bodyPr wrap="none">
              <a:spAutoFit/>
            </a:bodyPr>
            <a:p>
              <a:r>
                <a:rPr lang="en-US" altLang="zh-CN" dirty="0">
                  <a:latin typeface="Arial" panose="020B0604020202020204" pitchFamily="34" charset="0"/>
                </a:rPr>
                <a:t>verb_phrase</a:t>
              </a:r>
              <a:endParaRPr lang="en-US" altLang="zh-CN" dirty="0">
                <a:latin typeface="Arial" panose="020B0604020202020204" pitchFamily="34" charset="0"/>
              </a:endParaRPr>
            </a:p>
          </p:txBody>
        </p:sp>
        <p:sp>
          <p:nvSpPr>
            <p:cNvPr id="35852" name="Text Box 11"/>
            <p:cNvSpPr txBox="1"/>
            <p:nvPr/>
          </p:nvSpPr>
          <p:spPr>
            <a:xfrm>
              <a:off x="1958" y="1607"/>
              <a:ext cx="196" cy="231"/>
            </a:xfrm>
            <a:prstGeom prst="rect">
              <a:avLst/>
            </a:prstGeom>
            <a:noFill/>
            <a:ln w="9525">
              <a:noFill/>
            </a:ln>
          </p:spPr>
          <p:txBody>
            <a:bodyPr wrap="none">
              <a:spAutoFit/>
            </a:bodyPr>
            <a:p>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5853" name="Text Box 12"/>
            <p:cNvSpPr txBox="1"/>
            <p:nvPr/>
          </p:nvSpPr>
          <p:spPr>
            <a:xfrm>
              <a:off x="3254" y="1655"/>
              <a:ext cx="196" cy="231"/>
            </a:xfrm>
            <a:prstGeom prst="rect">
              <a:avLst/>
            </a:prstGeom>
            <a:noFill/>
            <a:ln w="9525">
              <a:noFill/>
            </a:ln>
          </p:spPr>
          <p:txBody>
            <a:bodyPr wrap="none">
              <a:spAutoFit/>
            </a:bodyPr>
            <a:p>
              <a:r>
                <a:rPr lang="en-US" altLang="zh-CN" dirty="0">
                  <a:latin typeface="Arial" panose="020B0604020202020204" pitchFamily="34" charset="0"/>
                </a:rPr>
                <a:t>2</a:t>
              </a:r>
              <a:endParaRPr lang="en-US" altLang="zh-CN" dirty="0">
                <a:latin typeface="Arial" panose="020B0604020202020204" pitchFamily="34" charset="0"/>
              </a:endParaRPr>
            </a:p>
          </p:txBody>
        </p:sp>
      </p:grpSp>
      <p:sp>
        <p:nvSpPr>
          <p:cNvPr id="35843" name="Text Box 14"/>
          <p:cNvSpPr txBox="1"/>
          <p:nvPr/>
        </p:nvSpPr>
        <p:spPr>
          <a:xfrm>
            <a:off x="762000" y="1676400"/>
            <a:ext cx="7772400" cy="5035550"/>
          </a:xfrm>
          <a:prstGeom prst="rect">
            <a:avLst/>
          </a:prstGeom>
          <a:noFill/>
          <a:ln w="9525">
            <a:noFill/>
          </a:ln>
        </p:spPr>
        <p:txBody>
          <a:bodyPr>
            <a:spAutoFit/>
          </a:bodyPr>
          <a:p>
            <a:r>
              <a:rPr lang="en-US" altLang="zh-CN" dirty="0">
                <a:latin typeface="Arial" panose="020B0604020202020204" pitchFamily="34" charset="0"/>
              </a:rPr>
              <a:t>function sentence-1;</a:t>
            </a:r>
            <a:endParaRPr lang="en-US" altLang="zh-CN" dirty="0">
              <a:latin typeface="Arial" panose="020B0604020202020204" pitchFamily="34" charset="0"/>
            </a:endParaRPr>
          </a:p>
          <a:p>
            <a:r>
              <a:rPr lang="en-US" altLang="zh-CN" dirty="0">
                <a:latin typeface="Arial" panose="020B0604020202020204" pitchFamily="34" charset="0"/>
              </a:rPr>
              <a:t>  begin</a:t>
            </a:r>
            <a:endParaRPr lang="en-US" altLang="zh-CN" dirty="0">
              <a:latin typeface="Arial" panose="020B0604020202020204" pitchFamily="34" charset="0"/>
            </a:endParaRPr>
          </a:p>
          <a:p>
            <a:r>
              <a:rPr lang="en-US" altLang="zh-CN" dirty="0">
                <a:latin typeface="Arial" panose="020B0604020202020204" pitchFamily="34" charset="0"/>
              </a:rPr>
              <a:t>NOUN_PHRASE:=structure returned by</a:t>
            </a:r>
            <a:endParaRPr lang="en-US" altLang="zh-CN" dirty="0">
              <a:latin typeface="Arial" panose="020B0604020202020204" pitchFamily="34" charset="0"/>
            </a:endParaRPr>
          </a:p>
          <a:p>
            <a:r>
              <a:rPr lang="en-US" altLang="zh-CN" dirty="0">
                <a:latin typeface="Arial" panose="020B0604020202020204" pitchFamily="34" charset="0"/>
              </a:rPr>
              <a:t>      noun phrase network;</a:t>
            </a:r>
            <a:endParaRPr lang="en-US" altLang="zh-CN" dirty="0">
              <a:latin typeface="Arial" panose="020B0604020202020204" pitchFamily="34" charset="0"/>
            </a:endParaRPr>
          </a:p>
          <a:p>
            <a:r>
              <a:rPr lang="en-US" altLang="zh-CN" dirty="0">
                <a:latin typeface="Arial" panose="020B0604020202020204" pitchFamily="34" charset="0"/>
              </a:rPr>
              <a:t>SENTENCE.SUBJECT:=NOUN_PHRASE;</a:t>
            </a:r>
            <a:endParaRPr lang="en-US" altLang="zh-CN" dirty="0">
              <a:latin typeface="Arial" panose="020B0604020202020204" pitchFamily="34" charset="0"/>
            </a:endParaRPr>
          </a:p>
          <a:p>
            <a:r>
              <a:rPr lang="en-US" altLang="zh-CN" dirty="0">
                <a:latin typeface="Arial" panose="020B0604020202020204" pitchFamily="34" charset="0"/>
              </a:rPr>
              <a:t>  end.</a:t>
            </a:r>
            <a:endParaRPr lang="en-US" altLang="zh-CN" dirty="0">
              <a:latin typeface="Arial" panose="020B0604020202020204" pitchFamily="34" charset="0"/>
            </a:endParaRPr>
          </a:p>
          <a:p>
            <a:r>
              <a:rPr lang="en-US" altLang="zh-CN" dirty="0">
                <a:latin typeface="Arial" panose="020B0604020202020204" pitchFamily="34" charset="0"/>
              </a:rPr>
              <a:t>function sentence-2;</a:t>
            </a:r>
            <a:endParaRPr lang="en-US" altLang="zh-CN" dirty="0">
              <a:latin typeface="Arial" panose="020B0604020202020204" pitchFamily="34" charset="0"/>
            </a:endParaRPr>
          </a:p>
          <a:p>
            <a:r>
              <a:rPr lang="en-US" altLang="zh-CN" dirty="0">
                <a:latin typeface="Arial" panose="020B0604020202020204" pitchFamily="34" charset="0"/>
              </a:rPr>
              <a:t>  begin</a:t>
            </a:r>
            <a:endParaRPr lang="en-US" altLang="zh-CN" dirty="0">
              <a:latin typeface="Arial" panose="020B0604020202020204" pitchFamily="34" charset="0"/>
            </a:endParaRPr>
          </a:p>
          <a:p>
            <a:r>
              <a:rPr lang="en-US" altLang="zh-CN" dirty="0">
                <a:latin typeface="Arial" panose="020B0604020202020204" pitchFamily="34" charset="0"/>
              </a:rPr>
              <a:t>VERB_PHRASE:=structure returned by</a:t>
            </a:r>
            <a:endParaRPr lang="en-US" altLang="zh-CN" dirty="0">
              <a:latin typeface="Arial" panose="020B0604020202020204" pitchFamily="34" charset="0"/>
            </a:endParaRPr>
          </a:p>
          <a:p>
            <a:r>
              <a:rPr lang="en-US" altLang="zh-CN" dirty="0">
                <a:latin typeface="Arial" panose="020B0604020202020204" pitchFamily="34" charset="0"/>
              </a:rPr>
              <a:t>    Verb_phrase network;</a:t>
            </a:r>
            <a:endParaRPr lang="en-US" altLang="zh-CN" dirty="0">
              <a:latin typeface="Arial" panose="020B0604020202020204" pitchFamily="34" charset="0"/>
            </a:endParaRPr>
          </a:p>
          <a:p>
            <a:r>
              <a:rPr lang="en-US" altLang="zh-CN" dirty="0">
                <a:latin typeface="Arial" panose="020B0604020202020204" pitchFamily="34" charset="0"/>
              </a:rPr>
              <a:t>if  NOUN_PHRASE.NUMBER=</a:t>
            </a:r>
            <a:endParaRPr lang="en-US" altLang="zh-CN" dirty="0">
              <a:latin typeface="Arial" panose="020B0604020202020204" pitchFamily="34" charset="0"/>
            </a:endParaRPr>
          </a:p>
          <a:p>
            <a:r>
              <a:rPr lang="en-US" altLang="zh-CN" dirty="0">
                <a:latin typeface="Arial" panose="020B0604020202020204" pitchFamily="34" charset="0"/>
              </a:rPr>
              <a:t>                          VERB_PHRASE.NUMBER</a:t>
            </a:r>
            <a:endParaRPr lang="en-US" altLang="zh-CN" dirty="0">
              <a:latin typeface="Arial" panose="020B0604020202020204" pitchFamily="34" charset="0"/>
            </a:endParaRPr>
          </a:p>
          <a:p>
            <a:r>
              <a:rPr lang="en-US" altLang="zh-CN" dirty="0">
                <a:latin typeface="Arial" panose="020B0604020202020204" pitchFamily="34" charset="0"/>
              </a:rPr>
              <a:t>then begin</a:t>
            </a:r>
            <a:endParaRPr lang="en-US" altLang="zh-CN" dirty="0">
              <a:latin typeface="Arial" panose="020B0604020202020204" pitchFamily="34" charset="0"/>
            </a:endParaRPr>
          </a:p>
          <a:p>
            <a:r>
              <a:rPr lang="en-US" altLang="zh-CN" dirty="0">
                <a:latin typeface="Arial" panose="020B0604020202020204" pitchFamily="34" charset="0"/>
              </a:rPr>
              <a:t>    SENTENCE.VERB_PHRASE:=VERB_PHRASE;</a:t>
            </a:r>
            <a:endParaRPr lang="en-US" altLang="zh-CN" dirty="0">
              <a:latin typeface="Arial" panose="020B0604020202020204" pitchFamily="34" charset="0"/>
            </a:endParaRPr>
          </a:p>
          <a:p>
            <a:r>
              <a:rPr lang="en-US" altLang="zh-CN" dirty="0">
                <a:latin typeface="Arial" panose="020B0604020202020204" pitchFamily="34" charset="0"/>
              </a:rPr>
              <a:t>    return SENTENCE</a:t>
            </a:r>
            <a:endParaRPr lang="en-US" altLang="zh-CN" dirty="0">
              <a:latin typeface="Arial" panose="020B0604020202020204" pitchFamily="34" charset="0"/>
            </a:endParaRPr>
          </a:p>
          <a:p>
            <a:r>
              <a:rPr lang="en-US" altLang="zh-CN" dirty="0">
                <a:latin typeface="Arial" panose="020B0604020202020204" pitchFamily="34" charset="0"/>
              </a:rPr>
              <a:t>end</a:t>
            </a:r>
            <a:endParaRPr lang="en-US" altLang="zh-CN" dirty="0">
              <a:latin typeface="Arial" panose="020B0604020202020204" pitchFamily="34" charset="0"/>
            </a:endParaRPr>
          </a:p>
          <a:p>
            <a:r>
              <a:rPr lang="en-US" altLang="zh-CN" dirty="0">
                <a:latin typeface="Arial" panose="020B0604020202020204" pitchFamily="34" charset="0"/>
              </a:rPr>
              <a:t>else fail</a:t>
            </a:r>
            <a:endParaRPr lang="en-US" altLang="zh-CN" dirty="0">
              <a:latin typeface="Arial" panose="020B0604020202020204" pitchFamily="34" charset="0"/>
            </a:endParaRPr>
          </a:p>
          <a:p>
            <a:r>
              <a:rPr lang="en-US" altLang="zh-CN" dirty="0">
                <a:latin typeface="Arial" panose="020B0604020202020204" pitchFamily="34" charset="0"/>
              </a:rPr>
              <a:t>end;</a:t>
            </a:r>
            <a:endParaRPr lang="en-US" altLang="zh-CN" dirty="0">
              <a:latin typeface="Arial" panose="020B0604020202020204" pitchFamily="34" charset="0"/>
            </a:endParaRPr>
          </a:p>
        </p:txBody>
      </p:sp>
      <p:sp>
        <p:nvSpPr>
          <p:cNvPr id="35844" name="Text Box 15"/>
          <p:cNvSpPr txBox="1"/>
          <p:nvPr/>
        </p:nvSpPr>
        <p:spPr>
          <a:xfrm>
            <a:off x="685800" y="304800"/>
            <a:ext cx="1111250" cy="366713"/>
          </a:xfrm>
          <a:prstGeom prst="rect">
            <a:avLst/>
          </a:prstGeom>
          <a:noFill/>
          <a:ln w="9525">
            <a:noFill/>
          </a:ln>
        </p:spPr>
        <p:txBody>
          <a:bodyPr wrap="none">
            <a:spAutoFit/>
          </a:bodyPr>
          <a:p>
            <a:r>
              <a:rPr lang="en-US" altLang="zh-CN" dirty="0">
                <a:latin typeface="Arial" panose="020B0604020202020204" pitchFamily="34" charset="0"/>
              </a:rPr>
              <a:t>sentence</a:t>
            </a:r>
            <a:endParaRPr lang="en-US" altLang="zh-CN" dirty="0">
              <a:latin typeface="Arial" panose="020B0604020202020204" pitchFamily="3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6866" name="Text Box 5"/>
          <p:cNvSpPr txBox="1"/>
          <p:nvPr/>
        </p:nvSpPr>
        <p:spPr>
          <a:xfrm>
            <a:off x="1905000" y="2097088"/>
            <a:ext cx="5410200" cy="4760912"/>
          </a:xfrm>
          <a:prstGeom prst="rect">
            <a:avLst/>
          </a:prstGeom>
          <a:noFill/>
          <a:ln w="9525">
            <a:noFill/>
          </a:ln>
        </p:spPr>
        <p:txBody>
          <a:bodyPr wrap="none">
            <a:spAutoFit/>
          </a:bodyPr>
          <a:p>
            <a:r>
              <a:rPr lang="en-US" altLang="zh-CN" dirty="0">
                <a:latin typeface="Arial" panose="020B0604020202020204" pitchFamily="34" charset="0"/>
              </a:rPr>
              <a:t>function noun_phrase-1;</a:t>
            </a:r>
            <a:endParaRPr lang="en-US" altLang="zh-CN" dirty="0">
              <a:latin typeface="Arial" panose="020B0604020202020204" pitchFamily="34" charset="0"/>
            </a:endParaRPr>
          </a:p>
          <a:p>
            <a:r>
              <a:rPr lang="en-US" altLang="zh-CN" dirty="0">
                <a:latin typeface="Arial" panose="020B0604020202020204" pitchFamily="34" charset="0"/>
              </a:rPr>
              <a:t>begin</a:t>
            </a:r>
            <a:endParaRPr lang="en-US" altLang="zh-CN" dirty="0">
              <a:latin typeface="Arial" panose="020B0604020202020204" pitchFamily="34" charset="0"/>
            </a:endParaRPr>
          </a:p>
          <a:p>
            <a:r>
              <a:rPr lang="en-US" altLang="zh-CN" dirty="0">
                <a:latin typeface="Arial" panose="020B0604020202020204" pitchFamily="34" charset="0"/>
              </a:rPr>
              <a:t>   ARTICLE:=definition frame for next word of input;</a:t>
            </a:r>
            <a:endParaRPr lang="en-US" altLang="zh-CN" dirty="0">
              <a:latin typeface="Arial" panose="020B0604020202020204" pitchFamily="34" charset="0"/>
            </a:endParaRPr>
          </a:p>
          <a:p>
            <a:r>
              <a:rPr lang="en-US" altLang="zh-CN" dirty="0">
                <a:latin typeface="Arial" panose="020B0604020202020204" pitchFamily="34" charset="0"/>
              </a:rPr>
              <a:t>if  ARTICLE.PART_OF_SPEECH=article</a:t>
            </a:r>
            <a:endParaRPr lang="en-US" altLang="zh-CN" dirty="0">
              <a:latin typeface="Arial" panose="020B0604020202020204" pitchFamily="34" charset="0"/>
            </a:endParaRPr>
          </a:p>
          <a:p>
            <a:r>
              <a:rPr lang="en-US" altLang="zh-CN" dirty="0">
                <a:latin typeface="Arial" panose="020B0604020202020204" pitchFamily="34" charset="0"/>
              </a:rPr>
              <a:t>   then NOUN_PHRASE.DETERMINER:=ARTICLE</a:t>
            </a:r>
            <a:endParaRPr lang="en-US" altLang="zh-CN" dirty="0">
              <a:latin typeface="Arial" panose="020B0604020202020204" pitchFamily="34" charset="0"/>
            </a:endParaRPr>
          </a:p>
          <a:p>
            <a:r>
              <a:rPr lang="en-US" altLang="zh-CN" dirty="0">
                <a:latin typeface="Arial" panose="020B0604020202020204" pitchFamily="34" charset="0"/>
              </a:rPr>
              <a:t>   else fail</a:t>
            </a:r>
            <a:endParaRPr lang="en-US" altLang="zh-CN" dirty="0">
              <a:latin typeface="Arial" panose="020B0604020202020204" pitchFamily="34" charset="0"/>
            </a:endParaRPr>
          </a:p>
          <a:p>
            <a:r>
              <a:rPr lang="en-US" altLang="zh-CN" dirty="0">
                <a:latin typeface="Arial" panose="020B0604020202020204" pitchFamily="34" charset="0"/>
              </a:rPr>
              <a:t>end</a:t>
            </a:r>
            <a:endParaRPr lang="en-US" altLang="zh-CN" dirty="0">
              <a:latin typeface="Arial" panose="020B0604020202020204" pitchFamily="34" charset="0"/>
            </a:endParaRPr>
          </a:p>
          <a:p>
            <a:r>
              <a:rPr lang="en-US" altLang="zh-CN" dirty="0">
                <a:latin typeface="Arial" panose="020B0604020202020204" pitchFamily="34" charset="0"/>
              </a:rPr>
              <a:t>function noun_phrase-2;</a:t>
            </a:r>
            <a:endParaRPr lang="en-US" altLang="zh-CN" dirty="0">
              <a:latin typeface="Arial" panose="020B0604020202020204" pitchFamily="34" charset="0"/>
            </a:endParaRPr>
          </a:p>
          <a:p>
            <a:r>
              <a:rPr lang="en-US" altLang="zh-CN" dirty="0">
                <a:latin typeface="Arial" panose="020B0604020202020204" pitchFamily="34" charset="0"/>
              </a:rPr>
              <a:t>begin</a:t>
            </a:r>
            <a:endParaRPr lang="en-US" altLang="zh-CN" dirty="0">
              <a:latin typeface="Arial" panose="020B0604020202020204" pitchFamily="34" charset="0"/>
            </a:endParaRPr>
          </a:p>
          <a:p>
            <a:r>
              <a:rPr lang="en-US" altLang="zh-CN" dirty="0">
                <a:latin typeface="Arial" panose="020B0604020202020204" pitchFamily="34" charset="0"/>
              </a:rPr>
              <a:t>   NOUN:=definition frame for next word of input;</a:t>
            </a:r>
            <a:endParaRPr lang="en-US" altLang="zh-CN" dirty="0">
              <a:latin typeface="Arial" panose="020B0604020202020204" pitchFamily="34" charset="0"/>
            </a:endParaRPr>
          </a:p>
          <a:p>
            <a:r>
              <a:rPr lang="en-US" altLang="zh-CN" dirty="0">
                <a:latin typeface="Arial" panose="020B0604020202020204" pitchFamily="34" charset="0"/>
              </a:rPr>
              <a:t>   if NOUN.PART_OF_SPEECH=noun and</a:t>
            </a:r>
            <a:endParaRPr lang="en-US" altLang="zh-CN" dirty="0">
              <a:latin typeface="Arial" panose="020B0604020202020204" pitchFamily="34" charset="0"/>
            </a:endParaRPr>
          </a:p>
          <a:p>
            <a:r>
              <a:rPr lang="en-US" altLang="zh-CN" dirty="0">
                <a:latin typeface="Arial" panose="020B0604020202020204" pitchFamily="34" charset="0"/>
              </a:rPr>
              <a:t>        NOUN_PHRASE.NOUN:=NOUN;</a:t>
            </a:r>
            <a:endParaRPr lang="en-US" altLang="zh-CN" dirty="0">
              <a:latin typeface="Arial" panose="020B0604020202020204" pitchFamily="34" charset="0"/>
            </a:endParaRPr>
          </a:p>
          <a:p>
            <a:r>
              <a:rPr lang="en-US" altLang="zh-CN" dirty="0">
                <a:latin typeface="Arial" panose="020B0604020202020204" pitchFamily="34" charset="0"/>
              </a:rPr>
              <a:t>        NOUN_PHRASE.NUMBER:=NOUN.NUMBER</a:t>
            </a:r>
            <a:endParaRPr lang="en-US" altLang="zh-CN" dirty="0">
              <a:latin typeface="Arial" panose="020B0604020202020204" pitchFamily="34" charset="0"/>
            </a:endParaRPr>
          </a:p>
          <a:p>
            <a:r>
              <a:rPr lang="en-US" altLang="zh-CN" dirty="0">
                <a:latin typeface="Arial" panose="020B0604020202020204" pitchFamily="34" charset="0"/>
              </a:rPr>
              <a:t>        return NOUN_PHRASE</a:t>
            </a:r>
            <a:endParaRPr lang="en-US" altLang="zh-CN" dirty="0">
              <a:latin typeface="Arial" panose="020B0604020202020204" pitchFamily="34" charset="0"/>
            </a:endParaRPr>
          </a:p>
          <a:p>
            <a:r>
              <a:rPr lang="en-US" altLang="zh-CN" dirty="0">
                <a:latin typeface="Arial" panose="020B0604020202020204" pitchFamily="34" charset="0"/>
              </a:rPr>
              <a:t>    end</a:t>
            </a:r>
            <a:endParaRPr lang="en-US" altLang="zh-CN" dirty="0">
              <a:latin typeface="Arial" panose="020B0604020202020204" pitchFamily="34" charset="0"/>
            </a:endParaRPr>
          </a:p>
          <a:p>
            <a:r>
              <a:rPr lang="en-US" altLang="zh-CN" dirty="0">
                <a:latin typeface="Arial" panose="020B0604020202020204" pitchFamily="34" charset="0"/>
              </a:rPr>
              <a:t>    else fail</a:t>
            </a:r>
            <a:endParaRPr lang="en-US" altLang="zh-CN" dirty="0">
              <a:latin typeface="Arial" panose="020B0604020202020204" pitchFamily="34" charset="0"/>
            </a:endParaRPr>
          </a:p>
          <a:p>
            <a:r>
              <a:rPr lang="en-US" altLang="zh-CN" dirty="0">
                <a:latin typeface="Arial" panose="020B0604020202020204" pitchFamily="34" charset="0"/>
              </a:rPr>
              <a:t>end.</a:t>
            </a:r>
            <a:endParaRPr lang="en-US" altLang="zh-CN" dirty="0">
              <a:latin typeface="Arial" panose="020B0604020202020204" pitchFamily="34" charset="0"/>
            </a:endParaRPr>
          </a:p>
        </p:txBody>
      </p:sp>
      <p:grpSp>
        <p:nvGrpSpPr>
          <p:cNvPr id="36867" name="Group 7"/>
          <p:cNvGrpSpPr/>
          <p:nvPr/>
        </p:nvGrpSpPr>
        <p:grpSpPr>
          <a:xfrm>
            <a:off x="1905000" y="457200"/>
            <a:ext cx="5029200" cy="1143000"/>
            <a:chOff x="1248" y="1200"/>
            <a:chExt cx="3168" cy="720"/>
          </a:xfrm>
        </p:grpSpPr>
        <p:sp>
          <p:nvSpPr>
            <p:cNvPr id="36873" name="Oval 8"/>
            <p:cNvSpPr/>
            <p:nvPr/>
          </p:nvSpPr>
          <p:spPr>
            <a:xfrm>
              <a:off x="1248" y="1392"/>
              <a:ext cx="480" cy="48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Si</a:t>
              </a:r>
              <a:endParaRPr lang="en-US" altLang="zh-CN" dirty="0">
                <a:latin typeface="Arial" panose="020B0604020202020204" pitchFamily="34" charset="0"/>
              </a:endParaRPr>
            </a:p>
          </p:txBody>
        </p:sp>
        <p:sp>
          <p:nvSpPr>
            <p:cNvPr id="36874" name="Oval 9"/>
            <p:cNvSpPr/>
            <p:nvPr/>
          </p:nvSpPr>
          <p:spPr>
            <a:xfrm>
              <a:off x="2592" y="1248"/>
              <a:ext cx="480" cy="480"/>
            </a:xfrm>
            <a:prstGeom prst="ellipse">
              <a:avLst/>
            </a:prstGeom>
            <a:noFill/>
            <a:ln w="9525" cap="flat" cmpd="sng">
              <a:solidFill>
                <a:schemeClr val="tx1"/>
              </a:solidFill>
              <a:prstDash val="solid"/>
              <a:headEnd type="none" w="med" len="med"/>
              <a:tailEnd type="none" w="med" len="med"/>
            </a:ln>
          </p:spPr>
          <p:txBody>
            <a:bodyPr wrap="none" anchor="ctr" anchorCtr="0"/>
            <a:p>
              <a:pPr algn="ctr"/>
              <a:endParaRPr lang="zh-CN" altLang="zh-CN" dirty="0">
                <a:latin typeface="Arial" panose="020B0604020202020204" pitchFamily="34" charset="0"/>
              </a:endParaRPr>
            </a:p>
          </p:txBody>
        </p:sp>
        <p:sp>
          <p:nvSpPr>
            <p:cNvPr id="36875" name="Oval 10"/>
            <p:cNvSpPr/>
            <p:nvPr/>
          </p:nvSpPr>
          <p:spPr>
            <a:xfrm>
              <a:off x="3936" y="1440"/>
              <a:ext cx="480" cy="48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Sf</a:t>
              </a:r>
              <a:endParaRPr lang="en-US" altLang="zh-CN" dirty="0">
                <a:latin typeface="Arial" panose="020B0604020202020204" pitchFamily="34" charset="0"/>
              </a:endParaRPr>
            </a:p>
          </p:txBody>
        </p:sp>
        <p:cxnSp>
          <p:nvCxnSpPr>
            <p:cNvPr id="36876" name="AutoShape 11"/>
            <p:cNvCxnSpPr>
              <a:stCxn id="36873" idx="6"/>
              <a:endCxn id="36874" idx="2"/>
            </p:cNvCxnSpPr>
            <p:nvPr/>
          </p:nvCxnSpPr>
          <p:spPr>
            <a:xfrm flipV="1">
              <a:off x="1728" y="1488"/>
              <a:ext cx="864" cy="144"/>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36877" name="AutoShape 12"/>
            <p:cNvCxnSpPr>
              <a:stCxn id="36874" idx="6"/>
              <a:endCxn id="36875" idx="2"/>
            </p:cNvCxnSpPr>
            <p:nvPr/>
          </p:nvCxnSpPr>
          <p:spPr>
            <a:xfrm>
              <a:off x="3072" y="1488"/>
              <a:ext cx="864" cy="192"/>
            </a:xfrm>
            <a:prstGeom prst="curvedConnector3">
              <a:avLst>
                <a:gd name="adj1" fmla="val 50000"/>
              </a:avLst>
            </a:prstGeom>
            <a:ln w="9525" cap="flat" cmpd="sng">
              <a:solidFill>
                <a:schemeClr val="tx1"/>
              </a:solidFill>
              <a:prstDash val="solid"/>
              <a:headEnd type="none" w="med" len="med"/>
              <a:tailEnd type="triangle" w="med" len="med"/>
            </a:ln>
          </p:spPr>
        </p:cxnSp>
        <p:sp>
          <p:nvSpPr>
            <p:cNvPr id="36878" name="Text Box 13"/>
            <p:cNvSpPr txBox="1"/>
            <p:nvPr/>
          </p:nvSpPr>
          <p:spPr>
            <a:xfrm>
              <a:off x="1584" y="1200"/>
              <a:ext cx="500" cy="231"/>
            </a:xfrm>
            <a:prstGeom prst="rect">
              <a:avLst/>
            </a:prstGeom>
            <a:noFill/>
            <a:ln w="9525">
              <a:noFill/>
            </a:ln>
          </p:spPr>
          <p:txBody>
            <a:bodyPr wrap="none">
              <a:spAutoFit/>
            </a:bodyPr>
            <a:p>
              <a:r>
                <a:rPr lang="en-US" altLang="zh-CN" dirty="0">
                  <a:latin typeface="Arial" panose="020B0604020202020204" pitchFamily="34" charset="0"/>
                </a:rPr>
                <a:t>article</a:t>
              </a:r>
              <a:endParaRPr lang="en-US" altLang="zh-CN" dirty="0">
                <a:latin typeface="Arial" panose="020B0604020202020204" pitchFamily="34" charset="0"/>
              </a:endParaRPr>
            </a:p>
          </p:txBody>
        </p:sp>
        <p:sp>
          <p:nvSpPr>
            <p:cNvPr id="36879" name="Text Box 14"/>
            <p:cNvSpPr txBox="1"/>
            <p:nvPr/>
          </p:nvSpPr>
          <p:spPr>
            <a:xfrm>
              <a:off x="3158" y="1223"/>
              <a:ext cx="436" cy="231"/>
            </a:xfrm>
            <a:prstGeom prst="rect">
              <a:avLst/>
            </a:prstGeom>
            <a:noFill/>
            <a:ln w="9525">
              <a:noFill/>
            </a:ln>
          </p:spPr>
          <p:txBody>
            <a:bodyPr wrap="none">
              <a:spAutoFit/>
            </a:bodyPr>
            <a:p>
              <a:r>
                <a:rPr lang="en-US" altLang="zh-CN" dirty="0">
                  <a:latin typeface="Arial" panose="020B0604020202020204" pitchFamily="34" charset="0"/>
                </a:rPr>
                <a:t>noun</a:t>
              </a:r>
              <a:endParaRPr lang="en-US" altLang="zh-CN" dirty="0">
                <a:latin typeface="Arial" panose="020B0604020202020204" pitchFamily="34" charset="0"/>
              </a:endParaRPr>
            </a:p>
          </p:txBody>
        </p:sp>
        <p:sp>
          <p:nvSpPr>
            <p:cNvPr id="36880" name="Text Box 15"/>
            <p:cNvSpPr txBox="1"/>
            <p:nvPr/>
          </p:nvSpPr>
          <p:spPr>
            <a:xfrm>
              <a:off x="1958" y="1607"/>
              <a:ext cx="196" cy="231"/>
            </a:xfrm>
            <a:prstGeom prst="rect">
              <a:avLst/>
            </a:prstGeom>
            <a:noFill/>
            <a:ln w="9525">
              <a:noFill/>
            </a:ln>
          </p:spPr>
          <p:txBody>
            <a:bodyPr wrap="none">
              <a:spAutoFit/>
            </a:bodyPr>
            <a:p>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6881" name="Text Box 16"/>
            <p:cNvSpPr txBox="1"/>
            <p:nvPr/>
          </p:nvSpPr>
          <p:spPr>
            <a:xfrm>
              <a:off x="3254" y="1655"/>
              <a:ext cx="196" cy="231"/>
            </a:xfrm>
            <a:prstGeom prst="rect">
              <a:avLst/>
            </a:prstGeom>
            <a:noFill/>
            <a:ln w="9525">
              <a:noFill/>
            </a:ln>
          </p:spPr>
          <p:txBody>
            <a:bodyPr wrap="none">
              <a:spAutoFit/>
            </a:bodyPr>
            <a:p>
              <a:r>
                <a:rPr lang="en-US" altLang="zh-CN" dirty="0">
                  <a:latin typeface="Arial" panose="020B0604020202020204" pitchFamily="34" charset="0"/>
                </a:rPr>
                <a:t>2</a:t>
              </a:r>
              <a:endParaRPr lang="en-US" altLang="zh-CN" dirty="0">
                <a:latin typeface="Arial" panose="020B0604020202020204" pitchFamily="34" charset="0"/>
              </a:endParaRPr>
            </a:p>
          </p:txBody>
        </p:sp>
      </p:grpSp>
      <p:cxnSp>
        <p:nvCxnSpPr>
          <p:cNvPr id="36868" name="AutoShape 18"/>
          <p:cNvCxnSpPr>
            <a:stCxn id="36873" idx="4"/>
            <a:endCxn id="36875" idx="4"/>
          </p:cNvCxnSpPr>
          <p:nvPr/>
        </p:nvCxnSpPr>
        <p:spPr>
          <a:xfrm rot="-5400000" flipH="1">
            <a:off x="4381500" y="-571500"/>
            <a:ext cx="76200" cy="4267200"/>
          </a:xfrm>
          <a:prstGeom prst="curvedConnector3">
            <a:avLst>
              <a:gd name="adj1" fmla="val 400000"/>
            </a:avLst>
          </a:prstGeom>
          <a:ln w="9525" cap="flat" cmpd="sng">
            <a:solidFill>
              <a:schemeClr val="tx1"/>
            </a:solidFill>
            <a:prstDash val="solid"/>
            <a:headEnd type="none" w="med" len="med"/>
            <a:tailEnd type="triangle" w="med" len="med"/>
          </a:ln>
        </p:spPr>
      </p:cxnSp>
      <p:sp>
        <p:nvSpPr>
          <p:cNvPr id="36869" name="Text Box 19"/>
          <p:cNvSpPr txBox="1"/>
          <p:nvPr/>
        </p:nvSpPr>
        <p:spPr>
          <a:xfrm>
            <a:off x="4251325" y="1484313"/>
            <a:ext cx="311150" cy="366712"/>
          </a:xfrm>
          <a:prstGeom prst="rect">
            <a:avLst/>
          </a:prstGeom>
          <a:noFill/>
          <a:ln w="9525">
            <a:noFill/>
          </a:ln>
        </p:spPr>
        <p:txBody>
          <a:bodyPr wrap="none">
            <a:spAutoFit/>
          </a:bodyPr>
          <a:p>
            <a:r>
              <a:rPr lang="en-US" altLang="zh-CN" dirty="0">
                <a:latin typeface="Arial" panose="020B0604020202020204" pitchFamily="34" charset="0"/>
              </a:rPr>
              <a:t>3</a:t>
            </a:r>
            <a:endParaRPr lang="en-US" altLang="zh-CN" dirty="0">
              <a:latin typeface="Arial" panose="020B0604020202020204" pitchFamily="34" charset="0"/>
            </a:endParaRPr>
          </a:p>
        </p:txBody>
      </p:sp>
      <p:sp>
        <p:nvSpPr>
          <p:cNvPr id="36870" name="Text Box 20"/>
          <p:cNvSpPr txBox="1"/>
          <p:nvPr/>
        </p:nvSpPr>
        <p:spPr>
          <a:xfrm>
            <a:off x="4098925" y="1103313"/>
            <a:ext cx="692150" cy="366712"/>
          </a:xfrm>
          <a:prstGeom prst="rect">
            <a:avLst/>
          </a:prstGeom>
          <a:noFill/>
          <a:ln w="9525">
            <a:noFill/>
          </a:ln>
        </p:spPr>
        <p:txBody>
          <a:bodyPr wrap="none">
            <a:spAutoFit/>
          </a:bodyPr>
          <a:p>
            <a:r>
              <a:rPr lang="en-US" altLang="zh-CN" dirty="0">
                <a:latin typeface="Arial" panose="020B0604020202020204" pitchFamily="34" charset="0"/>
              </a:rPr>
              <a:t>noun</a:t>
            </a:r>
            <a:endParaRPr lang="en-US" altLang="zh-CN" dirty="0">
              <a:latin typeface="Arial" panose="020B0604020202020204" pitchFamily="34" charset="0"/>
            </a:endParaRPr>
          </a:p>
        </p:txBody>
      </p:sp>
      <p:sp>
        <p:nvSpPr>
          <p:cNvPr id="36871" name="Text Box 21"/>
          <p:cNvSpPr txBox="1"/>
          <p:nvPr/>
        </p:nvSpPr>
        <p:spPr>
          <a:xfrm>
            <a:off x="517525" y="250825"/>
            <a:ext cx="184150" cy="366713"/>
          </a:xfrm>
          <a:prstGeom prst="rect">
            <a:avLst/>
          </a:prstGeom>
          <a:noFill/>
          <a:ln w="9525">
            <a:noFill/>
          </a:ln>
        </p:spPr>
        <p:txBody>
          <a:bodyPr wrap="none">
            <a:spAutoFit/>
          </a:bodyPr>
          <a:p>
            <a:endParaRPr lang="zh-CN" altLang="zh-CN" dirty="0">
              <a:latin typeface="Arial" panose="020B0604020202020204" pitchFamily="34" charset="0"/>
            </a:endParaRPr>
          </a:p>
        </p:txBody>
      </p:sp>
      <p:sp>
        <p:nvSpPr>
          <p:cNvPr id="36872" name="Text Box 22"/>
          <p:cNvSpPr txBox="1"/>
          <p:nvPr/>
        </p:nvSpPr>
        <p:spPr>
          <a:xfrm>
            <a:off x="685800" y="304800"/>
            <a:ext cx="1517650" cy="366713"/>
          </a:xfrm>
          <a:prstGeom prst="rect">
            <a:avLst/>
          </a:prstGeom>
          <a:noFill/>
          <a:ln w="9525">
            <a:noFill/>
          </a:ln>
        </p:spPr>
        <p:txBody>
          <a:bodyPr wrap="none">
            <a:spAutoFit/>
          </a:bodyPr>
          <a:p>
            <a:r>
              <a:rPr lang="en-US" altLang="zh-CN" dirty="0">
                <a:latin typeface="Arial" panose="020B0604020202020204" pitchFamily="34" charset="0"/>
              </a:rPr>
              <a:t>noun_phrase</a:t>
            </a:r>
            <a:endParaRPr lang="en-US" altLang="zh-CN" dirty="0">
              <a:latin typeface="Arial" panose="020B0604020202020204" pitchFamily="3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7890" name="Text Box 4"/>
          <p:cNvSpPr txBox="1"/>
          <p:nvPr/>
        </p:nvSpPr>
        <p:spPr>
          <a:xfrm>
            <a:off x="1066800" y="0"/>
            <a:ext cx="5803900" cy="3113088"/>
          </a:xfrm>
          <a:prstGeom prst="rect">
            <a:avLst/>
          </a:prstGeom>
          <a:noFill/>
          <a:ln w="9525">
            <a:noFill/>
          </a:ln>
        </p:spPr>
        <p:txBody>
          <a:bodyPr wrap="none">
            <a:spAutoFit/>
          </a:bodyPr>
          <a:p>
            <a:r>
              <a:rPr lang="en-US" altLang="zh-CN" dirty="0">
                <a:latin typeface="Arial" panose="020B0604020202020204" pitchFamily="34" charset="0"/>
              </a:rPr>
              <a:t>function noun_phrase-3</a:t>
            </a:r>
            <a:endParaRPr lang="en-US" altLang="zh-CN" dirty="0">
              <a:latin typeface="Arial" panose="020B0604020202020204" pitchFamily="34" charset="0"/>
            </a:endParaRPr>
          </a:p>
          <a:p>
            <a:r>
              <a:rPr lang="en-US" altLang="zh-CN" dirty="0">
                <a:latin typeface="Arial" panose="020B0604020202020204" pitchFamily="34" charset="0"/>
              </a:rPr>
              <a:t>   begin</a:t>
            </a:r>
            <a:endParaRPr lang="en-US" altLang="zh-CN" dirty="0">
              <a:latin typeface="Arial" panose="020B0604020202020204" pitchFamily="34" charset="0"/>
            </a:endParaRPr>
          </a:p>
          <a:p>
            <a:r>
              <a:rPr lang="en-US" altLang="zh-CN" dirty="0">
                <a:latin typeface="Arial" panose="020B0604020202020204" pitchFamily="34" charset="0"/>
              </a:rPr>
              <a:t>      NOUN:=definition frame for next word of input;</a:t>
            </a:r>
            <a:endParaRPr lang="en-US" altLang="zh-CN" dirty="0">
              <a:latin typeface="Arial" panose="020B0604020202020204" pitchFamily="34" charset="0"/>
            </a:endParaRPr>
          </a:p>
          <a:p>
            <a:r>
              <a:rPr lang="en-US" altLang="zh-CN" dirty="0">
                <a:latin typeface="Arial" panose="020B0604020202020204" pitchFamily="34" charset="0"/>
              </a:rPr>
              <a:t>      if NOUN.PART_OF_SPEECH=noun</a:t>
            </a:r>
            <a:endParaRPr lang="en-US" altLang="zh-CN" dirty="0">
              <a:latin typeface="Arial" panose="020B0604020202020204" pitchFamily="34" charset="0"/>
            </a:endParaRPr>
          </a:p>
          <a:p>
            <a:r>
              <a:rPr lang="en-US" altLang="zh-CN" dirty="0">
                <a:latin typeface="Arial" panose="020B0604020202020204" pitchFamily="34" charset="0"/>
              </a:rPr>
              <a:t>          then begin</a:t>
            </a:r>
            <a:endParaRPr lang="en-US" altLang="zh-CN" dirty="0">
              <a:latin typeface="Arial" panose="020B0604020202020204" pitchFamily="34" charset="0"/>
            </a:endParaRPr>
          </a:p>
          <a:p>
            <a:r>
              <a:rPr lang="en-US" altLang="zh-CN" dirty="0">
                <a:latin typeface="Arial" panose="020B0604020202020204" pitchFamily="34" charset="0"/>
              </a:rPr>
              <a:t>              NOUN_PHRASE.DETERMINER:=unspecified;</a:t>
            </a:r>
            <a:endParaRPr lang="en-US" altLang="zh-CN" dirty="0">
              <a:latin typeface="Arial" panose="020B0604020202020204" pitchFamily="34" charset="0"/>
            </a:endParaRPr>
          </a:p>
          <a:p>
            <a:r>
              <a:rPr lang="en-US" altLang="zh-CN" dirty="0">
                <a:latin typeface="Arial" panose="020B0604020202020204" pitchFamily="34" charset="0"/>
              </a:rPr>
              <a:t>              NOUN_PHRASE.NOUN:=NOUN</a:t>
            </a:r>
            <a:endParaRPr lang="en-US" altLang="zh-CN" dirty="0">
              <a:latin typeface="Arial" panose="020B0604020202020204" pitchFamily="34" charset="0"/>
            </a:endParaRPr>
          </a:p>
          <a:p>
            <a:r>
              <a:rPr lang="en-US" altLang="zh-CN" dirty="0">
                <a:latin typeface="Arial" panose="020B0604020202020204" pitchFamily="34" charset="0"/>
              </a:rPr>
              <a:t>              NOUN_PHRASE.NUMBER:=NOUN.NUMBER</a:t>
            </a:r>
            <a:endParaRPr lang="en-US" altLang="zh-CN" dirty="0">
              <a:latin typeface="Arial" panose="020B0604020202020204" pitchFamily="34" charset="0"/>
            </a:endParaRPr>
          </a:p>
          <a:p>
            <a:r>
              <a:rPr lang="en-US" altLang="zh-CN" dirty="0">
                <a:latin typeface="Arial" panose="020B0604020202020204" pitchFamily="34" charset="0"/>
              </a:rPr>
              <a:t>            end</a:t>
            </a:r>
            <a:endParaRPr lang="en-US" altLang="zh-CN" dirty="0">
              <a:latin typeface="Arial" panose="020B0604020202020204" pitchFamily="34" charset="0"/>
            </a:endParaRPr>
          </a:p>
          <a:p>
            <a:r>
              <a:rPr lang="en-US" altLang="zh-CN" dirty="0">
                <a:latin typeface="Arial" panose="020B0604020202020204" pitchFamily="34" charset="0"/>
              </a:rPr>
              <a:t>            else fail</a:t>
            </a:r>
            <a:endParaRPr lang="en-US" altLang="zh-CN" dirty="0">
              <a:latin typeface="Arial" panose="020B0604020202020204" pitchFamily="34" charset="0"/>
            </a:endParaRPr>
          </a:p>
          <a:p>
            <a:r>
              <a:rPr lang="en-US" altLang="zh-CN" dirty="0">
                <a:latin typeface="Arial" panose="020B0604020202020204" pitchFamily="34" charset="0"/>
              </a:rPr>
              <a:t>       end.</a:t>
            </a:r>
            <a:endParaRPr lang="en-US" altLang="zh-CN" dirty="0">
              <a:latin typeface="Arial" panose="020B0604020202020204" pitchFamily="34" charset="0"/>
            </a:endParaRPr>
          </a:p>
        </p:txBody>
      </p:sp>
      <p:grpSp>
        <p:nvGrpSpPr>
          <p:cNvPr id="37891" name="Group 5"/>
          <p:cNvGrpSpPr/>
          <p:nvPr/>
        </p:nvGrpSpPr>
        <p:grpSpPr>
          <a:xfrm>
            <a:off x="1905000" y="3276600"/>
            <a:ext cx="5029200" cy="1143000"/>
            <a:chOff x="1248" y="1200"/>
            <a:chExt cx="3168" cy="720"/>
          </a:xfrm>
        </p:grpSpPr>
        <p:sp>
          <p:nvSpPr>
            <p:cNvPr id="37896" name="Oval 6"/>
            <p:cNvSpPr/>
            <p:nvPr/>
          </p:nvSpPr>
          <p:spPr>
            <a:xfrm>
              <a:off x="1248" y="1392"/>
              <a:ext cx="480" cy="48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Si</a:t>
              </a:r>
              <a:endParaRPr lang="en-US" altLang="zh-CN" dirty="0">
                <a:latin typeface="Arial" panose="020B0604020202020204" pitchFamily="34" charset="0"/>
              </a:endParaRPr>
            </a:p>
          </p:txBody>
        </p:sp>
        <p:sp>
          <p:nvSpPr>
            <p:cNvPr id="37897" name="Oval 7"/>
            <p:cNvSpPr/>
            <p:nvPr/>
          </p:nvSpPr>
          <p:spPr>
            <a:xfrm>
              <a:off x="2592" y="1248"/>
              <a:ext cx="480" cy="480"/>
            </a:xfrm>
            <a:prstGeom prst="ellipse">
              <a:avLst/>
            </a:prstGeom>
            <a:noFill/>
            <a:ln w="9525" cap="flat" cmpd="sng">
              <a:solidFill>
                <a:schemeClr val="tx1"/>
              </a:solidFill>
              <a:prstDash val="solid"/>
              <a:headEnd type="none" w="med" len="med"/>
              <a:tailEnd type="none" w="med" len="med"/>
            </a:ln>
          </p:spPr>
          <p:txBody>
            <a:bodyPr wrap="none" anchor="ctr" anchorCtr="0"/>
            <a:p>
              <a:pPr algn="ctr"/>
              <a:endParaRPr lang="zh-CN" altLang="zh-CN" dirty="0">
                <a:latin typeface="Arial" panose="020B0604020202020204" pitchFamily="34" charset="0"/>
              </a:endParaRPr>
            </a:p>
          </p:txBody>
        </p:sp>
        <p:sp>
          <p:nvSpPr>
            <p:cNvPr id="37898" name="Oval 8"/>
            <p:cNvSpPr/>
            <p:nvPr/>
          </p:nvSpPr>
          <p:spPr>
            <a:xfrm>
              <a:off x="3936" y="1440"/>
              <a:ext cx="480" cy="48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Sf</a:t>
              </a:r>
              <a:endParaRPr lang="en-US" altLang="zh-CN" dirty="0">
                <a:latin typeface="Arial" panose="020B0604020202020204" pitchFamily="34" charset="0"/>
              </a:endParaRPr>
            </a:p>
          </p:txBody>
        </p:sp>
        <p:cxnSp>
          <p:nvCxnSpPr>
            <p:cNvPr id="37899" name="AutoShape 9"/>
            <p:cNvCxnSpPr>
              <a:stCxn id="37896" idx="6"/>
              <a:endCxn id="37897" idx="2"/>
            </p:cNvCxnSpPr>
            <p:nvPr/>
          </p:nvCxnSpPr>
          <p:spPr>
            <a:xfrm flipV="1">
              <a:off x="1728" y="1488"/>
              <a:ext cx="864" cy="144"/>
            </a:xfrm>
            <a:prstGeom prst="curvedConnector3">
              <a:avLst>
                <a:gd name="adj1" fmla="val 50000"/>
              </a:avLst>
            </a:prstGeom>
            <a:ln w="9525" cap="flat" cmpd="sng">
              <a:solidFill>
                <a:schemeClr val="tx1"/>
              </a:solidFill>
              <a:prstDash val="solid"/>
              <a:headEnd type="none" w="med" len="med"/>
              <a:tailEnd type="triangle" w="med" len="med"/>
            </a:ln>
          </p:spPr>
        </p:cxnSp>
        <p:cxnSp>
          <p:nvCxnSpPr>
            <p:cNvPr id="37900" name="AutoShape 10"/>
            <p:cNvCxnSpPr>
              <a:stCxn id="37897" idx="6"/>
              <a:endCxn id="37898" idx="2"/>
            </p:cNvCxnSpPr>
            <p:nvPr/>
          </p:nvCxnSpPr>
          <p:spPr>
            <a:xfrm>
              <a:off x="3072" y="1488"/>
              <a:ext cx="864" cy="192"/>
            </a:xfrm>
            <a:prstGeom prst="curvedConnector3">
              <a:avLst>
                <a:gd name="adj1" fmla="val 50000"/>
              </a:avLst>
            </a:prstGeom>
            <a:ln w="9525" cap="flat" cmpd="sng">
              <a:solidFill>
                <a:schemeClr val="tx1"/>
              </a:solidFill>
              <a:prstDash val="solid"/>
              <a:headEnd type="none" w="med" len="med"/>
              <a:tailEnd type="triangle" w="med" len="med"/>
            </a:ln>
          </p:spPr>
        </p:cxnSp>
        <p:sp>
          <p:nvSpPr>
            <p:cNvPr id="37901" name="Text Box 11"/>
            <p:cNvSpPr txBox="1"/>
            <p:nvPr/>
          </p:nvSpPr>
          <p:spPr>
            <a:xfrm>
              <a:off x="1584" y="1200"/>
              <a:ext cx="396" cy="231"/>
            </a:xfrm>
            <a:prstGeom prst="rect">
              <a:avLst/>
            </a:prstGeom>
            <a:noFill/>
            <a:ln w="9525">
              <a:noFill/>
            </a:ln>
          </p:spPr>
          <p:txBody>
            <a:bodyPr wrap="none">
              <a:spAutoFit/>
            </a:bodyPr>
            <a:p>
              <a:r>
                <a:rPr lang="en-US" altLang="zh-CN" dirty="0">
                  <a:latin typeface="Arial" panose="020B0604020202020204" pitchFamily="34" charset="0"/>
                </a:rPr>
                <a:t>verb</a:t>
              </a:r>
              <a:endParaRPr lang="en-US" altLang="zh-CN" dirty="0">
                <a:latin typeface="Arial" panose="020B0604020202020204" pitchFamily="34" charset="0"/>
              </a:endParaRPr>
            </a:p>
          </p:txBody>
        </p:sp>
        <p:sp>
          <p:nvSpPr>
            <p:cNvPr id="37902" name="Text Box 12"/>
            <p:cNvSpPr txBox="1"/>
            <p:nvPr/>
          </p:nvSpPr>
          <p:spPr>
            <a:xfrm>
              <a:off x="3158" y="1223"/>
              <a:ext cx="956" cy="231"/>
            </a:xfrm>
            <a:prstGeom prst="rect">
              <a:avLst/>
            </a:prstGeom>
            <a:noFill/>
            <a:ln w="9525">
              <a:noFill/>
            </a:ln>
          </p:spPr>
          <p:txBody>
            <a:bodyPr wrap="none">
              <a:spAutoFit/>
            </a:bodyPr>
            <a:p>
              <a:r>
                <a:rPr lang="en-US" altLang="zh-CN" dirty="0">
                  <a:latin typeface="Arial" panose="020B0604020202020204" pitchFamily="34" charset="0"/>
                </a:rPr>
                <a:t>noun_phrase</a:t>
              </a:r>
              <a:endParaRPr lang="en-US" altLang="zh-CN" dirty="0">
                <a:latin typeface="Arial" panose="020B0604020202020204" pitchFamily="34" charset="0"/>
              </a:endParaRPr>
            </a:p>
          </p:txBody>
        </p:sp>
        <p:sp>
          <p:nvSpPr>
            <p:cNvPr id="37903" name="Text Box 13"/>
            <p:cNvSpPr txBox="1"/>
            <p:nvPr/>
          </p:nvSpPr>
          <p:spPr>
            <a:xfrm>
              <a:off x="1958" y="1607"/>
              <a:ext cx="196" cy="231"/>
            </a:xfrm>
            <a:prstGeom prst="rect">
              <a:avLst/>
            </a:prstGeom>
            <a:noFill/>
            <a:ln w="9525">
              <a:noFill/>
            </a:ln>
          </p:spPr>
          <p:txBody>
            <a:bodyPr wrap="none">
              <a:spAutoFit/>
            </a:bodyPr>
            <a:p>
              <a:r>
                <a:rPr lang="en-US" altLang="zh-CN" dirty="0">
                  <a:latin typeface="Arial" panose="020B0604020202020204" pitchFamily="34" charset="0"/>
                </a:rPr>
                <a:t>1</a:t>
              </a:r>
              <a:endParaRPr lang="en-US" altLang="zh-CN" dirty="0">
                <a:latin typeface="Arial" panose="020B0604020202020204" pitchFamily="34" charset="0"/>
              </a:endParaRPr>
            </a:p>
          </p:txBody>
        </p:sp>
        <p:sp>
          <p:nvSpPr>
            <p:cNvPr id="37904" name="Text Box 14"/>
            <p:cNvSpPr txBox="1"/>
            <p:nvPr/>
          </p:nvSpPr>
          <p:spPr>
            <a:xfrm>
              <a:off x="3254" y="1655"/>
              <a:ext cx="196" cy="231"/>
            </a:xfrm>
            <a:prstGeom prst="rect">
              <a:avLst/>
            </a:prstGeom>
            <a:noFill/>
            <a:ln w="9525">
              <a:noFill/>
            </a:ln>
          </p:spPr>
          <p:txBody>
            <a:bodyPr wrap="none">
              <a:spAutoFit/>
            </a:bodyPr>
            <a:p>
              <a:r>
                <a:rPr lang="en-US" altLang="zh-CN" dirty="0">
                  <a:latin typeface="Arial" panose="020B0604020202020204" pitchFamily="34" charset="0"/>
                </a:rPr>
                <a:t>2</a:t>
              </a:r>
              <a:endParaRPr lang="en-US" altLang="zh-CN" dirty="0">
                <a:latin typeface="Arial" panose="020B0604020202020204" pitchFamily="34" charset="0"/>
              </a:endParaRPr>
            </a:p>
          </p:txBody>
        </p:sp>
      </p:grpSp>
      <p:cxnSp>
        <p:nvCxnSpPr>
          <p:cNvPr id="37892" name="AutoShape 15"/>
          <p:cNvCxnSpPr>
            <a:stCxn id="37896" idx="4"/>
            <a:endCxn id="37898" idx="4"/>
          </p:cNvCxnSpPr>
          <p:nvPr/>
        </p:nvCxnSpPr>
        <p:spPr>
          <a:xfrm rot="-5400000" flipH="1">
            <a:off x="4381500" y="2247900"/>
            <a:ext cx="76200" cy="4267200"/>
          </a:xfrm>
          <a:prstGeom prst="curvedConnector3">
            <a:avLst>
              <a:gd name="adj1" fmla="val 400000"/>
            </a:avLst>
          </a:prstGeom>
          <a:ln w="9525" cap="flat" cmpd="sng">
            <a:solidFill>
              <a:schemeClr val="tx1"/>
            </a:solidFill>
            <a:prstDash val="solid"/>
            <a:headEnd type="none" w="med" len="med"/>
            <a:tailEnd type="triangle" w="med" len="med"/>
          </a:ln>
        </p:spPr>
      </p:cxnSp>
      <p:sp>
        <p:nvSpPr>
          <p:cNvPr id="37893" name="Text Box 16"/>
          <p:cNvSpPr txBox="1"/>
          <p:nvPr/>
        </p:nvSpPr>
        <p:spPr>
          <a:xfrm>
            <a:off x="441325" y="3160713"/>
            <a:ext cx="1619250" cy="366712"/>
          </a:xfrm>
          <a:prstGeom prst="rect">
            <a:avLst/>
          </a:prstGeom>
          <a:noFill/>
          <a:ln w="9525">
            <a:noFill/>
          </a:ln>
        </p:spPr>
        <p:txBody>
          <a:bodyPr wrap="none">
            <a:spAutoFit/>
          </a:bodyPr>
          <a:p>
            <a:r>
              <a:rPr lang="en-US" altLang="zh-CN" b="1" dirty="0">
                <a:latin typeface="Arial" panose="020B0604020202020204" pitchFamily="34" charset="0"/>
              </a:rPr>
              <a:t>verb_phrase:</a:t>
            </a:r>
            <a:endParaRPr lang="en-US" altLang="zh-CN" b="1" dirty="0">
              <a:latin typeface="Arial" panose="020B0604020202020204" pitchFamily="34" charset="0"/>
            </a:endParaRPr>
          </a:p>
        </p:txBody>
      </p:sp>
      <p:sp>
        <p:nvSpPr>
          <p:cNvPr id="37894" name="Text Box 17"/>
          <p:cNvSpPr txBox="1"/>
          <p:nvPr/>
        </p:nvSpPr>
        <p:spPr>
          <a:xfrm>
            <a:off x="1295400" y="4294188"/>
            <a:ext cx="5753100" cy="2563812"/>
          </a:xfrm>
          <a:prstGeom prst="rect">
            <a:avLst/>
          </a:prstGeom>
          <a:noFill/>
          <a:ln w="9525">
            <a:noFill/>
          </a:ln>
        </p:spPr>
        <p:txBody>
          <a:bodyPr wrap="none">
            <a:spAutoFit/>
          </a:bodyPr>
          <a:p>
            <a:r>
              <a:rPr lang="en-US" altLang="zh-CN" dirty="0">
                <a:latin typeface="Arial" panose="020B0604020202020204" pitchFamily="34" charset="0"/>
              </a:rPr>
              <a:t>function verb_phrase-1</a:t>
            </a:r>
            <a:endParaRPr lang="en-US" altLang="zh-CN" dirty="0">
              <a:latin typeface="Arial" panose="020B0604020202020204" pitchFamily="34" charset="0"/>
            </a:endParaRPr>
          </a:p>
          <a:p>
            <a:r>
              <a:rPr lang="en-US" altLang="zh-CN" dirty="0">
                <a:latin typeface="Arial" panose="020B0604020202020204" pitchFamily="34" charset="0"/>
              </a:rPr>
              <a:t>    begin</a:t>
            </a:r>
            <a:endParaRPr lang="en-US" altLang="zh-CN" dirty="0">
              <a:latin typeface="Arial" panose="020B0604020202020204" pitchFamily="34" charset="0"/>
            </a:endParaRPr>
          </a:p>
          <a:p>
            <a:r>
              <a:rPr lang="en-US" altLang="zh-CN" dirty="0">
                <a:latin typeface="Arial" panose="020B0604020202020204" pitchFamily="34" charset="0"/>
              </a:rPr>
              <a:t>       VERB:=definition frame for next word of input;</a:t>
            </a:r>
            <a:endParaRPr lang="en-US" altLang="zh-CN" dirty="0">
              <a:latin typeface="Arial" panose="020B0604020202020204" pitchFamily="34" charset="0"/>
            </a:endParaRPr>
          </a:p>
          <a:p>
            <a:r>
              <a:rPr lang="en-US" altLang="zh-CN" dirty="0">
                <a:latin typeface="Arial" panose="020B0604020202020204" pitchFamily="34" charset="0"/>
              </a:rPr>
              <a:t>       If VERB.PART_OF_SPEECH=VERB;</a:t>
            </a:r>
            <a:endParaRPr lang="en-US" altLang="zh-CN" dirty="0">
              <a:latin typeface="Arial" panose="020B0604020202020204" pitchFamily="34" charset="0"/>
            </a:endParaRPr>
          </a:p>
          <a:p>
            <a:r>
              <a:rPr lang="en-US" altLang="zh-CN" dirty="0">
                <a:latin typeface="Arial" panose="020B0604020202020204" pitchFamily="34" charset="0"/>
              </a:rPr>
              <a:t>          then begin</a:t>
            </a:r>
            <a:endParaRPr lang="en-US" altLang="zh-CN" dirty="0">
              <a:latin typeface="Arial" panose="020B0604020202020204" pitchFamily="34" charset="0"/>
            </a:endParaRPr>
          </a:p>
          <a:p>
            <a:r>
              <a:rPr lang="en-US" altLang="zh-CN" dirty="0">
                <a:latin typeface="Arial" panose="020B0604020202020204" pitchFamily="34" charset="0"/>
              </a:rPr>
              <a:t>              VERB_PHRASE.VERB:=VERB;</a:t>
            </a:r>
            <a:endParaRPr lang="en-US" altLang="zh-CN" dirty="0">
              <a:latin typeface="Arial" panose="020B0604020202020204" pitchFamily="34" charset="0"/>
            </a:endParaRPr>
          </a:p>
          <a:p>
            <a:r>
              <a:rPr lang="en-US" altLang="zh-CN" dirty="0">
                <a:latin typeface="Arial" panose="020B0604020202020204" pitchFamily="34" charset="0"/>
              </a:rPr>
              <a:t>              VERB_PHRASE.NUMBER:=VERB.NUMBER;</a:t>
            </a:r>
            <a:endParaRPr lang="en-US" altLang="zh-CN" dirty="0">
              <a:latin typeface="Arial" panose="020B0604020202020204" pitchFamily="34" charset="0"/>
            </a:endParaRPr>
          </a:p>
          <a:p>
            <a:r>
              <a:rPr lang="en-US" altLang="zh-CN" dirty="0">
                <a:latin typeface="Arial" panose="020B0604020202020204" pitchFamily="34" charset="0"/>
              </a:rPr>
              <a:t>           end;</a:t>
            </a:r>
            <a:endParaRPr lang="en-US" altLang="zh-CN" dirty="0">
              <a:latin typeface="Arial" panose="020B0604020202020204" pitchFamily="34" charset="0"/>
            </a:endParaRPr>
          </a:p>
          <a:p>
            <a:r>
              <a:rPr lang="en-US" altLang="zh-CN" dirty="0">
                <a:latin typeface="Arial" panose="020B0604020202020204" pitchFamily="34" charset="0"/>
              </a:rPr>
              <a:t>       end</a:t>
            </a:r>
            <a:endParaRPr lang="en-US" altLang="zh-CN" dirty="0">
              <a:latin typeface="Arial" panose="020B0604020202020204" pitchFamily="34" charset="0"/>
            </a:endParaRPr>
          </a:p>
        </p:txBody>
      </p:sp>
      <p:sp>
        <p:nvSpPr>
          <p:cNvPr id="37895" name="Text Box 18"/>
          <p:cNvSpPr txBox="1"/>
          <p:nvPr/>
        </p:nvSpPr>
        <p:spPr>
          <a:xfrm>
            <a:off x="4098925" y="4151313"/>
            <a:ext cx="666750" cy="641350"/>
          </a:xfrm>
          <a:prstGeom prst="rect">
            <a:avLst/>
          </a:prstGeom>
          <a:noFill/>
          <a:ln w="9525">
            <a:noFill/>
          </a:ln>
        </p:spPr>
        <p:txBody>
          <a:bodyPr wrap="none">
            <a:spAutoFit/>
          </a:bodyPr>
          <a:p>
            <a:r>
              <a:rPr lang="en-US" altLang="zh-CN" dirty="0">
                <a:latin typeface="Arial" panose="020B0604020202020204" pitchFamily="34" charset="0"/>
              </a:rPr>
              <a:t>Verb</a:t>
            </a:r>
            <a:endParaRPr lang="en-US" altLang="zh-CN" dirty="0">
              <a:latin typeface="Arial" panose="020B0604020202020204" pitchFamily="34" charset="0"/>
            </a:endParaRPr>
          </a:p>
          <a:p>
            <a:r>
              <a:rPr lang="en-US" altLang="zh-CN" dirty="0">
                <a:latin typeface="Arial" panose="020B0604020202020204" pitchFamily="34" charset="0"/>
              </a:rPr>
              <a:t>   3</a:t>
            </a:r>
            <a:endParaRPr lang="en-US" altLang="zh-CN" dirty="0">
              <a:latin typeface="Arial" panose="020B0604020202020204" pitchFamily="3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8914" name="Text Box 4"/>
          <p:cNvSpPr txBox="1"/>
          <p:nvPr/>
        </p:nvSpPr>
        <p:spPr>
          <a:xfrm>
            <a:off x="1660525" y="860425"/>
            <a:ext cx="184150" cy="366713"/>
          </a:xfrm>
          <a:prstGeom prst="rect">
            <a:avLst/>
          </a:prstGeom>
          <a:noFill/>
          <a:ln w="9525">
            <a:noFill/>
          </a:ln>
        </p:spPr>
        <p:txBody>
          <a:bodyPr wrap="none">
            <a:spAutoFit/>
          </a:bodyPr>
          <a:p>
            <a:endParaRPr lang="zh-CN" altLang="zh-CN" dirty="0">
              <a:latin typeface="Arial" panose="020B0604020202020204" pitchFamily="34" charset="0"/>
            </a:endParaRPr>
          </a:p>
        </p:txBody>
      </p:sp>
      <p:sp>
        <p:nvSpPr>
          <p:cNvPr id="38915" name="Text Box 5"/>
          <p:cNvSpPr txBox="1"/>
          <p:nvPr/>
        </p:nvSpPr>
        <p:spPr>
          <a:xfrm>
            <a:off x="1676400" y="457200"/>
            <a:ext cx="5689600" cy="5035550"/>
          </a:xfrm>
          <a:prstGeom prst="rect">
            <a:avLst/>
          </a:prstGeom>
          <a:noFill/>
          <a:ln w="9525">
            <a:noFill/>
          </a:ln>
        </p:spPr>
        <p:txBody>
          <a:bodyPr wrap="none">
            <a:spAutoFit/>
          </a:bodyPr>
          <a:p>
            <a:r>
              <a:rPr lang="en-US" altLang="zh-CN" dirty="0">
                <a:latin typeface="Arial" panose="020B0604020202020204" pitchFamily="34" charset="0"/>
              </a:rPr>
              <a:t>function verb_phrase-2</a:t>
            </a:r>
            <a:endParaRPr lang="en-US" altLang="zh-CN" dirty="0">
              <a:latin typeface="Arial" panose="020B0604020202020204" pitchFamily="34" charset="0"/>
            </a:endParaRPr>
          </a:p>
          <a:p>
            <a:r>
              <a:rPr lang="en-US" altLang="zh-CN" dirty="0">
                <a:latin typeface="Arial" panose="020B0604020202020204" pitchFamily="34" charset="0"/>
              </a:rPr>
              <a:t>    begin</a:t>
            </a:r>
            <a:endParaRPr lang="en-US" altLang="zh-CN" dirty="0">
              <a:latin typeface="Arial" panose="020B0604020202020204" pitchFamily="34" charset="0"/>
            </a:endParaRPr>
          </a:p>
          <a:p>
            <a:r>
              <a:rPr lang="en-US" altLang="zh-CN" dirty="0">
                <a:latin typeface="Arial" panose="020B0604020202020204" pitchFamily="34" charset="0"/>
              </a:rPr>
              <a:t>    NOUN_PHRASE:=structure returned by</a:t>
            </a:r>
            <a:endParaRPr lang="en-US" altLang="zh-CN" dirty="0">
              <a:latin typeface="Arial" panose="020B0604020202020204" pitchFamily="34" charset="0"/>
            </a:endParaRPr>
          </a:p>
          <a:p>
            <a:r>
              <a:rPr lang="en-US" altLang="zh-CN" dirty="0">
                <a:latin typeface="Arial" panose="020B0604020202020204" pitchFamily="34" charset="0"/>
              </a:rPr>
              <a:t>                             Noun_phrase network;</a:t>
            </a:r>
            <a:endParaRPr lang="en-US" altLang="zh-CN" dirty="0">
              <a:latin typeface="Arial" panose="020B0604020202020204" pitchFamily="34" charset="0"/>
            </a:endParaRPr>
          </a:p>
          <a:p>
            <a:r>
              <a:rPr lang="en-US" altLang="zh-CN" dirty="0">
                <a:latin typeface="Arial" panose="020B0604020202020204" pitchFamily="34" charset="0"/>
              </a:rPr>
              <a:t>    VERB_PHRASE:=NOUN_PHRASE;</a:t>
            </a:r>
            <a:endParaRPr lang="en-US" altLang="zh-CN" dirty="0">
              <a:latin typeface="Arial" panose="020B0604020202020204" pitchFamily="34" charset="0"/>
            </a:endParaRPr>
          </a:p>
          <a:p>
            <a:r>
              <a:rPr lang="en-US" altLang="zh-CN" dirty="0">
                <a:latin typeface="Arial" panose="020B0604020202020204" pitchFamily="34" charset="0"/>
              </a:rPr>
              <a:t>    return VERB_PHRASE</a:t>
            </a:r>
            <a:endParaRPr lang="en-US" altLang="zh-CN" dirty="0">
              <a:latin typeface="Arial" panose="020B0604020202020204" pitchFamily="34" charset="0"/>
            </a:endParaRPr>
          </a:p>
          <a:p>
            <a:r>
              <a:rPr lang="en-US" altLang="zh-CN" dirty="0">
                <a:latin typeface="Arial" panose="020B0604020202020204" pitchFamily="34" charset="0"/>
              </a:rPr>
              <a:t> end.</a:t>
            </a:r>
            <a:endParaRPr lang="en-US" altLang="zh-CN" dirty="0">
              <a:latin typeface="Arial" panose="020B0604020202020204" pitchFamily="34" charset="0"/>
            </a:endParaRPr>
          </a:p>
          <a:p>
            <a:r>
              <a:rPr lang="en-US" altLang="zh-CN" dirty="0">
                <a:latin typeface="Arial" panose="020B0604020202020204" pitchFamily="34" charset="0"/>
              </a:rPr>
              <a:t>function verb_phrase-3</a:t>
            </a:r>
            <a:endParaRPr lang="en-US" altLang="zh-CN" dirty="0">
              <a:latin typeface="Arial" panose="020B0604020202020204" pitchFamily="34" charset="0"/>
            </a:endParaRPr>
          </a:p>
          <a:p>
            <a:r>
              <a:rPr lang="en-US" altLang="zh-CN" dirty="0">
                <a:latin typeface="Arial" panose="020B0604020202020204" pitchFamily="34" charset="0"/>
              </a:rPr>
              <a:t>    begin</a:t>
            </a:r>
            <a:endParaRPr lang="en-US" altLang="zh-CN" dirty="0">
              <a:latin typeface="Arial" panose="020B0604020202020204" pitchFamily="34" charset="0"/>
            </a:endParaRPr>
          </a:p>
          <a:p>
            <a:r>
              <a:rPr lang="en-US" altLang="zh-CN" dirty="0">
                <a:latin typeface="Arial" panose="020B0604020202020204" pitchFamily="34" charset="0"/>
              </a:rPr>
              <a:t>       VERB:=definition frame for next word of input;</a:t>
            </a:r>
            <a:endParaRPr lang="en-US" altLang="zh-CN" dirty="0">
              <a:latin typeface="Arial" panose="020B0604020202020204" pitchFamily="34" charset="0"/>
            </a:endParaRPr>
          </a:p>
          <a:p>
            <a:r>
              <a:rPr lang="en-US" altLang="zh-CN" dirty="0">
                <a:latin typeface="Arial" panose="020B0604020202020204" pitchFamily="34" charset="0"/>
              </a:rPr>
              <a:t>       If VERB.PART_OF_SPEECH=verb</a:t>
            </a:r>
            <a:endParaRPr lang="en-US" altLang="zh-CN" dirty="0">
              <a:latin typeface="Arial" panose="020B0604020202020204" pitchFamily="34" charset="0"/>
            </a:endParaRPr>
          </a:p>
          <a:p>
            <a:r>
              <a:rPr lang="en-US" altLang="zh-CN" dirty="0">
                <a:latin typeface="Arial" panose="020B0604020202020204" pitchFamily="34" charset="0"/>
              </a:rPr>
              <a:t>           then begin</a:t>
            </a:r>
            <a:endParaRPr lang="en-US" altLang="zh-CN" dirty="0">
              <a:latin typeface="Arial" panose="020B0604020202020204" pitchFamily="34" charset="0"/>
            </a:endParaRPr>
          </a:p>
          <a:p>
            <a:r>
              <a:rPr lang="en-US" altLang="zh-CN" dirty="0">
                <a:latin typeface="Arial" panose="020B0604020202020204" pitchFamily="34" charset="0"/>
              </a:rPr>
              <a:t>             VERB_PHRASE.VERB:=VERB;</a:t>
            </a:r>
            <a:endParaRPr lang="en-US" altLang="zh-CN" dirty="0">
              <a:latin typeface="Arial" panose="020B0604020202020204" pitchFamily="34" charset="0"/>
            </a:endParaRPr>
          </a:p>
          <a:p>
            <a:r>
              <a:rPr lang="en-US" altLang="zh-CN" dirty="0">
                <a:latin typeface="Arial" panose="020B0604020202020204" pitchFamily="34" charset="0"/>
              </a:rPr>
              <a:t>             VERB_PHRASE.NUMBER:=VERB.NUMBER;</a:t>
            </a:r>
            <a:endParaRPr lang="en-US" altLang="zh-CN" dirty="0">
              <a:latin typeface="Arial" panose="020B0604020202020204" pitchFamily="34" charset="0"/>
            </a:endParaRPr>
          </a:p>
          <a:p>
            <a:r>
              <a:rPr lang="en-US" altLang="zh-CN" dirty="0">
                <a:latin typeface="Arial" panose="020B0604020202020204" pitchFamily="34" charset="0"/>
              </a:rPr>
              <a:t>             VERB_PHRASE.OBJECT:=unspecified;</a:t>
            </a:r>
            <a:endParaRPr lang="en-US" altLang="zh-CN" dirty="0">
              <a:latin typeface="Arial" panose="020B0604020202020204" pitchFamily="34" charset="0"/>
            </a:endParaRPr>
          </a:p>
          <a:p>
            <a:r>
              <a:rPr lang="en-US" altLang="zh-CN" dirty="0">
                <a:latin typeface="Arial" panose="020B0604020202020204" pitchFamily="34" charset="0"/>
              </a:rPr>
              <a:t>             Return VERB_PHRASE;</a:t>
            </a:r>
            <a:endParaRPr lang="en-US" altLang="zh-CN" dirty="0">
              <a:latin typeface="Arial" panose="020B0604020202020204" pitchFamily="34" charset="0"/>
            </a:endParaRPr>
          </a:p>
          <a:p>
            <a:r>
              <a:rPr lang="en-US" altLang="zh-CN" dirty="0">
                <a:latin typeface="Arial" panose="020B0604020202020204" pitchFamily="34" charset="0"/>
              </a:rPr>
              <a:t>         end;</a:t>
            </a:r>
            <a:endParaRPr lang="en-US" altLang="zh-CN" dirty="0">
              <a:latin typeface="Arial" panose="020B0604020202020204" pitchFamily="34" charset="0"/>
            </a:endParaRPr>
          </a:p>
          <a:p>
            <a:r>
              <a:rPr lang="en-US" altLang="zh-CN" dirty="0">
                <a:latin typeface="Arial" panose="020B0604020202020204" pitchFamily="34" charset="0"/>
              </a:rPr>
              <a:t>  end</a:t>
            </a:r>
            <a:endParaRPr lang="en-US" altLang="zh-CN" dirty="0">
              <a:latin typeface="Arial" panose="020B0604020202020204" pitchFamily="34" charset="0"/>
            </a:endParaRPr>
          </a:p>
        </p:txBody>
      </p:sp>
      <p:sp>
        <p:nvSpPr>
          <p:cNvPr id="38916" name="Text Box 6"/>
          <p:cNvSpPr txBox="1"/>
          <p:nvPr/>
        </p:nvSpPr>
        <p:spPr>
          <a:xfrm>
            <a:off x="1431925" y="5649913"/>
            <a:ext cx="6318250" cy="701675"/>
          </a:xfrm>
          <a:prstGeom prst="rect">
            <a:avLst/>
          </a:prstGeom>
          <a:noFill/>
          <a:ln w="9525">
            <a:noFill/>
          </a:ln>
        </p:spPr>
        <p:txBody>
          <a:bodyPr wrap="none">
            <a:spAutoFit/>
          </a:bodyPr>
          <a:p>
            <a:r>
              <a:rPr lang="en-US" altLang="zh-CN" sz="2000" b="1" dirty="0">
                <a:latin typeface="Arial" panose="020B0604020202020204" pitchFamily="34" charset="0"/>
              </a:rPr>
              <a:t>Figure 15.9    an ATN grammar that checks number</a:t>
            </a:r>
            <a:endParaRPr lang="en-US" altLang="zh-CN" sz="2000" b="1" dirty="0">
              <a:latin typeface="Arial" panose="020B0604020202020204" pitchFamily="34" charset="0"/>
            </a:endParaRPr>
          </a:p>
          <a:p>
            <a:r>
              <a:rPr lang="en-US" altLang="zh-CN" sz="2000" b="1" dirty="0">
                <a:latin typeface="Arial" panose="020B0604020202020204" pitchFamily="34" charset="0"/>
              </a:rPr>
              <a:t>                      agreement and builds a parse tree.</a:t>
            </a:r>
            <a:endParaRPr lang="en-US" altLang="zh-CN" sz="2000" b="1" dirty="0">
              <a:latin typeface="Arial" panose="020B0604020202020204" pitchFamily="3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9938" name="标题 1"/>
          <p:cNvSpPr>
            <a:spLocks noGrp="1"/>
          </p:cNvSpPr>
          <p:nvPr>
            <p:ph type="title"/>
          </p:nvPr>
        </p:nvSpPr>
        <p:spPr/>
        <p:txBody>
          <a:bodyPr vert="horz" wrap="square" lIns="91440" tIns="45720" rIns="91440" bIns="45720" anchor="ctr" anchorCtr="0"/>
          <a:p>
            <a:pPr>
              <a:buNone/>
            </a:pPr>
            <a:r>
              <a:rPr lang="en-US" altLang="zh-CN" dirty="0"/>
              <a:t>15.3.4 combining syntax and semantic knowledge with ATNs</a:t>
            </a:r>
            <a:endParaRPr lang="zh-CN" altLang="en-US" dirty="0"/>
          </a:p>
        </p:txBody>
      </p:sp>
      <p:sp>
        <p:nvSpPr>
          <p:cNvPr id="39939" name="内容占位符 2"/>
          <p:cNvSpPr>
            <a:spLocks noGrp="1"/>
          </p:cNvSpPr>
          <p:nvPr>
            <p:ph idx="1"/>
          </p:nvPr>
        </p:nvSpPr>
        <p:spPr/>
        <p:txBody>
          <a:bodyPr vert="horz" wrap="square" lIns="91440" tIns="45720" rIns="91440" bIns="45720" anchor="t" anchorCtr="0"/>
          <a:p>
            <a:r>
              <a:rPr lang="en-US" altLang="zh-CN" sz="2400" dirty="0"/>
              <a:t>The semantic interpreter constructs a representation of the input string’s meaning by beginning at the root, or sentence node, and traversing the parse tree. At each node, it recursively interprets the children of that node and combines the results into a single conceptual graph; this graph is passed up the tree. </a:t>
            </a:r>
            <a:endParaRPr lang="en-US" altLang="zh-CN" sz="2400" dirty="0"/>
          </a:p>
          <a:p>
            <a:r>
              <a:rPr lang="en-US" altLang="zh-CN" sz="2400" dirty="0"/>
              <a:t>For example, the semantic interpreter builds a representation of the verb-_phrase by recursively building representations of the node’s children, verb and noun_phrase, and joining these to form an interpretation of the verb phrase. This is passed to the sentence node and combined the representation of the subject.</a:t>
            </a:r>
            <a:endParaRPr lang="zh-CN" alt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0962" name="Group 4"/>
          <p:cNvGrpSpPr/>
          <p:nvPr/>
        </p:nvGrpSpPr>
        <p:grpSpPr>
          <a:xfrm>
            <a:off x="3581400" y="457200"/>
            <a:ext cx="1752600" cy="838200"/>
            <a:chOff x="672" y="1536"/>
            <a:chExt cx="1104" cy="1008"/>
          </a:xfrm>
        </p:grpSpPr>
        <p:sp>
          <p:nvSpPr>
            <p:cNvPr id="41023" name="Rectangle 5"/>
            <p:cNvSpPr/>
            <p:nvPr/>
          </p:nvSpPr>
          <p:spPr>
            <a:xfrm>
              <a:off x="672" y="1536"/>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sentence</a:t>
              </a:r>
              <a:endParaRPr lang="en-US" altLang="zh-CN" dirty="0">
                <a:latin typeface="Arial" panose="020B0604020202020204" pitchFamily="34" charset="0"/>
              </a:endParaRPr>
            </a:p>
          </p:txBody>
        </p:sp>
        <p:sp>
          <p:nvSpPr>
            <p:cNvPr id="41024" name="Rectangle 6"/>
            <p:cNvSpPr/>
            <p:nvPr/>
          </p:nvSpPr>
          <p:spPr>
            <a:xfrm>
              <a:off x="672" y="2256"/>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verb_phrase:</a:t>
              </a:r>
              <a:endParaRPr lang="en-US" altLang="zh-CN" dirty="0">
                <a:latin typeface="Arial" panose="020B0604020202020204" pitchFamily="34" charset="0"/>
              </a:endParaRPr>
            </a:p>
          </p:txBody>
        </p:sp>
        <p:sp>
          <p:nvSpPr>
            <p:cNvPr id="41025" name="Rectangle 7"/>
            <p:cNvSpPr/>
            <p:nvPr/>
          </p:nvSpPr>
          <p:spPr>
            <a:xfrm>
              <a:off x="672" y="1968"/>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noun_phrase:</a:t>
              </a:r>
              <a:endParaRPr lang="en-US" altLang="zh-CN" dirty="0">
                <a:latin typeface="Arial" panose="020B0604020202020204" pitchFamily="34" charset="0"/>
              </a:endParaRPr>
            </a:p>
          </p:txBody>
        </p:sp>
      </p:grpSp>
      <p:grpSp>
        <p:nvGrpSpPr>
          <p:cNvPr id="40963" name="Group 8"/>
          <p:cNvGrpSpPr/>
          <p:nvPr/>
        </p:nvGrpSpPr>
        <p:grpSpPr>
          <a:xfrm>
            <a:off x="1447800" y="1676400"/>
            <a:ext cx="1752600" cy="990600"/>
            <a:chOff x="2352" y="1536"/>
            <a:chExt cx="1104" cy="1296"/>
          </a:xfrm>
        </p:grpSpPr>
        <p:sp>
          <p:nvSpPr>
            <p:cNvPr id="41019" name="Rectangle 9"/>
            <p:cNvSpPr/>
            <p:nvPr/>
          </p:nvSpPr>
          <p:spPr>
            <a:xfrm>
              <a:off x="2352" y="1536"/>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noun_phrase</a:t>
              </a:r>
              <a:endParaRPr lang="en-US" altLang="zh-CN" dirty="0">
                <a:latin typeface="Arial" panose="020B0604020202020204" pitchFamily="34" charset="0"/>
              </a:endParaRPr>
            </a:p>
          </p:txBody>
        </p:sp>
        <p:sp>
          <p:nvSpPr>
            <p:cNvPr id="41020" name="Rectangle 10"/>
            <p:cNvSpPr/>
            <p:nvPr/>
          </p:nvSpPr>
          <p:spPr>
            <a:xfrm>
              <a:off x="2352" y="2544"/>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number:</a:t>
              </a:r>
              <a:endParaRPr lang="en-US" altLang="zh-CN" dirty="0">
                <a:latin typeface="Arial" panose="020B0604020202020204" pitchFamily="34" charset="0"/>
              </a:endParaRPr>
            </a:p>
          </p:txBody>
        </p:sp>
        <p:sp>
          <p:nvSpPr>
            <p:cNvPr id="41021" name="Rectangle 11"/>
            <p:cNvSpPr/>
            <p:nvPr/>
          </p:nvSpPr>
          <p:spPr>
            <a:xfrm>
              <a:off x="2352" y="2256"/>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Noun:</a:t>
              </a:r>
              <a:endParaRPr lang="en-US" altLang="zh-CN" dirty="0">
                <a:latin typeface="Arial" panose="020B0604020202020204" pitchFamily="34" charset="0"/>
              </a:endParaRPr>
            </a:p>
          </p:txBody>
        </p:sp>
        <p:sp>
          <p:nvSpPr>
            <p:cNvPr id="41022" name="Rectangle 12"/>
            <p:cNvSpPr/>
            <p:nvPr/>
          </p:nvSpPr>
          <p:spPr>
            <a:xfrm>
              <a:off x="2352" y="1968"/>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Determiner:</a:t>
              </a:r>
              <a:endParaRPr lang="en-US" altLang="zh-CN" dirty="0">
                <a:latin typeface="Arial" panose="020B0604020202020204" pitchFamily="34" charset="0"/>
              </a:endParaRPr>
            </a:p>
          </p:txBody>
        </p:sp>
      </p:grpSp>
      <p:grpSp>
        <p:nvGrpSpPr>
          <p:cNvPr id="40964" name="Group 13"/>
          <p:cNvGrpSpPr/>
          <p:nvPr/>
        </p:nvGrpSpPr>
        <p:grpSpPr>
          <a:xfrm>
            <a:off x="5486400" y="1676400"/>
            <a:ext cx="1752600" cy="1143000"/>
            <a:chOff x="3984" y="1536"/>
            <a:chExt cx="1104" cy="1296"/>
          </a:xfrm>
        </p:grpSpPr>
        <p:sp>
          <p:nvSpPr>
            <p:cNvPr id="41015" name="Rectangle 14"/>
            <p:cNvSpPr/>
            <p:nvPr/>
          </p:nvSpPr>
          <p:spPr>
            <a:xfrm>
              <a:off x="3984" y="1536"/>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verb_phrase</a:t>
              </a:r>
              <a:endParaRPr lang="en-US" altLang="zh-CN" dirty="0">
                <a:latin typeface="Arial" panose="020B0604020202020204" pitchFamily="34" charset="0"/>
              </a:endParaRPr>
            </a:p>
          </p:txBody>
        </p:sp>
        <p:sp>
          <p:nvSpPr>
            <p:cNvPr id="41016" name="Rectangle 15"/>
            <p:cNvSpPr/>
            <p:nvPr/>
          </p:nvSpPr>
          <p:spPr>
            <a:xfrm>
              <a:off x="3984" y="2544"/>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Object:</a:t>
              </a:r>
              <a:endParaRPr lang="en-US" altLang="zh-CN" dirty="0">
                <a:latin typeface="Arial" panose="020B0604020202020204" pitchFamily="34" charset="0"/>
              </a:endParaRPr>
            </a:p>
          </p:txBody>
        </p:sp>
        <p:sp>
          <p:nvSpPr>
            <p:cNvPr id="41017" name="Rectangle 16"/>
            <p:cNvSpPr/>
            <p:nvPr/>
          </p:nvSpPr>
          <p:spPr>
            <a:xfrm>
              <a:off x="3984" y="2256"/>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Number:</a:t>
              </a:r>
              <a:endParaRPr lang="en-US" altLang="zh-CN" dirty="0">
                <a:latin typeface="Arial" panose="020B0604020202020204" pitchFamily="34" charset="0"/>
              </a:endParaRPr>
            </a:p>
          </p:txBody>
        </p:sp>
        <p:sp>
          <p:nvSpPr>
            <p:cNvPr id="41018" name="Rectangle 17"/>
            <p:cNvSpPr/>
            <p:nvPr/>
          </p:nvSpPr>
          <p:spPr>
            <a:xfrm>
              <a:off x="3984" y="1968"/>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Verb:</a:t>
              </a:r>
              <a:endParaRPr lang="en-US" altLang="zh-CN" dirty="0">
                <a:latin typeface="Arial" panose="020B0604020202020204" pitchFamily="34" charset="0"/>
              </a:endParaRPr>
            </a:p>
          </p:txBody>
        </p:sp>
      </p:grpSp>
      <p:grpSp>
        <p:nvGrpSpPr>
          <p:cNvPr id="40965" name="Group 18"/>
          <p:cNvGrpSpPr/>
          <p:nvPr/>
        </p:nvGrpSpPr>
        <p:grpSpPr>
          <a:xfrm>
            <a:off x="6324600" y="3048000"/>
            <a:ext cx="1752600" cy="990600"/>
            <a:chOff x="2352" y="1536"/>
            <a:chExt cx="1104" cy="1296"/>
          </a:xfrm>
        </p:grpSpPr>
        <p:sp>
          <p:nvSpPr>
            <p:cNvPr id="41011" name="Rectangle 19"/>
            <p:cNvSpPr/>
            <p:nvPr/>
          </p:nvSpPr>
          <p:spPr>
            <a:xfrm>
              <a:off x="2352" y="1536"/>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noun_phrase</a:t>
              </a:r>
              <a:endParaRPr lang="en-US" altLang="zh-CN" dirty="0">
                <a:latin typeface="Arial" panose="020B0604020202020204" pitchFamily="34" charset="0"/>
              </a:endParaRPr>
            </a:p>
          </p:txBody>
        </p:sp>
        <p:sp>
          <p:nvSpPr>
            <p:cNvPr id="41012" name="Rectangle 20"/>
            <p:cNvSpPr/>
            <p:nvPr/>
          </p:nvSpPr>
          <p:spPr>
            <a:xfrm>
              <a:off x="2352" y="2544"/>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number:</a:t>
              </a:r>
              <a:endParaRPr lang="en-US" altLang="zh-CN" dirty="0">
                <a:latin typeface="Arial" panose="020B0604020202020204" pitchFamily="34" charset="0"/>
              </a:endParaRPr>
            </a:p>
          </p:txBody>
        </p:sp>
        <p:sp>
          <p:nvSpPr>
            <p:cNvPr id="41013" name="Rectangle 21"/>
            <p:cNvSpPr/>
            <p:nvPr/>
          </p:nvSpPr>
          <p:spPr>
            <a:xfrm>
              <a:off x="2352" y="2256"/>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Noun:</a:t>
              </a:r>
              <a:endParaRPr lang="en-US" altLang="zh-CN" dirty="0">
                <a:latin typeface="Arial" panose="020B0604020202020204" pitchFamily="34" charset="0"/>
              </a:endParaRPr>
            </a:p>
          </p:txBody>
        </p:sp>
        <p:sp>
          <p:nvSpPr>
            <p:cNvPr id="41014" name="Rectangle 22"/>
            <p:cNvSpPr/>
            <p:nvPr/>
          </p:nvSpPr>
          <p:spPr>
            <a:xfrm>
              <a:off x="2352" y="1968"/>
              <a:ext cx="110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Determiner:</a:t>
              </a:r>
              <a:endParaRPr lang="en-US" altLang="zh-CN" dirty="0">
                <a:latin typeface="Arial" panose="020B0604020202020204" pitchFamily="34" charset="0"/>
              </a:endParaRPr>
            </a:p>
          </p:txBody>
        </p:sp>
      </p:grpSp>
      <p:grpSp>
        <p:nvGrpSpPr>
          <p:cNvPr id="40966" name="Group 27"/>
          <p:cNvGrpSpPr/>
          <p:nvPr/>
        </p:nvGrpSpPr>
        <p:grpSpPr>
          <a:xfrm>
            <a:off x="304800" y="4495800"/>
            <a:ext cx="1524000" cy="1447800"/>
            <a:chOff x="864" y="2592"/>
            <a:chExt cx="960" cy="912"/>
          </a:xfrm>
        </p:grpSpPr>
        <p:sp>
          <p:nvSpPr>
            <p:cNvPr id="41008" name="Rectangle 24"/>
            <p:cNvSpPr/>
            <p:nvPr/>
          </p:nvSpPr>
          <p:spPr>
            <a:xfrm>
              <a:off x="864" y="2592"/>
              <a:ext cx="960" cy="4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400" b="1" dirty="0">
                  <a:latin typeface="Arial" panose="020B0604020202020204" pitchFamily="34" charset="0"/>
                </a:rPr>
                <a:t>PART-OF-SPEECH: </a:t>
              </a:r>
              <a:endParaRPr lang="en-US" altLang="zh-CN" sz="1400" b="1" dirty="0">
                <a:latin typeface="Arial" panose="020B0604020202020204" pitchFamily="34" charset="0"/>
              </a:endParaRPr>
            </a:p>
            <a:p>
              <a:pPr algn="ctr"/>
              <a:r>
                <a:rPr lang="en-US" altLang="zh-CN" sz="1400" b="1" dirty="0">
                  <a:latin typeface="Arial" panose="020B0604020202020204" pitchFamily="34" charset="0"/>
                </a:rPr>
                <a:t>article</a:t>
              </a:r>
              <a:endParaRPr lang="en-US" altLang="zh-CN" sz="1400" b="1" dirty="0">
                <a:latin typeface="Arial" panose="020B0604020202020204" pitchFamily="34" charset="0"/>
              </a:endParaRPr>
            </a:p>
          </p:txBody>
        </p:sp>
        <p:sp>
          <p:nvSpPr>
            <p:cNvPr id="41009" name="Rectangle 25"/>
            <p:cNvSpPr/>
            <p:nvPr/>
          </p:nvSpPr>
          <p:spPr>
            <a:xfrm>
              <a:off x="864" y="2992"/>
              <a:ext cx="960" cy="16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b="1" dirty="0">
                  <a:latin typeface="Arial" panose="020B0604020202020204" pitchFamily="34" charset="0"/>
                </a:rPr>
                <a:t>ROOT: a</a:t>
              </a:r>
              <a:endParaRPr lang="en-US" altLang="zh-CN" sz="1600" b="1" dirty="0">
                <a:latin typeface="Arial" panose="020B0604020202020204" pitchFamily="34" charset="0"/>
              </a:endParaRPr>
            </a:p>
          </p:txBody>
        </p:sp>
        <p:sp>
          <p:nvSpPr>
            <p:cNvPr id="41010" name="Rectangle 26"/>
            <p:cNvSpPr/>
            <p:nvPr/>
          </p:nvSpPr>
          <p:spPr>
            <a:xfrm>
              <a:off x="864" y="3152"/>
              <a:ext cx="960" cy="352"/>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b="1" dirty="0">
                  <a:latin typeface="Arial" panose="020B0604020202020204" pitchFamily="34" charset="0"/>
                </a:rPr>
                <a:t>NUMBER:</a:t>
              </a:r>
              <a:endParaRPr lang="en-US" altLang="zh-CN" sz="1600" b="1" dirty="0">
                <a:latin typeface="Arial" panose="020B0604020202020204" pitchFamily="34" charset="0"/>
              </a:endParaRPr>
            </a:p>
            <a:p>
              <a:pPr algn="ctr"/>
              <a:r>
                <a:rPr lang="en-US" altLang="zh-CN" sz="1600" b="1" dirty="0">
                  <a:latin typeface="Arial" panose="020B0604020202020204" pitchFamily="34" charset="0"/>
                </a:rPr>
                <a:t> singular or plural</a:t>
              </a:r>
              <a:endParaRPr lang="en-US" altLang="zh-CN" sz="1600" b="1" dirty="0">
                <a:latin typeface="Arial" panose="020B0604020202020204" pitchFamily="34" charset="0"/>
              </a:endParaRPr>
            </a:p>
          </p:txBody>
        </p:sp>
      </p:grpSp>
      <p:grpSp>
        <p:nvGrpSpPr>
          <p:cNvPr id="40967" name="Group 28"/>
          <p:cNvGrpSpPr/>
          <p:nvPr/>
        </p:nvGrpSpPr>
        <p:grpSpPr>
          <a:xfrm>
            <a:off x="1981200" y="4495800"/>
            <a:ext cx="1524000" cy="1447800"/>
            <a:chOff x="864" y="2592"/>
            <a:chExt cx="960" cy="912"/>
          </a:xfrm>
        </p:grpSpPr>
        <p:sp>
          <p:nvSpPr>
            <p:cNvPr id="41005" name="Rectangle 29"/>
            <p:cNvSpPr/>
            <p:nvPr/>
          </p:nvSpPr>
          <p:spPr>
            <a:xfrm>
              <a:off x="864" y="2592"/>
              <a:ext cx="960" cy="4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400" b="1" dirty="0">
                  <a:latin typeface="Arial" panose="020B0604020202020204" pitchFamily="34" charset="0"/>
                </a:rPr>
                <a:t>PART-OF-SPEECH: </a:t>
              </a:r>
              <a:endParaRPr lang="en-US" altLang="zh-CN" sz="1400" b="1" dirty="0">
                <a:latin typeface="Arial" panose="020B0604020202020204" pitchFamily="34" charset="0"/>
              </a:endParaRPr>
            </a:p>
            <a:p>
              <a:pPr algn="ctr"/>
              <a:r>
                <a:rPr lang="en-US" altLang="zh-CN" sz="1400" b="1" dirty="0">
                  <a:latin typeface="Arial" panose="020B0604020202020204" pitchFamily="34" charset="0"/>
                </a:rPr>
                <a:t>noun</a:t>
              </a:r>
              <a:endParaRPr lang="en-US" altLang="zh-CN" sz="1400" b="1" dirty="0">
                <a:latin typeface="Arial" panose="020B0604020202020204" pitchFamily="34" charset="0"/>
              </a:endParaRPr>
            </a:p>
          </p:txBody>
        </p:sp>
        <p:sp>
          <p:nvSpPr>
            <p:cNvPr id="41006" name="Rectangle 30"/>
            <p:cNvSpPr/>
            <p:nvPr/>
          </p:nvSpPr>
          <p:spPr>
            <a:xfrm>
              <a:off x="864" y="2992"/>
              <a:ext cx="960" cy="16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b="1" dirty="0">
                  <a:latin typeface="Arial" panose="020B0604020202020204" pitchFamily="34" charset="0"/>
                </a:rPr>
                <a:t>ROOT:dog</a:t>
              </a:r>
              <a:endParaRPr lang="en-US" altLang="zh-CN" sz="1600" b="1" dirty="0">
                <a:latin typeface="Arial" panose="020B0604020202020204" pitchFamily="34" charset="0"/>
              </a:endParaRPr>
            </a:p>
          </p:txBody>
        </p:sp>
        <p:sp>
          <p:nvSpPr>
            <p:cNvPr id="41007" name="Rectangle 31"/>
            <p:cNvSpPr/>
            <p:nvPr/>
          </p:nvSpPr>
          <p:spPr>
            <a:xfrm>
              <a:off x="864" y="3152"/>
              <a:ext cx="960" cy="352"/>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b="1" dirty="0">
                  <a:latin typeface="Arial" panose="020B0604020202020204" pitchFamily="34" charset="0"/>
                </a:rPr>
                <a:t>NUMBER:</a:t>
              </a:r>
              <a:endParaRPr lang="en-US" altLang="zh-CN" sz="1600" b="1" dirty="0">
                <a:latin typeface="Arial" panose="020B0604020202020204" pitchFamily="34" charset="0"/>
              </a:endParaRPr>
            </a:p>
            <a:p>
              <a:pPr algn="ctr"/>
              <a:r>
                <a:rPr lang="en-US" altLang="zh-CN" sz="1600" b="1" dirty="0">
                  <a:latin typeface="Arial" panose="020B0604020202020204" pitchFamily="34" charset="0"/>
                </a:rPr>
                <a:t> singular</a:t>
              </a:r>
              <a:endParaRPr lang="en-US" altLang="zh-CN" sz="1600" b="1" dirty="0">
                <a:latin typeface="Arial" panose="020B0604020202020204" pitchFamily="34" charset="0"/>
              </a:endParaRPr>
            </a:p>
          </p:txBody>
        </p:sp>
      </p:grpSp>
      <p:grpSp>
        <p:nvGrpSpPr>
          <p:cNvPr id="40968" name="Group 32"/>
          <p:cNvGrpSpPr/>
          <p:nvPr/>
        </p:nvGrpSpPr>
        <p:grpSpPr>
          <a:xfrm>
            <a:off x="3657600" y="4495800"/>
            <a:ext cx="1524000" cy="1447800"/>
            <a:chOff x="864" y="2592"/>
            <a:chExt cx="960" cy="912"/>
          </a:xfrm>
        </p:grpSpPr>
        <p:sp>
          <p:nvSpPr>
            <p:cNvPr id="41002" name="Rectangle 33"/>
            <p:cNvSpPr/>
            <p:nvPr/>
          </p:nvSpPr>
          <p:spPr>
            <a:xfrm>
              <a:off x="864" y="2592"/>
              <a:ext cx="960" cy="4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400" b="1" dirty="0">
                  <a:latin typeface="Arial" panose="020B0604020202020204" pitchFamily="34" charset="0"/>
                </a:rPr>
                <a:t>PART-OF-SPEECH: </a:t>
              </a:r>
              <a:endParaRPr lang="en-US" altLang="zh-CN" sz="1400" b="1" dirty="0">
                <a:latin typeface="Arial" panose="020B0604020202020204" pitchFamily="34" charset="0"/>
              </a:endParaRPr>
            </a:p>
            <a:p>
              <a:pPr algn="ctr"/>
              <a:r>
                <a:rPr lang="en-US" altLang="zh-CN" sz="1400" b="1" dirty="0">
                  <a:latin typeface="Arial" panose="020B0604020202020204" pitchFamily="34" charset="0"/>
                </a:rPr>
                <a:t>verb</a:t>
              </a:r>
              <a:endParaRPr lang="en-US" altLang="zh-CN" sz="1400" b="1" dirty="0">
                <a:latin typeface="Arial" panose="020B0604020202020204" pitchFamily="34" charset="0"/>
              </a:endParaRPr>
            </a:p>
          </p:txBody>
        </p:sp>
        <p:sp>
          <p:nvSpPr>
            <p:cNvPr id="41003" name="Rectangle 34"/>
            <p:cNvSpPr/>
            <p:nvPr/>
          </p:nvSpPr>
          <p:spPr>
            <a:xfrm>
              <a:off x="864" y="2992"/>
              <a:ext cx="960" cy="16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b="1" dirty="0">
                  <a:latin typeface="Arial" panose="020B0604020202020204" pitchFamily="34" charset="0"/>
                </a:rPr>
                <a:t>ROOT: like</a:t>
              </a:r>
              <a:endParaRPr lang="en-US" altLang="zh-CN" sz="1600" b="1" dirty="0">
                <a:latin typeface="Arial" panose="020B0604020202020204" pitchFamily="34" charset="0"/>
              </a:endParaRPr>
            </a:p>
          </p:txBody>
        </p:sp>
        <p:sp>
          <p:nvSpPr>
            <p:cNvPr id="41004" name="Rectangle 35"/>
            <p:cNvSpPr/>
            <p:nvPr/>
          </p:nvSpPr>
          <p:spPr>
            <a:xfrm>
              <a:off x="864" y="3152"/>
              <a:ext cx="960" cy="352"/>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b="1" dirty="0">
                  <a:latin typeface="Arial" panose="020B0604020202020204" pitchFamily="34" charset="0"/>
                </a:rPr>
                <a:t>NUMBER:</a:t>
              </a:r>
              <a:endParaRPr lang="en-US" altLang="zh-CN" sz="1600" b="1" dirty="0">
                <a:latin typeface="Arial" panose="020B0604020202020204" pitchFamily="34" charset="0"/>
              </a:endParaRPr>
            </a:p>
            <a:p>
              <a:pPr algn="ctr"/>
              <a:r>
                <a:rPr lang="en-US" altLang="zh-CN" sz="1600" b="1" dirty="0">
                  <a:latin typeface="Arial" panose="020B0604020202020204" pitchFamily="34" charset="0"/>
                </a:rPr>
                <a:t> singular</a:t>
              </a:r>
              <a:endParaRPr lang="en-US" altLang="zh-CN" sz="1600" b="1" dirty="0">
                <a:latin typeface="Arial" panose="020B0604020202020204" pitchFamily="34" charset="0"/>
              </a:endParaRPr>
            </a:p>
          </p:txBody>
        </p:sp>
      </p:grpSp>
      <p:grpSp>
        <p:nvGrpSpPr>
          <p:cNvPr id="40969" name="Group 36"/>
          <p:cNvGrpSpPr/>
          <p:nvPr/>
        </p:nvGrpSpPr>
        <p:grpSpPr>
          <a:xfrm>
            <a:off x="5410200" y="4495800"/>
            <a:ext cx="1524000" cy="1447800"/>
            <a:chOff x="864" y="2592"/>
            <a:chExt cx="960" cy="912"/>
          </a:xfrm>
        </p:grpSpPr>
        <p:sp>
          <p:nvSpPr>
            <p:cNvPr id="40999" name="Rectangle 37"/>
            <p:cNvSpPr/>
            <p:nvPr/>
          </p:nvSpPr>
          <p:spPr>
            <a:xfrm>
              <a:off x="864" y="2592"/>
              <a:ext cx="960" cy="4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400" b="1" dirty="0">
                  <a:latin typeface="Arial" panose="020B0604020202020204" pitchFamily="34" charset="0"/>
                </a:rPr>
                <a:t>PART-OF-SPEECH: </a:t>
              </a:r>
              <a:endParaRPr lang="en-US" altLang="zh-CN" sz="1400" b="1" dirty="0">
                <a:latin typeface="Arial" panose="020B0604020202020204" pitchFamily="34" charset="0"/>
              </a:endParaRPr>
            </a:p>
            <a:p>
              <a:pPr algn="ctr"/>
              <a:r>
                <a:rPr lang="en-US" altLang="zh-CN" sz="1400" b="1" dirty="0">
                  <a:latin typeface="Arial" panose="020B0604020202020204" pitchFamily="34" charset="0"/>
                </a:rPr>
                <a:t>article</a:t>
              </a:r>
              <a:endParaRPr lang="en-US" altLang="zh-CN" sz="1400" b="1" dirty="0">
                <a:latin typeface="Arial" panose="020B0604020202020204" pitchFamily="34" charset="0"/>
              </a:endParaRPr>
            </a:p>
          </p:txBody>
        </p:sp>
        <p:sp>
          <p:nvSpPr>
            <p:cNvPr id="41000" name="Rectangle 38"/>
            <p:cNvSpPr/>
            <p:nvPr/>
          </p:nvSpPr>
          <p:spPr>
            <a:xfrm>
              <a:off x="864" y="2992"/>
              <a:ext cx="960" cy="16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b="1" dirty="0">
                  <a:latin typeface="Arial" panose="020B0604020202020204" pitchFamily="34" charset="0"/>
                </a:rPr>
                <a:t>ROOT: a</a:t>
              </a:r>
              <a:endParaRPr lang="en-US" altLang="zh-CN" sz="1600" b="1" dirty="0">
                <a:latin typeface="Arial" panose="020B0604020202020204" pitchFamily="34" charset="0"/>
              </a:endParaRPr>
            </a:p>
          </p:txBody>
        </p:sp>
        <p:sp>
          <p:nvSpPr>
            <p:cNvPr id="41001" name="Rectangle 39"/>
            <p:cNvSpPr/>
            <p:nvPr/>
          </p:nvSpPr>
          <p:spPr>
            <a:xfrm>
              <a:off x="864" y="3152"/>
              <a:ext cx="960" cy="352"/>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b="1" dirty="0">
                  <a:latin typeface="Arial" panose="020B0604020202020204" pitchFamily="34" charset="0"/>
                </a:rPr>
                <a:t>NUMBER:</a:t>
              </a:r>
              <a:endParaRPr lang="en-US" altLang="zh-CN" sz="1600" b="1" dirty="0">
                <a:latin typeface="Arial" panose="020B0604020202020204" pitchFamily="34" charset="0"/>
              </a:endParaRPr>
            </a:p>
            <a:p>
              <a:pPr algn="ctr"/>
              <a:r>
                <a:rPr lang="en-US" altLang="zh-CN" sz="1600" b="1" dirty="0">
                  <a:latin typeface="Arial" panose="020B0604020202020204" pitchFamily="34" charset="0"/>
                </a:rPr>
                <a:t> singular</a:t>
              </a:r>
              <a:endParaRPr lang="en-US" altLang="zh-CN" sz="1600" b="1" dirty="0">
                <a:latin typeface="Arial" panose="020B0604020202020204" pitchFamily="34" charset="0"/>
              </a:endParaRPr>
            </a:p>
          </p:txBody>
        </p:sp>
      </p:grpSp>
      <p:grpSp>
        <p:nvGrpSpPr>
          <p:cNvPr id="40970" name="Group 40"/>
          <p:cNvGrpSpPr/>
          <p:nvPr/>
        </p:nvGrpSpPr>
        <p:grpSpPr>
          <a:xfrm>
            <a:off x="7239000" y="4495800"/>
            <a:ext cx="1524000" cy="1447800"/>
            <a:chOff x="864" y="2592"/>
            <a:chExt cx="960" cy="912"/>
          </a:xfrm>
        </p:grpSpPr>
        <p:sp>
          <p:nvSpPr>
            <p:cNvPr id="40996" name="Rectangle 41"/>
            <p:cNvSpPr/>
            <p:nvPr/>
          </p:nvSpPr>
          <p:spPr>
            <a:xfrm>
              <a:off x="864" y="2592"/>
              <a:ext cx="960" cy="4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400" b="1" dirty="0">
                  <a:latin typeface="Arial" panose="020B0604020202020204" pitchFamily="34" charset="0"/>
                </a:rPr>
                <a:t>PART-OF-SPEECH: </a:t>
              </a:r>
              <a:endParaRPr lang="en-US" altLang="zh-CN" sz="1400" b="1" dirty="0">
                <a:latin typeface="Arial" panose="020B0604020202020204" pitchFamily="34" charset="0"/>
              </a:endParaRPr>
            </a:p>
            <a:p>
              <a:pPr algn="ctr"/>
              <a:r>
                <a:rPr lang="en-US" altLang="zh-CN" sz="1400" b="1" dirty="0">
                  <a:latin typeface="Arial" panose="020B0604020202020204" pitchFamily="34" charset="0"/>
                </a:rPr>
                <a:t>noun</a:t>
              </a:r>
              <a:endParaRPr lang="en-US" altLang="zh-CN" sz="1400" b="1" dirty="0">
                <a:latin typeface="Arial" panose="020B0604020202020204" pitchFamily="34" charset="0"/>
              </a:endParaRPr>
            </a:p>
          </p:txBody>
        </p:sp>
        <p:sp>
          <p:nvSpPr>
            <p:cNvPr id="40997" name="Rectangle 42"/>
            <p:cNvSpPr/>
            <p:nvPr/>
          </p:nvSpPr>
          <p:spPr>
            <a:xfrm>
              <a:off x="864" y="2992"/>
              <a:ext cx="960" cy="16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b="1" dirty="0">
                  <a:latin typeface="Arial" panose="020B0604020202020204" pitchFamily="34" charset="0"/>
                </a:rPr>
                <a:t>ROOT: man</a:t>
              </a:r>
              <a:endParaRPr lang="en-US" altLang="zh-CN" sz="1600" b="1" dirty="0">
                <a:latin typeface="Arial" panose="020B0604020202020204" pitchFamily="34" charset="0"/>
              </a:endParaRPr>
            </a:p>
          </p:txBody>
        </p:sp>
        <p:sp>
          <p:nvSpPr>
            <p:cNvPr id="40998" name="Rectangle 43"/>
            <p:cNvSpPr/>
            <p:nvPr/>
          </p:nvSpPr>
          <p:spPr>
            <a:xfrm>
              <a:off x="864" y="3152"/>
              <a:ext cx="960" cy="352"/>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sz="1600" b="1" dirty="0">
                  <a:latin typeface="Arial" panose="020B0604020202020204" pitchFamily="34" charset="0"/>
                </a:rPr>
                <a:t>NUMBER:</a:t>
              </a:r>
              <a:endParaRPr lang="en-US" altLang="zh-CN" sz="1600" b="1" dirty="0">
                <a:latin typeface="Arial" panose="020B0604020202020204" pitchFamily="34" charset="0"/>
              </a:endParaRPr>
            </a:p>
            <a:p>
              <a:pPr algn="ctr"/>
              <a:r>
                <a:rPr lang="en-US" altLang="zh-CN" sz="1600" b="1" dirty="0">
                  <a:latin typeface="Arial" panose="020B0604020202020204" pitchFamily="34" charset="0"/>
                </a:rPr>
                <a:t> singular</a:t>
              </a:r>
              <a:endParaRPr lang="en-US" altLang="zh-CN" sz="1600" b="1" dirty="0">
                <a:latin typeface="Arial" panose="020B0604020202020204" pitchFamily="34" charset="0"/>
              </a:endParaRPr>
            </a:p>
          </p:txBody>
        </p:sp>
      </p:grpSp>
      <p:sp>
        <p:nvSpPr>
          <p:cNvPr id="40971" name="Line 44"/>
          <p:cNvSpPr/>
          <p:nvPr/>
        </p:nvSpPr>
        <p:spPr>
          <a:xfrm>
            <a:off x="2895600" y="2133600"/>
            <a:ext cx="609600" cy="0"/>
          </a:xfrm>
          <a:prstGeom prst="line">
            <a:avLst/>
          </a:prstGeom>
          <a:ln w="9525" cap="flat" cmpd="sng">
            <a:solidFill>
              <a:schemeClr val="tx1"/>
            </a:solidFill>
            <a:prstDash val="solid"/>
            <a:headEnd type="none" w="med" len="med"/>
            <a:tailEnd type="none" w="med" len="med"/>
          </a:ln>
        </p:spPr>
      </p:sp>
      <p:sp>
        <p:nvSpPr>
          <p:cNvPr id="40972" name="Line 45"/>
          <p:cNvSpPr/>
          <p:nvPr/>
        </p:nvSpPr>
        <p:spPr>
          <a:xfrm>
            <a:off x="3505200" y="2133600"/>
            <a:ext cx="0" cy="990600"/>
          </a:xfrm>
          <a:prstGeom prst="line">
            <a:avLst/>
          </a:prstGeom>
          <a:ln w="9525" cap="flat" cmpd="sng">
            <a:solidFill>
              <a:schemeClr val="tx1"/>
            </a:solidFill>
            <a:prstDash val="solid"/>
            <a:headEnd type="none" w="med" len="med"/>
            <a:tailEnd type="none" w="med" len="med"/>
          </a:ln>
        </p:spPr>
      </p:sp>
      <p:sp>
        <p:nvSpPr>
          <p:cNvPr id="40973" name="Line 46"/>
          <p:cNvSpPr/>
          <p:nvPr/>
        </p:nvSpPr>
        <p:spPr>
          <a:xfrm>
            <a:off x="1143000" y="3175000"/>
            <a:ext cx="2362200" cy="0"/>
          </a:xfrm>
          <a:prstGeom prst="line">
            <a:avLst/>
          </a:prstGeom>
          <a:ln w="9525" cap="flat" cmpd="sng">
            <a:solidFill>
              <a:schemeClr val="tx1"/>
            </a:solidFill>
            <a:prstDash val="solid"/>
            <a:headEnd type="none" w="med" len="med"/>
            <a:tailEnd type="none" w="med" len="med"/>
          </a:ln>
        </p:spPr>
      </p:sp>
      <p:sp>
        <p:nvSpPr>
          <p:cNvPr id="40974" name="Line 47"/>
          <p:cNvSpPr/>
          <p:nvPr/>
        </p:nvSpPr>
        <p:spPr>
          <a:xfrm>
            <a:off x="1143000" y="3200400"/>
            <a:ext cx="0" cy="1295400"/>
          </a:xfrm>
          <a:prstGeom prst="line">
            <a:avLst/>
          </a:prstGeom>
          <a:ln w="9525" cap="flat" cmpd="sng">
            <a:solidFill>
              <a:schemeClr val="tx1"/>
            </a:solidFill>
            <a:prstDash val="solid"/>
            <a:headEnd type="none" w="med" len="med"/>
            <a:tailEnd type="none" w="med" len="med"/>
          </a:ln>
        </p:spPr>
      </p:sp>
      <p:sp>
        <p:nvSpPr>
          <p:cNvPr id="40975" name="Line 48"/>
          <p:cNvSpPr/>
          <p:nvPr/>
        </p:nvSpPr>
        <p:spPr>
          <a:xfrm>
            <a:off x="2971800" y="2362200"/>
            <a:ext cx="762000" cy="0"/>
          </a:xfrm>
          <a:prstGeom prst="line">
            <a:avLst/>
          </a:prstGeom>
          <a:ln w="9525" cap="flat" cmpd="sng">
            <a:solidFill>
              <a:schemeClr val="tx1"/>
            </a:solidFill>
            <a:prstDash val="solid"/>
            <a:headEnd type="none" w="med" len="med"/>
            <a:tailEnd type="none" w="med" len="med"/>
          </a:ln>
        </p:spPr>
      </p:sp>
      <p:sp>
        <p:nvSpPr>
          <p:cNvPr id="40976" name="Line 49"/>
          <p:cNvSpPr/>
          <p:nvPr/>
        </p:nvSpPr>
        <p:spPr>
          <a:xfrm>
            <a:off x="3733800" y="2362200"/>
            <a:ext cx="0" cy="1143000"/>
          </a:xfrm>
          <a:prstGeom prst="line">
            <a:avLst/>
          </a:prstGeom>
          <a:ln w="9525" cap="flat" cmpd="sng">
            <a:solidFill>
              <a:schemeClr val="tx1"/>
            </a:solidFill>
            <a:prstDash val="solid"/>
            <a:headEnd type="none" w="med" len="med"/>
            <a:tailEnd type="none" w="med" len="med"/>
          </a:ln>
        </p:spPr>
      </p:sp>
      <p:sp>
        <p:nvSpPr>
          <p:cNvPr id="40977" name="Line 50"/>
          <p:cNvSpPr/>
          <p:nvPr/>
        </p:nvSpPr>
        <p:spPr>
          <a:xfrm flipH="1">
            <a:off x="2743200" y="3505200"/>
            <a:ext cx="990600" cy="0"/>
          </a:xfrm>
          <a:prstGeom prst="line">
            <a:avLst/>
          </a:prstGeom>
          <a:ln w="9525" cap="flat" cmpd="sng">
            <a:solidFill>
              <a:schemeClr val="tx1"/>
            </a:solidFill>
            <a:prstDash val="solid"/>
            <a:headEnd type="none" w="med" len="med"/>
            <a:tailEnd type="none" w="med" len="med"/>
          </a:ln>
        </p:spPr>
      </p:sp>
      <p:sp>
        <p:nvSpPr>
          <p:cNvPr id="40978" name="Line 51"/>
          <p:cNvSpPr/>
          <p:nvPr/>
        </p:nvSpPr>
        <p:spPr>
          <a:xfrm>
            <a:off x="2743200" y="3505200"/>
            <a:ext cx="0" cy="990600"/>
          </a:xfrm>
          <a:prstGeom prst="line">
            <a:avLst/>
          </a:prstGeom>
          <a:ln w="9525" cap="flat" cmpd="sng">
            <a:solidFill>
              <a:schemeClr val="tx1"/>
            </a:solidFill>
            <a:prstDash val="solid"/>
            <a:headEnd type="none" w="med" len="med"/>
            <a:tailEnd type="none" w="med" len="med"/>
          </a:ln>
        </p:spPr>
      </p:sp>
      <p:sp>
        <p:nvSpPr>
          <p:cNvPr id="40979" name="Line 52"/>
          <p:cNvSpPr/>
          <p:nvPr/>
        </p:nvSpPr>
        <p:spPr>
          <a:xfrm>
            <a:off x="5257800" y="914400"/>
            <a:ext cx="533400" cy="0"/>
          </a:xfrm>
          <a:prstGeom prst="line">
            <a:avLst/>
          </a:prstGeom>
          <a:ln w="9525" cap="flat" cmpd="sng">
            <a:solidFill>
              <a:schemeClr val="tx1"/>
            </a:solidFill>
            <a:prstDash val="solid"/>
            <a:headEnd type="none" w="med" len="med"/>
            <a:tailEnd type="none" w="med" len="med"/>
          </a:ln>
        </p:spPr>
      </p:sp>
      <p:sp>
        <p:nvSpPr>
          <p:cNvPr id="40980" name="Line 53"/>
          <p:cNvSpPr/>
          <p:nvPr/>
        </p:nvSpPr>
        <p:spPr>
          <a:xfrm>
            <a:off x="5791200" y="914400"/>
            <a:ext cx="0" cy="533400"/>
          </a:xfrm>
          <a:prstGeom prst="line">
            <a:avLst/>
          </a:prstGeom>
          <a:ln w="9525" cap="flat" cmpd="sng">
            <a:solidFill>
              <a:schemeClr val="tx1"/>
            </a:solidFill>
            <a:prstDash val="solid"/>
            <a:headEnd type="none" w="med" len="med"/>
            <a:tailEnd type="none" w="med" len="med"/>
          </a:ln>
        </p:spPr>
      </p:sp>
      <p:sp>
        <p:nvSpPr>
          <p:cNvPr id="40981" name="Line 54"/>
          <p:cNvSpPr/>
          <p:nvPr/>
        </p:nvSpPr>
        <p:spPr>
          <a:xfrm>
            <a:off x="2514600" y="1460500"/>
            <a:ext cx="3276600" cy="0"/>
          </a:xfrm>
          <a:prstGeom prst="line">
            <a:avLst/>
          </a:prstGeom>
          <a:ln w="9525" cap="flat" cmpd="sng">
            <a:solidFill>
              <a:schemeClr val="tx1"/>
            </a:solidFill>
            <a:prstDash val="solid"/>
            <a:headEnd type="none" w="med" len="med"/>
            <a:tailEnd type="none" w="med" len="med"/>
          </a:ln>
        </p:spPr>
      </p:sp>
      <p:sp>
        <p:nvSpPr>
          <p:cNvPr id="40982" name="Line 55"/>
          <p:cNvSpPr/>
          <p:nvPr/>
        </p:nvSpPr>
        <p:spPr>
          <a:xfrm>
            <a:off x="2514600" y="1447800"/>
            <a:ext cx="0" cy="228600"/>
          </a:xfrm>
          <a:prstGeom prst="line">
            <a:avLst/>
          </a:prstGeom>
          <a:ln w="9525" cap="flat" cmpd="sng">
            <a:solidFill>
              <a:schemeClr val="tx1"/>
            </a:solidFill>
            <a:prstDash val="solid"/>
            <a:headEnd type="none" w="med" len="med"/>
            <a:tailEnd type="none" w="med" len="med"/>
          </a:ln>
        </p:spPr>
      </p:sp>
      <p:sp>
        <p:nvSpPr>
          <p:cNvPr id="40983" name="Line 56"/>
          <p:cNvSpPr/>
          <p:nvPr/>
        </p:nvSpPr>
        <p:spPr>
          <a:xfrm>
            <a:off x="5257800" y="1219200"/>
            <a:ext cx="1295400" cy="0"/>
          </a:xfrm>
          <a:prstGeom prst="line">
            <a:avLst/>
          </a:prstGeom>
          <a:ln w="9525" cap="flat" cmpd="sng">
            <a:solidFill>
              <a:schemeClr val="tx1"/>
            </a:solidFill>
            <a:prstDash val="solid"/>
            <a:headEnd type="none" w="med" len="med"/>
            <a:tailEnd type="none" w="med" len="med"/>
          </a:ln>
        </p:spPr>
      </p:sp>
      <p:sp>
        <p:nvSpPr>
          <p:cNvPr id="40984" name="Line 57"/>
          <p:cNvSpPr/>
          <p:nvPr/>
        </p:nvSpPr>
        <p:spPr>
          <a:xfrm>
            <a:off x="6553200" y="1219200"/>
            <a:ext cx="0" cy="457200"/>
          </a:xfrm>
          <a:prstGeom prst="line">
            <a:avLst/>
          </a:prstGeom>
          <a:ln w="9525" cap="flat" cmpd="sng">
            <a:solidFill>
              <a:schemeClr val="tx1"/>
            </a:solidFill>
            <a:prstDash val="solid"/>
            <a:headEnd type="none" w="med" len="med"/>
            <a:tailEnd type="none" w="med" len="med"/>
          </a:ln>
        </p:spPr>
      </p:sp>
      <p:sp>
        <p:nvSpPr>
          <p:cNvPr id="40985" name="Line 58"/>
          <p:cNvSpPr/>
          <p:nvPr/>
        </p:nvSpPr>
        <p:spPr>
          <a:xfrm>
            <a:off x="7086600" y="2133600"/>
            <a:ext cx="533400" cy="0"/>
          </a:xfrm>
          <a:prstGeom prst="line">
            <a:avLst/>
          </a:prstGeom>
          <a:ln w="9525" cap="flat" cmpd="sng">
            <a:solidFill>
              <a:schemeClr val="tx1"/>
            </a:solidFill>
            <a:prstDash val="solid"/>
            <a:headEnd type="none" w="med" len="med"/>
            <a:tailEnd type="none" w="med" len="med"/>
          </a:ln>
        </p:spPr>
      </p:sp>
      <p:sp>
        <p:nvSpPr>
          <p:cNvPr id="40986" name="Line 59"/>
          <p:cNvSpPr/>
          <p:nvPr/>
        </p:nvSpPr>
        <p:spPr>
          <a:xfrm>
            <a:off x="7620000" y="2133600"/>
            <a:ext cx="0" cy="762000"/>
          </a:xfrm>
          <a:prstGeom prst="line">
            <a:avLst/>
          </a:prstGeom>
          <a:ln w="9525" cap="flat" cmpd="sng">
            <a:solidFill>
              <a:schemeClr val="tx1"/>
            </a:solidFill>
            <a:prstDash val="solid"/>
            <a:headEnd type="none" w="med" len="med"/>
            <a:tailEnd type="none" w="med" len="med"/>
          </a:ln>
        </p:spPr>
      </p:sp>
      <p:sp>
        <p:nvSpPr>
          <p:cNvPr id="40987" name="Line 60"/>
          <p:cNvSpPr/>
          <p:nvPr/>
        </p:nvSpPr>
        <p:spPr>
          <a:xfrm flipH="1">
            <a:off x="4495800" y="2895600"/>
            <a:ext cx="3124200" cy="0"/>
          </a:xfrm>
          <a:prstGeom prst="line">
            <a:avLst/>
          </a:prstGeom>
          <a:ln w="9525" cap="flat" cmpd="sng">
            <a:solidFill>
              <a:schemeClr val="tx1"/>
            </a:solidFill>
            <a:prstDash val="solid"/>
            <a:headEnd type="none" w="med" len="med"/>
            <a:tailEnd type="none" w="med" len="med"/>
          </a:ln>
        </p:spPr>
      </p:sp>
      <p:sp>
        <p:nvSpPr>
          <p:cNvPr id="40988" name="Line 61"/>
          <p:cNvSpPr/>
          <p:nvPr/>
        </p:nvSpPr>
        <p:spPr>
          <a:xfrm>
            <a:off x="4495800" y="2895600"/>
            <a:ext cx="0" cy="1600200"/>
          </a:xfrm>
          <a:prstGeom prst="line">
            <a:avLst/>
          </a:prstGeom>
          <a:ln w="9525" cap="flat" cmpd="sng">
            <a:solidFill>
              <a:schemeClr val="tx1"/>
            </a:solidFill>
            <a:prstDash val="solid"/>
            <a:headEnd type="none" w="med" len="med"/>
            <a:tailEnd type="none" w="med" len="med"/>
          </a:ln>
        </p:spPr>
      </p:sp>
      <p:sp>
        <p:nvSpPr>
          <p:cNvPr id="40989" name="Line 62"/>
          <p:cNvSpPr/>
          <p:nvPr/>
        </p:nvSpPr>
        <p:spPr>
          <a:xfrm>
            <a:off x="8077200" y="3505200"/>
            <a:ext cx="304800" cy="0"/>
          </a:xfrm>
          <a:prstGeom prst="line">
            <a:avLst/>
          </a:prstGeom>
          <a:ln w="9525" cap="flat" cmpd="sng">
            <a:solidFill>
              <a:schemeClr val="tx1"/>
            </a:solidFill>
            <a:prstDash val="solid"/>
            <a:headEnd type="none" w="med" len="med"/>
            <a:tailEnd type="none" w="med" len="med"/>
          </a:ln>
        </p:spPr>
      </p:sp>
      <p:sp>
        <p:nvSpPr>
          <p:cNvPr id="40990" name="Line 63"/>
          <p:cNvSpPr/>
          <p:nvPr/>
        </p:nvSpPr>
        <p:spPr>
          <a:xfrm>
            <a:off x="8382000" y="3505200"/>
            <a:ext cx="0" cy="762000"/>
          </a:xfrm>
          <a:prstGeom prst="line">
            <a:avLst/>
          </a:prstGeom>
          <a:ln w="9525" cap="flat" cmpd="sng">
            <a:solidFill>
              <a:schemeClr val="tx1"/>
            </a:solidFill>
            <a:prstDash val="solid"/>
            <a:headEnd type="none" w="med" len="med"/>
            <a:tailEnd type="none" w="med" len="med"/>
          </a:ln>
        </p:spPr>
      </p:sp>
      <p:sp>
        <p:nvSpPr>
          <p:cNvPr id="40991" name="Line 64"/>
          <p:cNvSpPr/>
          <p:nvPr/>
        </p:nvSpPr>
        <p:spPr>
          <a:xfrm flipH="1">
            <a:off x="6553200" y="4267200"/>
            <a:ext cx="1828800" cy="0"/>
          </a:xfrm>
          <a:prstGeom prst="line">
            <a:avLst/>
          </a:prstGeom>
          <a:ln w="9525" cap="flat" cmpd="sng">
            <a:solidFill>
              <a:schemeClr val="tx1"/>
            </a:solidFill>
            <a:prstDash val="solid"/>
            <a:headEnd type="none" w="med" len="med"/>
            <a:tailEnd type="none" w="med" len="med"/>
          </a:ln>
        </p:spPr>
      </p:sp>
      <p:sp>
        <p:nvSpPr>
          <p:cNvPr id="40992" name="Line 65"/>
          <p:cNvSpPr/>
          <p:nvPr/>
        </p:nvSpPr>
        <p:spPr>
          <a:xfrm>
            <a:off x="6553200" y="4267200"/>
            <a:ext cx="0" cy="152400"/>
          </a:xfrm>
          <a:prstGeom prst="line">
            <a:avLst/>
          </a:prstGeom>
          <a:ln w="9525" cap="flat" cmpd="sng">
            <a:solidFill>
              <a:schemeClr val="tx1"/>
            </a:solidFill>
            <a:prstDash val="solid"/>
            <a:headEnd type="none" w="med" len="med"/>
            <a:tailEnd type="none" w="med" len="med"/>
          </a:ln>
        </p:spPr>
      </p:sp>
      <p:sp>
        <p:nvSpPr>
          <p:cNvPr id="40993" name="Line 66"/>
          <p:cNvSpPr/>
          <p:nvPr/>
        </p:nvSpPr>
        <p:spPr>
          <a:xfrm>
            <a:off x="8001000" y="3733800"/>
            <a:ext cx="533400" cy="0"/>
          </a:xfrm>
          <a:prstGeom prst="line">
            <a:avLst/>
          </a:prstGeom>
          <a:ln w="9525" cap="flat" cmpd="sng">
            <a:solidFill>
              <a:schemeClr val="tx1"/>
            </a:solidFill>
            <a:prstDash val="solid"/>
            <a:headEnd type="none" w="med" len="med"/>
            <a:tailEnd type="none" w="med" len="med"/>
          </a:ln>
        </p:spPr>
      </p:sp>
      <p:sp>
        <p:nvSpPr>
          <p:cNvPr id="40994" name="Line 67"/>
          <p:cNvSpPr/>
          <p:nvPr/>
        </p:nvSpPr>
        <p:spPr>
          <a:xfrm>
            <a:off x="8534400" y="3733800"/>
            <a:ext cx="0" cy="762000"/>
          </a:xfrm>
          <a:prstGeom prst="line">
            <a:avLst/>
          </a:prstGeom>
          <a:ln w="9525" cap="flat" cmpd="sng">
            <a:solidFill>
              <a:schemeClr val="tx1"/>
            </a:solidFill>
            <a:prstDash val="solid"/>
            <a:headEnd type="none" w="med" len="med"/>
            <a:tailEnd type="none" w="med" len="med"/>
          </a:ln>
        </p:spPr>
      </p:sp>
      <p:sp>
        <p:nvSpPr>
          <p:cNvPr id="40995" name="Text Box 68"/>
          <p:cNvSpPr txBox="1"/>
          <p:nvPr/>
        </p:nvSpPr>
        <p:spPr>
          <a:xfrm>
            <a:off x="1203325" y="6132513"/>
            <a:ext cx="6572250" cy="641350"/>
          </a:xfrm>
          <a:prstGeom prst="rect">
            <a:avLst/>
          </a:prstGeom>
          <a:noFill/>
          <a:ln w="9525">
            <a:noFill/>
          </a:ln>
        </p:spPr>
        <p:txBody>
          <a:bodyPr wrap="none">
            <a:spAutoFit/>
          </a:bodyPr>
          <a:p>
            <a:r>
              <a:rPr lang="en-US" altLang="zh-CN" dirty="0">
                <a:latin typeface="Arial" panose="020B0604020202020204" pitchFamily="34" charset="0"/>
              </a:rPr>
              <a:t>Figure 15.10    parse tree for the sentence The dog likes a man</a:t>
            </a:r>
            <a:endParaRPr lang="en-US" altLang="zh-CN" dirty="0">
              <a:latin typeface="Arial" panose="020B0604020202020204" pitchFamily="34" charset="0"/>
            </a:endParaRPr>
          </a:p>
          <a:p>
            <a:r>
              <a:rPr lang="en-US" altLang="zh-CN" dirty="0">
                <a:latin typeface="Arial" panose="020B0604020202020204" pitchFamily="34" charset="0"/>
              </a:rPr>
              <a:t>                        returned by an ATN parser.</a:t>
            </a:r>
            <a:endParaRPr lang="en-US" altLang="zh-CN" dirty="0">
              <a:latin typeface="Arial" panose="020B0604020202020204" pitchFamily="3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1986" name="Group 39"/>
          <p:cNvGrpSpPr/>
          <p:nvPr/>
        </p:nvGrpSpPr>
        <p:grpSpPr>
          <a:xfrm>
            <a:off x="1524000" y="533400"/>
            <a:ext cx="5937250" cy="4648200"/>
            <a:chOff x="960" y="336"/>
            <a:chExt cx="3740" cy="3504"/>
          </a:xfrm>
        </p:grpSpPr>
        <p:sp>
          <p:nvSpPr>
            <p:cNvPr id="41988" name="Text Box 4"/>
            <p:cNvSpPr txBox="1"/>
            <p:nvPr/>
          </p:nvSpPr>
          <p:spPr>
            <a:xfrm>
              <a:off x="2544" y="1009"/>
              <a:ext cx="460" cy="276"/>
            </a:xfrm>
            <a:prstGeom prst="rect">
              <a:avLst/>
            </a:prstGeom>
            <a:noFill/>
            <a:ln w="9525">
              <a:noFill/>
            </a:ln>
          </p:spPr>
          <p:txBody>
            <a:bodyPr wrap="none">
              <a:spAutoFit/>
            </a:bodyPr>
            <a:p>
              <a:r>
                <a:rPr lang="en-US" altLang="zh-CN" dirty="0">
                  <a:latin typeface="Arial" panose="020B0604020202020204" pitchFamily="34" charset="0"/>
                </a:rPr>
                <a:t>entity</a:t>
              </a:r>
              <a:endParaRPr lang="en-US" altLang="zh-CN" dirty="0">
                <a:latin typeface="Arial" panose="020B0604020202020204" pitchFamily="34" charset="0"/>
              </a:endParaRPr>
            </a:p>
          </p:txBody>
        </p:sp>
        <p:sp>
          <p:nvSpPr>
            <p:cNvPr id="41989" name="Text Box 5"/>
            <p:cNvSpPr txBox="1"/>
            <p:nvPr/>
          </p:nvSpPr>
          <p:spPr>
            <a:xfrm>
              <a:off x="3312" y="1488"/>
              <a:ext cx="612" cy="277"/>
            </a:xfrm>
            <a:prstGeom prst="rect">
              <a:avLst/>
            </a:prstGeom>
            <a:noFill/>
            <a:ln w="9525">
              <a:noFill/>
            </a:ln>
          </p:spPr>
          <p:txBody>
            <a:bodyPr wrap="none">
              <a:spAutoFit/>
            </a:bodyPr>
            <a:p>
              <a:r>
                <a:rPr lang="en-US" altLang="zh-CN" dirty="0">
                  <a:latin typeface="Arial" panose="020B0604020202020204" pitchFamily="34" charset="0"/>
                </a:rPr>
                <a:t>physobj</a:t>
              </a:r>
              <a:endParaRPr lang="en-US" altLang="zh-CN" dirty="0">
                <a:latin typeface="Arial" panose="020B0604020202020204" pitchFamily="34" charset="0"/>
              </a:endParaRPr>
            </a:p>
          </p:txBody>
        </p:sp>
        <p:sp>
          <p:nvSpPr>
            <p:cNvPr id="41990" name="Text Box 6"/>
            <p:cNvSpPr txBox="1"/>
            <p:nvPr/>
          </p:nvSpPr>
          <p:spPr>
            <a:xfrm>
              <a:off x="1872" y="1488"/>
              <a:ext cx="628" cy="277"/>
            </a:xfrm>
            <a:prstGeom prst="rect">
              <a:avLst/>
            </a:prstGeom>
            <a:noFill/>
            <a:ln w="9525">
              <a:noFill/>
            </a:ln>
          </p:spPr>
          <p:txBody>
            <a:bodyPr wrap="none">
              <a:spAutoFit/>
            </a:bodyPr>
            <a:p>
              <a:r>
                <a:rPr lang="en-US" altLang="zh-CN" dirty="0">
                  <a:latin typeface="Arial" panose="020B0604020202020204" pitchFamily="34" charset="0"/>
                </a:rPr>
                <a:t>animate</a:t>
              </a:r>
              <a:endParaRPr lang="en-US" altLang="zh-CN" dirty="0">
                <a:latin typeface="Arial" panose="020B0604020202020204" pitchFamily="34" charset="0"/>
              </a:endParaRPr>
            </a:p>
          </p:txBody>
        </p:sp>
        <p:sp>
          <p:nvSpPr>
            <p:cNvPr id="41991" name="Text Box 7"/>
            <p:cNvSpPr txBox="1"/>
            <p:nvPr/>
          </p:nvSpPr>
          <p:spPr>
            <a:xfrm>
              <a:off x="2592" y="1873"/>
              <a:ext cx="540" cy="276"/>
            </a:xfrm>
            <a:prstGeom prst="rect">
              <a:avLst/>
            </a:prstGeom>
            <a:noFill/>
            <a:ln w="9525">
              <a:noFill/>
            </a:ln>
          </p:spPr>
          <p:txBody>
            <a:bodyPr wrap="none">
              <a:spAutoFit/>
            </a:bodyPr>
            <a:p>
              <a:r>
                <a:rPr lang="en-US" altLang="zh-CN" dirty="0">
                  <a:latin typeface="Arial" panose="020B0604020202020204" pitchFamily="34" charset="0"/>
                </a:rPr>
                <a:t>animal</a:t>
              </a:r>
              <a:endParaRPr lang="en-US" altLang="zh-CN" dirty="0">
                <a:latin typeface="Arial" panose="020B0604020202020204" pitchFamily="34" charset="0"/>
              </a:endParaRPr>
            </a:p>
          </p:txBody>
        </p:sp>
        <p:sp>
          <p:nvSpPr>
            <p:cNvPr id="41992" name="Text Box 8"/>
            <p:cNvSpPr txBox="1"/>
            <p:nvPr/>
          </p:nvSpPr>
          <p:spPr>
            <a:xfrm>
              <a:off x="960" y="1009"/>
              <a:ext cx="468" cy="276"/>
            </a:xfrm>
            <a:prstGeom prst="rect">
              <a:avLst/>
            </a:prstGeom>
            <a:noFill/>
            <a:ln w="9525">
              <a:noFill/>
            </a:ln>
          </p:spPr>
          <p:txBody>
            <a:bodyPr wrap="none">
              <a:spAutoFit/>
            </a:bodyPr>
            <a:p>
              <a:r>
                <a:rPr lang="en-US" altLang="zh-CN" dirty="0">
                  <a:latin typeface="Arial" panose="020B0604020202020204" pitchFamily="34" charset="0"/>
                </a:rPr>
                <a:t>event</a:t>
              </a:r>
              <a:endParaRPr lang="en-US" altLang="zh-CN" dirty="0">
                <a:latin typeface="Arial" panose="020B0604020202020204" pitchFamily="34" charset="0"/>
              </a:endParaRPr>
            </a:p>
          </p:txBody>
        </p:sp>
        <p:sp>
          <p:nvSpPr>
            <p:cNvPr id="41993" name="Text Box 9"/>
            <p:cNvSpPr txBox="1"/>
            <p:nvPr/>
          </p:nvSpPr>
          <p:spPr>
            <a:xfrm>
              <a:off x="960" y="1728"/>
              <a:ext cx="308" cy="276"/>
            </a:xfrm>
            <a:prstGeom prst="rect">
              <a:avLst/>
            </a:prstGeom>
            <a:noFill/>
            <a:ln w="9525">
              <a:noFill/>
            </a:ln>
          </p:spPr>
          <p:txBody>
            <a:bodyPr wrap="none">
              <a:spAutoFit/>
            </a:bodyPr>
            <a:p>
              <a:r>
                <a:rPr lang="en-US" altLang="zh-CN" dirty="0">
                  <a:latin typeface="Arial" panose="020B0604020202020204" pitchFamily="34" charset="0"/>
                </a:rPr>
                <a:t>act</a:t>
              </a:r>
              <a:endParaRPr lang="en-US" altLang="zh-CN" dirty="0">
                <a:latin typeface="Arial" panose="020B0604020202020204" pitchFamily="34" charset="0"/>
              </a:endParaRPr>
            </a:p>
          </p:txBody>
        </p:sp>
        <p:sp>
          <p:nvSpPr>
            <p:cNvPr id="41994" name="Text Box 10"/>
            <p:cNvSpPr txBox="1"/>
            <p:nvPr/>
          </p:nvSpPr>
          <p:spPr>
            <a:xfrm>
              <a:off x="960" y="2400"/>
              <a:ext cx="348" cy="277"/>
            </a:xfrm>
            <a:prstGeom prst="rect">
              <a:avLst/>
            </a:prstGeom>
            <a:noFill/>
            <a:ln w="9525">
              <a:noFill/>
            </a:ln>
          </p:spPr>
          <p:txBody>
            <a:bodyPr wrap="none">
              <a:spAutoFit/>
            </a:bodyPr>
            <a:p>
              <a:r>
                <a:rPr lang="en-US" altLang="zh-CN" dirty="0">
                  <a:latin typeface="Arial" panose="020B0604020202020204" pitchFamily="34" charset="0"/>
                </a:rPr>
                <a:t>bite</a:t>
              </a:r>
              <a:endParaRPr lang="en-US" altLang="zh-CN" dirty="0">
                <a:latin typeface="Arial" panose="020B0604020202020204" pitchFamily="34" charset="0"/>
              </a:endParaRPr>
            </a:p>
          </p:txBody>
        </p:sp>
        <p:sp>
          <p:nvSpPr>
            <p:cNvPr id="41995" name="Text Box 11"/>
            <p:cNvSpPr txBox="1"/>
            <p:nvPr/>
          </p:nvSpPr>
          <p:spPr>
            <a:xfrm>
              <a:off x="2112" y="2400"/>
              <a:ext cx="356" cy="277"/>
            </a:xfrm>
            <a:prstGeom prst="rect">
              <a:avLst/>
            </a:prstGeom>
            <a:noFill/>
            <a:ln w="9525">
              <a:noFill/>
            </a:ln>
          </p:spPr>
          <p:txBody>
            <a:bodyPr wrap="none">
              <a:spAutoFit/>
            </a:bodyPr>
            <a:p>
              <a:r>
                <a:rPr lang="en-US" altLang="zh-CN" dirty="0">
                  <a:latin typeface="Arial" panose="020B0604020202020204" pitchFamily="34" charset="0"/>
                </a:rPr>
                <a:t>dog</a:t>
              </a:r>
              <a:endParaRPr lang="en-US" altLang="zh-CN" dirty="0">
                <a:latin typeface="Arial" panose="020B0604020202020204" pitchFamily="34" charset="0"/>
              </a:endParaRPr>
            </a:p>
          </p:txBody>
        </p:sp>
        <p:sp>
          <p:nvSpPr>
            <p:cNvPr id="41996" name="Text Box 12"/>
            <p:cNvSpPr txBox="1"/>
            <p:nvPr/>
          </p:nvSpPr>
          <p:spPr>
            <a:xfrm>
              <a:off x="3120" y="2400"/>
              <a:ext cx="556" cy="277"/>
            </a:xfrm>
            <a:prstGeom prst="rect">
              <a:avLst/>
            </a:prstGeom>
            <a:noFill/>
            <a:ln w="9525">
              <a:noFill/>
            </a:ln>
          </p:spPr>
          <p:txBody>
            <a:bodyPr wrap="none">
              <a:spAutoFit/>
            </a:bodyPr>
            <a:p>
              <a:r>
                <a:rPr lang="en-US" altLang="zh-CN" dirty="0">
                  <a:latin typeface="Arial" panose="020B0604020202020204" pitchFamily="34" charset="0"/>
                </a:rPr>
                <a:t>person</a:t>
              </a:r>
              <a:endParaRPr lang="en-US" altLang="zh-CN" dirty="0">
                <a:latin typeface="Arial" panose="020B0604020202020204" pitchFamily="34" charset="0"/>
              </a:endParaRPr>
            </a:p>
          </p:txBody>
        </p:sp>
        <p:sp>
          <p:nvSpPr>
            <p:cNvPr id="41997" name="Text Box 13"/>
            <p:cNvSpPr txBox="1"/>
            <p:nvPr/>
          </p:nvSpPr>
          <p:spPr>
            <a:xfrm>
              <a:off x="3744" y="2400"/>
              <a:ext cx="436" cy="277"/>
            </a:xfrm>
            <a:prstGeom prst="rect">
              <a:avLst/>
            </a:prstGeom>
            <a:noFill/>
            <a:ln w="9525">
              <a:noFill/>
            </a:ln>
          </p:spPr>
          <p:txBody>
            <a:bodyPr wrap="none">
              <a:spAutoFit/>
            </a:bodyPr>
            <a:p>
              <a:r>
                <a:rPr lang="en-US" altLang="zh-CN" dirty="0">
                  <a:latin typeface="Arial" panose="020B0604020202020204" pitchFamily="34" charset="0"/>
                </a:rPr>
                <a:t>teeth</a:t>
              </a:r>
              <a:endParaRPr lang="en-US" altLang="zh-CN" dirty="0">
                <a:latin typeface="Arial" panose="020B0604020202020204" pitchFamily="34" charset="0"/>
              </a:endParaRPr>
            </a:p>
          </p:txBody>
        </p:sp>
        <p:sp>
          <p:nvSpPr>
            <p:cNvPr id="41998" name="Text Box 14"/>
            <p:cNvSpPr txBox="1"/>
            <p:nvPr/>
          </p:nvSpPr>
          <p:spPr>
            <a:xfrm>
              <a:off x="4368" y="2400"/>
              <a:ext cx="332" cy="277"/>
            </a:xfrm>
            <a:prstGeom prst="rect">
              <a:avLst/>
            </a:prstGeom>
            <a:noFill/>
            <a:ln w="9525">
              <a:noFill/>
            </a:ln>
          </p:spPr>
          <p:txBody>
            <a:bodyPr wrap="none">
              <a:spAutoFit/>
            </a:bodyPr>
            <a:p>
              <a:r>
                <a:rPr lang="en-US" altLang="zh-CN" dirty="0">
                  <a:latin typeface="Arial" panose="020B0604020202020204" pitchFamily="34" charset="0"/>
                </a:rPr>
                <a:t>like</a:t>
              </a:r>
              <a:endParaRPr lang="en-US" altLang="zh-CN" dirty="0">
                <a:latin typeface="Arial" panose="020B0604020202020204" pitchFamily="34" charset="0"/>
              </a:endParaRPr>
            </a:p>
          </p:txBody>
        </p:sp>
        <p:sp>
          <p:nvSpPr>
            <p:cNvPr id="41999" name="Text Box 15"/>
            <p:cNvSpPr txBox="1"/>
            <p:nvPr/>
          </p:nvSpPr>
          <p:spPr>
            <a:xfrm>
              <a:off x="2928" y="2928"/>
              <a:ext cx="396" cy="277"/>
            </a:xfrm>
            <a:prstGeom prst="rect">
              <a:avLst/>
            </a:prstGeom>
            <a:noFill/>
            <a:ln w="9525">
              <a:noFill/>
            </a:ln>
          </p:spPr>
          <p:txBody>
            <a:bodyPr wrap="none">
              <a:spAutoFit/>
            </a:bodyPr>
            <a:p>
              <a:r>
                <a:rPr lang="en-US" altLang="zh-CN" dirty="0">
                  <a:latin typeface="Arial" panose="020B0604020202020204" pitchFamily="34" charset="0"/>
                </a:rPr>
                <a:t>man</a:t>
              </a:r>
              <a:endParaRPr lang="en-US" altLang="zh-CN" dirty="0">
                <a:latin typeface="Arial" panose="020B0604020202020204" pitchFamily="34" charset="0"/>
              </a:endParaRPr>
            </a:p>
          </p:txBody>
        </p:sp>
        <p:sp>
          <p:nvSpPr>
            <p:cNvPr id="42000" name="Text Box 16"/>
            <p:cNvSpPr txBox="1"/>
            <p:nvPr/>
          </p:nvSpPr>
          <p:spPr>
            <a:xfrm>
              <a:off x="3984" y="1009"/>
              <a:ext cx="428" cy="276"/>
            </a:xfrm>
            <a:prstGeom prst="rect">
              <a:avLst/>
            </a:prstGeom>
            <a:noFill/>
            <a:ln w="9525">
              <a:noFill/>
            </a:ln>
          </p:spPr>
          <p:txBody>
            <a:bodyPr wrap="none">
              <a:spAutoFit/>
            </a:bodyPr>
            <a:p>
              <a:r>
                <a:rPr lang="en-US" altLang="zh-CN" dirty="0">
                  <a:latin typeface="Arial" panose="020B0604020202020204" pitchFamily="34" charset="0"/>
                </a:rPr>
                <a:t>state</a:t>
              </a:r>
              <a:endParaRPr lang="en-US" altLang="zh-CN" dirty="0">
                <a:latin typeface="Arial" panose="020B0604020202020204" pitchFamily="34" charset="0"/>
              </a:endParaRPr>
            </a:p>
          </p:txBody>
        </p:sp>
        <p:sp>
          <p:nvSpPr>
            <p:cNvPr id="42001" name="Line 17"/>
            <p:cNvSpPr/>
            <p:nvPr/>
          </p:nvSpPr>
          <p:spPr>
            <a:xfrm flipV="1">
              <a:off x="1152" y="1296"/>
              <a:ext cx="0" cy="432"/>
            </a:xfrm>
            <a:prstGeom prst="line">
              <a:avLst/>
            </a:prstGeom>
            <a:ln w="9525" cap="flat" cmpd="sng">
              <a:solidFill>
                <a:schemeClr val="tx1"/>
              </a:solidFill>
              <a:prstDash val="solid"/>
              <a:headEnd type="none" w="med" len="med"/>
              <a:tailEnd type="triangle" w="med" len="med"/>
            </a:ln>
          </p:spPr>
        </p:sp>
        <p:sp>
          <p:nvSpPr>
            <p:cNvPr id="42002" name="Line 18"/>
            <p:cNvSpPr/>
            <p:nvPr/>
          </p:nvSpPr>
          <p:spPr>
            <a:xfrm flipV="1">
              <a:off x="1104" y="2016"/>
              <a:ext cx="0" cy="384"/>
            </a:xfrm>
            <a:prstGeom prst="line">
              <a:avLst/>
            </a:prstGeom>
            <a:ln w="9525" cap="flat" cmpd="sng">
              <a:solidFill>
                <a:schemeClr val="tx1"/>
              </a:solidFill>
              <a:prstDash val="solid"/>
              <a:headEnd type="none" w="med" len="med"/>
              <a:tailEnd type="triangle" w="med" len="med"/>
            </a:ln>
          </p:spPr>
        </p:sp>
        <p:sp>
          <p:nvSpPr>
            <p:cNvPr id="42003" name="Line 19"/>
            <p:cNvSpPr/>
            <p:nvPr/>
          </p:nvSpPr>
          <p:spPr>
            <a:xfrm flipH="1" flipV="1">
              <a:off x="1200" y="2688"/>
              <a:ext cx="1200" cy="912"/>
            </a:xfrm>
            <a:prstGeom prst="line">
              <a:avLst/>
            </a:prstGeom>
            <a:ln w="9525" cap="flat" cmpd="sng">
              <a:solidFill>
                <a:schemeClr val="tx1"/>
              </a:solidFill>
              <a:prstDash val="solid"/>
              <a:headEnd type="none" w="med" len="med"/>
              <a:tailEnd type="triangle" w="med" len="med"/>
            </a:ln>
          </p:spPr>
        </p:sp>
        <p:sp>
          <p:nvSpPr>
            <p:cNvPr id="42004" name="Line 20"/>
            <p:cNvSpPr/>
            <p:nvPr/>
          </p:nvSpPr>
          <p:spPr>
            <a:xfrm flipH="1" flipV="1">
              <a:off x="2304" y="2688"/>
              <a:ext cx="96" cy="912"/>
            </a:xfrm>
            <a:prstGeom prst="line">
              <a:avLst/>
            </a:prstGeom>
            <a:ln w="9525" cap="flat" cmpd="sng">
              <a:solidFill>
                <a:schemeClr val="tx1"/>
              </a:solidFill>
              <a:prstDash val="solid"/>
              <a:headEnd type="none" w="med" len="med"/>
              <a:tailEnd type="triangle" w="med" len="med"/>
            </a:ln>
          </p:spPr>
        </p:sp>
        <p:sp>
          <p:nvSpPr>
            <p:cNvPr id="42005" name="Line 21"/>
            <p:cNvSpPr/>
            <p:nvPr/>
          </p:nvSpPr>
          <p:spPr>
            <a:xfrm flipV="1">
              <a:off x="2400" y="3120"/>
              <a:ext cx="624" cy="480"/>
            </a:xfrm>
            <a:prstGeom prst="line">
              <a:avLst/>
            </a:prstGeom>
            <a:ln w="9525" cap="flat" cmpd="sng">
              <a:solidFill>
                <a:schemeClr val="tx1"/>
              </a:solidFill>
              <a:prstDash val="solid"/>
              <a:headEnd type="none" w="med" len="med"/>
              <a:tailEnd type="triangle" w="med" len="med"/>
            </a:ln>
          </p:spPr>
        </p:sp>
        <p:sp>
          <p:nvSpPr>
            <p:cNvPr id="42006" name="Line 22"/>
            <p:cNvSpPr/>
            <p:nvPr/>
          </p:nvSpPr>
          <p:spPr>
            <a:xfrm flipV="1">
              <a:off x="3120" y="2640"/>
              <a:ext cx="240" cy="384"/>
            </a:xfrm>
            <a:prstGeom prst="line">
              <a:avLst/>
            </a:prstGeom>
            <a:ln w="9525" cap="flat" cmpd="sng">
              <a:solidFill>
                <a:schemeClr val="tx1"/>
              </a:solidFill>
              <a:prstDash val="solid"/>
              <a:headEnd type="none" w="med" len="med"/>
              <a:tailEnd type="triangle" w="med" len="med"/>
            </a:ln>
          </p:spPr>
        </p:sp>
        <p:sp>
          <p:nvSpPr>
            <p:cNvPr id="42007" name="Line 23"/>
            <p:cNvSpPr/>
            <p:nvPr/>
          </p:nvSpPr>
          <p:spPr>
            <a:xfrm flipV="1">
              <a:off x="2400" y="2640"/>
              <a:ext cx="1584" cy="960"/>
            </a:xfrm>
            <a:prstGeom prst="line">
              <a:avLst/>
            </a:prstGeom>
            <a:ln w="9525" cap="flat" cmpd="sng">
              <a:solidFill>
                <a:schemeClr val="tx1"/>
              </a:solidFill>
              <a:prstDash val="solid"/>
              <a:headEnd type="none" w="med" len="med"/>
              <a:tailEnd type="triangle" w="med" len="med"/>
            </a:ln>
          </p:spPr>
        </p:sp>
        <p:sp>
          <p:nvSpPr>
            <p:cNvPr id="42008" name="Line 24"/>
            <p:cNvSpPr/>
            <p:nvPr/>
          </p:nvSpPr>
          <p:spPr>
            <a:xfrm flipV="1">
              <a:off x="2400" y="2592"/>
              <a:ext cx="2112" cy="1008"/>
            </a:xfrm>
            <a:prstGeom prst="line">
              <a:avLst/>
            </a:prstGeom>
            <a:ln w="9525" cap="flat" cmpd="sng">
              <a:solidFill>
                <a:schemeClr val="tx1"/>
              </a:solidFill>
              <a:prstDash val="solid"/>
              <a:headEnd type="none" w="med" len="med"/>
              <a:tailEnd type="triangle" w="med" len="med"/>
            </a:ln>
          </p:spPr>
        </p:sp>
        <p:sp>
          <p:nvSpPr>
            <p:cNvPr id="42009" name="Line 25"/>
            <p:cNvSpPr/>
            <p:nvPr/>
          </p:nvSpPr>
          <p:spPr>
            <a:xfrm flipV="1">
              <a:off x="2304" y="2112"/>
              <a:ext cx="528" cy="336"/>
            </a:xfrm>
            <a:prstGeom prst="line">
              <a:avLst/>
            </a:prstGeom>
            <a:ln w="9525" cap="flat" cmpd="sng">
              <a:solidFill>
                <a:schemeClr val="tx1"/>
              </a:solidFill>
              <a:prstDash val="solid"/>
              <a:headEnd type="none" w="med" len="med"/>
              <a:tailEnd type="triangle" w="med" len="med"/>
            </a:ln>
          </p:spPr>
        </p:sp>
        <p:sp>
          <p:nvSpPr>
            <p:cNvPr id="42010" name="Line 26"/>
            <p:cNvSpPr/>
            <p:nvPr/>
          </p:nvSpPr>
          <p:spPr>
            <a:xfrm flipH="1" flipV="1">
              <a:off x="2880" y="2112"/>
              <a:ext cx="432" cy="336"/>
            </a:xfrm>
            <a:prstGeom prst="line">
              <a:avLst/>
            </a:prstGeom>
            <a:ln w="9525" cap="flat" cmpd="sng">
              <a:solidFill>
                <a:schemeClr val="tx1"/>
              </a:solidFill>
              <a:prstDash val="solid"/>
              <a:headEnd type="none" w="med" len="med"/>
              <a:tailEnd type="triangle" w="med" len="med"/>
            </a:ln>
          </p:spPr>
        </p:sp>
        <p:sp>
          <p:nvSpPr>
            <p:cNvPr id="42011" name="Line 27"/>
            <p:cNvSpPr/>
            <p:nvPr/>
          </p:nvSpPr>
          <p:spPr>
            <a:xfrm flipH="1" flipV="1">
              <a:off x="4224" y="1248"/>
              <a:ext cx="240" cy="1200"/>
            </a:xfrm>
            <a:prstGeom prst="line">
              <a:avLst/>
            </a:prstGeom>
            <a:ln w="9525" cap="flat" cmpd="sng">
              <a:solidFill>
                <a:schemeClr val="tx1"/>
              </a:solidFill>
              <a:prstDash val="solid"/>
              <a:headEnd type="none" w="med" len="med"/>
              <a:tailEnd type="triangle" w="med" len="med"/>
            </a:ln>
          </p:spPr>
        </p:sp>
        <p:sp>
          <p:nvSpPr>
            <p:cNvPr id="42012" name="Line 28"/>
            <p:cNvSpPr/>
            <p:nvPr/>
          </p:nvSpPr>
          <p:spPr>
            <a:xfrm flipV="1">
              <a:off x="2160" y="1200"/>
              <a:ext cx="624" cy="288"/>
            </a:xfrm>
            <a:prstGeom prst="line">
              <a:avLst/>
            </a:prstGeom>
            <a:ln w="9525" cap="flat" cmpd="sng">
              <a:solidFill>
                <a:schemeClr val="tx1"/>
              </a:solidFill>
              <a:prstDash val="solid"/>
              <a:headEnd type="none" w="med" len="med"/>
              <a:tailEnd type="triangle" w="med" len="med"/>
            </a:ln>
          </p:spPr>
        </p:sp>
        <p:sp>
          <p:nvSpPr>
            <p:cNvPr id="42013" name="Line 29"/>
            <p:cNvSpPr/>
            <p:nvPr/>
          </p:nvSpPr>
          <p:spPr>
            <a:xfrm flipH="1" flipV="1">
              <a:off x="2784" y="1200"/>
              <a:ext cx="720" cy="288"/>
            </a:xfrm>
            <a:prstGeom prst="line">
              <a:avLst/>
            </a:prstGeom>
            <a:ln w="9525" cap="flat" cmpd="sng">
              <a:solidFill>
                <a:schemeClr val="tx1"/>
              </a:solidFill>
              <a:prstDash val="solid"/>
              <a:headEnd type="none" w="med" len="med"/>
              <a:tailEnd type="triangle" w="med" len="med"/>
            </a:ln>
          </p:spPr>
        </p:sp>
        <p:sp>
          <p:nvSpPr>
            <p:cNvPr id="42014" name="Line 30"/>
            <p:cNvSpPr/>
            <p:nvPr/>
          </p:nvSpPr>
          <p:spPr>
            <a:xfrm>
              <a:off x="2160" y="1680"/>
              <a:ext cx="624" cy="240"/>
            </a:xfrm>
            <a:prstGeom prst="line">
              <a:avLst/>
            </a:prstGeom>
            <a:ln w="9525" cap="flat" cmpd="sng">
              <a:solidFill>
                <a:schemeClr val="tx1"/>
              </a:solidFill>
              <a:prstDash val="solid"/>
              <a:headEnd type="none" w="med" len="med"/>
              <a:tailEnd type="none" w="med" len="med"/>
            </a:ln>
          </p:spPr>
        </p:sp>
        <p:sp>
          <p:nvSpPr>
            <p:cNvPr id="42015" name="Line 31"/>
            <p:cNvSpPr/>
            <p:nvPr/>
          </p:nvSpPr>
          <p:spPr>
            <a:xfrm flipH="1">
              <a:off x="2832" y="1728"/>
              <a:ext cx="720" cy="192"/>
            </a:xfrm>
            <a:prstGeom prst="line">
              <a:avLst/>
            </a:prstGeom>
            <a:ln w="9525" cap="flat" cmpd="sng">
              <a:solidFill>
                <a:schemeClr val="tx1"/>
              </a:solidFill>
              <a:prstDash val="solid"/>
              <a:headEnd type="none" w="med" len="med"/>
              <a:tailEnd type="none" w="med" len="med"/>
            </a:ln>
          </p:spPr>
        </p:sp>
        <p:sp>
          <p:nvSpPr>
            <p:cNvPr id="42016" name="Line 32"/>
            <p:cNvSpPr/>
            <p:nvPr/>
          </p:nvSpPr>
          <p:spPr>
            <a:xfrm flipV="1">
              <a:off x="1200" y="720"/>
              <a:ext cx="1440" cy="336"/>
            </a:xfrm>
            <a:prstGeom prst="line">
              <a:avLst/>
            </a:prstGeom>
            <a:ln w="9525" cap="flat" cmpd="sng">
              <a:solidFill>
                <a:schemeClr val="tx1"/>
              </a:solidFill>
              <a:prstDash val="solid"/>
              <a:headEnd type="none" w="med" len="med"/>
              <a:tailEnd type="triangle" w="med" len="med"/>
            </a:ln>
          </p:spPr>
        </p:sp>
        <p:sp>
          <p:nvSpPr>
            <p:cNvPr id="42017" name="Line 33"/>
            <p:cNvSpPr/>
            <p:nvPr/>
          </p:nvSpPr>
          <p:spPr>
            <a:xfrm flipV="1">
              <a:off x="2784" y="768"/>
              <a:ext cx="0" cy="240"/>
            </a:xfrm>
            <a:prstGeom prst="line">
              <a:avLst/>
            </a:prstGeom>
            <a:ln w="9525" cap="flat" cmpd="sng">
              <a:solidFill>
                <a:schemeClr val="tx1"/>
              </a:solidFill>
              <a:prstDash val="solid"/>
              <a:headEnd type="none" w="med" len="med"/>
              <a:tailEnd type="triangle" w="med" len="med"/>
            </a:ln>
          </p:spPr>
        </p:sp>
        <p:sp>
          <p:nvSpPr>
            <p:cNvPr id="42018" name="Line 34"/>
            <p:cNvSpPr/>
            <p:nvPr/>
          </p:nvSpPr>
          <p:spPr>
            <a:xfrm flipH="1" flipV="1">
              <a:off x="2880" y="720"/>
              <a:ext cx="1248" cy="288"/>
            </a:xfrm>
            <a:prstGeom prst="line">
              <a:avLst/>
            </a:prstGeom>
            <a:ln w="9525" cap="flat" cmpd="sng">
              <a:solidFill>
                <a:schemeClr val="tx1"/>
              </a:solidFill>
              <a:prstDash val="solid"/>
              <a:headEnd type="none" w="med" len="med"/>
              <a:tailEnd type="triangle" w="med" len="med"/>
            </a:ln>
          </p:spPr>
        </p:sp>
        <p:sp>
          <p:nvSpPr>
            <p:cNvPr id="42019" name="Line 35"/>
            <p:cNvSpPr/>
            <p:nvPr/>
          </p:nvSpPr>
          <p:spPr>
            <a:xfrm>
              <a:off x="2544" y="336"/>
              <a:ext cx="336" cy="0"/>
            </a:xfrm>
            <a:prstGeom prst="line">
              <a:avLst/>
            </a:prstGeom>
            <a:ln w="9525" cap="flat" cmpd="sng">
              <a:solidFill>
                <a:schemeClr val="tx1"/>
              </a:solidFill>
              <a:prstDash val="solid"/>
              <a:headEnd type="none" w="med" len="med"/>
              <a:tailEnd type="none" w="med" len="med"/>
            </a:ln>
          </p:spPr>
        </p:sp>
        <p:sp>
          <p:nvSpPr>
            <p:cNvPr id="42020" name="Line 36"/>
            <p:cNvSpPr/>
            <p:nvPr/>
          </p:nvSpPr>
          <p:spPr>
            <a:xfrm>
              <a:off x="2736" y="336"/>
              <a:ext cx="0" cy="288"/>
            </a:xfrm>
            <a:prstGeom prst="line">
              <a:avLst/>
            </a:prstGeom>
            <a:ln w="9525" cap="flat" cmpd="sng">
              <a:solidFill>
                <a:schemeClr val="tx1"/>
              </a:solidFill>
              <a:prstDash val="solid"/>
              <a:headEnd type="none" w="med" len="med"/>
              <a:tailEnd type="none" w="med" len="med"/>
            </a:ln>
          </p:spPr>
        </p:sp>
        <p:sp>
          <p:nvSpPr>
            <p:cNvPr id="42021" name="Line 37"/>
            <p:cNvSpPr/>
            <p:nvPr/>
          </p:nvSpPr>
          <p:spPr>
            <a:xfrm>
              <a:off x="2112" y="3840"/>
              <a:ext cx="576" cy="0"/>
            </a:xfrm>
            <a:prstGeom prst="line">
              <a:avLst/>
            </a:prstGeom>
            <a:ln w="9525" cap="flat" cmpd="sng">
              <a:solidFill>
                <a:schemeClr val="tx1"/>
              </a:solidFill>
              <a:prstDash val="solid"/>
              <a:headEnd type="none" w="med" len="med"/>
              <a:tailEnd type="none" w="med" len="med"/>
            </a:ln>
          </p:spPr>
        </p:sp>
        <p:sp>
          <p:nvSpPr>
            <p:cNvPr id="42022" name="Line 38"/>
            <p:cNvSpPr/>
            <p:nvPr/>
          </p:nvSpPr>
          <p:spPr>
            <a:xfrm>
              <a:off x="2400" y="3600"/>
              <a:ext cx="0" cy="240"/>
            </a:xfrm>
            <a:prstGeom prst="line">
              <a:avLst/>
            </a:prstGeom>
            <a:ln w="9525" cap="flat" cmpd="sng">
              <a:solidFill>
                <a:schemeClr val="tx1"/>
              </a:solidFill>
              <a:prstDash val="solid"/>
              <a:headEnd type="none" w="med" len="med"/>
              <a:tailEnd type="none" w="med" len="med"/>
            </a:ln>
          </p:spPr>
        </p:sp>
      </p:grpSp>
      <p:sp>
        <p:nvSpPr>
          <p:cNvPr id="41987" name="Text Box 40"/>
          <p:cNvSpPr txBox="1"/>
          <p:nvPr/>
        </p:nvSpPr>
        <p:spPr>
          <a:xfrm>
            <a:off x="914400" y="5486400"/>
            <a:ext cx="6394450" cy="366713"/>
          </a:xfrm>
          <a:prstGeom prst="rect">
            <a:avLst/>
          </a:prstGeom>
          <a:noFill/>
          <a:ln w="9525">
            <a:noFill/>
          </a:ln>
        </p:spPr>
        <p:txBody>
          <a:bodyPr wrap="none">
            <a:spAutoFit/>
          </a:bodyPr>
          <a:p>
            <a:r>
              <a:rPr lang="en-US" altLang="zh-CN" b="1" dirty="0">
                <a:latin typeface="Arial" panose="020B0604020202020204" pitchFamily="34" charset="0"/>
              </a:rPr>
              <a:t>Figure 15.11  type hierarchy used in dogs world example.</a:t>
            </a:r>
            <a:endParaRPr lang="en-US" altLang="zh-CN" b="1" dirty="0">
              <a:latin typeface="Arial" panose="020B0604020202020204" pitchFamily="3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01625" y="457200"/>
            <a:ext cx="8540750" cy="56419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2" panose="05020102010507070707" pitchFamily="18" charset="2"/>
              <a:buChar char="¡"/>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The verb plays a particularly important role in building an interpretation, as it defines the relationships  between the subject, object, and other components of the sentence. We represent each verb busing </a:t>
            </a:r>
            <a:r>
              <a:rPr kumimoji="0" lang="en-US" altLang="zh-CN" sz="2400" b="0" i="1" u="none" strike="noStrike" kern="0" cap="none" spc="0" normalizeH="0" baseline="0" noProof="0" dirty="0" smtClean="0">
                <a:ln>
                  <a:noFill/>
                </a:ln>
                <a:solidFill>
                  <a:schemeClr val="tx1"/>
                </a:solidFill>
                <a:effectLst/>
                <a:uLnTx/>
                <a:uFillTx/>
                <a:latin typeface="+mn-lt"/>
                <a:ea typeface="+mn-ea"/>
                <a:cs typeface="+mn-cs"/>
              </a:rPr>
              <a:t>a case frame </a:t>
            </a: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that specifies:</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The linguistic relationships(agent, object, instrument, and so on) appropriate to that particular verb. Transitive verbs. For example, have an object; intransitive verbs do not.</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Constraints on the values that may be assigned to any component of the case frame. For example, in the case frame for the verb ”bites”, we have asserted that the agent must be of the type dog. This cause ”man bites dog” to be rejected as semantically incorrect.</a:t>
            </a:r>
            <a:endParaRPr kumimoji="0" lang="en-US" altLang="zh-CN" sz="24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400" b="0" i="0" u="none" strike="noStrike" kern="0" cap="none" spc="0" normalizeH="0" baseline="0" noProof="0" dirty="0" smtClean="0">
                <a:ln>
                  <a:noFill/>
                </a:ln>
                <a:solidFill>
                  <a:schemeClr val="tx1"/>
                </a:solidFill>
                <a:effectLst/>
                <a:uLnTx/>
                <a:uFillTx/>
                <a:latin typeface="+mn-lt"/>
                <a:ea typeface="+mn-ea"/>
                <a:cs typeface="+mn-cs"/>
              </a:rPr>
              <a:t>Default values on components of the case frame. In the “bites” frame, we have a default value of teeth for the concept linked to the instrument relation.</a:t>
            </a:r>
            <a:endParaRPr kumimoji="0" lang="zh-CN" altLang="en-US" sz="24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2"/>
          <p:cNvSpPr>
            <a:spLocks noGrp="1" noRot="1"/>
          </p:cNvSpPr>
          <p:nvPr>
            <p:ph type="title"/>
          </p:nvPr>
        </p:nvSpPr>
        <p:spPr/>
        <p:txBody>
          <a:bodyPr vert="horz" wrap="square" lIns="91440" tIns="45720" rIns="91440" bIns="45720" anchor="ctr" anchorCtr="0"/>
          <a:p>
            <a:pPr eaLnBrk="1" hangingPunct="1"/>
            <a:endParaRPr lang="zh-CN" altLang="zh-CN" dirty="0"/>
          </a:p>
        </p:txBody>
      </p:sp>
      <p:sp>
        <p:nvSpPr>
          <p:cNvPr id="7171" name="Rectangle 3"/>
          <p:cNvSpPr>
            <a:spLocks noGrp="1" noRot="1"/>
          </p:cNvSpPr>
          <p:nvPr>
            <p:ph idx="1"/>
          </p:nvPr>
        </p:nvSpPr>
        <p:spPr/>
        <p:txBody>
          <a:bodyPr vert="horz" wrap="square" lIns="91440" tIns="45720" rIns="91440" bIns="45720" anchor="t" anchorCtr="0"/>
          <a:p>
            <a:pPr eaLnBrk="1" hangingPunct="1">
              <a:lnSpc>
                <a:spcPct val="90000"/>
              </a:lnSpc>
              <a:buNone/>
            </a:pPr>
            <a:r>
              <a:rPr lang="en-US" altLang="zh-CN" sz="2800" dirty="0"/>
              <a:t>5. </a:t>
            </a:r>
            <a:r>
              <a:rPr lang="en-US" altLang="zh-CN" sz="2800" b="1" i="1" dirty="0"/>
              <a:t>Semantics </a:t>
            </a:r>
            <a:r>
              <a:rPr lang="en-US" altLang="zh-CN" sz="2800" dirty="0"/>
              <a:t>considers the meaning of words…</a:t>
            </a:r>
            <a:endParaRPr lang="en-US" altLang="zh-CN" sz="2800" dirty="0"/>
          </a:p>
          <a:p>
            <a:pPr eaLnBrk="1" hangingPunct="1">
              <a:lnSpc>
                <a:spcPct val="90000"/>
              </a:lnSpc>
              <a:buNone/>
            </a:pPr>
            <a:r>
              <a:rPr lang="en-US" altLang="zh-CN" sz="2800" dirty="0"/>
              <a:t>6. </a:t>
            </a:r>
            <a:r>
              <a:rPr lang="en-US" altLang="zh-CN" sz="2800" b="1" i="1" dirty="0"/>
              <a:t>Pragmatic</a:t>
            </a:r>
            <a:r>
              <a:rPr lang="en-US" altLang="zh-CN" sz="2800" dirty="0"/>
              <a:t>s is the study of the ways in which language is used and its effects on the listener.</a:t>
            </a:r>
            <a:endParaRPr lang="en-US" altLang="zh-CN" sz="2800" dirty="0"/>
          </a:p>
          <a:p>
            <a:pPr eaLnBrk="1" hangingPunct="1">
              <a:lnSpc>
                <a:spcPct val="90000"/>
              </a:lnSpc>
              <a:buNone/>
            </a:pPr>
            <a:r>
              <a:rPr lang="en-US" altLang="zh-CN" sz="2800" dirty="0"/>
              <a:t>7. </a:t>
            </a:r>
            <a:r>
              <a:rPr lang="en-US" altLang="zh-CN" sz="2800" b="1" i="1" dirty="0"/>
              <a:t>World knowledge</a:t>
            </a:r>
            <a:r>
              <a:rPr lang="en-US" altLang="zh-CN" sz="2800" dirty="0"/>
              <a:t> includes knowledge of the physical world, the world of human social interaction, and the role of goals and intentions in communication.</a:t>
            </a:r>
            <a:endParaRPr lang="en-US" altLang="zh-CN" sz="2800" dirty="0"/>
          </a:p>
          <a:p>
            <a:pPr eaLnBrk="1" hangingPunct="1">
              <a:lnSpc>
                <a:spcPct val="90000"/>
              </a:lnSpc>
              <a:buNone/>
            </a:pPr>
            <a:endParaRPr lang="en-US" altLang="zh-CN" sz="28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4034" name="Group 36"/>
          <p:cNvGrpSpPr/>
          <p:nvPr/>
        </p:nvGrpSpPr>
        <p:grpSpPr>
          <a:xfrm>
            <a:off x="1447800" y="1219200"/>
            <a:ext cx="5486400" cy="1524000"/>
            <a:chOff x="912" y="768"/>
            <a:chExt cx="3456" cy="960"/>
          </a:xfrm>
        </p:grpSpPr>
        <p:sp>
          <p:nvSpPr>
            <p:cNvPr id="44057" name="Rectangle 4"/>
            <p:cNvSpPr/>
            <p:nvPr/>
          </p:nvSpPr>
          <p:spPr>
            <a:xfrm>
              <a:off x="912" y="768"/>
              <a:ext cx="62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like</a:t>
              </a:r>
              <a:endParaRPr lang="en-US" altLang="zh-CN" dirty="0">
                <a:latin typeface="Arial" panose="020B0604020202020204" pitchFamily="34" charset="0"/>
              </a:endParaRPr>
            </a:p>
          </p:txBody>
        </p:sp>
        <p:sp>
          <p:nvSpPr>
            <p:cNvPr id="44058" name="Rectangle 9"/>
            <p:cNvSpPr/>
            <p:nvPr/>
          </p:nvSpPr>
          <p:spPr>
            <a:xfrm>
              <a:off x="3744" y="1440"/>
              <a:ext cx="62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entity</a:t>
              </a:r>
              <a:endParaRPr lang="en-US" altLang="zh-CN" dirty="0">
                <a:latin typeface="Arial" panose="020B0604020202020204" pitchFamily="34" charset="0"/>
              </a:endParaRPr>
            </a:p>
          </p:txBody>
        </p:sp>
        <p:sp>
          <p:nvSpPr>
            <p:cNvPr id="44059" name="Rectangle 10"/>
            <p:cNvSpPr/>
            <p:nvPr/>
          </p:nvSpPr>
          <p:spPr>
            <a:xfrm>
              <a:off x="3744" y="816"/>
              <a:ext cx="62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animate</a:t>
              </a:r>
              <a:endParaRPr lang="en-US" altLang="zh-CN" dirty="0">
                <a:latin typeface="Arial" panose="020B0604020202020204" pitchFamily="34" charset="0"/>
              </a:endParaRPr>
            </a:p>
          </p:txBody>
        </p:sp>
        <p:sp>
          <p:nvSpPr>
            <p:cNvPr id="44060" name="Oval 11"/>
            <p:cNvSpPr/>
            <p:nvPr/>
          </p:nvSpPr>
          <p:spPr>
            <a:xfrm>
              <a:off x="2160" y="768"/>
              <a:ext cx="912"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experiencer</a:t>
              </a:r>
              <a:endParaRPr lang="en-US" altLang="zh-CN" dirty="0">
                <a:latin typeface="Arial" panose="020B0604020202020204" pitchFamily="34" charset="0"/>
              </a:endParaRPr>
            </a:p>
          </p:txBody>
        </p:sp>
        <p:sp>
          <p:nvSpPr>
            <p:cNvPr id="44061" name="Oval 12"/>
            <p:cNvSpPr/>
            <p:nvPr/>
          </p:nvSpPr>
          <p:spPr>
            <a:xfrm>
              <a:off x="2160" y="1392"/>
              <a:ext cx="912"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object</a:t>
              </a:r>
              <a:endParaRPr lang="en-US" altLang="zh-CN" dirty="0">
                <a:latin typeface="Arial" panose="020B0604020202020204" pitchFamily="34" charset="0"/>
              </a:endParaRPr>
            </a:p>
          </p:txBody>
        </p:sp>
        <p:sp>
          <p:nvSpPr>
            <p:cNvPr id="44062" name="Line 17"/>
            <p:cNvSpPr/>
            <p:nvPr/>
          </p:nvSpPr>
          <p:spPr>
            <a:xfrm>
              <a:off x="1584" y="912"/>
              <a:ext cx="528" cy="0"/>
            </a:xfrm>
            <a:prstGeom prst="line">
              <a:avLst/>
            </a:prstGeom>
            <a:ln w="9525" cap="flat" cmpd="sng">
              <a:solidFill>
                <a:schemeClr val="tx1"/>
              </a:solidFill>
              <a:prstDash val="solid"/>
              <a:headEnd type="none" w="med" len="med"/>
              <a:tailEnd type="triangle" w="med" len="med"/>
            </a:ln>
          </p:spPr>
        </p:sp>
        <p:sp>
          <p:nvSpPr>
            <p:cNvPr id="44063" name="Line 18"/>
            <p:cNvSpPr/>
            <p:nvPr/>
          </p:nvSpPr>
          <p:spPr>
            <a:xfrm>
              <a:off x="1200" y="1056"/>
              <a:ext cx="0" cy="480"/>
            </a:xfrm>
            <a:prstGeom prst="line">
              <a:avLst/>
            </a:prstGeom>
            <a:ln w="9525" cap="flat" cmpd="sng">
              <a:solidFill>
                <a:schemeClr val="tx1"/>
              </a:solidFill>
              <a:prstDash val="solid"/>
              <a:headEnd type="none" w="med" len="med"/>
              <a:tailEnd type="none" w="med" len="med"/>
            </a:ln>
          </p:spPr>
        </p:sp>
        <p:sp>
          <p:nvSpPr>
            <p:cNvPr id="44064" name="Line 19"/>
            <p:cNvSpPr/>
            <p:nvPr/>
          </p:nvSpPr>
          <p:spPr>
            <a:xfrm>
              <a:off x="1200" y="1536"/>
              <a:ext cx="864" cy="0"/>
            </a:xfrm>
            <a:prstGeom prst="line">
              <a:avLst/>
            </a:prstGeom>
            <a:ln w="9525" cap="flat" cmpd="sng">
              <a:solidFill>
                <a:schemeClr val="tx1"/>
              </a:solidFill>
              <a:prstDash val="solid"/>
              <a:headEnd type="none" w="med" len="med"/>
              <a:tailEnd type="triangle" w="med" len="med"/>
            </a:ln>
          </p:spPr>
        </p:sp>
        <p:sp>
          <p:nvSpPr>
            <p:cNvPr id="44065" name="Line 20"/>
            <p:cNvSpPr/>
            <p:nvPr/>
          </p:nvSpPr>
          <p:spPr>
            <a:xfrm>
              <a:off x="3072" y="912"/>
              <a:ext cx="576" cy="0"/>
            </a:xfrm>
            <a:prstGeom prst="line">
              <a:avLst/>
            </a:prstGeom>
            <a:ln w="9525" cap="flat" cmpd="sng">
              <a:solidFill>
                <a:schemeClr val="tx1"/>
              </a:solidFill>
              <a:prstDash val="solid"/>
              <a:headEnd type="none" w="med" len="med"/>
              <a:tailEnd type="triangle" w="med" len="med"/>
            </a:ln>
          </p:spPr>
        </p:sp>
        <p:sp>
          <p:nvSpPr>
            <p:cNvPr id="44066" name="Line 21"/>
            <p:cNvSpPr/>
            <p:nvPr/>
          </p:nvSpPr>
          <p:spPr>
            <a:xfrm>
              <a:off x="3072" y="1584"/>
              <a:ext cx="624" cy="0"/>
            </a:xfrm>
            <a:prstGeom prst="line">
              <a:avLst/>
            </a:prstGeom>
            <a:ln w="9525" cap="flat" cmpd="sng">
              <a:solidFill>
                <a:schemeClr val="tx1"/>
              </a:solidFill>
              <a:prstDash val="solid"/>
              <a:headEnd type="none" w="med" len="med"/>
              <a:tailEnd type="triangle" w="med" len="med"/>
            </a:ln>
          </p:spPr>
        </p:sp>
      </p:grpSp>
      <p:grpSp>
        <p:nvGrpSpPr>
          <p:cNvPr id="44035" name="Group 37"/>
          <p:cNvGrpSpPr/>
          <p:nvPr/>
        </p:nvGrpSpPr>
        <p:grpSpPr>
          <a:xfrm>
            <a:off x="1371600" y="3505200"/>
            <a:ext cx="6324600" cy="2286000"/>
            <a:chOff x="864" y="2208"/>
            <a:chExt cx="3984" cy="1440"/>
          </a:xfrm>
        </p:grpSpPr>
        <p:sp>
          <p:nvSpPr>
            <p:cNvPr id="44037" name="Rectangle 5"/>
            <p:cNvSpPr/>
            <p:nvPr/>
          </p:nvSpPr>
          <p:spPr>
            <a:xfrm>
              <a:off x="2928" y="3360"/>
              <a:ext cx="62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teeth</a:t>
              </a:r>
              <a:endParaRPr lang="en-US" altLang="zh-CN" dirty="0">
                <a:latin typeface="Arial" panose="020B0604020202020204" pitchFamily="34" charset="0"/>
              </a:endParaRPr>
            </a:p>
          </p:txBody>
        </p:sp>
        <p:sp>
          <p:nvSpPr>
            <p:cNvPr id="44038" name="Rectangle 6"/>
            <p:cNvSpPr/>
            <p:nvPr/>
          </p:nvSpPr>
          <p:spPr>
            <a:xfrm>
              <a:off x="2928" y="2832"/>
              <a:ext cx="62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entity</a:t>
              </a:r>
              <a:endParaRPr lang="en-US" altLang="zh-CN" dirty="0">
                <a:latin typeface="Arial" panose="020B0604020202020204" pitchFamily="34" charset="0"/>
              </a:endParaRPr>
            </a:p>
          </p:txBody>
        </p:sp>
        <p:sp>
          <p:nvSpPr>
            <p:cNvPr id="44039" name="Rectangle 7"/>
            <p:cNvSpPr/>
            <p:nvPr/>
          </p:nvSpPr>
          <p:spPr>
            <a:xfrm>
              <a:off x="2928" y="2256"/>
              <a:ext cx="62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dog</a:t>
              </a:r>
              <a:endParaRPr lang="en-US" altLang="zh-CN" dirty="0">
                <a:latin typeface="Arial" panose="020B0604020202020204" pitchFamily="34" charset="0"/>
              </a:endParaRPr>
            </a:p>
          </p:txBody>
        </p:sp>
        <p:sp>
          <p:nvSpPr>
            <p:cNvPr id="44040" name="Rectangle 8"/>
            <p:cNvSpPr/>
            <p:nvPr/>
          </p:nvSpPr>
          <p:spPr>
            <a:xfrm>
              <a:off x="864" y="2208"/>
              <a:ext cx="62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bite</a:t>
              </a:r>
              <a:endParaRPr lang="en-US" altLang="zh-CN" dirty="0">
                <a:latin typeface="Arial" panose="020B0604020202020204" pitchFamily="34" charset="0"/>
              </a:endParaRPr>
            </a:p>
          </p:txBody>
        </p:sp>
        <p:sp>
          <p:nvSpPr>
            <p:cNvPr id="44041" name="Oval 13"/>
            <p:cNvSpPr/>
            <p:nvPr/>
          </p:nvSpPr>
          <p:spPr>
            <a:xfrm>
              <a:off x="1776" y="3312"/>
              <a:ext cx="912"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instrument</a:t>
              </a:r>
              <a:endParaRPr lang="en-US" altLang="zh-CN" dirty="0">
                <a:latin typeface="Arial" panose="020B0604020202020204" pitchFamily="34" charset="0"/>
              </a:endParaRPr>
            </a:p>
          </p:txBody>
        </p:sp>
        <p:sp>
          <p:nvSpPr>
            <p:cNvPr id="44042" name="Oval 14"/>
            <p:cNvSpPr/>
            <p:nvPr/>
          </p:nvSpPr>
          <p:spPr>
            <a:xfrm>
              <a:off x="1824" y="2208"/>
              <a:ext cx="912"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agent</a:t>
              </a:r>
              <a:endParaRPr lang="en-US" altLang="zh-CN" dirty="0">
                <a:latin typeface="Arial" panose="020B0604020202020204" pitchFamily="34" charset="0"/>
              </a:endParaRPr>
            </a:p>
          </p:txBody>
        </p:sp>
        <p:sp>
          <p:nvSpPr>
            <p:cNvPr id="44043" name="Oval 15"/>
            <p:cNvSpPr/>
            <p:nvPr/>
          </p:nvSpPr>
          <p:spPr>
            <a:xfrm>
              <a:off x="1824" y="2832"/>
              <a:ext cx="912"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object</a:t>
              </a:r>
              <a:endParaRPr lang="en-US" altLang="zh-CN" dirty="0">
                <a:latin typeface="Arial" panose="020B0604020202020204" pitchFamily="34" charset="0"/>
              </a:endParaRPr>
            </a:p>
          </p:txBody>
        </p:sp>
        <p:sp>
          <p:nvSpPr>
            <p:cNvPr id="44044" name="Oval 16"/>
            <p:cNvSpPr/>
            <p:nvPr/>
          </p:nvSpPr>
          <p:spPr>
            <a:xfrm>
              <a:off x="3936" y="2736"/>
              <a:ext cx="912"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part</a:t>
              </a:r>
              <a:endParaRPr lang="en-US" altLang="zh-CN" dirty="0">
                <a:latin typeface="Arial" panose="020B0604020202020204" pitchFamily="34" charset="0"/>
              </a:endParaRPr>
            </a:p>
          </p:txBody>
        </p:sp>
        <p:sp>
          <p:nvSpPr>
            <p:cNvPr id="44045" name="Line 22"/>
            <p:cNvSpPr/>
            <p:nvPr/>
          </p:nvSpPr>
          <p:spPr>
            <a:xfrm>
              <a:off x="1488" y="2352"/>
              <a:ext cx="288" cy="0"/>
            </a:xfrm>
            <a:prstGeom prst="line">
              <a:avLst/>
            </a:prstGeom>
            <a:ln w="9525" cap="flat" cmpd="sng">
              <a:solidFill>
                <a:schemeClr val="tx1"/>
              </a:solidFill>
              <a:prstDash val="solid"/>
              <a:headEnd type="none" w="med" len="med"/>
              <a:tailEnd type="triangle" w="med" len="med"/>
            </a:ln>
          </p:spPr>
        </p:sp>
        <p:sp>
          <p:nvSpPr>
            <p:cNvPr id="44046" name="Line 23"/>
            <p:cNvSpPr/>
            <p:nvPr/>
          </p:nvSpPr>
          <p:spPr>
            <a:xfrm>
              <a:off x="1296" y="2496"/>
              <a:ext cx="0" cy="480"/>
            </a:xfrm>
            <a:prstGeom prst="line">
              <a:avLst/>
            </a:prstGeom>
            <a:ln w="9525" cap="flat" cmpd="sng">
              <a:solidFill>
                <a:schemeClr val="tx1"/>
              </a:solidFill>
              <a:prstDash val="solid"/>
              <a:headEnd type="none" w="med" len="med"/>
              <a:tailEnd type="none" w="med" len="med"/>
            </a:ln>
          </p:spPr>
        </p:sp>
        <p:sp>
          <p:nvSpPr>
            <p:cNvPr id="44047" name="Line 24"/>
            <p:cNvSpPr/>
            <p:nvPr/>
          </p:nvSpPr>
          <p:spPr>
            <a:xfrm>
              <a:off x="1056" y="2496"/>
              <a:ext cx="0" cy="1008"/>
            </a:xfrm>
            <a:prstGeom prst="line">
              <a:avLst/>
            </a:prstGeom>
            <a:ln w="9525" cap="flat" cmpd="sng">
              <a:solidFill>
                <a:schemeClr val="tx1"/>
              </a:solidFill>
              <a:prstDash val="solid"/>
              <a:headEnd type="none" w="med" len="med"/>
              <a:tailEnd type="none" w="med" len="med"/>
            </a:ln>
          </p:spPr>
        </p:sp>
        <p:sp>
          <p:nvSpPr>
            <p:cNvPr id="44048" name="Line 25"/>
            <p:cNvSpPr/>
            <p:nvPr/>
          </p:nvSpPr>
          <p:spPr>
            <a:xfrm>
              <a:off x="1296" y="2976"/>
              <a:ext cx="480" cy="0"/>
            </a:xfrm>
            <a:prstGeom prst="line">
              <a:avLst/>
            </a:prstGeom>
            <a:ln w="9525" cap="flat" cmpd="sng">
              <a:solidFill>
                <a:schemeClr val="tx1"/>
              </a:solidFill>
              <a:prstDash val="solid"/>
              <a:headEnd type="none" w="med" len="med"/>
              <a:tailEnd type="triangle" w="med" len="med"/>
            </a:ln>
          </p:spPr>
        </p:sp>
        <p:sp>
          <p:nvSpPr>
            <p:cNvPr id="44049" name="Line 26"/>
            <p:cNvSpPr/>
            <p:nvPr/>
          </p:nvSpPr>
          <p:spPr>
            <a:xfrm>
              <a:off x="1056" y="3504"/>
              <a:ext cx="672" cy="0"/>
            </a:xfrm>
            <a:prstGeom prst="line">
              <a:avLst/>
            </a:prstGeom>
            <a:ln w="9525" cap="flat" cmpd="sng">
              <a:solidFill>
                <a:schemeClr val="tx1"/>
              </a:solidFill>
              <a:prstDash val="solid"/>
              <a:headEnd type="none" w="med" len="med"/>
              <a:tailEnd type="triangle" w="med" len="med"/>
            </a:ln>
          </p:spPr>
        </p:sp>
        <p:sp>
          <p:nvSpPr>
            <p:cNvPr id="44050" name="Line 27"/>
            <p:cNvSpPr/>
            <p:nvPr/>
          </p:nvSpPr>
          <p:spPr>
            <a:xfrm>
              <a:off x="2736" y="2352"/>
              <a:ext cx="144" cy="0"/>
            </a:xfrm>
            <a:prstGeom prst="line">
              <a:avLst/>
            </a:prstGeom>
            <a:ln w="9525" cap="flat" cmpd="sng">
              <a:solidFill>
                <a:schemeClr val="tx1"/>
              </a:solidFill>
              <a:prstDash val="solid"/>
              <a:headEnd type="none" w="med" len="med"/>
              <a:tailEnd type="triangle" w="med" len="med"/>
            </a:ln>
          </p:spPr>
        </p:sp>
        <p:sp>
          <p:nvSpPr>
            <p:cNvPr id="44051" name="Line 28"/>
            <p:cNvSpPr/>
            <p:nvPr/>
          </p:nvSpPr>
          <p:spPr>
            <a:xfrm>
              <a:off x="2736" y="3024"/>
              <a:ext cx="144" cy="0"/>
            </a:xfrm>
            <a:prstGeom prst="line">
              <a:avLst/>
            </a:prstGeom>
            <a:ln w="9525" cap="flat" cmpd="sng">
              <a:solidFill>
                <a:schemeClr val="tx1"/>
              </a:solidFill>
              <a:prstDash val="solid"/>
              <a:headEnd type="none" w="med" len="med"/>
              <a:tailEnd type="triangle" w="med" len="med"/>
            </a:ln>
          </p:spPr>
        </p:sp>
        <p:sp>
          <p:nvSpPr>
            <p:cNvPr id="44052" name="Line 29"/>
            <p:cNvSpPr/>
            <p:nvPr/>
          </p:nvSpPr>
          <p:spPr>
            <a:xfrm>
              <a:off x="2688" y="3504"/>
              <a:ext cx="192" cy="0"/>
            </a:xfrm>
            <a:prstGeom prst="line">
              <a:avLst/>
            </a:prstGeom>
            <a:ln w="9525" cap="flat" cmpd="sng">
              <a:solidFill>
                <a:schemeClr val="tx1"/>
              </a:solidFill>
              <a:prstDash val="solid"/>
              <a:headEnd type="none" w="med" len="med"/>
              <a:tailEnd type="triangle" w="med" len="med"/>
            </a:ln>
          </p:spPr>
        </p:sp>
        <p:sp>
          <p:nvSpPr>
            <p:cNvPr id="44053" name="Line 30"/>
            <p:cNvSpPr/>
            <p:nvPr/>
          </p:nvSpPr>
          <p:spPr>
            <a:xfrm>
              <a:off x="3552" y="3504"/>
              <a:ext cx="864" cy="0"/>
            </a:xfrm>
            <a:prstGeom prst="line">
              <a:avLst/>
            </a:prstGeom>
            <a:ln w="9525" cap="flat" cmpd="sng">
              <a:solidFill>
                <a:schemeClr val="tx1"/>
              </a:solidFill>
              <a:prstDash val="solid"/>
              <a:headEnd type="none" w="med" len="med"/>
              <a:tailEnd type="none" w="med" len="med"/>
            </a:ln>
          </p:spPr>
        </p:sp>
        <p:sp>
          <p:nvSpPr>
            <p:cNvPr id="44054" name="Line 31"/>
            <p:cNvSpPr/>
            <p:nvPr/>
          </p:nvSpPr>
          <p:spPr>
            <a:xfrm flipV="1">
              <a:off x="4416" y="3120"/>
              <a:ext cx="0" cy="384"/>
            </a:xfrm>
            <a:prstGeom prst="line">
              <a:avLst/>
            </a:prstGeom>
            <a:ln w="9525" cap="flat" cmpd="sng">
              <a:solidFill>
                <a:schemeClr val="tx1"/>
              </a:solidFill>
              <a:prstDash val="solid"/>
              <a:headEnd type="none" w="med" len="med"/>
              <a:tailEnd type="triangle" w="med" len="med"/>
            </a:ln>
          </p:spPr>
        </p:sp>
        <p:sp>
          <p:nvSpPr>
            <p:cNvPr id="44055" name="Line 32"/>
            <p:cNvSpPr/>
            <p:nvPr/>
          </p:nvSpPr>
          <p:spPr>
            <a:xfrm flipV="1">
              <a:off x="4368" y="2400"/>
              <a:ext cx="0" cy="336"/>
            </a:xfrm>
            <a:prstGeom prst="line">
              <a:avLst/>
            </a:prstGeom>
            <a:ln w="9525" cap="flat" cmpd="sng">
              <a:solidFill>
                <a:schemeClr val="tx1"/>
              </a:solidFill>
              <a:prstDash val="solid"/>
              <a:headEnd type="none" w="med" len="med"/>
              <a:tailEnd type="none" w="med" len="med"/>
            </a:ln>
          </p:spPr>
        </p:sp>
        <p:sp>
          <p:nvSpPr>
            <p:cNvPr id="44056" name="Line 33"/>
            <p:cNvSpPr/>
            <p:nvPr/>
          </p:nvSpPr>
          <p:spPr>
            <a:xfrm flipH="1">
              <a:off x="3552" y="2400"/>
              <a:ext cx="816" cy="0"/>
            </a:xfrm>
            <a:prstGeom prst="line">
              <a:avLst/>
            </a:prstGeom>
            <a:ln w="9525" cap="flat" cmpd="sng">
              <a:solidFill>
                <a:schemeClr val="tx1"/>
              </a:solidFill>
              <a:prstDash val="solid"/>
              <a:headEnd type="none" w="med" len="med"/>
              <a:tailEnd type="triangle" w="med" len="med"/>
            </a:ln>
          </p:spPr>
        </p:sp>
      </p:grpSp>
      <p:sp>
        <p:nvSpPr>
          <p:cNvPr id="44036" name="Text Box 34"/>
          <p:cNvSpPr txBox="1"/>
          <p:nvPr/>
        </p:nvSpPr>
        <p:spPr>
          <a:xfrm>
            <a:off x="1736725" y="6284913"/>
            <a:ext cx="5861050" cy="366712"/>
          </a:xfrm>
          <a:prstGeom prst="rect">
            <a:avLst/>
          </a:prstGeom>
          <a:noFill/>
          <a:ln w="9525">
            <a:noFill/>
          </a:ln>
        </p:spPr>
        <p:txBody>
          <a:bodyPr wrap="none">
            <a:spAutoFit/>
          </a:bodyPr>
          <a:p>
            <a:r>
              <a:rPr lang="en-US" altLang="zh-CN" b="1" dirty="0">
                <a:latin typeface="Arial" panose="020B0604020202020204" pitchFamily="34" charset="0"/>
              </a:rPr>
              <a:t>Figure 15.12  case frames for the verbs like and bite.</a:t>
            </a:r>
            <a:endParaRPr lang="en-US" altLang="zh-CN" b="1" dirty="0">
              <a:latin typeface="Arial" panose="020B0604020202020204" pitchFamily="3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5058" name="Rectangle 3"/>
          <p:cNvSpPr>
            <a:spLocks noGrp="1" noRot="1"/>
          </p:cNvSpPr>
          <p:nvPr>
            <p:ph idx="1"/>
          </p:nvPr>
        </p:nvSpPr>
        <p:spPr>
          <a:xfrm>
            <a:off x="304800" y="457200"/>
            <a:ext cx="8540750" cy="6629400"/>
          </a:xfrm>
        </p:spPr>
        <p:txBody>
          <a:bodyPr vert="horz" wrap="square" lIns="91440" tIns="45720" rIns="91440" bIns="45720" anchor="t" anchorCtr="0"/>
          <a:p>
            <a:pPr eaLnBrk="1" hangingPunct="1">
              <a:lnSpc>
                <a:spcPct val="80000"/>
              </a:lnSpc>
            </a:pPr>
            <a:r>
              <a:rPr lang="en-US" altLang="zh-CN" sz="2000" dirty="0"/>
              <a:t>Procedure sentence;</a:t>
            </a:r>
            <a:endParaRPr lang="en-US" altLang="zh-CN" sz="2000" dirty="0"/>
          </a:p>
          <a:p>
            <a:pPr eaLnBrk="1" hangingPunct="1">
              <a:lnSpc>
                <a:spcPct val="80000"/>
              </a:lnSpc>
            </a:pPr>
            <a:r>
              <a:rPr lang="en-US" altLang="zh-CN" sz="2000" dirty="0"/>
              <a:t>Begin</a:t>
            </a:r>
            <a:endParaRPr lang="en-US" altLang="zh-CN" sz="2000" dirty="0"/>
          </a:p>
          <a:p>
            <a:pPr eaLnBrk="1" hangingPunct="1">
              <a:lnSpc>
                <a:spcPct val="80000"/>
              </a:lnSpc>
            </a:pPr>
            <a:r>
              <a:rPr lang="en-US" altLang="zh-CN" sz="2000" dirty="0"/>
              <a:t>   call   noun_phrase to get a representation of the subject;</a:t>
            </a:r>
            <a:endParaRPr lang="en-US" altLang="zh-CN" sz="2000" dirty="0"/>
          </a:p>
          <a:p>
            <a:pPr eaLnBrk="1" hangingPunct="1">
              <a:lnSpc>
                <a:spcPct val="80000"/>
              </a:lnSpc>
            </a:pPr>
            <a:r>
              <a:rPr lang="en-US" altLang="zh-CN" sz="2000" dirty="0"/>
              <a:t>   call verb_phrase to get a representation of the verb_phrase;</a:t>
            </a:r>
            <a:endParaRPr lang="en-US" altLang="zh-CN" sz="2000" dirty="0"/>
          </a:p>
          <a:p>
            <a:pPr eaLnBrk="1" hangingPunct="1">
              <a:lnSpc>
                <a:spcPct val="80000"/>
              </a:lnSpc>
            </a:pPr>
            <a:r>
              <a:rPr lang="en-US" altLang="zh-CN" sz="2000" dirty="0"/>
              <a:t>   using join and restrict, bind the noun concept returned for the subject to the agent of the graph for the verb_phrase</a:t>
            </a:r>
            <a:endParaRPr lang="en-US" altLang="zh-CN" sz="2000" dirty="0"/>
          </a:p>
          <a:p>
            <a:pPr eaLnBrk="1" hangingPunct="1">
              <a:lnSpc>
                <a:spcPct val="80000"/>
              </a:lnSpc>
            </a:pPr>
            <a:r>
              <a:rPr lang="en-US" altLang="zh-CN" sz="2000" dirty="0"/>
              <a:t>End</a:t>
            </a:r>
            <a:endParaRPr lang="en-US" altLang="zh-CN" sz="2000" dirty="0"/>
          </a:p>
          <a:p>
            <a:pPr eaLnBrk="1" hangingPunct="1">
              <a:lnSpc>
                <a:spcPct val="80000"/>
              </a:lnSpc>
            </a:pPr>
            <a:r>
              <a:rPr lang="en-US" altLang="zh-CN" sz="2000" dirty="0"/>
              <a:t>Procedure noun_phrase</a:t>
            </a:r>
            <a:endParaRPr lang="en-US" altLang="zh-CN" sz="2000" dirty="0"/>
          </a:p>
          <a:p>
            <a:pPr eaLnBrk="1" hangingPunct="1">
              <a:lnSpc>
                <a:spcPct val="80000"/>
              </a:lnSpc>
            </a:pPr>
            <a:r>
              <a:rPr lang="en-US" altLang="zh-CN" sz="2000" dirty="0"/>
              <a:t>Begin</a:t>
            </a:r>
            <a:endParaRPr lang="en-US" altLang="zh-CN" sz="2000" dirty="0"/>
          </a:p>
          <a:p>
            <a:pPr eaLnBrk="1" hangingPunct="1">
              <a:lnSpc>
                <a:spcPct val="80000"/>
              </a:lnSpc>
            </a:pPr>
            <a:r>
              <a:rPr lang="en-US" altLang="zh-CN" sz="2000" dirty="0"/>
              <a:t>   call noun to get a representation of the noun;</a:t>
            </a:r>
            <a:endParaRPr lang="en-US" altLang="zh-CN" sz="2000" dirty="0"/>
          </a:p>
          <a:p>
            <a:pPr eaLnBrk="1" hangingPunct="1">
              <a:lnSpc>
                <a:spcPct val="80000"/>
              </a:lnSpc>
            </a:pPr>
            <a:r>
              <a:rPr lang="en-US" altLang="zh-CN" sz="2000" dirty="0"/>
              <a:t>   case </a:t>
            </a:r>
            <a:endParaRPr lang="en-US" altLang="zh-CN" sz="2000" dirty="0"/>
          </a:p>
          <a:p>
            <a:pPr eaLnBrk="1" hangingPunct="1">
              <a:lnSpc>
                <a:spcPct val="80000"/>
              </a:lnSpc>
            </a:pPr>
            <a:r>
              <a:rPr lang="en-US" altLang="zh-CN" sz="2000" dirty="0"/>
              <a:t>      the article is indefinite and number singular:the noun concept is generic;</a:t>
            </a:r>
            <a:endParaRPr lang="en-US" altLang="zh-CN" sz="2000" dirty="0"/>
          </a:p>
          <a:p>
            <a:pPr eaLnBrk="1" hangingPunct="1">
              <a:lnSpc>
                <a:spcPct val="80000"/>
              </a:lnSpc>
            </a:pPr>
            <a:r>
              <a:rPr lang="en-US" altLang="zh-CN" sz="2000" dirty="0"/>
              <a:t>      the article is definite and number singular:bind maker to noun concept;</a:t>
            </a:r>
            <a:endParaRPr lang="en-US" altLang="zh-CN" sz="2000" dirty="0"/>
          </a:p>
          <a:p>
            <a:pPr eaLnBrk="1" hangingPunct="1">
              <a:lnSpc>
                <a:spcPct val="80000"/>
              </a:lnSpc>
            </a:pPr>
            <a:r>
              <a:rPr lang="en-US" altLang="zh-CN" sz="2000" dirty="0"/>
              <a:t>      number is plural:indicate that the noun concept is plural</a:t>
            </a:r>
            <a:endParaRPr lang="en-US" altLang="zh-CN" sz="2000" dirty="0"/>
          </a:p>
          <a:p>
            <a:pPr eaLnBrk="1" hangingPunct="1">
              <a:lnSpc>
                <a:spcPct val="80000"/>
              </a:lnSpc>
            </a:pPr>
            <a:r>
              <a:rPr lang="en-US" altLang="zh-CN" sz="2000" dirty="0"/>
              <a:t>   endcase</a:t>
            </a:r>
            <a:endParaRPr lang="en-US" altLang="zh-CN" sz="2000" dirty="0"/>
          </a:p>
          <a:p>
            <a:pPr eaLnBrk="1" hangingPunct="1">
              <a:lnSpc>
                <a:spcPct val="80000"/>
              </a:lnSpc>
            </a:pPr>
            <a:r>
              <a:rPr lang="en-US" altLang="zh-CN" sz="2000" dirty="0"/>
              <a:t>End.</a:t>
            </a:r>
            <a:endParaRPr lang="en-US" altLang="zh-CN" sz="20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6082" name="Rectangle 3"/>
          <p:cNvSpPr>
            <a:spLocks noGrp="1" noRot="1"/>
          </p:cNvSpPr>
          <p:nvPr>
            <p:ph idx="1"/>
          </p:nvPr>
        </p:nvSpPr>
        <p:spPr>
          <a:xfrm>
            <a:off x="301625" y="228600"/>
            <a:ext cx="8540750" cy="6248400"/>
          </a:xfrm>
        </p:spPr>
        <p:txBody>
          <a:bodyPr vert="horz" wrap="square" lIns="91440" tIns="45720" rIns="91440" bIns="45720" anchor="t" anchorCtr="0"/>
          <a:p>
            <a:pPr eaLnBrk="1" hangingPunct="1">
              <a:lnSpc>
                <a:spcPct val="80000"/>
              </a:lnSpc>
            </a:pPr>
            <a:r>
              <a:rPr lang="en-US" altLang="zh-CN" sz="2000" dirty="0"/>
              <a:t>Procedure verb_phrase;</a:t>
            </a:r>
            <a:endParaRPr lang="en-US" altLang="zh-CN" sz="2000" dirty="0"/>
          </a:p>
          <a:p>
            <a:pPr eaLnBrk="1" hangingPunct="1">
              <a:lnSpc>
                <a:spcPct val="80000"/>
              </a:lnSpc>
            </a:pPr>
            <a:r>
              <a:rPr lang="en-US" altLang="zh-CN" sz="2000" dirty="0"/>
              <a:t>   begin</a:t>
            </a:r>
            <a:endParaRPr lang="en-US" altLang="zh-CN" sz="2000" dirty="0"/>
          </a:p>
          <a:p>
            <a:pPr eaLnBrk="1" hangingPunct="1">
              <a:lnSpc>
                <a:spcPct val="80000"/>
              </a:lnSpc>
            </a:pPr>
            <a:r>
              <a:rPr lang="en-US" altLang="zh-CN" sz="2000" dirty="0"/>
              <a:t>      call verb to get a representation of the verb;</a:t>
            </a:r>
            <a:endParaRPr lang="en-US" altLang="zh-CN" sz="2000" dirty="0"/>
          </a:p>
          <a:p>
            <a:pPr eaLnBrk="1" hangingPunct="1">
              <a:lnSpc>
                <a:spcPct val="80000"/>
              </a:lnSpc>
            </a:pPr>
            <a:r>
              <a:rPr lang="en-US" altLang="zh-CN" sz="2000" dirty="0"/>
              <a:t>      if the verb has an object</a:t>
            </a:r>
            <a:endParaRPr lang="en-US" altLang="zh-CN" sz="2000" dirty="0"/>
          </a:p>
          <a:p>
            <a:pPr eaLnBrk="1" hangingPunct="1">
              <a:lnSpc>
                <a:spcPct val="80000"/>
              </a:lnSpc>
            </a:pPr>
            <a:r>
              <a:rPr lang="en-US" altLang="zh-CN" sz="2000" dirty="0"/>
              <a:t>         then begin</a:t>
            </a:r>
            <a:endParaRPr lang="en-US" altLang="zh-CN" sz="2000" dirty="0"/>
          </a:p>
          <a:p>
            <a:pPr eaLnBrk="1" hangingPunct="1">
              <a:lnSpc>
                <a:spcPct val="80000"/>
              </a:lnSpc>
            </a:pPr>
            <a:r>
              <a:rPr lang="en-US" altLang="zh-CN" sz="2000" dirty="0"/>
              <a:t>            call noun_phrase to get a representation of the object;</a:t>
            </a:r>
            <a:endParaRPr lang="en-US" altLang="zh-CN" sz="2000" dirty="0"/>
          </a:p>
          <a:p>
            <a:pPr eaLnBrk="1" hangingPunct="1">
              <a:lnSpc>
                <a:spcPct val="80000"/>
              </a:lnSpc>
            </a:pPr>
            <a:r>
              <a:rPr lang="en-US" altLang="zh-CN" sz="2000" dirty="0"/>
              <a:t>            using join and restrict,bind concept for object to object of the verb</a:t>
            </a:r>
            <a:endParaRPr lang="en-US" altLang="zh-CN" sz="2000" dirty="0"/>
          </a:p>
          <a:p>
            <a:pPr eaLnBrk="1" hangingPunct="1">
              <a:lnSpc>
                <a:spcPct val="80000"/>
              </a:lnSpc>
            </a:pPr>
            <a:r>
              <a:rPr lang="en-US" altLang="zh-CN" sz="2000" dirty="0"/>
              <a:t>          end</a:t>
            </a:r>
            <a:endParaRPr lang="en-US" altLang="zh-CN" sz="2000" dirty="0"/>
          </a:p>
          <a:p>
            <a:pPr eaLnBrk="1" hangingPunct="1">
              <a:lnSpc>
                <a:spcPct val="80000"/>
              </a:lnSpc>
            </a:pPr>
            <a:r>
              <a:rPr lang="en-US" altLang="zh-CN" sz="2000" dirty="0"/>
              <a:t>       end</a:t>
            </a:r>
            <a:endParaRPr lang="en-US" altLang="zh-CN" sz="2000" dirty="0"/>
          </a:p>
          <a:p>
            <a:pPr eaLnBrk="1" hangingPunct="1">
              <a:lnSpc>
                <a:spcPct val="80000"/>
              </a:lnSpc>
            </a:pPr>
            <a:r>
              <a:rPr lang="en-US" altLang="zh-CN" sz="2000" dirty="0"/>
              <a:t>Procedure verb;</a:t>
            </a:r>
            <a:endParaRPr lang="en-US" altLang="zh-CN" sz="2000" dirty="0"/>
          </a:p>
          <a:p>
            <a:pPr eaLnBrk="1" hangingPunct="1">
              <a:lnSpc>
                <a:spcPct val="80000"/>
              </a:lnSpc>
            </a:pPr>
            <a:r>
              <a:rPr lang="en-US" altLang="zh-CN" sz="2000" dirty="0"/>
              <a:t>   begin </a:t>
            </a:r>
            <a:endParaRPr lang="en-US" altLang="zh-CN" sz="2000" dirty="0"/>
          </a:p>
          <a:p>
            <a:pPr eaLnBrk="1" hangingPunct="1">
              <a:lnSpc>
                <a:spcPct val="80000"/>
              </a:lnSpc>
            </a:pPr>
            <a:r>
              <a:rPr lang="en-US" altLang="zh-CN" sz="2000" dirty="0"/>
              <a:t>       retrieve the case frame for the verb</a:t>
            </a:r>
            <a:endParaRPr lang="en-US" altLang="zh-CN" sz="2000" dirty="0"/>
          </a:p>
          <a:p>
            <a:pPr eaLnBrk="1" hangingPunct="1">
              <a:lnSpc>
                <a:spcPct val="80000"/>
              </a:lnSpc>
            </a:pPr>
            <a:r>
              <a:rPr lang="en-US" altLang="zh-CN" sz="2000" dirty="0"/>
              <a:t>   end</a:t>
            </a:r>
            <a:endParaRPr lang="en-US" altLang="zh-CN" sz="2000" dirty="0"/>
          </a:p>
          <a:p>
            <a:pPr eaLnBrk="1" hangingPunct="1">
              <a:lnSpc>
                <a:spcPct val="80000"/>
              </a:lnSpc>
            </a:pPr>
            <a:r>
              <a:rPr lang="en-US" altLang="zh-CN" sz="2000" dirty="0"/>
              <a:t>Procedure noun;</a:t>
            </a:r>
            <a:endParaRPr lang="en-US" altLang="zh-CN" sz="2000" dirty="0"/>
          </a:p>
          <a:p>
            <a:pPr eaLnBrk="1" hangingPunct="1">
              <a:lnSpc>
                <a:spcPct val="80000"/>
              </a:lnSpc>
            </a:pPr>
            <a:r>
              <a:rPr lang="en-US" altLang="zh-CN" sz="2000" dirty="0"/>
              <a:t>   begin</a:t>
            </a:r>
            <a:endParaRPr lang="en-US" altLang="zh-CN" sz="2000" dirty="0"/>
          </a:p>
          <a:p>
            <a:pPr eaLnBrk="1" hangingPunct="1">
              <a:lnSpc>
                <a:spcPct val="80000"/>
              </a:lnSpc>
            </a:pPr>
            <a:r>
              <a:rPr lang="en-US" altLang="zh-CN" sz="2000" dirty="0"/>
              <a:t>       retrieve the concept for the noun</a:t>
            </a:r>
            <a:endParaRPr lang="en-US" altLang="zh-CN" sz="2000" dirty="0"/>
          </a:p>
          <a:p>
            <a:pPr eaLnBrk="1" hangingPunct="1">
              <a:lnSpc>
                <a:spcPct val="80000"/>
              </a:lnSpc>
            </a:pPr>
            <a:r>
              <a:rPr lang="en-US" altLang="zh-CN" sz="2000" dirty="0"/>
              <a:t>  end.</a:t>
            </a:r>
            <a:endParaRPr lang="en-US" altLang="zh-CN" sz="2000" dirty="0"/>
          </a:p>
          <a:p>
            <a:pPr eaLnBrk="1" hangingPunct="1">
              <a:lnSpc>
                <a:spcPct val="80000"/>
              </a:lnSpc>
            </a:pPr>
            <a:endParaRPr lang="en-US" altLang="zh-CN" sz="20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47106" name="Group 47"/>
          <p:cNvGrpSpPr/>
          <p:nvPr/>
        </p:nvGrpSpPr>
        <p:grpSpPr>
          <a:xfrm>
            <a:off x="1066800" y="304800"/>
            <a:ext cx="6858000" cy="5105400"/>
            <a:chOff x="672" y="192"/>
            <a:chExt cx="4320" cy="3504"/>
          </a:xfrm>
        </p:grpSpPr>
        <p:grpSp>
          <p:nvGrpSpPr>
            <p:cNvPr id="47108" name="Group 4"/>
            <p:cNvGrpSpPr/>
            <p:nvPr/>
          </p:nvGrpSpPr>
          <p:grpSpPr>
            <a:xfrm>
              <a:off x="1488" y="192"/>
              <a:ext cx="2640" cy="672"/>
              <a:chOff x="912" y="768"/>
              <a:chExt cx="3456" cy="960"/>
            </a:xfrm>
          </p:grpSpPr>
          <p:sp>
            <p:nvSpPr>
              <p:cNvPr id="47141" name="Rectangle 5"/>
              <p:cNvSpPr/>
              <p:nvPr/>
            </p:nvSpPr>
            <p:spPr>
              <a:xfrm>
                <a:off x="912" y="768"/>
                <a:ext cx="62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solidFill>
                      <a:srgbClr val="FF0000"/>
                    </a:solidFill>
                    <a:latin typeface="Arial" panose="020B0604020202020204" pitchFamily="34" charset="0"/>
                  </a:rPr>
                  <a:t>7</a:t>
                </a:r>
                <a:r>
                  <a:rPr lang="en-US" altLang="zh-CN" dirty="0">
                    <a:latin typeface="Arial" panose="020B0604020202020204" pitchFamily="34" charset="0"/>
                  </a:rPr>
                  <a:t>:like</a:t>
                </a:r>
                <a:endParaRPr lang="en-US" altLang="zh-CN" dirty="0">
                  <a:latin typeface="Arial" panose="020B0604020202020204" pitchFamily="34" charset="0"/>
                </a:endParaRPr>
              </a:p>
            </p:txBody>
          </p:sp>
          <p:sp>
            <p:nvSpPr>
              <p:cNvPr id="47142" name="Rectangle 6"/>
              <p:cNvSpPr/>
              <p:nvPr/>
            </p:nvSpPr>
            <p:spPr>
              <a:xfrm>
                <a:off x="3744" y="1440"/>
                <a:ext cx="62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entity</a:t>
                </a:r>
                <a:endParaRPr lang="en-US" altLang="zh-CN" dirty="0">
                  <a:latin typeface="Arial" panose="020B0604020202020204" pitchFamily="34" charset="0"/>
                </a:endParaRPr>
              </a:p>
            </p:txBody>
          </p:sp>
          <p:sp>
            <p:nvSpPr>
              <p:cNvPr id="47143" name="Rectangle 7"/>
              <p:cNvSpPr/>
              <p:nvPr/>
            </p:nvSpPr>
            <p:spPr>
              <a:xfrm>
                <a:off x="3744" y="816"/>
                <a:ext cx="62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animate</a:t>
                </a:r>
                <a:endParaRPr lang="en-US" altLang="zh-CN" dirty="0">
                  <a:latin typeface="Arial" panose="020B0604020202020204" pitchFamily="34" charset="0"/>
                </a:endParaRPr>
              </a:p>
            </p:txBody>
          </p:sp>
          <p:sp>
            <p:nvSpPr>
              <p:cNvPr id="47144" name="Oval 8"/>
              <p:cNvSpPr/>
              <p:nvPr/>
            </p:nvSpPr>
            <p:spPr>
              <a:xfrm>
                <a:off x="2160" y="768"/>
                <a:ext cx="912"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experiencer</a:t>
                </a:r>
                <a:endParaRPr lang="en-US" altLang="zh-CN" dirty="0">
                  <a:latin typeface="Arial" panose="020B0604020202020204" pitchFamily="34" charset="0"/>
                </a:endParaRPr>
              </a:p>
            </p:txBody>
          </p:sp>
          <p:sp>
            <p:nvSpPr>
              <p:cNvPr id="47145" name="Oval 9"/>
              <p:cNvSpPr/>
              <p:nvPr/>
            </p:nvSpPr>
            <p:spPr>
              <a:xfrm>
                <a:off x="2160" y="1392"/>
                <a:ext cx="912"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object</a:t>
                </a:r>
                <a:endParaRPr lang="en-US" altLang="zh-CN" dirty="0">
                  <a:latin typeface="Arial" panose="020B0604020202020204" pitchFamily="34" charset="0"/>
                </a:endParaRPr>
              </a:p>
            </p:txBody>
          </p:sp>
          <p:sp>
            <p:nvSpPr>
              <p:cNvPr id="47146" name="Line 10"/>
              <p:cNvSpPr/>
              <p:nvPr/>
            </p:nvSpPr>
            <p:spPr>
              <a:xfrm>
                <a:off x="1584" y="912"/>
                <a:ext cx="528" cy="0"/>
              </a:xfrm>
              <a:prstGeom prst="line">
                <a:avLst/>
              </a:prstGeom>
              <a:ln w="9525" cap="flat" cmpd="sng">
                <a:solidFill>
                  <a:schemeClr val="tx1"/>
                </a:solidFill>
                <a:prstDash val="solid"/>
                <a:headEnd type="none" w="med" len="med"/>
                <a:tailEnd type="triangle" w="med" len="med"/>
              </a:ln>
            </p:spPr>
          </p:sp>
          <p:sp>
            <p:nvSpPr>
              <p:cNvPr id="47147" name="Line 11"/>
              <p:cNvSpPr/>
              <p:nvPr/>
            </p:nvSpPr>
            <p:spPr>
              <a:xfrm>
                <a:off x="1200" y="1056"/>
                <a:ext cx="0" cy="480"/>
              </a:xfrm>
              <a:prstGeom prst="line">
                <a:avLst/>
              </a:prstGeom>
              <a:ln w="9525" cap="flat" cmpd="sng">
                <a:solidFill>
                  <a:schemeClr val="tx1"/>
                </a:solidFill>
                <a:prstDash val="solid"/>
                <a:headEnd type="none" w="med" len="med"/>
                <a:tailEnd type="none" w="med" len="med"/>
              </a:ln>
            </p:spPr>
          </p:sp>
          <p:sp>
            <p:nvSpPr>
              <p:cNvPr id="47148" name="Line 12"/>
              <p:cNvSpPr/>
              <p:nvPr/>
            </p:nvSpPr>
            <p:spPr>
              <a:xfrm>
                <a:off x="1200" y="1536"/>
                <a:ext cx="864" cy="0"/>
              </a:xfrm>
              <a:prstGeom prst="line">
                <a:avLst/>
              </a:prstGeom>
              <a:ln w="9525" cap="flat" cmpd="sng">
                <a:solidFill>
                  <a:schemeClr val="tx1"/>
                </a:solidFill>
                <a:prstDash val="solid"/>
                <a:headEnd type="none" w="med" len="med"/>
                <a:tailEnd type="triangle" w="med" len="med"/>
              </a:ln>
            </p:spPr>
          </p:sp>
          <p:sp>
            <p:nvSpPr>
              <p:cNvPr id="47149" name="Line 13"/>
              <p:cNvSpPr/>
              <p:nvPr/>
            </p:nvSpPr>
            <p:spPr>
              <a:xfrm>
                <a:off x="3072" y="912"/>
                <a:ext cx="576" cy="0"/>
              </a:xfrm>
              <a:prstGeom prst="line">
                <a:avLst/>
              </a:prstGeom>
              <a:ln w="9525" cap="flat" cmpd="sng">
                <a:solidFill>
                  <a:schemeClr val="tx1"/>
                </a:solidFill>
                <a:prstDash val="solid"/>
                <a:headEnd type="none" w="med" len="med"/>
                <a:tailEnd type="triangle" w="med" len="med"/>
              </a:ln>
            </p:spPr>
          </p:sp>
          <p:sp>
            <p:nvSpPr>
              <p:cNvPr id="47150" name="Line 14"/>
              <p:cNvSpPr/>
              <p:nvPr/>
            </p:nvSpPr>
            <p:spPr>
              <a:xfrm>
                <a:off x="3072" y="1584"/>
                <a:ext cx="624" cy="0"/>
              </a:xfrm>
              <a:prstGeom prst="line">
                <a:avLst/>
              </a:prstGeom>
              <a:ln w="9525" cap="flat" cmpd="sng">
                <a:solidFill>
                  <a:schemeClr val="tx1"/>
                </a:solidFill>
                <a:prstDash val="solid"/>
                <a:headEnd type="none" w="med" len="med"/>
                <a:tailEnd type="triangle" w="med" len="med"/>
              </a:ln>
            </p:spPr>
          </p:sp>
        </p:grpSp>
        <p:grpSp>
          <p:nvGrpSpPr>
            <p:cNvPr id="47109" name="Group 15"/>
            <p:cNvGrpSpPr/>
            <p:nvPr/>
          </p:nvGrpSpPr>
          <p:grpSpPr>
            <a:xfrm>
              <a:off x="720" y="3072"/>
              <a:ext cx="2448" cy="624"/>
              <a:chOff x="912" y="768"/>
              <a:chExt cx="3456" cy="960"/>
            </a:xfrm>
          </p:grpSpPr>
          <p:sp>
            <p:nvSpPr>
              <p:cNvPr id="47131" name="Rectangle 16"/>
              <p:cNvSpPr/>
              <p:nvPr/>
            </p:nvSpPr>
            <p:spPr>
              <a:xfrm>
                <a:off x="912" y="768"/>
                <a:ext cx="62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solidFill>
                      <a:srgbClr val="FF0000"/>
                    </a:solidFill>
                    <a:latin typeface="Arial" panose="020B0604020202020204" pitchFamily="34" charset="0"/>
                  </a:rPr>
                  <a:t>3</a:t>
                </a:r>
                <a:r>
                  <a:rPr lang="en-US" altLang="zh-CN" dirty="0">
                    <a:latin typeface="Arial" panose="020B0604020202020204" pitchFamily="34" charset="0"/>
                  </a:rPr>
                  <a:t>:like</a:t>
                </a:r>
                <a:endParaRPr lang="en-US" altLang="zh-CN" dirty="0">
                  <a:latin typeface="Arial" panose="020B0604020202020204" pitchFamily="34" charset="0"/>
                </a:endParaRPr>
              </a:p>
            </p:txBody>
          </p:sp>
          <p:sp>
            <p:nvSpPr>
              <p:cNvPr id="47132" name="Rectangle 17"/>
              <p:cNvSpPr/>
              <p:nvPr/>
            </p:nvSpPr>
            <p:spPr>
              <a:xfrm>
                <a:off x="3744" y="1440"/>
                <a:ext cx="62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entity</a:t>
                </a:r>
                <a:endParaRPr lang="en-US" altLang="zh-CN" dirty="0">
                  <a:latin typeface="Arial" panose="020B0604020202020204" pitchFamily="34" charset="0"/>
                </a:endParaRPr>
              </a:p>
            </p:txBody>
          </p:sp>
          <p:sp>
            <p:nvSpPr>
              <p:cNvPr id="47133" name="Rectangle 18"/>
              <p:cNvSpPr/>
              <p:nvPr/>
            </p:nvSpPr>
            <p:spPr>
              <a:xfrm>
                <a:off x="3744" y="816"/>
                <a:ext cx="62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animate</a:t>
                </a:r>
                <a:endParaRPr lang="en-US" altLang="zh-CN" dirty="0">
                  <a:latin typeface="Arial" panose="020B0604020202020204" pitchFamily="34" charset="0"/>
                </a:endParaRPr>
              </a:p>
            </p:txBody>
          </p:sp>
          <p:sp>
            <p:nvSpPr>
              <p:cNvPr id="47134" name="Oval 19"/>
              <p:cNvSpPr/>
              <p:nvPr/>
            </p:nvSpPr>
            <p:spPr>
              <a:xfrm>
                <a:off x="2160" y="768"/>
                <a:ext cx="912"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experiencer</a:t>
                </a:r>
                <a:endParaRPr lang="en-US" altLang="zh-CN" dirty="0">
                  <a:latin typeface="Arial" panose="020B0604020202020204" pitchFamily="34" charset="0"/>
                </a:endParaRPr>
              </a:p>
            </p:txBody>
          </p:sp>
          <p:sp>
            <p:nvSpPr>
              <p:cNvPr id="47135" name="Oval 20"/>
              <p:cNvSpPr/>
              <p:nvPr/>
            </p:nvSpPr>
            <p:spPr>
              <a:xfrm>
                <a:off x="2160" y="1392"/>
                <a:ext cx="912"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object</a:t>
                </a:r>
                <a:endParaRPr lang="en-US" altLang="zh-CN" dirty="0">
                  <a:latin typeface="Arial" panose="020B0604020202020204" pitchFamily="34" charset="0"/>
                </a:endParaRPr>
              </a:p>
            </p:txBody>
          </p:sp>
          <p:sp>
            <p:nvSpPr>
              <p:cNvPr id="47136" name="Line 21"/>
              <p:cNvSpPr/>
              <p:nvPr/>
            </p:nvSpPr>
            <p:spPr>
              <a:xfrm>
                <a:off x="1584" y="912"/>
                <a:ext cx="528" cy="0"/>
              </a:xfrm>
              <a:prstGeom prst="line">
                <a:avLst/>
              </a:prstGeom>
              <a:ln w="9525" cap="flat" cmpd="sng">
                <a:solidFill>
                  <a:schemeClr val="tx1"/>
                </a:solidFill>
                <a:prstDash val="solid"/>
                <a:headEnd type="none" w="med" len="med"/>
                <a:tailEnd type="triangle" w="med" len="med"/>
              </a:ln>
            </p:spPr>
          </p:sp>
          <p:sp>
            <p:nvSpPr>
              <p:cNvPr id="47137" name="Line 22"/>
              <p:cNvSpPr/>
              <p:nvPr/>
            </p:nvSpPr>
            <p:spPr>
              <a:xfrm>
                <a:off x="1200" y="1056"/>
                <a:ext cx="0" cy="480"/>
              </a:xfrm>
              <a:prstGeom prst="line">
                <a:avLst/>
              </a:prstGeom>
              <a:ln w="9525" cap="flat" cmpd="sng">
                <a:solidFill>
                  <a:schemeClr val="tx1"/>
                </a:solidFill>
                <a:prstDash val="solid"/>
                <a:headEnd type="none" w="med" len="med"/>
                <a:tailEnd type="none" w="med" len="med"/>
              </a:ln>
            </p:spPr>
          </p:sp>
          <p:sp>
            <p:nvSpPr>
              <p:cNvPr id="47138" name="Line 23"/>
              <p:cNvSpPr/>
              <p:nvPr/>
            </p:nvSpPr>
            <p:spPr>
              <a:xfrm>
                <a:off x="1200" y="1536"/>
                <a:ext cx="864" cy="0"/>
              </a:xfrm>
              <a:prstGeom prst="line">
                <a:avLst/>
              </a:prstGeom>
              <a:ln w="9525" cap="flat" cmpd="sng">
                <a:solidFill>
                  <a:schemeClr val="tx1"/>
                </a:solidFill>
                <a:prstDash val="solid"/>
                <a:headEnd type="none" w="med" len="med"/>
                <a:tailEnd type="triangle" w="med" len="med"/>
              </a:ln>
            </p:spPr>
          </p:sp>
          <p:sp>
            <p:nvSpPr>
              <p:cNvPr id="47139" name="Line 24"/>
              <p:cNvSpPr/>
              <p:nvPr/>
            </p:nvSpPr>
            <p:spPr>
              <a:xfrm>
                <a:off x="3072" y="912"/>
                <a:ext cx="576" cy="0"/>
              </a:xfrm>
              <a:prstGeom prst="line">
                <a:avLst/>
              </a:prstGeom>
              <a:ln w="9525" cap="flat" cmpd="sng">
                <a:solidFill>
                  <a:schemeClr val="tx1"/>
                </a:solidFill>
                <a:prstDash val="solid"/>
                <a:headEnd type="none" w="med" len="med"/>
                <a:tailEnd type="triangle" w="med" len="med"/>
              </a:ln>
            </p:spPr>
          </p:sp>
          <p:sp>
            <p:nvSpPr>
              <p:cNvPr id="47140" name="Line 25"/>
              <p:cNvSpPr/>
              <p:nvPr/>
            </p:nvSpPr>
            <p:spPr>
              <a:xfrm>
                <a:off x="3072" y="1584"/>
                <a:ext cx="624" cy="0"/>
              </a:xfrm>
              <a:prstGeom prst="line">
                <a:avLst/>
              </a:prstGeom>
              <a:ln w="9525" cap="flat" cmpd="sng">
                <a:solidFill>
                  <a:schemeClr val="tx1"/>
                </a:solidFill>
                <a:prstDash val="solid"/>
                <a:headEnd type="none" w="med" len="med"/>
                <a:tailEnd type="triangle" w="med" len="med"/>
              </a:ln>
            </p:spPr>
          </p:sp>
        </p:grpSp>
        <p:grpSp>
          <p:nvGrpSpPr>
            <p:cNvPr id="47110" name="Group 26"/>
            <p:cNvGrpSpPr/>
            <p:nvPr/>
          </p:nvGrpSpPr>
          <p:grpSpPr>
            <a:xfrm>
              <a:off x="2640" y="1392"/>
              <a:ext cx="2352" cy="816"/>
              <a:chOff x="912" y="768"/>
              <a:chExt cx="3456" cy="960"/>
            </a:xfrm>
          </p:grpSpPr>
          <p:sp>
            <p:nvSpPr>
              <p:cNvPr id="47121" name="Rectangle 27"/>
              <p:cNvSpPr/>
              <p:nvPr/>
            </p:nvSpPr>
            <p:spPr>
              <a:xfrm>
                <a:off x="912" y="768"/>
                <a:ext cx="62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solidFill>
                      <a:srgbClr val="FF0000"/>
                    </a:solidFill>
                    <a:latin typeface="Arial" panose="020B0604020202020204" pitchFamily="34" charset="0"/>
                  </a:rPr>
                  <a:t>6</a:t>
                </a:r>
                <a:r>
                  <a:rPr lang="en-US" altLang="zh-CN" dirty="0">
                    <a:latin typeface="Arial" panose="020B0604020202020204" pitchFamily="34" charset="0"/>
                  </a:rPr>
                  <a:t>:like</a:t>
                </a:r>
                <a:endParaRPr lang="en-US" altLang="zh-CN" dirty="0">
                  <a:latin typeface="Arial" panose="020B0604020202020204" pitchFamily="34" charset="0"/>
                </a:endParaRPr>
              </a:p>
            </p:txBody>
          </p:sp>
          <p:sp>
            <p:nvSpPr>
              <p:cNvPr id="47122" name="Rectangle 28"/>
              <p:cNvSpPr/>
              <p:nvPr/>
            </p:nvSpPr>
            <p:spPr>
              <a:xfrm>
                <a:off x="3744" y="1440"/>
                <a:ext cx="62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entity</a:t>
                </a:r>
                <a:endParaRPr lang="en-US" altLang="zh-CN" dirty="0">
                  <a:latin typeface="Arial" panose="020B0604020202020204" pitchFamily="34" charset="0"/>
                </a:endParaRPr>
              </a:p>
            </p:txBody>
          </p:sp>
          <p:sp>
            <p:nvSpPr>
              <p:cNvPr id="47123" name="Rectangle 29"/>
              <p:cNvSpPr/>
              <p:nvPr/>
            </p:nvSpPr>
            <p:spPr>
              <a:xfrm>
                <a:off x="3744" y="816"/>
                <a:ext cx="62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animate</a:t>
                </a:r>
                <a:endParaRPr lang="en-US" altLang="zh-CN" dirty="0">
                  <a:latin typeface="Arial" panose="020B0604020202020204" pitchFamily="34" charset="0"/>
                </a:endParaRPr>
              </a:p>
            </p:txBody>
          </p:sp>
          <p:sp>
            <p:nvSpPr>
              <p:cNvPr id="47124" name="Oval 30"/>
              <p:cNvSpPr/>
              <p:nvPr/>
            </p:nvSpPr>
            <p:spPr>
              <a:xfrm>
                <a:off x="2160" y="768"/>
                <a:ext cx="912"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experiencer</a:t>
                </a:r>
                <a:endParaRPr lang="en-US" altLang="zh-CN" dirty="0">
                  <a:latin typeface="Arial" panose="020B0604020202020204" pitchFamily="34" charset="0"/>
                </a:endParaRPr>
              </a:p>
            </p:txBody>
          </p:sp>
          <p:sp>
            <p:nvSpPr>
              <p:cNvPr id="47125" name="Oval 31"/>
              <p:cNvSpPr/>
              <p:nvPr/>
            </p:nvSpPr>
            <p:spPr>
              <a:xfrm>
                <a:off x="2160" y="1392"/>
                <a:ext cx="912" cy="336"/>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object</a:t>
                </a:r>
                <a:endParaRPr lang="en-US" altLang="zh-CN" dirty="0">
                  <a:latin typeface="Arial" panose="020B0604020202020204" pitchFamily="34" charset="0"/>
                </a:endParaRPr>
              </a:p>
            </p:txBody>
          </p:sp>
          <p:sp>
            <p:nvSpPr>
              <p:cNvPr id="47126" name="Line 32"/>
              <p:cNvSpPr/>
              <p:nvPr/>
            </p:nvSpPr>
            <p:spPr>
              <a:xfrm>
                <a:off x="1584" y="912"/>
                <a:ext cx="528" cy="0"/>
              </a:xfrm>
              <a:prstGeom prst="line">
                <a:avLst/>
              </a:prstGeom>
              <a:ln w="9525" cap="flat" cmpd="sng">
                <a:solidFill>
                  <a:schemeClr val="tx1"/>
                </a:solidFill>
                <a:prstDash val="solid"/>
                <a:headEnd type="none" w="med" len="med"/>
                <a:tailEnd type="triangle" w="med" len="med"/>
              </a:ln>
            </p:spPr>
          </p:sp>
          <p:sp>
            <p:nvSpPr>
              <p:cNvPr id="47127" name="Line 33"/>
              <p:cNvSpPr/>
              <p:nvPr/>
            </p:nvSpPr>
            <p:spPr>
              <a:xfrm>
                <a:off x="1200" y="1056"/>
                <a:ext cx="0" cy="480"/>
              </a:xfrm>
              <a:prstGeom prst="line">
                <a:avLst/>
              </a:prstGeom>
              <a:ln w="9525" cap="flat" cmpd="sng">
                <a:solidFill>
                  <a:schemeClr val="tx1"/>
                </a:solidFill>
                <a:prstDash val="solid"/>
                <a:headEnd type="none" w="med" len="med"/>
                <a:tailEnd type="none" w="med" len="med"/>
              </a:ln>
            </p:spPr>
          </p:sp>
          <p:sp>
            <p:nvSpPr>
              <p:cNvPr id="47128" name="Line 34"/>
              <p:cNvSpPr/>
              <p:nvPr/>
            </p:nvSpPr>
            <p:spPr>
              <a:xfrm>
                <a:off x="1200" y="1536"/>
                <a:ext cx="864" cy="0"/>
              </a:xfrm>
              <a:prstGeom prst="line">
                <a:avLst/>
              </a:prstGeom>
              <a:ln w="9525" cap="flat" cmpd="sng">
                <a:solidFill>
                  <a:schemeClr val="tx1"/>
                </a:solidFill>
                <a:prstDash val="solid"/>
                <a:headEnd type="none" w="med" len="med"/>
                <a:tailEnd type="triangle" w="med" len="med"/>
              </a:ln>
            </p:spPr>
          </p:sp>
          <p:sp>
            <p:nvSpPr>
              <p:cNvPr id="47129" name="Line 35"/>
              <p:cNvSpPr/>
              <p:nvPr/>
            </p:nvSpPr>
            <p:spPr>
              <a:xfrm>
                <a:off x="3072" y="912"/>
                <a:ext cx="576" cy="0"/>
              </a:xfrm>
              <a:prstGeom prst="line">
                <a:avLst/>
              </a:prstGeom>
              <a:ln w="9525" cap="flat" cmpd="sng">
                <a:solidFill>
                  <a:schemeClr val="tx1"/>
                </a:solidFill>
                <a:prstDash val="solid"/>
                <a:headEnd type="none" w="med" len="med"/>
                <a:tailEnd type="triangle" w="med" len="med"/>
              </a:ln>
            </p:spPr>
          </p:sp>
          <p:sp>
            <p:nvSpPr>
              <p:cNvPr id="47130" name="Line 36"/>
              <p:cNvSpPr/>
              <p:nvPr/>
            </p:nvSpPr>
            <p:spPr>
              <a:xfrm>
                <a:off x="3072" y="1584"/>
                <a:ext cx="624" cy="0"/>
              </a:xfrm>
              <a:prstGeom prst="line">
                <a:avLst/>
              </a:prstGeom>
              <a:ln w="9525" cap="flat" cmpd="sng">
                <a:solidFill>
                  <a:schemeClr val="tx1"/>
                </a:solidFill>
                <a:prstDash val="solid"/>
                <a:headEnd type="none" w="med" len="med"/>
                <a:tailEnd type="triangle" w="med" len="med"/>
              </a:ln>
            </p:spPr>
          </p:sp>
        </p:grpSp>
        <p:sp>
          <p:nvSpPr>
            <p:cNvPr id="47111" name="Rectangle 37"/>
            <p:cNvSpPr/>
            <p:nvPr/>
          </p:nvSpPr>
          <p:spPr>
            <a:xfrm>
              <a:off x="3120" y="2496"/>
              <a:ext cx="672"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solidFill>
                    <a:srgbClr val="FF0000"/>
                  </a:solidFill>
                  <a:latin typeface="Arial" panose="020B0604020202020204" pitchFamily="34" charset="0"/>
                </a:rPr>
                <a:t>5</a:t>
              </a:r>
              <a:r>
                <a:rPr lang="en-US" altLang="zh-CN" dirty="0">
                  <a:latin typeface="Arial" panose="020B0604020202020204" pitchFamily="34" charset="0"/>
                </a:rPr>
                <a:t>: man</a:t>
              </a:r>
              <a:endParaRPr lang="en-US" altLang="zh-CN" dirty="0">
                <a:latin typeface="Arial" panose="020B0604020202020204" pitchFamily="34" charset="0"/>
              </a:endParaRPr>
            </a:p>
          </p:txBody>
        </p:sp>
        <p:sp>
          <p:nvSpPr>
            <p:cNvPr id="47112" name="Rectangle 38"/>
            <p:cNvSpPr/>
            <p:nvPr/>
          </p:nvSpPr>
          <p:spPr>
            <a:xfrm>
              <a:off x="672" y="2112"/>
              <a:ext cx="672"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solidFill>
                    <a:srgbClr val="FF0000"/>
                  </a:solidFill>
                  <a:latin typeface="Arial" panose="020B0604020202020204" pitchFamily="34" charset="0"/>
                </a:rPr>
                <a:t>1</a:t>
              </a:r>
              <a:r>
                <a:rPr lang="en-US" altLang="zh-CN" dirty="0">
                  <a:latin typeface="Arial" panose="020B0604020202020204" pitchFamily="34" charset="0"/>
                </a:rPr>
                <a:t>:Dog</a:t>
              </a:r>
              <a:endParaRPr lang="en-US" altLang="zh-CN" dirty="0">
                <a:latin typeface="Arial" panose="020B0604020202020204" pitchFamily="34" charset="0"/>
              </a:endParaRPr>
            </a:p>
          </p:txBody>
        </p:sp>
        <p:sp>
          <p:nvSpPr>
            <p:cNvPr id="47113" name="Rectangle 39"/>
            <p:cNvSpPr/>
            <p:nvPr/>
          </p:nvSpPr>
          <p:spPr>
            <a:xfrm>
              <a:off x="720" y="1440"/>
              <a:ext cx="672"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solidFill>
                    <a:srgbClr val="FF0000"/>
                  </a:solidFill>
                  <a:latin typeface="Arial" panose="020B0604020202020204" pitchFamily="34" charset="0"/>
                </a:rPr>
                <a:t>2</a:t>
              </a:r>
              <a:r>
                <a:rPr lang="en-US" altLang="zh-CN" dirty="0">
                  <a:latin typeface="Arial" panose="020B0604020202020204" pitchFamily="34" charset="0"/>
                </a:rPr>
                <a:t>:Dog:#1</a:t>
              </a:r>
              <a:endParaRPr lang="en-US" altLang="zh-CN" dirty="0">
                <a:latin typeface="Arial" panose="020B0604020202020204" pitchFamily="34" charset="0"/>
              </a:endParaRPr>
            </a:p>
          </p:txBody>
        </p:sp>
        <p:sp>
          <p:nvSpPr>
            <p:cNvPr id="47114" name="Rectangle 40"/>
            <p:cNvSpPr/>
            <p:nvPr/>
          </p:nvSpPr>
          <p:spPr>
            <a:xfrm>
              <a:off x="4080" y="3072"/>
              <a:ext cx="672"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solidFill>
                    <a:srgbClr val="FF0000"/>
                  </a:solidFill>
                  <a:latin typeface="Arial" panose="020B0604020202020204" pitchFamily="34" charset="0"/>
                </a:rPr>
                <a:t>4</a:t>
              </a:r>
              <a:r>
                <a:rPr lang="en-US" altLang="zh-CN" dirty="0">
                  <a:latin typeface="Arial" panose="020B0604020202020204" pitchFamily="34" charset="0"/>
                </a:rPr>
                <a:t>:man</a:t>
              </a:r>
              <a:endParaRPr lang="en-US" altLang="zh-CN" dirty="0">
                <a:latin typeface="Arial" panose="020B0604020202020204" pitchFamily="34" charset="0"/>
              </a:endParaRPr>
            </a:p>
          </p:txBody>
        </p:sp>
        <p:sp>
          <p:nvSpPr>
            <p:cNvPr id="47115" name="Line 41"/>
            <p:cNvSpPr/>
            <p:nvPr/>
          </p:nvSpPr>
          <p:spPr>
            <a:xfrm flipV="1">
              <a:off x="720" y="1728"/>
              <a:ext cx="240" cy="336"/>
            </a:xfrm>
            <a:prstGeom prst="line">
              <a:avLst/>
            </a:prstGeom>
            <a:ln w="9525" cap="flat" cmpd="sng">
              <a:solidFill>
                <a:schemeClr val="tx1"/>
              </a:solidFill>
              <a:prstDash val="solid"/>
              <a:headEnd type="none" w="med" len="med"/>
              <a:tailEnd type="triangle" w="med" len="med"/>
            </a:ln>
          </p:spPr>
        </p:sp>
        <p:sp>
          <p:nvSpPr>
            <p:cNvPr id="47116" name="Line 42"/>
            <p:cNvSpPr/>
            <p:nvPr/>
          </p:nvSpPr>
          <p:spPr>
            <a:xfrm flipV="1">
              <a:off x="1008" y="432"/>
              <a:ext cx="528" cy="1008"/>
            </a:xfrm>
            <a:prstGeom prst="line">
              <a:avLst/>
            </a:prstGeom>
            <a:ln w="9525" cap="flat" cmpd="sng">
              <a:solidFill>
                <a:schemeClr val="tx1"/>
              </a:solidFill>
              <a:prstDash val="solid"/>
              <a:headEnd type="none" w="med" len="med"/>
              <a:tailEnd type="triangle" w="med" len="med"/>
            </a:ln>
          </p:spPr>
        </p:sp>
        <p:sp>
          <p:nvSpPr>
            <p:cNvPr id="47117" name="Line 43"/>
            <p:cNvSpPr/>
            <p:nvPr/>
          </p:nvSpPr>
          <p:spPr>
            <a:xfrm flipV="1">
              <a:off x="1200" y="1584"/>
              <a:ext cx="1344" cy="1488"/>
            </a:xfrm>
            <a:prstGeom prst="line">
              <a:avLst/>
            </a:prstGeom>
            <a:ln w="9525" cap="flat" cmpd="sng">
              <a:solidFill>
                <a:schemeClr val="tx1"/>
              </a:solidFill>
              <a:prstDash val="solid"/>
              <a:headEnd type="none" w="med" len="med"/>
              <a:tailEnd type="triangle" w="med" len="med"/>
            </a:ln>
          </p:spPr>
        </p:sp>
        <p:sp>
          <p:nvSpPr>
            <p:cNvPr id="47118" name="Line 44"/>
            <p:cNvSpPr/>
            <p:nvPr/>
          </p:nvSpPr>
          <p:spPr>
            <a:xfrm flipH="1" flipV="1">
              <a:off x="1632" y="480"/>
              <a:ext cx="864" cy="1104"/>
            </a:xfrm>
            <a:prstGeom prst="line">
              <a:avLst/>
            </a:prstGeom>
            <a:ln w="9525" cap="flat" cmpd="sng">
              <a:solidFill>
                <a:schemeClr val="tx1"/>
              </a:solidFill>
              <a:prstDash val="solid"/>
              <a:headEnd type="none" w="med" len="med"/>
              <a:tailEnd type="triangle" w="med" len="med"/>
            </a:ln>
          </p:spPr>
        </p:sp>
        <p:sp>
          <p:nvSpPr>
            <p:cNvPr id="47119" name="Line 45"/>
            <p:cNvSpPr/>
            <p:nvPr/>
          </p:nvSpPr>
          <p:spPr>
            <a:xfrm flipH="1" flipV="1">
              <a:off x="2544" y="1680"/>
              <a:ext cx="480" cy="816"/>
            </a:xfrm>
            <a:prstGeom prst="line">
              <a:avLst/>
            </a:prstGeom>
            <a:ln w="9525" cap="flat" cmpd="sng">
              <a:solidFill>
                <a:schemeClr val="tx1"/>
              </a:solidFill>
              <a:prstDash val="solid"/>
              <a:headEnd type="none" w="med" len="med"/>
              <a:tailEnd type="triangle" w="med" len="med"/>
            </a:ln>
          </p:spPr>
        </p:sp>
        <p:sp>
          <p:nvSpPr>
            <p:cNvPr id="47120" name="Line 46"/>
            <p:cNvSpPr/>
            <p:nvPr/>
          </p:nvSpPr>
          <p:spPr>
            <a:xfrm flipH="1" flipV="1">
              <a:off x="3456" y="2784"/>
              <a:ext cx="576" cy="432"/>
            </a:xfrm>
            <a:prstGeom prst="line">
              <a:avLst/>
            </a:prstGeom>
            <a:ln w="9525" cap="flat" cmpd="sng">
              <a:solidFill>
                <a:schemeClr val="tx1"/>
              </a:solidFill>
              <a:prstDash val="solid"/>
              <a:headEnd type="none" w="med" len="med"/>
              <a:tailEnd type="triangle" w="med" len="med"/>
            </a:ln>
          </p:spPr>
        </p:sp>
      </p:grpSp>
      <p:sp>
        <p:nvSpPr>
          <p:cNvPr id="47107" name="Text Box 48"/>
          <p:cNvSpPr txBox="1"/>
          <p:nvPr/>
        </p:nvSpPr>
        <p:spPr>
          <a:xfrm>
            <a:off x="1812925" y="5980113"/>
            <a:ext cx="6203950" cy="641350"/>
          </a:xfrm>
          <a:prstGeom prst="rect">
            <a:avLst/>
          </a:prstGeom>
          <a:noFill/>
          <a:ln w="9525">
            <a:noFill/>
          </a:ln>
        </p:spPr>
        <p:txBody>
          <a:bodyPr wrap="none">
            <a:spAutoFit/>
          </a:bodyPr>
          <a:p>
            <a:r>
              <a:rPr lang="en-US" altLang="zh-CN" b="1" dirty="0">
                <a:latin typeface="Arial" panose="020B0604020202020204" pitchFamily="34" charset="0"/>
              </a:rPr>
              <a:t>Figure 15.13  construction of a semantic representation</a:t>
            </a:r>
            <a:endParaRPr lang="en-US" altLang="zh-CN" b="1" dirty="0">
              <a:latin typeface="Arial" panose="020B0604020202020204" pitchFamily="34" charset="0"/>
            </a:endParaRPr>
          </a:p>
          <a:p>
            <a:r>
              <a:rPr lang="en-US" altLang="zh-CN" b="1" dirty="0">
                <a:latin typeface="Arial" panose="020B0604020202020204" pitchFamily="34" charset="0"/>
              </a:rPr>
              <a:t>                      from the parse tree of figure 15.10</a:t>
            </a:r>
            <a:endParaRPr lang="en-US" altLang="zh-CN" b="1" dirty="0">
              <a:latin typeface="Arial" panose="020B0604020202020204" pitchFamily="34"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01625" y="228600"/>
            <a:ext cx="8540750" cy="624840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2" panose="05020102010507070707" pitchFamily="18" charset="2"/>
              <a:buChar char="¡"/>
              <a:defRPr/>
            </a:pPr>
            <a:r>
              <a:rPr kumimoji="0" lang="en-US" altLang="zh-CN" sz="2000" b="1" i="0" u="none" strike="noStrike" kern="0" cap="none" spc="0" normalizeH="0" baseline="0" noProof="0" dirty="0" smtClean="0">
                <a:ln>
                  <a:noFill/>
                </a:ln>
                <a:solidFill>
                  <a:schemeClr val="tx1"/>
                </a:solidFill>
                <a:effectLst/>
                <a:uLnTx/>
                <a:uFillTx/>
                <a:latin typeface="+mn-lt"/>
                <a:ea typeface="+mn-ea"/>
                <a:cs typeface="+mn-cs"/>
              </a:rPr>
              <a:t>The actins taken in the trace are:</a:t>
            </a:r>
            <a:endParaRPr kumimoji="0" lang="en-US" altLang="zh-CN" sz="2000" b="1"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Beginning at the sentence node, call sentence.</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Sentence calls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noun_phrase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Noun_phrase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calls noun.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Noun returns a concept for the noun dog.</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Because the article is definite,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noun_phrase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binds an individual marker to the concept(2) and returns this concept to sentence.</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Sentence calls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verb_phrase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Verb_phrase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calls verb, which retrieves the case frame for like(3).</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Verb_phrase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calls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noun_phrase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which then calls noun to retrieve the concept for man(4).</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Because the article is indefinite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noun_phrase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leaves this concept generic(5).</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The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ver_phrase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procedure restricts the entity concept in the case frame ad joins it with the concept for man(6), this structure is returned to sentence.</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Sentence joins concept dog:#1 to the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experiencer</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node of the case  frame(7).</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9154" name="Rectangle 2"/>
          <p:cNvSpPr>
            <a:spLocks noGrp="1" noRot="1"/>
          </p:cNvSpPr>
          <p:nvPr>
            <p:ph type="title"/>
          </p:nvPr>
        </p:nvSpPr>
        <p:spPr/>
        <p:txBody>
          <a:bodyPr vert="horz" wrap="square" lIns="91440" tIns="45720" rIns="91440" bIns="45720" anchor="ctr" anchorCtr="0"/>
          <a:p>
            <a:pPr eaLnBrk="1" hangingPunct="1"/>
            <a:r>
              <a:rPr lang="en-US" altLang="zh-CN" sz="4000" dirty="0"/>
              <a:t>15.4  Stochastic Tools for Language Understanding</a:t>
            </a:r>
            <a:endParaRPr lang="en-US" altLang="zh-CN" sz="4000" dirty="0"/>
          </a:p>
        </p:txBody>
      </p:sp>
      <p:sp>
        <p:nvSpPr>
          <p:cNvPr id="49155" name="Rectangle 3"/>
          <p:cNvSpPr>
            <a:spLocks noGrp="1" noRot="1"/>
          </p:cNvSpPr>
          <p:nvPr>
            <p:ph idx="1"/>
          </p:nvPr>
        </p:nvSpPr>
        <p:spPr/>
        <p:txBody>
          <a:bodyPr vert="horz" wrap="square" lIns="91440" tIns="45720" rIns="91440" bIns="45720" anchor="t" anchorCtr="0"/>
          <a:p>
            <a:pPr eaLnBrk="1" hangingPunct="1"/>
            <a:r>
              <a:rPr lang="en-US" altLang="zh-CN" dirty="0"/>
              <a:t>15.4.1 Introduction:Statistical Techniques in Language Analysis</a:t>
            </a:r>
            <a:endParaRPr lang="en-US" altLang="zh-CN" dirty="0"/>
          </a:p>
          <a:p>
            <a:pPr eaLnBrk="1" hangingPunct="1"/>
            <a:r>
              <a:rPr lang="en-US" altLang="zh-CN" sz="2000" dirty="0"/>
              <a:t>Statistical language techniques are methods which arise when we view natural languge as a random process.</a:t>
            </a:r>
            <a:endParaRPr lang="en-US" altLang="zh-CN" sz="2000" dirty="0"/>
          </a:p>
          <a:p>
            <a:pPr eaLnBrk="1" hangingPunct="1"/>
            <a:r>
              <a:rPr lang="en-US" altLang="zh-CN" sz="2000" dirty="0"/>
              <a:t>In everyday parlance, randomness suggests lack of structure, definition, or understanding.</a:t>
            </a:r>
            <a:endParaRPr lang="en-US" altLang="zh-CN" sz="2000" dirty="0"/>
          </a:p>
          <a:p>
            <a:pPr eaLnBrk="1" hangingPunct="1"/>
            <a:r>
              <a:rPr lang="en-US" altLang="zh-CN" sz="2000" dirty="0"/>
              <a:t>However, viewing natural language as a random process generalizes the deterministic viewpoint. That is statistical techniques an accurately model both those parts of language which are well defined as well as those parts which indeed do have some degree of randomness.</a:t>
            </a:r>
            <a:endParaRPr lang="en-US" altLang="zh-CN" sz="2000" dirty="0"/>
          </a:p>
          <a:p>
            <a:pPr eaLnBrk="1" hangingPunct="1"/>
            <a:r>
              <a:rPr lang="en-US" altLang="zh-CN" sz="2000" dirty="0"/>
              <a:t>We present next quote from Picasso with its correct part of speech labels: </a:t>
            </a:r>
            <a:endParaRPr lang="en-US" altLang="zh-CN" dirty="0"/>
          </a:p>
          <a:p>
            <a:pPr eaLnBrk="1" hangingPunct="1"/>
            <a:r>
              <a:rPr lang="en-US" altLang="zh-CN" sz="2000" dirty="0"/>
              <a:t>Art     is      a        lie     that        lets    us         see   the     truth.</a:t>
            </a:r>
            <a:endParaRPr lang="en-US" altLang="zh-CN" sz="2000" dirty="0"/>
          </a:p>
          <a:p>
            <a:pPr eaLnBrk="1" hangingPunct="1"/>
            <a:r>
              <a:rPr lang="en-US" altLang="zh-CN" sz="2000" dirty="0"/>
              <a:t>Noun verb article noun pronoun verb pronoun verb article noun</a:t>
            </a:r>
            <a:endParaRPr lang="en-US" altLang="zh-CN" sz="2000" dirty="0"/>
          </a:p>
          <a:p>
            <a:pPr eaLnBrk="1" hangingPunct="1"/>
            <a:endParaRPr lang="en-US" altLang="zh-CN" sz="20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0178" name="Rectangle 3"/>
          <p:cNvSpPr>
            <a:spLocks noGrp="1" noRot="1"/>
          </p:cNvSpPr>
          <p:nvPr>
            <p:ph idx="1"/>
          </p:nvPr>
        </p:nvSpPr>
        <p:spPr>
          <a:xfrm>
            <a:off x="301625" y="762000"/>
            <a:ext cx="8540750" cy="5337175"/>
          </a:xfrm>
        </p:spPr>
        <p:txBody>
          <a:bodyPr vert="horz" wrap="square" lIns="91440" tIns="45720" rIns="91440" bIns="45720" anchor="t" anchorCtr="0"/>
          <a:p>
            <a:pPr eaLnBrk="1" hangingPunct="1">
              <a:lnSpc>
                <a:spcPct val="90000"/>
              </a:lnSpc>
            </a:pPr>
            <a:r>
              <a:rPr lang="en-US" altLang="zh-CN" sz="2400" dirty="0"/>
              <a:t>P(T1=t1,…,Tn=tn|W1=w1,…,Wn=wn)</a:t>
            </a:r>
            <a:endParaRPr lang="en-US" altLang="zh-CN" sz="2400" dirty="0"/>
          </a:p>
          <a:p>
            <a:pPr eaLnBrk="1" hangingPunct="1">
              <a:lnSpc>
                <a:spcPct val="90000"/>
              </a:lnSpc>
            </a:pPr>
            <a:r>
              <a:rPr lang="en-US" altLang="zh-CN" sz="2400" dirty="0"/>
              <a:t>P(X|Y) stands for the probability of X given that Y has occurred. It is customary to drop reference to the random variables and just write:</a:t>
            </a:r>
            <a:endParaRPr lang="en-US" altLang="zh-CN" sz="2400" dirty="0"/>
          </a:p>
          <a:p>
            <a:pPr eaLnBrk="1" hangingPunct="1">
              <a:lnSpc>
                <a:spcPct val="90000"/>
              </a:lnSpc>
            </a:pPr>
            <a:r>
              <a:rPr lang="en-US" altLang="zh-CN" sz="2400" dirty="0"/>
              <a:t>P(t1,…tn|w1,…wn)             </a:t>
            </a:r>
            <a:r>
              <a:rPr lang="en-US" altLang="zh-CN" sz="2400" dirty="0">
                <a:solidFill>
                  <a:srgbClr val="FF0000"/>
                </a:solidFill>
              </a:rPr>
              <a:t>equation 1</a:t>
            </a:r>
            <a:endParaRPr lang="en-US" altLang="zh-CN" sz="2400" dirty="0">
              <a:solidFill>
                <a:srgbClr val="FF0000"/>
              </a:solidFill>
            </a:endParaRPr>
          </a:p>
          <a:p>
            <a:pPr eaLnBrk="1" hangingPunct="1">
              <a:lnSpc>
                <a:spcPct val="90000"/>
              </a:lnSpc>
            </a:pPr>
            <a:r>
              <a:rPr lang="en-US" altLang="zh-CN" sz="2400" dirty="0"/>
              <a:t>First note that we can rewrite equation 1 in a more useful manner:</a:t>
            </a:r>
            <a:endParaRPr lang="en-US" altLang="zh-CN" sz="2400" dirty="0"/>
          </a:p>
          <a:p>
            <a:pPr eaLnBrk="1" hangingPunct="1">
              <a:lnSpc>
                <a:spcPct val="90000"/>
              </a:lnSpc>
            </a:pPr>
            <a:r>
              <a:rPr lang="en-US" altLang="zh-CN" sz="2400" dirty="0"/>
              <a:t>P(t1,…tn|w1,…wn)= P(t1,…tn,w1,…wn)/ P(w1,…wn)</a:t>
            </a:r>
            <a:endParaRPr lang="en-US" altLang="zh-CN" sz="2400" dirty="0"/>
          </a:p>
          <a:p>
            <a:pPr eaLnBrk="1" hangingPunct="1">
              <a:lnSpc>
                <a:spcPct val="90000"/>
              </a:lnSpc>
            </a:pPr>
            <a:r>
              <a:rPr lang="en-US" altLang="zh-CN" sz="2400" dirty="0"/>
              <a:t>Simplify equation 1 to :</a:t>
            </a:r>
            <a:endParaRPr lang="en-US" altLang="zh-CN" sz="2400" dirty="0"/>
          </a:p>
          <a:p>
            <a:pPr eaLnBrk="1" hangingPunct="1">
              <a:lnSpc>
                <a:spcPct val="90000"/>
              </a:lnSpc>
            </a:pPr>
            <a:r>
              <a:rPr lang="en-US" altLang="zh-CN" sz="2400" dirty="0"/>
              <a:t>P(t1,…tn|w1,…wn)=p(t1)p(w1|t1)p(t2|t1,w1)p(tn| w1,…wn,t1,…,tn-1)</a:t>
            </a:r>
            <a:endParaRPr lang="en-US" altLang="zh-CN" sz="2400" dirty="0"/>
          </a:p>
          <a:p>
            <a:pPr eaLnBrk="1" hangingPunct="1">
              <a:lnSpc>
                <a:spcPct val="90000"/>
              </a:lnSpc>
            </a:pPr>
            <a:r>
              <a:rPr lang="en-US" altLang="zh-CN" sz="2400" dirty="0"/>
              <a:t>=</a:t>
            </a:r>
            <a:r>
              <a:rPr lang="el-GR" altLang="zh-CN" sz="2400" dirty="0"/>
              <a:t>π</a:t>
            </a:r>
            <a:r>
              <a:rPr lang="en-US" altLang="zh-CN" sz="2400" dirty="0"/>
              <a:t> p(ti|t</a:t>
            </a:r>
            <a:r>
              <a:rPr lang="en-US" altLang="zh-CN" sz="2400" baseline="-25000" dirty="0"/>
              <a:t>1</a:t>
            </a:r>
            <a:r>
              <a:rPr lang="en-US" altLang="zh-CN" sz="2400" dirty="0"/>
              <a:t>,…,t</a:t>
            </a:r>
            <a:r>
              <a:rPr lang="en-US" altLang="zh-CN" sz="2400" baseline="-25000" dirty="0"/>
              <a:t>i-1</a:t>
            </a:r>
            <a:r>
              <a:rPr lang="en-US" altLang="zh-CN" sz="2400" dirty="0"/>
              <a:t>,w</a:t>
            </a:r>
            <a:r>
              <a:rPr lang="en-US" altLang="zh-CN" sz="2400" baseline="-25000" dirty="0"/>
              <a:t>1</a:t>
            </a:r>
            <a:r>
              <a:rPr lang="en-US" altLang="zh-CN" sz="2400" dirty="0"/>
              <a:t>,…,w</a:t>
            </a:r>
            <a:r>
              <a:rPr lang="en-US" altLang="zh-CN" sz="2400" baseline="-25000" dirty="0"/>
              <a:t>i-1</a:t>
            </a:r>
            <a:r>
              <a:rPr lang="en-US" altLang="zh-CN" sz="2400" dirty="0"/>
              <a:t>) p(w</a:t>
            </a:r>
            <a:r>
              <a:rPr lang="en-US" altLang="zh-CN" sz="2400" baseline="-25000" dirty="0"/>
              <a:t>i</a:t>
            </a:r>
            <a:r>
              <a:rPr lang="en-US" altLang="zh-CN" sz="2400" dirty="0"/>
              <a:t>|t</a:t>
            </a:r>
            <a:r>
              <a:rPr lang="en-US" altLang="zh-CN" sz="2400" baseline="-25000" dirty="0"/>
              <a:t>1</a:t>
            </a:r>
            <a:r>
              <a:rPr lang="en-US" altLang="zh-CN" sz="2400" dirty="0"/>
              <a:t>,…,t</a:t>
            </a:r>
            <a:r>
              <a:rPr lang="en-US" altLang="zh-CN" sz="2400" baseline="-25000" dirty="0"/>
              <a:t>i-1</a:t>
            </a:r>
            <a:r>
              <a:rPr lang="en-US" altLang="zh-CN" sz="2400" dirty="0"/>
              <a:t>,w</a:t>
            </a:r>
            <a:r>
              <a:rPr lang="en-US" altLang="zh-CN" sz="2400" baseline="-25000" dirty="0"/>
              <a:t>1</a:t>
            </a:r>
            <a:r>
              <a:rPr lang="en-US" altLang="zh-CN" sz="2400" dirty="0"/>
              <a:t>,…,w</a:t>
            </a:r>
            <a:r>
              <a:rPr lang="en-US" altLang="zh-CN" sz="2400" baseline="-25000" dirty="0"/>
              <a:t>i-1</a:t>
            </a:r>
            <a:r>
              <a:rPr lang="en-US" altLang="zh-CN" sz="2400" dirty="0"/>
              <a:t>)            </a:t>
            </a:r>
            <a:r>
              <a:rPr lang="en-US" altLang="zh-CN" sz="2400" dirty="0">
                <a:solidFill>
                  <a:srgbClr val="FF0000"/>
                </a:solidFill>
              </a:rPr>
              <a:t>equation 2</a:t>
            </a:r>
            <a:endParaRPr lang="en-US" altLang="zh-CN" sz="2400" baseline="-25000" dirty="0">
              <a:solidFill>
                <a:srgbClr val="FF0000"/>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1202" name="标题 1"/>
          <p:cNvSpPr>
            <a:spLocks noGrp="1"/>
          </p:cNvSpPr>
          <p:nvPr>
            <p:ph type="title"/>
          </p:nvPr>
        </p:nvSpPr>
        <p:spPr/>
        <p:txBody>
          <a:bodyPr vert="horz" wrap="square" lIns="91440" tIns="45720" rIns="91440" bIns="45720" anchor="ctr" anchorCtr="0"/>
          <a:p>
            <a:pPr eaLnBrk="1" hangingPunct="1"/>
            <a:r>
              <a:rPr lang="en-US" altLang="zh-CN" dirty="0"/>
              <a:t>15.4.2 A Markov Model Approach</a:t>
            </a:r>
            <a:endParaRPr lang="zh-CN" altLang="en-US" dirty="0"/>
          </a:p>
        </p:txBody>
      </p:sp>
      <p:sp>
        <p:nvSpPr>
          <p:cNvPr id="51203" name="内容占位符 2"/>
          <p:cNvSpPr>
            <a:spLocks noGrp="1"/>
          </p:cNvSpPr>
          <p:nvPr>
            <p:ph idx="1"/>
          </p:nvPr>
        </p:nvSpPr>
        <p:spPr/>
        <p:txBody>
          <a:bodyPr vert="horz" wrap="square" lIns="91440" tIns="45720" rIns="91440" bIns="45720" anchor="t" anchorCtr="0"/>
          <a:p>
            <a:pPr eaLnBrk="1" hangingPunct="1"/>
            <a:r>
              <a:rPr lang="en-US" altLang="zh-CN" sz="2800" dirty="0"/>
              <a:t>First, we make some useful approximations of equation 2.</a:t>
            </a:r>
            <a:endParaRPr lang="en-US" altLang="zh-CN" sz="2800" dirty="0"/>
          </a:p>
          <a:p>
            <a:pPr eaLnBrk="1" hangingPunct="1"/>
            <a:r>
              <a:rPr lang="en-US" altLang="zh-CN" sz="2800" dirty="0"/>
              <a:t>p(t</a:t>
            </a:r>
            <a:r>
              <a:rPr lang="en-US" altLang="zh-CN" sz="2800" baseline="-25000" dirty="0"/>
              <a:t>i</a:t>
            </a:r>
            <a:r>
              <a:rPr lang="en-US" altLang="zh-CN" sz="2800" dirty="0"/>
              <a:t>|t</a:t>
            </a:r>
            <a:r>
              <a:rPr lang="en-US" altLang="zh-CN" sz="2800" baseline="-25000" dirty="0"/>
              <a:t>1</a:t>
            </a:r>
            <a:r>
              <a:rPr lang="en-US" altLang="zh-CN" sz="2800" dirty="0"/>
              <a:t>,…,t</a:t>
            </a:r>
            <a:r>
              <a:rPr lang="en-US" altLang="zh-CN" sz="2800" baseline="-25000" dirty="0"/>
              <a:t>i-1</a:t>
            </a:r>
            <a:r>
              <a:rPr lang="en-US" altLang="zh-CN" sz="2800" dirty="0"/>
              <a:t>,w</a:t>
            </a:r>
            <a:r>
              <a:rPr lang="en-US" altLang="zh-CN" sz="2800" baseline="-25000" dirty="0"/>
              <a:t>1</a:t>
            </a:r>
            <a:r>
              <a:rPr lang="en-US" altLang="zh-CN" sz="2800" dirty="0"/>
              <a:t>,…,w</a:t>
            </a:r>
            <a:r>
              <a:rPr lang="en-US" altLang="zh-CN" sz="2800" baseline="-25000" dirty="0"/>
              <a:t>i-1</a:t>
            </a:r>
            <a:r>
              <a:rPr lang="en-US" altLang="zh-CN" sz="2800" dirty="0"/>
              <a:t>) approaches  p(t</a:t>
            </a:r>
            <a:r>
              <a:rPr lang="en-US" altLang="zh-CN" sz="2800" baseline="-25000" dirty="0"/>
              <a:t>i</a:t>
            </a:r>
            <a:r>
              <a:rPr lang="en-US" altLang="zh-CN" sz="2800" dirty="0"/>
              <a:t>|t</a:t>
            </a:r>
            <a:r>
              <a:rPr lang="en-US" altLang="zh-CN" sz="2800" baseline="-25000" dirty="0"/>
              <a:t>i-1</a:t>
            </a:r>
            <a:r>
              <a:rPr lang="en-US" altLang="zh-CN" sz="2800" dirty="0"/>
              <a:t>)</a:t>
            </a:r>
            <a:endParaRPr lang="en-US" altLang="zh-CN" sz="2800" dirty="0"/>
          </a:p>
          <a:p>
            <a:pPr eaLnBrk="1" hangingPunct="1"/>
            <a:r>
              <a:rPr lang="en-US" altLang="zh-CN" sz="2800" dirty="0"/>
              <a:t>And</a:t>
            </a:r>
            <a:endParaRPr lang="en-US" altLang="zh-CN" sz="2800" dirty="0"/>
          </a:p>
          <a:p>
            <a:pPr eaLnBrk="1" hangingPunct="1"/>
            <a:r>
              <a:rPr lang="en-US" altLang="zh-CN" sz="2800" dirty="0"/>
              <a:t>p(w</a:t>
            </a:r>
            <a:r>
              <a:rPr lang="en-US" altLang="zh-CN" sz="2800" baseline="-25000" dirty="0"/>
              <a:t>i</a:t>
            </a:r>
            <a:r>
              <a:rPr lang="en-US" altLang="zh-CN" sz="2800" dirty="0"/>
              <a:t>|t</a:t>
            </a:r>
            <a:r>
              <a:rPr lang="en-US" altLang="zh-CN" sz="2800" baseline="-25000" dirty="0"/>
              <a:t>1</a:t>
            </a:r>
            <a:r>
              <a:rPr lang="en-US" altLang="zh-CN" sz="2800" dirty="0"/>
              <a:t>,…,t</a:t>
            </a:r>
            <a:r>
              <a:rPr lang="en-US" altLang="zh-CN" sz="2800" baseline="-25000" dirty="0"/>
              <a:t>i-1</a:t>
            </a:r>
            <a:r>
              <a:rPr lang="en-US" altLang="zh-CN" sz="2800" dirty="0"/>
              <a:t>,w</a:t>
            </a:r>
            <a:r>
              <a:rPr lang="en-US" altLang="zh-CN" sz="2800" baseline="-25000" dirty="0"/>
              <a:t>1</a:t>
            </a:r>
            <a:r>
              <a:rPr lang="en-US" altLang="zh-CN" sz="2800" dirty="0"/>
              <a:t>,…,w</a:t>
            </a:r>
            <a:r>
              <a:rPr lang="en-US" altLang="zh-CN" sz="2800" baseline="-25000" dirty="0"/>
              <a:t>i-1</a:t>
            </a:r>
            <a:r>
              <a:rPr lang="en-US" altLang="zh-CN" sz="2800" dirty="0"/>
              <a:t>) approaches p(w</a:t>
            </a:r>
            <a:r>
              <a:rPr lang="en-US" altLang="zh-CN" sz="2800" baseline="-25000" dirty="0"/>
              <a:t>i</a:t>
            </a:r>
            <a:r>
              <a:rPr lang="en-US" altLang="zh-CN" sz="2800" dirty="0"/>
              <a:t>|t</a:t>
            </a:r>
            <a:r>
              <a:rPr lang="en-US" altLang="zh-CN" sz="2800" baseline="-25000" dirty="0"/>
              <a:t>i</a:t>
            </a:r>
            <a:r>
              <a:rPr lang="en-US" altLang="zh-CN" sz="2800" dirty="0"/>
              <a:t>)</a:t>
            </a:r>
            <a:endParaRPr lang="en-US" altLang="zh-CN" sz="2800" dirty="0"/>
          </a:p>
          <a:p>
            <a:pPr eaLnBrk="1" hangingPunct="1"/>
            <a:r>
              <a:rPr lang="en-US" altLang="zh-CN" sz="2800" dirty="0"/>
              <a:t>Plugging these approximations back into equation 2, we get</a:t>
            </a:r>
            <a:endParaRPr lang="en-US" altLang="zh-CN" sz="2800" dirty="0"/>
          </a:p>
          <a:p>
            <a:pPr eaLnBrk="1" hangingPunct="1"/>
            <a:r>
              <a:rPr lang="el-GR" altLang="zh-CN" sz="2800" dirty="0"/>
              <a:t>Π</a:t>
            </a:r>
            <a:r>
              <a:rPr lang="en-US" altLang="zh-CN" sz="2800" dirty="0"/>
              <a:t> p(t</a:t>
            </a:r>
            <a:r>
              <a:rPr lang="en-US" altLang="zh-CN" sz="2800" baseline="-25000" dirty="0"/>
              <a:t>i</a:t>
            </a:r>
            <a:r>
              <a:rPr lang="en-US" altLang="zh-CN" sz="2800" dirty="0"/>
              <a:t>|t</a:t>
            </a:r>
            <a:r>
              <a:rPr lang="en-US" altLang="zh-CN" sz="2800" baseline="-25000" dirty="0"/>
              <a:t>i-1</a:t>
            </a:r>
            <a:r>
              <a:rPr lang="en-US" altLang="zh-CN" sz="2800" dirty="0"/>
              <a:t>) p(w</a:t>
            </a:r>
            <a:r>
              <a:rPr lang="en-US" altLang="zh-CN" sz="2800" baseline="-25000" dirty="0"/>
              <a:t>i</a:t>
            </a:r>
            <a:r>
              <a:rPr lang="en-US" altLang="zh-CN" sz="2800" dirty="0"/>
              <a:t>|t</a:t>
            </a:r>
            <a:r>
              <a:rPr lang="en-US" altLang="zh-CN" sz="2800" baseline="-25000" dirty="0"/>
              <a:t>i</a:t>
            </a:r>
            <a:r>
              <a:rPr lang="en-US" altLang="zh-CN" sz="2800" dirty="0"/>
              <a:t>)                         </a:t>
            </a:r>
            <a:r>
              <a:rPr lang="en-US" altLang="zh-CN" sz="2800" dirty="0">
                <a:solidFill>
                  <a:srgbClr val="FF0000"/>
                </a:solidFill>
              </a:rPr>
              <a:t>equation 3</a:t>
            </a:r>
            <a:endParaRPr lang="en-US" altLang="zh-CN" sz="2800" dirty="0">
              <a:solidFill>
                <a:srgbClr val="FF0000"/>
              </a:solidFill>
            </a:endParaRPr>
          </a:p>
          <a:p>
            <a:pPr eaLnBrk="1" hangingPunct="1"/>
            <a:endParaRPr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226" name="内容占位符 2"/>
          <p:cNvSpPr>
            <a:spLocks noGrp="1"/>
          </p:cNvSpPr>
          <p:nvPr>
            <p:ph idx="1"/>
          </p:nvPr>
        </p:nvSpPr>
        <p:spPr>
          <a:xfrm>
            <a:off x="304800" y="304800"/>
            <a:ext cx="8540750" cy="5260975"/>
          </a:xfrm>
        </p:spPr>
        <p:txBody>
          <a:bodyPr vert="horz" wrap="square" lIns="91440" tIns="45720" rIns="91440" bIns="45720" anchor="t" anchorCtr="0"/>
          <a:p>
            <a:r>
              <a:rPr lang="en-US" altLang="zh-CN" sz="2400" dirty="0"/>
              <a:t>Equation 3 is straightforward to work with because its probabilities can be easily estimated and stored.</a:t>
            </a:r>
            <a:endParaRPr lang="en-US" altLang="zh-CN" sz="2400" dirty="0"/>
          </a:p>
          <a:p>
            <a:r>
              <a:rPr lang="en-US" altLang="zh-CN" sz="2400" dirty="0"/>
              <a:t>For a particular step, the tag sequences under consideration are of the following form:</a:t>
            </a:r>
            <a:endParaRPr lang="en-US" altLang="zh-CN" sz="2400" dirty="0"/>
          </a:p>
          <a:p>
            <a:r>
              <a:rPr lang="en-US" altLang="zh-CN" sz="2400" dirty="0"/>
              <a:t>Article article {best tail}</a:t>
            </a:r>
            <a:endParaRPr lang="en-US" altLang="zh-CN" sz="2400" dirty="0"/>
          </a:p>
          <a:p>
            <a:r>
              <a:rPr lang="en-US" altLang="zh-CN" sz="2400" dirty="0"/>
              <a:t>Article verb {best tail}</a:t>
            </a:r>
            <a:endParaRPr lang="en-US" altLang="zh-CN" sz="2400" dirty="0"/>
          </a:p>
          <a:p>
            <a:r>
              <a:rPr lang="en-US" altLang="zh-CN" sz="2400" dirty="0"/>
              <a:t>…</a:t>
            </a:r>
            <a:endParaRPr lang="en-US" altLang="zh-CN" sz="2400" dirty="0"/>
          </a:p>
          <a:p>
            <a:r>
              <a:rPr lang="en-US" altLang="zh-CN" sz="2400" dirty="0"/>
              <a:t>Article noun {best tail}</a:t>
            </a:r>
            <a:endParaRPr lang="en-US" altLang="zh-CN" sz="2400" dirty="0"/>
          </a:p>
          <a:p>
            <a:r>
              <a:rPr lang="en-US" altLang="zh-CN" sz="2400" dirty="0"/>
              <a:t>…</a:t>
            </a:r>
            <a:endParaRPr lang="en-US" altLang="zh-CN" sz="2400" dirty="0"/>
          </a:p>
          <a:p>
            <a:r>
              <a:rPr lang="en-US" altLang="zh-CN" sz="2400" dirty="0"/>
              <a:t>…</a:t>
            </a:r>
            <a:endParaRPr lang="en-US" altLang="zh-CN" sz="2400" dirty="0"/>
          </a:p>
          <a:p>
            <a:r>
              <a:rPr lang="en-US" altLang="zh-CN" sz="2400" dirty="0"/>
              <a:t>Noun Article {best tail}</a:t>
            </a:r>
            <a:endParaRPr lang="en-US" altLang="zh-CN" sz="2400" dirty="0"/>
          </a:p>
          <a:p>
            <a:r>
              <a:rPr lang="en-US" altLang="zh-CN" sz="2400" dirty="0"/>
              <a:t>…</a:t>
            </a:r>
            <a:endParaRPr lang="en-US" altLang="zh-CN" sz="2400" dirty="0"/>
          </a:p>
          <a:p>
            <a:r>
              <a:rPr lang="en-US" altLang="zh-CN" sz="2400" dirty="0"/>
              <a:t>Noun noun {best tail}</a:t>
            </a:r>
            <a:endParaRPr lang="zh-CN" altLang="en-US" sz="2400" dirty="0"/>
          </a:p>
          <a:p>
            <a:endParaRPr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7" name="标题 1"/>
          <p:cNvSpPr>
            <a:spLocks noGrp="1"/>
          </p:cNvSpPr>
          <p:nvPr>
            <p:ph type="title"/>
          </p:nvPr>
        </p:nvSpPr>
        <p:spPr/>
        <p:txBody>
          <a:bodyPr vert="horz" wrap="square" lIns="91440" tIns="45720" rIns="91440" bIns="45720" anchor="ctr" anchorCtr="0"/>
          <a:p>
            <a:pPr eaLnBrk="1" hangingPunct="1"/>
            <a:r>
              <a:rPr lang="en-US" altLang="zh-CN" dirty="0"/>
              <a:t>15.4.3  A Decision Tree approch</a:t>
            </a:r>
            <a:endParaRPr lang="zh-CN" altLang="en-US" dirty="0"/>
          </a:p>
        </p:txBody>
      </p:sp>
      <p:sp>
        <p:nvSpPr>
          <p:cNvPr id="1028" name="内容占位符 2"/>
          <p:cNvSpPr>
            <a:spLocks noGrp="1"/>
          </p:cNvSpPr>
          <p:nvPr>
            <p:ph idx="1"/>
          </p:nvPr>
        </p:nvSpPr>
        <p:spPr/>
        <p:txBody>
          <a:bodyPr vert="horz" wrap="square" lIns="91440" tIns="45720" rIns="91440" bIns="45720" anchor="t" anchorCtr="0"/>
          <a:p>
            <a:pPr eaLnBrk="1" hangingPunct="1"/>
            <a:r>
              <a:rPr lang="en-US" altLang="zh-CN" sz="2400" dirty="0"/>
              <a:t>The mutual information shared between two random variables X and Y is defined as follows:</a:t>
            </a:r>
            <a:endParaRPr lang="en-US" altLang="zh-CN" sz="2400" dirty="0"/>
          </a:p>
        </p:txBody>
      </p:sp>
      <p:graphicFrame>
        <p:nvGraphicFramePr>
          <p:cNvPr id="1026" name="Object 5"/>
          <p:cNvGraphicFramePr/>
          <p:nvPr/>
        </p:nvGraphicFramePr>
        <p:xfrm>
          <a:off x="838200" y="2590800"/>
          <a:ext cx="6110288" cy="1066800"/>
        </p:xfrm>
        <a:graphic>
          <a:graphicData uri="http://schemas.openxmlformats.org/presentationml/2006/ole">
            <mc:AlternateContent xmlns:mc="http://schemas.openxmlformats.org/markup-compatibility/2006">
              <mc:Choice xmlns:v="urn:schemas-microsoft-com:vml" Requires="v">
                <p:oleObj spid="_x0000_s3076" name="" r:id="rId1" imgW="2400300" imgH="419100" progId="Equation.DSMT4">
                  <p:embed/>
                </p:oleObj>
              </mc:Choice>
              <mc:Fallback>
                <p:oleObj name="" r:id="rId1" imgW="2400300" imgH="419100" progId="Equation.DSMT4">
                  <p:embed/>
                  <p:pic>
                    <p:nvPicPr>
                      <p:cNvPr id="0" name="图片 3075"/>
                      <p:cNvPicPr/>
                      <p:nvPr/>
                    </p:nvPicPr>
                    <p:blipFill>
                      <a:blip r:embed="rId2"/>
                      <a:stretch>
                        <a:fillRect/>
                      </a:stretch>
                    </p:blipFill>
                    <p:spPr>
                      <a:xfrm>
                        <a:off x="838200" y="2590800"/>
                        <a:ext cx="6110288" cy="1066800"/>
                      </a:xfrm>
                      <a:prstGeom prst="rect">
                        <a:avLst/>
                      </a:prstGeom>
                      <a:noFill/>
                      <a:ln w="38100">
                        <a:noFill/>
                        <a:miter/>
                      </a:ln>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8194" name="Group 42"/>
          <p:cNvGrpSpPr/>
          <p:nvPr/>
        </p:nvGrpSpPr>
        <p:grpSpPr>
          <a:xfrm>
            <a:off x="533400" y="381000"/>
            <a:ext cx="8153400" cy="5638800"/>
            <a:chOff x="336" y="240"/>
            <a:chExt cx="5136" cy="3552"/>
          </a:xfrm>
        </p:grpSpPr>
        <p:sp>
          <p:nvSpPr>
            <p:cNvPr id="8195" name="AutoShape 4"/>
            <p:cNvSpPr/>
            <p:nvPr/>
          </p:nvSpPr>
          <p:spPr>
            <a:xfrm>
              <a:off x="432" y="480"/>
              <a:ext cx="1872" cy="288"/>
            </a:xfrm>
            <a:prstGeom prst="roundRect">
              <a:avLst>
                <a:gd name="adj" fmla="val 16667"/>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Input : Tarzan kissed Jane.</a:t>
              </a:r>
              <a:endParaRPr lang="en-US" altLang="zh-CN" dirty="0">
                <a:latin typeface="Arial" panose="020B0604020202020204" pitchFamily="34" charset="0"/>
              </a:endParaRPr>
            </a:p>
          </p:txBody>
        </p:sp>
        <p:sp>
          <p:nvSpPr>
            <p:cNvPr id="8196" name="AutoShape 6"/>
            <p:cNvSpPr/>
            <p:nvPr/>
          </p:nvSpPr>
          <p:spPr>
            <a:xfrm>
              <a:off x="336" y="1632"/>
              <a:ext cx="2112" cy="2016"/>
            </a:xfrm>
            <a:prstGeom prst="roundRect">
              <a:avLst>
                <a:gd name="adj" fmla="val 16667"/>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Parse tree:       sentence</a:t>
              </a: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r>
                <a:rPr lang="en-US" altLang="zh-CN" dirty="0">
                  <a:latin typeface="Arial" panose="020B0604020202020204" pitchFamily="34" charset="0"/>
                </a:rPr>
                <a:t>                  verb phrase</a:t>
              </a: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r>
                <a:rPr lang="en-US" altLang="zh-CN" dirty="0">
                  <a:latin typeface="Arial" panose="020B0604020202020204" pitchFamily="34" charset="0"/>
                </a:rPr>
                <a:t>Noun phrase           noun phrase</a:t>
              </a: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r>
                <a:rPr lang="en-US" altLang="zh-CN" dirty="0">
                  <a:latin typeface="Arial" panose="020B0604020202020204" pitchFamily="34" charset="0"/>
                </a:rPr>
                <a:t>Noun     verb           noun</a:t>
              </a:r>
              <a:endParaRPr lang="en-US" altLang="zh-CN" dirty="0">
                <a:latin typeface="Arial" panose="020B0604020202020204" pitchFamily="34" charset="0"/>
              </a:endParaRPr>
            </a:p>
            <a:p>
              <a:pPr algn="ctr"/>
              <a:endParaRPr lang="en-US" altLang="zh-CN" dirty="0">
                <a:latin typeface="Arial" panose="020B0604020202020204" pitchFamily="34" charset="0"/>
              </a:endParaRPr>
            </a:p>
            <a:p>
              <a:pPr algn="ctr"/>
              <a:r>
                <a:rPr lang="en-US" altLang="zh-CN" dirty="0">
                  <a:latin typeface="Arial" panose="020B0604020202020204" pitchFamily="34" charset="0"/>
                </a:rPr>
                <a:t>Tarzan     kissed    Jane</a:t>
              </a:r>
              <a:endParaRPr lang="en-US" altLang="zh-CN" dirty="0">
                <a:latin typeface="Arial" panose="020B0604020202020204" pitchFamily="34" charset="0"/>
              </a:endParaRPr>
            </a:p>
          </p:txBody>
        </p:sp>
        <p:sp>
          <p:nvSpPr>
            <p:cNvPr id="8197" name="Rectangle 7"/>
            <p:cNvSpPr/>
            <p:nvPr/>
          </p:nvSpPr>
          <p:spPr>
            <a:xfrm>
              <a:off x="912" y="1056"/>
              <a:ext cx="86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b="1" dirty="0">
                  <a:latin typeface="Arial" panose="020B0604020202020204" pitchFamily="34" charset="0"/>
                </a:rPr>
                <a:t>parsing</a:t>
              </a:r>
              <a:endParaRPr lang="en-US" altLang="zh-CN" b="1" dirty="0">
                <a:latin typeface="Arial" panose="020B0604020202020204" pitchFamily="34" charset="0"/>
              </a:endParaRPr>
            </a:p>
          </p:txBody>
        </p:sp>
        <p:sp>
          <p:nvSpPr>
            <p:cNvPr id="8198" name="Rectangle 8"/>
            <p:cNvSpPr/>
            <p:nvPr/>
          </p:nvSpPr>
          <p:spPr>
            <a:xfrm>
              <a:off x="3120" y="528"/>
              <a:ext cx="2064" cy="288"/>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Semantic interpretation </a:t>
              </a:r>
              <a:endParaRPr lang="en-US" altLang="zh-CN" dirty="0">
                <a:latin typeface="Arial" panose="020B0604020202020204" pitchFamily="34" charset="0"/>
              </a:endParaRPr>
            </a:p>
          </p:txBody>
        </p:sp>
        <p:sp>
          <p:nvSpPr>
            <p:cNvPr id="8199" name="AutoShape 9"/>
            <p:cNvSpPr/>
            <p:nvPr/>
          </p:nvSpPr>
          <p:spPr>
            <a:xfrm>
              <a:off x="2784" y="1248"/>
              <a:ext cx="2688" cy="2352"/>
            </a:xfrm>
            <a:prstGeom prst="roundRect">
              <a:avLst>
                <a:gd name="adj" fmla="val 16667"/>
              </a:avLst>
            </a:prstGeom>
            <a:noFill/>
            <a:ln w="9525" cap="flat" cmpd="sng">
              <a:solidFill>
                <a:schemeClr val="tx1"/>
              </a:solidFill>
              <a:prstDash val="solid"/>
              <a:headEnd type="none" w="med" len="med"/>
              <a:tailEnd type="none" w="med" len="med"/>
            </a:ln>
          </p:spPr>
          <p:txBody>
            <a:bodyPr wrap="none" anchor="ctr" anchorCtr="0"/>
            <a:p>
              <a:pPr algn="ctr"/>
              <a:endParaRPr lang="zh-CN" altLang="zh-CN" dirty="0">
                <a:latin typeface="Arial" panose="020B0604020202020204" pitchFamily="34" charset="0"/>
              </a:endParaRPr>
            </a:p>
          </p:txBody>
        </p:sp>
        <p:sp>
          <p:nvSpPr>
            <p:cNvPr id="8200" name="Line 10"/>
            <p:cNvSpPr/>
            <p:nvPr/>
          </p:nvSpPr>
          <p:spPr>
            <a:xfrm flipH="1">
              <a:off x="816" y="2016"/>
              <a:ext cx="864" cy="480"/>
            </a:xfrm>
            <a:prstGeom prst="line">
              <a:avLst/>
            </a:prstGeom>
            <a:ln w="9525" cap="flat" cmpd="sng">
              <a:solidFill>
                <a:schemeClr val="tx1"/>
              </a:solidFill>
              <a:prstDash val="solid"/>
              <a:headEnd type="none" w="med" len="med"/>
              <a:tailEnd type="none" w="med" len="med"/>
            </a:ln>
          </p:spPr>
        </p:sp>
        <p:sp>
          <p:nvSpPr>
            <p:cNvPr id="8201" name="Line 11"/>
            <p:cNvSpPr/>
            <p:nvPr/>
          </p:nvSpPr>
          <p:spPr>
            <a:xfrm>
              <a:off x="1680" y="2016"/>
              <a:ext cx="144" cy="192"/>
            </a:xfrm>
            <a:prstGeom prst="line">
              <a:avLst/>
            </a:prstGeom>
            <a:ln w="9525" cap="flat" cmpd="sng">
              <a:solidFill>
                <a:schemeClr val="tx1"/>
              </a:solidFill>
              <a:prstDash val="solid"/>
              <a:headEnd type="none" w="med" len="med"/>
              <a:tailEnd type="none" w="med" len="med"/>
            </a:ln>
          </p:spPr>
        </p:sp>
        <p:sp>
          <p:nvSpPr>
            <p:cNvPr id="8202" name="Line 12"/>
            <p:cNvSpPr/>
            <p:nvPr/>
          </p:nvSpPr>
          <p:spPr>
            <a:xfrm>
              <a:off x="768" y="2736"/>
              <a:ext cx="0" cy="192"/>
            </a:xfrm>
            <a:prstGeom prst="line">
              <a:avLst/>
            </a:prstGeom>
            <a:ln w="9525" cap="flat" cmpd="sng">
              <a:solidFill>
                <a:schemeClr val="tx1"/>
              </a:solidFill>
              <a:prstDash val="solid"/>
              <a:headEnd type="none" w="med" len="med"/>
              <a:tailEnd type="none" w="med" len="med"/>
            </a:ln>
          </p:spPr>
        </p:sp>
        <p:sp>
          <p:nvSpPr>
            <p:cNvPr id="8203" name="Line 13"/>
            <p:cNvSpPr/>
            <p:nvPr/>
          </p:nvSpPr>
          <p:spPr>
            <a:xfrm>
              <a:off x="768" y="3072"/>
              <a:ext cx="0" cy="192"/>
            </a:xfrm>
            <a:prstGeom prst="line">
              <a:avLst/>
            </a:prstGeom>
            <a:ln w="9525" cap="flat" cmpd="sng">
              <a:solidFill>
                <a:schemeClr val="tx1"/>
              </a:solidFill>
              <a:prstDash val="solid"/>
              <a:headEnd type="none" w="med" len="med"/>
              <a:tailEnd type="none" w="med" len="med"/>
            </a:ln>
          </p:spPr>
        </p:sp>
        <p:sp>
          <p:nvSpPr>
            <p:cNvPr id="8204" name="Line 14"/>
            <p:cNvSpPr/>
            <p:nvPr/>
          </p:nvSpPr>
          <p:spPr>
            <a:xfrm flipH="1">
              <a:off x="1248" y="2400"/>
              <a:ext cx="480" cy="528"/>
            </a:xfrm>
            <a:prstGeom prst="line">
              <a:avLst/>
            </a:prstGeom>
            <a:ln w="9525" cap="flat" cmpd="sng">
              <a:solidFill>
                <a:schemeClr val="tx1"/>
              </a:solidFill>
              <a:prstDash val="solid"/>
              <a:headEnd type="none" w="med" len="med"/>
              <a:tailEnd type="none" w="med" len="med"/>
            </a:ln>
          </p:spPr>
        </p:sp>
        <p:sp>
          <p:nvSpPr>
            <p:cNvPr id="8205" name="Line 15"/>
            <p:cNvSpPr/>
            <p:nvPr/>
          </p:nvSpPr>
          <p:spPr>
            <a:xfrm>
              <a:off x="1344" y="3072"/>
              <a:ext cx="0" cy="192"/>
            </a:xfrm>
            <a:prstGeom prst="line">
              <a:avLst/>
            </a:prstGeom>
            <a:ln w="9525" cap="flat" cmpd="sng">
              <a:solidFill>
                <a:schemeClr val="tx1"/>
              </a:solidFill>
              <a:prstDash val="solid"/>
              <a:headEnd type="none" w="med" len="med"/>
              <a:tailEnd type="none" w="med" len="med"/>
            </a:ln>
          </p:spPr>
        </p:sp>
        <p:sp>
          <p:nvSpPr>
            <p:cNvPr id="8206" name="Line 16"/>
            <p:cNvSpPr/>
            <p:nvPr/>
          </p:nvSpPr>
          <p:spPr>
            <a:xfrm>
              <a:off x="1728" y="2400"/>
              <a:ext cx="192" cy="144"/>
            </a:xfrm>
            <a:prstGeom prst="line">
              <a:avLst/>
            </a:prstGeom>
            <a:ln w="9525" cap="flat" cmpd="sng">
              <a:solidFill>
                <a:schemeClr val="tx1"/>
              </a:solidFill>
              <a:prstDash val="solid"/>
              <a:headEnd type="none" w="med" len="med"/>
              <a:tailEnd type="none" w="med" len="med"/>
            </a:ln>
          </p:spPr>
        </p:sp>
        <p:sp>
          <p:nvSpPr>
            <p:cNvPr id="8207" name="Line 17"/>
            <p:cNvSpPr/>
            <p:nvPr/>
          </p:nvSpPr>
          <p:spPr>
            <a:xfrm>
              <a:off x="2016" y="2736"/>
              <a:ext cx="0" cy="192"/>
            </a:xfrm>
            <a:prstGeom prst="line">
              <a:avLst/>
            </a:prstGeom>
            <a:ln w="9525" cap="flat" cmpd="sng">
              <a:solidFill>
                <a:schemeClr val="tx1"/>
              </a:solidFill>
              <a:prstDash val="solid"/>
              <a:headEnd type="none" w="med" len="med"/>
              <a:tailEnd type="none" w="med" len="med"/>
            </a:ln>
          </p:spPr>
        </p:sp>
        <p:sp>
          <p:nvSpPr>
            <p:cNvPr id="8208" name="Line 18"/>
            <p:cNvSpPr/>
            <p:nvPr/>
          </p:nvSpPr>
          <p:spPr>
            <a:xfrm>
              <a:off x="2016" y="3072"/>
              <a:ext cx="0" cy="192"/>
            </a:xfrm>
            <a:prstGeom prst="line">
              <a:avLst/>
            </a:prstGeom>
            <a:ln w="9525" cap="flat" cmpd="sng">
              <a:solidFill>
                <a:schemeClr val="tx1"/>
              </a:solidFill>
              <a:prstDash val="solid"/>
              <a:headEnd type="none" w="med" len="med"/>
              <a:tailEnd type="none" w="med" len="med"/>
            </a:ln>
          </p:spPr>
        </p:sp>
        <p:sp>
          <p:nvSpPr>
            <p:cNvPr id="8209" name="Text Box 19"/>
            <p:cNvSpPr txBox="1"/>
            <p:nvPr/>
          </p:nvSpPr>
          <p:spPr>
            <a:xfrm>
              <a:off x="2966" y="1319"/>
              <a:ext cx="1596" cy="231"/>
            </a:xfrm>
            <a:prstGeom prst="rect">
              <a:avLst/>
            </a:prstGeom>
            <a:noFill/>
            <a:ln w="9525">
              <a:noFill/>
            </a:ln>
          </p:spPr>
          <p:txBody>
            <a:bodyPr wrap="none">
              <a:spAutoFit/>
            </a:bodyPr>
            <a:p>
              <a:r>
                <a:rPr lang="en-US" altLang="zh-CN" dirty="0">
                  <a:latin typeface="Arial" panose="020B0604020202020204" pitchFamily="34" charset="0"/>
                </a:rPr>
                <a:t>Internal representation:</a:t>
              </a:r>
              <a:endParaRPr lang="en-US" altLang="zh-CN" dirty="0">
                <a:latin typeface="Arial" panose="020B0604020202020204" pitchFamily="34" charset="0"/>
              </a:endParaRPr>
            </a:p>
          </p:txBody>
        </p:sp>
        <p:sp>
          <p:nvSpPr>
            <p:cNvPr id="8210" name="Rectangle 20"/>
            <p:cNvSpPr/>
            <p:nvPr/>
          </p:nvSpPr>
          <p:spPr>
            <a:xfrm>
              <a:off x="2784" y="1776"/>
              <a:ext cx="864"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Person: tarzan</a:t>
              </a:r>
              <a:endParaRPr lang="en-US" altLang="zh-CN" dirty="0">
                <a:latin typeface="Arial" panose="020B0604020202020204" pitchFamily="34" charset="0"/>
              </a:endParaRPr>
            </a:p>
          </p:txBody>
        </p:sp>
        <p:sp>
          <p:nvSpPr>
            <p:cNvPr id="8211" name="Rectangle 21"/>
            <p:cNvSpPr/>
            <p:nvPr/>
          </p:nvSpPr>
          <p:spPr>
            <a:xfrm>
              <a:off x="4512" y="1776"/>
              <a:ext cx="864"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Person:jane</a:t>
              </a:r>
              <a:endParaRPr lang="en-US" altLang="zh-CN" dirty="0">
                <a:latin typeface="Arial" panose="020B0604020202020204" pitchFamily="34" charset="0"/>
              </a:endParaRPr>
            </a:p>
          </p:txBody>
        </p:sp>
        <p:sp>
          <p:nvSpPr>
            <p:cNvPr id="8212" name="Rectangle 22"/>
            <p:cNvSpPr/>
            <p:nvPr/>
          </p:nvSpPr>
          <p:spPr>
            <a:xfrm>
              <a:off x="3696" y="2352"/>
              <a:ext cx="624"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kiss</a:t>
              </a:r>
              <a:endParaRPr lang="en-US" altLang="zh-CN" dirty="0">
                <a:latin typeface="Arial" panose="020B0604020202020204" pitchFamily="34" charset="0"/>
              </a:endParaRPr>
            </a:p>
          </p:txBody>
        </p:sp>
        <p:sp>
          <p:nvSpPr>
            <p:cNvPr id="8213" name="Oval 23"/>
            <p:cNvSpPr/>
            <p:nvPr/>
          </p:nvSpPr>
          <p:spPr>
            <a:xfrm>
              <a:off x="2832" y="2352"/>
              <a:ext cx="720" cy="288"/>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agent</a:t>
              </a:r>
              <a:endParaRPr lang="en-US" altLang="zh-CN" dirty="0">
                <a:latin typeface="Arial" panose="020B0604020202020204" pitchFamily="34" charset="0"/>
              </a:endParaRPr>
            </a:p>
          </p:txBody>
        </p:sp>
        <p:sp>
          <p:nvSpPr>
            <p:cNvPr id="8214" name="Rectangle 24"/>
            <p:cNvSpPr/>
            <p:nvPr/>
          </p:nvSpPr>
          <p:spPr>
            <a:xfrm>
              <a:off x="4752" y="2832"/>
              <a:ext cx="624" cy="24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lips</a:t>
              </a:r>
              <a:endParaRPr lang="en-US" altLang="zh-CN" dirty="0">
                <a:latin typeface="Arial" panose="020B0604020202020204" pitchFamily="34" charset="0"/>
              </a:endParaRPr>
            </a:p>
          </p:txBody>
        </p:sp>
        <p:sp>
          <p:nvSpPr>
            <p:cNvPr id="8215" name="Oval 25"/>
            <p:cNvSpPr/>
            <p:nvPr/>
          </p:nvSpPr>
          <p:spPr>
            <a:xfrm>
              <a:off x="4560" y="2352"/>
              <a:ext cx="720" cy="288"/>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object</a:t>
              </a:r>
              <a:endParaRPr lang="en-US" altLang="zh-CN" dirty="0">
                <a:latin typeface="Arial" panose="020B0604020202020204" pitchFamily="34" charset="0"/>
              </a:endParaRPr>
            </a:p>
          </p:txBody>
        </p:sp>
        <p:sp>
          <p:nvSpPr>
            <p:cNvPr id="8216" name="Oval 26"/>
            <p:cNvSpPr/>
            <p:nvPr/>
          </p:nvSpPr>
          <p:spPr>
            <a:xfrm>
              <a:off x="3504" y="2832"/>
              <a:ext cx="1008" cy="288"/>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instrument</a:t>
              </a:r>
              <a:endParaRPr lang="en-US" altLang="zh-CN" dirty="0">
                <a:latin typeface="Arial" panose="020B0604020202020204" pitchFamily="34" charset="0"/>
              </a:endParaRPr>
            </a:p>
          </p:txBody>
        </p:sp>
        <p:sp>
          <p:nvSpPr>
            <p:cNvPr id="8217" name="Line 27"/>
            <p:cNvSpPr/>
            <p:nvPr/>
          </p:nvSpPr>
          <p:spPr>
            <a:xfrm>
              <a:off x="3216" y="2016"/>
              <a:ext cx="0" cy="336"/>
            </a:xfrm>
            <a:prstGeom prst="line">
              <a:avLst/>
            </a:prstGeom>
            <a:ln w="9525" cap="flat" cmpd="sng">
              <a:solidFill>
                <a:schemeClr val="tx1"/>
              </a:solidFill>
              <a:prstDash val="solid"/>
              <a:headEnd type="none" w="med" len="med"/>
              <a:tailEnd type="none" w="med" len="med"/>
            </a:ln>
          </p:spPr>
        </p:sp>
        <p:sp>
          <p:nvSpPr>
            <p:cNvPr id="8218" name="Line 28"/>
            <p:cNvSpPr/>
            <p:nvPr/>
          </p:nvSpPr>
          <p:spPr>
            <a:xfrm>
              <a:off x="4944" y="2016"/>
              <a:ext cx="0" cy="336"/>
            </a:xfrm>
            <a:prstGeom prst="line">
              <a:avLst/>
            </a:prstGeom>
            <a:ln w="9525" cap="flat" cmpd="sng">
              <a:solidFill>
                <a:schemeClr val="tx1"/>
              </a:solidFill>
              <a:prstDash val="solid"/>
              <a:headEnd type="none" w="med" len="med"/>
              <a:tailEnd type="none" w="med" len="med"/>
            </a:ln>
          </p:spPr>
        </p:sp>
        <p:sp>
          <p:nvSpPr>
            <p:cNvPr id="8219" name="Line 29"/>
            <p:cNvSpPr/>
            <p:nvPr/>
          </p:nvSpPr>
          <p:spPr>
            <a:xfrm>
              <a:off x="3552" y="2496"/>
              <a:ext cx="144" cy="0"/>
            </a:xfrm>
            <a:prstGeom prst="line">
              <a:avLst/>
            </a:prstGeom>
            <a:ln w="9525" cap="flat" cmpd="sng">
              <a:solidFill>
                <a:schemeClr val="tx1"/>
              </a:solidFill>
              <a:prstDash val="solid"/>
              <a:headEnd type="none" w="med" len="med"/>
              <a:tailEnd type="none" w="med" len="med"/>
            </a:ln>
          </p:spPr>
        </p:sp>
        <p:sp>
          <p:nvSpPr>
            <p:cNvPr id="8220" name="Line 30"/>
            <p:cNvSpPr/>
            <p:nvPr/>
          </p:nvSpPr>
          <p:spPr>
            <a:xfrm>
              <a:off x="4320" y="2496"/>
              <a:ext cx="240" cy="0"/>
            </a:xfrm>
            <a:prstGeom prst="line">
              <a:avLst/>
            </a:prstGeom>
            <a:ln w="9525" cap="flat" cmpd="sng">
              <a:solidFill>
                <a:schemeClr val="tx1"/>
              </a:solidFill>
              <a:prstDash val="solid"/>
              <a:headEnd type="none" w="med" len="med"/>
              <a:tailEnd type="none" w="med" len="med"/>
            </a:ln>
          </p:spPr>
        </p:sp>
        <p:sp>
          <p:nvSpPr>
            <p:cNvPr id="8221" name="Line 31"/>
            <p:cNvSpPr/>
            <p:nvPr/>
          </p:nvSpPr>
          <p:spPr>
            <a:xfrm>
              <a:off x="3984" y="2592"/>
              <a:ext cx="0" cy="192"/>
            </a:xfrm>
            <a:prstGeom prst="line">
              <a:avLst/>
            </a:prstGeom>
            <a:ln w="9525" cap="flat" cmpd="sng">
              <a:solidFill>
                <a:schemeClr val="tx1"/>
              </a:solidFill>
              <a:prstDash val="solid"/>
              <a:headEnd type="none" w="med" len="med"/>
              <a:tailEnd type="none" w="med" len="med"/>
            </a:ln>
          </p:spPr>
        </p:sp>
        <p:sp>
          <p:nvSpPr>
            <p:cNvPr id="8222" name="Line 32"/>
            <p:cNvSpPr/>
            <p:nvPr/>
          </p:nvSpPr>
          <p:spPr>
            <a:xfrm>
              <a:off x="4512" y="2976"/>
              <a:ext cx="240" cy="0"/>
            </a:xfrm>
            <a:prstGeom prst="line">
              <a:avLst/>
            </a:prstGeom>
            <a:ln w="9525" cap="flat" cmpd="sng">
              <a:solidFill>
                <a:schemeClr val="tx1"/>
              </a:solidFill>
              <a:prstDash val="solid"/>
              <a:headEnd type="none" w="med" len="med"/>
              <a:tailEnd type="none" w="med" len="med"/>
            </a:ln>
          </p:spPr>
        </p:sp>
        <p:sp>
          <p:nvSpPr>
            <p:cNvPr id="8223" name="Line 33"/>
            <p:cNvSpPr/>
            <p:nvPr/>
          </p:nvSpPr>
          <p:spPr>
            <a:xfrm>
              <a:off x="1344" y="768"/>
              <a:ext cx="0" cy="240"/>
            </a:xfrm>
            <a:prstGeom prst="line">
              <a:avLst/>
            </a:prstGeom>
            <a:ln w="9525" cap="flat" cmpd="sng">
              <a:solidFill>
                <a:schemeClr val="tx1"/>
              </a:solidFill>
              <a:prstDash val="solid"/>
              <a:headEnd type="none" w="med" len="med"/>
              <a:tailEnd type="triangle" w="med" len="med"/>
            </a:ln>
          </p:spPr>
        </p:sp>
        <p:sp>
          <p:nvSpPr>
            <p:cNvPr id="8224" name="Line 34"/>
            <p:cNvSpPr/>
            <p:nvPr/>
          </p:nvSpPr>
          <p:spPr>
            <a:xfrm>
              <a:off x="1344" y="1344"/>
              <a:ext cx="0" cy="288"/>
            </a:xfrm>
            <a:prstGeom prst="line">
              <a:avLst/>
            </a:prstGeom>
            <a:ln w="9525" cap="flat" cmpd="sng">
              <a:solidFill>
                <a:schemeClr val="tx1"/>
              </a:solidFill>
              <a:prstDash val="solid"/>
              <a:headEnd type="none" w="med" len="med"/>
              <a:tailEnd type="triangle" w="med" len="med"/>
            </a:ln>
          </p:spPr>
        </p:sp>
        <p:sp>
          <p:nvSpPr>
            <p:cNvPr id="8225" name="Line 35"/>
            <p:cNvSpPr/>
            <p:nvPr/>
          </p:nvSpPr>
          <p:spPr>
            <a:xfrm>
              <a:off x="4080" y="816"/>
              <a:ext cx="0" cy="432"/>
            </a:xfrm>
            <a:prstGeom prst="line">
              <a:avLst/>
            </a:prstGeom>
            <a:ln w="9525" cap="flat" cmpd="sng">
              <a:solidFill>
                <a:schemeClr val="tx1"/>
              </a:solidFill>
              <a:prstDash val="solid"/>
              <a:headEnd type="none" w="med" len="med"/>
              <a:tailEnd type="triangle" w="med" len="med"/>
            </a:ln>
          </p:spPr>
        </p:sp>
        <p:sp>
          <p:nvSpPr>
            <p:cNvPr id="8226" name="Line 36"/>
            <p:cNvSpPr/>
            <p:nvPr/>
          </p:nvSpPr>
          <p:spPr>
            <a:xfrm>
              <a:off x="4080" y="240"/>
              <a:ext cx="0" cy="240"/>
            </a:xfrm>
            <a:prstGeom prst="line">
              <a:avLst/>
            </a:prstGeom>
            <a:ln w="9525" cap="flat" cmpd="sng">
              <a:solidFill>
                <a:schemeClr val="tx1"/>
              </a:solidFill>
              <a:prstDash val="solid"/>
              <a:headEnd type="none" w="med" len="med"/>
              <a:tailEnd type="triangle" w="med" len="med"/>
            </a:ln>
          </p:spPr>
        </p:sp>
        <p:sp>
          <p:nvSpPr>
            <p:cNvPr id="8227" name="Line 37"/>
            <p:cNvSpPr/>
            <p:nvPr/>
          </p:nvSpPr>
          <p:spPr>
            <a:xfrm>
              <a:off x="4032" y="3600"/>
              <a:ext cx="0" cy="144"/>
            </a:xfrm>
            <a:prstGeom prst="line">
              <a:avLst/>
            </a:prstGeom>
            <a:ln w="9525" cap="flat" cmpd="sng">
              <a:solidFill>
                <a:schemeClr val="tx1"/>
              </a:solidFill>
              <a:prstDash val="solid"/>
              <a:headEnd type="none" w="med" len="med"/>
              <a:tailEnd type="triangle" w="med" len="med"/>
            </a:ln>
          </p:spPr>
        </p:sp>
        <p:sp>
          <p:nvSpPr>
            <p:cNvPr id="8228" name="Line 38"/>
            <p:cNvSpPr/>
            <p:nvPr/>
          </p:nvSpPr>
          <p:spPr>
            <a:xfrm>
              <a:off x="1344" y="3648"/>
              <a:ext cx="0" cy="144"/>
            </a:xfrm>
            <a:prstGeom prst="line">
              <a:avLst/>
            </a:prstGeom>
            <a:ln w="9525" cap="flat" cmpd="sng">
              <a:solidFill>
                <a:schemeClr val="tx1"/>
              </a:solidFill>
              <a:prstDash val="solid"/>
              <a:headEnd type="none" w="med" len="med"/>
              <a:tailEnd type="none" w="med" len="med"/>
            </a:ln>
          </p:spPr>
        </p:sp>
        <p:sp>
          <p:nvSpPr>
            <p:cNvPr id="8229" name="Line 39"/>
            <p:cNvSpPr/>
            <p:nvPr/>
          </p:nvSpPr>
          <p:spPr>
            <a:xfrm>
              <a:off x="1344" y="3792"/>
              <a:ext cx="1248" cy="0"/>
            </a:xfrm>
            <a:prstGeom prst="line">
              <a:avLst/>
            </a:prstGeom>
            <a:ln w="9525" cap="flat" cmpd="sng">
              <a:solidFill>
                <a:schemeClr val="tx1"/>
              </a:solidFill>
              <a:prstDash val="solid"/>
              <a:headEnd type="none" w="med" len="med"/>
              <a:tailEnd type="none" w="med" len="med"/>
            </a:ln>
          </p:spPr>
        </p:sp>
        <p:sp>
          <p:nvSpPr>
            <p:cNvPr id="8230" name="Line 40"/>
            <p:cNvSpPr/>
            <p:nvPr/>
          </p:nvSpPr>
          <p:spPr>
            <a:xfrm flipV="1">
              <a:off x="2592" y="240"/>
              <a:ext cx="0" cy="3552"/>
            </a:xfrm>
            <a:prstGeom prst="line">
              <a:avLst/>
            </a:prstGeom>
            <a:ln w="9525" cap="flat" cmpd="sng">
              <a:solidFill>
                <a:schemeClr val="tx1"/>
              </a:solidFill>
              <a:prstDash val="solid"/>
              <a:headEnd type="none" w="med" len="med"/>
              <a:tailEnd type="none" w="med" len="med"/>
            </a:ln>
          </p:spPr>
        </p:sp>
        <p:sp>
          <p:nvSpPr>
            <p:cNvPr id="8231" name="Line 41"/>
            <p:cNvSpPr/>
            <p:nvPr/>
          </p:nvSpPr>
          <p:spPr>
            <a:xfrm>
              <a:off x="2592" y="240"/>
              <a:ext cx="1488" cy="0"/>
            </a:xfrm>
            <a:prstGeom prst="line">
              <a:avLst/>
            </a:prstGeom>
            <a:ln w="9525" cap="flat" cmpd="sng">
              <a:solidFill>
                <a:schemeClr val="tx1"/>
              </a:solidFill>
              <a:prstDash val="solid"/>
              <a:headEnd type="none" w="med" len="med"/>
              <a:tailEnd type="none" w="med" len="med"/>
            </a:ln>
          </p:spPr>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3250" name="内容占位符 2"/>
          <p:cNvSpPr>
            <a:spLocks noGrp="1"/>
          </p:cNvSpPr>
          <p:nvPr>
            <p:ph idx="1"/>
          </p:nvPr>
        </p:nvSpPr>
        <p:spPr>
          <a:xfrm>
            <a:off x="304800" y="228600"/>
            <a:ext cx="8540750" cy="5565775"/>
          </a:xfrm>
        </p:spPr>
        <p:txBody>
          <a:bodyPr vert="horz" wrap="square" lIns="91440" tIns="45720" rIns="91440" bIns="45720" anchor="t" anchorCtr="0"/>
          <a:p>
            <a:pPr eaLnBrk="1" hangingPunct="1">
              <a:lnSpc>
                <a:spcPct val="150000"/>
              </a:lnSpc>
            </a:pPr>
            <a:r>
              <a:rPr lang="en-US" altLang="zh-CN" sz="2000" dirty="0"/>
              <a:t>For example, if  initially we have the words cat, kitten ,run, and green, at the first step of the algorithm, we have the sets:</a:t>
            </a:r>
            <a:endParaRPr lang="en-US" altLang="zh-CN" sz="2000" dirty="0"/>
          </a:p>
          <a:p>
            <a:pPr eaLnBrk="1" hangingPunct="1">
              <a:lnSpc>
                <a:spcPct val="150000"/>
              </a:lnSpc>
            </a:pPr>
            <a:r>
              <a:rPr lang="en-US" altLang="zh-CN" sz="2000" dirty="0"/>
              <a:t>{cat} {kitten } {run} {green}.</a:t>
            </a:r>
            <a:endParaRPr lang="en-US" altLang="zh-CN" sz="2000" dirty="0"/>
          </a:p>
          <a:p>
            <a:pPr eaLnBrk="1" hangingPunct="1">
              <a:lnSpc>
                <a:spcPct val="150000"/>
              </a:lnSpc>
            </a:pPr>
            <a:r>
              <a:rPr lang="en-US" altLang="zh-CN" sz="2000" dirty="0"/>
              <a:t>It is likely that the probability of the next word, given that the previous word was cat, is about equal to the probability of the next word, given that the previous word was kitten. In other words:</a:t>
            </a:r>
            <a:endParaRPr lang="en-US" altLang="zh-CN" sz="2000" dirty="0"/>
          </a:p>
          <a:p>
            <a:pPr eaLnBrk="1" hangingPunct="1">
              <a:lnSpc>
                <a:spcPct val="150000"/>
              </a:lnSpc>
            </a:pPr>
            <a:r>
              <a:rPr lang="en-US" altLang="zh-CN" sz="2000" dirty="0"/>
              <a:t>P(eats|cat) is about the same as p(eats|kitten)</a:t>
            </a:r>
            <a:endParaRPr lang="en-US" altLang="zh-CN" sz="2000" dirty="0"/>
          </a:p>
          <a:p>
            <a:pPr eaLnBrk="1" hangingPunct="1">
              <a:lnSpc>
                <a:spcPct val="150000"/>
              </a:lnSpc>
            </a:pPr>
            <a:r>
              <a:rPr lang="en-US" altLang="zh-CN" sz="2000" dirty="0"/>
              <a:t>P(meows|cat) is about the same as p(meows|kitten)</a:t>
            </a:r>
            <a:endParaRPr lang="en-US" altLang="zh-CN" sz="2000" dirty="0"/>
          </a:p>
          <a:p>
            <a:pPr eaLnBrk="1" hangingPunct="1">
              <a:lnSpc>
                <a:spcPct val="150000"/>
              </a:lnSpc>
            </a:pPr>
            <a:r>
              <a:rPr lang="en-US" altLang="zh-CN" sz="2000" dirty="0"/>
              <a:t>Thus, if we let x1,x2, Y1,and Y2 be random variables such that:</a:t>
            </a:r>
            <a:endParaRPr lang="en-US" altLang="zh-CN" sz="2000" dirty="0"/>
          </a:p>
          <a:p>
            <a:pPr eaLnBrk="1" hangingPunct="1">
              <a:lnSpc>
                <a:spcPct val="150000"/>
              </a:lnSpc>
            </a:pPr>
            <a:r>
              <a:rPr lang="en-US" altLang="zh-CN" sz="2000" dirty="0"/>
              <a:t>X1={{cat},{kitten},{run},{green}}</a:t>
            </a:r>
            <a:endParaRPr lang="en-US" altLang="zh-CN" sz="2000" dirty="0"/>
          </a:p>
          <a:p>
            <a:pPr eaLnBrk="1" hangingPunct="1">
              <a:lnSpc>
                <a:spcPct val="150000"/>
              </a:lnSpc>
            </a:pPr>
            <a:r>
              <a:rPr lang="en-US" altLang="zh-CN" sz="2000" dirty="0"/>
              <a:t>Y1=word following X1</a:t>
            </a:r>
            <a:endParaRPr lang="en-US" altLang="zh-CN" sz="2000" dirty="0"/>
          </a:p>
          <a:p>
            <a:pPr eaLnBrk="1" hangingPunct="1">
              <a:lnSpc>
                <a:spcPct val="150000"/>
              </a:lnSpc>
            </a:pPr>
            <a:r>
              <a:rPr lang="en-US" altLang="zh-CN" sz="2000" dirty="0"/>
              <a:t>X2={{cat,kitten},{run},{green}}</a:t>
            </a:r>
            <a:endParaRPr lang="en-US" altLang="zh-CN" sz="2000" dirty="0"/>
          </a:p>
          <a:p>
            <a:pPr eaLnBrk="1" hangingPunct="1">
              <a:lnSpc>
                <a:spcPct val="150000"/>
              </a:lnSpc>
            </a:pPr>
            <a:r>
              <a:rPr lang="en-US" altLang="zh-CN" sz="2000" dirty="0"/>
              <a:t>Y2=word following x2;</a:t>
            </a:r>
            <a:endParaRPr lang="zh-CN" altLang="en-US" sz="2000"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4274" name="内容占位符 2"/>
          <p:cNvSpPr>
            <a:spLocks noGrp="1"/>
          </p:cNvSpPr>
          <p:nvPr>
            <p:ph idx="1"/>
          </p:nvPr>
        </p:nvSpPr>
        <p:spPr>
          <a:xfrm>
            <a:off x="381000" y="304800"/>
            <a:ext cx="8540750" cy="6324600"/>
          </a:xfrm>
        </p:spPr>
        <p:txBody>
          <a:bodyPr vert="horz" wrap="square" lIns="91440" tIns="45720" rIns="91440" bIns="45720" anchor="t" anchorCtr="0"/>
          <a:p>
            <a:r>
              <a:rPr lang="en-US" altLang="zh-CN" sz="2400" dirty="0"/>
              <a:t>Then  the mutual information between X2 and Y2 is not much less than the mutual information between X1 and Y1, thus cat and kitten will likely be combined. If we continue this procedure until we have combined all possible classes, we get a binary tree.</a:t>
            </a:r>
            <a:endParaRPr lang="en-US" altLang="zh-CN" sz="2400" dirty="0"/>
          </a:p>
          <a:p>
            <a:r>
              <a:rPr lang="en-US" altLang="zh-CN" sz="2400" dirty="0"/>
              <a:t>then ,bit codes can be assigned to words based on the branches taken within the tree that reaches the leaf node that has that word in it. This reflects the semantic meaning of the word. For example:</a:t>
            </a:r>
            <a:endParaRPr lang="en-US" altLang="zh-CN" sz="2400" dirty="0"/>
          </a:p>
          <a:p>
            <a:r>
              <a:rPr lang="en-US" altLang="zh-CN" sz="2400" dirty="0"/>
              <a:t>Cat=01100011</a:t>
            </a:r>
            <a:endParaRPr lang="en-US" altLang="zh-CN" sz="2400" dirty="0"/>
          </a:p>
          <a:p>
            <a:r>
              <a:rPr lang="en-US" altLang="zh-CN" sz="2400" dirty="0"/>
              <a:t>Kitten=01100010</a:t>
            </a:r>
            <a:endParaRPr lang="en-US" altLang="zh-CN" sz="2400" dirty="0"/>
          </a:p>
          <a:p>
            <a:r>
              <a:rPr lang="en-US" altLang="zh-CN" sz="2400" dirty="0"/>
              <a:t>Furthermore, we might find that “noun-like” words will be all those words that have a 1 in the leftmost bit and that words which most likely represent inanimate objects may be those whose 3</a:t>
            </a:r>
            <a:r>
              <a:rPr lang="en-US" altLang="zh-CN" sz="2400" baseline="30000" dirty="0"/>
              <a:t>rd</a:t>
            </a:r>
            <a:r>
              <a:rPr lang="en-US" altLang="zh-CN" sz="2400" dirty="0"/>
              <a:t> bit a 1.</a:t>
            </a:r>
            <a:endParaRPr lang="en-US" altLang="zh-CN" sz="2400" dirty="0"/>
          </a:p>
          <a:p>
            <a:endParaRPr lang="zh-CN" alt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5298" name="标题 1"/>
          <p:cNvSpPr>
            <a:spLocks noGrp="1"/>
          </p:cNvSpPr>
          <p:nvPr>
            <p:ph type="title"/>
          </p:nvPr>
        </p:nvSpPr>
        <p:spPr>
          <a:xfrm>
            <a:off x="381000" y="0"/>
            <a:ext cx="8540750" cy="1143000"/>
          </a:xfrm>
        </p:spPr>
        <p:txBody>
          <a:bodyPr vert="horz" wrap="square" lIns="91440" tIns="45720" rIns="91440" bIns="45720" anchor="ctr" anchorCtr="0"/>
          <a:p>
            <a:pPr eaLnBrk="1" hangingPunct="1"/>
            <a:r>
              <a:rPr lang="en-US" altLang="zh-CN" dirty="0"/>
              <a:t>15.4.4 Probabilistic approches to parsing</a:t>
            </a:r>
            <a:endParaRPr lang="zh-CN" altLang="en-US" dirty="0"/>
          </a:p>
        </p:txBody>
      </p:sp>
      <p:grpSp>
        <p:nvGrpSpPr>
          <p:cNvPr id="55299" name="组合 52"/>
          <p:cNvGrpSpPr/>
          <p:nvPr/>
        </p:nvGrpSpPr>
        <p:grpSpPr>
          <a:xfrm>
            <a:off x="228600" y="1295400"/>
            <a:ext cx="8610600" cy="5181600"/>
            <a:chOff x="762000" y="1371600"/>
            <a:chExt cx="8610600" cy="5181600"/>
          </a:xfrm>
        </p:grpSpPr>
        <p:sp>
          <p:nvSpPr>
            <p:cNvPr id="4" name="矩形 3"/>
            <p:cNvSpPr/>
            <p:nvPr/>
          </p:nvSpPr>
          <p:spPr>
            <a:xfrm>
              <a:off x="1905000" y="13716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sentence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矩形 4"/>
            <p:cNvSpPr/>
            <p:nvPr/>
          </p:nvSpPr>
          <p:spPr>
            <a:xfrm>
              <a:off x="5791200" y="3048000"/>
              <a:ext cx="1828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Prepositional phrase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矩形 5"/>
            <p:cNvSpPr/>
            <p:nvPr/>
          </p:nvSpPr>
          <p:spPr>
            <a:xfrm>
              <a:off x="1752600" y="50292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the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矩形 6"/>
            <p:cNvSpPr/>
            <p:nvPr/>
          </p:nvSpPr>
          <p:spPr>
            <a:xfrm>
              <a:off x="2667000" y="30480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Noun phrase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矩形 7"/>
            <p:cNvSpPr/>
            <p:nvPr/>
          </p:nvSpPr>
          <p:spPr>
            <a:xfrm>
              <a:off x="3429000" y="22098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Noun phrase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矩形 10"/>
            <p:cNvSpPr/>
            <p:nvPr/>
          </p:nvSpPr>
          <p:spPr>
            <a:xfrm>
              <a:off x="8001000" y="49530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noun</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2" name="矩形 11"/>
            <p:cNvSpPr/>
            <p:nvPr/>
          </p:nvSpPr>
          <p:spPr>
            <a:xfrm>
              <a:off x="6400800" y="60198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the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3" name="矩形 12"/>
            <p:cNvSpPr/>
            <p:nvPr/>
          </p:nvSpPr>
          <p:spPr>
            <a:xfrm>
              <a:off x="6553200" y="49530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article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矩形 13"/>
            <p:cNvSpPr/>
            <p:nvPr/>
          </p:nvSpPr>
          <p:spPr>
            <a:xfrm>
              <a:off x="5105400" y="49530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on</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矩形 14"/>
            <p:cNvSpPr/>
            <p:nvPr/>
          </p:nvSpPr>
          <p:spPr>
            <a:xfrm>
              <a:off x="7239000" y="40386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Noun phrase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矩形 15"/>
            <p:cNvSpPr/>
            <p:nvPr/>
          </p:nvSpPr>
          <p:spPr>
            <a:xfrm>
              <a:off x="5105400" y="4114800"/>
              <a:ext cx="14478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preposition</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7" name="矩形 16"/>
            <p:cNvSpPr/>
            <p:nvPr/>
          </p:nvSpPr>
          <p:spPr>
            <a:xfrm>
              <a:off x="3505200" y="41910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noun</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矩形 17"/>
            <p:cNvSpPr/>
            <p:nvPr/>
          </p:nvSpPr>
          <p:spPr>
            <a:xfrm>
              <a:off x="1828800" y="41910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article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9" name="矩形 18"/>
            <p:cNvSpPr/>
            <p:nvPr/>
          </p:nvSpPr>
          <p:spPr>
            <a:xfrm>
              <a:off x="762000" y="34290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print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0" name="矩形 19"/>
            <p:cNvSpPr/>
            <p:nvPr/>
          </p:nvSpPr>
          <p:spPr>
            <a:xfrm>
              <a:off x="762000" y="24384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verb</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1" name="矩形 20"/>
            <p:cNvSpPr/>
            <p:nvPr/>
          </p:nvSpPr>
          <p:spPr>
            <a:xfrm>
              <a:off x="3505200" y="50292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file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2" name="矩形 21"/>
            <p:cNvSpPr/>
            <p:nvPr/>
          </p:nvSpPr>
          <p:spPr>
            <a:xfrm>
              <a:off x="8077200" y="60198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printer</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24" name="直接连接符 23"/>
            <p:cNvCxnSpPr>
              <a:stCxn id="4" idx="2"/>
              <a:endCxn id="20" idx="0"/>
            </p:cNvCxnSpPr>
            <p:nvPr/>
          </p:nvCxnSpPr>
          <p:spPr>
            <a:xfrm rot="5400000">
              <a:off x="1714500" y="1600200"/>
              <a:ext cx="5334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a:stCxn id="4" idx="2"/>
              <a:endCxn id="8" idx="0"/>
            </p:cNvCxnSpPr>
            <p:nvPr/>
          </p:nvCxnSpPr>
          <p:spPr>
            <a:xfrm rot="16200000" flipH="1">
              <a:off x="3162300" y="1295400"/>
              <a:ext cx="30480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a:stCxn id="8" idx="2"/>
              <a:endCxn id="7" idx="0"/>
            </p:cNvCxnSpPr>
            <p:nvPr/>
          </p:nvCxnSpPr>
          <p:spPr>
            <a:xfrm rot="5400000">
              <a:off x="3543300" y="2514600"/>
              <a:ext cx="304800" cy="762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a:stCxn id="8" idx="2"/>
              <a:endCxn id="5" idx="0"/>
            </p:cNvCxnSpPr>
            <p:nvPr/>
          </p:nvCxnSpPr>
          <p:spPr>
            <a:xfrm rot="16200000" flipH="1">
              <a:off x="5238750" y="1581150"/>
              <a:ext cx="304800" cy="2628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连接符 31"/>
            <p:cNvCxnSpPr>
              <a:stCxn id="7" idx="2"/>
              <a:endCxn id="18" idx="0"/>
            </p:cNvCxnSpPr>
            <p:nvPr/>
          </p:nvCxnSpPr>
          <p:spPr>
            <a:xfrm rot="5400000">
              <a:off x="2590800" y="3467100"/>
              <a:ext cx="6096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a:stCxn id="7" idx="2"/>
              <a:endCxn id="17" idx="0"/>
            </p:cNvCxnSpPr>
            <p:nvPr/>
          </p:nvCxnSpPr>
          <p:spPr>
            <a:xfrm rot="16200000" flipH="1">
              <a:off x="3429000" y="3467100"/>
              <a:ext cx="60960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a:stCxn id="18" idx="2"/>
              <a:endCxn id="6" idx="0"/>
            </p:cNvCxnSpPr>
            <p:nvPr/>
          </p:nvCxnSpPr>
          <p:spPr>
            <a:xfrm rot="5400000">
              <a:off x="2286000" y="4838700"/>
              <a:ext cx="304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a:stCxn id="17" idx="2"/>
              <a:endCxn id="21" idx="0"/>
            </p:cNvCxnSpPr>
            <p:nvPr/>
          </p:nvCxnSpPr>
          <p:spPr>
            <a:xfrm rot="5400000">
              <a:off x="4000501" y="4876801"/>
              <a:ext cx="304800" cy="31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a:stCxn id="5" idx="2"/>
              <a:endCxn id="16" idx="0"/>
            </p:cNvCxnSpPr>
            <p:nvPr/>
          </p:nvCxnSpPr>
          <p:spPr>
            <a:xfrm rot="5400000">
              <a:off x="6000750" y="3409950"/>
              <a:ext cx="533400" cy="8763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a:stCxn id="5" idx="2"/>
              <a:endCxn id="15" idx="0"/>
            </p:cNvCxnSpPr>
            <p:nvPr/>
          </p:nvCxnSpPr>
          <p:spPr>
            <a:xfrm rot="16200000" flipH="1">
              <a:off x="7124700" y="3162300"/>
              <a:ext cx="45720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a:stCxn id="16" idx="2"/>
              <a:endCxn id="14" idx="0"/>
            </p:cNvCxnSpPr>
            <p:nvPr/>
          </p:nvCxnSpPr>
          <p:spPr>
            <a:xfrm rot="5400000">
              <a:off x="5638800" y="4762500"/>
              <a:ext cx="3048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a:stCxn id="15" idx="2"/>
              <a:endCxn id="13" idx="0"/>
            </p:cNvCxnSpPr>
            <p:nvPr/>
          </p:nvCxnSpPr>
          <p:spPr>
            <a:xfrm rot="5400000">
              <a:off x="7410450" y="4362450"/>
              <a:ext cx="381000" cy="800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a:stCxn id="15" idx="2"/>
              <a:endCxn id="11" idx="0"/>
            </p:cNvCxnSpPr>
            <p:nvPr/>
          </p:nvCxnSpPr>
          <p:spPr>
            <a:xfrm rot="16200000" flipH="1">
              <a:off x="8134350" y="4438650"/>
              <a:ext cx="381000" cy="6477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a:stCxn id="13" idx="2"/>
              <a:endCxn id="12" idx="0"/>
            </p:cNvCxnSpPr>
            <p:nvPr/>
          </p:nvCxnSpPr>
          <p:spPr>
            <a:xfrm rot="5400000">
              <a:off x="6858000" y="5676900"/>
              <a:ext cx="533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a:stCxn id="11" idx="2"/>
              <a:endCxn id="22" idx="0"/>
            </p:cNvCxnSpPr>
            <p:nvPr/>
          </p:nvCxnSpPr>
          <p:spPr>
            <a:xfrm rot="16200000" flipH="1">
              <a:off x="8420100" y="5715000"/>
              <a:ext cx="533400" cy="762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矩形 6"/>
          <p:cNvSpPr/>
          <p:nvPr/>
        </p:nvSpPr>
        <p:spPr>
          <a:xfrm>
            <a:off x="0" y="23622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verb</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7" name="矩形 16"/>
          <p:cNvSpPr/>
          <p:nvPr/>
        </p:nvSpPr>
        <p:spPr>
          <a:xfrm>
            <a:off x="0" y="3429000"/>
            <a:ext cx="1295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print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grpSp>
        <p:nvGrpSpPr>
          <p:cNvPr id="56324" name="组合 72"/>
          <p:cNvGrpSpPr/>
          <p:nvPr/>
        </p:nvGrpSpPr>
        <p:grpSpPr>
          <a:xfrm>
            <a:off x="646113" y="228600"/>
            <a:ext cx="8116887" cy="5562600"/>
            <a:chOff x="646906" y="228600"/>
            <a:chExt cx="8116094" cy="5562600"/>
          </a:xfrm>
        </p:grpSpPr>
        <p:sp>
          <p:nvSpPr>
            <p:cNvPr id="4" name="矩形 3"/>
            <p:cNvSpPr/>
            <p:nvPr/>
          </p:nvSpPr>
          <p:spPr>
            <a:xfrm>
              <a:off x="2439018" y="228600"/>
              <a:ext cx="12952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sentence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矩形 4"/>
            <p:cNvSpPr/>
            <p:nvPr/>
          </p:nvSpPr>
          <p:spPr>
            <a:xfrm>
              <a:off x="2058055" y="2438400"/>
              <a:ext cx="182862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Prepositional phrase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矩形 5"/>
            <p:cNvSpPr/>
            <p:nvPr/>
          </p:nvSpPr>
          <p:spPr>
            <a:xfrm>
              <a:off x="5410528" y="3200400"/>
              <a:ext cx="12952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the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矩形 7"/>
            <p:cNvSpPr/>
            <p:nvPr/>
          </p:nvSpPr>
          <p:spPr>
            <a:xfrm>
              <a:off x="4572409" y="1219200"/>
              <a:ext cx="2209584"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Noun phrase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9" name="矩形 8"/>
            <p:cNvSpPr/>
            <p:nvPr/>
          </p:nvSpPr>
          <p:spPr>
            <a:xfrm>
              <a:off x="4496217" y="4267200"/>
              <a:ext cx="12952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noun</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矩形 9"/>
            <p:cNvSpPr/>
            <p:nvPr/>
          </p:nvSpPr>
          <p:spPr>
            <a:xfrm>
              <a:off x="2819981" y="5257800"/>
              <a:ext cx="12952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the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矩形 10"/>
            <p:cNvSpPr/>
            <p:nvPr/>
          </p:nvSpPr>
          <p:spPr>
            <a:xfrm>
              <a:off x="2743788" y="4343400"/>
              <a:ext cx="12952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article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2" name="矩形 11"/>
            <p:cNvSpPr/>
            <p:nvPr/>
          </p:nvSpPr>
          <p:spPr>
            <a:xfrm>
              <a:off x="1296130" y="4267200"/>
              <a:ext cx="12952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on</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3" name="矩形 12"/>
            <p:cNvSpPr/>
            <p:nvPr/>
          </p:nvSpPr>
          <p:spPr>
            <a:xfrm>
              <a:off x="3353329" y="3429000"/>
              <a:ext cx="1523851"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Noun phrase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矩形 13"/>
            <p:cNvSpPr/>
            <p:nvPr/>
          </p:nvSpPr>
          <p:spPr>
            <a:xfrm>
              <a:off x="1372322" y="3429000"/>
              <a:ext cx="1447659"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preposition</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5" name="矩形 14"/>
            <p:cNvSpPr/>
            <p:nvPr/>
          </p:nvSpPr>
          <p:spPr>
            <a:xfrm>
              <a:off x="7467727" y="2286000"/>
              <a:ext cx="12952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noun</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6" name="矩形 15"/>
            <p:cNvSpPr/>
            <p:nvPr/>
          </p:nvSpPr>
          <p:spPr>
            <a:xfrm>
              <a:off x="5334335" y="2286000"/>
              <a:ext cx="12952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article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8" name="矩形 17"/>
            <p:cNvSpPr/>
            <p:nvPr/>
          </p:nvSpPr>
          <p:spPr>
            <a:xfrm>
              <a:off x="915167" y="1295400"/>
              <a:ext cx="12952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verb</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9" name="矩形 18"/>
            <p:cNvSpPr/>
            <p:nvPr/>
          </p:nvSpPr>
          <p:spPr>
            <a:xfrm>
              <a:off x="7467727" y="3200400"/>
              <a:ext cx="12952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file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20" name="矩形 19"/>
            <p:cNvSpPr/>
            <p:nvPr/>
          </p:nvSpPr>
          <p:spPr>
            <a:xfrm>
              <a:off x="4572409" y="5181600"/>
              <a:ext cx="1295273"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printer</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37" name="直接连接符 36"/>
            <p:cNvCxnSpPr>
              <a:stCxn id="4" idx="2"/>
              <a:endCxn id="18" idx="0"/>
            </p:cNvCxnSpPr>
            <p:nvPr/>
          </p:nvCxnSpPr>
          <p:spPr>
            <a:xfrm rot="5400000">
              <a:off x="2058029" y="266775"/>
              <a:ext cx="533400" cy="1523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a:stCxn id="4" idx="2"/>
              <a:endCxn id="8" idx="0"/>
            </p:cNvCxnSpPr>
            <p:nvPr/>
          </p:nvCxnSpPr>
          <p:spPr>
            <a:xfrm rot="16200000" flipH="1">
              <a:off x="4153328" y="-304672"/>
              <a:ext cx="457200" cy="259054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a:stCxn id="18" idx="2"/>
              <a:endCxn id="7" idx="0"/>
            </p:cNvCxnSpPr>
            <p:nvPr/>
          </p:nvCxnSpPr>
          <p:spPr>
            <a:xfrm rot="5400000">
              <a:off x="838948" y="1638346"/>
              <a:ext cx="533400" cy="9143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a:stCxn id="18" idx="2"/>
              <a:endCxn id="5" idx="0"/>
            </p:cNvCxnSpPr>
            <p:nvPr/>
          </p:nvCxnSpPr>
          <p:spPr>
            <a:xfrm rot="16200000" flipH="1">
              <a:off x="1962785" y="1428819"/>
              <a:ext cx="609600" cy="140956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a:stCxn id="7" idx="2"/>
              <a:endCxn id="17" idx="0"/>
            </p:cNvCxnSpPr>
            <p:nvPr/>
          </p:nvCxnSpPr>
          <p:spPr>
            <a:xfrm rot="5400000">
              <a:off x="381000" y="3163095"/>
              <a:ext cx="5334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a:stCxn id="8" idx="2"/>
              <a:endCxn id="16" idx="0"/>
            </p:cNvCxnSpPr>
            <p:nvPr/>
          </p:nvCxnSpPr>
          <p:spPr>
            <a:xfrm rot="16200000" flipH="1">
              <a:off x="5562887" y="1866915"/>
              <a:ext cx="533400" cy="30477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a:stCxn id="8" idx="2"/>
              <a:endCxn id="15" idx="0"/>
            </p:cNvCxnSpPr>
            <p:nvPr/>
          </p:nvCxnSpPr>
          <p:spPr>
            <a:xfrm rot="16200000" flipH="1">
              <a:off x="6629582" y="800219"/>
              <a:ext cx="533400" cy="2438162"/>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a:stCxn id="5" idx="2"/>
              <a:endCxn id="14" idx="0"/>
            </p:cNvCxnSpPr>
            <p:nvPr/>
          </p:nvCxnSpPr>
          <p:spPr>
            <a:xfrm rot="5400000">
              <a:off x="2305659" y="2762293"/>
              <a:ext cx="457200" cy="8762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a:stCxn id="5" idx="2"/>
              <a:endCxn id="13" idx="0"/>
            </p:cNvCxnSpPr>
            <p:nvPr/>
          </p:nvCxnSpPr>
          <p:spPr>
            <a:xfrm rot="16200000" flipH="1">
              <a:off x="3315210" y="2628956"/>
              <a:ext cx="457200" cy="11428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a:stCxn id="16" idx="2"/>
              <a:endCxn id="6" idx="0"/>
            </p:cNvCxnSpPr>
            <p:nvPr/>
          </p:nvCxnSpPr>
          <p:spPr>
            <a:xfrm rot="16200000" flipH="1">
              <a:off x="5829568" y="2971805"/>
              <a:ext cx="381000" cy="76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a:stCxn id="15" idx="2"/>
              <a:endCxn id="19" idx="0"/>
            </p:cNvCxnSpPr>
            <p:nvPr/>
          </p:nvCxnSpPr>
          <p:spPr>
            <a:xfrm rot="5400000">
              <a:off x="7924070" y="3010695"/>
              <a:ext cx="381000" cy="1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a:stCxn id="13" idx="2"/>
              <a:endCxn id="11" idx="0"/>
            </p:cNvCxnSpPr>
            <p:nvPr/>
          </p:nvCxnSpPr>
          <p:spPr>
            <a:xfrm rot="5400000">
              <a:off x="3562839" y="3790986"/>
              <a:ext cx="381000" cy="72382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a:stCxn id="13" idx="2"/>
              <a:endCxn id="9" idx="0"/>
            </p:cNvCxnSpPr>
            <p:nvPr/>
          </p:nvCxnSpPr>
          <p:spPr>
            <a:xfrm rot="16200000" flipH="1">
              <a:off x="4477154" y="3600501"/>
              <a:ext cx="304800" cy="1028599"/>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a:stCxn id="14" idx="2"/>
              <a:endCxn id="12" idx="0"/>
            </p:cNvCxnSpPr>
            <p:nvPr/>
          </p:nvCxnSpPr>
          <p:spPr>
            <a:xfrm rot="5400000">
              <a:off x="1867559" y="4038608"/>
              <a:ext cx="304800" cy="152385"/>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a:stCxn id="11" idx="2"/>
              <a:endCxn id="10" idx="0"/>
            </p:cNvCxnSpPr>
            <p:nvPr/>
          </p:nvCxnSpPr>
          <p:spPr>
            <a:xfrm rot="16200000" flipH="1">
              <a:off x="3239021" y="5029205"/>
              <a:ext cx="381000" cy="7619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a:stCxn id="9" idx="2"/>
              <a:endCxn id="20" idx="0"/>
            </p:cNvCxnSpPr>
            <p:nvPr/>
          </p:nvCxnSpPr>
          <p:spPr>
            <a:xfrm rot="16200000" flipH="1">
              <a:off x="4991450" y="4953005"/>
              <a:ext cx="381000" cy="76193"/>
            </a:xfrm>
            <a:prstGeom prst="line">
              <a:avLst/>
            </a:prstGeom>
          </p:spPr>
          <p:style>
            <a:lnRef idx="1">
              <a:schemeClr val="accent1"/>
            </a:lnRef>
            <a:fillRef idx="0">
              <a:schemeClr val="accent1"/>
            </a:fillRef>
            <a:effectRef idx="0">
              <a:schemeClr val="accent1"/>
            </a:effectRef>
            <a:fontRef idx="minor">
              <a:schemeClr val="tx1"/>
            </a:fontRef>
          </p:style>
        </p:cxnSp>
      </p:grpSp>
      <p:sp>
        <p:nvSpPr>
          <p:cNvPr id="56325" name="TextBox 71"/>
          <p:cNvSpPr txBox="1"/>
          <p:nvPr/>
        </p:nvSpPr>
        <p:spPr>
          <a:xfrm>
            <a:off x="1143000" y="6172200"/>
            <a:ext cx="7351713" cy="400050"/>
          </a:xfrm>
          <a:prstGeom prst="rect">
            <a:avLst/>
          </a:prstGeom>
          <a:noFill/>
          <a:ln w="9525">
            <a:noFill/>
          </a:ln>
        </p:spPr>
        <p:txBody>
          <a:bodyPr wrap="none">
            <a:spAutoFit/>
          </a:bodyPr>
          <a:p>
            <a:r>
              <a:rPr lang="en-US" altLang="zh-CN" sz="2000" dirty="0">
                <a:solidFill>
                  <a:srgbClr val="FF0000"/>
                </a:solidFill>
                <a:latin typeface="Arial" panose="020B0604020202020204" pitchFamily="34" charset="0"/>
              </a:rPr>
              <a:t>Figure 14.14 two different parses of “print the file on the printer”</a:t>
            </a:r>
            <a:endParaRPr lang="zh-CN" altLang="en-US" sz="2000" dirty="0">
              <a:solidFill>
                <a:srgbClr val="FF0000"/>
              </a:solidFill>
              <a:latin typeface="Arial" panose="020B0604020202020204" pitchFamily="34"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7346" name="标题 1"/>
          <p:cNvSpPr>
            <a:spLocks noGrp="1"/>
          </p:cNvSpPr>
          <p:nvPr>
            <p:ph type="title"/>
          </p:nvPr>
        </p:nvSpPr>
        <p:spPr/>
        <p:txBody>
          <a:bodyPr vert="horz" wrap="square" lIns="91440" tIns="45720" rIns="91440" bIns="45720" anchor="ctr" anchorCtr="0"/>
          <a:p>
            <a:pPr eaLnBrk="1" hangingPunct="1"/>
            <a:r>
              <a:rPr lang="en-US" altLang="zh-CN" dirty="0"/>
              <a:t>15.4.5 Probabilistic context-free parsers</a:t>
            </a:r>
            <a:endParaRPr lang="zh-CN" altLang="en-US" dirty="0"/>
          </a:p>
        </p:txBody>
      </p:sp>
      <p:sp>
        <p:nvSpPr>
          <p:cNvPr id="57347" name="内容占位符 2"/>
          <p:cNvSpPr>
            <a:spLocks noGrp="1"/>
          </p:cNvSpPr>
          <p:nvPr>
            <p:ph idx="1"/>
          </p:nvPr>
        </p:nvSpPr>
        <p:spPr/>
        <p:txBody>
          <a:bodyPr vert="horz" wrap="square" lIns="91440" tIns="45720" rIns="91440" bIns="45720" anchor="t" anchorCtr="0"/>
          <a:p>
            <a:pPr marL="514350" indent="-514350" eaLnBrk="1" hangingPunct="1">
              <a:buNone/>
            </a:pPr>
            <a:r>
              <a:rPr lang="en-US" altLang="zh-CN" sz="2000" dirty="0"/>
              <a:t>We demonstrate the structure based probabilistic parser by extending the set of context-free grammar rules of Section 15.2 with probability measure:</a:t>
            </a:r>
            <a:endParaRPr lang="en-US" altLang="zh-CN" sz="2000" dirty="0"/>
          </a:p>
          <a:p>
            <a:pPr marL="514350" indent="-514350" eaLnBrk="1" hangingPunct="1">
              <a:buFont typeface="Arial" panose="020B0604020202020204" pitchFamily="34" charset="0"/>
              <a:buAutoNum type="arabicPeriod"/>
            </a:pPr>
            <a:r>
              <a:rPr lang="en-US" altLang="zh-CN" sz="2000" dirty="0"/>
              <a:t> sentence↔noun_phrase verb_phrase p(s)=p(r1)p(np)p(vp)</a:t>
            </a:r>
            <a:endParaRPr lang="en-US" altLang="zh-CN" sz="2000" dirty="0"/>
          </a:p>
          <a:p>
            <a:pPr marL="514350" indent="-514350" eaLnBrk="1" hangingPunct="1">
              <a:buFont typeface="Arial" panose="020B0604020202020204" pitchFamily="34" charset="0"/>
              <a:buAutoNum type="arabicPeriod"/>
            </a:pPr>
            <a:r>
              <a:rPr lang="en-US" altLang="zh-CN" sz="2000" dirty="0"/>
              <a:t>Noun_phrase ↔noun p(np=p(r2)p(noun)</a:t>
            </a:r>
            <a:endParaRPr lang="en-US" altLang="zh-CN" sz="2000" dirty="0"/>
          </a:p>
          <a:p>
            <a:pPr marL="514350" indent="-514350" eaLnBrk="1" hangingPunct="1">
              <a:buFont typeface="Arial" panose="020B0604020202020204" pitchFamily="34" charset="0"/>
              <a:buAutoNum type="arabicPeriod"/>
            </a:pPr>
            <a:r>
              <a:rPr lang="en-US" altLang="zh-CN" sz="2000" dirty="0"/>
              <a:t>Noun_phrase ↔article noun p(np)=p(r3)p(article)p(noun)</a:t>
            </a:r>
            <a:endParaRPr lang="en-US" altLang="zh-CN" sz="2000" dirty="0"/>
          </a:p>
          <a:p>
            <a:pPr marL="514350" indent="-514350" eaLnBrk="1" hangingPunct="1">
              <a:buFont typeface="Arial" panose="020B0604020202020204" pitchFamily="34" charset="0"/>
              <a:buAutoNum type="arabicPeriod"/>
            </a:pPr>
            <a:r>
              <a:rPr lang="en-US" altLang="zh-CN" sz="2000" dirty="0"/>
              <a:t>Verb_phrase ↔verb p(vp)=p(r4)p(verb)</a:t>
            </a:r>
            <a:endParaRPr lang="en-US" altLang="zh-CN" sz="2000" dirty="0"/>
          </a:p>
          <a:p>
            <a:pPr marL="514350" indent="-514350" eaLnBrk="1" hangingPunct="1">
              <a:buFont typeface="Arial" panose="020B0604020202020204" pitchFamily="34" charset="0"/>
              <a:buAutoNum type="arabicPeriod"/>
            </a:pPr>
            <a:r>
              <a:rPr lang="en-US" altLang="zh-CN" sz="2000" dirty="0"/>
              <a:t>Verb_phrase ↔verb noun_phrase(vp)=p(r5)p(verb)p(np)</a:t>
            </a:r>
            <a:endParaRPr lang="en-US" altLang="zh-CN" sz="2000" dirty="0"/>
          </a:p>
          <a:p>
            <a:pPr marL="514350" indent="-514350" eaLnBrk="1" hangingPunct="1">
              <a:buFont typeface="Arial" panose="020B0604020202020204" pitchFamily="34" charset="0"/>
              <a:buAutoNum type="arabicPeriod"/>
            </a:pPr>
            <a:r>
              <a:rPr lang="en-US" altLang="zh-CN" sz="2000" dirty="0"/>
              <a:t>article ↔a p(article)=p(a)</a:t>
            </a:r>
            <a:endParaRPr lang="en-US" altLang="zh-CN" sz="2000" dirty="0"/>
          </a:p>
          <a:p>
            <a:pPr marL="514350" indent="-514350" eaLnBrk="1" hangingPunct="1">
              <a:buFont typeface="Arial" panose="020B0604020202020204" pitchFamily="34" charset="0"/>
              <a:buAutoNum type="arabicPeriod"/>
            </a:pPr>
            <a:r>
              <a:rPr lang="en-US" altLang="zh-CN" sz="2000" dirty="0"/>
              <a:t>atricle ↔the p(article)=p(the)</a:t>
            </a:r>
            <a:endParaRPr lang="en-US" altLang="zh-CN" sz="2000" dirty="0"/>
          </a:p>
          <a:p>
            <a:pPr marL="514350" indent="-514350" eaLnBrk="1" hangingPunct="1">
              <a:buFont typeface="Arial" panose="020B0604020202020204" pitchFamily="34" charset="0"/>
              <a:buAutoNum type="arabicPeriod"/>
            </a:pPr>
            <a:r>
              <a:rPr lang="en-US" altLang="zh-CN" sz="2000" dirty="0"/>
              <a:t>noun ↔man p(noun)=p(man)</a:t>
            </a:r>
            <a:endParaRPr lang="en-US" altLang="zh-CN" sz="2000" dirty="0"/>
          </a:p>
          <a:p>
            <a:pPr marL="514350" indent="-514350" eaLnBrk="1" hangingPunct="1">
              <a:buFont typeface="Arial" panose="020B0604020202020204" pitchFamily="34" charset="0"/>
              <a:buAutoNum type="arabicPeriod"/>
            </a:pPr>
            <a:r>
              <a:rPr lang="en-US" altLang="zh-CN" sz="2000" dirty="0"/>
              <a:t>noun ↔dog p(noun)=p(dog)</a:t>
            </a:r>
            <a:endParaRPr lang="en-US" altLang="zh-CN" sz="2000" dirty="0"/>
          </a:p>
          <a:p>
            <a:pPr marL="514350" indent="-514350" eaLnBrk="1" hangingPunct="1">
              <a:buFont typeface="Arial" panose="020B0604020202020204" pitchFamily="34" charset="0"/>
              <a:buAutoNum type="arabicPeriod"/>
            </a:pPr>
            <a:r>
              <a:rPr lang="en-US" altLang="zh-CN" sz="2000" dirty="0"/>
              <a:t>verb ↔likes p(noun)=p(likes)</a:t>
            </a:r>
            <a:endParaRPr lang="en-US" altLang="zh-CN" sz="2000" dirty="0"/>
          </a:p>
          <a:p>
            <a:pPr marL="514350" indent="-514350" eaLnBrk="1" hangingPunct="1">
              <a:buFont typeface="Arial" panose="020B0604020202020204" pitchFamily="34" charset="0"/>
              <a:buAutoNum type="arabicPeriod"/>
            </a:pPr>
            <a:r>
              <a:rPr lang="en-US" altLang="zh-CN" sz="2000" dirty="0"/>
              <a:t>verb ↔bites p(noun)=p(bites)</a:t>
            </a:r>
            <a:endParaRPr lang="zh-CN" altLang="en-US" sz="20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301625" y="152400"/>
            <a:ext cx="8540750" cy="59467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2" panose="05020102010507070707" pitchFamily="18" charset="2"/>
              <a:buChar char="¡"/>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The second example, the </a:t>
            </a:r>
            <a:r>
              <a:rPr kumimoji="0" lang="en-US" altLang="zh-CN" sz="2800" b="0" i="1" u="none" strike="noStrike" kern="0" cap="none" spc="0" normalizeH="0" baseline="0" noProof="0" dirty="0" smtClean="0">
                <a:ln>
                  <a:noFill/>
                </a:ln>
                <a:solidFill>
                  <a:schemeClr val="tx1"/>
                </a:solidFill>
                <a:effectLst/>
                <a:uLnTx/>
                <a:uFillTx/>
                <a:latin typeface="+mn-lt"/>
                <a:ea typeface="+mn-ea"/>
                <a:cs typeface="+mn-cs"/>
              </a:rPr>
              <a:t>probabilistic lexicalized context free parser</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 will also be demonstrated by extending the grammar rules. In this situation we want to take account of multiple aspects of the sentence.</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We can have bigram or trigram probabilities of language use. </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We will be dependent on an appropriate language </a:t>
            </a:r>
            <a:r>
              <a:rPr kumimoji="0" lang="en-US" altLang="zh-CN" sz="2800" b="0" i="0" u="none" strike="noStrike" kern="0" cap="none" spc="0" normalizeH="0" baseline="0" noProof="0" dirty="0" err="1" smtClean="0">
                <a:ln>
                  <a:noFill/>
                </a:ln>
                <a:solidFill>
                  <a:schemeClr val="tx1"/>
                </a:solidFill>
                <a:effectLst/>
                <a:uLnTx/>
                <a:uFillTx/>
                <a:latin typeface="+mn-lt"/>
                <a:ea typeface="+mn-ea"/>
                <a:cs typeface="+mn-cs"/>
              </a:rPr>
              <a:t>cor</a:t>
            </a: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-probability measure, obtained from a language corpus, for the occurrence of each of the parse rules.</a:t>
            </a:r>
            <a:endParaRPr kumimoji="0" lang="en-US" altLang="zh-CN" sz="28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0" fontAlgn="base" latinLnBrk="0" hangingPunct="0">
              <a:lnSpc>
                <a:spcPct val="100000"/>
              </a:lnSpc>
              <a:spcBef>
                <a:spcPct val="20000"/>
              </a:spcBef>
              <a:spcAft>
                <a:spcPct val="0"/>
              </a:spcAft>
              <a:buClr>
                <a:schemeClr val="folHlink"/>
              </a:buClr>
              <a:buSzPct val="85000"/>
              <a:buFont typeface="+mj-lt"/>
              <a:buAutoNum type="arabicPeriod"/>
              <a:defRPr/>
            </a:pPr>
            <a:r>
              <a:rPr kumimoji="0" lang="en-US" altLang="zh-CN" sz="2800" b="0" i="0" u="none" strike="noStrike" kern="0" cap="none" spc="0" normalizeH="0" baseline="0" noProof="0" dirty="0" smtClean="0">
                <a:ln>
                  <a:noFill/>
                </a:ln>
                <a:solidFill>
                  <a:schemeClr val="tx1"/>
                </a:solidFill>
                <a:effectLst/>
                <a:uLnTx/>
                <a:uFillTx/>
                <a:latin typeface="+mn-lt"/>
                <a:ea typeface="+mn-ea"/>
                <a:cs typeface="+mn-cs"/>
              </a:rPr>
              <a:t>We will have probabilistic measures of particular nouns and verb going together.</a:t>
            </a:r>
            <a:endParaRPr kumimoji="0" lang="zh-CN" altLang="en-US" sz="2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a:xfrm>
            <a:off x="228600" y="0"/>
            <a:ext cx="8540750" cy="5870575"/>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folHlink"/>
              </a:buClr>
              <a:buSzPct val="85000"/>
              <a:buFont typeface="Wingdings 2" panose="05020102010507070707" pitchFamily="18" charset="2"/>
              <a:buChar char="¡"/>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For simplicity we present our parser for bigrams only:</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panose="05000000000000000000" pitchFamily="2" charset="2"/>
              <a:buChar char="u"/>
              <a:defRPr/>
            </a:pP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sentence↔noun_phrase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verb_phrase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p(s)=p(r1)p(</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np</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)p(</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vp</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p(sentence)=p(r1)p(</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np</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)p(</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vp</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)p(</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verb|noun</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panose="05000000000000000000" pitchFamily="2" charset="2"/>
              <a:buChar char="u"/>
              <a:defRPr/>
            </a:pP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Noun_phrase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↔noun p(</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np</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=p(r2)p(noun)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p(</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np</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)=p(r2)p(noun)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panose="05000000000000000000" pitchFamily="2" charset="2"/>
              <a:buChar char="u"/>
              <a:defRPr/>
            </a:pP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Noun_phrase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↔article noun p(</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np</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)=p(r3)p(article)p(noun)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p(</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np</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)=p(r3)p(article)p(noun)p(</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noun|article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panose="05000000000000000000" pitchFamily="2" charset="2"/>
              <a:buChar char="u"/>
              <a:defRPr/>
            </a:pP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Verb_phrase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↔verb p(</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vp</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)=p(r4)p(verb)</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p(</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vp</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)=p(r5)p(verb)p(</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noun_phrase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(noun))p(</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noun|verb</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panose="05000000000000000000" pitchFamily="2" charset="2"/>
              <a:buChar char="u"/>
              <a:defRPr/>
            </a:pP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Verb_phrase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↔verb </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noun_phrase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vp</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)=p(r5)p(verb)p(</a:t>
            </a: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np</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panose="05000000000000000000" pitchFamily="2" charset="2"/>
              <a:buChar char="u"/>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article ↔a p(article)=p(a)</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panose="05000000000000000000" pitchFamily="2" charset="2"/>
              <a:buChar char="u"/>
              <a:defRPr/>
            </a:pPr>
            <a:r>
              <a:rPr kumimoji="0" lang="en-US" altLang="zh-CN" sz="2000" b="0" i="0" u="none" strike="noStrike" kern="0" cap="none" spc="0" normalizeH="0" baseline="0" noProof="0" dirty="0" err="1" smtClean="0">
                <a:ln>
                  <a:noFill/>
                </a:ln>
                <a:solidFill>
                  <a:schemeClr val="tx1"/>
                </a:solidFill>
                <a:effectLst/>
                <a:uLnTx/>
                <a:uFillTx/>
                <a:latin typeface="+mn-lt"/>
                <a:ea typeface="+mn-ea"/>
                <a:cs typeface="+mn-cs"/>
              </a:rPr>
              <a:t>atricle</a:t>
            </a: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 ↔the p(article)=p(the)</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panose="05000000000000000000" pitchFamily="2" charset="2"/>
              <a:buChar char="u"/>
              <a:defRPr/>
            </a:pPr>
            <a:r>
              <a:rPr kumimoji="0" lang="en-US" altLang="zh-CN" sz="2000" b="0" i="0" u="none" strike="noStrike" kern="0" cap="none" spc="0" normalizeH="0" baseline="0" noProof="0" dirty="0" smtClean="0">
                <a:ln>
                  <a:noFill/>
                </a:ln>
                <a:solidFill>
                  <a:schemeClr val="tx1"/>
                </a:solidFill>
                <a:effectLst/>
                <a:uLnTx/>
                <a:uFillTx/>
                <a:latin typeface="+mn-lt"/>
                <a:ea typeface="+mn-ea"/>
                <a:cs typeface="+mn-cs"/>
              </a:rPr>
              <a:t>noun ↔man p(noun)=p(man)</a:t>
            </a:r>
            <a:endParaRPr kumimoji="0" lang="en-US" altLang="zh-CN" sz="20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p(</a:t>
            </a:r>
            <a:r>
              <a:rPr kumimoji="0" lang="en-US" altLang="zh-CN" sz="1800" b="0" i="0" u="none" strike="noStrike" kern="0" cap="none" spc="0" normalizeH="0" baseline="0" noProof="0" dirty="0" err="1" smtClean="0">
                <a:ln>
                  <a:noFill/>
                </a:ln>
                <a:solidFill>
                  <a:schemeClr val="tx1"/>
                </a:solidFill>
                <a:effectLst/>
                <a:uLnTx/>
                <a:uFillTx/>
                <a:latin typeface="+mn-lt"/>
                <a:ea typeface="+mn-ea"/>
                <a:cs typeface="+mn-cs"/>
              </a:rPr>
              <a:t>man|a</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18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P(</a:t>
            </a:r>
            <a:r>
              <a:rPr kumimoji="0" lang="en-US" altLang="zh-CN" sz="1800" b="0" i="0" u="none" strike="noStrike" kern="0" cap="none" spc="0" normalizeH="0" baseline="0" noProof="0" dirty="0" err="1" smtClean="0">
                <a:ln>
                  <a:noFill/>
                </a:ln>
                <a:solidFill>
                  <a:schemeClr val="tx1"/>
                </a:solidFill>
                <a:effectLst/>
                <a:uLnTx/>
                <a:uFillTx/>
                <a:latin typeface="+mn-lt"/>
                <a:ea typeface="+mn-ea"/>
                <a:cs typeface="+mn-cs"/>
              </a:rPr>
              <a:t>man|the</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18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Etc.</a:t>
            </a:r>
            <a:endParaRPr kumimoji="0" lang="en-US" altLang="zh-CN" sz="18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P(</a:t>
            </a:r>
            <a:r>
              <a:rPr kumimoji="0" lang="en-US" altLang="zh-CN" sz="1800" b="0" i="0" u="none" strike="noStrike" kern="0" cap="none" spc="0" normalizeH="0" baseline="0" noProof="0" dirty="0" err="1" smtClean="0">
                <a:ln>
                  <a:noFill/>
                </a:ln>
                <a:solidFill>
                  <a:schemeClr val="tx1"/>
                </a:solidFill>
                <a:effectLst/>
                <a:uLnTx/>
                <a:uFillTx/>
                <a:latin typeface="+mn-lt"/>
                <a:ea typeface="+mn-ea"/>
                <a:cs typeface="+mn-cs"/>
              </a:rPr>
              <a:t>likes|man</a:t>
            </a: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a:t>
            </a:r>
            <a:endParaRPr kumimoji="0" lang="en-US" altLang="zh-CN" sz="1800" b="0" i="0" u="none" strike="noStrike" kern="0" cap="none" spc="0" normalizeH="0" baseline="0" noProof="0" dirty="0" smtClean="0">
              <a:ln>
                <a:noFill/>
              </a:ln>
              <a:solidFill>
                <a:schemeClr val="tx1"/>
              </a:solidFill>
              <a:effectLst/>
              <a:uLnTx/>
              <a:uFillTx/>
              <a:latin typeface="+mn-lt"/>
              <a:ea typeface="+mn-ea"/>
              <a:cs typeface="+mn-cs"/>
            </a:endParaRPr>
          </a:p>
          <a:p>
            <a:pPr marL="514350" marR="0" lvl="0" indent="-514350" algn="l" defTabSz="914400" rtl="0" eaLnBrk="1" fontAlgn="base" latinLnBrk="0" hangingPunct="1">
              <a:lnSpc>
                <a:spcPct val="100000"/>
              </a:lnSpc>
              <a:spcBef>
                <a:spcPct val="20000"/>
              </a:spcBef>
              <a:spcAft>
                <a:spcPct val="0"/>
              </a:spcAft>
              <a:buClr>
                <a:schemeClr val="folHlink"/>
              </a:buClr>
              <a:buSzPct val="85000"/>
              <a:buFont typeface="Wingdings 2" panose="05020102010507070707" pitchFamily="18" charset="2"/>
              <a:buNone/>
              <a:defRPr/>
            </a:pPr>
            <a:r>
              <a:rPr kumimoji="0" lang="en-US" altLang="zh-CN" sz="1800" b="0" i="0" u="none" strike="noStrike" kern="0" cap="none" spc="0" normalizeH="0" baseline="0" noProof="0" dirty="0" smtClean="0">
                <a:ln>
                  <a:noFill/>
                </a:ln>
                <a:solidFill>
                  <a:schemeClr val="tx1"/>
                </a:solidFill>
                <a:effectLst/>
                <a:uLnTx/>
                <a:uFillTx/>
                <a:latin typeface="+mn-lt"/>
                <a:ea typeface="+mn-ea"/>
                <a:cs typeface="+mn-cs"/>
              </a:rPr>
              <a:t>etc</a:t>
            </a:r>
            <a:endParaRPr kumimoji="0" lang="zh-CN" altLang="en-US" sz="18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0418" name="标题 1"/>
          <p:cNvSpPr>
            <a:spLocks noGrp="1"/>
          </p:cNvSpPr>
          <p:nvPr>
            <p:ph type="title"/>
          </p:nvPr>
        </p:nvSpPr>
        <p:spPr/>
        <p:txBody>
          <a:bodyPr vert="horz" wrap="square" lIns="91440" tIns="45720" rIns="91440" bIns="45720" anchor="ctr" anchorCtr="0"/>
          <a:p>
            <a:pPr>
              <a:buNone/>
            </a:pPr>
            <a:r>
              <a:rPr lang="en-US" altLang="zh-CN" dirty="0"/>
              <a:t>15.5 Natural language applications</a:t>
            </a:r>
            <a:endParaRPr lang="zh-CN" altLang="en-US" dirty="0"/>
          </a:p>
        </p:txBody>
      </p:sp>
      <p:sp>
        <p:nvSpPr>
          <p:cNvPr id="60419" name="内容占位符 2"/>
          <p:cNvSpPr>
            <a:spLocks noGrp="1"/>
          </p:cNvSpPr>
          <p:nvPr>
            <p:ph idx="1"/>
          </p:nvPr>
        </p:nvSpPr>
        <p:spPr/>
        <p:txBody>
          <a:bodyPr vert="horz" wrap="square" lIns="91440" tIns="45720" rIns="91440" bIns="45720" anchor="t" anchorCtr="0"/>
          <a:p>
            <a:r>
              <a:rPr lang="en-US" altLang="zh-CN" dirty="0"/>
              <a:t>15.5.1 Story understanding and question answering</a:t>
            </a:r>
            <a:endParaRPr lang="en-US" altLang="zh-CN" dirty="0"/>
          </a:p>
          <a:p>
            <a:r>
              <a:rPr lang="en-US" altLang="zh-CN" sz="2400" dirty="0"/>
              <a:t>An interesting test for natural language understanding technology is to write a program that can read a story of other piece of natural language text and answer questions about it.</a:t>
            </a:r>
            <a:endParaRPr lang="en-US" altLang="zh-CN" sz="2400" dirty="0"/>
          </a:p>
          <a:p>
            <a:r>
              <a:rPr lang="en-US" altLang="zh-CN" sz="2400" dirty="0"/>
              <a:t>Once the program has built an expanded representation of the text, it can intelligently answer questions about what it has read,. The program parses the question into an internal representation and matches that query against the expanded representation of the story.</a:t>
            </a:r>
            <a:endParaRPr lang="en-US" altLang="zh-CN" sz="2400" dirty="0"/>
          </a:p>
          <a:p>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42" name="标题 1"/>
          <p:cNvSpPr>
            <a:spLocks noGrp="1"/>
          </p:cNvSpPr>
          <p:nvPr>
            <p:ph type="title"/>
          </p:nvPr>
        </p:nvSpPr>
        <p:spPr>
          <a:xfrm>
            <a:off x="301625" y="228600"/>
            <a:ext cx="8842375" cy="1143000"/>
          </a:xfrm>
        </p:spPr>
        <p:txBody>
          <a:bodyPr vert="horz" wrap="square" lIns="91440" tIns="45720" rIns="91440" bIns="45720" anchor="ctr" anchorCtr="0"/>
          <a:p>
            <a:pPr eaLnBrk="1" hangingPunct="1"/>
            <a:r>
              <a:rPr lang="en-US" altLang="zh-CN" dirty="0"/>
              <a:t>15.5.2 A database front end</a:t>
            </a:r>
            <a:br>
              <a:rPr lang="en-US" altLang="zh-CN" dirty="0"/>
            </a:br>
            <a:endParaRPr lang="zh-CN" altLang="en-US" dirty="0"/>
          </a:p>
        </p:txBody>
      </p:sp>
      <p:sp>
        <p:nvSpPr>
          <p:cNvPr id="61443" name="内容占位符 2"/>
          <p:cNvSpPr>
            <a:spLocks noGrp="1"/>
          </p:cNvSpPr>
          <p:nvPr>
            <p:ph idx="1"/>
          </p:nvPr>
        </p:nvSpPr>
        <p:spPr>
          <a:xfrm>
            <a:off x="301625" y="762000"/>
            <a:ext cx="8540750" cy="5337175"/>
          </a:xfrm>
        </p:spPr>
        <p:txBody>
          <a:bodyPr vert="horz" wrap="square" lIns="91440" tIns="45720" rIns="91440" bIns="45720" anchor="t" anchorCtr="0"/>
          <a:p>
            <a:pPr eaLnBrk="1" hangingPunct="1"/>
            <a:r>
              <a:rPr lang="en-US" altLang="zh-CN" sz="2000" dirty="0"/>
              <a:t>The task of a database front end is to translate a question in natural language into a well-formed query in the database language.</a:t>
            </a:r>
            <a:endParaRPr lang="en-US" altLang="zh-CN" sz="2000" dirty="0"/>
          </a:p>
          <a:p>
            <a:pPr eaLnBrk="1" hangingPunct="1"/>
            <a:r>
              <a:rPr lang="en-US" altLang="zh-CN" sz="2000" dirty="0"/>
              <a:t>For example:  using SQL database language, ”who hired John Smith?” is translated into:</a:t>
            </a:r>
            <a:endParaRPr lang="en-US" altLang="zh-CN" sz="2000" dirty="0"/>
          </a:p>
          <a:p>
            <a:pPr eaLnBrk="1" hangingPunct="1"/>
            <a:r>
              <a:rPr lang="en-US" altLang="zh-CN" sz="2000" dirty="0"/>
              <a:t>SELECT MANAGER</a:t>
            </a:r>
            <a:endParaRPr lang="en-US" altLang="zh-CN" sz="2000" dirty="0"/>
          </a:p>
          <a:p>
            <a:pPr eaLnBrk="1" hangingPunct="1"/>
            <a:r>
              <a:rPr lang="en-US" altLang="zh-CN" sz="2000" dirty="0"/>
              <a:t>FORM MANAGER_OF_HIRE</a:t>
            </a:r>
            <a:endParaRPr lang="en-US" altLang="zh-CN" sz="2000" dirty="0"/>
          </a:p>
          <a:p>
            <a:pPr eaLnBrk="1" hangingPunct="1"/>
            <a:r>
              <a:rPr lang="en-US" altLang="zh-CN" sz="2000" dirty="0"/>
              <a:t>HERE EMPLOYEE=John Smit</a:t>
            </a:r>
            <a:endParaRPr lang="zh-CN" altLang="en-US" sz="2000" dirty="0"/>
          </a:p>
        </p:txBody>
      </p:sp>
      <p:sp>
        <p:nvSpPr>
          <p:cNvPr id="4" name="矩形 3"/>
          <p:cNvSpPr/>
          <p:nvPr/>
        </p:nvSpPr>
        <p:spPr>
          <a:xfrm>
            <a:off x="990600" y="35052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love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矩形 4"/>
          <p:cNvSpPr/>
          <p:nvPr/>
        </p:nvSpPr>
        <p:spPr>
          <a:xfrm>
            <a:off x="5867400" y="3505200"/>
            <a:ext cx="15240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Person:?</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矩形 5"/>
          <p:cNvSpPr/>
          <p:nvPr/>
        </p:nvSpPr>
        <p:spPr>
          <a:xfrm>
            <a:off x="5715000" y="4953000"/>
            <a:ext cx="1676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Person:”Jane”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椭圆 6"/>
          <p:cNvSpPr/>
          <p:nvPr/>
        </p:nvSpPr>
        <p:spPr>
          <a:xfrm>
            <a:off x="2895600" y="3505200"/>
            <a:ext cx="2286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experiencer</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椭圆 7"/>
          <p:cNvSpPr/>
          <p:nvPr/>
        </p:nvSpPr>
        <p:spPr>
          <a:xfrm>
            <a:off x="2895600" y="4953000"/>
            <a:ext cx="2286000" cy="5334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object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10" name="直接箭头连接符 9"/>
          <p:cNvCxnSpPr>
            <a:stCxn id="4" idx="3"/>
            <a:endCxn id="7" idx="2"/>
          </p:cNvCxnSpPr>
          <p:nvPr/>
        </p:nvCxnSpPr>
        <p:spPr>
          <a:xfrm>
            <a:off x="2514600" y="3771900"/>
            <a:ext cx="3810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a:stCxn id="7" idx="6"/>
            <a:endCxn id="5" idx="1"/>
          </p:cNvCxnSpPr>
          <p:nvPr/>
        </p:nvCxnSpPr>
        <p:spPr>
          <a:xfrm>
            <a:off x="5181600" y="3771900"/>
            <a:ext cx="6858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a:stCxn id="4" idx="2"/>
            <a:endCxn id="8" idx="2"/>
          </p:cNvCxnSpPr>
          <p:nvPr/>
        </p:nvCxnSpPr>
        <p:spPr>
          <a:xfrm rot="16200000" flipH="1">
            <a:off x="1733550" y="4057650"/>
            <a:ext cx="1181100" cy="1143000"/>
          </a:xfrm>
          <a:prstGeom prst="bentConnector2">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stCxn id="8" idx="6"/>
            <a:endCxn id="6" idx="1"/>
          </p:cNvCxnSpPr>
          <p:nvPr/>
        </p:nvCxnSpPr>
        <p:spPr>
          <a:xfrm>
            <a:off x="5181600" y="5219700"/>
            <a:ext cx="5334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453" name="TextBox 17"/>
          <p:cNvSpPr txBox="1"/>
          <p:nvPr/>
        </p:nvSpPr>
        <p:spPr>
          <a:xfrm>
            <a:off x="1143000" y="6019800"/>
            <a:ext cx="7340600" cy="369888"/>
          </a:xfrm>
          <a:prstGeom prst="rect">
            <a:avLst/>
          </a:prstGeom>
          <a:noFill/>
          <a:ln w="9525">
            <a:noFill/>
          </a:ln>
        </p:spPr>
        <p:txBody>
          <a:bodyPr wrap="none">
            <a:spAutoFit/>
          </a:bodyPr>
          <a:p>
            <a:r>
              <a:rPr lang="en-US" altLang="zh-CN" b="1" dirty="0">
                <a:latin typeface="Arial" panose="020B0604020202020204" pitchFamily="34" charset="0"/>
              </a:rPr>
              <a:t>Figure 15.15  Conceptual graph for the question who loves Jane?</a:t>
            </a:r>
            <a:endParaRPr lang="zh-CN" altLang="en-US" b="1" dirty="0">
              <a:latin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2466" name="标题 1"/>
          <p:cNvSpPr>
            <a:spLocks noGrp="1"/>
          </p:cNvSpPr>
          <p:nvPr>
            <p:ph type="title"/>
          </p:nvPr>
        </p:nvSpPr>
        <p:spPr>
          <a:xfrm>
            <a:off x="381000" y="533400"/>
            <a:ext cx="8540750" cy="1143000"/>
          </a:xfrm>
        </p:spPr>
        <p:txBody>
          <a:bodyPr vert="horz" wrap="square" lIns="91440" tIns="45720" rIns="91440" bIns="45720" anchor="ctr" anchorCtr="0"/>
          <a:p>
            <a:pPr algn="l">
              <a:buNone/>
            </a:pPr>
            <a:r>
              <a:rPr lang="en-US" altLang="zh-CN" sz="2400" dirty="0">
                <a:solidFill>
                  <a:schemeClr val="tx1"/>
                </a:solidFill>
              </a:rPr>
              <a:t>Figure 15.16 shows the tables for the emplyee-salary and the manager-of-hire relations. Manger-of-hire has two attributes, the emplyee and the manger. The values of the relation are the pairs of emplyees and managers.</a:t>
            </a:r>
            <a:endParaRPr lang="zh-CN" altLang="en-US" sz="2400" dirty="0">
              <a:solidFill>
                <a:schemeClr val="tx1"/>
              </a:solidFill>
            </a:endParaRPr>
          </a:p>
        </p:txBody>
      </p:sp>
      <p:grpSp>
        <p:nvGrpSpPr>
          <p:cNvPr id="62467" name="组合 25"/>
          <p:cNvGrpSpPr>
            <a:grpSpLocks noGrp="1"/>
          </p:cNvGrpSpPr>
          <p:nvPr/>
        </p:nvGrpSpPr>
        <p:grpSpPr>
          <a:xfrm>
            <a:off x="609600" y="2590800"/>
            <a:ext cx="8232775" cy="3508375"/>
            <a:chOff x="1143000" y="1295400"/>
            <a:chExt cx="8001000" cy="3581400"/>
          </a:xfrm>
        </p:grpSpPr>
        <p:sp>
          <p:nvSpPr>
            <p:cNvPr id="5" name="矩形 4"/>
            <p:cNvSpPr/>
            <p:nvPr/>
          </p:nvSpPr>
          <p:spPr>
            <a:xfrm>
              <a:off x="2209800" y="1295400"/>
              <a:ext cx="24384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Manager_of_hire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矩形 5"/>
            <p:cNvSpPr/>
            <p:nvPr/>
          </p:nvSpPr>
          <p:spPr>
            <a:xfrm>
              <a:off x="5867400" y="1295400"/>
              <a:ext cx="24384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Employee_salary</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矩形 6"/>
            <p:cNvSpPr/>
            <p:nvPr/>
          </p:nvSpPr>
          <p:spPr>
            <a:xfrm>
              <a:off x="1447800" y="2895600"/>
              <a:ext cx="16764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John Smith</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Alex </a:t>
              </a: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Barero</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Don Morrison</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Jan Claus</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Anne Cable</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矩形 7"/>
            <p:cNvSpPr/>
            <p:nvPr/>
          </p:nvSpPr>
          <p:spPr>
            <a:xfrm>
              <a:off x="3505200" y="2895600"/>
              <a:ext cx="16764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Jane Martinez</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Ed Angel</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Jane </a:t>
              </a: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Maritnez</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Ed Angel</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Bob </a:t>
              </a: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Veroff</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9" name="矩形 8"/>
            <p:cNvSpPr/>
            <p:nvPr/>
          </p:nvSpPr>
          <p:spPr>
            <a:xfrm>
              <a:off x="5334000" y="2895600"/>
              <a:ext cx="16764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John Smith</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Alex </a:t>
              </a: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Barero</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Don Morrison</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Jan Claus</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Anne Cable</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0" name="矩形 9"/>
            <p:cNvSpPr/>
            <p:nvPr/>
          </p:nvSpPr>
          <p:spPr>
            <a:xfrm>
              <a:off x="7239000" y="2895600"/>
              <a:ext cx="1676400" cy="1981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$35,000.00</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$42,000.00</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$50,000.00</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$40,000.00</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$45,000.00</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1" name="矩形 10"/>
            <p:cNvSpPr/>
            <p:nvPr/>
          </p:nvSpPr>
          <p:spPr>
            <a:xfrm>
              <a:off x="1600200" y="2209800"/>
              <a:ext cx="1447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employee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2" name="矩形 11"/>
            <p:cNvSpPr/>
            <p:nvPr/>
          </p:nvSpPr>
          <p:spPr>
            <a:xfrm>
              <a:off x="3581400" y="2209800"/>
              <a:ext cx="1447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manager</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3" name="矩形 12"/>
            <p:cNvSpPr/>
            <p:nvPr/>
          </p:nvSpPr>
          <p:spPr>
            <a:xfrm>
              <a:off x="7315200" y="2209800"/>
              <a:ext cx="1447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salary</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矩形 13"/>
            <p:cNvSpPr/>
            <p:nvPr/>
          </p:nvSpPr>
          <p:spPr>
            <a:xfrm>
              <a:off x="5486400" y="2209800"/>
              <a:ext cx="1447800" cy="45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employee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15" name="直接连接符 14"/>
            <p:cNvCxnSpPr/>
            <p:nvPr/>
          </p:nvCxnSpPr>
          <p:spPr>
            <a:xfrm>
              <a:off x="1143000" y="2743200"/>
              <a:ext cx="40386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6" name="直接连接符 15"/>
            <p:cNvCxnSpPr/>
            <p:nvPr/>
          </p:nvCxnSpPr>
          <p:spPr>
            <a:xfrm>
              <a:off x="5334000" y="2743200"/>
              <a:ext cx="3810000"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7" name="直接连接符 16"/>
            <p:cNvCxnSpPr/>
            <p:nvPr/>
          </p:nvCxnSpPr>
          <p:spPr>
            <a:xfrm rot="5400000">
              <a:off x="2058988" y="3276600"/>
              <a:ext cx="2589212" cy="1588"/>
            </a:xfrm>
            <a:prstGeom prst="line">
              <a:avLst/>
            </a:prstGeom>
          </p:spPr>
          <p:style>
            <a:lnRef idx="3">
              <a:schemeClr val="accent1"/>
            </a:lnRef>
            <a:fillRef idx="0">
              <a:schemeClr val="accent1"/>
            </a:fillRef>
            <a:effectRef idx="2">
              <a:schemeClr val="accent1"/>
            </a:effectRef>
            <a:fontRef idx="minor">
              <a:schemeClr val="tx1"/>
            </a:fontRef>
          </p:style>
        </p:cxnSp>
        <p:cxnSp>
          <p:nvCxnSpPr>
            <p:cNvPr id="18" name="直接连接符 17"/>
            <p:cNvCxnSpPr/>
            <p:nvPr/>
          </p:nvCxnSpPr>
          <p:spPr>
            <a:xfrm rot="5400000">
              <a:off x="5907088" y="3314700"/>
              <a:ext cx="2513012" cy="1588"/>
            </a:xfrm>
            <a:prstGeom prst="line">
              <a:avLst/>
            </a:prstGeom>
          </p:spPr>
          <p:style>
            <a:lnRef idx="3">
              <a:schemeClr val="accent1"/>
            </a:lnRef>
            <a:fillRef idx="0">
              <a:schemeClr val="accent1"/>
            </a:fillRef>
            <a:effectRef idx="2">
              <a:schemeClr val="accent1"/>
            </a:effectRef>
            <a:fontRef idx="minor">
              <a:schemeClr val="tx1"/>
            </a:fontRef>
          </p:style>
        </p:cxnSp>
      </p:grpSp>
      <p:sp>
        <p:nvSpPr>
          <p:cNvPr id="62468" name="TextBox 24"/>
          <p:cNvSpPr txBox="1"/>
          <p:nvPr/>
        </p:nvSpPr>
        <p:spPr>
          <a:xfrm>
            <a:off x="1752600" y="6096000"/>
            <a:ext cx="5878513" cy="369888"/>
          </a:xfrm>
          <a:prstGeom prst="rect">
            <a:avLst/>
          </a:prstGeom>
          <a:noFill/>
          <a:ln w="9525">
            <a:noFill/>
          </a:ln>
        </p:spPr>
        <p:txBody>
          <a:bodyPr wrap="none">
            <a:spAutoFit/>
          </a:bodyPr>
          <a:p>
            <a:r>
              <a:rPr lang="en-US" altLang="zh-CN" b="1" dirty="0">
                <a:latin typeface="Arial" panose="020B0604020202020204" pitchFamily="34" charset="0"/>
              </a:rPr>
              <a:t>Figure 15.16 two relations in an employee database</a:t>
            </a:r>
            <a:r>
              <a:rPr lang="en-US" altLang="zh-CN" dirty="0">
                <a:latin typeface="Arial" panose="020B0604020202020204" pitchFamily="34" charset="0"/>
              </a:rPr>
              <a:t>.</a:t>
            </a:r>
            <a:endParaRPr lang="zh-CN" altLang="en-US" dirty="0">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4"/>
          <p:cNvSpPr/>
          <p:nvPr/>
        </p:nvSpPr>
        <p:spPr>
          <a:xfrm>
            <a:off x="1219200" y="381000"/>
            <a:ext cx="3124200" cy="6096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Contextual/world knowledge</a:t>
            </a:r>
            <a:endParaRPr lang="en-US" altLang="zh-CN" dirty="0">
              <a:latin typeface="Arial" panose="020B0604020202020204" pitchFamily="34" charset="0"/>
            </a:endParaRPr>
          </a:p>
          <a:p>
            <a:pPr algn="ctr"/>
            <a:r>
              <a:rPr lang="en-US" altLang="zh-CN" dirty="0">
                <a:latin typeface="Arial" panose="020B0604020202020204" pitchFamily="34" charset="0"/>
              </a:rPr>
              <a:t>interpretation</a:t>
            </a:r>
            <a:endParaRPr lang="en-US" altLang="zh-CN" dirty="0">
              <a:latin typeface="Arial" panose="020B0604020202020204" pitchFamily="34" charset="0"/>
            </a:endParaRPr>
          </a:p>
        </p:txBody>
      </p:sp>
      <p:sp>
        <p:nvSpPr>
          <p:cNvPr id="9219" name="AutoShape 5"/>
          <p:cNvSpPr/>
          <p:nvPr/>
        </p:nvSpPr>
        <p:spPr>
          <a:xfrm>
            <a:off x="457200" y="1219200"/>
            <a:ext cx="4724400" cy="5410200"/>
          </a:xfrm>
          <a:prstGeom prst="roundRect">
            <a:avLst>
              <a:gd name="adj" fmla="val 16667"/>
            </a:avLst>
          </a:prstGeom>
          <a:noFill/>
          <a:ln w="9525" cap="flat" cmpd="sng">
            <a:solidFill>
              <a:schemeClr val="tx1"/>
            </a:solidFill>
            <a:prstDash val="solid"/>
            <a:headEnd type="none" w="med" len="med"/>
            <a:tailEnd type="none" w="med" len="med"/>
          </a:ln>
        </p:spPr>
        <p:txBody>
          <a:bodyPr wrap="none" anchor="ctr" anchorCtr="0"/>
          <a:p>
            <a:endParaRPr lang="zh-CN" altLang="en-US" dirty="0">
              <a:latin typeface="Arial" panose="020B0604020202020204" pitchFamily="34" charset="0"/>
            </a:endParaRPr>
          </a:p>
        </p:txBody>
      </p:sp>
      <p:sp>
        <p:nvSpPr>
          <p:cNvPr id="9220" name="Text Box 6"/>
          <p:cNvSpPr txBox="1"/>
          <p:nvPr/>
        </p:nvSpPr>
        <p:spPr>
          <a:xfrm>
            <a:off x="1050925" y="1484313"/>
            <a:ext cx="2800350" cy="366712"/>
          </a:xfrm>
          <a:prstGeom prst="rect">
            <a:avLst/>
          </a:prstGeom>
          <a:noFill/>
          <a:ln w="9525">
            <a:noFill/>
          </a:ln>
        </p:spPr>
        <p:txBody>
          <a:bodyPr wrap="none">
            <a:spAutoFit/>
          </a:bodyPr>
          <a:p>
            <a:r>
              <a:rPr lang="en-US" altLang="zh-CN" dirty="0">
                <a:latin typeface="Arial" panose="020B0604020202020204" pitchFamily="34" charset="0"/>
              </a:rPr>
              <a:t>Expanded representation:</a:t>
            </a:r>
            <a:endParaRPr lang="en-US" altLang="zh-CN" dirty="0">
              <a:latin typeface="Arial" panose="020B0604020202020204" pitchFamily="34" charset="0"/>
            </a:endParaRPr>
          </a:p>
        </p:txBody>
      </p:sp>
      <p:sp>
        <p:nvSpPr>
          <p:cNvPr id="9221" name="Oval 7"/>
          <p:cNvSpPr/>
          <p:nvPr/>
        </p:nvSpPr>
        <p:spPr>
          <a:xfrm>
            <a:off x="1066800" y="2133600"/>
            <a:ext cx="1219200" cy="45720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possess</a:t>
            </a:r>
            <a:endParaRPr lang="en-US" altLang="zh-CN" dirty="0">
              <a:latin typeface="Arial" panose="020B0604020202020204" pitchFamily="34" charset="0"/>
            </a:endParaRPr>
          </a:p>
        </p:txBody>
      </p:sp>
      <p:sp>
        <p:nvSpPr>
          <p:cNvPr id="9222" name="Rectangle 8"/>
          <p:cNvSpPr/>
          <p:nvPr/>
        </p:nvSpPr>
        <p:spPr>
          <a:xfrm>
            <a:off x="2971800" y="2133600"/>
            <a:ext cx="17526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Pet: cheetah</a:t>
            </a:r>
            <a:endParaRPr lang="en-US" altLang="zh-CN" dirty="0">
              <a:latin typeface="Arial" panose="020B0604020202020204" pitchFamily="34" charset="0"/>
            </a:endParaRPr>
          </a:p>
        </p:txBody>
      </p:sp>
      <p:sp>
        <p:nvSpPr>
          <p:cNvPr id="9223" name="Oval 9"/>
          <p:cNvSpPr/>
          <p:nvPr/>
        </p:nvSpPr>
        <p:spPr>
          <a:xfrm>
            <a:off x="609600" y="2895600"/>
            <a:ext cx="1600200" cy="45720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experiencer</a:t>
            </a:r>
            <a:endParaRPr lang="en-US" altLang="zh-CN" dirty="0">
              <a:latin typeface="Arial" panose="020B0604020202020204" pitchFamily="34" charset="0"/>
            </a:endParaRPr>
          </a:p>
        </p:txBody>
      </p:sp>
      <p:sp>
        <p:nvSpPr>
          <p:cNvPr id="9224" name="Rectangle 10"/>
          <p:cNvSpPr/>
          <p:nvPr/>
        </p:nvSpPr>
        <p:spPr>
          <a:xfrm>
            <a:off x="2514600" y="2819400"/>
            <a:ext cx="9144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love</a:t>
            </a:r>
            <a:endParaRPr lang="en-US" altLang="zh-CN" dirty="0">
              <a:latin typeface="Arial" panose="020B0604020202020204" pitchFamily="34" charset="0"/>
            </a:endParaRPr>
          </a:p>
        </p:txBody>
      </p:sp>
      <p:sp>
        <p:nvSpPr>
          <p:cNvPr id="9225" name="Oval 11"/>
          <p:cNvSpPr/>
          <p:nvPr/>
        </p:nvSpPr>
        <p:spPr>
          <a:xfrm>
            <a:off x="3733800" y="2819400"/>
            <a:ext cx="1219200" cy="45720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object</a:t>
            </a:r>
            <a:endParaRPr lang="en-US" altLang="zh-CN" dirty="0">
              <a:latin typeface="Arial" panose="020B0604020202020204" pitchFamily="34" charset="0"/>
            </a:endParaRPr>
          </a:p>
        </p:txBody>
      </p:sp>
      <p:sp>
        <p:nvSpPr>
          <p:cNvPr id="9226" name="Rectangle 12"/>
          <p:cNvSpPr/>
          <p:nvPr/>
        </p:nvSpPr>
        <p:spPr>
          <a:xfrm>
            <a:off x="838200" y="3733800"/>
            <a:ext cx="17526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Person: tarzan</a:t>
            </a:r>
            <a:endParaRPr lang="en-US" altLang="zh-CN" dirty="0">
              <a:latin typeface="Arial" panose="020B0604020202020204" pitchFamily="34" charset="0"/>
            </a:endParaRPr>
          </a:p>
        </p:txBody>
      </p:sp>
      <p:sp>
        <p:nvSpPr>
          <p:cNvPr id="9227" name="Rectangle 13"/>
          <p:cNvSpPr/>
          <p:nvPr/>
        </p:nvSpPr>
        <p:spPr>
          <a:xfrm>
            <a:off x="3276600" y="3657600"/>
            <a:ext cx="17526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Person: jane</a:t>
            </a:r>
            <a:endParaRPr lang="en-US" altLang="zh-CN" dirty="0">
              <a:latin typeface="Arial" panose="020B0604020202020204" pitchFamily="34" charset="0"/>
            </a:endParaRPr>
          </a:p>
        </p:txBody>
      </p:sp>
      <p:sp>
        <p:nvSpPr>
          <p:cNvPr id="9228" name="Rectangle 14"/>
          <p:cNvSpPr/>
          <p:nvPr/>
        </p:nvSpPr>
        <p:spPr>
          <a:xfrm>
            <a:off x="2438400" y="4419600"/>
            <a:ext cx="10668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kiss</a:t>
            </a:r>
            <a:endParaRPr lang="en-US" altLang="zh-CN" dirty="0">
              <a:latin typeface="Arial" panose="020B0604020202020204" pitchFamily="34" charset="0"/>
            </a:endParaRPr>
          </a:p>
        </p:txBody>
      </p:sp>
      <p:sp>
        <p:nvSpPr>
          <p:cNvPr id="9229" name="Oval 15"/>
          <p:cNvSpPr/>
          <p:nvPr/>
        </p:nvSpPr>
        <p:spPr>
          <a:xfrm>
            <a:off x="1143000" y="4419600"/>
            <a:ext cx="838200" cy="45720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agent</a:t>
            </a:r>
            <a:endParaRPr lang="en-US" altLang="zh-CN" dirty="0">
              <a:latin typeface="Arial" panose="020B0604020202020204" pitchFamily="34" charset="0"/>
            </a:endParaRPr>
          </a:p>
        </p:txBody>
      </p:sp>
      <p:sp>
        <p:nvSpPr>
          <p:cNvPr id="9230" name="Oval 16"/>
          <p:cNvSpPr/>
          <p:nvPr/>
        </p:nvSpPr>
        <p:spPr>
          <a:xfrm>
            <a:off x="3886200" y="4419600"/>
            <a:ext cx="838200" cy="45720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object</a:t>
            </a:r>
            <a:endParaRPr lang="en-US" altLang="zh-CN" dirty="0">
              <a:latin typeface="Arial" panose="020B0604020202020204" pitchFamily="34" charset="0"/>
            </a:endParaRPr>
          </a:p>
        </p:txBody>
      </p:sp>
      <p:sp>
        <p:nvSpPr>
          <p:cNvPr id="9231" name="Oval 17"/>
          <p:cNvSpPr/>
          <p:nvPr/>
        </p:nvSpPr>
        <p:spPr>
          <a:xfrm>
            <a:off x="1752600" y="5105400"/>
            <a:ext cx="1600200" cy="45720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instrument</a:t>
            </a:r>
            <a:endParaRPr lang="en-US" altLang="zh-CN" dirty="0">
              <a:latin typeface="Arial" panose="020B0604020202020204" pitchFamily="34" charset="0"/>
            </a:endParaRPr>
          </a:p>
        </p:txBody>
      </p:sp>
      <p:sp>
        <p:nvSpPr>
          <p:cNvPr id="9232" name="Rectangle 18"/>
          <p:cNvSpPr/>
          <p:nvPr/>
        </p:nvSpPr>
        <p:spPr>
          <a:xfrm>
            <a:off x="3886200" y="5181600"/>
            <a:ext cx="762000" cy="381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lips</a:t>
            </a:r>
            <a:endParaRPr lang="en-US" altLang="zh-CN" dirty="0">
              <a:latin typeface="Arial" panose="020B0604020202020204" pitchFamily="34" charset="0"/>
            </a:endParaRPr>
          </a:p>
        </p:txBody>
      </p:sp>
      <p:sp>
        <p:nvSpPr>
          <p:cNvPr id="9233" name="Oval 19"/>
          <p:cNvSpPr/>
          <p:nvPr/>
        </p:nvSpPr>
        <p:spPr>
          <a:xfrm>
            <a:off x="914400" y="5791200"/>
            <a:ext cx="1143000" cy="45720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location</a:t>
            </a:r>
            <a:endParaRPr lang="en-US" altLang="zh-CN" dirty="0">
              <a:latin typeface="Arial" panose="020B0604020202020204" pitchFamily="34" charset="0"/>
            </a:endParaRPr>
          </a:p>
        </p:txBody>
      </p:sp>
      <p:sp>
        <p:nvSpPr>
          <p:cNvPr id="9234" name="Rectangle 20"/>
          <p:cNvSpPr/>
          <p:nvPr/>
        </p:nvSpPr>
        <p:spPr>
          <a:xfrm>
            <a:off x="2438400" y="5791200"/>
            <a:ext cx="1066800" cy="4572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jungle</a:t>
            </a:r>
            <a:endParaRPr lang="en-US" altLang="zh-CN" dirty="0">
              <a:latin typeface="Arial" panose="020B0604020202020204" pitchFamily="34" charset="0"/>
            </a:endParaRPr>
          </a:p>
        </p:txBody>
      </p:sp>
      <p:sp>
        <p:nvSpPr>
          <p:cNvPr id="9235" name="Oval 21"/>
          <p:cNvSpPr/>
          <p:nvPr/>
        </p:nvSpPr>
        <p:spPr>
          <a:xfrm>
            <a:off x="3733800" y="5791200"/>
            <a:ext cx="1143000" cy="457200"/>
          </a:xfrm>
          <a:prstGeom prst="ellipse">
            <a:avLst/>
          </a:prstGeom>
          <a:noFill/>
          <a:ln w="9525" cap="flat" cmpd="sng">
            <a:solidFill>
              <a:schemeClr val="tx1"/>
            </a:solidFill>
            <a:prstDash val="solid"/>
            <a:headEnd type="none" w="med" len="med"/>
            <a:tailEnd type="none" w="med" len="med"/>
          </a:ln>
        </p:spPr>
        <p:txBody>
          <a:bodyPr wrap="none" anchor="ctr" anchorCtr="0"/>
          <a:p>
            <a:pPr algn="ctr"/>
            <a:r>
              <a:rPr lang="en-US" altLang="zh-CN" dirty="0">
                <a:latin typeface="Arial" panose="020B0604020202020204" pitchFamily="34" charset="0"/>
              </a:rPr>
              <a:t>location</a:t>
            </a:r>
            <a:endParaRPr lang="en-US" altLang="zh-CN" dirty="0">
              <a:latin typeface="Arial" panose="020B0604020202020204" pitchFamily="34" charset="0"/>
            </a:endParaRPr>
          </a:p>
        </p:txBody>
      </p:sp>
      <p:sp>
        <p:nvSpPr>
          <p:cNvPr id="9236" name="Rectangle 22"/>
          <p:cNvSpPr/>
          <p:nvPr/>
        </p:nvSpPr>
        <p:spPr>
          <a:xfrm>
            <a:off x="5791200" y="2667000"/>
            <a:ext cx="2971800" cy="1905000"/>
          </a:xfrm>
          <a:prstGeom prst="rect">
            <a:avLst/>
          </a:prstGeom>
          <a:noFill/>
          <a:ln w="9525" cap="flat" cmpd="sng">
            <a:solidFill>
              <a:schemeClr val="tx1"/>
            </a:solidFill>
            <a:prstDash val="solid"/>
            <a:miter/>
            <a:headEnd type="none" w="med" len="med"/>
            <a:tailEnd type="none" w="med" len="med"/>
          </a:ln>
        </p:spPr>
        <p:txBody>
          <a:bodyPr wrap="none" anchor="ctr" anchorCtr="0"/>
          <a:p>
            <a:pPr algn="ctr"/>
            <a:r>
              <a:rPr lang="en-US" altLang="zh-CN" dirty="0">
                <a:latin typeface="Arial" panose="020B0604020202020204" pitchFamily="34" charset="0"/>
              </a:rPr>
              <a:t>To:</a:t>
            </a:r>
            <a:endParaRPr lang="en-US" altLang="zh-CN" dirty="0">
              <a:latin typeface="Arial" panose="020B0604020202020204" pitchFamily="34" charset="0"/>
            </a:endParaRPr>
          </a:p>
          <a:p>
            <a:pPr algn="ctr"/>
            <a:r>
              <a:rPr lang="en-US" altLang="zh-CN" dirty="0">
                <a:latin typeface="Arial" panose="020B0604020202020204" pitchFamily="34" charset="0"/>
              </a:rPr>
              <a:t>Question answerer</a:t>
            </a:r>
            <a:endParaRPr lang="en-US" altLang="zh-CN" dirty="0">
              <a:latin typeface="Arial" panose="020B0604020202020204" pitchFamily="34" charset="0"/>
            </a:endParaRPr>
          </a:p>
          <a:p>
            <a:pPr algn="ctr"/>
            <a:r>
              <a:rPr lang="en-US" altLang="zh-CN" dirty="0">
                <a:latin typeface="Arial" panose="020B0604020202020204" pitchFamily="34" charset="0"/>
              </a:rPr>
              <a:t>Database query handler,</a:t>
            </a:r>
            <a:endParaRPr lang="en-US" altLang="zh-CN" dirty="0">
              <a:latin typeface="Arial" panose="020B0604020202020204" pitchFamily="34" charset="0"/>
            </a:endParaRPr>
          </a:p>
          <a:p>
            <a:pPr algn="ctr"/>
            <a:r>
              <a:rPr lang="en-US" altLang="zh-CN" dirty="0">
                <a:latin typeface="Arial" panose="020B0604020202020204" pitchFamily="34" charset="0"/>
              </a:rPr>
              <a:t>Translator,etc.</a:t>
            </a:r>
            <a:endParaRPr lang="en-US" altLang="zh-CN" dirty="0">
              <a:latin typeface="Arial" panose="020B0604020202020204" pitchFamily="34" charset="0"/>
            </a:endParaRPr>
          </a:p>
        </p:txBody>
      </p:sp>
      <p:sp>
        <p:nvSpPr>
          <p:cNvPr id="9237" name="Line 23"/>
          <p:cNvSpPr/>
          <p:nvPr/>
        </p:nvSpPr>
        <p:spPr>
          <a:xfrm>
            <a:off x="2286000" y="2362200"/>
            <a:ext cx="609600" cy="0"/>
          </a:xfrm>
          <a:prstGeom prst="line">
            <a:avLst/>
          </a:prstGeom>
          <a:ln w="9525" cap="flat" cmpd="sng">
            <a:solidFill>
              <a:schemeClr val="tx1"/>
            </a:solidFill>
            <a:prstDash val="solid"/>
            <a:headEnd type="none" w="med" len="med"/>
            <a:tailEnd type="none" w="med" len="med"/>
          </a:ln>
        </p:spPr>
      </p:sp>
      <p:sp>
        <p:nvSpPr>
          <p:cNvPr id="9238" name="Line 24"/>
          <p:cNvSpPr/>
          <p:nvPr/>
        </p:nvSpPr>
        <p:spPr>
          <a:xfrm>
            <a:off x="609600" y="2362200"/>
            <a:ext cx="457200" cy="0"/>
          </a:xfrm>
          <a:prstGeom prst="line">
            <a:avLst/>
          </a:prstGeom>
          <a:ln w="9525" cap="flat" cmpd="sng">
            <a:solidFill>
              <a:schemeClr val="tx1"/>
            </a:solidFill>
            <a:prstDash val="solid"/>
            <a:headEnd type="none" w="med" len="med"/>
            <a:tailEnd type="none" w="med" len="med"/>
          </a:ln>
        </p:spPr>
      </p:sp>
      <p:sp>
        <p:nvSpPr>
          <p:cNvPr id="9239" name="Line 25"/>
          <p:cNvSpPr/>
          <p:nvPr/>
        </p:nvSpPr>
        <p:spPr>
          <a:xfrm>
            <a:off x="609600" y="2362200"/>
            <a:ext cx="0" cy="1066800"/>
          </a:xfrm>
          <a:prstGeom prst="line">
            <a:avLst/>
          </a:prstGeom>
          <a:ln w="9525" cap="flat" cmpd="sng">
            <a:solidFill>
              <a:schemeClr val="tx1"/>
            </a:solidFill>
            <a:prstDash val="solid"/>
            <a:headEnd type="none" w="med" len="med"/>
            <a:tailEnd type="none" w="med" len="med"/>
          </a:ln>
        </p:spPr>
      </p:sp>
      <p:sp>
        <p:nvSpPr>
          <p:cNvPr id="9240" name="Line 26"/>
          <p:cNvSpPr/>
          <p:nvPr/>
        </p:nvSpPr>
        <p:spPr>
          <a:xfrm>
            <a:off x="609600" y="3429000"/>
            <a:ext cx="304800" cy="0"/>
          </a:xfrm>
          <a:prstGeom prst="line">
            <a:avLst/>
          </a:prstGeom>
          <a:ln w="9525" cap="flat" cmpd="sng">
            <a:solidFill>
              <a:schemeClr val="tx1"/>
            </a:solidFill>
            <a:prstDash val="solid"/>
            <a:headEnd type="none" w="med" len="med"/>
            <a:tailEnd type="none" w="med" len="med"/>
          </a:ln>
        </p:spPr>
      </p:sp>
      <p:sp>
        <p:nvSpPr>
          <p:cNvPr id="9241" name="Line 27"/>
          <p:cNvSpPr/>
          <p:nvPr/>
        </p:nvSpPr>
        <p:spPr>
          <a:xfrm>
            <a:off x="914400" y="3429000"/>
            <a:ext cx="0" cy="304800"/>
          </a:xfrm>
          <a:prstGeom prst="line">
            <a:avLst/>
          </a:prstGeom>
          <a:ln w="9525" cap="flat" cmpd="sng">
            <a:solidFill>
              <a:schemeClr val="tx1"/>
            </a:solidFill>
            <a:prstDash val="solid"/>
            <a:headEnd type="none" w="med" len="med"/>
            <a:tailEnd type="none" w="med" len="med"/>
          </a:ln>
        </p:spPr>
      </p:sp>
      <p:sp>
        <p:nvSpPr>
          <p:cNvPr id="9242" name="Line 28"/>
          <p:cNvSpPr/>
          <p:nvPr/>
        </p:nvSpPr>
        <p:spPr>
          <a:xfrm>
            <a:off x="990600" y="4191000"/>
            <a:ext cx="0" cy="1752600"/>
          </a:xfrm>
          <a:prstGeom prst="line">
            <a:avLst/>
          </a:prstGeom>
          <a:ln w="9525" cap="flat" cmpd="sng">
            <a:solidFill>
              <a:schemeClr val="tx1"/>
            </a:solidFill>
            <a:prstDash val="solid"/>
            <a:headEnd type="none" w="med" len="med"/>
            <a:tailEnd type="none" w="med" len="med"/>
          </a:ln>
        </p:spPr>
      </p:sp>
      <p:sp>
        <p:nvSpPr>
          <p:cNvPr id="9243" name="Line 29"/>
          <p:cNvSpPr/>
          <p:nvPr/>
        </p:nvSpPr>
        <p:spPr>
          <a:xfrm>
            <a:off x="2057400" y="6019800"/>
            <a:ext cx="381000" cy="0"/>
          </a:xfrm>
          <a:prstGeom prst="line">
            <a:avLst/>
          </a:prstGeom>
          <a:ln w="9525" cap="flat" cmpd="sng">
            <a:solidFill>
              <a:schemeClr val="tx1"/>
            </a:solidFill>
            <a:prstDash val="solid"/>
            <a:headEnd type="none" w="med" len="med"/>
            <a:tailEnd type="none" w="med" len="med"/>
          </a:ln>
        </p:spPr>
      </p:sp>
      <p:sp>
        <p:nvSpPr>
          <p:cNvPr id="9244" name="Line 30"/>
          <p:cNvSpPr/>
          <p:nvPr/>
        </p:nvSpPr>
        <p:spPr>
          <a:xfrm>
            <a:off x="3505200" y="6019800"/>
            <a:ext cx="228600" cy="0"/>
          </a:xfrm>
          <a:prstGeom prst="line">
            <a:avLst/>
          </a:prstGeom>
          <a:ln w="9525" cap="flat" cmpd="sng">
            <a:solidFill>
              <a:schemeClr val="tx1"/>
            </a:solidFill>
            <a:prstDash val="solid"/>
            <a:headEnd type="none" w="med" len="med"/>
            <a:tailEnd type="none" w="med" len="med"/>
          </a:ln>
        </p:spPr>
      </p:sp>
      <p:sp>
        <p:nvSpPr>
          <p:cNvPr id="9245" name="Line 31"/>
          <p:cNvSpPr/>
          <p:nvPr/>
        </p:nvSpPr>
        <p:spPr>
          <a:xfrm flipV="1">
            <a:off x="4800600" y="4114800"/>
            <a:ext cx="0" cy="1752600"/>
          </a:xfrm>
          <a:prstGeom prst="line">
            <a:avLst/>
          </a:prstGeom>
          <a:ln w="9525" cap="flat" cmpd="sng">
            <a:solidFill>
              <a:schemeClr val="tx1"/>
            </a:solidFill>
            <a:prstDash val="solid"/>
            <a:headEnd type="none" w="med" len="med"/>
            <a:tailEnd type="none" w="med" len="med"/>
          </a:ln>
        </p:spPr>
      </p:sp>
      <p:sp>
        <p:nvSpPr>
          <p:cNvPr id="9246" name="Line 32"/>
          <p:cNvSpPr/>
          <p:nvPr/>
        </p:nvSpPr>
        <p:spPr>
          <a:xfrm>
            <a:off x="1981200" y="4648200"/>
            <a:ext cx="457200" cy="0"/>
          </a:xfrm>
          <a:prstGeom prst="line">
            <a:avLst/>
          </a:prstGeom>
          <a:ln w="9525" cap="flat" cmpd="sng">
            <a:solidFill>
              <a:schemeClr val="tx1"/>
            </a:solidFill>
            <a:prstDash val="solid"/>
            <a:headEnd type="none" w="med" len="med"/>
            <a:tailEnd type="none" w="med" len="med"/>
          </a:ln>
        </p:spPr>
      </p:sp>
      <p:sp>
        <p:nvSpPr>
          <p:cNvPr id="9247" name="Line 33"/>
          <p:cNvSpPr/>
          <p:nvPr/>
        </p:nvSpPr>
        <p:spPr>
          <a:xfrm>
            <a:off x="3505200" y="4648200"/>
            <a:ext cx="381000" cy="0"/>
          </a:xfrm>
          <a:prstGeom prst="line">
            <a:avLst/>
          </a:prstGeom>
          <a:ln w="9525" cap="flat" cmpd="sng">
            <a:solidFill>
              <a:schemeClr val="tx1"/>
            </a:solidFill>
            <a:prstDash val="solid"/>
            <a:headEnd type="none" w="med" len="med"/>
            <a:tailEnd type="none" w="med" len="med"/>
          </a:ln>
        </p:spPr>
      </p:sp>
      <p:sp>
        <p:nvSpPr>
          <p:cNvPr id="9248" name="Line 34"/>
          <p:cNvSpPr/>
          <p:nvPr/>
        </p:nvSpPr>
        <p:spPr>
          <a:xfrm>
            <a:off x="2667000" y="4876800"/>
            <a:ext cx="0" cy="228600"/>
          </a:xfrm>
          <a:prstGeom prst="line">
            <a:avLst/>
          </a:prstGeom>
          <a:ln w="9525" cap="flat" cmpd="sng">
            <a:solidFill>
              <a:schemeClr val="tx1"/>
            </a:solidFill>
            <a:prstDash val="solid"/>
            <a:headEnd type="none" w="med" len="med"/>
            <a:tailEnd type="none" w="med" len="med"/>
          </a:ln>
        </p:spPr>
      </p:sp>
      <p:sp>
        <p:nvSpPr>
          <p:cNvPr id="9249" name="Line 35"/>
          <p:cNvSpPr/>
          <p:nvPr/>
        </p:nvSpPr>
        <p:spPr>
          <a:xfrm>
            <a:off x="3352800" y="5334000"/>
            <a:ext cx="533400" cy="0"/>
          </a:xfrm>
          <a:prstGeom prst="line">
            <a:avLst/>
          </a:prstGeom>
          <a:ln w="9525" cap="flat" cmpd="sng">
            <a:solidFill>
              <a:schemeClr val="tx1"/>
            </a:solidFill>
            <a:prstDash val="solid"/>
            <a:headEnd type="none" w="med" len="med"/>
            <a:tailEnd type="none" w="med" len="med"/>
          </a:ln>
        </p:spPr>
      </p:sp>
      <p:sp>
        <p:nvSpPr>
          <p:cNvPr id="9250" name="Line 36"/>
          <p:cNvSpPr/>
          <p:nvPr/>
        </p:nvSpPr>
        <p:spPr>
          <a:xfrm>
            <a:off x="2209800" y="3124200"/>
            <a:ext cx="228600" cy="0"/>
          </a:xfrm>
          <a:prstGeom prst="line">
            <a:avLst/>
          </a:prstGeom>
          <a:ln w="9525" cap="flat" cmpd="sng">
            <a:solidFill>
              <a:schemeClr val="tx1"/>
            </a:solidFill>
            <a:prstDash val="solid"/>
            <a:headEnd type="none" w="med" len="med"/>
            <a:tailEnd type="none" w="med" len="med"/>
          </a:ln>
        </p:spPr>
      </p:sp>
      <p:sp>
        <p:nvSpPr>
          <p:cNvPr id="9251" name="Line 37"/>
          <p:cNvSpPr/>
          <p:nvPr/>
        </p:nvSpPr>
        <p:spPr>
          <a:xfrm>
            <a:off x="3429000" y="3048000"/>
            <a:ext cx="228600" cy="0"/>
          </a:xfrm>
          <a:prstGeom prst="line">
            <a:avLst/>
          </a:prstGeom>
          <a:ln w="9525" cap="flat" cmpd="sng">
            <a:solidFill>
              <a:schemeClr val="tx1"/>
            </a:solidFill>
            <a:prstDash val="solid"/>
            <a:headEnd type="none" w="med" len="med"/>
            <a:tailEnd type="none" w="med" len="med"/>
          </a:ln>
        </p:spPr>
      </p:sp>
      <p:sp>
        <p:nvSpPr>
          <p:cNvPr id="9252" name="Line 38"/>
          <p:cNvSpPr/>
          <p:nvPr/>
        </p:nvSpPr>
        <p:spPr>
          <a:xfrm>
            <a:off x="4267200" y="3276600"/>
            <a:ext cx="0" cy="381000"/>
          </a:xfrm>
          <a:prstGeom prst="line">
            <a:avLst/>
          </a:prstGeom>
          <a:ln w="9525" cap="flat" cmpd="sng">
            <a:solidFill>
              <a:schemeClr val="tx1"/>
            </a:solidFill>
            <a:prstDash val="solid"/>
            <a:headEnd type="none" w="med" len="med"/>
            <a:tailEnd type="none" w="med" len="med"/>
          </a:ln>
        </p:spPr>
      </p:sp>
      <p:sp>
        <p:nvSpPr>
          <p:cNvPr id="9253" name="Line 39"/>
          <p:cNvSpPr/>
          <p:nvPr/>
        </p:nvSpPr>
        <p:spPr>
          <a:xfrm>
            <a:off x="2819400" y="990600"/>
            <a:ext cx="0" cy="152400"/>
          </a:xfrm>
          <a:prstGeom prst="line">
            <a:avLst/>
          </a:prstGeom>
          <a:ln w="9525" cap="flat" cmpd="sng">
            <a:solidFill>
              <a:schemeClr val="tx1"/>
            </a:solidFill>
            <a:prstDash val="solid"/>
            <a:headEnd type="none" w="med" len="med"/>
            <a:tailEnd type="triangle" w="med" len="med"/>
          </a:ln>
        </p:spPr>
      </p:sp>
      <p:sp>
        <p:nvSpPr>
          <p:cNvPr id="9254" name="Line 40"/>
          <p:cNvSpPr/>
          <p:nvPr/>
        </p:nvSpPr>
        <p:spPr>
          <a:xfrm>
            <a:off x="2743200" y="0"/>
            <a:ext cx="0" cy="304800"/>
          </a:xfrm>
          <a:prstGeom prst="line">
            <a:avLst/>
          </a:prstGeom>
          <a:ln w="9525" cap="flat" cmpd="sng">
            <a:solidFill>
              <a:schemeClr val="tx1"/>
            </a:solidFill>
            <a:prstDash val="solid"/>
            <a:headEnd type="none" w="med" len="med"/>
            <a:tailEnd type="triangle" w="med" len="med"/>
          </a:ln>
        </p:spPr>
      </p:sp>
      <p:sp>
        <p:nvSpPr>
          <p:cNvPr id="9255" name="Line 41"/>
          <p:cNvSpPr/>
          <p:nvPr/>
        </p:nvSpPr>
        <p:spPr>
          <a:xfrm>
            <a:off x="5181600" y="3581400"/>
            <a:ext cx="533400" cy="0"/>
          </a:xfrm>
          <a:prstGeom prst="line">
            <a:avLst/>
          </a:prstGeom>
          <a:ln w="9525" cap="flat" cmpd="sng">
            <a:solidFill>
              <a:schemeClr val="tx1"/>
            </a:solidFill>
            <a:prstDash val="solid"/>
            <a:headEnd type="none" w="med" len="med"/>
            <a:tailEnd type="triangle" w="med" len="med"/>
          </a:ln>
        </p:spPr>
      </p:sp>
      <p:sp>
        <p:nvSpPr>
          <p:cNvPr id="9256" name="Text Box 42"/>
          <p:cNvSpPr txBox="1"/>
          <p:nvPr/>
        </p:nvSpPr>
        <p:spPr>
          <a:xfrm>
            <a:off x="5334000" y="4876800"/>
            <a:ext cx="3689350" cy="915988"/>
          </a:xfrm>
          <a:prstGeom prst="rect">
            <a:avLst/>
          </a:prstGeom>
          <a:noFill/>
          <a:ln w="9525">
            <a:noFill/>
          </a:ln>
        </p:spPr>
        <p:txBody>
          <a:bodyPr wrap="none">
            <a:spAutoFit/>
          </a:bodyPr>
          <a:p>
            <a:r>
              <a:rPr lang="en-US" altLang="zh-CN" b="1" dirty="0">
                <a:latin typeface="Arial" panose="020B0604020202020204" pitchFamily="34" charset="0"/>
              </a:rPr>
              <a:t>Figure 15.2  stages in producing</a:t>
            </a:r>
            <a:endParaRPr lang="en-US" altLang="zh-CN" b="1" dirty="0">
              <a:latin typeface="Arial" panose="020B0604020202020204" pitchFamily="34" charset="0"/>
            </a:endParaRPr>
          </a:p>
          <a:p>
            <a:r>
              <a:rPr lang="en-US" altLang="zh-CN" b="1" dirty="0">
                <a:latin typeface="Arial" panose="020B0604020202020204" pitchFamily="34" charset="0"/>
              </a:rPr>
              <a:t> an internal representation </a:t>
            </a:r>
            <a:endParaRPr lang="en-US" altLang="zh-CN" b="1" dirty="0">
              <a:latin typeface="Arial" panose="020B0604020202020204" pitchFamily="34" charset="0"/>
            </a:endParaRPr>
          </a:p>
          <a:p>
            <a:r>
              <a:rPr lang="en-US" altLang="zh-CN" b="1" dirty="0">
                <a:latin typeface="Arial" panose="020B0604020202020204" pitchFamily="34" charset="0"/>
              </a:rPr>
              <a:t>of a sentence.</a:t>
            </a:r>
            <a:endParaRPr lang="en-US" altLang="zh-CN" b="1" dirty="0">
              <a:latin typeface="Arial" panose="020B0604020202020204" pitchFamily="34"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3490" name="内容占位符 2"/>
          <p:cNvSpPr>
            <a:spLocks noGrp="1"/>
          </p:cNvSpPr>
          <p:nvPr>
            <p:ph idx="1"/>
          </p:nvPr>
        </p:nvSpPr>
        <p:spPr>
          <a:xfrm>
            <a:off x="603250" y="0"/>
            <a:ext cx="8540750" cy="2209800"/>
          </a:xfrm>
        </p:spPr>
        <p:txBody>
          <a:bodyPr vert="horz" wrap="square" lIns="91440" tIns="45720" rIns="91440" bIns="45720" anchor="t" anchorCtr="0"/>
          <a:p>
            <a:r>
              <a:rPr lang="en-US" altLang="zh-CN" sz="2000" dirty="0"/>
              <a:t>We can extend conceptual graphs to include diagrams of these relationships. The data base relation that defines the mapping is indicated by a rhombus, which is labeled with the name of the relation. The attributes of the relation are expressed as concepts in a conceptual graph and the direction of the arrows indicates the mapping of keys onto other attributes. </a:t>
            </a:r>
            <a:endParaRPr lang="zh-CN" altLang="en-US" sz="2000" dirty="0"/>
          </a:p>
        </p:txBody>
      </p:sp>
      <p:grpSp>
        <p:nvGrpSpPr>
          <p:cNvPr id="63491" name="组合 13"/>
          <p:cNvGrpSpPr/>
          <p:nvPr/>
        </p:nvGrpSpPr>
        <p:grpSpPr>
          <a:xfrm>
            <a:off x="762000" y="1981200"/>
            <a:ext cx="3200400" cy="3048000"/>
            <a:chOff x="914400" y="609600"/>
            <a:chExt cx="4038600" cy="4724400"/>
          </a:xfrm>
        </p:grpSpPr>
        <p:sp>
          <p:nvSpPr>
            <p:cNvPr id="5" name="矩形 4"/>
            <p:cNvSpPr/>
            <p:nvPr/>
          </p:nvSpPr>
          <p:spPr>
            <a:xfrm>
              <a:off x="1806575" y="609600"/>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manager</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菱形 5"/>
            <p:cNvSpPr/>
            <p:nvPr/>
          </p:nvSpPr>
          <p:spPr>
            <a:xfrm>
              <a:off x="914400" y="2209800"/>
              <a:ext cx="4038600" cy="1295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Manager_of_hire</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矩形 6"/>
            <p:cNvSpPr/>
            <p:nvPr/>
          </p:nvSpPr>
          <p:spPr>
            <a:xfrm>
              <a:off x="1789113" y="4572000"/>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employee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8" name="直接箭头连接符 7"/>
            <p:cNvCxnSpPr>
              <a:stCxn id="6" idx="0"/>
              <a:endCxn id="5" idx="2"/>
            </p:cNvCxnSpPr>
            <p:nvPr/>
          </p:nvCxnSpPr>
          <p:spPr>
            <a:xfrm rot="5400000" flipH="1" flipV="1">
              <a:off x="2522538" y="1782763"/>
              <a:ext cx="838200" cy="15875"/>
            </a:xfrm>
            <a:prstGeom prst="straightConnector1">
              <a:avLst/>
            </a:prstGeom>
            <a:ln>
              <a:prstDash val="dashDot"/>
              <a:tailEnd type="arrow"/>
            </a:ln>
          </p:spPr>
          <p:style>
            <a:lnRef idx="3">
              <a:schemeClr val="accent1"/>
            </a:lnRef>
            <a:fillRef idx="0">
              <a:schemeClr val="accent1"/>
            </a:fillRef>
            <a:effectRef idx="2">
              <a:schemeClr val="accent1"/>
            </a:effectRef>
            <a:fontRef idx="minor">
              <a:schemeClr val="tx1"/>
            </a:fontRef>
          </p:style>
        </p:cxnSp>
        <p:cxnSp>
          <p:nvCxnSpPr>
            <p:cNvPr id="9" name="直接箭头连接符 8"/>
            <p:cNvCxnSpPr>
              <a:stCxn id="7" idx="0"/>
              <a:endCxn id="6" idx="2"/>
            </p:cNvCxnSpPr>
            <p:nvPr/>
          </p:nvCxnSpPr>
          <p:spPr>
            <a:xfrm rot="5400000" flipH="1" flipV="1">
              <a:off x="2399507" y="4037807"/>
              <a:ext cx="1066800" cy="1587"/>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grpSp>
      <p:grpSp>
        <p:nvGrpSpPr>
          <p:cNvPr id="63492" name="组合 14"/>
          <p:cNvGrpSpPr/>
          <p:nvPr/>
        </p:nvGrpSpPr>
        <p:grpSpPr>
          <a:xfrm>
            <a:off x="4800600" y="1981200"/>
            <a:ext cx="3200400" cy="3048000"/>
            <a:chOff x="5105400" y="609600"/>
            <a:chExt cx="4038600" cy="4724400"/>
          </a:xfrm>
        </p:grpSpPr>
        <p:sp>
          <p:nvSpPr>
            <p:cNvPr id="11" name="矩形 10"/>
            <p:cNvSpPr/>
            <p:nvPr/>
          </p:nvSpPr>
          <p:spPr>
            <a:xfrm>
              <a:off x="5997576" y="609600"/>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salary</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2" name="菱形 11"/>
            <p:cNvSpPr/>
            <p:nvPr/>
          </p:nvSpPr>
          <p:spPr>
            <a:xfrm>
              <a:off x="5105400" y="2209800"/>
              <a:ext cx="4038600" cy="12954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Employee_salary</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3" name="矩形 12"/>
            <p:cNvSpPr/>
            <p:nvPr/>
          </p:nvSpPr>
          <p:spPr>
            <a:xfrm>
              <a:off x="5980113" y="4572000"/>
              <a:ext cx="2286000" cy="762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employee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14" name="直接箭头连接符 13"/>
            <p:cNvCxnSpPr>
              <a:stCxn id="12" idx="0"/>
              <a:endCxn id="11" idx="2"/>
            </p:cNvCxnSpPr>
            <p:nvPr/>
          </p:nvCxnSpPr>
          <p:spPr>
            <a:xfrm rot="5400000" flipH="1" flipV="1">
              <a:off x="6713538" y="1782763"/>
              <a:ext cx="838200" cy="15875"/>
            </a:xfrm>
            <a:prstGeom prst="straightConnector1">
              <a:avLst/>
            </a:prstGeom>
            <a:ln>
              <a:prstDash val="dashDot"/>
              <a:tailEnd type="arrow"/>
            </a:ln>
          </p:spPr>
          <p:style>
            <a:lnRef idx="3">
              <a:schemeClr val="accent1"/>
            </a:lnRef>
            <a:fillRef idx="0">
              <a:schemeClr val="accent1"/>
            </a:fillRef>
            <a:effectRef idx="2">
              <a:schemeClr val="accent1"/>
            </a:effectRef>
            <a:fontRef idx="minor">
              <a:schemeClr val="tx1"/>
            </a:fontRef>
          </p:style>
        </p:cxnSp>
        <p:cxnSp>
          <p:nvCxnSpPr>
            <p:cNvPr id="15" name="直接箭头连接符 14"/>
            <p:cNvCxnSpPr>
              <a:stCxn id="13" idx="0"/>
              <a:endCxn id="12" idx="2"/>
            </p:cNvCxnSpPr>
            <p:nvPr/>
          </p:nvCxnSpPr>
          <p:spPr>
            <a:xfrm rot="5400000" flipH="1" flipV="1">
              <a:off x="6590507" y="4037807"/>
              <a:ext cx="1066800" cy="1587"/>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grpSp>
      <p:sp>
        <p:nvSpPr>
          <p:cNvPr id="63493" name="TextBox 15"/>
          <p:cNvSpPr txBox="1"/>
          <p:nvPr/>
        </p:nvSpPr>
        <p:spPr>
          <a:xfrm>
            <a:off x="800100" y="5562600"/>
            <a:ext cx="8343900" cy="646113"/>
          </a:xfrm>
          <a:prstGeom prst="rect">
            <a:avLst/>
          </a:prstGeom>
          <a:noFill/>
          <a:ln w="9525">
            <a:noFill/>
          </a:ln>
        </p:spPr>
        <p:txBody>
          <a:bodyPr>
            <a:spAutoFit/>
          </a:bodyPr>
          <a:p>
            <a:r>
              <a:rPr lang="en-US" altLang="zh-CN" b="1" dirty="0">
                <a:latin typeface="Arial" panose="020B0604020202020204" pitchFamily="34" charset="0"/>
              </a:rPr>
              <a:t>Figure 15.17 entity_relationship diagrams of the manager_of hire</a:t>
            </a:r>
            <a:endParaRPr lang="en-US" altLang="zh-CN" b="1" dirty="0">
              <a:latin typeface="Arial" panose="020B0604020202020204" pitchFamily="34" charset="0"/>
            </a:endParaRPr>
          </a:p>
          <a:p>
            <a:r>
              <a:rPr lang="en-US" altLang="zh-CN" b="1" dirty="0">
                <a:latin typeface="Arial" panose="020B0604020202020204" pitchFamily="34" charset="0"/>
              </a:rPr>
              <a:t>And employee-salary relations.</a:t>
            </a:r>
            <a:endParaRPr lang="zh-CN" altLang="en-US" b="1" dirty="0">
              <a:latin typeface="Arial" panose="020B0604020202020204" pitchFamily="34"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4514" name="组合 22"/>
          <p:cNvGrpSpPr/>
          <p:nvPr/>
        </p:nvGrpSpPr>
        <p:grpSpPr>
          <a:xfrm>
            <a:off x="1600200" y="1905000"/>
            <a:ext cx="5830888" cy="3505200"/>
            <a:chOff x="1407459" y="1219200"/>
            <a:chExt cx="6266329" cy="4114800"/>
          </a:xfrm>
        </p:grpSpPr>
        <p:sp>
          <p:nvSpPr>
            <p:cNvPr id="2" name="矩形 1"/>
            <p:cNvSpPr/>
            <p:nvPr/>
          </p:nvSpPr>
          <p:spPr>
            <a:xfrm>
              <a:off x="1407459" y="1219200"/>
              <a:ext cx="175273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hire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3" name="矩形 2"/>
            <p:cNvSpPr/>
            <p:nvPr/>
          </p:nvSpPr>
          <p:spPr>
            <a:xfrm>
              <a:off x="1447149" y="4648200"/>
              <a:ext cx="175273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employee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矩形 3"/>
            <p:cNvSpPr/>
            <p:nvPr/>
          </p:nvSpPr>
          <p:spPr>
            <a:xfrm>
              <a:off x="5562256" y="1219200"/>
              <a:ext cx="1752731"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manager</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椭圆 4"/>
            <p:cNvSpPr/>
            <p:nvPr/>
          </p:nvSpPr>
          <p:spPr>
            <a:xfrm>
              <a:off x="3657114" y="1219200"/>
              <a:ext cx="1676525"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agent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椭圆 5"/>
            <p:cNvSpPr/>
            <p:nvPr/>
          </p:nvSpPr>
          <p:spPr>
            <a:xfrm>
              <a:off x="1466200" y="2895600"/>
              <a:ext cx="1676525"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object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菱形 6"/>
            <p:cNvSpPr/>
            <p:nvPr/>
          </p:nvSpPr>
          <p:spPr>
            <a:xfrm>
              <a:off x="5235206" y="2895600"/>
              <a:ext cx="2438582"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Manager_</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Of_hire</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10" name="直接箭头连接符 9"/>
            <p:cNvCxnSpPr>
              <a:stCxn id="2" idx="3"/>
              <a:endCxn id="5" idx="2"/>
            </p:cNvCxnSpPr>
            <p:nvPr/>
          </p:nvCxnSpPr>
          <p:spPr>
            <a:xfrm>
              <a:off x="3160190" y="1562100"/>
              <a:ext cx="496924"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stCxn id="5" idx="6"/>
              <a:endCxn id="4" idx="1"/>
            </p:cNvCxnSpPr>
            <p:nvPr/>
          </p:nvCxnSpPr>
          <p:spPr>
            <a:xfrm>
              <a:off x="5333639" y="1562100"/>
              <a:ext cx="228617" cy="158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4" name="直接箭头连接符 13"/>
            <p:cNvCxnSpPr>
              <a:stCxn id="2" idx="2"/>
              <a:endCxn id="6" idx="0"/>
            </p:cNvCxnSpPr>
            <p:nvPr/>
          </p:nvCxnSpPr>
          <p:spPr>
            <a:xfrm rot="16200000" flipH="1">
              <a:off x="1798844" y="2389981"/>
              <a:ext cx="990600" cy="20639"/>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6" name="直接箭头连接符 15"/>
            <p:cNvCxnSpPr>
              <a:stCxn id="6" idx="4"/>
              <a:endCxn id="3" idx="0"/>
            </p:cNvCxnSpPr>
            <p:nvPr/>
          </p:nvCxnSpPr>
          <p:spPr>
            <a:xfrm rot="16200000" flipH="1">
              <a:off x="1780589" y="4105275"/>
              <a:ext cx="1066800" cy="19051"/>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8" name="形状 17"/>
            <p:cNvCxnSpPr>
              <a:stCxn id="3" idx="3"/>
              <a:endCxn id="7" idx="2"/>
            </p:cNvCxnSpPr>
            <p:nvPr/>
          </p:nvCxnSpPr>
          <p:spPr>
            <a:xfrm flipV="1">
              <a:off x="3199880" y="4267200"/>
              <a:ext cx="3254618" cy="723900"/>
            </a:xfrm>
            <a:prstGeom prst="bentConnector2">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a:stCxn id="7" idx="0"/>
              <a:endCxn id="4" idx="2"/>
            </p:cNvCxnSpPr>
            <p:nvPr/>
          </p:nvCxnSpPr>
          <p:spPr>
            <a:xfrm rot="16200000" flipV="1">
              <a:off x="5951260" y="2392361"/>
              <a:ext cx="990600" cy="15876"/>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grpSp>
      <p:sp>
        <p:nvSpPr>
          <p:cNvPr id="64515" name="TextBox 23"/>
          <p:cNvSpPr txBox="1"/>
          <p:nvPr/>
        </p:nvSpPr>
        <p:spPr>
          <a:xfrm>
            <a:off x="1752600" y="5791200"/>
            <a:ext cx="5686425" cy="369888"/>
          </a:xfrm>
          <a:prstGeom prst="rect">
            <a:avLst/>
          </a:prstGeom>
          <a:noFill/>
          <a:ln w="9525">
            <a:noFill/>
          </a:ln>
        </p:spPr>
        <p:txBody>
          <a:bodyPr wrap="none">
            <a:spAutoFit/>
          </a:bodyPr>
          <a:p>
            <a:r>
              <a:rPr lang="en-US" altLang="zh-CN" b="1" dirty="0">
                <a:latin typeface="Arial" panose="020B0604020202020204" pitchFamily="34" charset="0"/>
              </a:rPr>
              <a:t>Figure 15.8 knowledge base entry for hire queries.</a:t>
            </a:r>
            <a:endParaRPr lang="zh-CN" altLang="en-US" b="1" dirty="0">
              <a:latin typeface="Arial" panose="020B0604020202020204" pitchFamily="34" charset="0"/>
            </a:endParaRPr>
          </a:p>
        </p:txBody>
      </p:sp>
      <p:sp>
        <p:nvSpPr>
          <p:cNvPr id="64516" name="TextBox 16"/>
          <p:cNvSpPr txBox="1"/>
          <p:nvPr/>
        </p:nvSpPr>
        <p:spPr>
          <a:xfrm>
            <a:off x="990600" y="228600"/>
            <a:ext cx="7705725" cy="1323975"/>
          </a:xfrm>
          <a:prstGeom prst="rect">
            <a:avLst/>
          </a:prstGeom>
          <a:noFill/>
          <a:ln w="9525">
            <a:noFill/>
          </a:ln>
        </p:spPr>
        <p:txBody>
          <a:bodyPr wrap="none">
            <a:spAutoFit/>
          </a:bodyPr>
          <a:p>
            <a:r>
              <a:rPr lang="en-US" altLang="zh-CN" sz="2000" dirty="0">
                <a:latin typeface="Arial" panose="020B0604020202020204" pitchFamily="34" charset="0"/>
              </a:rPr>
              <a:t>For  each potential query, we store a graph that defines its verb, </a:t>
            </a:r>
            <a:endParaRPr lang="en-US" altLang="zh-CN" sz="2000" dirty="0">
              <a:latin typeface="Arial" panose="020B0604020202020204" pitchFamily="34" charset="0"/>
            </a:endParaRPr>
          </a:p>
          <a:p>
            <a:r>
              <a:rPr lang="en-US" altLang="zh-CN" sz="2000" dirty="0">
                <a:latin typeface="Arial" panose="020B0604020202020204" pitchFamily="34" charset="0"/>
              </a:rPr>
              <a:t>the case roles for that verb, and any relevant entity-relationship</a:t>
            </a:r>
            <a:endParaRPr lang="en-US" altLang="zh-CN" sz="2000" dirty="0">
              <a:latin typeface="Arial" panose="020B0604020202020204" pitchFamily="34" charset="0"/>
            </a:endParaRPr>
          </a:p>
          <a:p>
            <a:r>
              <a:rPr lang="en-US" altLang="zh-CN" sz="2000" dirty="0">
                <a:latin typeface="Arial" panose="020B0604020202020204" pitchFamily="34" charset="0"/>
              </a:rPr>
              <a:t>Diagrams for the question. Figure 15.8 shows the knowledge base</a:t>
            </a:r>
            <a:endParaRPr lang="en-US" altLang="zh-CN" sz="2000" dirty="0">
              <a:latin typeface="Arial" panose="020B0604020202020204" pitchFamily="34" charset="0"/>
            </a:endParaRPr>
          </a:p>
          <a:p>
            <a:r>
              <a:rPr lang="en-US" altLang="zh-CN" sz="2000" dirty="0">
                <a:latin typeface="Arial" panose="020B0604020202020204" pitchFamily="34" charset="0"/>
              </a:rPr>
              <a:t> entry for the verb “hire”.</a:t>
            </a:r>
            <a:endParaRPr lang="zh-CN" altLang="en-US" sz="2000" dirty="0">
              <a:latin typeface="Arial" panose="020B0604020202020204" pitchFamily="34"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5538" name="内容占位符 2"/>
          <p:cNvSpPr>
            <a:spLocks noGrp="1"/>
          </p:cNvSpPr>
          <p:nvPr>
            <p:ph idx="1"/>
          </p:nvPr>
        </p:nvSpPr>
        <p:spPr>
          <a:xfrm>
            <a:off x="301625" y="304800"/>
            <a:ext cx="8540750" cy="3429000"/>
          </a:xfrm>
        </p:spPr>
        <p:txBody>
          <a:bodyPr vert="horz" wrap="square" lIns="91440" tIns="45720" rIns="91440" bIns="45720" anchor="t" anchorCtr="0"/>
          <a:p>
            <a:r>
              <a:rPr lang="en-US" altLang="zh-CN" sz="2400" dirty="0"/>
              <a:t>The semantic interpreter produces a graph of the user’s query and joins this graph with the appropriate knowledge base entry. If there is an attached entity relation graph that maps keys into the goal of the question, the program can use this entity relation graph to form a database query. Figure 15.19 shows the query graph for the question “who hired John Smith?” and the result of joining this with the knowledge base entry from figure 15.8. it also shows the SQL query that is formed from this graph</a:t>
            </a:r>
            <a:r>
              <a:rPr lang="en-US" altLang="zh-CN" dirty="0"/>
              <a:t>.</a:t>
            </a:r>
            <a:endParaRPr lang="zh-CN" altLang="en-US" dirty="0"/>
          </a:p>
        </p:txBody>
      </p:sp>
      <p:grpSp>
        <p:nvGrpSpPr>
          <p:cNvPr id="65539" name="组合 37"/>
          <p:cNvGrpSpPr/>
          <p:nvPr/>
        </p:nvGrpSpPr>
        <p:grpSpPr>
          <a:xfrm>
            <a:off x="3657600" y="3962400"/>
            <a:ext cx="5016500" cy="2209800"/>
            <a:chOff x="838200" y="228600"/>
            <a:chExt cx="5625956" cy="2514600"/>
          </a:xfrm>
        </p:grpSpPr>
        <p:sp>
          <p:nvSpPr>
            <p:cNvPr id="5" name="矩形 4"/>
            <p:cNvSpPr/>
            <p:nvPr/>
          </p:nvSpPr>
          <p:spPr>
            <a:xfrm>
              <a:off x="991311" y="228600"/>
              <a:ext cx="2050981"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hire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矩形 5"/>
            <p:cNvSpPr/>
            <p:nvPr/>
          </p:nvSpPr>
          <p:spPr>
            <a:xfrm>
              <a:off x="838200" y="2324100"/>
              <a:ext cx="2237920"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person:</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John smith</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矩形 6"/>
            <p:cNvSpPr/>
            <p:nvPr/>
          </p:nvSpPr>
          <p:spPr>
            <a:xfrm>
              <a:off x="5022060" y="228600"/>
              <a:ext cx="1442096" cy="419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Manager:?</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椭圆 7"/>
            <p:cNvSpPr/>
            <p:nvPr/>
          </p:nvSpPr>
          <p:spPr>
            <a:xfrm>
              <a:off x="3453558" y="228600"/>
              <a:ext cx="1379783"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agent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9" name="椭圆 8"/>
            <p:cNvSpPr/>
            <p:nvPr/>
          </p:nvSpPr>
          <p:spPr>
            <a:xfrm>
              <a:off x="838200" y="1252867"/>
              <a:ext cx="2285990"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object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10" name="直接箭头连接符 9"/>
            <p:cNvCxnSpPr>
              <a:stCxn id="5" idx="3"/>
              <a:endCxn id="8" idx="2"/>
            </p:cNvCxnSpPr>
            <p:nvPr/>
          </p:nvCxnSpPr>
          <p:spPr>
            <a:xfrm>
              <a:off x="3042293" y="438150"/>
              <a:ext cx="411265" cy="180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直接箭头连接符 10"/>
            <p:cNvCxnSpPr>
              <a:stCxn id="8" idx="6"/>
              <a:endCxn id="7" idx="1"/>
            </p:cNvCxnSpPr>
            <p:nvPr/>
          </p:nvCxnSpPr>
          <p:spPr>
            <a:xfrm>
              <a:off x="4833341" y="438150"/>
              <a:ext cx="188719" cy="180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stCxn id="5" idx="2"/>
              <a:endCxn id="9" idx="0"/>
            </p:cNvCxnSpPr>
            <p:nvPr/>
          </p:nvCxnSpPr>
          <p:spPr>
            <a:xfrm rot="5400000">
              <a:off x="1696415" y="932480"/>
              <a:ext cx="605167" cy="3560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直接箭头连接符 12"/>
            <p:cNvCxnSpPr>
              <a:stCxn id="9" idx="4"/>
              <a:endCxn id="6" idx="0"/>
            </p:cNvCxnSpPr>
            <p:nvPr/>
          </p:nvCxnSpPr>
          <p:spPr>
            <a:xfrm rot="5400000">
              <a:off x="1643557" y="1986461"/>
              <a:ext cx="652133" cy="23144"/>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grpSp>
      <p:sp>
        <p:nvSpPr>
          <p:cNvPr id="65540" name="TextBox 38"/>
          <p:cNvSpPr txBox="1"/>
          <p:nvPr/>
        </p:nvSpPr>
        <p:spPr>
          <a:xfrm>
            <a:off x="533400" y="4038600"/>
            <a:ext cx="2762250" cy="923925"/>
          </a:xfrm>
          <a:prstGeom prst="rect">
            <a:avLst/>
          </a:prstGeom>
          <a:noFill/>
          <a:ln w="9525">
            <a:noFill/>
          </a:ln>
        </p:spPr>
        <p:txBody>
          <a:bodyPr wrap="none">
            <a:spAutoFit/>
          </a:bodyPr>
          <a:p>
            <a:r>
              <a:rPr lang="en-US" altLang="zh-CN" b="1" dirty="0">
                <a:latin typeface="Arial" panose="020B0604020202020204" pitchFamily="34" charset="0"/>
              </a:rPr>
              <a:t>Semantic interpretation</a:t>
            </a:r>
            <a:endParaRPr lang="en-US" altLang="zh-CN" b="1" dirty="0">
              <a:latin typeface="Arial" panose="020B0604020202020204" pitchFamily="34" charset="0"/>
            </a:endParaRPr>
          </a:p>
          <a:p>
            <a:r>
              <a:rPr lang="en-US" altLang="zh-CN" b="1" dirty="0">
                <a:latin typeface="Arial" panose="020B0604020202020204" pitchFamily="34" charset="0"/>
              </a:rPr>
              <a:t>Of natural language</a:t>
            </a:r>
            <a:endParaRPr lang="en-US" altLang="zh-CN" b="1" dirty="0">
              <a:latin typeface="Arial" panose="020B0604020202020204" pitchFamily="34" charset="0"/>
            </a:endParaRPr>
          </a:p>
          <a:p>
            <a:r>
              <a:rPr lang="en-US" altLang="zh-CN" b="1" dirty="0">
                <a:latin typeface="Arial" panose="020B0604020202020204" pitchFamily="34" charset="0"/>
              </a:rPr>
              <a:t>Query:</a:t>
            </a:r>
            <a:endParaRPr lang="zh-CN" altLang="en-US" b="1" dirty="0">
              <a:latin typeface="Arial" panose="020B0604020202020204" pitchFamily="34"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66562" name="组合 1"/>
          <p:cNvGrpSpPr/>
          <p:nvPr/>
        </p:nvGrpSpPr>
        <p:grpSpPr>
          <a:xfrm>
            <a:off x="3200400" y="228600"/>
            <a:ext cx="5616575" cy="2590800"/>
            <a:chOff x="481937" y="1219200"/>
            <a:chExt cx="7191851" cy="4114800"/>
          </a:xfrm>
        </p:grpSpPr>
        <p:sp>
          <p:nvSpPr>
            <p:cNvPr id="3" name="矩形 2"/>
            <p:cNvSpPr/>
            <p:nvPr/>
          </p:nvSpPr>
          <p:spPr>
            <a:xfrm>
              <a:off x="666917" y="1219200"/>
              <a:ext cx="2492145"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hire</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4" name="矩形 3"/>
            <p:cNvSpPr/>
            <p:nvPr/>
          </p:nvSpPr>
          <p:spPr>
            <a:xfrm>
              <a:off x="481937" y="4648200"/>
              <a:ext cx="2717780"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Employee:</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John smith</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5" name="矩形 4"/>
            <p:cNvSpPr/>
            <p:nvPr/>
          </p:nvSpPr>
          <p:spPr>
            <a:xfrm>
              <a:off x="5561767" y="1219200"/>
              <a:ext cx="1754258" cy="685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Manager:?</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6" name="椭圆 5"/>
            <p:cNvSpPr/>
            <p:nvPr/>
          </p:nvSpPr>
          <p:spPr>
            <a:xfrm>
              <a:off x="3657084" y="1219200"/>
              <a:ext cx="1677015"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agent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7" name="椭圆 6"/>
            <p:cNvSpPr/>
            <p:nvPr/>
          </p:nvSpPr>
          <p:spPr>
            <a:xfrm>
              <a:off x="481937" y="2895881"/>
              <a:ext cx="2776729" cy="685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object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8" name="菱形 7"/>
            <p:cNvSpPr/>
            <p:nvPr/>
          </p:nvSpPr>
          <p:spPr>
            <a:xfrm>
              <a:off x="5234494" y="2895881"/>
              <a:ext cx="2439294" cy="1371600"/>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Manager_</a:t>
              </a:r>
              <a:endParaRPr kumimoji="0" lang="en-US" altLang="zh-CN" sz="1800" b="0" i="0" u="none" strike="noStrike" kern="1200" cap="none" spc="0" normalizeH="0" baseline="0" noProof="0" dirty="0">
                <a:ln>
                  <a:noFill/>
                </a:ln>
                <a:solidFill>
                  <a:schemeClr val="lt1"/>
                </a:solidFill>
                <a:effectLst/>
                <a:uLnTx/>
                <a:uFillTx/>
                <a:latin typeface="+mn-lt"/>
                <a:ea typeface="+mn-ea"/>
                <a:cs typeface="+mn-cs"/>
              </a:endParaRPr>
            </a:p>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1800" b="0" i="0" u="none" strike="noStrike" kern="1200" cap="none" spc="0" normalizeH="0" baseline="0" noProof="0" dirty="0" err="1">
                  <a:ln>
                    <a:noFill/>
                  </a:ln>
                  <a:solidFill>
                    <a:schemeClr val="lt1"/>
                  </a:solidFill>
                  <a:effectLst/>
                  <a:uLnTx/>
                  <a:uFillTx/>
                  <a:latin typeface="+mn-lt"/>
                  <a:ea typeface="+mn-ea"/>
                  <a:cs typeface="+mn-cs"/>
                </a:rPr>
                <a:t>Of_hire</a:t>
              </a:r>
              <a:r>
                <a:rPr kumimoji="0" lang="en-US" altLang="zh-CN" sz="1800" b="0" i="0" u="none" strike="noStrike" kern="1200" cap="none" spc="0" normalizeH="0" baseline="0" noProof="0" dirty="0">
                  <a:ln>
                    <a:noFill/>
                  </a:ln>
                  <a:solidFill>
                    <a:schemeClr val="lt1"/>
                  </a:solidFill>
                  <a:effectLst/>
                  <a:uLnTx/>
                  <a:uFillTx/>
                  <a:latin typeface="+mn-lt"/>
                  <a:ea typeface="+mn-ea"/>
                  <a:cs typeface="+mn-cs"/>
                </a:rPr>
                <a:t>:</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cxnSp>
          <p:nvCxnSpPr>
            <p:cNvPr id="9" name="直接箭头连接符 8"/>
            <p:cNvCxnSpPr>
              <a:stCxn id="3" idx="3"/>
              <a:endCxn id="6" idx="2"/>
            </p:cNvCxnSpPr>
            <p:nvPr/>
          </p:nvCxnSpPr>
          <p:spPr>
            <a:xfrm>
              <a:off x="3159063" y="1562100"/>
              <a:ext cx="498022" cy="252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0" name="直接箭头连接符 9"/>
            <p:cNvCxnSpPr>
              <a:stCxn id="6" idx="6"/>
              <a:endCxn id="5" idx="1"/>
            </p:cNvCxnSpPr>
            <p:nvPr/>
          </p:nvCxnSpPr>
          <p:spPr>
            <a:xfrm>
              <a:off x="5334099" y="1562100"/>
              <a:ext cx="227667" cy="2522"/>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1" name="直接箭头连接符 10"/>
            <p:cNvCxnSpPr>
              <a:stCxn id="3" idx="2"/>
              <a:endCxn id="7" idx="0"/>
            </p:cNvCxnSpPr>
            <p:nvPr/>
          </p:nvCxnSpPr>
          <p:spPr>
            <a:xfrm rot="5400000">
              <a:off x="1396206" y="2379096"/>
              <a:ext cx="990881" cy="42687"/>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2" name="直接箭头连接符 11"/>
            <p:cNvCxnSpPr>
              <a:stCxn id="7" idx="4"/>
              <a:endCxn id="4" idx="0"/>
            </p:cNvCxnSpPr>
            <p:nvPr/>
          </p:nvCxnSpPr>
          <p:spPr>
            <a:xfrm rot="5400000">
              <a:off x="1322815" y="4100710"/>
              <a:ext cx="1066519" cy="28458"/>
            </a:xfrm>
            <a:prstGeom prst="straightConnector1">
              <a:avLst/>
            </a:prstGeom>
            <a:ln>
              <a:tailEnd type="arrow"/>
            </a:ln>
          </p:spPr>
          <p:style>
            <a:lnRef idx="3">
              <a:schemeClr val="accent1"/>
            </a:lnRef>
            <a:fillRef idx="0">
              <a:schemeClr val="accent1"/>
            </a:fillRef>
            <a:effectRef idx="2">
              <a:schemeClr val="accent1"/>
            </a:effectRef>
            <a:fontRef idx="minor">
              <a:schemeClr val="tx1"/>
            </a:fontRef>
          </p:style>
        </p:cxnSp>
        <p:cxnSp>
          <p:nvCxnSpPr>
            <p:cNvPr id="13" name="形状 12"/>
            <p:cNvCxnSpPr>
              <a:stCxn id="4" idx="3"/>
              <a:endCxn id="8" idx="2"/>
            </p:cNvCxnSpPr>
            <p:nvPr/>
          </p:nvCxnSpPr>
          <p:spPr>
            <a:xfrm flipV="1">
              <a:off x="3199717" y="4267481"/>
              <a:ext cx="3254424" cy="723619"/>
            </a:xfrm>
            <a:prstGeom prst="bentConnector2">
              <a:avLst/>
            </a:prstGeom>
            <a:ln>
              <a:prstDash val="sysDash"/>
              <a:tailEnd type="arrow"/>
            </a:ln>
          </p:spPr>
          <p:style>
            <a:lnRef idx="3">
              <a:schemeClr val="accent1"/>
            </a:lnRef>
            <a:fillRef idx="0">
              <a:schemeClr val="accent1"/>
            </a:fillRef>
            <a:effectRef idx="2">
              <a:schemeClr val="accent1"/>
            </a:effectRef>
            <a:fontRef idx="minor">
              <a:schemeClr val="tx1"/>
            </a:fontRef>
          </p:style>
        </p:cxnSp>
        <p:cxnSp>
          <p:nvCxnSpPr>
            <p:cNvPr id="14" name="直接箭头连接符 13"/>
            <p:cNvCxnSpPr>
              <a:stCxn id="8" idx="0"/>
              <a:endCxn id="5" idx="2"/>
            </p:cNvCxnSpPr>
            <p:nvPr/>
          </p:nvCxnSpPr>
          <p:spPr>
            <a:xfrm rot="16200000" flipV="1">
              <a:off x="5951586" y="2393326"/>
              <a:ext cx="990881" cy="14229"/>
            </a:xfrm>
            <a:prstGeom prst="straightConnector1">
              <a:avLst/>
            </a:prstGeom>
            <a:ln>
              <a:prstDash val="sysDash"/>
              <a:tailEnd type="arrow"/>
            </a:ln>
          </p:spPr>
          <p:style>
            <a:lnRef idx="3">
              <a:schemeClr val="accent1"/>
            </a:lnRef>
            <a:fillRef idx="0">
              <a:schemeClr val="accent1"/>
            </a:fillRef>
            <a:effectRef idx="2">
              <a:schemeClr val="accent1"/>
            </a:effectRef>
            <a:fontRef idx="minor">
              <a:schemeClr val="tx1"/>
            </a:fontRef>
          </p:style>
        </p:cxnSp>
      </p:grpSp>
      <p:sp>
        <p:nvSpPr>
          <p:cNvPr id="66563" name="TextBox 39"/>
          <p:cNvSpPr txBox="1"/>
          <p:nvPr/>
        </p:nvSpPr>
        <p:spPr>
          <a:xfrm>
            <a:off x="228600" y="228600"/>
            <a:ext cx="2428875" cy="646113"/>
          </a:xfrm>
          <a:prstGeom prst="rect">
            <a:avLst/>
          </a:prstGeom>
          <a:noFill/>
          <a:ln w="9525">
            <a:noFill/>
          </a:ln>
        </p:spPr>
        <p:txBody>
          <a:bodyPr wrap="none">
            <a:spAutoFit/>
          </a:bodyPr>
          <a:p>
            <a:r>
              <a:rPr lang="en-US" altLang="zh-CN" b="1" dirty="0">
                <a:latin typeface="Arial" panose="020B0604020202020204" pitchFamily="34" charset="0"/>
              </a:rPr>
              <a:t>Expanded graph for </a:t>
            </a:r>
            <a:endParaRPr lang="en-US" altLang="zh-CN" b="1" dirty="0">
              <a:latin typeface="Arial" panose="020B0604020202020204" pitchFamily="34" charset="0"/>
            </a:endParaRPr>
          </a:p>
          <a:p>
            <a:r>
              <a:rPr lang="en-US" altLang="zh-CN" b="1" dirty="0">
                <a:latin typeface="Arial" panose="020B0604020202020204" pitchFamily="34" charset="0"/>
              </a:rPr>
              <a:t>Query:</a:t>
            </a:r>
            <a:endParaRPr lang="zh-CN" altLang="en-US" b="1" dirty="0">
              <a:latin typeface="Arial" panose="020B0604020202020204" pitchFamily="34" charset="0"/>
            </a:endParaRPr>
          </a:p>
        </p:txBody>
      </p:sp>
      <p:sp>
        <p:nvSpPr>
          <p:cNvPr id="66564" name="TextBox 40"/>
          <p:cNvSpPr txBox="1"/>
          <p:nvPr/>
        </p:nvSpPr>
        <p:spPr>
          <a:xfrm>
            <a:off x="1905000" y="5410200"/>
            <a:ext cx="5827713" cy="646113"/>
          </a:xfrm>
          <a:prstGeom prst="rect">
            <a:avLst/>
          </a:prstGeom>
          <a:noFill/>
          <a:ln w="9525">
            <a:noFill/>
          </a:ln>
        </p:spPr>
        <p:txBody>
          <a:bodyPr wrap="none">
            <a:spAutoFit/>
          </a:bodyPr>
          <a:p>
            <a:r>
              <a:rPr lang="en-US" altLang="zh-CN" b="1" dirty="0">
                <a:latin typeface="Arial" panose="020B0604020202020204" pitchFamily="34" charset="0"/>
              </a:rPr>
              <a:t>Figure 15.19 development of a database query from</a:t>
            </a:r>
            <a:endParaRPr lang="en-US" altLang="zh-CN" b="1" dirty="0">
              <a:latin typeface="Arial" panose="020B0604020202020204" pitchFamily="34" charset="0"/>
            </a:endParaRPr>
          </a:p>
          <a:p>
            <a:r>
              <a:rPr lang="en-US" altLang="zh-CN" b="1" dirty="0">
                <a:latin typeface="Arial" panose="020B0604020202020204" pitchFamily="34" charset="0"/>
              </a:rPr>
              <a:t>                     the graph of a natural language input</a:t>
            </a:r>
            <a:endParaRPr lang="zh-CN" altLang="en-US" b="1" dirty="0">
              <a:latin typeface="Arial" panose="020B0604020202020204" pitchFamily="34" charset="0"/>
            </a:endParaRPr>
          </a:p>
        </p:txBody>
      </p:sp>
      <p:sp>
        <p:nvSpPr>
          <p:cNvPr id="66565" name="TextBox 30"/>
          <p:cNvSpPr txBox="1"/>
          <p:nvPr/>
        </p:nvSpPr>
        <p:spPr>
          <a:xfrm>
            <a:off x="609600" y="3505200"/>
            <a:ext cx="3768725" cy="1477963"/>
          </a:xfrm>
          <a:prstGeom prst="rect">
            <a:avLst/>
          </a:prstGeom>
          <a:noFill/>
          <a:ln w="9525">
            <a:noFill/>
          </a:ln>
        </p:spPr>
        <p:txBody>
          <a:bodyPr wrap="none">
            <a:spAutoFit/>
          </a:bodyPr>
          <a:p>
            <a:r>
              <a:rPr lang="en-US" altLang="zh-CN" dirty="0">
                <a:latin typeface="Arial" panose="020B0604020202020204" pitchFamily="34" charset="0"/>
              </a:rPr>
              <a:t>Query in SQL database language:</a:t>
            </a:r>
            <a:endParaRPr lang="en-US" altLang="zh-CN" dirty="0">
              <a:latin typeface="Arial" panose="020B0604020202020204" pitchFamily="34" charset="0"/>
            </a:endParaRPr>
          </a:p>
          <a:p>
            <a:endParaRPr lang="en-US" altLang="zh-CN" dirty="0">
              <a:latin typeface="Arial" panose="020B0604020202020204" pitchFamily="34" charset="0"/>
            </a:endParaRPr>
          </a:p>
          <a:p>
            <a:r>
              <a:rPr lang="en-US" altLang="zh-CN" dirty="0">
                <a:latin typeface="Arial" panose="020B0604020202020204" pitchFamily="34" charset="0"/>
              </a:rPr>
              <a:t>SELECT MANAGER </a:t>
            </a:r>
            <a:endParaRPr lang="en-US" altLang="zh-CN" dirty="0">
              <a:latin typeface="Arial" panose="020B0604020202020204" pitchFamily="34" charset="0"/>
            </a:endParaRPr>
          </a:p>
          <a:p>
            <a:r>
              <a:rPr lang="en-US" altLang="zh-CN" dirty="0">
                <a:latin typeface="Arial" panose="020B0604020202020204" pitchFamily="34" charset="0"/>
              </a:rPr>
              <a:t>FROM MANGER_OF_HIRE</a:t>
            </a:r>
            <a:endParaRPr lang="en-US" altLang="zh-CN" dirty="0">
              <a:latin typeface="Arial" panose="020B0604020202020204" pitchFamily="34" charset="0"/>
            </a:endParaRPr>
          </a:p>
          <a:p>
            <a:r>
              <a:rPr lang="en-US" altLang="zh-CN" dirty="0">
                <a:latin typeface="Arial" panose="020B0604020202020204" pitchFamily="34" charset="0"/>
              </a:rPr>
              <a:t>WHERE EMPLOYEE=“john simith”</a:t>
            </a:r>
            <a:endParaRPr lang="zh-CN" altLang="en-US" dirty="0">
              <a:latin typeface="Arial" panose="020B0604020202020204"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7586" name="标题 1"/>
          <p:cNvSpPr>
            <a:spLocks noGrp="1"/>
          </p:cNvSpPr>
          <p:nvPr>
            <p:ph type="title"/>
          </p:nvPr>
        </p:nvSpPr>
        <p:spPr>
          <a:xfrm>
            <a:off x="228600" y="533400"/>
            <a:ext cx="8540750" cy="1143000"/>
          </a:xfrm>
        </p:spPr>
        <p:txBody>
          <a:bodyPr vert="horz" wrap="square" lIns="91440" tIns="45720" rIns="91440" bIns="45720" anchor="ctr" anchorCtr="0"/>
          <a:p>
            <a:pPr>
              <a:buNone/>
            </a:pPr>
            <a:r>
              <a:rPr lang="en-US" altLang="zh-CN" dirty="0"/>
              <a:t>15.5.3 an information extraction and summarization system for the web</a:t>
            </a:r>
            <a:endParaRPr lang="zh-CN" altLang="en-US" dirty="0"/>
          </a:p>
        </p:txBody>
      </p:sp>
      <p:sp>
        <p:nvSpPr>
          <p:cNvPr id="67587" name="内容占位符 2"/>
          <p:cNvSpPr>
            <a:spLocks noGrp="1"/>
          </p:cNvSpPr>
          <p:nvPr>
            <p:ph idx="1"/>
          </p:nvPr>
        </p:nvSpPr>
        <p:spPr>
          <a:xfrm>
            <a:off x="301625" y="1981200"/>
            <a:ext cx="8540750" cy="4117975"/>
          </a:xfrm>
        </p:spPr>
        <p:txBody>
          <a:bodyPr vert="horz" wrap="square" lIns="91440" tIns="45720" rIns="91440" bIns="45720" anchor="t" anchorCtr="0"/>
          <a:p>
            <a:r>
              <a:rPr lang="en-US" altLang="zh-CN" sz="2800" dirty="0"/>
              <a:t>After locating information, perhaps by key-word match or use of a more sophisticated search-engine, an </a:t>
            </a:r>
            <a:r>
              <a:rPr lang="en-US" altLang="zh-CN" sz="2800" b="1" i="1" dirty="0"/>
              <a:t>information extraction system </a:t>
            </a:r>
            <a:r>
              <a:rPr lang="en-US" altLang="zh-CN" sz="2800" dirty="0"/>
              <a:t>takes as input this unrestricted text and then summarizes it with respect to a pre-specified domain or topic of interest. If tinds useful information about the domain and encodes this information form suitable for report to the user of for populatin a structured database</a:t>
            </a:r>
            <a:r>
              <a:rPr lang="en-US" altLang="zh-CN" dirty="0"/>
              <a:t>. </a:t>
            </a:r>
            <a:endParaRPr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8610" name="内容占位符 2"/>
          <p:cNvSpPr>
            <a:spLocks noGrp="1"/>
          </p:cNvSpPr>
          <p:nvPr>
            <p:ph idx="1"/>
          </p:nvPr>
        </p:nvSpPr>
        <p:spPr>
          <a:xfrm>
            <a:off x="304800" y="381000"/>
            <a:ext cx="8540750" cy="4879975"/>
          </a:xfrm>
        </p:spPr>
        <p:txBody>
          <a:bodyPr vert="horz" wrap="square" lIns="91440" tIns="45720" rIns="91440" bIns="45720" anchor="t" anchorCtr="0"/>
          <a:p>
            <a:pPr>
              <a:lnSpc>
                <a:spcPct val="150000"/>
              </a:lnSpc>
            </a:pPr>
            <a:r>
              <a:rPr lang="en-US" altLang="zh-CN" sz="2400" b="1" dirty="0"/>
              <a:t>Sample computer science job ad (an excerpt):</a:t>
            </a:r>
            <a:endParaRPr lang="en-US" altLang="zh-CN" sz="2400" b="1" dirty="0"/>
          </a:p>
          <a:p>
            <a:pPr>
              <a:lnSpc>
                <a:spcPct val="150000"/>
              </a:lnSpc>
            </a:pPr>
            <a:r>
              <a:rPr lang="en-US" altLang="zh-CN" sz="2000" dirty="0"/>
              <a:t>The department of computer science of the university of new Mexico…is conducting a search to fill two tenure-track positions. We are interested in hiring people with research interests in :</a:t>
            </a:r>
            <a:endParaRPr lang="en-US" altLang="zh-CN" sz="2000" dirty="0"/>
          </a:p>
          <a:p>
            <a:pPr>
              <a:lnSpc>
                <a:spcPct val="150000"/>
              </a:lnSpc>
            </a:pPr>
            <a:r>
              <a:rPr lang="en-US" altLang="zh-CN" sz="2000" dirty="0"/>
              <a:t>Software, including analysis, design, and development tools…</a:t>
            </a:r>
            <a:endParaRPr lang="en-US" altLang="zh-CN" sz="2000" dirty="0"/>
          </a:p>
          <a:p>
            <a:pPr>
              <a:lnSpc>
                <a:spcPct val="150000"/>
              </a:lnSpc>
            </a:pPr>
            <a:r>
              <a:rPr lang="en-US" altLang="zh-CN" sz="2000" dirty="0"/>
              <a:t>Systems, including architecture, compilers, networks…</a:t>
            </a:r>
            <a:endParaRPr lang="en-US" altLang="zh-CN" sz="2000" dirty="0"/>
          </a:p>
          <a:p>
            <a:pPr>
              <a:lnSpc>
                <a:spcPct val="150000"/>
              </a:lnSpc>
            </a:pPr>
            <a:r>
              <a:rPr lang="en-US" altLang="zh-CN" sz="2000" dirty="0"/>
              <a:t>…</a:t>
            </a:r>
            <a:endParaRPr lang="en-US" altLang="zh-CN" sz="2000" dirty="0"/>
          </a:p>
          <a:p>
            <a:pPr>
              <a:lnSpc>
                <a:spcPct val="150000"/>
              </a:lnSpc>
            </a:pPr>
            <a:r>
              <a:rPr lang="en-US" altLang="zh-CN" sz="2000" dirty="0"/>
              <a:t>Candidates must have completed a doctorate in…</a:t>
            </a:r>
            <a:endParaRPr lang="en-US" altLang="zh-CN" sz="2000" dirty="0"/>
          </a:p>
          <a:p>
            <a:pPr>
              <a:lnSpc>
                <a:spcPct val="150000"/>
              </a:lnSpc>
            </a:pPr>
            <a:r>
              <a:rPr lang="en-US" altLang="zh-CN" sz="2000" dirty="0"/>
              <a:t>The department has internationally recognized research programs in adaptive computation, artificial intelligence,… and enjoys strong research collaborations with the Santa Fe institute and several national laboratories….</a:t>
            </a:r>
            <a:endParaRPr lang="en-US" altLang="zh-CN" sz="2000" dirty="0"/>
          </a:p>
          <a:p>
            <a:endParaRPr lang="en-US" altLang="zh-CN" sz="20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9634" name="内容占位符 2"/>
          <p:cNvSpPr>
            <a:spLocks noGrp="1"/>
          </p:cNvSpPr>
          <p:nvPr>
            <p:ph idx="1"/>
          </p:nvPr>
        </p:nvSpPr>
        <p:spPr>
          <a:xfrm>
            <a:off x="304800" y="0"/>
            <a:ext cx="8540750" cy="4498975"/>
          </a:xfrm>
        </p:spPr>
        <p:txBody>
          <a:bodyPr vert="horz" wrap="square" lIns="91440" tIns="45720" rIns="91440" bIns="45720" anchor="t" anchorCtr="0"/>
          <a:p>
            <a:pPr>
              <a:lnSpc>
                <a:spcPct val="150000"/>
              </a:lnSpc>
            </a:pPr>
            <a:r>
              <a:rPr lang="en-US" altLang="zh-CN" sz="2800" b="1" dirty="0"/>
              <a:t>Sample partially filled template:</a:t>
            </a:r>
            <a:endParaRPr lang="en-US" altLang="zh-CN" sz="2800" b="1" dirty="0"/>
          </a:p>
          <a:p>
            <a:r>
              <a:rPr lang="en-US" altLang="zh-CN" sz="2400" dirty="0"/>
              <a:t>Employer: department of computer science, university of New Mexico</a:t>
            </a:r>
            <a:endParaRPr lang="en-US" altLang="zh-CN" sz="2400" dirty="0"/>
          </a:p>
          <a:p>
            <a:r>
              <a:rPr lang="en-US" altLang="zh-CN" sz="2400" dirty="0"/>
              <a:t>Location city: Albuquerque</a:t>
            </a:r>
            <a:endParaRPr lang="en-US" altLang="zh-CN" sz="2400" dirty="0"/>
          </a:p>
          <a:p>
            <a:r>
              <a:rPr lang="en-US" altLang="zh-CN" sz="2400" dirty="0"/>
              <a:t>Location state: N87131</a:t>
            </a:r>
            <a:endParaRPr lang="en-US" altLang="zh-CN" sz="2400" dirty="0"/>
          </a:p>
          <a:p>
            <a:r>
              <a:rPr lang="en-US" altLang="zh-CN" sz="2400" dirty="0"/>
              <a:t>Job description: Tenure track faculty</a:t>
            </a:r>
            <a:endParaRPr lang="en-US" altLang="zh-CN" sz="2400" dirty="0"/>
          </a:p>
          <a:p>
            <a:r>
              <a:rPr lang="en-US" altLang="zh-CN" sz="2400" dirty="0"/>
              <a:t>Job qualifications: phD in…</a:t>
            </a:r>
            <a:endParaRPr lang="en-US" altLang="zh-CN" sz="2400" dirty="0"/>
          </a:p>
          <a:p>
            <a:r>
              <a:rPr lang="en-US" altLang="zh-CN" sz="2400" dirty="0"/>
              <a:t>Skills required: software, systems,…</a:t>
            </a:r>
            <a:endParaRPr lang="en-US" altLang="zh-CN" sz="2400" dirty="0"/>
          </a:p>
          <a:p>
            <a:r>
              <a:rPr lang="en-US" altLang="zh-CN" sz="2400" dirty="0"/>
              <a:t>Platform experience:…</a:t>
            </a:r>
            <a:endParaRPr lang="en-US" altLang="zh-CN" sz="2400" dirty="0"/>
          </a:p>
          <a:p>
            <a:r>
              <a:rPr lang="en-US" altLang="zh-CN" sz="2400" dirty="0"/>
              <a:t>About the employer</a:t>
            </a:r>
            <a:r>
              <a:rPr lang="en-US" altLang="zh-CN" sz="2400" dirty="0">
                <a:sym typeface="Wingdings" panose="05000000000000000000" pitchFamily="2" charset="2"/>
              </a:rPr>
              <a:t>: (text attached)</a:t>
            </a:r>
            <a:endParaRPr lang="en-US" altLang="zh-CN" sz="2400" dirty="0"/>
          </a:p>
          <a:p>
            <a:endParaRPr lang="zh-CN" altLang="en-US" dirty="0"/>
          </a:p>
        </p:txBody>
      </p:sp>
      <p:sp>
        <p:nvSpPr>
          <p:cNvPr id="69635" name="TextBox 4"/>
          <p:cNvSpPr txBox="1"/>
          <p:nvPr/>
        </p:nvSpPr>
        <p:spPr>
          <a:xfrm>
            <a:off x="304800" y="5486400"/>
            <a:ext cx="8391525" cy="708025"/>
          </a:xfrm>
          <a:prstGeom prst="rect">
            <a:avLst/>
          </a:prstGeom>
          <a:noFill/>
          <a:ln w="9525">
            <a:noFill/>
          </a:ln>
        </p:spPr>
        <p:txBody>
          <a:bodyPr wrap="none">
            <a:spAutoFit/>
          </a:bodyPr>
          <a:p>
            <a:r>
              <a:rPr lang="en-US" altLang="zh-CN" sz="2000" dirty="0">
                <a:latin typeface="Arial" panose="020B0604020202020204" pitchFamily="34" charset="0"/>
              </a:rPr>
              <a:t>Figure 15.20  sample text, template summary, and information extraction</a:t>
            </a:r>
            <a:endParaRPr lang="en-US" altLang="zh-CN" sz="2000" dirty="0">
              <a:latin typeface="Arial" panose="020B0604020202020204" pitchFamily="34" charset="0"/>
            </a:endParaRPr>
          </a:p>
          <a:p>
            <a:r>
              <a:rPr lang="en-US" altLang="zh-CN" sz="2000" dirty="0">
                <a:latin typeface="Arial" panose="020B0604020202020204" pitchFamily="34" charset="0"/>
              </a:rPr>
              <a:t>                       fro computer science advertisement.</a:t>
            </a:r>
            <a:endParaRPr lang="zh-CN" altLang="en-US" sz="2000" dirty="0">
              <a:latin typeface="Arial" panose="020B0604020202020204" pitchFamily="34"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0658" name="内容占位符 2"/>
          <p:cNvSpPr>
            <a:spLocks noGrp="1"/>
          </p:cNvSpPr>
          <p:nvPr>
            <p:ph idx="1"/>
          </p:nvPr>
        </p:nvSpPr>
        <p:spPr>
          <a:xfrm>
            <a:off x="301625" y="304800"/>
            <a:ext cx="8540750" cy="4953000"/>
          </a:xfrm>
        </p:spPr>
        <p:txBody>
          <a:bodyPr vert="horz" wrap="square" lIns="91440" tIns="45720" rIns="91440" bIns="45720" anchor="t" anchorCtr="0"/>
          <a:p>
            <a:pPr marL="514350" indent="-514350">
              <a:buFont typeface="Arial" panose="020B0604020202020204" pitchFamily="34" charset="0"/>
              <a:buAutoNum type="arabicPeriod"/>
            </a:pPr>
            <a:r>
              <a:rPr lang="en-US" altLang="zh-CN" sz="2400" dirty="0"/>
              <a:t>Text: the department of computer science of the university of New Mexico is conducting a search to fill two tenure track positions. We are interested in filling positions at the assistant professor…</a:t>
            </a:r>
            <a:endParaRPr lang="en-US" altLang="zh-CN" sz="2400" dirty="0"/>
          </a:p>
          <a:p>
            <a:pPr marL="514350" indent="-514350">
              <a:buFont typeface="Arial" panose="020B0604020202020204" pitchFamily="34" charset="0"/>
              <a:buAutoNum type="arabicPeriod"/>
            </a:pPr>
            <a:r>
              <a:rPr lang="en-US" altLang="zh-CN" sz="2400" dirty="0"/>
              <a:t>Tokenization and tagging: the/det  department/noun   of/prep…</a:t>
            </a:r>
            <a:endParaRPr lang="en-US" altLang="zh-CN" sz="2400" dirty="0"/>
          </a:p>
          <a:p>
            <a:pPr marL="514350" indent="-514350">
              <a:buFont typeface="Arial" panose="020B0604020202020204" pitchFamily="34" charset="0"/>
              <a:buAutoNum type="arabicPeriod"/>
            </a:pPr>
            <a:r>
              <a:rPr lang="en-US" altLang="zh-CN" sz="2400" dirty="0"/>
              <a:t>Sentence analysis: department/subj is conducting/verb search/obj computer/noun</a:t>
            </a:r>
            <a:endParaRPr lang="en-US" altLang="zh-CN" sz="2400" dirty="0"/>
          </a:p>
          <a:p>
            <a:pPr marL="514350" indent="-514350">
              <a:buFont typeface="Arial" panose="020B0604020202020204" pitchFamily="34" charset="0"/>
              <a:buAutoNum type="arabicPeriod"/>
            </a:pPr>
            <a:r>
              <a:rPr lang="en-US" altLang="zh-CN" sz="2400" dirty="0"/>
              <a:t>Extraction: Employer: department of computer science   Job description: tenure track position…</a:t>
            </a:r>
            <a:endParaRPr lang="en-US" altLang="zh-CN" sz="2400" dirty="0"/>
          </a:p>
          <a:p>
            <a:pPr marL="514350" indent="-514350">
              <a:buFont typeface="Arial" panose="020B0604020202020204" pitchFamily="34" charset="0"/>
              <a:buAutoNum type="arabicPeriod"/>
            </a:pPr>
            <a:r>
              <a:rPr lang="en-US" altLang="zh-CN" sz="2400" dirty="0"/>
              <a:t>Merging: tenure track position=faculty   New Mexico=NM</a:t>
            </a:r>
            <a:endParaRPr lang="en-US" altLang="zh-CN" sz="2400" dirty="0"/>
          </a:p>
          <a:p>
            <a:pPr marL="514350" indent="-514350">
              <a:buFont typeface="Arial" panose="020B0604020202020204" pitchFamily="34" charset="0"/>
              <a:buAutoNum type="arabicPeriod"/>
            </a:pPr>
            <a:r>
              <a:rPr lang="en-US" altLang="zh-CN" sz="2400" dirty="0"/>
              <a:t>Template generation:  as in figure 15.19</a:t>
            </a:r>
            <a:endParaRPr lang="zh-CN" altLang="en-US" sz="2400" dirty="0"/>
          </a:p>
        </p:txBody>
      </p:sp>
      <p:sp>
        <p:nvSpPr>
          <p:cNvPr id="70659" name="TextBox 3"/>
          <p:cNvSpPr txBox="1"/>
          <p:nvPr/>
        </p:nvSpPr>
        <p:spPr>
          <a:xfrm>
            <a:off x="1524000" y="5791200"/>
            <a:ext cx="5865813" cy="369888"/>
          </a:xfrm>
          <a:prstGeom prst="rect">
            <a:avLst/>
          </a:prstGeom>
          <a:noFill/>
          <a:ln w="9525">
            <a:noFill/>
          </a:ln>
        </p:spPr>
        <p:txBody>
          <a:bodyPr wrap="none">
            <a:spAutoFit/>
          </a:bodyPr>
          <a:p>
            <a:r>
              <a:rPr lang="en-US" altLang="zh-CN" dirty="0">
                <a:latin typeface="Arial" panose="020B0604020202020204" pitchFamily="34" charset="0"/>
              </a:rPr>
              <a:t>Figure 15.21 an architecture for information extraction </a:t>
            </a:r>
            <a:endParaRPr lang="zh-CN" altLang="en-US" dirty="0">
              <a:latin typeface="Arial" panose="020B0604020202020204" pitchFamily="34"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1682" name="标题 1"/>
          <p:cNvSpPr>
            <a:spLocks noGrp="1"/>
          </p:cNvSpPr>
          <p:nvPr>
            <p:ph type="title"/>
          </p:nvPr>
        </p:nvSpPr>
        <p:spPr>
          <a:xfrm>
            <a:off x="304800" y="381000"/>
            <a:ext cx="8540750" cy="1143000"/>
          </a:xfrm>
        </p:spPr>
        <p:txBody>
          <a:bodyPr vert="horz" wrap="square" lIns="91440" tIns="45720" rIns="91440" bIns="45720" anchor="ctr" anchorCtr="0"/>
          <a:p>
            <a:pPr>
              <a:buNone/>
            </a:pPr>
            <a:r>
              <a:rPr lang="en-US" altLang="zh-CN" dirty="0"/>
              <a:t>15.5.4 using learning algorithms to generalize extracted information</a:t>
            </a:r>
            <a:endParaRPr lang="zh-CN" altLang="en-US" dirty="0"/>
          </a:p>
        </p:txBody>
      </p:sp>
      <p:sp>
        <p:nvSpPr>
          <p:cNvPr id="71683" name="内容占位符 2"/>
          <p:cNvSpPr>
            <a:spLocks noGrp="1"/>
          </p:cNvSpPr>
          <p:nvPr>
            <p:ph idx="1"/>
          </p:nvPr>
        </p:nvSpPr>
        <p:spPr>
          <a:xfrm>
            <a:off x="304800" y="2133600"/>
            <a:ext cx="8540750" cy="4194175"/>
          </a:xfrm>
        </p:spPr>
        <p:txBody>
          <a:bodyPr vert="horz" wrap="square" lIns="91440" tIns="45720" rIns="91440" bIns="45720" anchor="t" anchorCtr="0"/>
          <a:p>
            <a:r>
              <a:rPr lang="en-US" altLang="zh-CN" sz="2400" dirty="0"/>
              <a:t>Another application brings together several of the ideas presented in this chapter as well as algorithms from machine learning. Cardie and Mooney and Nahm and Mooney have suggested that information extracted from text may be generalized by machine learning algorithms and the result  resued in the information extraction task.</a:t>
            </a:r>
            <a:endParaRPr lang="en-US" altLang="zh-CN" sz="2400" dirty="0"/>
          </a:p>
          <a:p>
            <a:r>
              <a:rPr lang="en-US" altLang="zh-CN" sz="2400" dirty="0"/>
              <a:t>The approach si straightforward. Completed, or even partially filled text summarization templates as seen. The resulting template information is then stored in a relational database where learning algorithms, can reflect relationships implicit in the data set.</a:t>
            </a:r>
            <a:endParaRPr lang="zh-CN" alt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noRot="1"/>
          </p:cNvSpPr>
          <p:nvPr>
            <p:ph type="title"/>
          </p:nvPr>
        </p:nvSpPr>
        <p:spPr/>
        <p:txBody>
          <a:bodyPr vert="horz" wrap="square" lIns="91440" tIns="45720" rIns="91440" bIns="45720" anchor="ctr" anchorCtr="0"/>
          <a:p>
            <a:pPr eaLnBrk="1" hangingPunct="1"/>
            <a:r>
              <a:rPr lang="en-US" altLang="zh-CN" dirty="0"/>
              <a:t>15.2 Syntax</a:t>
            </a:r>
            <a:endParaRPr lang="en-US" altLang="zh-CN" dirty="0"/>
          </a:p>
        </p:txBody>
      </p:sp>
      <p:sp>
        <p:nvSpPr>
          <p:cNvPr id="10243" name="Rectangle 3"/>
          <p:cNvSpPr>
            <a:spLocks noGrp="1" noRot="1"/>
          </p:cNvSpPr>
          <p:nvPr>
            <p:ph idx="1"/>
          </p:nvPr>
        </p:nvSpPr>
        <p:spPr>
          <a:xfrm>
            <a:off x="228600" y="1524000"/>
            <a:ext cx="8540750" cy="5791200"/>
          </a:xfrm>
        </p:spPr>
        <p:txBody>
          <a:bodyPr vert="horz" wrap="square" lIns="91440" tIns="45720" rIns="91440" bIns="45720" anchor="t" anchorCtr="0"/>
          <a:p>
            <a:pPr marL="609600" indent="-609600" eaLnBrk="1" hangingPunct="1">
              <a:lnSpc>
                <a:spcPct val="80000"/>
              </a:lnSpc>
            </a:pPr>
            <a:r>
              <a:rPr lang="en-US" altLang="zh-CN" b="1" dirty="0">
                <a:solidFill>
                  <a:schemeClr val="tx2"/>
                </a:solidFill>
              </a:rPr>
              <a:t>15.2.1  Specification and parsing using context-free grammars.</a:t>
            </a:r>
            <a:endParaRPr lang="en-US" altLang="zh-CN" b="1" dirty="0">
              <a:solidFill>
                <a:schemeClr val="tx2"/>
              </a:solidFill>
            </a:endParaRPr>
          </a:p>
          <a:p>
            <a:pPr marL="609600" indent="-609600" eaLnBrk="1" hangingPunct="1">
              <a:lnSpc>
                <a:spcPct val="80000"/>
              </a:lnSpc>
              <a:buFont typeface="Wingdings" panose="05000000000000000000" pitchFamily="2" charset="2"/>
              <a:buAutoNum type="arabicPeriod"/>
            </a:pPr>
            <a:r>
              <a:rPr lang="en-US" altLang="zh-CN" sz="2400" dirty="0">
                <a:solidFill>
                  <a:schemeClr val="tx2"/>
                </a:solidFill>
              </a:rPr>
              <a:t>sentence     noun_phrase </a:t>
            </a:r>
            <a:r>
              <a:rPr lang="en-US" altLang="zh-CN" sz="2400" dirty="0"/>
              <a:t>verb</a:t>
            </a:r>
            <a:r>
              <a:rPr lang="en-US" altLang="zh-CN" sz="2400" dirty="0">
                <a:solidFill>
                  <a:schemeClr val="tx2"/>
                </a:solidFill>
              </a:rPr>
              <a:t>_phrase</a:t>
            </a:r>
            <a:endParaRPr lang="en-US" altLang="zh-CN" sz="2400" dirty="0">
              <a:solidFill>
                <a:schemeClr val="tx2"/>
              </a:solidFill>
            </a:endParaRPr>
          </a:p>
          <a:p>
            <a:pPr marL="609600" indent="-609600" eaLnBrk="1" hangingPunct="1">
              <a:lnSpc>
                <a:spcPct val="80000"/>
              </a:lnSpc>
              <a:buFont typeface="Wingdings" panose="05000000000000000000" pitchFamily="2" charset="2"/>
              <a:buAutoNum type="arabicPeriod"/>
            </a:pPr>
            <a:r>
              <a:rPr lang="en-US" altLang="zh-CN" sz="2400" dirty="0"/>
              <a:t>noun_phrase      noun</a:t>
            </a:r>
            <a:endParaRPr lang="en-US" altLang="zh-CN" sz="2400" dirty="0"/>
          </a:p>
          <a:p>
            <a:pPr marL="609600" indent="-609600" eaLnBrk="1" hangingPunct="1">
              <a:lnSpc>
                <a:spcPct val="80000"/>
              </a:lnSpc>
              <a:buFont typeface="Wingdings" panose="05000000000000000000" pitchFamily="2" charset="2"/>
              <a:buAutoNum type="arabicPeriod"/>
            </a:pPr>
            <a:r>
              <a:rPr lang="en-US" altLang="zh-CN" sz="2400" dirty="0"/>
              <a:t>noun_phrase      article noun</a:t>
            </a:r>
            <a:endParaRPr lang="en-US" altLang="zh-CN" sz="2400" dirty="0"/>
          </a:p>
          <a:p>
            <a:pPr marL="609600" indent="-609600" eaLnBrk="1" hangingPunct="1">
              <a:lnSpc>
                <a:spcPct val="80000"/>
              </a:lnSpc>
              <a:buFont typeface="Wingdings" panose="05000000000000000000" pitchFamily="2" charset="2"/>
              <a:buAutoNum type="arabicPeriod"/>
            </a:pPr>
            <a:r>
              <a:rPr lang="en-US" altLang="zh-CN" sz="2400" dirty="0"/>
              <a:t>    verb_phrase          verb</a:t>
            </a:r>
            <a:endParaRPr lang="en-US" altLang="zh-CN" sz="2400" dirty="0"/>
          </a:p>
          <a:p>
            <a:pPr marL="609600" indent="-609600" eaLnBrk="1" hangingPunct="1">
              <a:buFont typeface="Wingdings" panose="05000000000000000000" pitchFamily="2" charset="2"/>
              <a:buAutoNum type="arabicPeriod"/>
            </a:pPr>
            <a:r>
              <a:rPr lang="en-US" altLang="zh-CN" sz="2400" dirty="0"/>
              <a:t>    verb_phrase          verb noun_phrase</a:t>
            </a:r>
            <a:endParaRPr lang="en-US" altLang="zh-CN" sz="2400" dirty="0"/>
          </a:p>
          <a:p>
            <a:pPr marL="609600" indent="-609600" eaLnBrk="1" hangingPunct="1">
              <a:buFont typeface="Wingdings" panose="05000000000000000000" pitchFamily="2" charset="2"/>
              <a:buAutoNum type="arabicPeriod"/>
            </a:pPr>
            <a:r>
              <a:rPr lang="en-US" altLang="zh-CN" sz="2400" dirty="0"/>
              <a:t>    article        a</a:t>
            </a:r>
            <a:endParaRPr lang="en-US" altLang="zh-CN" sz="2400" dirty="0"/>
          </a:p>
          <a:p>
            <a:pPr marL="609600" indent="-609600" eaLnBrk="1" hangingPunct="1">
              <a:buFont typeface="Wingdings" panose="05000000000000000000" pitchFamily="2" charset="2"/>
              <a:buAutoNum type="arabicPeriod"/>
            </a:pPr>
            <a:r>
              <a:rPr lang="en-US" altLang="zh-CN" sz="2400" dirty="0"/>
              <a:t>    article       the</a:t>
            </a:r>
            <a:endParaRPr lang="en-US" altLang="zh-CN" sz="2400" dirty="0"/>
          </a:p>
          <a:p>
            <a:pPr marL="609600" indent="-609600" eaLnBrk="1" hangingPunct="1">
              <a:buFont typeface="Wingdings" panose="05000000000000000000" pitchFamily="2" charset="2"/>
              <a:buAutoNum type="arabicPeriod"/>
            </a:pPr>
            <a:r>
              <a:rPr lang="en-US" altLang="zh-CN" sz="2400" dirty="0"/>
              <a:t>    noun         man</a:t>
            </a:r>
            <a:endParaRPr lang="en-US" altLang="zh-CN" sz="2400" dirty="0"/>
          </a:p>
          <a:p>
            <a:pPr marL="609600" indent="-609600" eaLnBrk="1" hangingPunct="1">
              <a:buFont typeface="Wingdings" panose="05000000000000000000" pitchFamily="2" charset="2"/>
              <a:buAutoNum type="arabicPeriod"/>
            </a:pPr>
            <a:r>
              <a:rPr lang="en-US" altLang="zh-CN" sz="2400" dirty="0"/>
              <a:t>    noun        dog </a:t>
            </a:r>
            <a:endParaRPr lang="en-US" altLang="zh-CN" sz="2400" dirty="0"/>
          </a:p>
          <a:p>
            <a:pPr marL="609600" indent="-609600" eaLnBrk="1" hangingPunct="1">
              <a:buFont typeface="Wingdings" panose="05000000000000000000" pitchFamily="2" charset="2"/>
              <a:buAutoNum type="arabicPeriod"/>
            </a:pPr>
            <a:r>
              <a:rPr lang="en-US" altLang="zh-CN" sz="2400" dirty="0"/>
              <a:t>    verb         likes</a:t>
            </a:r>
            <a:endParaRPr lang="en-US" altLang="zh-CN" sz="2400" dirty="0"/>
          </a:p>
          <a:p>
            <a:pPr marL="609600" indent="-609600" eaLnBrk="1" hangingPunct="1">
              <a:buFont typeface="Wingdings" panose="05000000000000000000" pitchFamily="2" charset="2"/>
              <a:buAutoNum type="arabicPeriod"/>
            </a:pPr>
            <a:r>
              <a:rPr lang="en-US" altLang="zh-CN" sz="2400" dirty="0"/>
              <a:t>    Verb        bites    </a:t>
            </a:r>
            <a:endParaRPr lang="en-US" altLang="zh-CN" sz="2400" dirty="0"/>
          </a:p>
        </p:txBody>
      </p:sp>
      <p:cxnSp>
        <p:nvCxnSpPr>
          <p:cNvPr id="10244" name="AutoShape 5"/>
          <p:cNvCxnSpPr>
            <a:stCxn id="10243" idx="1"/>
            <a:endCxn id="10243" idx="1"/>
          </p:cNvCxnSpPr>
          <p:nvPr/>
        </p:nvCxnSpPr>
        <p:spPr>
          <a:xfrm>
            <a:off x="228600" y="4419600"/>
            <a:ext cx="0" cy="0"/>
          </a:xfrm>
          <a:prstGeom prst="straightConnector1">
            <a:avLst/>
          </a:prstGeom>
          <a:ln w="9525" cap="flat" cmpd="sng">
            <a:solidFill>
              <a:schemeClr val="tx1"/>
            </a:solidFill>
            <a:prstDash val="solid"/>
            <a:headEnd type="triangle" w="med" len="med"/>
            <a:tailEnd type="triangle" w="med" len="med"/>
          </a:ln>
        </p:spPr>
      </p:cxnSp>
      <p:sp>
        <p:nvSpPr>
          <p:cNvPr id="10245" name="AutoShape 6"/>
          <p:cNvSpPr/>
          <p:nvPr/>
        </p:nvSpPr>
        <p:spPr>
          <a:xfrm>
            <a:off x="2743200" y="2895600"/>
            <a:ext cx="457200" cy="76200"/>
          </a:xfrm>
          <a:prstGeom prst="leftRightArrow">
            <a:avLst>
              <a:gd name="adj1" fmla="val 50000"/>
              <a:gd name="adj2" fmla="val 120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0246" name="AutoShape 7"/>
          <p:cNvSpPr/>
          <p:nvPr/>
        </p:nvSpPr>
        <p:spPr>
          <a:xfrm>
            <a:off x="1981200" y="6248400"/>
            <a:ext cx="457200" cy="76200"/>
          </a:xfrm>
          <a:prstGeom prst="leftRightArrow">
            <a:avLst>
              <a:gd name="adj1" fmla="val 50000"/>
              <a:gd name="adj2" fmla="val 120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0247" name="AutoShape 8"/>
          <p:cNvSpPr/>
          <p:nvPr/>
        </p:nvSpPr>
        <p:spPr>
          <a:xfrm>
            <a:off x="2057400" y="5410200"/>
            <a:ext cx="457200" cy="76200"/>
          </a:xfrm>
          <a:prstGeom prst="leftRightArrow">
            <a:avLst>
              <a:gd name="adj1" fmla="val 50000"/>
              <a:gd name="adj2" fmla="val 120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0248" name="AutoShape 9"/>
          <p:cNvSpPr/>
          <p:nvPr/>
        </p:nvSpPr>
        <p:spPr>
          <a:xfrm>
            <a:off x="2133600" y="4495800"/>
            <a:ext cx="457200" cy="76200"/>
          </a:xfrm>
          <a:prstGeom prst="leftRightArrow">
            <a:avLst>
              <a:gd name="adj1" fmla="val 50000"/>
              <a:gd name="adj2" fmla="val 120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0249" name="AutoShape 10"/>
          <p:cNvSpPr/>
          <p:nvPr/>
        </p:nvSpPr>
        <p:spPr>
          <a:xfrm>
            <a:off x="2209800" y="4953000"/>
            <a:ext cx="457200" cy="76200"/>
          </a:xfrm>
          <a:prstGeom prst="leftRightArrow">
            <a:avLst>
              <a:gd name="adj1" fmla="val 50000"/>
              <a:gd name="adj2" fmla="val 120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0250" name="AutoShape 11"/>
          <p:cNvSpPr/>
          <p:nvPr/>
        </p:nvSpPr>
        <p:spPr>
          <a:xfrm>
            <a:off x="1905000" y="6629400"/>
            <a:ext cx="457200" cy="76200"/>
          </a:xfrm>
          <a:prstGeom prst="leftRightArrow">
            <a:avLst>
              <a:gd name="adj1" fmla="val 50000"/>
              <a:gd name="adj2" fmla="val 120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0251" name="AutoShape 12"/>
          <p:cNvSpPr/>
          <p:nvPr/>
        </p:nvSpPr>
        <p:spPr>
          <a:xfrm>
            <a:off x="1981200" y="5791200"/>
            <a:ext cx="457200" cy="76200"/>
          </a:xfrm>
          <a:prstGeom prst="leftRightArrow">
            <a:avLst>
              <a:gd name="adj1" fmla="val 50000"/>
              <a:gd name="adj2" fmla="val 120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0252" name="AutoShape 13"/>
          <p:cNvSpPr/>
          <p:nvPr/>
        </p:nvSpPr>
        <p:spPr>
          <a:xfrm>
            <a:off x="3124200" y="3581400"/>
            <a:ext cx="457200" cy="76200"/>
          </a:xfrm>
          <a:prstGeom prst="leftRightArrow">
            <a:avLst>
              <a:gd name="adj1" fmla="val 50000"/>
              <a:gd name="adj2" fmla="val 120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0253" name="AutoShape 14"/>
          <p:cNvSpPr/>
          <p:nvPr/>
        </p:nvSpPr>
        <p:spPr>
          <a:xfrm>
            <a:off x="3124200" y="4038600"/>
            <a:ext cx="457200" cy="76200"/>
          </a:xfrm>
          <a:prstGeom prst="leftRightArrow">
            <a:avLst>
              <a:gd name="adj1" fmla="val 50000"/>
              <a:gd name="adj2" fmla="val 120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
        <p:nvSpPr>
          <p:cNvPr id="10254" name="AutoShape 15"/>
          <p:cNvSpPr/>
          <p:nvPr/>
        </p:nvSpPr>
        <p:spPr>
          <a:xfrm>
            <a:off x="2743200" y="3276600"/>
            <a:ext cx="457200" cy="76200"/>
          </a:xfrm>
          <a:prstGeom prst="leftRightArrow">
            <a:avLst>
              <a:gd name="adj1" fmla="val 50000"/>
              <a:gd name="adj2" fmla="val 120000"/>
            </a:avLst>
          </a:prstGeom>
          <a:solidFill>
            <a:schemeClr val="accent1"/>
          </a:solidFill>
          <a:ln w="9525" cap="flat" cmpd="sng">
            <a:solidFill>
              <a:schemeClr val="tx1"/>
            </a:solidFill>
            <a:prstDash val="solid"/>
            <a:miter/>
            <a:headEnd type="none" w="med" len="med"/>
            <a:tailEnd type="none" w="med" len="med"/>
          </a:ln>
        </p:spPr>
        <p:txBody>
          <a:bodyPr wrap="none" anchor="ctr" anchorCtr="0"/>
          <a:p>
            <a:endParaRPr lang="zh-CN" altLang="en-US" dirty="0">
              <a:latin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Text Box 4"/>
          <p:cNvSpPr txBox="1"/>
          <p:nvPr/>
        </p:nvSpPr>
        <p:spPr>
          <a:xfrm>
            <a:off x="3352800" y="457200"/>
            <a:ext cx="1506538" cy="457200"/>
          </a:xfrm>
          <a:prstGeom prst="rect">
            <a:avLst/>
          </a:prstGeom>
          <a:noFill/>
          <a:ln w="9525">
            <a:noFill/>
          </a:ln>
        </p:spPr>
        <p:txBody>
          <a:bodyPr wrap="none">
            <a:spAutoFit/>
          </a:bodyPr>
          <a:p>
            <a:r>
              <a:rPr lang="en-US" altLang="zh-CN" sz="2400" b="1" dirty="0">
                <a:latin typeface="Arial" panose="020B0604020202020204" pitchFamily="34" charset="0"/>
              </a:rPr>
              <a:t>sentence</a:t>
            </a:r>
            <a:endParaRPr lang="en-US" altLang="zh-CN" sz="2400" b="1" dirty="0">
              <a:latin typeface="Arial" panose="020B0604020202020204" pitchFamily="34" charset="0"/>
            </a:endParaRPr>
          </a:p>
        </p:txBody>
      </p:sp>
      <p:sp>
        <p:nvSpPr>
          <p:cNvPr id="11267" name="Text Box 5"/>
          <p:cNvSpPr txBox="1"/>
          <p:nvPr/>
        </p:nvSpPr>
        <p:spPr>
          <a:xfrm>
            <a:off x="685800" y="2587625"/>
            <a:ext cx="1295400" cy="457200"/>
          </a:xfrm>
          <a:prstGeom prst="rect">
            <a:avLst/>
          </a:prstGeom>
          <a:noFill/>
          <a:ln w="9525">
            <a:noFill/>
          </a:ln>
        </p:spPr>
        <p:txBody>
          <a:bodyPr>
            <a:spAutoFit/>
          </a:bodyPr>
          <a:p>
            <a:r>
              <a:rPr lang="en-US" altLang="zh-CN" sz="2400" b="1" dirty="0">
                <a:latin typeface="Arial" panose="020B0604020202020204" pitchFamily="34" charset="0"/>
              </a:rPr>
              <a:t>article</a:t>
            </a:r>
            <a:endParaRPr lang="en-US" altLang="zh-CN" sz="2400" b="1" dirty="0">
              <a:latin typeface="Arial" panose="020B0604020202020204" pitchFamily="34" charset="0"/>
            </a:endParaRPr>
          </a:p>
        </p:txBody>
      </p:sp>
      <p:sp>
        <p:nvSpPr>
          <p:cNvPr id="11268" name="Text Box 7"/>
          <p:cNvSpPr txBox="1"/>
          <p:nvPr/>
        </p:nvSpPr>
        <p:spPr>
          <a:xfrm>
            <a:off x="5181600" y="1371600"/>
            <a:ext cx="2097088" cy="457200"/>
          </a:xfrm>
          <a:prstGeom prst="rect">
            <a:avLst/>
          </a:prstGeom>
          <a:noFill/>
          <a:ln w="9525">
            <a:noFill/>
          </a:ln>
        </p:spPr>
        <p:txBody>
          <a:bodyPr wrap="none">
            <a:spAutoFit/>
          </a:bodyPr>
          <a:p>
            <a:r>
              <a:rPr lang="en-US" altLang="zh-CN" sz="2400" b="1" dirty="0">
                <a:latin typeface="Arial" panose="020B0604020202020204" pitchFamily="34" charset="0"/>
              </a:rPr>
              <a:t>noun_phrase</a:t>
            </a:r>
            <a:endParaRPr lang="en-US" altLang="zh-CN" sz="2400" b="1" dirty="0">
              <a:latin typeface="Arial" panose="020B0604020202020204" pitchFamily="34" charset="0"/>
            </a:endParaRPr>
          </a:p>
        </p:txBody>
      </p:sp>
      <p:sp>
        <p:nvSpPr>
          <p:cNvPr id="11269" name="Text Box 8"/>
          <p:cNvSpPr txBox="1"/>
          <p:nvPr/>
        </p:nvSpPr>
        <p:spPr>
          <a:xfrm>
            <a:off x="1600200" y="1295400"/>
            <a:ext cx="2097088" cy="457200"/>
          </a:xfrm>
          <a:prstGeom prst="rect">
            <a:avLst/>
          </a:prstGeom>
          <a:noFill/>
          <a:ln w="9525">
            <a:noFill/>
          </a:ln>
        </p:spPr>
        <p:txBody>
          <a:bodyPr wrap="none">
            <a:spAutoFit/>
          </a:bodyPr>
          <a:p>
            <a:r>
              <a:rPr lang="en-US" altLang="zh-CN" sz="2400" b="1" dirty="0">
                <a:latin typeface="Arial" panose="020B0604020202020204" pitchFamily="34" charset="0"/>
              </a:rPr>
              <a:t>noun_phrase</a:t>
            </a:r>
            <a:endParaRPr lang="en-US" altLang="zh-CN" sz="2400" b="1" dirty="0">
              <a:latin typeface="Arial" panose="020B0604020202020204" pitchFamily="34" charset="0"/>
            </a:endParaRPr>
          </a:p>
        </p:txBody>
      </p:sp>
      <p:sp>
        <p:nvSpPr>
          <p:cNvPr id="11270" name="Text Box 9"/>
          <p:cNvSpPr txBox="1"/>
          <p:nvPr/>
        </p:nvSpPr>
        <p:spPr>
          <a:xfrm>
            <a:off x="7010400" y="3581400"/>
            <a:ext cx="927100" cy="457200"/>
          </a:xfrm>
          <a:prstGeom prst="rect">
            <a:avLst/>
          </a:prstGeom>
          <a:noFill/>
          <a:ln w="9525">
            <a:noFill/>
          </a:ln>
        </p:spPr>
        <p:txBody>
          <a:bodyPr wrap="none">
            <a:spAutoFit/>
          </a:bodyPr>
          <a:p>
            <a:r>
              <a:rPr lang="en-US" altLang="zh-CN" sz="2400" b="1" dirty="0">
                <a:latin typeface="Arial" panose="020B0604020202020204" pitchFamily="34" charset="0"/>
              </a:rPr>
              <a:t>noun</a:t>
            </a:r>
            <a:endParaRPr lang="en-US" altLang="zh-CN" sz="2400" b="1" dirty="0">
              <a:latin typeface="Arial" panose="020B0604020202020204" pitchFamily="34" charset="0"/>
            </a:endParaRPr>
          </a:p>
        </p:txBody>
      </p:sp>
      <p:sp>
        <p:nvSpPr>
          <p:cNvPr id="11271" name="Text Box 10"/>
          <p:cNvSpPr txBox="1"/>
          <p:nvPr/>
        </p:nvSpPr>
        <p:spPr>
          <a:xfrm>
            <a:off x="5334000" y="3581400"/>
            <a:ext cx="1082675" cy="457200"/>
          </a:xfrm>
          <a:prstGeom prst="rect">
            <a:avLst/>
          </a:prstGeom>
          <a:noFill/>
          <a:ln w="9525">
            <a:noFill/>
          </a:ln>
        </p:spPr>
        <p:txBody>
          <a:bodyPr wrap="none">
            <a:spAutoFit/>
          </a:bodyPr>
          <a:p>
            <a:r>
              <a:rPr lang="en-US" altLang="zh-CN" sz="2400" b="1" dirty="0">
                <a:latin typeface="Arial" panose="020B0604020202020204" pitchFamily="34" charset="0"/>
              </a:rPr>
              <a:t>article</a:t>
            </a:r>
            <a:endParaRPr lang="en-US" altLang="zh-CN" sz="2400" b="1" dirty="0">
              <a:latin typeface="Arial" panose="020B0604020202020204" pitchFamily="34" charset="0"/>
            </a:endParaRPr>
          </a:p>
        </p:txBody>
      </p:sp>
      <p:sp>
        <p:nvSpPr>
          <p:cNvPr id="11272" name="Text Box 11"/>
          <p:cNvSpPr txBox="1"/>
          <p:nvPr/>
        </p:nvSpPr>
        <p:spPr>
          <a:xfrm>
            <a:off x="6248400" y="2514600"/>
            <a:ext cx="1998663" cy="895350"/>
          </a:xfrm>
          <a:prstGeom prst="rect">
            <a:avLst/>
          </a:prstGeom>
          <a:noFill/>
          <a:ln w="9525">
            <a:noFill/>
          </a:ln>
        </p:spPr>
        <p:txBody>
          <a:bodyPr wrap="none">
            <a:spAutoFit/>
          </a:bodyPr>
          <a:p>
            <a:pPr>
              <a:spcBef>
                <a:spcPct val="20000"/>
              </a:spcBef>
            </a:pPr>
            <a:r>
              <a:rPr lang="en-US" altLang="zh-CN" sz="2400" b="1" dirty="0">
                <a:latin typeface="Arial" panose="020B0604020202020204" pitchFamily="34" charset="0"/>
              </a:rPr>
              <a:t>verb_phrase</a:t>
            </a:r>
            <a:endParaRPr lang="en-US" altLang="zh-CN" sz="2400" b="1" dirty="0">
              <a:latin typeface="Arial" panose="020B0604020202020204" pitchFamily="34" charset="0"/>
            </a:endParaRPr>
          </a:p>
          <a:p>
            <a:pPr>
              <a:spcBef>
                <a:spcPct val="20000"/>
              </a:spcBef>
            </a:pPr>
            <a:endParaRPr lang="en-US" altLang="zh-CN" sz="2400" b="1" dirty="0">
              <a:latin typeface="Arial" panose="020B0604020202020204" pitchFamily="34" charset="0"/>
            </a:endParaRPr>
          </a:p>
        </p:txBody>
      </p:sp>
      <p:sp>
        <p:nvSpPr>
          <p:cNvPr id="11273" name="Text Box 12"/>
          <p:cNvSpPr txBox="1"/>
          <p:nvPr/>
        </p:nvSpPr>
        <p:spPr>
          <a:xfrm>
            <a:off x="4343400" y="2514600"/>
            <a:ext cx="828675" cy="457200"/>
          </a:xfrm>
          <a:prstGeom prst="rect">
            <a:avLst/>
          </a:prstGeom>
          <a:noFill/>
          <a:ln w="9525">
            <a:noFill/>
          </a:ln>
        </p:spPr>
        <p:txBody>
          <a:bodyPr wrap="none">
            <a:spAutoFit/>
          </a:bodyPr>
          <a:p>
            <a:r>
              <a:rPr lang="en-US" altLang="zh-CN" sz="2400" b="1" dirty="0">
                <a:latin typeface="Arial" panose="020B0604020202020204" pitchFamily="34" charset="0"/>
              </a:rPr>
              <a:t>verb</a:t>
            </a:r>
            <a:endParaRPr lang="en-US" altLang="zh-CN" sz="2400" b="1" dirty="0">
              <a:latin typeface="Arial" panose="020B0604020202020204" pitchFamily="34" charset="0"/>
            </a:endParaRPr>
          </a:p>
        </p:txBody>
      </p:sp>
      <p:sp>
        <p:nvSpPr>
          <p:cNvPr id="11274" name="Text Box 13"/>
          <p:cNvSpPr txBox="1"/>
          <p:nvPr/>
        </p:nvSpPr>
        <p:spPr>
          <a:xfrm>
            <a:off x="2286000" y="2590800"/>
            <a:ext cx="927100" cy="457200"/>
          </a:xfrm>
          <a:prstGeom prst="rect">
            <a:avLst/>
          </a:prstGeom>
          <a:noFill/>
          <a:ln w="9525">
            <a:noFill/>
          </a:ln>
        </p:spPr>
        <p:txBody>
          <a:bodyPr wrap="none">
            <a:spAutoFit/>
          </a:bodyPr>
          <a:p>
            <a:r>
              <a:rPr lang="en-US" altLang="zh-CN" sz="2400" b="1" dirty="0">
                <a:latin typeface="Arial" panose="020B0604020202020204" pitchFamily="34" charset="0"/>
              </a:rPr>
              <a:t>noun</a:t>
            </a:r>
            <a:endParaRPr lang="en-US" altLang="zh-CN" sz="2400" b="1" dirty="0">
              <a:latin typeface="Arial" panose="020B0604020202020204" pitchFamily="34" charset="0"/>
            </a:endParaRPr>
          </a:p>
        </p:txBody>
      </p:sp>
      <p:sp>
        <p:nvSpPr>
          <p:cNvPr id="11275" name="Text Box 14"/>
          <p:cNvSpPr txBox="1"/>
          <p:nvPr/>
        </p:nvSpPr>
        <p:spPr>
          <a:xfrm>
            <a:off x="7086600" y="4800600"/>
            <a:ext cx="741363" cy="457200"/>
          </a:xfrm>
          <a:prstGeom prst="rect">
            <a:avLst/>
          </a:prstGeom>
          <a:noFill/>
          <a:ln w="9525">
            <a:noFill/>
          </a:ln>
        </p:spPr>
        <p:txBody>
          <a:bodyPr wrap="none">
            <a:spAutoFit/>
          </a:bodyPr>
          <a:p>
            <a:r>
              <a:rPr lang="en-US" altLang="zh-CN" sz="2400" b="1" dirty="0">
                <a:latin typeface="Arial" panose="020B0604020202020204" pitchFamily="34" charset="0"/>
              </a:rPr>
              <a:t>dog</a:t>
            </a:r>
            <a:endParaRPr lang="en-US" altLang="zh-CN" sz="2400" b="1" dirty="0">
              <a:latin typeface="Arial" panose="020B0604020202020204" pitchFamily="34" charset="0"/>
            </a:endParaRPr>
          </a:p>
        </p:txBody>
      </p:sp>
      <p:sp>
        <p:nvSpPr>
          <p:cNvPr id="11276" name="Text Box 15"/>
          <p:cNvSpPr txBox="1"/>
          <p:nvPr/>
        </p:nvSpPr>
        <p:spPr>
          <a:xfrm>
            <a:off x="5410200" y="4800600"/>
            <a:ext cx="641350" cy="457200"/>
          </a:xfrm>
          <a:prstGeom prst="rect">
            <a:avLst/>
          </a:prstGeom>
          <a:noFill/>
          <a:ln w="9525">
            <a:noFill/>
          </a:ln>
        </p:spPr>
        <p:txBody>
          <a:bodyPr wrap="none">
            <a:spAutoFit/>
          </a:bodyPr>
          <a:p>
            <a:r>
              <a:rPr lang="en-US" altLang="zh-CN" sz="2400" b="1" dirty="0">
                <a:latin typeface="Arial" panose="020B0604020202020204" pitchFamily="34" charset="0"/>
              </a:rPr>
              <a:t>the</a:t>
            </a:r>
            <a:endParaRPr lang="en-US" altLang="zh-CN" sz="2400" b="1" dirty="0">
              <a:latin typeface="Arial" panose="020B0604020202020204" pitchFamily="34" charset="0"/>
            </a:endParaRPr>
          </a:p>
        </p:txBody>
      </p:sp>
      <p:sp>
        <p:nvSpPr>
          <p:cNvPr id="11277" name="Text Box 16"/>
          <p:cNvSpPr txBox="1"/>
          <p:nvPr/>
        </p:nvSpPr>
        <p:spPr>
          <a:xfrm>
            <a:off x="4191000" y="4800600"/>
            <a:ext cx="895350" cy="457200"/>
          </a:xfrm>
          <a:prstGeom prst="rect">
            <a:avLst/>
          </a:prstGeom>
          <a:noFill/>
          <a:ln w="9525">
            <a:noFill/>
          </a:ln>
        </p:spPr>
        <p:txBody>
          <a:bodyPr wrap="none">
            <a:spAutoFit/>
          </a:bodyPr>
          <a:p>
            <a:r>
              <a:rPr lang="en-US" altLang="zh-CN" sz="2400" b="1" dirty="0">
                <a:latin typeface="Arial" panose="020B0604020202020204" pitchFamily="34" charset="0"/>
              </a:rPr>
              <a:t>bites</a:t>
            </a:r>
            <a:endParaRPr lang="en-US" altLang="zh-CN" sz="2400" b="1" dirty="0">
              <a:latin typeface="Arial" panose="020B0604020202020204" pitchFamily="34" charset="0"/>
            </a:endParaRPr>
          </a:p>
        </p:txBody>
      </p:sp>
      <p:sp>
        <p:nvSpPr>
          <p:cNvPr id="11278" name="Text Box 17"/>
          <p:cNvSpPr txBox="1"/>
          <p:nvPr/>
        </p:nvSpPr>
        <p:spPr>
          <a:xfrm>
            <a:off x="2362200" y="4800600"/>
            <a:ext cx="811213" cy="457200"/>
          </a:xfrm>
          <a:prstGeom prst="rect">
            <a:avLst/>
          </a:prstGeom>
          <a:noFill/>
          <a:ln w="9525">
            <a:noFill/>
          </a:ln>
        </p:spPr>
        <p:txBody>
          <a:bodyPr wrap="none">
            <a:spAutoFit/>
          </a:bodyPr>
          <a:p>
            <a:r>
              <a:rPr lang="en-US" altLang="zh-CN" sz="2400" b="1" dirty="0">
                <a:latin typeface="Arial" panose="020B0604020202020204" pitchFamily="34" charset="0"/>
              </a:rPr>
              <a:t>man</a:t>
            </a:r>
            <a:endParaRPr lang="en-US" altLang="zh-CN" sz="2400" b="1" dirty="0">
              <a:latin typeface="Arial" panose="020B0604020202020204" pitchFamily="34" charset="0"/>
            </a:endParaRPr>
          </a:p>
        </p:txBody>
      </p:sp>
      <p:sp>
        <p:nvSpPr>
          <p:cNvPr id="11279" name="Text Box 18"/>
          <p:cNvSpPr txBox="1"/>
          <p:nvPr/>
        </p:nvSpPr>
        <p:spPr>
          <a:xfrm>
            <a:off x="762000" y="4800600"/>
            <a:ext cx="641350" cy="457200"/>
          </a:xfrm>
          <a:prstGeom prst="rect">
            <a:avLst/>
          </a:prstGeom>
          <a:noFill/>
          <a:ln w="9525">
            <a:noFill/>
          </a:ln>
        </p:spPr>
        <p:txBody>
          <a:bodyPr wrap="none">
            <a:spAutoFit/>
          </a:bodyPr>
          <a:p>
            <a:r>
              <a:rPr lang="en-US" altLang="zh-CN" sz="2400" b="1" dirty="0">
                <a:latin typeface="Arial" panose="020B0604020202020204" pitchFamily="34" charset="0"/>
              </a:rPr>
              <a:t>the</a:t>
            </a:r>
            <a:endParaRPr lang="en-US" altLang="zh-CN" sz="2400" b="1" dirty="0">
              <a:latin typeface="Arial" panose="020B0604020202020204" pitchFamily="34" charset="0"/>
            </a:endParaRPr>
          </a:p>
        </p:txBody>
      </p:sp>
      <p:sp>
        <p:nvSpPr>
          <p:cNvPr id="11280" name="Line 19"/>
          <p:cNvSpPr/>
          <p:nvPr/>
        </p:nvSpPr>
        <p:spPr>
          <a:xfrm flipH="1">
            <a:off x="2819400" y="838200"/>
            <a:ext cx="1219200" cy="533400"/>
          </a:xfrm>
          <a:prstGeom prst="line">
            <a:avLst/>
          </a:prstGeom>
          <a:ln w="9525" cap="flat" cmpd="sng">
            <a:solidFill>
              <a:schemeClr val="tx1"/>
            </a:solidFill>
            <a:prstDash val="solid"/>
            <a:headEnd type="none" w="med" len="med"/>
            <a:tailEnd type="none" w="med" len="med"/>
          </a:ln>
        </p:spPr>
      </p:sp>
      <p:sp>
        <p:nvSpPr>
          <p:cNvPr id="11281" name="Line 20"/>
          <p:cNvSpPr/>
          <p:nvPr/>
        </p:nvSpPr>
        <p:spPr>
          <a:xfrm>
            <a:off x="4038600" y="838200"/>
            <a:ext cx="1676400" cy="609600"/>
          </a:xfrm>
          <a:prstGeom prst="line">
            <a:avLst/>
          </a:prstGeom>
          <a:ln w="9525" cap="flat" cmpd="sng">
            <a:solidFill>
              <a:schemeClr val="tx1"/>
            </a:solidFill>
            <a:prstDash val="solid"/>
            <a:headEnd type="none" w="med" len="med"/>
            <a:tailEnd type="none" w="med" len="med"/>
          </a:ln>
        </p:spPr>
      </p:sp>
      <p:sp>
        <p:nvSpPr>
          <p:cNvPr id="11282" name="Line 21"/>
          <p:cNvSpPr/>
          <p:nvPr/>
        </p:nvSpPr>
        <p:spPr>
          <a:xfrm flipH="1">
            <a:off x="1447800" y="1752600"/>
            <a:ext cx="838200" cy="914400"/>
          </a:xfrm>
          <a:prstGeom prst="line">
            <a:avLst/>
          </a:prstGeom>
          <a:ln w="9525" cap="flat" cmpd="sng">
            <a:solidFill>
              <a:schemeClr val="tx1"/>
            </a:solidFill>
            <a:prstDash val="solid"/>
            <a:headEnd type="none" w="med" len="med"/>
            <a:tailEnd type="none" w="med" len="med"/>
          </a:ln>
        </p:spPr>
      </p:sp>
      <p:sp>
        <p:nvSpPr>
          <p:cNvPr id="11283" name="Line 22"/>
          <p:cNvSpPr/>
          <p:nvPr/>
        </p:nvSpPr>
        <p:spPr>
          <a:xfrm>
            <a:off x="2286000" y="1752600"/>
            <a:ext cx="533400" cy="914400"/>
          </a:xfrm>
          <a:prstGeom prst="line">
            <a:avLst/>
          </a:prstGeom>
          <a:ln w="9525" cap="flat" cmpd="sng">
            <a:solidFill>
              <a:schemeClr val="tx1"/>
            </a:solidFill>
            <a:prstDash val="solid"/>
            <a:headEnd type="none" w="med" len="med"/>
            <a:tailEnd type="none" w="med" len="med"/>
          </a:ln>
        </p:spPr>
      </p:sp>
      <p:sp>
        <p:nvSpPr>
          <p:cNvPr id="11284" name="Line 23"/>
          <p:cNvSpPr/>
          <p:nvPr/>
        </p:nvSpPr>
        <p:spPr>
          <a:xfrm flipH="1">
            <a:off x="4953000" y="1752600"/>
            <a:ext cx="1066800" cy="762000"/>
          </a:xfrm>
          <a:prstGeom prst="line">
            <a:avLst/>
          </a:prstGeom>
          <a:ln w="9525" cap="flat" cmpd="sng">
            <a:solidFill>
              <a:schemeClr val="tx1"/>
            </a:solidFill>
            <a:prstDash val="solid"/>
            <a:headEnd type="none" w="med" len="med"/>
            <a:tailEnd type="none" w="med" len="med"/>
          </a:ln>
        </p:spPr>
      </p:sp>
      <p:sp>
        <p:nvSpPr>
          <p:cNvPr id="11285" name="Line 24"/>
          <p:cNvSpPr/>
          <p:nvPr/>
        </p:nvSpPr>
        <p:spPr>
          <a:xfrm>
            <a:off x="6096000" y="1752600"/>
            <a:ext cx="914400" cy="762000"/>
          </a:xfrm>
          <a:prstGeom prst="line">
            <a:avLst/>
          </a:prstGeom>
          <a:ln w="9525" cap="flat" cmpd="sng">
            <a:solidFill>
              <a:schemeClr val="tx1"/>
            </a:solidFill>
            <a:prstDash val="solid"/>
            <a:headEnd type="none" w="med" len="med"/>
            <a:tailEnd type="none" w="med" len="med"/>
          </a:ln>
        </p:spPr>
      </p:sp>
      <p:sp>
        <p:nvSpPr>
          <p:cNvPr id="11286" name="Line 25"/>
          <p:cNvSpPr/>
          <p:nvPr/>
        </p:nvSpPr>
        <p:spPr>
          <a:xfrm>
            <a:off x="1143000" y="3048000"/>
            <a:ext cx="0" cy="1752600"/>
          </a:xfrm>
          <a:prstGeom prst="line">
            <a:avLst/>
          </a:prstGeom>
          <a:ln w="9525" cap="flat" cmpd="sng">
            <a:solidFill>
              <a:schemeClr val="tx1"/>
            </a:solidFill>
            <a:prstDash val="solid"/>
            <a:headEnd type="none" w="med" len="med"/>
            <a:tailEnd type="none" w="med" len="med"/>
          </a:ln>
        </p:spPr>
      </p:sp>
      <p:sp>
        <p:nvSpPr>
          <p:cNvPr id="11287" name="Line 26"/>
          <p:cNvSpPr/>
          <p:nvPr/>
        </p:nvSpPr>
        <p:spPr>
          <a:xfrm>
            <a:off x="2667000" y="2971800"/>
            <a:ext cx="0" cy="1905000"/>
          </a:xfrm>
          <a:prstGeom prst="line">
            <a:avLst/>
          </a:prstGeom>
          <a:ln w="9525" cap="flat" cmpd="sng">
            <a:solidFill>
              <a:schemeClr val="tx1"/>
            </a:solidFill>
            <a:prstDash val="solid"/>
            <a:headEnd type="none" w="med" len="med"/>
            <a:tailEnd type="none" w="med" len="med"/>
          </a:ln>
        </p:spPr>
      </p:sp>
      <p:sp>
        <p:nvSpPr>
          <p:cNvPr id="11288" name="Line 27"/>
          <p:cNvSpPr/>
          <p:nvPr/>
        </p:nvSpPr>
        <p:spPr>
          <a:xfrm>
            <a:off x="4724400" y="2895600"/>
            <a:ext cx="0" cy="1905000"/>
          </a:xfrm>
          <a:prstGeom prst="line">
            <a:avLst/>
          </a:prstGeom>
          <a:ln w="9525" cap="flat" cmpd="sng">
            <a:solidFill>
              <a:schemeClr val="tx1"/>
            </a:solidFill>
            <a:prstDash val="solid"/>
            <a:headEnd type="none" w="med" len="med"/>
            <a:tailEnd type="none" w="med" len="med"/>
          </a:ln>
        </p:spPr>
      </p:sp>
      <p:sp>
        <p:nvSpPr>
          <p:cNvPr id="11289" name="Line 28"/>
          <p:cNvSpPr/>
          <p:nvPr/>
        </p:nvSpPr>
        <p:spPr>
          <a:xfrm flipH="1">
            <a:off x="6248400" y="2895600"/>
            <a:ext cx="685800" cy="685800"/>
          </a:xfrm>
          <a:prstGeom prst="line">
            <a:avLst/>
          </a:prstGeom>
          <a:ln w="9525" cap="flat" cmpd="sng">
            <a:solidFill>
              <a:schemeClr val="tx1"/>
            </a:solidFill>
            <a:prstDash val="solid"/>
            <a:headEnd type="none" w="med" len="med"/>
            <a:tailEnd type="none" w="med" len="med"/>
          </a:ln>
        </p:spPr>
      </p:sp>
      <p:sp>
        <p:nvSpPr>
          <p:cNvPr id="11290" name="Line 29"/>
          <p:cNvSpPr/>
          <p:nvPr/>
        </p:nvSpPr>
        <p:spPr>
          <a:xfrm>
            <a:off x="7010400" y="2895600"/>
            <a:ext cx="457200" cy="685800"/>
          </a:xfrm>
          <a:prstGeom prst="line">
            <a:avLst/>
          </a:prstGeom>
          <a:ln w="9525" cap="flat" cmpd="sng">
            <a:solidFill>
              <a:schemeClr val="tx1"/>
            </a:solidFill>
            <a:prstDash val="solid"/>
            <a:headEnd type="none" w="med" len="med"/>
            <a:tailEnd type="none" w="med" len="med"/>
          </a:ln>
        </p:spPr>
      </p:sp>
      <p:sp>
        <p:nvSpPr>
          <p:cNvPr id="11291" name="Line 30"/>
          <p:cNvSpPr/>
          <p:nvPr/>
        </p:nvSpPr>
        <p:spPr>
          <a:xfrm>
            <a:off x="5791200" y="4038600"/>
            <a:ext cx="0" cy="838200"/>
          </a:xfrm>
          <a:prstGeom prst="line">
            <a:avLst/>
          </a:prstGeom>
          <a:ln w="9525" cap="flat" cmpd="sng">
            <a:solidFill>
              <a:schemeClr val="tx1"/>
            </a:solidFill>
            <a:prstDash val="solid"/>
            <a:headEnd type="none" w="med" len="med"/>
            <a:tailEnd type="none" w="med" len="med"/>
          </a:ln>
        </p:spPr>
      </p:sp>
      <p:sp>
        <p:nvSpPr>
          <p:cNvPr id="11292" name="Line 31"/>
          <p:cNvSpPr/>
          <p:nvPr/>
        </p:nvSpPr>
        <p:spPr>
          <a:xfrm>
            <a:off x="7467600" y="3962400"/>
            <a:ext cx="0" cy="838200"/>
          </a:xfrm>
          <a:prstGeom prst="line">
            <a:avLst/>
          </a:prstGeom>
          <a:ln w="9525" cap="flat" cmpd="sng">
            <a:solidFill>
              <a:schemeClr val="tx1"/>
            </a:solidFill>
            <a:prstDash val="solid"/>
            <a:headEnd type="none" w="med" len="med"/>
            <a:tailEnd type="none" w="med" len="med"/>
          </a:ln>
        </p:spPr>
      </p:sp>
      <p:sp>
        <p:nvSpPr>
          <p:cNvPr id="11293" name="Text Box 32"/>
          <p:cNvSpPr txBox="1"/>
          <p:nvPr/>
        </p:nvSpPr>
        <p:spPr>
          <a:xfrm>
            <a:off x="1066800" y="5562600"/>
            <a:ext cx="7807325" cy="822325"/>
          </a:xfrm>
          <a:prstGeom prst="rect">
            <a:avLst/>
          </a:prstGeom>
          <a:noFill/>
          <a:ln w="9525">
            <a:noFill/>
          </a:ln>
        </p:spPr>
        <p:txBody>
          <a:bodyPr wrap="none">
            <a:spAutoFit/>
          </a:bodyPr>
          <a:p>
            <a:r>
              <a:rPr lang="en-US" altLang="zh-CN" sz="2400" dirty="0">
                <a:latin typeface="Arial" panose="020B0604020202020204" pitchFamily="34" charset="0"/>
              </a:rPr>
              <a:t>Figure 15.3    parse tree for the sentence  The man bites</a:t>
            </a:r>
            <a:endParaRPr lang="en-US" altLang="zh-CN" sz="2400" dirty="0">
              <a:latin typeface="Arial" panose="020B0604020202020204" pitchFamily="34" charset="0"/>
            </a:endParaRPr>
          </a:p>
          <a:p>
            <a:r>
              <a:rPr lang="en-US" altLang="zh-CN" sz="2400" dirty="0">
                <a:latin typeface="Arial" panose="020B0604020202020204" pitchFamily="34" charset="0"/>
              </a:rPr>
              <a:t>                       the dog.</a:t>
            </a:r>
            <a:endParaRPr lang="en-US" altLang="zh-CN" sz="2400" dirty="0">
              <a:latin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noRot="1"/>
          </p:cNvSpPr>
          <p:nvPr>
            <p:ph type="title"/>
          </p:nvPr>
        </p:nvSpPr>
        <p:spPr/>
        <p:txBody>
          <a:bodyPr vert="horz" wrap="square" lIns="91440" tIns="45720" rIns="91440" bIns="45720" anchor="ctr" anchorCtr="0"/>
          <a:p>
            <a:pPr eaLnBrk="1" hangingPunct="1"/>
            <a:r>
              <a:rPr lang="en-US" altLang="zh-CN" sz="3200" dirty="0"/>
              <a:t>A derivation of the sentence” The man bites the dog” is given by:</a:t>
            </a:r>
            <a:endParaRPr lang="en-US" altLang="zh-CN" sz="3200" dirty="0"/>
          </a:p>
        </p:txBody>
      </p:sp>
      <p:sp>
        <p:nvSpPr>
          <p:cNvPr id="12291" name="Rectangle 3"/>
          <p:cNvSpPr>
            <a:spLocks noGrp="1" noRot="1"/>
          </p:cNvSpPr>
          <p:nvPr>
            <p:ph idx="1"/>
          </p:nvPr>
        </p:nvSpPr>
        <p:spPr/>
        <p:txBody>
          <a:bodyPr vert="horz" wrap="square" lIns="91440" tIns="45720" rIns="91440" bIns="45720" anchor="t" anchorCtr="0"/>
          <a:p>
            <a:pPr eaLnBrk="1" hangingPunct="1">
              <a:lnSpc>
                <a:spcPct val="90000"/>
              </a:lnSpc>
            </a:pPr>
            <a:r>
              <a:rPr lang="en-US" altLang="zh-CN" sz="2400" dirty="0"/>
              <a:t>String                                   apply  rule #</a:t>
            </a:r>
            <a:endParaRPr lang="en-US" altLang="zh-CN" sz="2400" dirty="0"/>
          </a:p>
          <a:p>
            <a:pPr eaLnBrk="1" hangingPunct="1">
              <a:lnSpc>
                <a:spcPct val="90000"/>
              </a:lnSpc>
            </a:pPr>
            <a:r>
              <a:rPr lang="en-US" altLang="zh-CN" sz="2400" dirty="0"/>
              <a:t>Sentence                                     1</a:t>
            </a:r>
            <a:endParaRPr lang="en-US" altLang="zh-CN" sz="2400" dirty="0"/>
          </a:p>
          <a:p>
            <a:pPr eaLnBrk="1" hangingPunct="1">
              <a:lnSpc>
                <a:spcPct val="90000"/>
              </a:lnSpc>
            </a:pPr>
            <a:r>
              <a:rPr lang="en-US" altLang="zh-CN" sz="2400" dirty="0"/>
              <a:t>noun_phrase verb_phrase           3</a:t>
            </a:r>
            <a:endParaRPr lang="en-US" altLang="zh-CN" sz="2400" dirty="0"/>
          </a:p>
          <a:p>
            <a:pPr eaLnBrk="1" hangingPunct="1">
              <a:lnSpc>
                <a:spcPct val="90000"/>
              </a:lnSpc>
            </a:pPr>
            <a:r>
              <a:rPr lang="en-US" altLang="zh-CN" sz="2400" dirty="0"/>
              <a:t>article  noun verb_phrase            7</a:t>
            </a:r>
            <a:endParaRPr lang="en-US" altLang="zh-CN" sz="2400" dirty="0"/>
          </a:p>
          <a:p>
            <a:pPr eaLnBrk="1" hangingPunct="1">
              <a:lnSpc>
                <a:spcPct val="90000"/>
              </a:lnSpc>
            </a:pPr>
            <a:r>
              <a:rPr lang="en-US" altLang="zh-CN" sz="2400" dirty="0"/>
              <a:t>The noun verb_phrase                8</a:t>
            </a:r>
            <a:endParaRPr lang="en-US" altLang="zh-CN" sz="2400" dirty="0"/>
          </a:p>
          <a:p>
            <a:pPr eaLnBrk="1" hangingPunct="1">
              <a:lnSpc>
                <a:spcPct val="90000"/>
              </a:lnSpc>
            </a:pPr>
            <a:r>
              <a:rPr lang="en-US" altLang="zh-CN" sz="2400" dirty="0"/>
              <a:t>The man verb_phrase                 5</a:t>
            </a:r>
            <a:endParaRPr lang="en-US" altLang="zh-CN" sz="2400" dirty="0"/>
          </a:p>
          <a:p>
            <a:pPr eaLnBrk="1" hangingPunct="1">
              <a:lnSpc>
                <a:spcPct val="90000"/>
              </a:lnSpc>
            </a:pPr>
            <a:r>
              <a:rPr lang="en-US" altLang="zh-CN" sz="2400" dirty="0"/>
              <a:t>The man verb noun_phrase        11</a:t>
            </a:r>
            <a:endParaRPr lang="en-US" altLang="zh-CN" sz="2400" dirty="0"/>
          </a:p>
          <a:p>
            <a:pPr eaLnBrk="1" hangingPunct="1">
              <a:lnSpc>
                <a:spcPct val="90000"/>
              </a:lnSpc>
            </a:pPr>
            <a:r>
              <a:rPr lang="en-US" altLang="zh-CN" sz="2400" dirty="0"/>
              <a:t>The man bites noun_phrase        3</a:t>
            </a:r>
            <a:endParaRPr lang="en-US" altLang="zh-CN" sz="2400" dirty="0"/>
          </a:p>
          <a:p>
            <a:pPr eaLnBrk="1" hangingPunct="1">
              <a:lnSpc>
                <a:spcPct val="90000"/>
              </a:lnSpc>
            </a:pPr>
            <a:r>
              <a:rPr lang="en-US" altLang="zh-CN" sz="2400" dirty="0"/>
              <a:t>The man bites article noun           7</a:t>
            </a:r>
            <a:endParaRPr lang="en-US" altLang="zh-CN" sz="2400" dirty="0"/>
          </a:p>
          <a:p>
            <a:pPr eaLnBrk="1" hangingPunct="1">
              <a:lnSpc>
                <a:spcPct val="90000"/>
              </a:lnSpc>
            </a:pPr>
            <a:r>
              <a:rPr lang="en-US" altLang="zh-CN" sz="2400" dirty="0"/>
              <a:t>The man bites the noun                9</a:t>
            </a:r>
            <a:endParaRPr lang="en-US" altLang="zh-CN" sz="2400" dirty="0"/>
          </a:p>
          <a:p>
            <a:pPr eaLnBrk="1" hangingPunct="1">
              <a:lnSpc>
                <a:spcPct val="90000"/>
              </a:lnSpc>
            </a:pPr>
            <a:r>
              <a:rPr lang="en-US" altLang="zh-CN" sz="2400" dirty="0"/>
              <a:t>The man bites the dog</a:t>
            </a:r>
            <a:endParaRPr lang="en-US" altLang="zh-CN" sz="2400" dirty="0"/>
          </a:p>
          <a:p>
            <a:pPr eaLnBrk="1" hangingPunct="1">
              <a:lnSpc>
                <a:spcPct val="90000"/>
              </a:lnSpc>
            </a:pPr>
            <a:endParaRPr lang="en-US" altLang="zh-CN" sz="2400" dirty="0"/>
          </a:p>
        </p:txBody>
      </p:sp>
    </p:spTree>
  </p:cSld>
  <p:clrMapOvr>
    <a:masterClrMapping/>
  </p:clrMapOvr>
</p:sld>
</file>

<file path=ppt/theme/theme1.xml><?xml version="1.0" encoding="utf-8"?>
<a:theme xmlns:a="http://schemas.openxmlformats.org/drawingml/2006/main" name="天坛月色">
  <a:themeElements>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fontScheme name="天坛月色">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clrMap bg1="dk2" tx1="lt1" bg2="dk1" tx2="lt2" accent1="accent1" accent2="accent2" accent3="accent3" accent4="accent4" accent5="accent5" accent6="accent6" hlink="hlink" folHlink="folHlink"/>
    </a:extraClrScheme>
    <a:extraClrScheme>
      <a:clrScheme name="天坛月色 2">
        <a:dk1>
          <a:srgbClr val="C0C0C0"/>
        </a:dk1>
        <a:lt1>
          <a:srgbClr val="FFFFFF"/>
        </a:lt1>
        <a:dk2>
          <a:srgbClr val="006699"/>
        </a:dk2>
        <a:lt2>
          <a:srgbClr val="FFFFFF"/>
        </a:lt2>
        <a:accent1>
          <a:srgbClr val="93B090"/>
        </a:accent1>
        <a:accent2>
          <a:srgbClr val="CCECFF"/>
        </a:accent2>
        <a:accent3>
          <a:srgbClr val="AAB8CA"/>
        </a:accent3>
        <a:accent4>
          <a:srgbClr val="DADADA"/>
        </a:accent4>
        <a:accent5>
          <a:srgbClr val="C8D4C6"/>
        </a:accent5>
        <a:accent6>
          <a:srgbClr val="B9D6E7"/>
        </a:accent6>
        <a:hlink>
          <a:srgbClr val="FFFF66"/>
        </a:hlink>
        <a:folHlink>
          <a:srgbClr val="66FFFF"/>
        </a:folHlink>
      </a:clrScheme>
      <a:clrMap bg1="dk2" tx1="lt1" bg2="dk1" tx2="lt2" accent1="accent1" accent2="accent2" accent3="accent3" accent4="accent4" accent5="accent5" accent6="accent6" hlink="hlink" folHlink="folHlink"/>
    </a:extraClrScheme>
    <a:extraClrScheme>
      <a:clrScheme name="天坛月色 3">
        <a:dk1>
          <a:srgbClr val="DDDDDD"/>
        </a:dk1>
        <a:lt1>
          <a:srgbClr val="FFFFFF"/>
        </a:lt1>
        <a:dk2>
          <a:srgbClr val="7B7BA7"/>
        </a:dk2>
        <a:lt2>
          <a:srgbClr val="FFFF66"/>
        </a:lt2>
        <a:accent1>
          <a:srgbClr val="78AE90"/>
        </a:accent1>
        <a:accent2>
          <a:srgbClr val="B8B8D0"/>
        </a:accent2>
        <a:accent3>
          <a:srgbClr val="BFBFD0"/>
        </a:accent3>
        <a:accent4>
          <a:srgbClr val="DADADA"/>
        </a:accent4>
        <a:accent5>
          <a:srgbClr val="BED3C6"/>
        </a:accent5>
        <a:accent6>
          <a:srgbClr val="A6A6BC"/>
        </a:accent6>
        <a:hlink>
          <a:srgbClr val="66FFCC"/>
        </a:hlink>
        <a:folHlink>
          <a:srgbClr val="CCFF99"/>
        </a:folHlink>
      </a:clrScheme>
      <a:clrMap bg1="dk2" tx1="lt1" bg2="dk1" tx2="lt2" accent1="accent1" accent2="accent2" accent3="accent3" accent4="accent4" accent5="accent5" accent6="accent6" hlink="hlink" folHlink="folHlink"/>
    </a:extraClrScheme>
    <a:extraClrScheme>
      <a:clrScheme name="天坛月色 4">
        <a:dk1>
          <a:srgbClr val="DDDDDD"/>
        </a:dk1>
        <a:lt1>
          <a:srgbClr val="FFFF00"/>
        </a:lt1>
        <a:dk2>
          <a:srgbClr val="6600CC"/>
        </a:dk2>
        <a:lt2>
          <a:srgbClr val="FFFFFF"/>
        </a:lt2>
        <a:accent1>
          <a:srgbClr val="7296B6"/>
        </a:accent1>
        <a:accent2>
          <a:srgbClr val="FF6600"/>
        </a:accent2>
        <a:accent3>
          <a:srgbClr val="B8AAE2"/>
        </a:accent3>
        <a:accent4>
          <a:srgbClr val="DADA00"/>
        </a:accent4>
        <a:accent5>
          <a:srgbClr val="BCC9D7"/>
        </a:accent5>
        <a:accent6>
          <a:srgbClr val="E75C00"/>
        </a:accent6>
        <a:hlink>
          <a:srgbClr val="99FFCC"/>
        </a:hlink>
        <a:folHlink>
          <a:srgbClr val="FFFFFF"/>
        </a:folHlink>
      </a:clrScheme>
      <a:clrMap bg1="dk2" tx1="lt1" bg2="dk1" tx2="lt2" accent1="accent1" accent2="accent2" accent3="accent3" accent4="accent4" accent5="accent5" accent6="accent6" hlink="hlink" folHlink="folHlink"/>
    </a:extraClrScheme>
    <a:extraClrScheme>
      <a:clrScheme name="天坛月色 5">
        <a:dk1>
          <a:srgbClr val="DDDDDD"/>
        </a:dk1>
        <a:lt1>
          <a:srgbClr val="FFFFFF"/>
        </a:lt1>
        <a:dk2>
          <a:srgbClr val="0099CC"/>
        </a:dk2>
        <a:lt2>
          <a:srgbClr val="CCECFF"/>
        </a:lt2>
        <a:accent1>
          <a:srgbClr val="DD8A79"/>
        </a:accent1>
        <a:accent2>
          <a:srgbClr val="339966"/>
        </a:accent2>
        <a:accent3>
          <a:srgbClr val="AACAE2"/>
        </a:accent3>
        <a:accent4>
          <a:srgbClr val="DADADA"/>
        </a:accent4>
        <a:accent5>
          <a:srgbClr val="EBC4BE"/>
        </a:accent5>
        <a:accent6>
          <a:srgbClr val="2D8A5C"/>
        </a:accent6>
        <a:hlink>
          <a:srgbClr val="FFFF66"/>
        </a:hlink>
        <a:folHlink>
          <a:srgbClr val="CCFF99"/>
        </a:folHlink>
      </a:clrScheme>
      <a:clrMap bg1="dk2" tx1="lt1" bg2="dk1" tx2="lt2" accent1="accent1" accent2="accent2" accent3="accent3" accent4="accent4" accent5="accent5" accent6="accent6" hlink="hlink" folHlink="folHlink"/>
    </a:extraClrScheme>
    <a:extraClrScheme>
      <a:clrScheme name="天坛月色 6">
        <a:dk1>
          <a:srgbClr val="C0C0C0"/>
        </a:dk1>
        <a:lt1>
          <a:srgbClr val="FFFFFF"/>
        </a:lt1>
        <a:dk2>
          <a:srgbClr val="536DAD"/>
        </a:dk2>
        <a:lt2>
          <a:srgbClr val="66FF66"/>
        </a:lt2>
        <a:accent1>
          <a:srgbClr val="C48AB6"/>
        </a:accent1>
        <a:accent2>
          <a:srgbClr val="FFCCFF"/>
        </a:accent2>
        <a:accent3>
          <a:srgbClr val="B3BAD3"/>
        </a:accent3>
        <a:accent4>
          <a:srgbClr val="DADADA"/>
        </a:accent4>
        <a:accent5>
          <a:srgbClr val="DEC4D7"/>
        </a:accent5>
        <a:accent6>
          <a:srgbClr val="E7B9E7"/>
        </a:accent6>
        <a:hlink>
          <a:srgbClr val="00FFFF"/>
        </a:hlink>
        <a:folHlink>
          <a:srgbClr val="FFFF66"/>
        </a:folHlink>
      </a:clrScheme>
      <a:clrMap bg1="dk2" tx1="lt1" bg2="dk1" tx2="lt2" accent1="accent1" accent2="accent2" accent3="accent3" accent4="accent4" accent5="accent5" accent6="accent6" hlink="hlink" folHlink="folHlink"/>
    </a:extraClrScheme>
    <a:extraClrScheme>
      <a:clrScheme name="天坛月色 7">
        <a:dk1>
          <a:srgbClr val="C0C0C0"/>
        </a:dk1>
        <a:lt1>
          <a:srgbClr val="FFFF00"/>
        </a:lt1>
        <a:dk2>
          <a:srgbClr val="996633"/>
        </a:dk2>
        <a:lt2>
          <a:srgbClr val="66FFFF"/>
        </a:lt2>
        <a:accent1>
          <a:srgbClr val="CD7C73"/>
        </a:accent1>
        <a:accent2>
          <a:srgbClr val="B6B6CE"/>
        </a:accent2>
        <a:accent3>
          <a:srgbClr val="CAB8AD"/>
        </a:accent3>
        <a:accent4>
          <a:srgbClr val="DADA00"/>
        </a:accent4>
        <a:accent5>
          <a:srgbClr val="E3BFBC"/>
        </a:accent5>
        <a:accent6>
          <a:srgbClr val="A5A5BA"/>
        </a:accent6>
        <a:hlink>
          <a:srgbClr val="000000"/>
        </a:hlink>
        <a:folHlink>
          <a:srgbClr val="CCECFF"/>
        </a:folHlink>
      </a:clrScheme>
      <a:clrMap bg1="dk2" tx1="lt1" bg2="dk1" tx2="lt2" accent1="accent1" accent2="accent2" accent3="accent3" accent4="accent4" accent5="accent5" accent6="accent6" hlink="hlink" folHlink="folHlink"/>
    </a:extraClrScheme>
    <a:extraClrScheme>
      <a:clrScheme name="天坛月色 8">
        <a:dk1>
          <a:srgbClr val="C0C0C0"/>
        </a:dk1>
        <a:lt1>
          <a:srgbClr val="FFFF66"/>
        </a:lt1>
        <a:dk2>
          <a:srgbClr val="008080"/>
        </a:dk2>
        <a:lt2>
          <a:srgbClr val="FFFF00"/>
        </a:lt2>
        <a:accent1>
          <a:srgbClr val="859CC9"/>
        </a:accent1>
        <a:accent2>
          <a:srgbClr val="FFCCFF"/>
        </a:accent2>
        <a:accent3>
          <a:srgbClr val="AAC0C0"/>
        </a:accent3>
        <a:accent4>
          <a:srgbClr val="DADA56"/>
        </a:accent4>
        <a:accent5>
          <a:srgbClr val="C2CBE1"/>
        </a:accent5>
        <a:accent6>
          <a:srgbClr val="E7B9E7"/>
        </a:accent6>
        <a:hlink>
          <a:srgbClr val="99FFCC"/>
        </a:hlink>
        <a:folHlink>
          <a:srgbClr val="CCECFF"/>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CDESIGNO</Template>
  <TotalTime>0</TotalTime>
  <Words>29515</Words>
  <Application>WPS 演示</Application>
  <PresentationFormat>全屏显示(4:3)</PresentationFormat>
  <Paragraphs>1346</Paragraphs>
  <Slides>68</Slides>
  <Notes>0</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68</vt:i4>
      </vt:variant>
    </vt:vector>
  </HeadingPairs>
  <TitlesOfParts>
    <vt:vector size="77" baseType="lpstr">
      <vt:lpstr>Arial</vt:lpstr>
      <vt:lpstr>宋体</vt:lpstr>
      <vt:lpstr>Wingdings</vt:lpstr>
      <vt:lpstr>Wingdings 2</vt:lpstr>
      <vt:lpstr>微软雅黑</vt:lpstr>
      <vt:lpstr>Arial Unicode MS</vt:lpstr>
      <vt:lpstr>Calibri</vt:lpstr>
      <vt:lpstr>天坛月色</vt:lpstr>
      <vt:lpstr>Equation.DSMT4</vt:lpstr>
      <vt:lpstr>15 UNDERSTANDING NATURAL LANGUAGE</vt:lpstr>
      <vt:lpstr>15.0 The natural language understanding problem</vt:lpstr>
      <vt:lpstr>15.1 Deconstructing language: An Analysis</vt:lpstr>
      <vt:lpstr>PowerPoint 演示文稿</vt:lpstr>
      <vt:lpstr>PowerPoint 演示文稿</vt:lpstr>
      <vt:lpstr>PowerPoint 演示文稿</vt:lpstr>
      <vt:lpstr>15.2 Syntax</vt:lpstr>
      <vt:lpstr>PowerPoint 演示文稿</vt:lpstr>
      <vt:lpstr>A derivation of the sentence” The man bites the dog” is given by:</vt:lpstr>
      <vt:lpstr>15.2.2 The Earley Parser: Dynamic Programming Revisited</vt:lpstr>
      <vt:lpstr>PowerPoint 演示文稿</vt:lpstr>
      <vt:lpstr>PowerPoint 演示文稿</vt:lpstr>
      <vt:lpstr>PowerPoint 演示文稿</vt:lpstr>
      <vt:lpstr>15.2.2.2 The Earley algorithm: Pseudo-code</vt:lpstr>
      <vt:lpstr>PowerPoint 演示文稿</vt:lpstr>
      <vt:lpstr>PowerPoint 演示文稿</vt:lpstr>
      <vt:lpstr>PowerPoint 演示文稿</vt:lpstr>
      <vt:lpstr>15.3 transition network parsers and semantics</vt:lpstr>
      <vt:lpstr>PowerPoint 演示文稿</vt:lpstr>
      <vt:lpstr>PowerPoint 演示文稿</vt:lpstr>
      <vt:lpstr>PowerPoint 演示文稿</vt:lpstr>
      <vt:lpstr>PowerPoint 演示文稿</vt:lpstr>
      <vt:lpstr>PowerPoint 演示文稿</vt:lpstr>
      <vt:lpstr>PowerPoint 演示文稿</vt:lpstr>
      <vt:lpstr>15.3.2 The Chomsky Hierarchy and Context-Sensitive Grammars</vt:lpstr>
      <vt:lpstr>PowerPoint 演示文稿</vt:lpstr>
      <vt:lpstr>PowerPoint 演示文稿</vt:lpstr>
      <vt:lpstr>PowerPoint 演示文稿</vt:lpstr>
      <vt:lpstr>15.3.3 Semantics: Augmented Transition Network Parsers</vt:lpstr>
      <vt:lpstr>PowerPoint 演示文稿</vt:lpstr>
      <vt:lpstr>PowerPoint 演示文稿</vt:lpstr>
      <vt:lpstr>PowerPoint 演示文稿</vt:lpstr>
      <vt:lpstr>PowerPoint 演示文稿</vt:lpstr>
      <vt:lpstr>PowerPoint 演示文稿</vt:lpstr>
      <vt:lpstr>PowerPoint 演示文稿</vt:lpstr>
      <vt:lpstr>15.3.4 combining syntax and semantic knowledge with ATNs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15.4  Stochastic Tools for Language Understanding</vt:lpstr>
      <vt:lpstr>PowerPoint 演示文稿</vt:lpstr>
      <vt:lpstr>15.4.2 A Markov Model Approach</vt:lpstr>
      <vt:lpstr>PowerPoint 演示文稿</vt:lpstr>
      <vt:lpstr>15.4.3  A Decision Tree approch</vt:lpstr>
      <vt:lpstr>PowerPoint 演示文稿</vt:lpstr>
      <vt:lpstr>PowerPoint 演示文稿</vt:lpstr>
      <vt:lpstr>15.4.4 Probabilistic approches to parsing</vt:lpstr>
      <vt:lpstr>PowerPoint 演示文稿</vt:lpstr>
      <vt:lpstr>15.4.5 Probabilistic context-free parsers</vt:lpstr>
      <vt:lpstr>PowerPoint 演示文稿</vt:lpstr>
      <vt:lpstr>PowerPoint 演示文稿</vt:lpstr>
      <vt:lpstr>15.5 Natural language applications</vt:lpstr>
      <vt:lpstr>15.5.2 A database front end </vt:lpstr>
      <vt:lpstr>Figure 15.16 shows the tables for the emplyee-salary and the manager-of-hire relations. Manger-of-hire has two attributes, the emplyee and the manger. The values of the relation are the pairs of emplyees and managers.</vt:lpstr>
      <vt:lpstr>PowerPoint 演示文稿</vt:lpstr>
      <vt:lpstr>PowerPoint 演示文稿</vt:lpstr>
      <vt:lpstr>PowerPoint 演示文稿</vt:lpstr>
      <vt:lpstr>PowerPoint 演示文稿</vt:lpstr>
      <vt:lpstr>15.5.3 an information extraction and summarization system for the web</vt:lpstr>
      <vt:lpstr>PowerPoint 演示文稿</vt:lpstr>
      <vt:lpstr>PowerPoint 演示文稿</vt:lpstr>
      <vt:lpstr>PowerPoint 演示文稿</vt:lpstr>
      <vt:lpstr>15.5.4 using learning algorithms to generalize extracted information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zxd</cp:lastModifiedBy>
  <cp:revision>46</cp:revision>
  <dcterms:created xsi:type="dcterms:W3CDTF">2023-06-15T10:01:00Z</dcterms:created>
  <dcterms:modified xsi:type="dcterms:W3CDTF">2023-11-09T09:45:23Z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34B2160601F54B6FB65EA9F6CC765142_13</vt:lpwstr>
  </property>
  <property fmtid="{D5CDD505-2E9C-101B-9397-08002B2CF9AE}" pid="4" name="KSOProductBuildVer">
    <vt:lpwstr>2052-11.8.6.9023</vt:lpwstr>
  </property>
</Properties>
</file>