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80" r:id="rId2"/>
    <p:sldId id="281" r:id="rId3"/>
    <p:sldId id="282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7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23" r:id="rId34"/>
    <p:sldId id="316" r:id="rId35"/>
    <p:sldId id="317" r:id="rId36"/>
    <p:sldId id="318" r:id="rId37"/>
    <p:sldId id="319" r:id="rId38"/>
    <p:sldId id="320" r:id="rId39"/>
    <p:sldId id="324" r:id="rId40"/>
    <p:sldId id="321" r:id="rId41"/>
    <p:sldId id="325" r:id="rId42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710" y="-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2023-9-4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chemeClr val="bg2"/>
                </a:solidFill>
              </a:rPr>
              <a:pPr algn="r">
                <a:buNone/>
              </a:pPr>
              <a:t>‹#›</a:t>
            </a:fld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i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i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i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  <a:pPr lvl="0" eaLnBrk="1" hangingPunct="1">
                <a:buNone/>
              </a:pPr>
              <a:t>‹#›</a:t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250825" y="2017713"/>
            <a:ext cx="8704263" cy="4506912"/>
          </a:xfrm>
        </p:spPr>
        <p:txBody>
          <a:bodyPr vert="horz" wrap="square" lIns="91440" tIns="45720" rIns="91440" bIns="45720" anchor="t" anchorCtr="0"/>
          <a:lstStyle/>
          <a:p>
            <a:pPr algn="ctr" eaLnBrk="1" hangingPunct="1">
              <a:buNone/>
            </a:pPr>
            <a:endParaRPr lang="en-US" altLang="zh-CN" dirty="0"/>
          </a:p>
          <a:p>
            <a:pPr algn="ctr" eaLnBrk="1" hangingPunct="1">
              <a:buNone/>
            </a:pPr>
            <a:r>
              <a:rPr lang="zh-CN" altLang="en-US" sz="8000" dirty="0"/>
              <a:t>类的表示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属性，操作的表示</a:t>
            </a:r>
            <a:endParaRPr lang="en-US" altLang="zh-CN" b="1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0" y="2060575"/>
            <a:ext cx="5076825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如果有很多个属性和操作，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可以用关键字进行分组</a:t>
            </a:r>
            <a:endParaRPr lang="en-US" altLang="zh-CN" dirty="0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063" y="1916113"/>
            <a:ext cx="3095625" cy="4176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职责和约束</a:t>
            </a:r>
            <a:endParaRPr lang="en-US" altLang="zh-CN"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0" y="2017713"/>
            <a:ext cx="43561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The </a:t>
            </a:r>
            <a:r>
              <a:rPr lang="en-US" altLang="zh-CN" b="1" dirty="0"/>
              <a:t>responsibility </a:t>
            </a:r>
            <a:r>
              <a:rPr lang="en-US" altLang="zh-CN" dirty="0"/>
              <a:t>is a description of what the class has to do</a:t>
            </a:r>
            <a:r>
              <a:rPr lang="en-US" altLang="zh-CN" dirty="0">
                <a:latin typeface="Arial" panose="020B0604020202020204" pitchFamily="34" charset="0"/>
              </a:rPr>
              <a:t>—</a:t>
            </a:r>
            <a:r>
              <a:rPr lang="en-US" altLang="zh-CN" dirty="0"/>
              <a:t>that is, what its attributes and operations are trying to accomplish.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1331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163" y="1916113"/>
            <a:ext cx="2592387" cy="4321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b="1" dirty="0"/>
              <a:t>职责和约束</a:t>
            </a:r>
            <a:endParaRPr lang="en-US" altLang="zh-CN" b="1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395288" y="1989138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A slightly more formal way is to add a </a:t>
            </a:r>
            <a:r>
              <a:rPr lang="en-US" altLang="zh-CN" b="1" dirty="0"/>
              <a:t>constraint</a:t>
            </a:r>
            <a:r>
              <a:rPr lang="en-US" altLang="zh-CN" dirty="0"/>
              <a:t>, a free-form text enclosed in curly brackets. The bracketed text specifies one or more rules the class follows.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b="1" dirty="0"/>
              <a:t>约束</a:t>
            </a:r>
            <a:endParaRPr lang="en-US" altLang="zh-CN" b="1" dirty="0"/>
          </a:p>
        </p:txBody>
      </p:sp>
      <p:pic>
        <p:nvPicPr>
          <p:cNvPr id="15363" name="Picture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47813" y="2420938"/>
            <a:ext cx="5614987" cy="328453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添加注释</a:t>
            </a:r>
            <a:endParaRPr lang="en-US" altLang="zh-CN" dirty="0"/>
          </a:p>
        </p:txBody>
      </p:sp>
      <p:pic>
        <p:nvPicPr>
          <p:cNvPr id="1638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450" y="2708275"/>
            <a:ext cx="6840538" cy="30972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zh-CN" dirty="0"/>
              <a:t>类的</a:t>
            </a:r>
            <a:r>
              <a:rPr lang="zh-CN" altLang="zh-CN" dirty="0" smtClean="0"/>
              <a:t>识别</a:t>
            </a:r>
            <a:r>
              <a:rPr lang="zh-CN" altLang="en-US" dirty="0" smtClean="0"/>
              <a:t>（名词识别法）</a:t>
            </a:r>
            <a:endParaRPr lang="zh-CN" altLang="zh-CN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0" y="1772816"/>
            <a:ext cx="8892540" cy="460840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 smtClean="0"/>
              <a:t> </a:t>
            </a:r>
            <a:r>
              <a:rPr lang="zh-CN" altLang="en-US" sz="2400" dirty="0" smtClean="0"/>
              <a:t>一支冰球队由一名中锋、一名守门员、两名边锋以及两名后卫组成。每个队员都手持</a:t>
            </a:r>
            <a:r>
              <a:rPr lang="zh-CN" altLang="en-US" sz="2400" dirty="0" smtClean="0"/>
              <a:t>一个</a:t>
            </a:r>
            <a:r>
              <a:rPr lang="zh-CN" altLang="en-US" sz="2400" dirty="0" smtClean="0"/>
              <a:t>曲棍，用来在冰上运球，目标是用曲棍将球射入对方的球门。冰球比赛通常在一个室内</a:t>
            </a:r>
            <a:r>
              <a:rPr lang="zh-CN" altLang="en-US" sz="2400" dirty="0" smtClean="0"/>
              <a:t>的冰球场</a:t>
            </a:r>
            <a:r>
              <a:rPr lang="zh-CN" altLang="en-US" sz="2400" dirty="0" smtClean="0"/>
              <a:t>进行。场地长</a:t>
            </a:r>
            <a:r>
              <a:rPr lang="en-US" altLang="zh-CN" sz="2400" dirty="0" smtClean="0"/>
              <a:t>200</a:t>
            </a:r>
            <a:r>
              <a:rPr lang="zh-CN" altLang="en-US" sz="2400" dirty="0" smtClean="0"/>
              <a:t>英尺、宽最大为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英尺。中锋的任务是将冰球传递给边锋，</a:t>
            </a:r>
            <a:r>
              <a:rPr lang="zh-CN" altLang="en-US" sz="2400" dirty="0" smtClean="0"/>
              <a:t>边锋的</a:t>
            </a:r>
            <a:r>
              <a:rPr lang="zh-CN" altLang="en-US" sz="2400" dirty="0" smtClean="0"/>
              <a:t>射门技术通常比前锋更好。后卫力图</a:t>
            </a:r>
            <a:r>
              <a:rPr lang="zh-CN" altLang="en-US" sz="2400" dirty="0" smtClean="0"/>
              <a:t>阻止对方</a:t>
            </a:r>
            <a:r>
              <a:rPr lang="zh-CN" altLang="en-US" sz="2400" dirty="0" smtClean="0"/>
              <a:t>到达本方的射门位置和射门。守门员是</a:t>
            </a:r>
            <a:r>
              <a:rPr lang="zh-CN" altLang="en-US" sz="2400" dirty="0" smtClean="0"/>
              <a:t>最后 </a:t>
            </a:r>
            <a:r>
              <a:rPr lang="zh-CN" altLang="en-US" sz="2400" dirty="0" smtClean="0"/>
              <a:t>一道防线，阻挡对方的射门。每当他成功地阻挡出对方的射门，他就进行了一次“救球”。</a:t>
            </a:r>
            <a:r>
              <a:rPr lang="zh-CN" altLang="en-US" sz="2400" dirty="0" smtClean="0"/>
              <a:t>每射</a:t>
            </a:r>
            <a:r>
              <a:rPr lang="zh-CN" altLang="en-US" sz="2400" dirty="0" smtClean="0"/>
              <a:t>进球门一次得一分。一场冰球比赛要进行</a:t>
            </a:r>
            <a:r>
              <a:rPr lang="en-US" altLang="zh-CN" sz="2400" dirty="0" smtClean="0"/>
              <a:t>60</a:t>
            </a:r>
            <a:r>
              <a:rPr lang="zh-CN" altLang="en-US" sz="2400" dirty="0" smtClean="0"/>
              <a:t>分钟，这</a:t>
            </a:r>
            <a:r>
              <a:rPr lang="en-US" altLang="zh-CN" sz="2400" dirty="0" smtClean="0"/>
              <a:t>60</a:t>
            </a:r>
            <a:r>
              <a:rPr lang="zh-CN" altLang="en-US" sz="2400" dirty="0" smtClean="0"/>
              <a:t>分钟被分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次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分钟的比赛。</a:t>
            </a:r>
            <a:endParaRPr lang="en-US" altLang="zh-CN" sz="2400" dirty="0"/>
          </a:p>
          <a:p>
            <a:pPr algn="ctr" eaLnBrk="1" hangingPunct="1">
              <a:buNone/>
            </a:pPr>
            <a:endParaRPr lang="en-US" altLang="zh-CN" sz="7200" dirty="0"/>
          </a:p>
          <a:p>
            <a:pPr algn="ctr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250825" y="2017713"/>
            <a:ext cx="8704263" cy="4506912"/>
          </a:xfrm>
        </p:spPr>
        <p:txBody>
          <a:bodyPr vert="horz" wrap="square" lIns="91440" tIns="45720" rIns="91440" bIns="45720" anchor="t" anchorCtr="0"/>
          <a:lstStyle/>
          <a:p>
            <a:pPr algn="ctr" eaLnBrk="1" hangingPunct="1">
              <a:buNone/>
            </a:pPr>
            <a:endParaRPr lang="en-US" altLang="zh-CN" dirty="0"/>
          </a:p>
          <a:p>
            <a:pPr algn="ctr" eaLnBrk="1" hangingPunct="1">
              <a:buNone/>
            </a:pPr>
            <a:r>
              <a:rPr lang="zh-CN" altLang="en-US" sz="8000" dirty="0"/>
              <a:t>类之间的关联关系</a:t>
            </a:r>
            <a:endParaRPr lang="en-US" altLang="zh-CN" sz="8000" dirty="0"/>
          </a:p>
          <a:p>
            <a:pPr algn="ctr" eaLnBrk="1" hangingPunct="1">
              <a:buNone/>
            </a:pPr>
            <a:endParaRPr lang="en-US" altLang="zh-CN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Associations</a:t>
            </a:r>
            <a:r>
              <a:rPr lang="zh-CN" altLang="en-US" b="1" dirty="0"/>
              <a:t>（关联）</a:t>
            </a:r>
            <a:endParaRPr lang="en-US" altLang="zh-CN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250825" y="1989138"/>
            <a:ext cx="8424863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When classes are connected together conceptually, that connection is called an </a:t>
            </a:r>
            <a:r>
              <a:rPr lang="en-US" altLang="zh-CN" b="1" dirty="0"/>
              <a:t>association</a:t>
            </a:r>
            <a:r>
              <a:rPr lang="en-US" altLang="zh-CN" dirty="0"/>
              <a:t>.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4100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250" y="4005263"/>
            <a:ext cx="5256213" cy="1439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Associations</a:t>
            </a:r>
            <a:r>
              <a:rPr lang="zh-CN" altLang="en-US" b="1" dirty="0"/>
              <a:t> （关联）</a:t>
            </a:r>
            <a:endParaRPr lang="en-US" altLang="zh-CN" b="1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68313" y="2060575"/>
            <a:ext cx="8351837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each one usually plays a role within that association.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5124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375" y="3716338"/>
            <a:ext cx="5759450" cy="1512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Associations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You can show both associations in the same diagram,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150" y="3860800"/>
            <a:ext cx="5689600" cy="1439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类的表示</a:t>
            </a:r>
            <a:endParaRPr lang="en-US" altLang="zh-CN" dirty="0"/>
          </a:p>
        </p:txBody>
      </p:sp>
      <p:pic>
        <p:nvPicPr>
          <p:cNvPr id="4099" name="Picture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9250" y="2205038"/>
            <a:ext cx="2238375" cy="1090612"/>
          </a:xfrm>
        </p:spPr>
      </p:pic>
      <p:pic>
        <p:nvPicPr>
          <p:cNvPr id="4100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725" y="2205038"/>
            <a:ext cx="2238375" cy="186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6375" y="3789363"/>
            <a:ext cx="3363913" cy="2508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Associations</a:t>
            </a:r>
            <a:r>
              <a:rPr lang="zh-CN" altLang="en-US" b="1" dirty="0"/>
              <a:t> （关联）</a:t>
            </a:r>
            <a:endParaRPr lang="en-US" altLang="zh-CN" b="1"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468313" y="1989138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Several classes can connect to one class.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7172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513" y="2708275"/>
            <a:ext cx="4824412" cy="3702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042988" y="214313"/>
            <a:ext cx="8101012" cy="1462087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Constraints on Associations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539750" y="2060575"/>
            <a:ext cx="8135938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Sometimes an association between two classes has to follow a rule. </a:t>
            </a:r>
          </a:p>
          <a:p>
            <a:pPr eaLnBrk="1" hangingPunct="1"/>
            <a:r>
              <a:rPr lang="en-US" altLang="zh-CN" dirty="0"/>
              <a:t>You indicate that rule by putting a constraint near the association line.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375" y="4652963"/>
            <a:ext cx="5832475" cy="1223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250825" y="214313"/>
            <a:ext cx="8693150" cy="1462087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Constraints on Associations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323850" y="1916113"/>
            <a:ext cx="84963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Another type of constraint is the Or relationship, signified by {or} on a dashed line that connects two association lines.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9220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450" y="3933825"/>
            <a:ext cx="6697663" cy="201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Association Classes</a:t>
            </a:r>
            <a:endParaRPr lang="en-US" altLang="zh-CN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0" y="2017713"/>
            <a:ext cx="8955088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dirty="0"/>
              <a:t>An association can have attributes and operations, just like a class. you have an </a:t>
            </a:r>
            <a:r>
              <a:rPr lang="en-US" altLang="zh-CN" sz="2800" b="1" dirty="0"/>
              <a:t>association class</a:t>
            </a:r>
            <a:r>
              <a:rPr lang="en-US" altLang="zh-CN" sz="2800" dirty="0"/>
              <a:t>.</a:t>
            </a:r>
          </a:p>
          <a:p>
            <a:pPr eaLnBrk="1" hangingPunct="1"/>
            <a:r>
              <a:rPr lang="en-US" altLang="zh-CN" sz="2800" dirty="0"/>
              <a:t>visualize an association class the same way you</a:t>
            </a:r>
          </a:p>
          <a:p>
            <a:pPr eaLnBrk="1" hangingPunct="1">
              <a:buNone/>
            </a:pPr>
            <a:r>
              <a:rPr lang="en-US" altLang="zh-CN" sz="2800" dirty="0"/>
              <a:t>  show a regular class, and you use a dashed line to connect it to the association line. </a:t>
            </a:r>
          </a:p>
          <a:p>
            <a:pPr eaLnBrk="1" hangingPunct="1"/>
            <a:r>
              <a:rPr lang="en-US" altLang="zh-CN" sz="2800" dirty="0"/>
              <a:t>An association class can have associations to other classes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Association Classes</a:t>
            </a:r>
          </a:p>
        </p:txBody>
      </p:sp>
      <p:pic>
        <p:nvPicPr>
          <p:cNvPr id="11267" name="Picture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0" y="2349500"/>
            <a:ext cx="7200900" cy="316706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Multiplicity</a:t>
            </a:r>
            <a:endParaRPr lang="en-US" altLang="zh-CN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684213" y="2060575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the number of objects from one class that relate with a single object in an associated class.</a:t>
            </a:r>
          </a:p>
          <a:p>
            <a:pPr eaLnBrk="1" hangingPunct="1">
              <a:buNone/>
            </a:pPr>
            <a:endParaRPr lang="en-US" altLang="zh-CN" dirty="0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350" y="4221163"/>
            <a:ext cx="5905500" cy="1439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endParaRPr lang="zh-CN" altLang="zh-CN"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endParaRPr lang="zh-CN" altLang="zh-CN" dirty="0"/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2275" y="404813"/>
            <a:ext cx="6408738" cy="5976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Qualified Associations</a:t>
            </a:r>
            <a:endParaRPr lang="en-US" altLang="zh-CN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323850" y="2017713"/>
            <a:ext cx="8631238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When an association's multiplicity is one-to-many, a particular challenge often arises: </a:t>
            </a:r>
            <a:r>
              <a:rPr lang="en-US" altLang="zh-CN" sz="2800" b="1" dirty="0"/>
              <a:t>lookup</a:t>
            </a:r>
            <a:r>
              <a:rPr lang="en-US" altLang="zh-CN" sz="28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When an object from one class has to choose a particular object from another in order to fulfill a role in an association, the first class has to rely on a specific attribute to select the correct object.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That attribute is typically an </a:t>
            </a:r>
            <a:r>
              <a:rPr lang="en-US" altLang="zh-CN" sz="2800" i="1" dirty="0"/>
              <a:t>identifier</a:t>
            </a:r>
            <a:r>
              <a:rPr lang="en-US" altLang="zh-CN" sz="2800" dirty="0"/>
              <a:t>, such as an ID number.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ID information is called a qualifier.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Qualified Associations</a:t>
            </a:r>
          </a:p>
        </p:txBody>
      </p:sp>
      <p:pic>
        <p:nvPicPr>
          <p:cNvPr id="15363" name="Picture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2988" y="1989138"/>
            <a:ext cx="6192837" cy="1655762"/>
          </a:xfrm>
        </p:spPr>
      </p:pic>
      <p:pic>
        <p:nvPicPr>
          <p:cNvPr id="15364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350" y="4365625"/>
            <a:ext cx="6264275" cy="1516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Reflexive Associations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0" y="1989138"/>
            <a:ext cx="8893175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Sometimes, a class is in an association with itself. Referred to as a </a:t>
            </a:r>
            <a:r>
              <a:rPr lang="en-US" altLang="zh-CN" b="1" dirty="0"/>
              <a:t>reflexive association</a:t>
            </a:r>
            <a:r>
              <a:rPr lang="en-US" altLang="zh-CN" dirty="0"/>
              <a:t>,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713" y="3284538"/>
            <a:ext cx="5329237" cy="297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属性</a:t>
            </a:r>
            <a:endParaRPr lang="en-US" altLang="zh-CN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395288" y="2017713"/>
            <a:ext cx="85598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类的特性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zh-CN" altLang="en-US" dirty="0"/>
              <a:t>属性会有取值范围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zh-CN" altLang="en-US" dirty="0"/>
              <a:t>一个类有零个或多个属性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zh-CN" altLang="en-US" dirty="0"/>
              <a:t>对象的每个属性一定会有一个值</a:t>
            </a:r>
            <a:endParaRPr lang="en-US" altLang="zh-CN" dirty="0"/>
          </a:p>
          <a:p>
            <a:pPr eaLnBrk="1" hangingPunct="1"/>
            <a:r>
              <a:rPr lang="zh-CN" altLang="en-US" dirty="0"/>
              <a:t>在类中，你可以指定属性的类型，属性名与类型用冒号隔开</a:t>
            </a:r>
            <a:endParaRPr lang="en-US" altLang="zh-CN" dirty="0"/>
          </a:p>
          <a:p>
            <a:pPr eaLnBrk="1" hangingPunct="1"/>
            <a:r>
              <a:rPr lang="zh-CN" altLang="en-US" dirty="0"/>
              <a:t>你也可以给属性一个缺省值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>
              <a:buNone/>
            </a:pPr>
            <a:r>
              <a:rPr lang="zh-CN" altLang="en-US" dirty="0">
                <a:latin typeface="Arial" panose="020B0604020202020204" pitchFamily="34" charset="0"/>
              </a:rPr>
              <a:t>关联的实现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endParaRPr lang="zh-CN" altLang="en-GB" i="1" dirty="0"/>
          </a:p>
          <a:p>
            <a:endParaRPr lang="zh-CN" altLang="en-GB" i="1" dirty="0"/>
          </a:p>
          <a:p>
            <a:endParaRPr lang="zh-CN" altLang="en-GB" i="1" dirty="0"/>
          </a:p>
          <a:p>
            <a:pPr>
              <a:buNone/>
            </a:pPr>
            <a:r>
              <a:rPr lang="en-GB" altLang="zh-CN" sz="2000" dirty="0">
                <a:latin typeface="Courier New" panose="02070309020205020404" pitchFamily="49" charset="0"/>
              </a:rPr>
              <a:t>public class Reservation {</a:t>
            </a:r>
          </a:p>
          <a:p>
            <a:pPr>
              <a:buNone/>
            </a:pPr>
            <a:r>
              <a:rPr lang="en-GB" altLang="zh-CN" sz="2000" dirty="0">
                <a:latin typeface="Courier New" panose="02070309020205020404" pitchFamily="49" charset="0"/>
              </a:rPr>
              <a:t>    	private Customer customer ;</a:t>
            </a:r>
          </a:p>
          <a:p>
            <a:pPr>
              <a:buNone/>
            </a:pPr>
            <a:r>
              <a:rPr lang="en-GB" altLang="zh-CN" sz="2000" dirty="0">
                <a:latin typeface="Courier New" panose="02070309020205020404" pitchFamily="49" charset="0"/>
              </a:rPr>
              <a:t>    	public Reservation( Customer c ) {</a:t>
            </a:r>
          </a:p>
          <a:p>
            <a:pPr>
              <a:buNone/>
            </a:pPr>
            <a:r>
              <a:rPr lang="en-GB" altLang="zh-CN" sz="2000" dirty="0">
                <a:latin typeface="Courier New" panose="02070309020205020404" pitchFamily="49" charset="0"/>
              </a:rPr>
              <a:t>     		customer = c ;</a:t>
            </a:r>
          </a:p>
          <a:p>
            <a:pPr>
              <a:buNone/>
            </a:pPr>
            <a:r>
              <a:rPr lang="en-GB" altLang="zh-CN" sz="2000" dirty="0">
                <a:latin typeface="Courier New" panose="02070309020205020404" pitchFamily="49" charset="0"/>
              </a:rPr>
              <a:t>    	}</a:t>
            </a:r>
          </a:p>
          <a:p>
            <a:pPr>
              <a:buNone/>
            </a:pPr>
            <a:r>
              <a:rPr lang="en-GB" altLang="zh-CN" sz="2000" dirty="0">
                <a:latin typeface="Courier New" panose="02070309020205020404" pitchFamily="49" charset="0"/>
              </a:rPr>
              <a:t>}</a:t>
            </a:r>
            <a:endParaRPr lang="en-US" altLang="zh-CN" sz="2000" i="1" dirty="0">
              <a:latin typeface="Courier New" panose="02070309020205020404" pitchFamily="49" charset="0"/>
            </a:endParaRP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088" y="2133600"/>
            <a:ext cx="6913562" cy="1050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>
              <a:buNone/>
            </a:pPr>
            <a:r>
              <a:rPr lang="zh-CN" altLang="en-US" sz="3200" dirty="0">
                <a:latin typeface="Arial" panose="020B0604020202020204" pitchFamily="34" charset="0"/>
              </a:rPr>
              <a:t>关联的实现</a:t>
            </a:r>
            <a:endParaRPr lang="en-US" altLang="zh-CN" sz="3200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0" y="1700213"/>
            <a:ext cx="8820150" cy="4114800"/>
          </a:xfrm>
        </p:spPr>
        <p:txBody>
          <a:bodyPr vert="horz" wrap="square" lIns="91440" tIns="45720" rIns="91440" bIns="45720" anchor="t" anchorCtr="0"/>
          <a:lstStyle/>
          <a:p>
            <a:pPr lvl="1"/>
            <a:r>
              <a:rPr lang="en-GB" altLang="zh-CN" dirty="0"/>
              <a:t>every reservation should be linked to exactly one customer</a:t>
            </a:r>
          </a:p>
          <a:p>
            <a:pPr lvl="1"/>
            <a:r>
              <a:rPr lang="en-GB" altLang="zh-CN" dirty="0"/>
              <a:t>but the reservation could hold a null reference</a:t>
            </a:r>
          </a:p>
          <a:p>
            <a:pPr lvl="1"/>
            <a:endParaRPr lang="en-GB" altLang="zh-CN" sz="1600" dirty="0"/>
          </a:p>
          <a:p>
            <a:pPr lvl="2">
              <a:lnSpc>
                <a:spcPct val="113000"/>
              </a:lnSpc>
              <a:buFontTx/>
              <a:buNone/>
            </a:pPr>
            <a:r>
              <a:rPr lang="en-GB" altLang="zh-CN" dirty="0">
                <a:latin typeface="Courier New" panose="02070309020205020404" pitchFamily="49" charset="0"/>
              </a:rPr>
              <a:t>public Reservation( Customer c ) {</a:t>
            </a:r>
          </a:p>
          <a:p>
            <a:pPr lvl="3">
              <a:lnSpc>
                <a:spcPct val="113000"/>
              </a:lnSpc>
              <a:buFontTx/>
              <a:buNone/>
            </a:pPr>
            <a:r>
              <a:rPr lang="en-GB" altLang="zh-CN" dirty="0">
                <a:latin typeface="Courier New" panose="02070309020205020404" pitchFamily="49" charset="0"/>
              </a:rPr>
              <a:t>if ( c == null ) { /* throw NullCustomerException */ }</a:t>
            </a:r>
          </a:p>
          <a:p>
            <a:pPr lvl="3">
              <a:lnSpc>
                <a:spcPct val="83000"/>
              </a:lnSpc>
              <a:buFontTx/>
              <a:buNone/>
            </a:pPr>
            <a:r>
              <a:rPr lang="en-GB" altLang="zh-CN" dirty="0">
                <a:latin typeface="Courier New" panose="02070309020205020404" pitchFamily="49" charset="0"/>
              </a:rPr>
              <a:t>customer = c ; </a:t>
            </a:r>
          </a:p>
          <a:p>
            <a:pPr lvl="2">
              <a:lnSpc>
                <a:spcPct val="83000"/>
              </a:lnSpc>
              <a:buFontTx/>
              <a:buNone/>
            </a:pPr>
            <a:r>
              <a:rPr lang="en-GB" altLang="zh-CN" dirty="0">
                <a:latin typeface="Courier New" panose="02070309020205020404" pitchFamily="49" charset="0"/>
              </a:rPr>
              <a:t>}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>
              <a:buNone/>
            </a:pPr>
            <a:r>
              <a:rPr lang="zh-CN" altLang="en-US" sz="3200" dirty="0">
                <a:latin typeface="Arial" panose="020B0604020202020204" pitchFamily="34" charset="0"/>
              </a:rPr>
              <a:t>关联的实现</a:t>
            </a:r>
            <a:endParaRPr lang="en-US" altLang="zh-CN" sz="3200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endParaRPr lang="zh-CN" altLang="en-GB" dirty="0"/>
          </a:p>
          <a:p>
            <a:endParaRPr lang="zh-CN" altLang="en-GB" dirty="0"/>
          </a:p>
          <a:p>
            <a:pPr>
              <a:lnSpc>
                <a:spcPct val="120000"/>
              </a:lnSpc>
            </a:pPr>
            <a:endParaRPr lang="zh-CN" altLang="en-GB" dirty="0"/>
          </a:p>
          <a:p>
            <a:pPr>
              <a:lnSpc>
                <a:spcPct val="120000"/>
              </a:lnSpc>
              <a:buNone/>
            </a:pPr>
            <a:r>
              <a:rPr lang="en-GB" altLang="zh-CN" sz="1800" dirty="0">
                <a:latin typeface="Courier New" panose="02070309020205020404" pitchFamily="49" charset="0"/>
              </a:rPr>
              <a:t>public class BookingSystem {</a:t>
            </a:r>
          </a:p>
          <a:p>
            <a:pPr>
              <a:lnSpc>
                <a:spcPct val="120000"/>
              </a:lnSpc>
              <a:buNone/>
            </a:pPr>
            <a:r>
              <a:rPr lang="en-GB" altLang="zh-CN" sz="1800" dirty="0">
                <a:latin typeface="Courier New" panose="02070309020205020404" pitchFamily="49" charset="0"/>
              </a:rPr>
              <a:t>			private Vector current = new Vector( ) ;</a:t>
            </a:r>
          </a:p>
          <a:p>
            <a:pPr>
              <a:lnSpc>
                <a:spcPct val="120000"/>
              </a:lnSpc>
              <a:buNone/>
            </a:pPr>
            <a:r>
              <a:rPr lang="en-GB" altLang="zh-CN" sz="1800" dirty="0">
                <a:latin typeface="Courier New" panose="02070309020205020404" pitchFamily="49" charset="0"/>
              </a:rPr>
              <a:t>			public void addBooking( Booking b ) {</a:t>
            </a:r>
          </a:p>
          <a:p>
            <a:pPr>
              <a:lnSpc>
                <a:spcPct val="120000"/>
              </a:lnSpc>
              <a:buNone/>
            </a:pPr>
            <a:r>
              <a:rPr lang="en-GB" altLang="zh-CN" sz="1800" dirty="0">
                <a:latin typeface="Courier New" panose="02070309020205020404" pitchFamily="49" charset="0"/>
              </a:rPr>
              <a:t>				current.addElement(b); </a:t>
            </a:r>
          </a:p>
          <a:p>
            <a:pPr>
              <a:lnSpc>
                <a:spcPct val="120000"/>
              </a:lnSpc>
              <a:buNone/>
            </a:pPr>
            <a:r>
              <a:rPr lang="en-GB" altLang="zh-CN" sz="1800" dirty="0">
                <a:latin typeface="Courier New" panose="02070309020205020404" pitchFamily="49" charset="0"/>
              </a:rPr>
              <a:t>			}</a:t>
            </a:r>
          </a:p>
          <a:p>
            <a:pPr>
              <a:lnSpc>
                <a:spcPct val="120000"/>
              </a:lnSpc>
              <a:buNone/>
            </a:pPr>
            <a:r>
              <a:rPr lang="en-GB" altLang="zh-CN" sz="1800" dirty="0">
                <a:latin typeface="Courier New" panose="02070309020205020404" pitchFamily="49" charset="0"/>
              </a:rPr>
              <a:t>	}</a:t>
            </a:r>
            <a:endParaRPr lang="en-US" altLang="zh-CN" dirty="0"/>
          </a:p>
        </p:txBody>
      </p:sp>
      <p:pic>
        <p:nvPicPr>
          <p:cNvPr id="19460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113" y="2060575"/>
            <a:ext cx="7142162" cy="95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          </a:t>
            </a:r>
            <a:r>
              <a:rPr lang="zh-CN" altLang="en-US" sz="4800"/>
              <a:t>类之间的</a:t>
            </a:r>
            <a:r>
              <a:rPr lang="en-US" altLang="zh-CN"/>
              <a:t> </a:t>
            </a:r>
            <a:r>
              <a:rPr lang="zh-CN" altLang="en-US" sz="4800"/>
              <a:t>继承关系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endParaRPr lang="en-US" altLang="zh-CN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endParaRPr lang="zh-CN" altLang="zh-CN" dirty="0"/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813" y="1919288"/>
            <a:ext cx="6048375" cy="4497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Inheritance and Generalization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323850" y="2017713"/>
            <a:ext cx="8631238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 class might have no parents, in which case it's a </a:t>
            </a:r>
            <a:r>
              <a:rPr lang="en-US" altLang="zh-CN" b="1" dirty="0"/>
              <a:t>base class </a:t>
            </a:r>
            <a:r>
              <a:rPr lang="en-US" altLang="zh-CN" dirty="0"/>
              <a:t>or </a:t>
            </a:r>
            <a:r>
              <a:rPr lang="en-US" altLang="zh-CN" b="1" dirty="0"/>
              <a:t>root class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A class might have no children, in which case it's a </a:t>
            </a:r>
            <a:r>
              <a:rPr lang="en-US" altLang="zh-CN" b="1" dirty="0"/>
              <a:t>leaf class</a:t>
            </a:r>
            <a:r>
              <a:rPr lang="en-US" altLang="zh-CN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If a class has exactly one parent, it has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/>
              <a:t>  single inheritance</a:t>
            </a:r>
            <a:r>
              <a:rPr lang="en-US" altLang="zh-CN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If a class has more than one parent, it has </a:t>
            </a:r>
            <a:r>
              <a:rPr lang="en-US" altLang="zh-CN" b="1" dirty="0"/>
              <a:t>multiple inheritance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Discovering Inheritance</a:t>
            </a:r>
            <a:endParaRPr lang="en-US" altLang="zh-CN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50825" y="2017713"/>
            <a:ext cx="8704263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analyst has to realize that the attributes and operations of one class are general and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   perhaps apply to several other classes, which may add attributes and operations of their own.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Discovering Inheritance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0" y="2017713"/>
            <a:ext cx="8955088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Another possibility is that the analyst notes that two or more classes have a number of attributes and operations in common.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Abstract Classes</a:t>
            </a:r>
            <a:endParaRPr lang="en-US" altLang="zh-CN" dirty="0"/>
          </a:p>
        </p:txBody>
      </p:sp>
      <p:pic>
        <p:nvPicPr>
          <p:cNvPr id="24579" name="Picture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24075" y="1916113"/>
            <a:ext cx="5400675" cy="4941887"/>
          </a:xfrm>
        </p:spPr>
      </p:pic>
      <p:sp>
        <p:nvSpPr>
          <p:cNvPr id="24580" name="Text Box 5"/>
          <p:cNvSpPr txBox="1"/>
          <p:nvPr/>
        </p:nvSpPr>
        <p:spPr>
          <a:xfrm>
            <a:off x="323850" y="2060575"/>
            <a:ext cx="3600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0" dirty="0">
                <a:latin typeface="Tahoma" panose="020B0604030504040204" pitchFamily="34" charset="0"/>
              </a:rPr>
              <a:t>provide no objects</a:t>
            </a:r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/>
              <a:t>       </a:t>
            </a:r>
            <a:r>
              <a:rPr lang="zh-CN" altLang="en-US" sz="5400"/>
              <a:t>类之间 的依赖关系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b="1" dirty="0"/>
              <a:t>属性</a:t>
            </a:r>
            <a:endParaRPr lang="en-US" altLang="zh-CN" b="1" dirty="0"/>
          </a:p>
        </p:txBody>
      </p:sp>
      <p:pic>
        <p:nvPicPr>
          <p:cNvPr id="6147" name="Picture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95288" y="2276475"/>
            <a:ext cx="2160587" cy="3529013"/>
          </a:xfrm>
        </p:spPr>
      </p:pic>
      <p:pic>
        <p:nvPicPr>
          <p:cNvPr id="6148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675" y="2349500"/>
            <a:ext cx="2376488" cy="3455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1863" y="2349500"/>
            <a:ext cx="2519362" cy="338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Dependencies</a:t>
            </a:r>
            <a:endParaRPr lang="en-US" altLang="zh-CN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250825" y="2017713"/>
            <a:ext cx="8704263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/>
              <a:t>In a different kind of relationship, one class uses another. This is called a </a:t>
            </a:r>
            <a:r>
              <a:rPr lang="en-US" altLang="zh-CN" b="1" dirty="0"/>
              <a:t>dependency</a:t>
            </a:r>
            <a:r>
              <a:rPr lang="en-US" altLang="zh-CN" dirty="0"/>
              <a:t>.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25604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2988" y="3500438"/>
            <a:ext cx="6624637" cy="2665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关联关系练习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2347391"/>
          </a:xfrm>
        </p:spPr>
        <p:txBody>
          <a:bodyPr/>
          <a:lstStyle/>
          <a:p>
            <a:r>
              <a:rPr lang="zh-CN" altLang="en-US" dirty="0" smtClean="0"/>
              <a:t>有</a:t>
            </a:r>
            <a:r>
              <a:rPr lang="zh-CN" altLang="en-US" dirty="0" smtClean="0"/>
              <a:t>一句格言</a:t>
            </a:r>
            <a:r>
              <a:rPr lang="en-US" altLang="zh-CN" dirty="0" smtClean="0"/>
              <a:t>:“</a:t>
            </a:r>
            <a:r>
              <a:rPr lang="zh-CN" altLang="en-US" dirty="0" smtClean="0"/>
              <a:t>为自己辩护的律师对诉讼人来说是徒劳的”。试着</a:t>
            </a:r>
            <a:r>
              <a:rPr lang="zh-CN" altLang="en-US" dirty="0" smtClean="0"/>
              <a:t>建立这</a:t>
            </a:r>
            <a:r>
              <a:rPr lang="zh-CN" altLang="en-US" dirty="0" smtClean="0"/>
              <a:t>句格言的</a:t>
            </a:r>
            <a:r>
              <a:rPr lang="zh-CN" altLang="en-US" dirty="0" smtClean="0"/>
              <a:t>类模型。</a:t>
            </a:r>
            <a:endParaRPr lang="en-US" altLang="zh-CN" dirty="0" smtClean="0"/>
          </a:p>
          <a:p>
            <a:r>
              <a:rPr lang="zh-CN" altLang="en-US" dirty="0" smtClean="0"/>
              <a:t>给</a:t>
            </a:r>
            <a:r>
              <a:rPr lang="zh-CN" altLang="en-US" dirty="0" smtClean="0"/>
              <a:t>出下图的类模型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653136"/>
            <a:ext cx="4419565" cy="13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Attributes</a:t>
            </a:r>
          </a:p>
        </p:txBody>
      </p:sp>
      <p:pic>
        <p:nvPicPr>
          <p:cNvPr id="7171" name="Picture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63713" y="2205038"/>
            <a:ext cx="3600450" cy="33845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操作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468313" y="2017713"/>
            <a:ext cx="8486775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操作是类的行为，或者其他类需要它做的事情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操作名后必须有括号，括号里可以给出参数及参数类型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 </a:t>
            </a:r>
            <a:r>
              <a:rPr lang="zh-CN" altLang="en-US" sz="2800" dirty="0"/>
              <a:t>有返回值的操作称为函数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Signature</a:t>
            </a:r>
            <a:r>
              <a:rPr lang="zh-CN" altLang="en-US" sz="2800" b="1" dirty="0"/>
              <a:t>（签名）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/>
              <a:t>Operations</a:t>
            </a:r>
          </a:p>
        </p:txBody>
      </p:sp>
      <p:pic>
        <p:nvPicPr>
          <p:cNvPr id="9219" name="Picture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27088" y="2492375"/>
            <a:ext cx="2016125" cy="3024188"/>
          </a:xfrm>
        </p:spPr>
      </p:pic>
      <p:pic>
        <p:nvPicPr>
          <p:cNvPr id="9220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4663" y="2349500"/>
            <a:ext cx="2824162" cy="338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属性，操作的表示</a:t>
            </a:r>
            <a:endParaRPr lang="en-US" altLang="zh-CN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0" y="2017713"/>
            <a:ext cx="8955088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可以不给出属性和操作</a:t>
            </a:r>
            <a:endParaRPr lang="en-US" altLang="zh-CN" dirty="0"/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413" y="3500438"/>
            <a:ext cx="2400300" cy="2376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属性，操作的表示</a:t>
            </a:r>
            <a:endParaRPr lang="en-US" altLang="zh-CN" b="1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323850" y="2017713"/>
            <a:ext cx="8631238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也可以给出某些属性和操作</a:t>
            </a:r>
            <a:endParaRPr lang="en-US" altLang="zh-CN" dirty="0"/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913" y="3357563"/>
            <a:ext cx="2447925" cy="2305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ljY2JhNmU1ZDdiYTYxMDY0NWZlN2I3Yzg5NGE4YjQ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</TotalTime>
  <Words>939</Words>
  <Application>Microsoft Office PowerPoint</Application>
  <PresentationFormat>全屏显示(4:3)</PresentationFormat>
  <Paragraphs>118</Paragraphs>
  <Slides>41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Blends</vt:lpstr>
      <vt:lpstr>幻灯片 1</vt:lpstr>
      <vt:lpstr>类的表示</vt:lpstr>
      <vt:lpstr>属性</vt:lpstr>
      <vt:lpstr>属性</vt:lpstr>
      <vt:lpstr>Attributes</vt:lpstr>
      <vt:lpstr>操作</vt:lpstr>
      <vt:lpstr>Operations</vt:lpstr>
      <vt:lpstr>属性，操作的表示</vt:lpstr>
      <vt:lpstr>属性，操作的表示</vt:lpstr>
      <vt:lpstr>属性，操作的表示</vt:lpstr>
      <vt:lpstr>职责和约束</vt:lpstr>
      <vt:lpstr>职责和约束</vt:lpstr>
      <vt:lpstr>约束</vt:lpstr>
      <vt:lpstr>添加注释</vt:lpstr>
      <vt:lpstr>类的识别（名词识别法）</vt:lpstr>
      <vt:lpstr>幻灯片 16</vt:lpstr>
      <vt:lpstr>Associations（关联）</vt:lpstr>
      <vt:lpstr>Associations （关联）</vt:lpstr>
      <vt:lpstr>Associations</vt:lpstr>
      <vt:lpstr>Associations （关联）</vt:lpstr>
      <vt:lpstr>Constraints on Associations</vt:lpstr>
      <vt:lpstr>Constraints on Associations</vt:lpstr>
      <vt:lpstr>Association Classes</vt:lpstr>
      <vt:lpstr>Association Classes</vt:lpstr>
      <vt:lpstr>Multiplicity</vt:lpstr>
      <vt:lpstr>幻灯片 26</vt:lpstr>
      <vt:lpstr>Qualified Associations</vt:lpstr>
      <vt:lpstr>Qualified Associations</vt:lpstr>
      <vt:lpstr>Reflexive Associations</vt:lpstr>
      <vt:lpstr>关联的实现</vt:lpstr>
      <vt:lpstr>关联的实现</vt:lpstr>
      <vt:lpstr>关联的实现</vt:lpstr>
      <vt:lpstr>幻灯片 33</vt:lpstr>
      <vt:lpstr>幻灯片 34</vt:lpstr>
      <vt:lpstr>Inheritance and Generalization</vt:lpstr>
      <vt:lpstr>Discovering Inheritance</vt:lpstr>
      <vt:lpstr>Discovering Inheritance</vt:lpstr>
      <vt:lpstr>Abstract Classes</vt:lpstr>
      <vt:lpstr>幻灯片 39</vt:lpstr>
      <vt:lpstr>Dependencies</vt:lpstr>
      <vt:lpstr>关联关系练习</vt:lpstr>
    </vt:vector>
  </TitlesOfParts>
  <Company>nwu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the UML</dc:title>
  <dc:creator>guo</dc:creator>
  <cp:lastModifiedBy>微软用户</cp:lastModifiedBy>
  <cp:revision>28</cp:revision>
  <dcterms:created xsi:type="dcterms:W3CDTF">2011-08-29T08:47:00Z</dcterms:created>
  <dcterms:modified xsi:type="dcterms:W3CDTF">2023-09-04T02:20:42Z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C0B6415936E54F39B4C6EC22E657C8EC</vt:lpwstr>
  </property>
  <property fmtid="{D5CDD505-2E9C-101B-9397-08002B2CF9AE}" pid="3" name="KSOProductBuildVer">
    <vt:lpwstr>2052-11.1.0.12358</vt:lpwstr>
  </property>
</Properties>
</file>