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  <p:sldMasterId id="2147483716" r:id="rId2"/>
  </p:sldMasterIdLst>
  <p:notesMasterIdLst>
    <p:notesMasterId r:id="rId45"/>
  </p:notesMasterIdLst>
  <p:sldIdLst>
    <p:sldId id="256" r:id="rId3"/>
    <p:sldId id="257" r:id="rId4"/>
    <p:sldId id="258" r:id="rId5"/>
    <p:sldId id="304" r:id="rId6"/>
    <p:sldId id="279" r:id="rId7"/>
    <p:sldId id="305" r:id="rId8"/>
    <p:sldId id="259" r:id="rId9"/>
    <p:sldId id="306" r:id="rId10"/>
    <p:sldId id="307" r:id="rId11"/>
    <p:sldId id="308" r:id="rId12"/>
    <p:sldId id="310" r:id="rId13"/>
    <p:sldId id="260" r:id="rId14"/>
    <p:sldId id="261" r:id="rId15"/>
    <p:sldId id="262" r:id="rId16"/>
    <p:sldId id="263" r:id="rId17"/>
    <p:sldId id="311" r:id="rId18"/>
    <p:sldId id="309" r:id="rId19"/>
    <p:sldId id="271" r:id="rId20"/>
    <p:sldId id="264" r:id="rId21"/>
    <p:sldId id="265" r:id="rId22"/>
    <p:sldId id="266" r:id="rId23"/>
    <p:sldId id="267" r:id="rId24"/>
    <p:sldId id="272" r:id="rId25"/>
    <p:sldId id="273" r:id="rId26"/>
    <p:sldId id="275" r:id="rId27"/>
    <p:sldId id="277" r:id="rId28"/>
    <p:sldId id="274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CCCCFF"/>
    <a:srgbClr val="006699"/>
    <a:srgbClr val="FF9933"/>
    <a:srgbClr val="CCECFF"/>
    <a:srgbClr val="FFFFCC"/>
    <a:srgbClr val="990000"/>
    <a:srgbClr val="0066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30718-CF5F-4750-9C6F-2EFE97C0E95A}" v="1" dt="2023-12-27T14:02:22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429" autoAdjust="0"/>
  </p:normalViewPr>
  <p:slideViewPr>
    <p:cSldViewPr snapToGrid="0">
      <p:cViewPr varScale="1">
        <p:scale>
          <a:sx n="106" d="100"/>
          <a:sy n="106" d="100"/>
        </p:scale>
        <p:origin x="12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bao" userId="60f87d71-f48e-426d-9a55-4766703778a1" providerId="ADAL" clId="{02C7C090-A105-4D53-BB5A-69477D377D28}"/>
    <pc:docChg chg="undo custSel modSld">
      <pc:chgData name="Maxbao" userId="60f87d71-f48e-426d-9a55-4766703778a1" providerId="ADAL" clId="{02C7C090-A105-4D53-BB5A-69477D377D28}" dt="2023-11-05T13:38:55.391" v="25" actId="732"/>
      <pc:docMkLst>
        <pc:docMk/>
      </pc:docMkLst>
      <pc:sldChg chg="modSp mod">
        <pc:chgData name="Maxbao" userId="60f87d71-f48e-426d-9a55-4766703778a1" providerId="ADAL" clId="{02C7C090-A105-4D53-BB5A-69477D377D28}" dt="2023-11-05T13:30:44.336" v="21" actId="20577"/>
        <pc:sldMkLst>
          <pc:docMk/>
          <pc:sldMk cId="4132080600" sldId="265"/>
        </pc:sldMkLst>
        <pc:spChg chg="mod">
          <ac:chgData name="Maxbao" userId="60f87d71-f48e-426d-9a55-4766703778a1" providerId="ADAL" clId="{02C7C090-A105-4D53-BB5A-69477D377D28}" dt="2023-11-05T13:30:44.336" v="21" actId="20577"/>
          <ac:spMkLst>
            <pc:docMk/>
            <pc:sldMk cId="4132080600" sldId="265"/>
            <ac:spMk id="3" creationId="{95989835-4E2F-48C9-B802-094F194B42FF}"/>
          </ac:spMkLst>
        </pc:spChg>
      </pc:sldChg>
      <pc:sldChg chg="modSp mod">
        <pc:chgData name="Maxbao" userId="60f87d71-f48e-426d-9a55-4766703778a1" providerId="ADAL" clId="{02C7C090-A105-4D53-BB5A-69477D377D28}" dt="2023-11-05T13:38:55.391" v="25" actId="732"/>
        <pc:sldMkLst>
          <pc:docMk/>
          <pc:sldMk cId="432252377" sldId="274"/>
        </pc:sldMkLst>
        <pc:picChg chg="mod modCrop">
          <ac:chgData name="Maxbao" userId="60f87d71-f48e-426d-9a55-4766703778a1" providerId="ADAL" clId="{02C7C090-A105-4D53-BB5A-69477D377D28}" dt="2023-11-05T13:38:55.391" v="25" actId="732"/>
          <ac:picMkLst>
            <pc:docMk/>
            <pc:sldMk cId="432252377" sldId="274"/>
            <ac:picMk id="8" creationId="{11C4F440-9940-4E72-A5B5-E7128A761C5A}"/>
          </ac:picMkLst>
        </pc:picChg>
      </pc:sldChg>
    </pc:docChg>
  </pc:docChgLst>
  <pc:docChgLst>
    <pc:chgData name="Maxbao" userId="60f87d71-f48e-426d-9a55-4766703778a1" providerId="ADAL" clId="{FFA30718-CF5F-4750-9C6F-2EFE97C0E95A}"/>
    <pc:docChg chg="undo custSel modSld">
      <pc:chgData name="Maxbao" userId="60f87d71-f48e-426d-9a55-4766703778a1" providerId="ADAL" clId="{FFA30718-CF5F-4750-9C6F-2EFE97C0E95A}" dt="2023-12-27T14:04:20.886" v="6" actId="113"/>
      <pc:docMkLst>
        <pc:docMk/>
      </pc:docMkLst>
      <pc:sldChg chg="modSp mod addAnim delAnim">
        <pc:chgData name="Maxbao" userId="60f87d71-f48e-426d-9a55-4766703778a1" providerId="ADAL" clId="{FFA30718-CF5F-4750-9C6F-2EFE97C0E95A}" dt="2023-12-27T14:02:23.511" v="2" actId="21"/>
        <pc:sldMkLst>
          <pc:docMk/>
          <pc:sldMk cId="4248222410" sldId="264"/>
        </pc:sldMkLst>
        <pc:spChg chg="mod">
          <ac:chgData name="Maxbao" userId="60f87d71-f48e-426d-9a55-4766703778a1" providerId="ADAL" clId="{FFA30718-CF5F-4750-9C6F-2EFE97C0E95A}" dt="2023-12-27T14:02:23.511" v="2" actId="21"/>
          <ac:spMkLst>
            <pc:docMk/>
            <pc:sldMk cId="4248222410" sldId="264"/>
            <ac:spMk id="9" creationId="{8680CD75-6A2F-7159-1294-2A635D312CA7}"/>
          </ac:spMkLst>
        </pc:spChg>
      </pc:sldChg>
      <pc:sldChg chg="modSp mod">
        <pc:chgData name="Maxbao" userId="60f87d71-f48e-426d-9a55-4766703778a1" providerId="ADAL" clId="{FFA30718-CF5F-4750-9C6F-2EFE97C0E95A}" dt="2023-12-27T14:03:23.496" v="4" actId="113"/>
        <pc:sldMkLst>
          <pc:docMk/>
          <pc:sldMk cId="4132080600" sldId="265"/>
        </pc:sldMkLst>
        <pc:spChg chg="mod">
          <ac:chgData name="Maxbao" userId="60f87d71-f48e-426d-9a55-4766703778a1" providerId="ADAL" clId="{FFA30718-CF5F-4750-9C6F-2EFE97C0E95A}" dt="2023-12-27T14:03:23.496" v="4" actId="113"/>
          <ac:spMkLst>
            <pc:docMk/>
            <pc:sldMk cId="4132080600" sldId="265"/>
            <ac:spMk id="3" creationId="{95989835-4E2F-48C9-B802-094F194B42FF}"/>
          </ac:spMkLst>
        </pc:spChg>
      </pc:sldChg>
      <pc:sldChg chg="modSp mod">
        <pc:chgData name="Maxbao" userId="60f87d71-f48e-426d-9a55-4766703778a1" providerId="ADAL" clId="{FFA30718-CF5F-4750-9C6F-2EFE97C0E95A}" dt="2023-12-27T14:04:20.886" v="6" actId="113"/>
        <pc:sldMkLst>
          <pc:docMk/>
          <pc:sldMk cId="4291030005" sldId="267"/>
        </pc:sldMkLst>
        <pc:spChg chg="mod">
          <ac:chgData name="Maxbao" userId="60f87d71-f48e-426d-9a55-4766703778a1" providerId="ADAL" clId="{FFA30718-CF5F-4750-9C6F-2EFE97C0E95A}" dt="2023-12-27T14:04:20.886" v="6" actId="113"/>
          <ac:spMkLst>
            <pc:docMk/>
            <pc:sldMk cId="4291030005" sldId="267"/>
            <ac:spMk id="3" creationId="{5A0DACEB-DF3C-46A8-A039-07746CB019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1AA8A-0802-41E8-A06D-C47E41FD92BB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14FA3-2960-41C9-999C-19502E9EB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1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66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3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3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23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3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65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90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4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574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29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6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166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60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1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32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43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00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4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9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8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7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67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83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2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6A6AFD6-2D25-4C52-92F2-DEEAF8EF9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612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117" y="2046287"/>
            <a:ext cx="7772400" cy="100647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78" y="6431502"/>
            <a:ext cx="6858000" cy="426498"/>
          </a:xfrm>
        </p:spPr>
        <p:txBody>
          <a:bodyPr>
            <a:normAutofit/>
          </a:bodyPr>
          <a:lstStyle>
            <a:lvl1pPr marL="0" indent="0" algn="l"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65B2-5525-4527-A8A8-E88B20C8667E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0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8408-64A3-4A19-94F9-881B7DA736CB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787E-17D1-4556-8F63-46821A79F959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8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29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9EC77-94FF-41A2-801E-328CB69D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86572-8A15-48E0-996A-3BCEDEFC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D043D-3122-4EF5-8B47-DC22A6ED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8E3349C-CCDC-41B0-86D5-ED61DD90425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4F0DE-1D75-4D86-9793-324358BE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DF836-2643-4E7C-9FA1-F2326BE9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168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4B496-5769-4AB6-ACE2-5E90BB63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90AEA-7415-4E04-9E7E-8B402EE6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0A266-2216-4261-88A5-8F9FD2FA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8E3349C-CCDC-41B0-86D5-ED61DD90425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379D-A4AB-4760-9D2D-CD5BF83C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270E1-7172-4B0C-A67F-07951297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1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911B6-6F98-48A1-93F4-23591EB8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B221C-E067-42B3-8D30-C4DD60471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6E582D-5AD1-4B64-9046-39031AD53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437112-5C80-44B0-A97A-DA2BB3DC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8E3349C-CCDC-41B0-86D5-ED61DD90425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F3012-3726-410F-919C-EAC57511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4D6D8-ED3E-4709-8BD1-8125A119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99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56538-B552-401D-AD99-6D378EC6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35DDA-FF19-4931-82A5-7D6362CD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BDAE5-DF08-44E8-93E4-446B5BD4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10A60D-5770-4832-AB78-1DF620177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B39AA-BB4D-4983-9A5B-ABCFE7DAF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6E97E-480C-4646-9C2E-47F36C9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8E3349C-CCDC-41B0-86D5-ED61DD90425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DCF674-58C9-4A6E-9A8C-B2A769CF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4B5181-7F9D-4875-B61F-79C04C1A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6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8D3D3-265E-45C1-BF31-C8B6BA9D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9177FA-5AA2-4E74-9DE5-3C71C7AE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8E3349C-CCDC-41B0-86D5-ED61DD90425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8DFAF8-1462-45C4-96F4-39CCCA6D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4995DB-B709-4803-B981-C4C5EDC9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77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38E3C2-75BB-4428-9DC7-3C55A7B9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8E3349C-CCDC-41B0-86D5-ED61DD90425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4BA480-FC01-45AA-8099-4E07E237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AF786-9244-4C06-9329-C38E067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70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DFAB-CC06-4880-A04B-795A1425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578FC-66BC-49AE-A361-8F2BDBD9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6730-EED1-4F98-AA33-842713B44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7C951-1D0A-40E8-BC5C-C9DA511E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8E3349C-CCDC-41B0-86D5-ED61DD90425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1D707-5E17-4D2A-A62A-4FE28961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57A16-E251-4295-98C2-AAB86281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9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2327"/>
            <a:ext cx="7886700" cy="4351338"/>
          </a:xfrm>
        </p:spPr>
        <p:txBody>
          <a:bodyPr/>
          <a:lstStyle>
            <a:lvl1pPr>
              <a:defRPr sz="26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24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C05FA-6289-41CC-BB60-2FBFEB0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58D211-1DBD-43A1-BE4E-31CB407AD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D7985-8A2B-4647-A104-7BD4D9E1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C46AB-C8EB-451C-B2E2-734200DF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8E3349C-CCDC-41B0-86D5-ED61DD90425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6E26D-ED21-432D-864A-612DCBE5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84308-7611-4C53-BDC6-70637CBE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333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76ECF-745C-459B-AD0C-A173FF5B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1DD81-7E6C-4A5D-A395-83A843F2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64C4C-5CCD-41B8-850F-336A7168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8E3349C-CCDC-41B0-86D5-ED61DD90425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DA4EB-1E7B-4DA1-9555-3D20551B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AB956-C5FC-48C4-903F-2BD3BBB5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0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AA464-58DD-4C01-B182-3464C68E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002425-0B58-4196-BB1B-B1888E50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75799-A67A-47E2-B466-4302D89A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8E3349C-CCDC-41B0-86D5-ED61DD904256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2F213-4E43-4EB7-A65A-E8B6B989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7E857-8342-4FC0-BBF6-D5645427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A949-D261-48C3-9080-559748522A28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642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9719A-B23A-4027-83CC-D11673A385D4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7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DB37-4941-41A2-BAC9-FD4AD92FAC0E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004-DF3F-4358-9931-F052CC0D8312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7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9772-1E0D-4C2D-81D7-B7AC34891299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93DD-C465-473B-9FC0-1359E176E3DF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F69B-1FD2-4967-9CE3-C508A1A4484C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3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A949-D261-48C3-9080-559748522A28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ECEEE-0B0C-4847-BC36-879BD09915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9F0E0D-C6DD-4507-A661-F1165E3CDFAD}"/>
              </a:ext>
            </a:extLst>
          </p:cNvPr>
          <p:cNvSpPr/>
          <p:nvPr userDrawn="1"/>
        </p:nvSpPr>
        <p:spPr>
          <a:xfrm>
            <a:off x="0" y="-1"/>
            <a:ext cx="9144000" cy="29611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3D790F-BE34-4F49-848C-A5B9C0DF51B8}"/>
              </a:ext>
            </a:extLst>
          </p:cNvPr>
          <p:cNvSpPr txBox="1"/>
          <p:nvPr userDrawn="1"/>
        </p:nvSpPr>
        <p:spPr>
          <a:xfrm>
            <a:off x="0" y="17251"/>
            <a:ext cx="2277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软件设计与体系结构 </a:t>
            </a:r>
          </a:p>
        </p:txBody>
      </p:sp>
    </p:spTree>
    <p:extLst>
      <p:ext uri="{BB962C8B-B14F-4D97-AF65-F5344CB8AC3E}">
        <p14:creationId xmlns:p14="http://schemas.microsoft.com/office/powerpoint/2010/main" val="265248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2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842566-E080-448A-90C8-47436B41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5952" y="2050740"/>
            <a:ext cx="7772400" cy="1184013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软件设计与体系结构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BB5F7F8B-1147-48B2-B5CA-5B500467C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033" y="6470372"/>
            <a:ext cx="5162093" cy="215099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sz="1000" dirty="0"/>
              <a:t>西北大学软件学院  谢倩茹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8B566-CADD-443A-9605-BB738838805E}"/>
              </a:ext>
            </a:extLst>
          </p:cNvPr>
          <p:cNvSpPr txBox="1"/>
          <p:nvPr/>
        </p:nvSpPr>
        <p:spPr>
          <a:xfrm>
            <a:off x="2172155" y="4024979"/>
            <a:ext cx="6098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程序员需要了解的底层知识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691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CAF1C-FEA2-B155-0BCD-B0415CAA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6D8EA-D439-D7CA-FD27-0E163EB5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35EF8-EFD0-6333-5F36-452EE488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66D9D8-451C-1ADB-3C8A-FC76BED5EA1A}"/>
              </a:ext>
            </a:extLst>
          </p:cNvPr>
          <p:cNvSpPr txBox="1"/>
          <p:nvPr/>
        </p:nvSpPr>
        <p:spPr>
          <a:xfrm>
            <a:off x="1657350" y="2782669"/>
            <a:ext cx="6092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答案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6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用系统的思维分析问题</a:t>
            </a:r>
          </a:p>
        </p:txBody>
      </p:sp>
    </p:spTree>
    <p:extLst>
      <p:ext uri="{BB962C8B-B14F-4D97-AF65-F5344CB8AC3E}">
        <p14:creationId xmlns:p14="http://schemas.microsoft.com/office/powerpoint/2010/main" val="22072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C2B13-5FFA-0F87-CE53-273797A7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2098"/>
            <a:ext cx="7886700" cy="512956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系统思维：从计算机系统角度出发分析问题和解决问题</a:t>
            </a:r>
          </a:p>
          <a:p>
            <a:pPr algn="l"/>
            <a:r>
              <a:rPr lang="zh-CN" altLang="en-US" sz="2400" dirty="0"/>
              <a:t>做到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“知其然并知其所以然”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高级语言语句都要转换为机器指令才能在计算机上执行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机器指令是一串</a:t>
            </a: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0/1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序列，能被机器直接理解并执行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计算机系统是模运算系统，字长有限，高位被丢弃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运算器不知道参加运算的是带符号数还是无符号数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在计算机世界，</a:t>
            </a: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x*x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可能小于</a:t>
            </a: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6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x+y</a:t>
            </a: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)+z</a:t>
            </a: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不一定等于</a:t>
            </a: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x+(</a:t>
            </a:r>
            <a:r>
              <a:rPr lang="en-US" altLang="zh-CN" sz="16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y+z</a:t>
            </a: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访问内存需几十到几百个时钟，而访问磁盘要几百万个时钟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进程具有独立的逻辑控制流和独立的地址空间</a:t>
            </a:r>
          </a:p>
          <a:p>
            <a:pPr lvl="1">
              <a:lnSpc>
                <a:spcPct val="150000"/>
              </a:lnSpc>
            </a:pPr>
            <a:r>
              <a:rPr lang="zh-CN" altLang="en-US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过程调用使用栈存放参数和局部变量等，递归过程有大量额外指令，增加时间开销，并可能发生栈溢出</a:t>
            </a:r>
            <a:endParaRPr lang="en-US" altLang="zh-CN" sz="1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00" b="0" dirty="0">
                <a:latin typeface="黑体" panose="02010609060101010101" pitchFamily="49" charset="-122"/>
                <a:ea typeface="黑体" panose="02010609060101010101" pitchFamily="49" charset="-122"/>
              </a:rPr>
              <a:t>      ……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F4E89-EF87-650E-BAF6-315EF5DD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37F1E-9A5F-C3BE-1760-F50E4F24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BAAC2-E78E-A9B0-BAB6-C6548517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4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A5A61-189F-4A06-B9C6-7F50125F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21410-0990-419C-B5EB-7CF8D653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426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这门课程是一个系统性课程，课程内容包括软件和硬件的内容，涉及到计算机组成与系统结构、操作系统、程序优化、虚拟存储等各方面的内容。</a:t>
            </a:r>
            <a:endParaRPr lang="en-US" altLang="zh-CN" b="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b="0" kern="100" dirty="0">
                <a:effectLst/>
                <a:cs typeface="Times New Roman" panose="02020603050405020304" pitchFamily="18" charset="0"/>
              </a:rPr>
              <a:t>深入地理解执行程序所基于的硬件与系统环境</a:t>
            </a:r>
            <a:endParaRPr lang="en-US" altLang="zh-CN" b="0" kern="100" dirty="0">
              <a:effectLst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b="0" kern="100" dirty="0">
                <a:effectLst/>
                <a:cs typeface="Times New Roman" panose="02020603050405020304" pitchFamily="18" charset="0"/>
              </a:rPr>
              <a:t>了解系统的底层运行机理以及影响程序准确性和性能的关键因素</a:t>
            </a:r>
            <a:r>
              <a:rPr lang="zh-CN" altLang="en-US" b="0" kern="100" dirty="0">
                <a:effectLst/>
                <a:cs typeface="Times New Roman" panose="02020603050405020304" pitchFamily="18" charset="0"/>
              </a:rPr>
              <a:t>。</a:t>
            </a:r>
            <a:endParaRPr lang="en-US" altLang="zh-CN" b="0" kern="100" dirty="0">
              <a:effectLst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为编写出正确、高效、可靠的程序</a:t>
            </a:r>
            <a:r>
              <a:rPr lang="zh-CN" altLang="en-US" b="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打下基础。</a:t>
            </a:r>
          </a:p>
          <a:p>
            <a:pPr>
              <a:lnSpc>
                <a:spcPct val="150000"/>
              </a:lnSpc>
            </a:pPr>
            <a:endParaRPr lang="zh-CN" altLang="en-US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03B37-38B4-4AF0-BCBA-DE5E9215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19A98-F8AB-4AE1-942F-63B2CFA2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DCAD4-F3B3-4779-8842-6142D4D9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1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C14AC-619C-4B6F-928F-C0601B7F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B7A8D-46DD-4FA3-B305-0B986591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810"/>
            <a:ext cx="78867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课程主要包含六个方面的内容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计算机系统漫游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信息的表示与处理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程序的机器级表示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处理器体系结构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存储器层次结构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虚拟存储器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异常处理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6DF8E-6272-44FD-AA74-DCDC5728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90898-7D69-4A3D-AF46-5D5D519F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D30CD-E1A0-4ECF-AC0D-93D0B857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0D896B-A69C-4E73-95C1-835F4F84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691891"/>
            <a:ext cx="3088257" cy="30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B9952-409D-4C3F-A088-1838540A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CBF83-6376-4006-8D2F-CEC80FC2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总成绩</a:t>
            </a:r>
            <a:r>
              <a:rPr lang="en-US" altLang="zh-CN" dirty="0"/>
              <a:t>=</a:t>
            </a:r>
            <a:r>
              <a:rPr lang="zh-CN" altLang="en-US" dirty="0"/>
              <a:t>平时</a:t>
            </a:r>
            <a:r>
              <a:rPr lang="en-US" altLang="zh-CN" dirty="0"/>
              <a:t>20%+</a:t>
            </a:r>
            <a:r>
              <a:rPr lang="zh-CN" altLang="en-US" dirty="0"/>
              <a:t>期中</a:t>
            </a:r>
            <a:r>
              <a:rPr lang="en-US" altLang="zh-CN" dirty="0"/>
              <a:t>20%+</a:t>
            </a:r>
            <a:r>
              <a:rPr lang="zh-CN" altLang="en-US" dirty="0"/>
              <a:t>期末</a:t>
            </a:r>
            <a:r>
              <a:rPr lang="en-US" altLang="zh-CN" dirty="0"/>
              <a:t>60%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平时</a:t>
            </a:r>
            <a:r>
              <a:rPr lang="en-US" altLang="zh-CN" dirty="0"/>
              <a:t>=</a:t>
            </a:r>
            <a:r>
              <a:rPr lang="zh-CN" altLang="en-US" dirty="0"/>
              <a:t>作业</a:t>
            </a:r>
            <a:r>
              <a:rPr lang="en-US" altLang="zh-CN" dirty="0"/>
              <a:t>+</a:t>
            </a:r>
            <a:r>
              <a:rPr lang="zh-CN" altLang="en-US" dirty="0"/>
              <a:t>考勤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期中：待定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期末：闭卷考试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E8863-1ABB-452F-9F5C-7C593370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8E37E-173B-4228-B60D-E8AB03F4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026A9-2790-4A99-9793-7E8C99A4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0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D4EFB85-ED3D-4D27-A28D-39939DF21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04181" y="1692041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第一章</a:t>
            </a:r>
            <a:br>
              <a:rPr lang="en-US" altLang="zh-CN" dirty="0"/>
            </a:br>
            <a:r>
              <a:rPr lang="zh-CN" altLang="en-US" dirty="0"/>
              <a:t>计算机系统漫游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84DE9-5CE4-41B5-AEBB-AC6E0625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1721D-7268-4607-BD86-BC92EBD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790B2-6745-4331-8C6B-F1530EE5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7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86CB2-C3EE-4202-F71A-F61DE9AE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43" y="293738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程序的执行需要那些软硬件的支持？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E6FDA-978C-8E8A-088E-C6963A2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C58C3-223B-8D61-ACA9-81AF901C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689F0-CAF8-294B-C571-5BA62173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0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68308-0D3E-6F30-5C25-D1AD88B3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什么是计算机系统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D045D-8BDE-B6B9-5334-60CF297E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B94F1D-DF64-1F10-2C90-2DDF44A8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0473C-2136-8EAB-25C8-2E5502A5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7FDDB3-8E77-95E5-F936-BF48ED192DCF}"/>
              </a:ext>
            </a:extLst>
          </p:cNvPr>
          <p:cNvSpPr txBox="1"/>
          <p:nvPr/>
        </p:nvSpPr>
        <p:spPr>
          <a:xfrm>
            <a:off x="258459" y="1799561"/>
            <a:ext cx="2860817" cy="378943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b="1" dirty="0"/>
              <a:t>程序执行结果不仅取决于算法、程序编写而且取决于语言处理系统、操作系统、</a:t>
            </a:r>
            <a:r>
              <a:rPr lang="en-US" altLang="zh-CN" b="1" dirty="0"/>
              <a:t>ISA</a:t>
            </a:r>
            <a:r>
              <a:rPr lang="zh-CN" altLang="en-US" b="1" dirty="0"/>
              <a:t>、微体系结构、</a:t>
            </a:r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 marL="285750" indent="-2857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b="1" dirty="0"/>
              <a:t>不同计算机课程处于不同层次必须将各层次关联起来解决问题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CE0145A-1131-6FF1-8A32-B1597C9FE645}"/>
              </a:ext>
            </a:extLst>
          </p:cNvPr>
          <p:cNvGrpSpPr/>
          <p:nvPr/>
        </p:nvGrpSpPr>
        <p:grpSpPr>
          <a:xfrm>
            <a:off x="3401406" y="1337499"/>
            <a:ext cx="5427288" cy="4702452"/>
            <a:chOff x="3120390" y="1203684"/>
            <a:chExt cx="5427288" cy="470245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14BA4F2-C9DF-C1AF-EE4C-1CD32634E71D}"/>
                </a:ext>
              </a:extLst>
            </p:cNvPr>
            <p:cNvGrpSpPr/>
            <p:nvPr/>
          </p:nvGrpSpPr>
          <p:grpSpPr>
            <a:xfrm>
              <a:off x="4000500" y="1541145"/>
              <a:ext cx="2457450" cy="4364991"/>
              <a:chOff x="4000500" y="1541145"/>
              <a:chExt cx="2457450" cy="4364991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8640CCB-E93C-5C49-E90E-AE618D037397}"/>
                  </a:ext>
                </a:extLst>
              </p:cNvPr>
              <p:cNvSpPr/>
              <p:nvPr/>
            </p:nvSpPr>
            <p:spPr>
              <a:xfrm>
                <a:off x="4000500" y="1541145"/>
                <a:ext cx="2457450" cy="4914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应用</a:t>
                </a: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670CC701-DE5F-A4AA-7284-6089181D5543}"/>
                  </a:ext>
                </a:extLst>
              </p:cNvPr>
              <p:cNvSpPr/>
              <p:nvPr/>
            </p:nvSpPr>
            <p:spPr>
              <a:xfrm>
                <a:off x="4000500" y="2038350"/>
                <a:ext cx="2457450" cy="4914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算法</a:t>
                </a: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9CDDBE9-183F-412C-7E19-7DF575E66A47}"/>
                  </a:ext>
                </a:extLst>
              </p:cNvPr>
              <p:cNvSpPr/>
              <p:nvPr/>
            </p:nvSpPr>
            <p:spPr>
              <a:xfrm>
                <a:off x="4000500" y="2518410"/>
                <a:ext cx="2457450" cy="4914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编程</a:t>
                </a: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CAC9BBBE-A2ED-9973-662E-803BCC494A4C}"/>
                  </a:ext>
                </a:extLst>
              </p:cNvPr>
              <p:cNvSpPr/>
              <p:nvPr/>
            </p:nvSpPr>
            <p:spPr>
              <a:xfrm>
                <a:off x="4000500" y="3009900"/>
                <a:ext cx="2457450" cy="4914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操作系统</a:t>
                </a: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D54B814-DE36-F304-AD02-B2296FA73343}"/>
                  </a:ext>
                </a:extLst>
              </p:cNvPr>
              <p:cNvSpPr/>
              <p:nvPr/>
            </p:nvSpPr>
            <p:spPr>
              <a:xfrm>
                <a:off x="4000500" y="3489960"/>
                <a:ext cx="2457450" cy="49149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指令集架构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EA7ACB54-9EB7-398B-2480-E8767C16E927}"/>
                  </a:ext>
                </a:extLst>
              </p:cNvPr>
              <p:cNvSpPr/>
              <p:nvPr/>
            </p:nvSpPr>
            <p:spPr>
              <a:xfrm>
                <a:off x="4000500" y="3981450"/>
                <a:ext cx="2457450" cy="4914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微架构</a:t>
                </a: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5BC0A1B0-CB01-0F55-5637-EDDB75A5C8B8}"/>
                  </a:ext>
                </a:extLst>
              </p:cNvPr>
              <p:cNvSpPr/>
              <p:nvPr/>
            </p:nvSpPr>
            <p:spPr>
              <a:xfrm>
                <a:off x="4000500" y="4472940"/>
                <a:ext cx="2457450" cy="4914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功能部件</a:t>
                </a: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88A05E29-0A67-ADE2-8143-4FB393E6DBD0}"/>
                  </a:ext>
                </a:extLst>
              </p:cNvPr>
              <p:cNvSpPr/>
              <p:nvPr/>
            </p:nvSpPr>
            <p:spPr>
              <a:xfrm>
                <a:off x="4000500" y="4952046"/>
                <a:ext cx="2457450" cy="4914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电路</a:t>
                </a: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0EC7A626-0554-8446-DC22-35B306334008}"/>
                  </a:ext>
                </a:extLst>
              </p:cNvPr>
              <p:cNvSpPr/>
              <p:nvPr/>
            </p:nvSpPr>
            <p:spPr>
              <a:xfrm>
                <a:off x="4000500" y="5414646"/>
                <a:ext cx="2457450" cy="4914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器件</a:t>
                </a:r>
              </a:p>
            </p:txBody>
          </p:sp>
        </p:grp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7C651EB-53F6-B6EE-8E60-CFBFBC518CD4}"/>
                </a:ext>
              </a:extLst>
            </p:cNvPr>
            <p:cNvCxnSpPr>
              <a:cxnSpLocks/>
            </p:cNvCxnSpPr>
            <p:nvPr/>
          </p:nvCxnSpPr>
          <p:spPr>
            <a:xfrm>
              <a:off x="3497580" y="2743200"/>
              <a:ext cx="22860" cy="2084547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2CCCB99-B9F8-49E5-1DC0-136C62122781}"/>
                </a:ext>
              </a:extLst>
            </p:cNvPr>
            <p:cNvCxnSpPr/>
            <p:nvPr/>
          </p:nvCxnSpPr>
          <p:spPr>
            <a:xfrm>
              <a:off x="3120390" y="3726180"/>
              <a:ext cx="800100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C33C6AA-7FCC-7A1E-4ED0-9EEC95CE4885}"/>
                </a:ext>
              </a:extLst>
            </p:cNvPr>
            <p:cNvCxnSpPr>
              <a:cxnSpLocks/>
            </p:cNvCxnSpPr>
            <p:nvPr/>
          </p:nvCxnSpPr>
          <p:spPr>
            <a:xfrm>
              <a:off x="3497580" y="1601154"/>
              <a:ext cx="0" cy="4314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46CFAA3-69CA-7972-F6AA-1A6CF95BB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4250" y="5443536"/>
              <a:ext cx="0" cy="462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655C378-B1A0-5F21-C2E1-C1ADE72025D0}"/>
                </a:ext>
              </a:extLst>
            </p:cNvPr>
            <p:cNvSpPr txBox="1"/>
            <p:nvPr/>
          </p:nvSpPr>
          <p:spPr>
            <a:xfrm>
              <a:off x="3200400" y="2251710"/>
              <a:ext cx="88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软件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F2D9A3A-20FA-06DD-848D-1CB837E0BC43}"/>
                </a:ext>
              </a:extLst>
            </p:cNvPr>
            <p:cNvSpPr txBox="1"/>
            <p:nvPr/>
          </p:nvSpPr>
          <p:spPr>
            <a:xfrm>
              <a:off x="3200400" y="4975344"/>
              <a:ext cx="88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硬件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F2CAAD3-9E86-11CB-003B-3F875B1D94EE}"/>
                </a:ext>
              </a:extLst>
            </p:cNvPr>
            <p:cNvSpPr txBox="1"/>
            <p:nvPr/>
          </p:nvSpPr>
          <p:spPr>
            <a:xfrm>
              <a:off x="6958012" y="1613458"/>
              <a:ext cx="937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用户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371613D-28C6-17A0-174B-AB7F516BF68D}"/>
                </a:ext>
              </a:extLst>
            </p:cNvPr>
            <p:cNvSpPr txBox="1"/>
            <p:nvPr/>
          </p:nvSpPr>
          <p:spPr>
            <a:xfrm>
              <a:off x="7075170" y="2614952"/>
              <a:ext cx="937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程序员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3A50B33-E56C-F68C-4A2D-45CFB561A1CF}"/>
                </a:ext>
              </a:extLst>
            </p:cNvPr>
            <p:cNvSpPr txBox="1"/>
            <p:nvPr/>
          </p:nvSpPr>
          <p:spPr>
            <a:xfrm>
              <a:off x="7075170" y="4000914"/>
              <a:ext cx="1348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系统架构师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15D4EA1-EF7B-26D4-9D7D-74E987B76996}"/>
                </a:ext>
              </a:extLst>
            </p:cNvPr>
            <p:cNvSpPr txBox="1"/>
            <p:nvPr/>
          </p:nvSpPr>
          <p:spPr>
            <a:xfrm>
              <a:off x="7132320" y="5077858"/>
              <a:ext cx="138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电子工程师</a:t>
              </a:r>
            </a:p>
          </p:txBody>
        </p:sp>
        <p:sp>
          <p:nvSpPr>
            <p:cNvPr id="37" name="右大括号 36">
              <a:extLst>
                <a:ext uri="{FF2B5EF4-FFF2-40B4-BE49-F238E27FC236}">
                  <a16:creationId xmlns:a16="http://schemas.microsoft.com/office/drawing/2014/main" id="{DC0561D5-A479-0852-B24A-BE0920FA0E99}"/>
                </a:ext>
              </a:extLst>
            </p:cNvPr>
            <p:cNvSpPr/>
            <p:nvPr/>
          </p:nvSpPr>
          <p:spPr>
            <a:xfrm>
              <a:off x="6583680" y="2185880"/>
              <a:ext cx="354330" cy="11402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右大括号 37">
              <a:extLst>
                <a:ext uri="{FF2B5EF4-FFF2-40B4-BE49-F238E27FC236}">
                  <a16:creationId xmlns:a16="http://schemas.microsoft.com/office/drawing/2014/main" id="{C106E046-57D9-036C-1ECD-898839D0FFC2}"/>
                </a:ext>
              </a:extLst>
            </p:cNvPr>
            <p:cNvSpPr/>
            <p:nvPr/>
          </p:nvSpPr>
          <p:spPr>
            <a:xfrm>
              <a:off x="6612254" y="3687497"/>
              <a:ext cx="354330" cy="114025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右大括号 38">
              <a:extLst>
                <a:ext uri="{FF2B5EF4-FFF2-40B4-BE49-F238E27FC236}">
                  <a16:creationId xmlns:a16="http://schemas.microsoft.com/office/drawing/2014/main" id="{9C6D0731-6FCA-EC59-D62D-29F720D26108}"/>
                </a:ext>
              </a:extLst>
            </p:cNvPr>
            <p:cNvSpPr/>
            <p:nvPr/>
          </p:nvSpPr>
          <p:spPr>
            <a:xfrm>
              <a:off x="6595129" y="5004442"/>
              <a:ext cx="411461" cy="81970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6180EED-3B62-701D-E85E-365C7743B193}"/>
                </a:ext>
              </a:extLst>
            </p:cNvPr>
            <p:cNvSpPr txBox="1"/>
            <p:nvPr/>
          </p:nvSpPr>
          <p:spPr>
            <a:xfrm>
              <a:off x="3970104" y="1203684"/>
              <a:ext cx="45775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计算机系统抽象层的转换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24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4655C-9973-4E48-B0EE-AC51376A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842214"/>
            <a:ext cx="7886700" cy="4351338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、虚拟机观点下的计算机系统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5BC8B-DB30-4AA1-88D0-6E0BE6E4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2A8EF-2CD4-4FDE-A47B-8259BB437F0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2023/12/27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28685-628B-4444-A432-01FAA04D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0B9F9-A0EB-4B77-82EE-7D6B43EB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AECEEE-0B0C-4847-BC36-879BD09915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038688CB-770D-4BE0-BF08-AAE4C74D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85" y="1526425"/>
            <a:ext cx="5827291" cy="402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71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B579-808A-4030-BE50-8F072396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一、计算机的组织结构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CE6DB-1F84-4AF8-BB06-9025AF65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78" y="1540952"/>
            <a:ext cx="9346721" cy="4815398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、冯</a:t>
            </a:r>
            <a:r>
              <a:rPr lang="zh-CN" altLang="en-US" dirty="0">
                <a:latin typeface="Arial Narrow" panose="020B0606020202030204" pitchFamily="34" charset="0"/>
              </a:rPr>
              <a:t>∙</a:t>
            </a:r>
            <a:r>
              <a:rPr lang="zh-CN" altLang="en-US" dirty="0"/>
              <a:t>诺依曼结构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99F0A-EEAC-4ACD-9881-E5330220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463BD-C6FB-40F0-B6E1-B50ED181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4AF40-B23F-4A74-AF58-EF36B792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392374A-FDD5-41CB-AB18-994D5BEC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26" y="1931684"/>
            <a:ext cx="5329238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680CD75-6A2F-7159-1294-2A635D312CA7}"/>
              </a:ext>
            </a:extLst>
          </p:cNvPr>
          <p:cNvSpPr txBox="1"/>
          <p:nvPr/>
        </p:nvSpPr>
        <p:spPr>
          <a:xfrm>
            <a:off x="817353" y="4647634"/>
            <a:ext cx="6886036" cy="129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特点：存储程序思想：计算机系统由硬件、软件构成。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二进制：数据和程序指令以二进制编码，存储在内存中。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顺序执行：程序中的指令依次被执行。</a:t>
            </a:r>
          </a:p>
        </p:txBody>
      </p:sp>
    </p:spTree>
    <p:extLst>
      <p:ext uri="{BB962C8B-B14F-4D97-AF65-F5344CB8AC3E}">
        <p14:creationId xmlns:p14="http://schemas.microsoft.com/office/powerpoint/2010/main" val="424822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33819C6-E64C-4AEE-AD23-BF6BDB54D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183" y="2415396"/>
            <a:ext cx="5007634" cy="858328"/>
          </a:xfrm>
        </p:spPr>
        <p:txBody>
          <a:bodyPr/>
          <a:lstStyle/>
          <a:p>
            <a:pPr algn="l"/>
            <a:r>
              <a:rPr lang="zh-CN" altLang="en-US" b="1" dirty="0"/>
              <a:t>课程简介</a:t>
            </a:r>
          </a:p>
        </p:txBody>
      </p:sp>
    </p:spTree>
    <p:extLst>
      <p:ext uri="{BB962C8B-B14F-4D97-AF65-F5344CB8AC3E}">
        <p14:creationId xmlns:p14="http://schemas.microsoft.com/office/powerpoint/2010/main" val="308303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89835-4E2F-48C9-B802-094F194B4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31" y="994763"/>
            <a:ext cx="8639356" cy="4868473"/>
          </a:xfrm>
        </p:spPr>
        <p:txBody>
          <a:bodyPr>
            <a:no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、现代的计算机结构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特点：以主存为中心</a:t>
            </a:r>
            <a:r>
              <a:rPr lang="en-US" altLang="zh-CN" sz="2400" dirty="0">
                <a:solidFill>
                  <a:srgbClr val="FF0000"/>
                </a:solidFill>
              </a:rPr>
              <a:t>(DMA</a:t>
            </a:r>
            <a:r>
              <a:rPr lang="zh-CN" altLang="en-US" sz="2400" dirty="0">
                <a:solidFill>
                  <a:srgbClr val="FF0000"/>
                </a:solidFill>
              </a:rPr>
              <a:t>技术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、标准化总线、层次化存储体系。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A9925-9D42-4338-8C52-72031837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A5359-2D1C-4F60-8065-C4AF73B7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5880F-274F-430B-8261-E4D2FE8F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E1F7DD0-8146-4575-9086-2CEAABF9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76" y="1529293"/>
            <a:ext cx="5286065" cy="37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8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067706F-C8A5-E63A-7456-825C5B866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14623"/>
            <a:ext cx="7886700" cy="435133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、信息在计算机中的表示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69712-92CC-479B-B0FF-D8A74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E550F-6741-47AE-A16E-CC0ABA8B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81906-4417-4468-8041-6C5796D6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9E726E-E9B2-4D3A-A884-4C513FBAB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23" y="1369620"/>
            <a:ext cx="3708648" cy="17369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FF49C7-E716-4F46-B2D0-C0FE89F45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748" y="3529361"/>
            <a:ext cx="6333787" cy="23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7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91FD8-2691-4365-8DF6-EC4EE5B4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二、程序的翻译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DACEB-DF3C-46A8-A039-07746CB0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程序从源程序转化成为目标程序是通过编译系统构成的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9F1C0-CA74-4BF8-8E13-931B3CDD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D95C3-2036-4446-BF60-09BA201B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FCD3B-244F-4BE2-805C-3AE66C86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8B5A45-7DFF-4FC3-965D-E69160508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66" y="2758307"/>
            <a:ext cx="7259756" cy="167819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1C023B-31FA-D869-9CDA-C4980C7112E7}"/>
              </a:ext>
            </a:extLst>
          </p:cNvPr>
          <p:cNvCxnSpPr>
            <a:cxnSpLocks/>
          </p:cNvCxnSpPr>
          <p:nvPr/>
        </p:nvCxnSpPr>
        <p:spPr>
          <a:xfrm>
            <a:off x="1561670" y="4007075"/>
            <a:ext cx="12648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20BBCC-8258-CF43-6008-3E1B0E5CE0D7}"/>
              </a:ext>
            </a:extLst>
          </p:cNvPr>
          <p:cNvCxnSpPr>
            <a:cxnSpLocks/>
          </p:cNvCxnSpPr>
          <p:nvPr/>
        </p:nvCxnSpPr>
        <p:spPr>
          <a:xfrm>
            <a:off x="2564147" y="4005182"/>
            <a:ext cx="18546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F34514-2815-1F38-C483-510ED423A131}"/>
              </a:ext>
            </a:extLst>
          </p:cNvPr>
          <p:cNvCxnSpPr>
            <a:cxnSpLocks/>
          </p:cNvCxnSpPr>
          <p:nvPr/>
        </p:nvCxnSpPr>
        <p:spPr>
          <a:xfrm>
            <a:off x="3746330" y="4005182"/>
            <a:ext cx="2449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3711255-ABFA-83F1-BB0E-59885040CE4D}"/>
              </a:ext>
            </a:extLst>
          </p:cNvPr>
          <p:cNvCxnSpPr>
            <a:cxnSpLocks/>
          </p:cNvCxnSpPr>
          <p:nvPr/>
        </p:nvCxnSpPr>
        <p:spPr>
          <a:xfrm>
            <a:off x="5031483" y="4005182"/>
            <a:ext cx="24495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3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AE764-17CA-4670-8A0D-88075219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三、程序的执行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D8176-AE14-4E2D-913F-7B9E7CE9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ACC18-2621-4ABA-B962-B969B95A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19EE4-50EB-4CF0-884E-23CA58B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2F0BA4-D605-4F97-9835-C7B034A3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4" y="1318092"/>
            <a:ext cx="3919797" cy="309457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4120AE-ED37-410F-9225-0512DB302380}"/>
              </a:ext>
            </a:extLst>
          </p:cNvPr>
          <p:cNvGrpSpPr/>
          <p:nvPr/>
        </p:nvGrpSpPr>
        <p:grpSpPr>
          <a:xfrm>
            <a:off x="4283014" y="1211350"/>
            <a:ext cx="4725701" cy="2750064"/>
            <a:chOff x="4157932" y="895308"/>
            <a:chExt cx="4431102" cy="259907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9CE01AE-F6F2-49FB-8245-3FB45245C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2610" y="895308"/>
              <a:ext cx="3856424" cy="2599078"/>
            </a:xfrm>
            <a:prstGeom prst="rect">
              <a:avLst/>
            </a:prstGeom>
          </p:spPr>
        </p:pic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A7DB04BE-16C9-463B-A089-ED16A0AC0771}"/>
                </a:ext>
              </a:extLst>
            </p:cNvPr>
            <p:cNvSpPr/>
            <p:nvPr/>
          </p:nvSpPr>
          <p:spPr>
            <a:xfrm>
              <a:off x="4157932" y="2194847"/>
              <a:ext cx="500332" cy="2636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F5D49EE-6AB9-46AD-BB59-EACE59DEF207}"/>
              </a:ext>
            </a:extLst>
          </p:cNvPr>
          <p:cNvGrpSpPr/>
          <p:nvPr/>
        </p:nvGrpSpPr>
        <p:grpSpPr>
          <a:xfrm>
            <a:off x="4644818" y="3618598"/>
            <a:ext cx="4008528" cy="3016378"/>
            <a:chOff x="4644818" y="3618598"/>
            <a:chExt cx="3780313" cy="287427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D468E6D-20F6-479C-AD47-91C35A5EA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818" y="3961414"/>
              <a:ext cx="3780313" cy="2531460"/>
            </a:xfrm>
            <a:prstGeom prst="rect">
              <a:avLst/>
            </a:prstGeom>
          </p:spPr>
        </p:pic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F30F2CBD-7795-452D-9E8F-5A3556559608}"/>
                </a:ext>
              </a:extLst>
            </p:cNvPr>
            <p:cNvSpPr/>
            <p:nvPr/>
          </p:nvSpPr>
          <p:spPr>
            <a:xfrm>
              <a:off x="6340954" y="3618598"/>
              <a:ext cx="233992" cy="4670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9EB4D93-F58C-446E-8236-422341205BE9}"/>
              </a:ext>
            </a:extLst>
          </p:cNvPr>
          <p:cNvSpPr txBox="1"/>
          <p:nvPr/>
        </p:nvSpPr>
        <p:spPr>
          <a:xfrm>
            <a:off x="818431" y="4974217"/>
            <a:ext cx="277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简单的程序，复杂的过程</a:t>
            </a:r>
          </a:p>
        </p:txBody>
      </p:sp>
    </p:spTree>
    <p:extLst>
      <p:ext uri="{BB962C8B-B14F-4D97-AF65-F5344CB8AC3E}">
        <p14:creationId xmlns:p14="http://schemas.microsoft.com/office/powerpoint/2010/main" val="172997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603B8-8585-403A-B7E8-391C2E1F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26004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存储设备的机械特性：存储容量越大，访问速度越慢，处理器访问的开销就越大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内存：容量小（</a:t>
            </a:r>
            <a:r>
              <a:rPr lang="en-US" altLang="zh-CN" dirty="0"/>
              <a:t>G</a:t>
            </a:r>
            <a:r>
              <a:rPr lang="zh-CN" altLang="en-US" dirty="0"/>
              <a:t>）</a:t>
            </a:r>
            <a:r>
              <a:rPr lang="en-US" altLang="zh-CN" dirty="0"/>
              <a:t> ,</a:t>
            </a:r>
            <a:r>
              <a:rPr lang="zh-CN" altLang="en-US" dirty="0"/>
              <a:t>速度快</a:t>
            </a:r>
            <a:r>
              <a:rPr lang="en-US" altLang="zh-CN" dirty="0"/>
              <a:t>(10GB/s)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磁盘：容量大（</a:t>
            </a:r>
            <a:r>
              <a:rPr lang="en-US" altLang="zh-CN" dirty="0"/>
              <a:t>T</a:t>
            </a:r>
            <a:r>
              <a:rPr lang="zh-CN" altLang="en-US" dirty="0"/>
              <a:t>）</a:t>
            </a:r>
            <a:r>
              <a:rPr lang="en-US" altLang="zh-CN" dirty="0"/>
              <a:t> ,</a:t>
            </a:r>
            <a:r>
              <a:rPr lang="zh-CN" altLang="en-US" dirty="0"/>
              <a:t>速度慢</a:t>
            </a:r>
            <a:r>
              <a:rPr lang="en-US" altLang="zh-CN" dirty="0"/>
              <a:t>(100MB/s)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1C15D-59B5-4906-BC9E-C4707D44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19250-8C64-4E7B-86D8-9701A8F0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C964-68B9-4A58-B478-7CE3C125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7AD941-3424-4275-90FA-DEC06955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23" y="3889617"/>
            <a:ext cx="4274444" cy="20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79D39-A21F-41EA-8FFD-EBE34A3B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四、高速缓存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9DAE3-E4E0-416C-8E4A-C831A1C0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CPU</a:t>
            </a:r>
            <a:r>
              <a:rPr lang="zh-CN" altLang="en-US" dirty="0"/>
              <a:t>和主存之间增设的存储设备</a:t>
            </a:r>
            <a:r>
              <a:rPr lang="en-US" altLang="zh-CN" dirty="0"/>
              <a:t>——cache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6DEAA-2B59-462E-BE62-8035EA85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C9DE1-5719-4B68-84B3-BB27A0FA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07E5E-1666-417B-9406-FCB1807D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226212-B37F-4AD8-B7D8-AA3F1C561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90" y="2443392"/>
            <a:ext cx="6439304" cy="19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14319066-B02A-46EB-BD01-9C2775B8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01" y="924719"/>
            <a:ext cx="8463591" cy="4351338"/>
          </a:xfrm>
        </p:spPr>
        <p:txBody>
          <a:bodyPr/>
          <a:lstStyle/>
          <a:p>
            <a:r>
              <a:rPr lang="zh-CN" altLang="en-US" dirty="0"/>
              <a:t>高速缓存使用</a:t>
            </a:r>
            <a:r>
              <a:rPr lang="en-US" altLang="zh-CN" dirty="0"/>
              <a:t>SDRAM</a:t>
            </a:r>
            <a:r>
              <a:rPr lang="zh-CN" altLang="en-US" dirty="0"/>
              <a:t>（静态随机访问存储器）</a:t>
            </a:r>
            <a:endParaRPr lang="en-US" altLang="zh-CN" dirty="0"/>
          </a:p>
          <a:p>
            <a:r>
              <a:rPr lang="zh-CN" altLang="en-US" dirty="0"/>
              <a:t>工作原理：缓存</a:t>
            </a:r>
            <a:endParaRPr lang="en-US" altLang="zh-CN" dirty="0"/>
          </a:p>
          <a:p>
            <a:r>
              <a:rPr lang="zh-CN" altLang="en-US" dirty="0"/>
              <a:t>有效性：程序的局部性原理和机械原理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9AC68-43A3-4BC6-BFB4-6720044C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06089-AE4C-41FF-A46C-EC2836BB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AEA98-B4E1-4773-924D-71BC4A09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43BAEC-D8E3-44A3-9AD7-81CC0DB4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32" y="4300808"/>
            <a:ext cx="4318418" cy="1510756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4822A7A1-2B7B-4D1C-B907-5EA5444ED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611" y="2513804"/>
            <a:ext cx="475138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4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665A8-DF00-45B8-B801-BB8EE1F2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五、存储设备形成的层次结构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65A42-0B11-4402-A26B-94DC9E5C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BF1BC-8969-478F-BC66-B2707F5C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D227E-177A-47B9-85DB-B38EDCE8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9C8E1-4D19-4941-9F7A-67ACEB11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C4F440-9940-4E72-A5B5-E7128A76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35" y="1611552"/>
            <a:ext cx="5904017" cy="36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52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B4BA5-4DB3-4802-AC84-C7747032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ACFC0-7AEA-4B17-A282-4D27ABFF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操作系统是应用软件和计算机硬件之间的桥梁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优点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防止应用程序滥用操作系统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向应用程序提供统一的机制完成对底层硬件的访问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FFEFB-F783-43E0-9361-8902FC10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7578-DD77-4540-A9DD-2846722F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B9E40-A120-4976-B5F7-9D8D6714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F1558D-6603-4BD0-A9B2-DC1E281C6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99" y="2163375"/>
            <a:ext cx="4788977" cy="11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20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1D9D2-22CD-45DB-8730-19917D49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38" y="971610"/>
            <a:ext cx="7886700" cy="4351338"/>
          </a:xfrm>
        </p:spPr>
        <p:txBody>
          <a:bodyPr/>
          <a:lstStyle/>
          <a:p>
            <a:r>
              <a:rPr lang="zh-CN" altLang="en-US" dirty="0"/>
              <a:t>操作系统中的抽象概念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进程：是对处理器、内存、外设的抽象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虚拟内存：是对存储器和外设的抽象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文件：是对</a:t>
            </a:r>
            <a:r>
              <a:rPr lang="en-US" altLang="zh-CN" dirty="0"/>
              <a:t>I/O</a:t>
            </a:r>
            <a:r>
              <a:rPr lang="zh-CN" altLang="en-US" dirty="0"/>
              <a:t>的抽象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A5CA0-3FB5-487B-8EF2-16E7742F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89893-77F6-4315-91D5-150D06EC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54B75-C1B3-4354-B82C-84803114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E88397-28B6-4FE1-9591-683012A7E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99" y="3380134"/>
            <a:ext cx="3571067" cy="16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3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5A9C9-D29D-44BB-8931-16F70158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4915-D628-4791-B59F-05907053132F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4DC3B-9EBA-4C5B-93CE-EBE67E50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832CD-643A-4DD6-8DAB-B2796802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Text Box 489">
            <a:extLst>
              <a:ext uri="{FF2B5EF4-FFF2-40B4-BE49-F238E27FC236}">
                <a16:creationId xmlns:a16="http://schemas.microsoft.com/office/drawing/2014/main" id="{A78D2853-0E95-4B01-93E8-502302CCC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73028"/>
            <a:ext cx="35814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120000"/>
              <a:buBlip>
                <a:blip r:embed="rId2"/>
              </a:buBlip>
              <a:defRPr sz="22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9pPr>
          </a:lstStyle>
          <a:p>
            <a:pPr marL="342900" indent="-342900" algn="ctr" eaLnBrk="1" latinLnBrk="0" hangingPunct="1">
              <a:spcBef>
                <a:spcPct val="50000"/>
              </a:spcBef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课程内容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462">
            <a:extLst>
              <a:ext uri="{FF2B5EF4-FFF2-40B4-BE49-F238E27FC236}">
                <a16:creationId xmlns:a16="http://schemas.microsoft.com/office/drawing/2014/main" id="{828655A8-41E5-496E-ABF8-7A88B9D44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83903"/>
            <a:ext cx="35814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120000"/>
              <a:buBlip>
                <a:blip r:embed="rId2"/>
              </a:buBlip>
              <a:defRPr sz="22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9pPr>
          </a:lstStyle>
          <a:p>
            <a:pPr marL="342900" indent="-342900" algn="ctr" eaLnBrk="1" latinLnBrk="0" hangingPunct="1">
              <a:spcBef>
                <a:spcPct val="50000"/>
              </a:spcBef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课程目的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463">
            <a:extLst>
              <a:ext uri="{FF2B5EF4-FFF2-40B4-BE49-F238E27FC236}">
                <a16:creationId xmlns:a16="http://schemas.microsoft.com/office/drawing/2014/main" id="{8BC9F4DA-E8C9-408A-91C6-24191033E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607828"/>
            <a:ext cx="35814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120000"/>
              <a:buBlip>
                <a:blip r:embed="rId2"/>
              </a:buBlip>
              <a:defRPr sz="22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9pPr>
          </a:lstStyle>
          <a:p>
            <a:pPr marL="342900" indent="-342900" algn="ctr" eaLnBrk="1" latinLnBrk="0" hangingPunct="1">
              <a:spcBef>
                <a:spcPct val="50000"/>
              </a:spcBef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课程目标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465">
            <a:extLst>
              <a:ext uri="{FF2B5EF4-FFF2-40B4-BE49-F238E27FC236}">
                <a16:creationId xmlns:a16="http://schemas.microsoft.com/office/drawing/2014/main" id="{178D2E76-BEB9-4DAE-BC73-DB56888C9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41402"/>
            <a:ext cx="35814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SzPct val="120000"/>
              <a:buBlip>
                <a:blip r:embed="rId2"/>
              </a:buBlip>
              <a:defRPr sz="22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-소망M" pitchFamily="2" charset="-127"/>
                <a:ea typeface="-소망M" pitchFamily="2" charset="-127"/>
              </a:defRPr>
            </a:lvl9pPr>
          </a:lstStyle>
          <a:p>
            <a:pPr marL="342900" indent="-342900" algn="ctr" eaLnBrk="1" latinLnBrk="0" hangingPunct="1">
              <a:spcBef>
                <a:spcPct val="50000"/>
              </a:spcBef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考核方式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075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819EE-A688-4DEE-883A-728647FD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37" y="902597"/>
            <a:ext cx="7886700" cy="5453754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、进程：对正在运行程序的抽象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用户角度：独占系统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系统角度：多个任务并发执行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上下文切换的机制：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线程：进程的一个执行单元，一个进程中可以包含多个线程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72C32-C8B2-413F-8B6E-C9C579C6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82043-3211-41A8-9734-BA6CDCB8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B290E-FF62-4D0F-95BC-C53666AE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B50662-DB69-492C-9687-3D06FF47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804" y="3082420"/>
            <a:ext cx="5479430" cy="21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34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9DC0D-363B-496F-9E1D-2B5FF4781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8167"/>
            <a:ext cx="7886700" cy="48531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、虚拟内存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、文件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338CF-A54E-464D-852E-5565342E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83D1F-669F-4A86-8180-A9369EF2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2B71E-F1BF-4109-9368-4E2D0F73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144A1A-C856-4873-BB6C-4400A3CC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39" y="1236721"/>
            <a:ext cx="5134926" cy="38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9769C-C687-4D22-AAA2-683203DD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七、重要主题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B299B-84DC-44C5-8448-93B925AB3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Amdahl</a:t>
                </a:r>
                <a:r>
                  <a:rPr lang="zh-CN" altLang="en-US" dirty="0"/>
                  <a:t>定律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主要思想：系统某个部分被加速时，其对系统整体性能的影响主要取决于该部分的重要程度和加速速度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old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b="1" i="1" dirty="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b="1" i="1" dirty="0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DB299B-84DC-44C5-8448-93B925AB3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05369-D7D0-4830-8757-FCB2466A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72C52-2EE9-4750-AFCB-B5F6F1AD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61F92-53BD-4365-A31B-BDA8A9A2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1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B6DB9-90DA-4874-9465-218E85FE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C2253-784D-4C7F-B587-C25122C4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latin typeface="宋体" charset="-122"/>
              </a:rPr>
              <a:t>计算机执行某测试程序，其中含有大量浮点数据的处理操作，为提高性能可以采用两种方案，一是采用硬件实现求浮点数平方根</a:t>
            </a:r>
            <a:r>
              <a:rPr kumimoji="1" lang="en-US" altLang="zh-CN" dirty="0">
                <a:latin typeface="宋体" charset="-122"/>
              </a:rPr>
              <a:t>(FPSQR)</a:t>
            </a:r>
            <a:r>
              <a:rPr kumimoji="1" lang="zh-CN" altLang="en-US" dirty="0">
                <a:latin typeface="宋体" charset="-122"/>
              </a:rPr>
              <a:t>的操作，可以使该操作的速度提高</a:t>
            </a:r>
            <a:r>
              <a:rPr kumimoji="1" lang="en-US" altLang="zh-CN" dirty="0">
                <a:latin typeface="宋体" charset="-122"/>
              </a:rPr>
              <a:t>10</a:t>
            </a:r>
            <a:r>
              <a:rPr kumimoji="1" lang="zh-CN" altLang="en-US" dirty="0">
                <a:latin typeface="宋体" charset="-122"/>
              </a:rPr>
              <a:t>倍；另一种方案是提高所有浮点数据操作</a:t>
            </a:r>
            <a:r>
              <a:rPr kumimoji="1" lang="en-US" altLang="zh-CN" dirty="0">
                <a:latin typeface="宋体" charset="-122"/>
              </a:rPr>
              <a:t>(FP)</a:t>
            </a:r>
            <a:r>
              <a:rPr kumimoji="1" lang="zh-CN" altLang="en-US" dirty="0">
                <a:latin typeface="宋体" charset="-122"/>
              </a:rPr>
              <a:t>的速度，使其加快</a:t>
            </a:r>
            <a:r>
              <a:rPr kumimoji="1" lang="en-US" altLang="zh-CN" dirty="0">
                <a:latin typeface="宋体" charset="-122"/>
              </a:rPr>
              <a:t>2</a:t>
            </a:r>
            <a:r>
              <a:rPr kumimoji="1" lang="zh-CN" altLang="en-US" dirty="0">
                <a:latin typeface="宋体" charset="-122"/>
              </a:rPr>
              <a:t>倍。同时已知</a:t>
            </a:r>
            <a:r>
              <a:rPr kumimoji="1" lang="en-US" altLang="zh-CN" dirty="0">
                <a:latin typeface="宋体" charset="-122"/>
              </a:rPr>
              <a:t>FPSQR</a:t>
            </a:r>
            <a:r>
              <a:rPr kumimoji="1" lang="zh-CN" altLang="en-US" dirty="0">
                <a:latin typeface="宋体" charset="-122"/>
              </a:rPr>
              <a:t>操作时间占整个测试程序执行时间的</a:t>
            </a:r>
            <a:r>
              <a:rPr kumimoji="1" lang="en-US" altLang="zh-CN" dirty="0">
                <a:latin typeface="宋体" charset="-122"/>
              </a:rPr>
              <a:t>20%</a:t>
            </a:r>
            <a:r>
              <a:rPr kumimoji="1" lang="zh-CN" altLang="en-US" dirty="0">
                <a:latin typeface="宋体" charset="-122"/>
              </a:rPr>
              <a:t>，而</a:t>
            </a:r>
            <a:r>
              <a:rPr kumimoji="1" lang="en-US" altLang="zh-CN" dirty="0">
                <a:latin typeface="宋体" charset="-122"/>
              </a:rPr>
              <a:t>FP</a:t>
            </a:r>
            <a:r>
              <a:rPr kumimoji="1" lang="zh-CN" altLang="en-US" dirty="0">
                <a:latin typeface="宋体" charset="-122"/>
              </a:rPr>
              <a:t>操作占整个执行时间的</a:t>
            </a:r>
            <a:r>
              <a:rPr kumimoji="1" lang="en-US" altLang="zh-CN" dirty="0">
                <a:latin typeface="宋体" charset="-122"/>
              </a:rPr>
              <a:t>50%</a:t>
            </a:r>
            <a:r>
              <a:rPr kumimoji="1" lang="zh-CN" altLang="en-US" dirty="0">
                <a:latin typeface="宋体" charset="-122"/>
              </a:rPr>
              <a:t>，现比较两种方案。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latin typeface="宋体" charset="-122"/>
              </a:rPr>
              <a:t>按两种情况求出其加速比</a:t>
            </a:r>
            <a:endParaRPr kumimoji="1" lang="zh-CN" altLang="en-US" dirty="0">
              <a:latin typeface="Tahoma" pitchFamily="34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C25A6-339E-4223-B978-4743DC56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D8B3C-5A83-49F5-92FD-53F1E1A9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08B82-E945-47BC-94D2-DA02324B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77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F6B0B-D70B-4870-9377-959D9A48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D04F8-0D7F-4CC8-A561-4D0C1C8A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CE40F-3A41-4126-9DC9-D2E7B85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051BF09C-C4C1-4E96-8F45-27D34D61B91B}"/>
              </a:ext>
            </a:extLst>
          </p:cNvPr>
          <p:cNvGrpSpPr>
            <a:grpSpLocks/>
          </p:cNvGrpSpPr>
          <p:nvPr/>
        </p:nvGrpSpPr>
        <p:grpSpPr bwMode="auto">
          <a:xfrm>
            <a:off x="1602521" y="2095906"/>
            <a:ext cx="4953000" cy="1390650"/>
            <a:chOff x="576" y="3024"/>
            <a:chExt cx="3120" cy="876"/>
          </a:xfrm>
        </p:grpSpPr>
        <p:grpSp>
          <p:nvGrpSpPr>
            <p:cNvPr id="8" name="Group 27">
              <a:extLst>
                <a:ext uri="{FF2B5EF4-FFF2-40B4-BE49-F238E27FC236}">
                  <a16:creationId xmlns:a16="http://schemas.microsoft.com/office/drawing/2014/main" id="{7402DCBD-364B-42EA-871C-6A6F890BD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024"/>
              <a:ext cx="2400" cy="876"/>
              <a:chOff x="576" y="3024"/>
              <a:chExt cx="2400" cy="876"/>
            </a:xfrm>
          </p:grpSpPr>
          <p:sp>
            <p:nvSpPr>
              <p:cNvPr id="10" name="Text Box 28">
                <a:extLst>
                  <a:ext uri="{FF2B5EF4-FFF2-40B4-BE49-F238E27FC236}">
                    <a16:creationId xmlns:a16="http://schemas.microsoft.com/office/drawing/2014/main" id="{89B716FE-9BA9-4D83-A7CD-C4EDC0F7F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3216"/>
                <a:ext cx="9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dirty="0">
                    <a:solidFill>
                      <a:prstClr val="black"/>
                    </a:solidFill>
                    <a:latin typeface="Tahoma" pitchFamily="34" charset="0"/>
                  </a:rPr>
                  <a:t>S(FP)=</a:t>
                </a:r>
              </a:p>
            </p:txBody>
          </p:sp>
          <p:sp>
            <p:nvSpPr>
              <p:cNvPr id="11" name="Text Box 29">
                <a:extLst>
                  <a:ext uri="{FF2B5EF4-FFF2-40B4-BE49-F238E27FC236}">
                    <a16:creationId xmlns:a16="http://schemas.microsoft.com/office/drawing/2014/main" id="{487FE088-E74D-470A-9815-3057DE822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3456"/>
                <a:ext cx="9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ahoma" pitchFamily="34" charset="0"/>
                  </a:rPr>
                  <a:t>(1-0.5)+</a:t>
                </a:r>
              </a:p>
            </p:txBody>
          </p:sp>
          <p:sp>
            <p:nvSpPr>
              <p:cNvPr id="12" name="Text Box 30">
                <a:extLst>
                  <a:ext uri="{FF2B5EF4-FFF2-40B4-BE49-F238E27FC236}">
                    <a16:creationId xmlns:a16="http://schemas.microsoft.com/office/drawing/2014/main" id="{C2A564FD-A96D-4E5C-BBC8-241CDC4DD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3360"/>
                <a:ext cx="43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ahoma" pitchFamily="34" charset="0"/>
                  </a:rPr>
                  <a:t>0.5</a:t>
                </a:r>
              </a:p>
            </p:txBody>
          </p:sp>
          <p:sp>
            <p:nvSpPr>
              <p:cNvPr id="13" name="Text Box 31">
                <a:extLst>
                  <a:ext uri="{FF2B5EF4-FFF2-40B4-BE49-F238E27FC236}">
                    <a16:creationId xmlns:a16="http://schemas.microsoft.com/office/drawing/2014/main" id="{13802C75-FB6F-48D0-868D-012556496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33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14" name="Line 32">
                <a:extLst>
                  <a:ext uri="{FF2B5EF4-FFF2-40B4-BE49-F238E27FC236}">
                    <a16:creationId xmlns:a16="http://schemas.microsoft.com/office/drawing/2014/main" id="{8C07B0F3-A2DA-4134-AA4A-F91473150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64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Line 33">
                <a:extLst>
                  <a:ext uri="{FF2B5EF4-FFF2-40B4-BE49-F238E27FC236}">
                    <a16:creationId xmlns:a16="http://schemas.microsoft.com/office/drawing/2014/main" id="{D30883E7-3544-40B3-B723-02378B4AB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60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34">
                <a:extLst>
                  <a:ext uri="{FF2B5EF4-FFF2-40B4-BE49-F238E27FC236}">
                    <a16:creationId xmlns:a16="http://schemas.microsoft.com/office/drawing/2014/main" id="{81138059-6C6D-4AD8-96B6-E253434AC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024"/>
                <a:ext cx="33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9" name="Text Box 35">
              <a:extLst>
                <a:ext uri="{FF2B5EF4-FFF2-40B4-BE49-F238E27FC236}">
                  <a16:creationId xmlns:a16="http://schemas.microsoft.com/office/drawing/2014/main" id="{1CA1AC23-EDF4-49E6-9EEA-F645AFD48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216"/>
              <a:ext cx="6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prstClr val="black"/>
                  </a:solidFill>
                  <a:latin typeface="Tahoma" pitchFamily="34" charset="0"/>
                </a:rPr>
                <a:t>=1.33</a:t>
              </a:r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AEBCF3EA-835F-4ABA-904A-FD88F0EC1160}"/>
              </a:ext>
            </a:extLst>
          </p:cNvPr>
          <p:cNvGrpSpPr>
            <a:grpSpLocks/>
          </p:cNvGrpSpPr>
          <p:nvPr/>
        </p:nvGrpSpPr>
        <p:grpSpPr bwMode="auto">
          <a:xfrm>
            <a:off x="1565417" y="597711"/>
            <a:ext cx="5715000" cy="1390650"/>
            <a:chOff x="192" y="2352"/>
            <a:chExt cx="3600" cy="876"/>
          </a:xfrm>
        </p:grpSpPr>
        <p:grpSp>
          <p:nvGrpSpPr>
            <p:cNvPr id="18" name="Group 37">
              <a:extLst>
                <a:ext uri="{FF2B5EF4-FFF2-40B4-BE49-F238E27FC236}">
                  <a16:creationId xmlns:a16="http://schemas.microsoft.com/office/drawing/2014/main" id="{AC2B6302-F3C1-430E-B711-22288D65A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352"/>
              <a:ext cx="2784" cy="876"/>
              <a:chOff x="192" y="2352"/>
              <a:chExt cx="2784" cy="876"/>
            </a:xfrm>
          </p:grpSpPr>
          <p:sp>
            <p:nvSpPr>
              <p:cNvPr id="20" name="Text Box 38">
                <a:extLst>
                  <a:ext uri="{FF2B5EF4-FFF2-40B4-BE49-F238E27FC236}">
                    <a16:creationId xmlns:a16="http://schemas.microsoft.com/office/drawing/2014/main" id="{8C75FE82-55FF-4DC4-9810-C4BA90A93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544"/>
                <a:ext cx="129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dirty="0">
                    <a:solidFill>
                      <a:prstClr val="black"/>
                    </a:solidFill>
                    <a:latin typeface="Tahoma" pitchFamily="34" charset="0"/>
                  </a:rPr>
                  <a:t>S (FPSQR)=</a:t>
                </a:r>
              </a:p>
            </p:txBody>
          </p:sp>
          <p:sp>
            <p:nvSpPr>
              <p:cNvPr id="21" name="Text Box 39">
                <a:extLst>
                  <a:ext uri="{FF2B5EF4-FFF2-40B4-BE49-F238E27FC236}">
                    <a16:creationId xmlns:a16="http://schemas.microsoft.com/office/drawing/2014/main" id="{909B7E3C-008F-44A4-A462-5B39606A2B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784"/>
                <a:ext cx="96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ahoma" pitchFamily="34" charset="0"/>
                  </a:rPr>
                  <a:t>(1-0.2)+</a:t>
                </a:r>
              </a:p>
            </p:txBody>
          </p:sp>
          <p:sp>
            <p:nvSpPr>
              <p:cNvPr id="22" name="Text Box 40">
                <a:extLst>
                  <a:ext uri="{FF2B5EF4-FFF2-40B4-BE49-F238E27FC236}">
                    <a16:creationId xmlns:a16="http://schemas.microsoft.com/office/drawing/2014/main" id="{1990EDFE-9439-48D5-B538-F088810F85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43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ahoma" pitchFamily="34" charset="0"/>
                  </a:rPr>
                  <a:t>0.2</a:t>
                </a:r>
              </a:p>
            </p:txBody>
          </p:sp>
          <p:sp>
            <p:nvSpPr>
              <p:cNvPr id="23" name="Text Box 41">
                <a:extLst>
                  <a:ext uri="{FF2B5EF4-FFF2-40B4-BE49-F238E27FC236}">
                    <a16:creationId xmlns:a16="http://schemas.microsoft.com/office/drawing/2014/main" id="{8497EFE9-DB2B-4052-B7CF-633F3853D3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976"/>
                <a:ext cx="33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ahoma" pitchFamily="34" charset="0"/>
                  </a:rPr>
                  <a:t>10</a:t>
                </a:r>
              </a:p>
            </p:txBody>
          </p:sp>
          <p:sp>
            <p:nvSpPr>
              <p:cNvPr id="24" name="Line 42">
                <a:extLst>
                  <a:ext uri="{FF2B5EF4-FFF2-40B4-BE49-F238E27FC236}">
                    <a16:creationId xmlns:a16="http://schemas.microsoft.com/office/drawing/2014/main" id="{E28D893F-C2AE-4E8B-8095-721AEDA28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97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43">
                <a:extLst>
                  <a:ext uri="{FF2B5EF4-FFF2-40B4-BE49-F238E27FC236}">
                    <a16:creationId xmlns:a16="http://schemas.microsoft.com/office/drawing/2014/main" id="{BDA42388-F8A8-4539-BC12-CCBBA8A08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Text Box 44">
                <a:extLst>
                  <a:ext uri="{FF2B5EF4-FFF2-40B4-BE49-F238E27FC236}">
                    <a16:creationId xmlns:a16="http://schemas.microsoft.com/office/drawing/2014/main" id="{31E57F3F-6675-40E4-A61E-265AC65E4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352"/>
                <a:ext cx="33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prstClr val="black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9" name="Text Box 45">
              <a:extLst>
                <a:ext uri="{FF2B5EF4-FFF2-40B4-BE49-F238E27FC236}">
                  <a16:creationId xmlns:a16="http://schemas.microsoft.com/office/drawing/2014/main" id="{F6FAE446-084A-4801-B8B5-293425506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544"/>
              <a:ext cx="67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prstClr val="black"/>
                  </a:solidFill>
                  <a:latin typeface="Tahoma" pitchFamily="34" charset="0"/>
                </a:rPr>
                <a:t>=1.22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02BFFF3-DA0F-46C6-8B41-409567AF11F2}"/>
              </a:ext>
            </a:extLst>
          </p:cNvPr>
          <p:cNvSpPr txBox="1"/>
          <p:nvPr/>
        </p:nvSpPr>
        <p:spPr>
          <a:xfrm>
            <a:off x="715992" y="3735238"/>
            <a:ext cx="7643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实际上，</a:t>
            </a:r>
            <a:r>
              <a:rPr lang="en-US" altLang="zh-CN" dirty="0">
                <a:solidFill>
                  <a:srgbClr val="FF0000"/>
                </a:solidFill>
              </a:rPr>
              <a:t>Amdahl</a:t>
            </a:r>
            <a:r>
              <a:rPr lang="zh-CN" altLang="en-US" dirty="0">
                <a:solidFill>
                  <a:srgbClr val="FF0000"/>
                </a:solidFill>
              </a:rPr>
              <a:t>定律表明了性能提高量的递减规律，如果只对系统中的一部分进行性能改进，改进的越多，整体系统性能提高的增量却越小。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改进策略：各部分性能均能平衡地得到提高，不能只是其中某一个功能部件性能的提高。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65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6A56D6E-4B98-43F7-9D6E-052B6F8F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06" y="1625121"/>
            <a:ext cx="4192959" cy="331023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F7F3F-EC0D-41D7-8816-EC3B2425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35" y="975396"/>
            <a:ext cx="4089999" cy="4609681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、并发和并行</a:t>
            </a:r>
            <a:endParaRPr lang="en-US" altLang="zh-CN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并发：指多个任务在同一个时间段内快速地轮换执行。</a:t>
            </a:r>
            <a:endParaRPr lang="en-US" altLang="zh-CN" sz="24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333333"/>
                </a:solidFill>
                <a:effectLst/>
                <a:latin typeface="-apple-system"/>
              </a:rPr>
              <a:t>并行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zh-CN" altLang="en-US" sz="2400" dirty="0"/>
              <a:t>是指多个任务同时进行，是真正意义上的同时执行。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2FDC2-97B9-491A-A3D0-DE3AE9CD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14955-F89E-4997-AEA5-9152A905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B163A-08E2-4021-8D49-4B47B667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29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D4D15-A8B9-4588-A8EB-EDEFB193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3" y="68693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）线程级并发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单处理器系统：多个任务轮流与系统交互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多处理器系统：每个处理器完成一个任务。多个任务可以并行。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多核处理器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超线程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82C84-5017-4199-B643-83D03EA7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B9EE8-1C64-4D14-B458-D27EFD48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F467C-8ECC-4D48-993E-D2871F23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74223D-F365-48CB-9916-C45D5876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72" y="2862608"/>
            <a:ext cx="3320374" cy="181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25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29BF3-A6D6-451A-B11B-4FB1DE9F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38" y="721444"/>
            <a:ext cx="7886700" cy="4351338"/>
          </a:xfrm>
        </p:spPr>
        <p:txBody>
          <a:bodyPr/>
          <a:lstStyle/>
          <a:p>
            <a:r>
              <a:rPr lang="zh-CN" altLang="en-US" dirty="0"/>
              <a:t>多核处理器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对于许多高性能的服务器芯片，单颗芯片集成的 </a:t>
            </a:r>
            <a:r>
              <a:rPr lang="en-US" altLang="zh-CN" dirty="0"/>
              <a:t>CPU </a:t>
            </a:r>
            <a:r>
              <a:rPr lang="zh-CN" altLang="en-US" dirty="0"/>
              <a:t>数量高达几十个，甚至上百个。通过增加 </a:t>
            </a:r>
            <a:r>
              <a:rPr lang="en-US" altLang="zh-CN" dirty="0"/>
              <a:t>CPU </a:t>
            </a:r>
            <a:r>
              <a:rPr lang="zh-CN" altLang="en-US" dirty="0"/>
              <a:t>的核心数，可以提高系统的性能。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C6D71-108C-48D3-8AA0-B2066140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606EE-DF3A-48CC-A697-B45D6EF8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168C2-E1E1-46D0-9978-822528F0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EC5BAB-DC0D-4B5F-B772-89F94BD8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62" y="2802223"/>
            <a:ext cx="3924300" cy="3429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AE8461-680B-4A1E-A982-92893FDD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372" y="3008813"/>
            <a:ext cx="3827339" cy="32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88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DA8DC-73BC-48AF-BB85-F919DB8B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39" y="861054"/>
            <a:ext cx="7886700" cy="51358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超线程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hyperthreading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也称同时多线程，允许</a:t>
            </a:r>
            <a:r>
              <a:rPr lang="en-US" altLang="zh-CN" dirty="0" err="1"/>
              <a:t>cpu</a:t>
            </a:r>
            <a:r>
              <a:rPr lang="zh-CN" altLang="en-US" dirty="0"/>
              <a:t>同时执行多个控制流。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CPU</a:t>
            </a:r>
            <a:r>
              <a:rPr lang="zh-CN" altLang="en-US" dirty="0"/>
              <a:t>内部部件的数量不同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单线程处理器在做线程切换时，大概需要</a:t>
            </a:r>
            <a:r>
              <a:rPr lang="en-US" altLang="zh-CN" dirty="0"/>
              <a:t>20000</a:t>
            </a:r>
            <a:r>
              <a:rPr lang="zh-CN" altLang="en-US" dirty="0"/>
              <a:t>个时钟周期，而超线程处理器使用一个机器周期。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63FD1-3D9F-493A-9FB7-75C29BDE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68429-691C-4108-AB5D-F48FE2C7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DB679-20A3-4F69-A731-5A6D85C1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96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A0E41-396A-453D-B84F-6F186E4E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33" y="807708"/>
            <a:ext cx="7886700" cy="4351338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）指令级并行</a:t>
            </a:r>
            <a:endParaRPr lang="en-US" altLang="zh-CN" dirty="0"/>
          </a:p>
          <a:p>
            <a:r>
              <a:rPr lang="zh-CN" altLang="en-US" dirty="0"/>
              <a:t>概念：处理器可以同时执行多条指令的属性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18032-C701-4643-A3D3-442C5FD7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A7B46-BC39-47D0-ACD9-B41E0D14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5B480-A55A-4721-A8B3-9D958A08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F413E2-BFCB-46CF-BB7A-7B067DB0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80" y="2364894"/>
            <a:ext cx="4581885" cy="180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9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90524-6E62-59B3-21B5-21CEDF58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491" y="2482578"/>
            <a:ext cx="5203017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为什么要学习这门课程？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5108C-E80D-C072-79BF-A39986C9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C2676-249C-FD7F-019D-8A14BDC2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9D0F9-EE0D-E799-E44A-45310A0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24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A95C0-6B41-4D41-9EA4-E00E5B2F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7104"/>
            <a:ext cx="7886700" cy="4351338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）单指令多数据并行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EB157-3765-437D-B711-8EA7A0E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DF8EE-938A-4D93-87B7-D1D746A4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CA070-AD10-4384-9528-BE9B3AA9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180F12-B569-443A-BD96-D1F0310E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12" y="2075827"/>
            <a:ext cx="5331934" cy="36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42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A4A68-3208-4B3F-AB29-CAB3EAC9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、抽象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DF19B-7E61-4F71-95D5-0762D090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88A81-54A8-43D0-939B-5B11C4EC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DB96C-D870-4207-BFD4-121D8289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88FD20-0283-41EA-A19E-BE715B83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846593"/>
            <a:ext cx="5386672" cy="21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69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6ACC8-00FB-4951-8617-010E12E1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9A5EB-E14C-45A7-B255-C330B95F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从程序运行的角度，介绍了计算机的硬件构成、高速缓存、存储系统、操作系统，程序执行方式等的运作机制。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CB8EF-F079-4193-BE29-F3E67A6C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32ECC-0B01-4F59-BA7B-B9288E68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2B287-50D5-48B9-99DA-61C1638D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1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34794-DAAE-4E5B-BF56-E303FDD7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81F8F-D915-4FF4-B49F-82AFF3EE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5CEB9-49E3-4127-9689-D4EE70B4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322AB6-DE39-4E1D-AD79-07460281ADE7}"/>
              </a:ext>
            </a:extLst>
          </p:cNvPr>
          <p:cNvSpPr txBox="1"/>
          <p:nvPr/>
        </p:nvSpPr>
        <p:spPr>
          <a:xfrm>
            <a:off x="3312543" y="2053087"/>
            <a:ext cx="16390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8E3C8C-9340-411F-ABE1-5C017DB10633}"/>
              </a:ext>
            </a:extLst>
          </p:cNvPr>
          <p:cNvCxnSpPr>
            <a:cxnSpLocks/>
          </p:cNvCxnSpPr>
          <p:nvPr/>
        </p:nvCxnSpPr>
        <p:spPr>
          <a:xfrm flipV="1">
            <a:off x="2122098" y="2285002"/>
            <a:ext cx="1190445" cy="167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736B931-7655-49DF-950A-508B58247134}"/>
              </a:ext>
            </a:extLst>
          </p:cNvPr>
          <p:cNvSpPr txBox="1"/>
          <p:nvPr/>
        </p:nvSpPr>
        <p:spPr>
          <a:xfrm>
            <a:off x="836763" y="2311879"/>
            <a:ext cx="12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输入程序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BC52657-3A30-4CB9-A9E6-DF822E466478}"/>
              </a:ext>
            </a:extLst>
          </p:cNvPr>
          <p:cNvCxnSpPr>
            <a:cxnSpLocks/>
          </p:cNvCxnSpPr>
          <p:nvPr/>
        </p:nvCxnSpPr>
        <p:spPr>
          <a:xfrm>
            <a:off x="4951562" y="2229127"/>
            <a:ext cx="11634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F79E431-1538-4E5A-9E83-CEEA8749C76A}"/>
              </a:ext>
            </a:extLst>
          </p:cNvPr>
          <p:cNvSpPr txBox="1"/>
          <p:nvPr/>
        </p:nvSpPr>
        <p:spPr>
          <a:xfrm>
            <a:off x="5947913" y="2035835"/>
            <a:ext cx="12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输出结果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F9C8D6-3C5C-4407-8DDB-119F9304FF82}"/>
              </a:ext>
            </a:extLst>
          </p:cNvPr>
          <p:cNvSpPr txBox="1"/>
          <p:nvPr/>
        </p:nvSpPr>
        <p:spPr>
          <a:xfrm>
            <a:off x="2416551" y="3502153"/>
            <a:ext cx="5560795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机器如何支持程序的运行？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为什么有时程序可以运行，有时不行？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为什么程序运行出错？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为什么程序被攻击？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FE0964-EFC1-4A20-A19E-7F47E966411A}"/>
              </a:ext>
            </a:extLst>
          </p:cNvPr>
          <p:cNvCxnSpPr>
            <a:cxnSpLocks/>
          </p:cNvCxnSpPr>
          <p:nvPr/>
        </p:nvCxnSpPr>
        <p:spPr>
          <a:xfrm>
            <a:off x="4143204" y="2487746"/>
            <a:ext cx="0" cy="9412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5B82BCC-9DD7-B968-3CFB-EF4CEE311ECD}"/>
              </a:ext>
            </a:extLst>
          </p:cNvPr>
          <p:cNvSpPr txBox="1"/>
          <p:nvPr/>
        </p:nvSpPr>
        <p:spPr>
          <a:xfrm>
            <a:off x="3666523" y="1683755"/>
            <a:ext cx="93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计算机</a:t>
            </a:r>
          </a:p>
        </p:txBody>
      </p:sp>
    </p:spTree>
    <p:extLst>
      <p:ext uri="{BB962C8B-B14F-4D97-AF65-F5344CB8AC3E}">
        <p14:creationId xmlns:p14="http://schemas.microsoft.com/office/powerpoint/2010/main" val="405235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AEE6A-37DE-1F98-24E0-40D1DE774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07" y="440981"/>
            <a:ext cx="5161779" cy="43317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问题一：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-2147483648 &lt; 2147483647</a:t>
            </a:r>
          </a:p>
          <a:p>
            <a:pPr algn="l">
              <a:lnSpc>
                <a:spcPct val="16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int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= -2147483648;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&lt; 2147483647</a:t>
            </a:r>
          </a:p>
          <a:p>
            <a:pPr algn="l">
              <a:lnSpc>
                <a:spcPct val="16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-2147483647-1 &lt; 2147483647</a:t>
            </a:r>
          </a:p>
          <a:p>
            <a:pPr>
              <a:lnSpc>
                <a:spcPct val="16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请问上述三个问题的结果是什么？（是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否）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6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6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71438-E8AE-888D-82A8-73AA82A4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94787-5002-2199-87E4-CCF3D8A7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B3C3A-878E-0AD7-10E1-1C536EB5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7C60C2-3300-4926-FB27-A845F25A8DCB}"/>
              </a:ext>
            </a:extLst>
          </p:cNvPr>
          <p:cNvSpPr txBox="1"/>
          <p:nvPr/>
        </p:nvSpPr>
        <p:spPr>
          <a:xfrm>
            <a:off x="241684" y="4724883"/>
            <a:ext cx="8723009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ISO C90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的标准下，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位机上运行的结果是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AC825D-F89B-1B22-ED23-AD60914A2F4E}"/>
              </a:ext>
            </a:extLst>
          </p:cNvPr>
          <p:cNvSpPr txBox="1"/>
          <p:nvPr/>
        </p:nvSpPr>
        <p:spPr>
          <a:xfrm>
            <a:off x="5669001" y="1008672"/>
            <a:ext cx="3233315" cy="2862322"/>
          </a:xfrm>
          <a:prstGeom prst="rect">
            <a:avLst/>
          </a:prstGeom>
          <a:noFill/>
          <a:ln w="38100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解释该问题需要了解：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编译器如何处理字面量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高级语言中运算规则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高级语言与指令之间的对应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机器指令的执行过程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机器级数据的表示和运算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……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7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96ECBDC-78F7-C7A9-C511-87F75A11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15" y="57479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问题二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6C866-2E19-4138-9BBB-287A05FB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07A8-36FD-4CCE-80BC-4DBBE2A0A6E6}" type="datetime1">
              <a:rPr lang="zh-CN" altLang="en-US" smtClean="0"/>
              <a:t>2023/12/27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52858-E844-41EA-B214-B4E89286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BC7D1-54E8-461B-B655-D602BDBD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31829B-57C3-0A4A-CC77-B8182081E8A0}"/>
              </a:ext>
            </a:extLst>
          </p:cNvPr>
          <p:cNvSpPr txBox="1"/>
          <p:nvPr/>
        </p:nvSpPr>
        <p:spPr>
          <a:xfrm>
            <a:off x="517137" y="1140481"/>
            <a:ext cx="457757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Main.c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int d=100;</a:t>
            </a:r>
          </a:p>
          <a:p>
            <a:pPr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int x=200;</a:t>
            </a:r>
          </a:p>
          <a:p>
            <a:pPr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int main()</a:t>
            </a:r>
          </a:p>
          <a:p>
            <a:pPr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p1( );</a:t>
            </a:r>
          </a:p>
          <a:p>
            <a:pPr algn="l"/>
            <a:r>
              <a:rPr lang="pt-BR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printf (“d=%d, x=%d\n”, d, x );</a:t>
            </a:r>
          </a:p>
          <a:p>
            <a:pPr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return 0;</a:t>
            </a:r>
          </a:p>
          <a:p>
            <a:pPr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algn="l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打印出来的结果是什么？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A4E74C-32A1-5D8C-FFF1-28E2016441D5}"/>
              </a:ext>
            </a:extLst>
          </p:cNvPr>
          <p:cNvSpPr txBox="1"/>
          <p:nvPr/>
        </p:nvSpPr>
        <p:spPr>
          <a:xfrm>
            <a:off x="5623696" y="1140481"/>
            <a:ext cx="26970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P1.c</a:t>
            </a: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double d;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void p1( )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d=1.0;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58E419-B830-B19B-BB8B-AFADDD4C2614}"/>
              </a:ext>
            </a:extLst>
          </p:cNvPr>
          <p:cNvSpPr txBox="1"/>
          <p:nvPr/>
        </p:nvSpPr>
        <p:spPr>
          <a:xfrm>
            <a:off x="5282035" y="3686194"/>
            <a:ext cx="3233315" cy="2542363"/>
          </a:xfrm>
          <a:prstGeom prst="rect">
            <a:avLst/>
          </a:prstGeom>
          <a:noFill/>
          <a:ln w="38100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解释该问题需要了解：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机器级数据的表示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变量的存储空间分配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数据的大端</a:t>
            </a:r>
            <a:r>
              <a:rPr lang="en-US" altLang="zh-CN" b="1" dirty="0">
                <a:solidFill>
                  <a:srgbClr val="0000FF"/>
                </a:solidFill>
              </a:rPr>
              <a:t>/</a:t>
            </a:r>
            <a:r>
              <a:rPr lang="zh-CN" altLang="en-US" b="1" dirty="0">
                <a:solidFill>
                  <a:srgbClr val="0000FF"/>
                </a:solidFill>
              </a:rPr>
              <a:t>小端存储方式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链接器的符号解析规则</a:t>
            </a:r>
          </a:p>
          <a:p>
            <a:pPr algn="l">
              <a:lnSpc>
                <a:spcPct val="150000"/>
              </a:lnSpc>
            </a:pPr>
            <a:r>
              <a:rPr lang="en-US" altLang="zh-CN" sz="1800" b="1" i="0" u="none" strike="noStrike" baseline="0" dirty="0">
                <a:solidFill>
                  <a:srgbClr val="3366FF"/>
                </a:solidFill>
                <a:latin typeface="CIDFont+F2"/>
              </a:rPr>
              <a:t>……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288F62-9CDA-BB7E-C375-D37CBA9492E5}"/>
              </a:ext>
            </a:extLst>
          </p:cNvPr>
          <p:cNvSpPr txBox="1"/>
          <p:nvPr/>
        </p:nvSpPr>
        <p:spPr>
          <a:xfrm>
            <a:off x="517137" y="4592262"/>
            <a:ext cx="377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d=0</a:t>
            </a:r>
            <a:r>
              <a:rPr lang="zh-CN" altLang="fr-FR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fr-FR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x=1 072 693 248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59345-D196-69C1-A6B7-B632EF34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11" y="562171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问题三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703D3-7CB4-974A-E4BF-194A4151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05EBC0-00A7-EB1A-36B9-658AA0553A21}"/>
              </a:ext>
            </a:extLst>
          </p:cNvPr>
          <p:cNvSpPr>
            <a:spLocks/>
          </p:cNvSpPr>
          <p:nvPr/>
        </p:nvSpPr>
        <p:spPr bwMode="auto">
          <a:xfrm>
            <a:off x="529377" y="956294"/>
            <a:ext cx="7744828" cy="2844800"/>
          </a:xfrm>
          <a:prstGeom prst="rect">
            <a:avLst/>
          </a:prstGeom>
          <a:noFill/>
          <a:ln w="635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typedef struct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  int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} </a:t>
            </a:r>
            <a:r>
              <a:rPr lang="en-US" sz="2000" b="1" dirty="0" err="1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struct_t</a:t>
            </a: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2000" b="1" dirty="0">
              <a:latin typeface="黑体" panose="02010609060101010101" pitchFamily="49" charset="-122"/>
              <a:ea typeface="黑体" panose="02010609060101010101" pitchFamily="49" charset="-122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double fun(int </a:t>
            </a:r>
            <a:r>
              <a:rPr lang="en-US" sz="2000" b="1" dirty="0" err="1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i</a:t>
            </a: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  volatile </a:t>
            </a:r>
            <a:r>
              <a:rPr lang="en-US" sz="2000" b="1" dirty="0" err="1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struct_t</a:t>
            </a: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  </a:t>
            </a:r>
            <a:r>
              <a:rPr lang="en-US" sz="2000" b="1" dirty="0" err="1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s.d</a:t>
            </a: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  </a:t>
            </a:r>
            <a:r>
              <a:rPr lang="en-US" sz="2000" b="1" dirty="0" err="1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s.a</a:t>
            </a: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[</a:t>
            </a:r>
            <a:r>
              <a:rPr lang="en-US" sz="2000" b="1" dirty="0" err="1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i</a:t>
            </a: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  return </a:t>
            </a:r>
            <a:r>
              <a:rPr lang="en-US" sz="2000" b="1" dirty="0" err="1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s.d</a:t>
            </a: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Monaco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32C712-16C5-B81C-5DA2-AED5473C409E}"/>
              </a:ext>
            </a:extLst>
          </p:cNvPr>
          <p:cNvSpPr>
            <a:spLocks/>
          </p:cNvSpPr>
          <p:nvPr/>
        </p:nvSpPr>
        <p:spPr bwMode="auto">
          <a:xfrm>
            <a:off x="671829" y="4475917"/>
            <a:ext cx="3543332" cy="171522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</a:t>
            </a:r>
            <a:r>
              <a:rPr lang="zh-CN" alt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→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</a:t>
            </a:r>
            <a:r>
              <a:rPr lang="zh-CN" alt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→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</a:t>
            </a:r>
            <a:r>
              <a:rPr lang="zh-CN" alt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→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</a:t>
            </a:r>
            <a:r>
              <a:rPr lang="zh-CN" alt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→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</a:t>
            </a:r>
            <a:r>
              <a:rPr lang="zh-CN" alt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→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→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4" name="页脚占位符 4">
            <a:extLst>
              <a:ext uri="{FF2B5EF4-FFF2-40B4-BE49-F238E27FC236}">
                <a16:creationId xmlns:a16="http://schemas.microsoft.com/office/drawing/2014/main" id="{6B3ADF3E-8741-0B4F-2903-0F496D91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7E4C070A-B9D1-1F43-44C7-A76250EA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4AECEEE-0B0C-4847-BC36-879BD099159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453DD0EC-A0AE-94AC-550F-1E03FBF1F7AD}"/>
              </a:ext>
            </a:extLst>
          </p:cNvPr>
          <p:cNvSpPr>
            <a:spLocks/>
          </p:cNvSpPr>
          <p:nvPr/>
        </p:nvSpPr>
        <p:spPr bwMode="auto">
          <a:xfrm>
            <a:off x="7334994" y="1589598"/>
            <a:ext cx="1537195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endParaRPr 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charset="0"/>
              <a:sym typeface="Courier New" charset="0"/>
            </a:endParaRPr>
          </a:p>
        </p:txBody>
      </p:sp>
      <p:graphicFrame>
        <p:nvGraphicFramePr>
          <p:cNvPr id="18" name="Group 9">
            <a:extLst>
              <a:ext uri="{FF2B5EF4-FFF2-40B4-BE49-F238E27FC236}">
                <a16:creationId xmlns:a16="http://schemas.microsoft.com/office/drawing/2014/main" id="{2991F824-5453-4CA2-7A8F-9EF64D939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30877"/>
              </p:ext>
            </p:extLst>
          </p:nvPr>
        </p:nvGraphicFramePr>
        <p:xfrm>
          <a:off x="4928663" y="565774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AutoShape 6">
            <a:extLst>
              <a:ext uri="{FF2B5EF4-FFF2-40B4-BE49-F238E27FC236}">
                <a16:creationId xmlns:a16="http://schemas.microsoft.com/office/drawing/2014/main" id="{639B6D47-AE45-2A81-A1EC-40F14D691B82}"/>
              </a:ext>
            </a:extLst>
          </p:cNvPr>
          <p:cNvSpPr>
            <a:spLocks/>
          </p:cNvSpPr>
          <p:nvPr/>
        </p:nvSpPr>
        <p:spPr bwMode="auto">
          <a:xfrm flipH="1">
            <a:off x="4592432" y="1708774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D0E32DED-D551-29E5-8779-0E8E49595E01}"/>
              </a:ext>
            </a:extLst>
          </p:cNvPr>
          <p:cNvSpPr/>
          <p:nvPr/>
        </p:nvSpPr>
        <p:spPr>
          <a:xfrm>
            <a:off x="3348027" y="22372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charset="0"/>
                <a:sym typeface="Courier New" charset="0"/>
              </a:rPr>
              <a:t>struct_t</a:t>
            </a:r>
            <a:endParaRPr 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A12ACB-E25C-CF1A-43C3-3ED53B7485B7}"/>
              </a:ext>
            </a:extLst>
          </p:cNvPr>
          <p:cNvSpPr txBox="1"/>
          <p:nvPr/>
        </p:nvSpPr>
        <p:spPr>
          <a:xfrm>
            <a:off x="5017491" y="4063695"/>
            <a:ext cx="3086100" cy="2126864"/>
          </a:xfrm>
          <a:prstGeom prst="rect">
            <a:avLst/>
          </a:prstGeom>
          <a:noFill/>
          <a:ln w="28575"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IDFont+F2"/>
              </a:rPr>
              <a:t>理解该问题需要了解：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CIDFont+F2"/>
              </a:rPr>
              <a:t>机器级数据的表示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CIDFont+F2"/>
              </a:rPr>
              <a:t>过程调用机制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CIDFont+F2"/>
              </a:rPr>
              <a:t>栈帧中数据的布局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IDFont+F2"/>
              </a:rPr>
              <a:t>……</a:t>
            </a:r>
            <a:endParaRPr lang="zh-CN" altLang="en-US" b="1" dirty="0">
              <a:solidFill>
                <a:srgbClr val="0000FF"/>
              </a:solidFill>
              <a:latin typeface="CIDFont+F2"/>
            </a:endParaRPr>
          </a:p>
        </p:txBody>
      </p:sp>
    </p:spTree>
    <p:extLst>
      <p:ext uri="{BB962C8B-B14F-4D97-AF65-F5344CB8AC3E}">
        <p14:creationId xmlns:p14="http://schemas.microsoft.com/office/powerpoint/2010/main" val="204664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2C6C5-05A9-28D5-5E78-E42D401A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11" y="562171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问题四：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0937D-EFDC-ABD2-5FD6-F22C95BB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A8EF-2CD4-4FDE-A47B-8259BB437F06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FECA1-2ADF-EF8F-DA79-1642A614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E765F-B0F6-FA24-FFCE-0360CA61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3B20A07-4FC3-95EA-D622-5D214BD031FC}"/>
              </a:ext>
            </a:extLst>
          </p:cNvPr>
          <p:cNvSpPr>
            <a:spLocks/>
          </p:cNvSpPr>
          <p:nvPr/>
        </p:nvSpPr>
        <p:spPr bwMode="auto">
          <a:xfrm>
            <a:off x="4605548" y="11461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4CA544B-CC8E-749D-1906-220A46AABFF3}"/>
              </a:ext>
            </a:extLst>
          </p:cNvPr>
          <p:cNvSpPr>
            <a:spLocks/>
          </p:cNvSpPr>
          <p:nvPr/>
        </p:nvSpPr>
        <p:spPr bwMode="auto">
          <a:xfrm>
            <a:off x="376448" y="1146175"/>
            <a:ext cx="4114800" cy="2273300"/>
          </a:xfrm>
          <a:prstGeom prst="rect">
            <a:avLst/>
          </a:prstGeom>
          <a:solidFill>
            <a:srgbClr val="FFFFCC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B21FB463-244C-147D-521C-B2A24905383F}"/>
              </a:ext>
            </a:extLst>
          </p:cNvPr>
          <p:cNvGrpSpPr>
            <a:grpSpLocks/>
          </p:cNvGrpSpPr>
          <p:nvPr/>
        </p:nvGrpSpPr>
        <p:grpSpPr bwMode="auto">
          <a:xfrm>
            <a:off x="4113423" y="2403475"/>
            <a:ext cx="762000" cy="228600"/>
            <a:chOff x="0" y="0"/>
            <a:chExt cx="480" cy="144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14DA873D-CA4A-B2B5-3FFC-B44781704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0EBD369D-6502-A8FA-F7D6-8C1E4A71FE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C0651DE9-633F-0BC4-70FC-77F0CDEE1134}"/>
              </a:ext>
            </a:extLst>
          </p:cNvPr>
          <p:cNvGrpSpPr/>
          <p:nvPr/>
        </p:nvGrpSpPr>
        <p:grpSpPr>
          <a:xfrm>
            <a:off x="1857795" y="3429000"/>
            <a:ext cx="5871668" cy="969496"/>
            <a:chOff x="1875047" y="3886200"/>
            <a:chExt cx="5871668" cy="969496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B0E57E98-F457-FA5D-45A7-42D373517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878" y="3886200"/>
              <a:ext cx="1140837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81.8ms</a:t>
              </a:r>
            </a:p>
          </p:txBody>
        </p:sp>
        <p:sp>
          <p:nvSpPr>
            <p:cNvPr id="14" name="TextBox 1">
              <a:extLst>
                <a:ext uri="{FF2B5EF4-FFF2-40B4-BE49-F238E27FC236}">
                  <a16:creationId xmlns:a16="http://schemas.microsoft.com/office/drawing/2014/main" id="{0D1E28EA-DB5E-A939-636B-EAC26BD555FB}"/>
                </a:ext>
              </a:extLst>
            </p:cNvPr>
            <p:cNvSpPr txBox="1"/>
            <p:nvPr/>
          </p:nvSpPr>
          <p:spPr>
            <a:xfrm>
              <a:off x="1875047" y="3886200"/>
              <a:ext cx="1066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4.3ms</a:t>
              </a: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AEA9FB95-3004-FD8A-5311-DB2BC302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694" y="4409420"/>
              <a:ext cx="367558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2.0 GHz Intel Core i7 </a:t>
              </a:r>
              <a:r>
                <a:rPr lang="en-US" sz="2400" dirty="0" err="1">
                  <a:solidFill>
                    <a:schemeClr val="tx1"/>
                  </a:solidFill>
                  <a:latin typeface="+mn-lt"/>
                  <a:ea typeface="Calibri" charset="0"/>
                  <a:cs typeface="Calibri" charset="0"/>
                  <a:sym typeface="Calibri" charset="0"/>
                </a:rPr>
                <a:t>Haswell</a:t>
              </a:r>
              <a:endParaRPr lang="en-US" sz="24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FE7DBBB-4216-6FC1-7715-7A4F4C7DDE32}"/>
              </a:ext>
            </a:extLst>
          </p:cNvPr>
          <p:cNvSpPr txBox="1"/>
          <p:nvPr/>
        </p:nvSpPr>
        <p:spPr>
          <a:xfrm>
            <a:off x="3389504" y="4458865"/>
            <a:ext cx="2971837" cy="1711944"/>
          </a:xfrm>
          <a:prstGeom prst="rect">
            <a:avLst/>
          </a:prstGeom>
          <a:noFill/>
          <a:ln w="19050"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CIDFont+F2"/>
              </a:rPr>
              <a:t>解释该问题需要了解：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CIDFont+F2"/>
              </a:rPr>
              <a:t>数组的存放方式</a:t>
            </a:r>
            <a:endParaRPr lang="en-US" altLang="zh-CN" b="1" dirty="0">
              <a:solidFill>
                <a:srgbClr val="0000FF"/>
              </a:solidFill>
              <a:latin typeface="CIDFont+F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latin typeface="CIDFont+F2"/>
              </a:rPr>
              <a:t>Cache</a:t>
            </a:r>
            <a:r>
              <a:rPr lang="zh-CN" altLang="en-US" b="1" dirty="0">
                <a:solidFill>
                  <a:srgbClr val="0000FF"/>
                </a:solidFill>
                <a:latin typeface="CIDFont+F2"/>
              </a:rPr>
              <a:t>机制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CIDFont+F2"/>
              </a:rPr>
              <a:t>访问局部性</a:t>
            </a:r>
          </a:p>
        </p:txBody>
      </p:sp>
    </p:spTree>
    <p:extLst>
      <p:ext uri="{BB962C8B-B14F-4D97-AF65-F5344CB8AC3E}">
        <p14:creationId xmlns:p14="http://schemas.microsoft.com/office/powerpoint/2010/main" val="23619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3737</TotalTime>
  <Words>1986</Words>
  <Application>Microsoft Office PowerPoint</Application>
  <PresentationFormat>全屏显示(4:3)</PresentationFormat>
  <Paragraphs>434</Paragraphs>
  <Slides>42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61" baseType="lpstr">
      <vt:lpstr>-apple-system</vt:lpstr>
      <vt:lpstr>CIDFont+F2</vt:lpstr>
      <vt:lpstr>等线</vt:lpstr>
      <vt:lpstr>等线 Light</vt:lpstr>
      <vt:lpstr>黑体</vt:lpstr>
      <vt:lpstr>楷体</vt:lpstr>
      <vt:lpstr>宋体</vt:lpstr>
      <vt:lpstr>Arial</vt:lpstr>
      <vt:lpstr>Arial Narrow</vt:lpstr>
      <vt:lpstr>Calibri</vt:lpstr>
      <vt:lpstr>Calibri Light</vt:lpstr>
      <vt:lpstr>Cambria Math</vt:lpstr>
      <vt:lpstr>Courier New</vt:lpstr>
      <vt:lpstr>Tahoma</vt:lpstr>
      <vt:lpstr>Times New Roman</vt:lpstr>
      <vt:lpstr>Wingdings</vt:lpstr>
      <vt:lpstr>Wingdings 2</vt:lpstr>
      <vt:lpstr>Office 主题​​</vt:lpstr>
      <vt:lpstr>自定义设计方案</vt:lpstr>
      <vt:lpstr>软件设计与体系结构</vt:lpstr>
      <vt:lpstr>课程简介</vt:lpstr>
      <vt:lpstr>PowerPoint 演示文稿</vt:lpstr>
      <vt:lpstr>为什么要学习这门课程？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课程目标</vt:lpstr>
      <vt:lpstr>课程内容</vt:lpstr>
      <vt:lpstr>考核方式</vt:lpstr>
      <vt:lpstr>第一章 计算机系统漫游</vt:lpstr>
      <vt:lpstr>PowerPoint 演示文稿</vt:lpstr>
      <vt:lpstr>什么是计算机系统</vt:lpstr>
      <vt:lpstr>PowerPoint 演示文稿</vt:lpstr>
      <vt:lpstr>一、计算机的组织结构</vt:lpstr>
      <vt:lpstr>PowerPoint 演示文稿</vt:lpstr>
      <vt:lpstr>PowerPoint 演示文稿</vt:lpstr>
      <vt:lpstr>二、程序的翻译</vt:lpstr>
      <vt:lpstr>三、程序的执行</vt:lpstr>
      <vt:lpstr>PowerPoint 演示文稿</vt:lpstr>
      <vt:lpstr>四、高速缓存</vt:lpstr>
      <vt:lpstr>PowerPoint 演示文稿</vt:lpstr>
      <vt:lpstr>五、存储设备形成的层次结构</vt:lpstr>
      <vt:lpstr>六、操作系统</vt:lpstr>
      <vt:lpstr>PowerPoint 演示文稿</vt:lpstr>
      <vt:lpstr>PowerPoint 演示文稿</vt:lpstr>
      <vt:lpstr>PowerPoint 演示文稿</vt:lpstr>
      <vt:lpstr>七、重要主题</vt:lpstr>
      <vt:lpstr>练习：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3、抽象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软件设计与体系结构</dc:title>
  <dc:creator>xie qianru</dc:creator>
  <cp:lastModifiedBy>Maxbao</cp:lastModifiedBy>
  <cp:revision>41</cp:revision>
  <dcterms:created xsi:type="dcterms:W3CDTF">2021-08-30T09:51:37Z</dcterms:created>
  <dcterms:modified xsi:type="dcterms:W3CDTF">2023-12-27T14:04:31Z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2023-11-05T13:30:35Z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767d9d23-86e1-443f-b911-b06abf3f921b</vt:lpwstr>
  </property>
  <property fmtid="{D5CDD505-2E9C-101B-9397-08002B2CF9AE}" pid="7" name="MSIP_Label_defa4170-0d19-0005-0004-bc88714345d2_ActionId">
    <vt:lpwstr>84670907-1519-45e2-8bf1-77223568566f</vt:lpwstr>
  </property>
  <property fmtid="{D5CDD505-2E9C-101B-9397-08002B2CF9AE}" pid="8" name="MSIP_Label_defa4170-0d19-0005-0004-bc88714345d2_ContentBits">
    <vt:lpwstr>0</vt:lpwstr>
  </property>
</Properties>
</file>