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6"/>
  </p:notesMasterIdLst>
  <p:handoutMasterIdLst>
    <p:handoutMasterId r:id="rId107"/>
  </p:handoutMasterIdLst>
  <p:sldIdLst>
    <p:sldId id="363" r:id="rId2"/>
    <p:sldId id="526" r:id="rId3"/>
    <p:sldId id="416" r:id="rId4"/>
    <p:sldId id="527" r:id="rId5"/>
    <p:sldId id="625" r:id="rId6"/>
    <p:sldId id="626" r:id="rId7"/>
    <p:sldId id="523" r:id="rId8"/>
    <p:sldId id="627" r:id="rId9"/>
    <p:sldId id="628" r:id="rId10"/>
    <p:sldId id="528" r:id="rId11"/>
    <p:sldId id="529" r:id="rId12"/>
    <p:sldId id="530" r:id="rId13"/>
    <p:sldId id="531" r:id="rId14"/>
    <p:sldId id="532" r:id="rId15"/>
    <p:sldId id="533" r:id="rId16"/>
    <p:sldId id="534" r:id="rId17"/>
    <p:sldId id="535" r:id="rId18"/>
    <p:sldId id="536" r:id="rId19"/>
    <p:sldId id="539" r:id="rId20"/>
    <p:sldId id="537" r:id="rId21"/>
    <p:sldId id="538" r:id="rId22"/>
    <p:sldId id="540" r:id="rId23"/>
    <p:sldId id="541" r:id="rId24"/>
    <p:sldId id="542" r:id="rId25"/>
    <p:sldId id="545" r:id="rId26"/>
    <p:sldId id="547" r:id="rId27"/>
    <p:sldId id="546" r:id="rId28"/>
    <p:sldId id="548" r:id="rId29"/>
    <p:sldId id="549" r:id="rId30"/>
    <p:sldId id="550" r:id="rId31"/>
    <p:sldId id="551" r:id="rId32"/>
    <p:sldId id="552" r:id="rId33"/>
    <p:sldId id="553" r:id="rId34"/>
    <p:sldId id="554" r:id="rId35"/>
    <p:sldId id="555" r:id="rId36"/>
    <p:sldId id="556" r:id="rId37"/>
    <p:sldId id="557" r:id="rId38"/>
    <p:sldId id="558" r:id="rId39"/>
    <p:sldId id="561" r:id="rId40"/>
    <p:sldId id="560" r:id="rId41"/>
    <p:sldId id="562" r:id="rId42"/>
    <p:sldId id="563" r:id="rId43"/>
    <p:sldId id="564" r:id="rId44"/>
    <p:sldId id="565" r:id="rId45"/>
    <p:sldId id="566" r:id="rId46"/>
    <p:sldId id="567" r:id="rId47"/>
    <p:sldId id="569" r:id="rId48"/>
    <p:sldId id="568" r:id="rId49"/>
    <p:sldId id="570" r:id="rId50"/>
    <p:sldId id="571" r:id="rId51"/>
    <p:sldId id="572" r:id="rId52"/>
    <p:sldId id="573" r:id="rId53"/>
    <p:sldId id="575" r:id="rId54"/>
    <p:sldId id="559" r:id="rId55"/>
    <p:sldId id="574" r:id="rId56"/>
    <p:sldId id="576" r:id="rId57"/>
    <p:sldId id="577" r:id="rId58"/>
    <p:sldId id="578" r:id="rId59"/>
    <p:sldId id="579" r:id="rId60"/>
    <p:sldId id="580" r:id="rId61"/>
    <p:sldId id="581" r:id="rId62"/>
    <p:sldId id="582" r:id="rId63"/>
    <p:sldId id="583" r:id="rId64"/>
    <p:sldId id="623" r:id="rId65"/>
    <p:sldId id="584" r:id="rId66"/>
    <p:sldId id="624" r:id="rId67"/>
    <p:sldId id="585" r:id="rId68"/>
    <p:sldId id="586" r:id="rId69"/>
    <p:sldId id="587" r:id="rId70"/>
    <p:sldId id="588" r:id="rId71"/>
    <p:sldId id="589" r:id="rId72"/>
    <p:sldId id="591" r:id="rId73"/>
    <p:sldId id="590" r:id="rId74"/>
    <p:sldId id="592" r:id="rId75"/>
    <p:sldId id="593" r:id="rId76"/>
    <p:sldId id="594" r:id="rId77"/>
    <p:sldId id="595" r:id="rId78"/>
    <p:sldId id="596" r:id="rId79"/>
    <p:sldId id="597" r:id="rId80"/>
    <p:sldId id="599" r:id="rId81"/>
    <p:sldId id="613" r:id="rId82"/>
    <p:sldId id="600" r:id="rId83"/>
    <p:sldId id="601" r:id="rId84"/>
    <p:sldId id="598" r:id="rId85"/>
    <p:sldId id="602" r:id="rId86"/>
    <p:sldId id="614" r:id="rId87"/>
    <p:sldId id="615" r:id="rId88"/>
    <p:sldId id="621" r:id="rId89"/>
    <p:sldId id="620" r:id="rId90"/>
    <p:sldId id="619" r:id="rId91"/>
    <p:sldId id="618" r:id="rId92"/>
    <p:sldId id="617" r:id="rId93"/>
    <p:sldId id="616" r:id="rId94"/>
    <p:sldId id="622" r:id="rId95"/>
    <p:sldId id="603" r:id="rId96"/>
    <p:sldId id="605" r:id="rId97"/>
    <p:sldId id="604" r:id="rId98"/>
    <p:sldId id="606" r:id="rId99"/>
    <p:sldId id="607" r:id="rId100"/>
    <p:sldId id="608" r:id="rId101"/>
    <p:sldId id="609" r:id="rId102"/>
    <p:sldId id="610" r:id="rId103"/>
    <p:sldId id="611" r:id="rId104"/>
    <p:sldId id="612" r:id="rId105"/>
  </p:sldIdLst>
  <p:sldSz cx="9144000" cy="6858000" type="screen4x3"/>
  <p:notesSz cx="7102475" cy="8991600"/>
  <p:embeddedFontLst>
    <p:embeddedFont>
      <p:font typeface="Verdana" panose="020B0604030504040204" pitchFamily="34" charset="0"/>
      <p:regular r:id="rId108"/>
      <p:bold r:id="rId109"/>
      <p:italic r:id="rId110"/>
      <p:boldItalic r:id="rId111"/>
    </p:embeddedFont>
    <p:embeddedFont>
      <p:font typeface="华文新魏" panose="02010800040101010101" pitchFamily="2" charset="-122"/>
      <p:regular r:id="rId112"/>
    </p:embeddedFont>
    <p:embeddedFont>
      <p:font typeface="华文行楷" panose="02010800040101010101" pitchFamily="2" charset="-122"/>
      <p:regular r:id="rId113"/>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3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F05C"/>
    <a:srgbClr val="5A9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40" autoAdjust="0"/>
    <p:restoredTop sz="93814" autoAdjust="0"/>
  </p:normalViewPr>
  <p:slideViewPr>
    <p:cSldViewPr>
      <p:cViewPr varScale="1">
        <p:scale>
          <a:sx n="141" d="100"/>
          <a:sy n="141" d="100"/>
        </p:scale>
        <p:origin x="696" y="101"/>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60" y="-96"/>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5.fntdata"/><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6.fntdata"/><Relationship Id="rId118"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1.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3.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bao" userId="60f87d71-f48e-426d-9a55-4766703778a1" providerId="ADAL" clId="{C1BB3F13-FEE4-4363-8D78-6E39E26B654C}"/>
    <pc:docChg chg="modSld">
      <pc:chgData name="Maxbao" userId="60f87d71-f48e-426d-9a55-4766703778a1" providerId="ADAL" clId="{C1BB3F13-FEE4-4363-8D78-6E39E26B654C}" dt="2023-12-24T07:16:39.286" v="0" actId="1076"/>
      <pc:docMkLst>
        <pc:docMk/>
      </pc:docMkLst>
      <pc:sldChg chg="modSp mod">
        <pc:chgData name="Maxbao" userId="60f87d71-f48e-426d-9a55-4766703778a1" providerId="ADAL" clId="{C1BB3F13-FEE4-4363-8D78-6E39E26B654C}" dt="2023-12-24T07:16:39.286" v="0" actId="1076"/>
        <pc:sldMkLst>
          <pc:docMk/>
          <pc:sldMk cId="0" sldId="534"/>
        </pc:sldMkLst>
        <pc:graphicFrameChg chg="mod">
          <ac:chgData name="Maxbao" userId="60f87d71-f48e-426d-9a55-4766703778a1" providerId="ADAL" clId="{C1BB3F13-FEE4-4363-8D78-6E39E26B654C}" dt="2023-12-24T07:16:39.286" v="0" actId="1076"/>
          <ac:graphicFrameMkLst>
            <pc:docMk/>
            <pc:sldMk cId="0" sldId="534"/>
            <ac:graphicFrameMk id="7" creationId="{00000000-0000-0000-0000-000000000000}"/>
          </ac:graphicFrameMkLst>
        </pc:graphicFrameChg>
      </pc:sldChg>
    </pc:docChg>
  </pc:docChgLst>
  <pc:docChgLst>
    <pc:chgData name="Maxbao" userId="60f87d71-f48e-426d-9a55-4766703778a1" providerId="ADAL" clId="{1DB0FE8B-A6C3-4FB8-BE84-20F7C683B7BC}"/>
    <pc:docChg chg="modSld sldOrd">
      <pc:chgData name="Maxbao" userId="60f87d71-f48e-426d-9a55-4766703778a1" providerId="ADAL" clId="{1DB0FE8B-A6C3-4FB8-BE84-20F7C683B7BC}" dt="2023-12-29T03:50:46.438" v="5"/>
      <pc:docMkLst>
        <pc:docMk/>
      </pc:docMkLst>
      <pc:sldChg chg="ord">
        <pc:chgData name="Maxbao" userId="60f87d71-f48e-426d-9a55-4766703778a1" providerId="ADAL" clId="{1DB0FE8B-A6C3-4FB8-BE84-20F7C683B7BC}" dt="2023-12-22T02:57:23.597" v="1"/>
        <pc:sldMkLst>
          <pc:docMk/>
          <pc:sldMk cId="0" sldId="582"/>
        </pc:sldMkLst>
      </pc:sldChg>
      <pc:sldChg chg="ord">
        <pc:chgData name="Maxbao" userId="60f87d71-f48e-426d-9a55-4766703778a1" providerId="ADAL" clId="{1DB0FE8B-A6C3-4FB8-BE84-20F7C683B7BC}" dt="2023-12-29T03:50:46.438" v="5"/>
        <pc:sldMkLst>
          <pc:docMk/>
          <pc:sldMk cId="0" sldId="599"/>
        </pc:sldMkLst>
      </pc:sldChg>
      <pc:sldChg chg="ord">
        <pc:chgData name="Maxbao" userId="60f87d71-f48e-426d-9a55-4766703778a1" providerId="ADAL" clId="{1DB0FE8B-A6C3-4FB8-BE84-20F7C683B7BC}" dt="2023-12-29T03:40:54.807" v="3"/>
        <pc:sldMkLst>
          <pc:docMk/>
          <pc:sldMk cId="2690070638" sldId="6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95235"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95236"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28E32A2A-8F5C-4A7D-AC42-0D143A0FCEF1}" type="slidenum">
              <a:rPr lang="zh-CN" altLang="en-US"/>
              <a:pPr>
                <a:defRPr/>
              </a:pPr>
              <a:t>‹#›</a:t>
            </a:fld>
            <a:endParaRPr lang="en-US" altLang="zh-CN"/>
          </a:p>
        </p:txBody>
      </p:sp>
    </p:spTree>
    <p:extLst>
      <p:ext uri="{BB962C8B-B14F-4D97-AF65-F5344CB8AC3E}">
        <p14:creationId xmlns:p14="http://schemas.microsoft.com/office/powerpoint/2010/main" val="17066493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traceFormat>
        <inkml:channelProperties>
          <inkml:channelProperty channel="X" name="resolution" value="1516.99072" units="1/cm"/>
          <inkml:channelProperty channel="Y" name="resolution" value="2427.1853" units="1/cm"/>
          <inkml:channelProperty channel="F" name="resolution" value="11.375" units="1/deg"/>
        </inkml:channelProperties>
      </inkml:inkSource>
      <inkml:timestamp xml:id="ts0" timeString="2022-12-15T03:43:31.275"/>
    </inkml:context>
    <inkml:brush xml:id="br0">
      <inkml:brushProperty name="width" value="0.1" units="cm"/>
      <inkml:brushProperty name="height" value="0.1" units="cm"/>
      <inkml:brushProperty name="fitToCurve" value="1"/>
    </inkml:brush>
  </inkml:definitions>
  <inkml:trace contextRef="#ctx0" brushRef="#br0">916 583 58,'0'0'187,"0"0"-73,0 0-62,0 0-27,0 0 11,0 0-4,0 0 7,-16-9 70,11 3-47,0-2-20,-2 1-10,3 1-13,-4 1 14,-5 3-33,2 0 0,-8 2-11,-9 0 11,-1 0-21,-12 0 21,3 11 1,-6 4 9,2 2-10,1 1 0,3 1-3,2-1 3,3-3-8,2 2 8,0-2 1,0 1 12,0 1-13,2-1 0,1 3 2,1 1-2,-1 2-8,0 1 8,2 2 6,2 2 1,3 2-7,0-1 0,6 1 2,1-1-2,1 2-9,-3-3 9,8 0 1,0 0 9,-1-5-10,2 0 0,3 1-4,0 0 4,2 4-6,2-1 6,0 4 13,0-4-1,0 2-12,0-5 0,0 0 5,2-5-5,6 2-10,3-4 10,2-1 12,0-4-9,-1 3-3,1-5 0,3 1 17,0-1-17,1-2 0,4 0 9,-1-1-1,8 0 19,-1-2-27,5 1 0,1 0 41,1 4-41,2-1 0,1-1 6,-4 2 3,1 1 11,1 0-20,-4-1 0,2 1 0,-1-2 0,5-1-4,-2-3 4,4 0 1,2-4 17,-3 0-18,-1 0 0,-6 0 6,1 0-6,-2 0-4,1 0 4,0 0 0,0-2 6,-2 2-6,-1 0 0,-2 0 3,-1 0-3,0 0-6,3-2 6,5 0 10,1-2 10,2 1-20,2-3 1,0 2 14,2-1-15,-5 3-9,4-3 9,-1 3 1,3-3 12,4 3-13,1-4 0,1 2-2,2-1 2,-1-1 0,1 0 0,-2 2 1,-1 3 24,-1-1-25,3-1 0,-4 3-6,-4-1 6,0 1-4,-9-3 3,-3 3 2,-4 0 2,-2-1-3,1 1 0,-1 0 2,2 0-2,9-3-11,1 3 11,-1 0 1,4-1 12,-1 1-13,2-5 0,0 4 5,2-3-5,-4 0-8,2 0 6,-1 3 4,-2-2 5,2 2-7,-5-1 0,5 2 3,-1-2-3,-5 2-5,2-3-2,-1 3 14,-2 0-4,3-1-3,3 1 0,-1-1-1,4-2 1,-1 1-2,7-2 0,-4 0 4,-3 0 3,0 4-5,-3-5 0,-5 3-2,-5 0 2,5 2-9,-5-2 9,3 2 0,0 0 8,0 0-8,-1 0 0,1 0-1,1 0 1,0 0-10,1 0 10,2 0 0,0 0 0,2 2 0,0 2 0,5 1 2,-1-1-2,5 3-9,0-4 8,4 1 2,-2 0 7,-3 0-8,-1-3 0,-5 2 4,-3-3-4,-4 0-6,-6 0 5,-4 0 2,-2 0 11,-4 0-12,2 0 0,1 0 29,-2-11-16,6 3 8,4-6 12,1-2-24,5-2 12,3 2-21,4-1 0,1-3-1,1 0 1,1-2-9,-4-1 8,0-2 1,-10 0-1,-2-2 1,-3 2 0,-5-2 1,-2-1-1,-1-2-1,-4-3 1,0 1 0,-4-2 42,2 1-29,-5 1-12,1 1 67,-3 1-52,0 2-5,0 1-9,-9 2 4,-3 3-8,-4 0 2,-4 0-23,-1 5 14,0 0-31,-4 0 26,1 0 13,0 0 2,3 3-1,0 1 0,0-3-16,-3 2 2,0-1 14,-2-2-18,1 1 4,-4-1-1,-1 0-3,-1 0 15,2-1 3,0 2 4,4 1-4,0 0 7,5 2-6,2-2 5,-2-1 11,-1 1-17,-3 0 0,-1-3-10,-8-1 10,-3 0-16,-2-3-10,-3 2 19,-1-2-9,4 1 16,-2 4 0,5 2-16,3 0 16,-2 4-19,-1 0 12,1-1 7,0 0 6,-5 0-6,-1-2 0,-8-1 0,-2-1 0,-6-1-29,1 2 3,1 1 26,12 4-1,5 3 1,8 1 0,1 3-9,-1-1 9,0 0 0,-5-2 4,-2 1-3,-2 4 40,-3-3-41,-4 2 0,2-2-2,3 3 2,3 1 0,8 0 0,0 0 0,4 0-4,0 0 4,1 0 0,-2 0 0,-2 4 0,3-1-1,-7 1-1,-5 2 2,-4-4-7,-5 6 7,-1-3 0,2 3-7,0-2 7,3 2-2,1-1 1,-2 1 1,3-3 2,1 1-2,4-2 0,-1-2 11,3-2-11,-4 2-1,-4 0 0,2 3 1,-5-1 0,3 1 0,6 4 0,-1-1-3,2 1 3,-1-2-1,1 1 1,6 0 0,-2-2 4,1 0-4,-1 0 0,-5-1-1,-3 3 1,1-1-1,-1 1 1,2-1 0,2 0 6,4-2-6,2-1 0,0 2 0,0 0 0,1 0-1,-1 1 0,0 3 1,2 0 0,-2 1 0,2 0 0,-1 1-5,6-2 5,0 2-1,1-3 0,3 2 1,-1 3 0,-6-1 0,3 4 0,0-5-4,-2 4 4,6-3-1,0 0 0,0-2 1,5 0 0,-1-2 0,-2-1 0,2 2 3,0-3-3,-2 1-1,-2 0 0,-1 1 1,-5 1 2,-2 2-2,-1-1 0,-2 0 5,3 1-5,1-4-1,3 4 1,3-3 0,-1-4 5,5 3-5,-1-3 0,5 0 1,1-1-1,2 0-1,-1-1 1,4 1 0,-3 0-5,2 0 5,0-3 0,2 3 2,2-1-2,-2-3 0,1 1-1,2-1 7,0 0 41,0 0-47,0 0 0,0 0 19,0 0-19,0 0 0,0 0 0,0 0 1,0 0 8,0 0-9,0 0 0,0 0 0,0 0 0,0 0 0,0 0-1,0 0 2,0 0 3,0 0-4,0 0-32,0 0 3,0 0-69,6 0-91,11-13-153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traceFormat>
        <inkml:channelProperties>
          <inkml:channelProperty channel="X" name="resolution" value="1516.99072" units="1/cm"/>
          <inkml:channelProperty channel="Y" name="resolution" value="2427.1853" units="1/cm"/>
          <inkml:channelProperty channel="F" name="resolution" value="11.375" units="1/deg"/>
        </inkml:channelProperties>
      </inkml:inkSource>
      <inkml:timestamp xml:id="ts0" timeString="2022-12-15T03:43:37.837"/>
    </inkml:context>
    <inkml:brush xml:id="br0">
      <inkml:brushProperty name="width" value="0.1" units="cm"/>
      <inkml:brushProperty name="height" value="0.1" units="cm"/>
      <inkml:brushProperty name="fitToCurve" value="1"/>
    </inkml:brush>
  </inkml:definitions>
  <inkml:trace contextRef="#ctx0" brushRef="#br0">0 151 126,'0'0'34,"0"0"18,0 0 3,0 0 29,0 0-14,0 0-25,0-2 7,0 2-14,3-2-24,-3 2 54,0 0-45,0-2-3,0 2 13,0-2-8,0 0 5,0 0-14,0-1-15,1 1 49,-1-3-50,0 3 0,0-3 7,3 0-6,-1-3 11,2 0-12,3 1 0,-2-1-6,4-2 6,-1 2-8,4-1 7,3-3 2,-2 2 1,1-1-2,-2 3 0,0 0-1,-5 5 1,-3-1-6,-3 4 6,-1 0 0,3 0 0,-3 0 0,0 0 0,0 0-13,2 0 13,0 0-14,3 0 14,0 0 1,7 0 10,-3 0-11,5 0 0,-4 0 7,-1 0-7,-1 0-11,1 2 4,-2 3 7,1 3-13,1 0 13,-1 2 0,-1 0-2,1-1 2,1 0-1,1 0 1,-2 1 1,3 1 19,-2-2-20,-1-2 0,-1 0 6,-2-4-6,-1 1-6,0 0 6,-3-3 0,2-1 14,-1 3-14,-2-3 0,0 0 34,3 0-10,-3 0 19,0 0 9,0 0-14,0 0 20,0 0-58,0 0 6,0 0 5,0 0-11,0 0-5,0 0 4,0 0 2,0 0-8,0 0 2,0 0-47,0 0 9,-8 0-86,-6 0-61,-2-3-388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251907"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108548"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251909"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1910"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251911"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84715C03-F9ED-4272-8C52-7C914DCFAE78}" type="slidenum">
              <a:rPr lang="zh-CN" altLang="en-US"/>
              <a:pPr>
                <a:defRPr/>
              </a:pPr>
              <a:t>‹#›</a:t>
            </a:fld>
            <a:endParaRPr lang="en-US" altLang="zh-CN"/>
          </a:p>
        </p:txBody>
      </p:sp>
    </p:spTree>
    <p:extLst>
      <p:ext uri="{BB962C8B-B14F-4D97-AF65-F5344CB8AC3E}">
        <p14:creationId xmlns:p14="http://schemas.microsoft.com/office/powerpoint/2010/main" val="4196604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a:t>
            </a:r>
            <a:r>
              <a:rPr lang="en-US" altLang="zh-CN" sz="1200" dirty="0" err="1"/>
              <a:t>a+b</a:t>
            </a:r>
            <a:r>
              <a:rPr lang="en-US" altLang="zh-CN" sz="1200" dirty="0"/>
              <a:t>)*c</a:t>
            </a:r>
            <a:endParaRPr lang="zh-CN" altLang="en-US" dirty="0"/>
          </a:p>
        </p:txBody>
      </p:sp>
      <p:sp>
        <p:nvSpPr>
          <p:cNvPr id="4" name="灯片编号占位符 3"/>
          <p:cNvSpPr>
            <a:spLocks noGrp="1"/>
          </p:cNvSpPr>
          <p:nvPr>
            <p:ph type="sldNum" sz="quarter" idx="10"/>
          </p:nvPr>
        </p:nvSpPr>
        <p:spPr/>
        <p:txBody>
          <a:bodyPr/>
          <a:lstStyle/>
          <a:p>
            <a:pPr>
              <a:defRPr/>
            </a:pPr>
            <a:fld id="{84715C03-F9ED-4272-8C52-7C914DCFAE78}" type="slidenum">
              <a:rPr lang="zh-CN" altLang="en-US" smtClean="0"/>
              <a:pPr>
                <a:defRPr/>
              </a:pPr>
              <a:t>6</a:t>
            </a:fld>
            <a:endParaRPr lang="en-US" altLang="zh-CN"/>
          </a:p>
        </p:txBody>
      </p:sp>
    </p:spTree>
    <p:extLst>
      <p:ext uri="{BB962C8B-B14F-4D97-AF65-F5344CB8AC3E}">
        <p14:creationId xmlns:p14="http://schemas.microsoft.com/office/powerpoint/2010/main" val="261935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试着画一下该表达式的抽象语法树。</a:t>
            </a:r>
          </a:p>
        </p:txBody>
      </p:sp>
      <p:sp>
        <p:nvSpPr>
          <p:cNvPr id="4" name="灯片编号占位符 3"/>
          <p:cNvSpPr>
            <a:spLocks noGrp="1"/>
          </p:cNvSpPr>
          <p:nvPr>
            <p:ph type="sldNum" sz="quarter" idx="10"/>
          </p:nvPr>
        </p:nvSpPr>
        <p:spPr/>
        <p:txBody>
          <a:bodyPr/>
          <a:lstStyle/>
          <a:p>
            <a:pPr>
              <a:defRPr/>
            </a:pPr>
            <a:fld id="{84715C03-F9ED-4272-8C52-7C914DCFAE78}" type="slidenum">
              <a:rPr lang="zh-CN" altLang="en-US" smtClean="0"/>
              <a:pPr>
                <a:defRPr/>
              </a:pPr>
              <a:t>10</a:t>
            </a:fld>
            <a:endParaRPr lang="en-US" altLang="zh-CN"/>
          </a:p>
        </p:txBody>
      </p:sp>
    </p:spTree>
    <p:extLst>
      <p:ext uri="{BB962C8B-B14F-4D97-AF65-F5344CB8AC3E}">
        <p14:creationId xmlns:p14="http://schemas.microsoft.com/office/powerpoint/2010/main" val="141295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15C03-F9ED-4272-8C52-7C914DCFAE78}" type="slidenum">
              <a:rPr lang="zh-CN" altLang="en-US" smtClean="0"/>
              <a:pPr>
                <a:defRPr/>
              </a:pPr>
              <a:t>41</a:t>
            </a:fld>
            <a:endParaRPr lang="en-US" altLang="zh-CN"/>
          </a:p>
        </p:txBody>
      </p:sp>
    </p:spTree>
    <p:extLst>
      <p:ext uri="{BB962C8B-B14F-4D97-AF65-F5344CB8AC3E}">
        <p14:creationId xmlns:p14="http://schemas.microsoft.com/office/powerpoint/2010/main" val="1902206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w="9525">
            <a:noFill/>
            <a:miter lim="800000"/>
            <a:headEnd/>
            <a:tailEnd/>
          </a:ln>
          <a:effectLst/>
        </p:spPr>
        <p:txBody>
          <a:bodyPr wrap="none" anchor="ctr"/>
          <a:lstStyle/>
          <a:p>
            <a:pPr>
              <a:defRPr/>
            </a:pPr>
            <a:endParaRPr lang="zh-CN" altLang="en-US">
              <a:ea typeface="+mn-ea"/>
            </a:endParaRPr>
          </a:p>
        </p:txBody>
      </p:sp>
      <p:sp>
        <p:nvSpPr>
          <p:cNvPr id="5" name="Text Box 14"/>
          <p:cNvSpPr txBox="1">
            <a:spLocks noChangeArrowheads="1"/>
          </p:cNvSpPr>
          <p:nvPr/>
        </p:nvSpPr>
        <p:spPr bwMode="auto">
          <a:xfrm>
            <a:off x="381000" y="319088"/>
            <a:ext cx="1752600" cy="396875"/>
          </a:xfrm>
          <a:prstGeom prst="rect">
            <a:avLst/>
          </a:prstGeom>
          <a:noFill/>
          <a:ln w="9525">
            <a:noFill/>
            <a:miter lim="800000"/>
            <a:headEnd/>
            <a:tailEnd/>
          </a:ln>
          <a:effectLst/>
        </p:spPr>
        <p:txBody>
          <a:bodyPr>
            <a:spAutoFit/>
          </a:bodyPr>
          <a:lstStyle/>
          <a:p>
            <a:pPr>
              <a:defRPr/>
            </a:pPr>
            <a:r>
              <a:rPr lang="zh-CN" altLang="en-US" sz="2000">
                <a:latin typeface="Verdana" pitchFamily="34" charset="0"/>
                <a:ea typeface="华文行楷" pitchFamily="2" charset="-122"/>
              </a:rPr>
              <a:t>编译原理</a:t>
            </a:r>
          </a:p>
        </p:txBody>
      </p:sp>
      <p:sp>
        <p:nvSpPr>
          <p:cNvPr id="6"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w="9525">
            <a:noFill/>
            <a:miter lim="800000"/>
            <a:headEnd/>
            <a:tailEnd/>
          </a:ln>
          <a:effectLst/>
        </p:spPr>
        <p:txBody>
          <a:bodyPr wrap="none" anchor="ctr"/>
          <a:lstStyle/>
          <a:p>
            <a:pPr>
              <a:defRPr/>
            </a:pPr>
            <a:endParaRPr lang="zh-CN" altLang="en-US">
              <a:ea typeface="+mn-ea"/>
            </a:endParaRPr>
          </a:p>
        </p:txBody>
      </p:sp>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itchFamily="2" charset="2"/>
              <a:buNone/>
              <a:defRPr sz="2400">
                <a:latin typeface="华文新魏" pitchFamily="2" charset="-122"/>
              </a:defRPr>
            </a:lvl1pPr>
          </a:lstStyle>
          <a:p>
            <a:r>
              <a:rPr lang="en-US" altLang="zh-CN"/>
              <a:t>Click to edit Master subtitle style</a:t>
            </a:r>
          </a:p>
        </p:txBody>
      </p:sp>
      <p:sp>
        <p:nvSpPr>
          <p:cNvPr id="3074" name="Rectangle 2"/>
          <p:cNvSpPr>
            <a:spLocks noGrp="1" noChangeArrowheads="1"/>
          </p:cNvSpPr>
          <p:nvPr>
            <p:ph type="ctrTitle"/>
          </p:nvPr>
        </p:nvSpPr>
        <p:spPr>
          <a:xfrm>
            <a:off x="685800" y="3048000"/>
            <a:ext cx="7924800" cy="685800"/>
          </a:xfrm>
        </p:spPr>
        <p:txBody>
          <a:bodyPr/>
          <a:lstStyle>
            <a:lvl1pPr>
              <a:defRPr sz="3600">
                <a:latin typeface="华文新魏" pitchFamily="2" charset="-122"/>
                <a:ea typeface="华文新魏" pitchFamily="2" charset="-122"/>
              </a:defRPr>
            </a:lvl1pPr>
          </a:lstStyle>
          <a:p>
            <a:r>
              <a:rPr lang="en-US" altLang="zh-CN"/>
              <a:t>Click to edit Master title style</a:t>
            </a:r>
          </a:p>
        </p:txBody>
      </p:sp>
      <p:sp>
        <p:nvSpPr>
          <p:cNvPr id="7" name="Rectangle 4"/>
          <p:cNvSpPr>
            <a:spLocks noGrp="1" noChangeArrowheads="1"/>
          </p:cNvSpPr>
          <p:nvPr>
            <p:ph type="dt" sz="half" idx="10"/>
          </p:nvPr>
        </p:nvSpPr>
        <p:spPr>
          <a:xfrm>
            <a:off x="3810000" y="6477000"/>
            <a:ext cx="2133600" cy="244475"/>
          </a:xfrm>
          <a:prstGeom prst="rect">
            <a:avLst/>
          </a:prstGeom>
        </p:spPr>
        <p:txBody>
          <a:bodyPr/>
          <a:lstStyle>
            <a:lvl1pPr algn="ctr">
              <a:defRPr sz="1200">
                <a:solidFill>
                  <a:schemeClr val="bg1"/>
                </a:solidFill>
                <a:latin typeface="Arial" charset="0"/>
                <a:ea typeface="宋体" charset="-122"/>
              </a:defRPr>
            </a:lvl1pPr>
          </a:lstStyle>
          <a:p>
            <a:pPr>
              <a:defRPr/>
            </a:pPr>
            <a:fld id="{1D0D60C4-1E6A-4183-8713-617A11D27155}" type="datetime1">
              <a:rPr lang="zh-CN" altLang="en-US"/>
              <a:pPr>
                <a:defRPr/>
              </a:pPr>
              <a:t>2023/12/29</a:t>
            </a:fld>
            <a:endParaRPr lang="en-US" altLang="zh-CN"/>
          </a:p>
        </p:txBody>
      </p:sp>
      <p:sp>
        <p:nvSpPr>
          <p:cNvPr id="8" name="Rectangle 5"/>
          <p:cNvSpPr>
            <a:spLocks noGrp="1" noChangeArrowheads="1"/>
          </p:cNvSpPr>
          <p:nvPr>
            <p:ph type="ftr" sz="quarter" idx="11"/>
          </p:nvPr>
        </p:nvSpPr>
        <p:spPr>
          <a:xfrm>
            <a:off x="228600" y="6477000"/>
            <a:ext cx="2895600" cy="244475"/>
          </a:xfrm>
          <a:prstGeom prst="rect">
            <a:avLst/>
          </a:prstGeom>
        </p:spPr>
        <p:txBody>
          <a:bodyPr/>
          <a:lstStyle>
            <a:lvl1pPr algn="ctr">
              <a:defRPr sz="1200">
                <a:latin typeface="Arial" charset="0"/>
                <a:ea typeface="+mn-ea"/>
              </a:defRPr>
            </a:lvl1pPr>
          </a:lstStyle>
          <a:p>
            <a:pPr>
              <a:defRPr/>
            </a:pPr>
            <a:endParaRPr lang="en-US" altLang="zh-CN"/>
          </a:p>
        </p:txBody>
      </p:sp>
      <p:sp>
        <p:nvSpPr>
          <p:cNvPr id="9" name="Rectangle 6"/>
          <p:cNvSpPr>
            <a:spLocks noGrp="1" noChangeArrowheads="1"/>
          </p:cNvSpPr>
          <p:nvPr>
            <p:ph type="sldNum" sz="quarter" idx="12"/>
          </p:nvPr>
        </p:nvSpPr>
        <p:spPr>
          <a:xfrm>
            <a:off x="6553200" y="6477000"/>
            <a:ext cx="2133600" cy="244475"/>
          </a:xfrm>
        </p:spPr>
        <p:txBody>
          <a:bodyPr/>
          <a:lstStyle>
            <a:lvl1pPr algn="ctr">
              <a:defRPr sz="1200" b="0">
                <a:solidFill>
                  <a:schemeClr val="bg1"/>
                </a:solidFill>
                <a:latin typeface="Arial" charset="0"/>
              </a:defRPr>
            </a:lvl1pPr>
          </a:lstStyle>
          <a:p>
            <a:pPr>
              <a:defRPr/>
            </a:pPr>
            <a:fld id="{010619A5-0B45-480B-82A4-F79A67AB7CD7}"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39A6381A-1634-4B29-A838-B33940391DA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452F950-51DB-4771-8159-BEDF46297A88}"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930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33400"/>
            <a:ext cx="6019800" cy="5930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DA138CE-49A4-4C7F-BFB5-48C83D083E1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334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038600" cy="5092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5092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B1E109D9-A0A4-49E0-9A68-49494F9E9246}"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b="0" i="0" baseline="0">
                <a:latin typeface="Verdana"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solidFill>
                  <a:schemeClr val="bg2">
                    <a:lumMod val="10000"/>
                  </a:schemeClr>
                </a:solidFill>
                <a:latin typeface="Times New Roman" pitchFamily="18" charset="0"/>
                <a:cs typeface="Times New Roman" pitchFamily="18" charset="0"/>
              </a:defRPr>
            </a:lvl1pPr>
            <a:lvl2pPr>
              <a:defRPr sz="2200">
                <a:solidFill>
                  <a:schemeClr val="bg2">
                    <a:lumMod val="10000"/>
                  </a:schemeClr>
                </a:solidFill>
                <a:latin typeface="Times New Roman" pitchFamily="18" charset="0"/>
                <a:cs typeface="Times New Roman" pitchFamily="18" charset="0"/>
              </a:defRPr>
            </a:lvl2pPr>
            <a:lvl3pPr>
              <a:defRPr sz="2000">
                <a:solidFill>
                  <a:schemeClr val="bg2">
                    <a:lumMod val="10000"/>
                  </a:schemeClr>
                </a:solidFill>
                <a:latin typeface="Times New Roman" pitchFamily="18" charset="0"/>
                <a:cs typeface="Times New Roman" pitchFamily="18" charset="0"/>
              </a:defRPr>
            </a:lvl3pPr>
            <a:lvl4pPr>
              <a:defRPr sz="1800">
                <a:solidFill>
                  <a:schemeClr val="bg2">
                    <a:lumMod val="10000"/>
                  </a:schemeClr>
                </a:solidFill>
                <a:latin typeface="Times New Roman" pitchFamily="18" charset="0"/>
                <a:cs typeface="Times New Roman" pitchFamily="18" charset="0"/>
              </a:defRPr>
            </a:lvl4pPr>
            <a:lvl5pPr>
              <a:defRPr sz="1800">
                <a:solidFill>
                  <a:schemeClr val="bg2">
                    <a:lumMod val="10000"/>
                  </a:schemeClr>
                </a:solidFill>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F24DFA6-3509-41AE-980A-3CE91A546D5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457200" y="1143000"/>
            <a:ext cx="82296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sz="28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02B74D8C-3E05-4DCC-B520-36680C61677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a:t>单击此处编辑母版标题样式</a:t>
            </a:r>
          </a:p>
        </p:txBody>
      </p:sp>
      <p:sp>
        <p:nvSpPr>
          <p:cNvPr id="3" name="内容占位符 2"/>
          <p:cNvSpPr>
            <a:spLocks noGrp="1"/>
          </p:cNvSpPr>
          <p:nvPr>
            <p:ph sz="half" idx="1"/>
          </p:nvPr>
        </p:nvSpPr>
        <p:spPr>
          <a:xfrm>
            <a:off x="457200" y="1371600"/>
            <a:ext cx="40386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A8C87234-96B2-41E7-91B7-9FB249D71B6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4520C081-6489-4118-905A-00535A33F55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7F3FAF6D-1A6D-4628-82CD-4CE8A4955D89}"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0D008F6-6F59-4537-8CB1-9E102AD69BFF}"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EADE8F29-E603-4A78-83F2-72F2F1F38B51}"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w="9525">
            <a:noFill/>
            <a:miter lim="800000"/>
            <a:headEnd/>
            <a:tailEnd/>
          </a:ln>
          <a:effectLst/>
        </p:spPr>
        <p:txBody>
          <a:bodyPr wrap="none" anchor="ctr"/>
          <a:lstStyle/>
          <a:p>
            <a:pPr>
              <a:defRPr/>
            </a:pPr>
            <a:endParaRPr lang="zh-CN" altLang="en-US">
              <a:ea typeface="+mn-ea"/>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w="9525">
            <a:noFill/>
            <a:miter lim="800000"/>
            <a:headEnd/>
            <a:tailEnd/>
          </a:ln>
          <a:effectLst/>
        </p:spPr>
        <p:txBody>
          <a:bodyPr wrap="none" anchor="ctr"/>
          <a:lstStyle/>
          <a:p>
            <a:pPr>
              <a:defRPr/>
            </a:pPr>
            <a:endParaRPr lang="zh-CN" altLang="en-US">
              <a:ea typeface="+mn-ea"/>
            </a:endParaRPr>
          </a:p>
        </p:txBody>
      </p:sp>
      <p:sp>
        <p:nvSpPr>
          <p:cNvPr id="1028" name="Rectangle 3"/>
          <p:cNvSpPr>
            <a:spLocks noGrp="1" noChangeArrowheads="1"/>
          </p:cNvSpPr>
          <p:nvPr>
            <p:ph type="body" idx="1"/>
          </p:nvPr>
        </p:nvSpPr>
        <p:spPr bwMode="auto">
          <a:xfrm>
            <a:off x="457200" y="1371600"/>
            <a:ext cx="8229600"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p:cNvSpPr>
            <a:spLocks noGrp="1" noChangeArrowheads="1"/>
          </p:cNvSpPr>
          <p:nvPr>
            <p:ph type="sldNum" sz="quarter" idx="4"/>
          </p:nvPr>
        </p:nvSpPr>
        <p:spPr bwMode="auto">
          <a:xfrm>
            <a:off x="6629400" y="6553200"/>
            <a:ext cx="213360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fld id="{C397878B-775E-4F20-BA8A-C7F1B61ED06A}" type="slidenum">
              <a:rPr lang="zh-CN" altLang="en-US"/>
              <a:pPr>
                <a:defRPr/>
              </a:pPr>
              <a:t>‹#›</a:t>
            </a:fld>
            <a:endParaRPr lang="en-US" altLang="zh-CN"/>
          </a:p>
        </p:txBody>
      </p:sp>
      <p:sp>
        <p:nvSpPr>
          <p:cNvPr id="2" name="Rectangle 2"/>
          <p:cNvSpPr>
            <a:spLocks noGrp="1" noChangeArrowheads="1"/>
          </p:cNvSpPr>
          <p:nvPr>
            <p:ph type="title"/>
          </p:nvPr>
        </p:nvSpPr>
        <p:spPr bwMode="white">
          <a:xfrm>
            <a:off x="838200" y="533400"/>
            <a:ext cx="73914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4005" r:id="rId1"/>
    <p:sldLayoutId id="2147483994" r:id="rId2"/>
    <p:sldLayoutId id="2147484006"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Lst>
  <p:hf hdr="0"/>
  <p:txStyles>
    <p:titleStyle>
      <a:lvl1pPr algn="ctr" rtl="0" eaLnBrk="0" fontAlgn="base" hangingPunct="0">
        <a:spcBef>
          <a:spcPct val="0"/>
        </a:spcBef>
        <a:spcAft>
          <a:spcPct val="0"/>
        </a:spcAft>
        <a:defRPr sz="2800">
          <a:solidFill>
            <a:schemeClr val="bg1"/>
          </a:solidFill>
          <a:latin typeface="+mj-lt"/>
          <a:ea typeface="+mj-ea"/>
          <a:cs typeface="+mj-cs"/>
        </a:defRPr>
      </a:lvl1pPr>
      <a:lvl2pPr algn="ctr" rtl="0" eaLnBrk="0" fontAlgn="base" hangingPunct="0">
        <a:spcBef>
          <a:spcPct val="0"/>
        </a:spcBef>
        <a:spcAft>
          <a:spcPct val="0"/>
        </a:spcAft>
        <a:defRPr sz="2800">
          <a:solidFill>
            <a:schemeClr val="bg1"/>
          </a:solidFill>
          <a:latin typeface="华文行楷" pitchFamily="2" charset="-122"/>
          <a:ea typeface="华文行楷" pitchFamily="2" charset="-122"/>
        </a:defRPr>
      </a:lvl2pPr>
      <a:lvl3pPr algn="ctr" rtl="0" eaLnBrk="0" fontAlgn="base" hangingPunct="0">
        <a:spcBef>
          <a:spcPct val="0"/>
        </a:spcBef>
        <a:spcAft>
          <a:spcPct val="0"/>
        </a:spcAft>
        <a:defRPr sz="2800">
          <a:solidFill>
            <a:schemeClr val="bg1"/>
          </a:solidFill>
          <a:latin typeface="华文行楷" pitchFamily="2" charset="-122"/>
          <a:ea typeface="华文行楷" pitchFamily="2" charset="-122"/>
        </a:defRPr>
      </a:lvl3pPr>
      <a:lvl4pPr algn="ctr" rtl="0" eaLnBrk="0" fontAlgn="base" hangingPunct="0">
        <a:spcBef>
          <a:spcPct val="0"/>
        </a:spcBef>
        <a:spcAft>
          <a:spcPct val="0"/>
        </a:spcAft>
        <a:defRPr sz="2800">
          <a:solidFill>
            <a:schemeClr val="bg1"/>
          </a:solidFill>
          <a:latin typeface="华文行楷" pitchFamily="2" charset="-122"/>
          <a:ea typeface="华文行楷" pitchFamily="2" charset="-122"/>
        </a:defRPr>
      </a:lvl4pPr>
      <a:lvl5pPr algn="ctr" rtl="0" eaLnBrk="0" fontAlgn="base" hangingPunct="0">
        <a:spcBef>
          <a:spcPct val="0"/>
        </a:spcBef>
        <a:spcAft>
          <a:spcPct val="0"/>
        </a:spcAft>
        <a:defRPr sz="2800">
          <a:solidFill>
            <a:schemeClr val="bg1"/>
          </a:solidFill>
          <a:latin typeface="华文行楷" pitchFamily="2" charset="-122"/>
          <a:ea typeface="华文行楷" pitchFamily="2" charset="-122"/>
        </a:defRPr>
      </a:lvl5pPr>
      <a:lvl6pPr marL="457200" algn="ctr" rtl="0" fontAlgn="base">
        <a:spcBef>
          <a:spcPct val="0"/>
        </a:spcBef>
        <a:spcAft>
          <a:spcPct val="0"/>
        </a:spcAft>
        <a:defRPr sz="3200">
          <a:solidFill>
            <a:schemeClr val="bg1"/>
          </a:solidFill>
          <a:latin typeface="华文行楷" pitchFamily="2" charset="-122"/>
          <a:ea typeface="华文行楷" pitchFamily="2" charset="-122"/>
        </a:defRPr>
      </a:lvl6pPr>
      <a:lvl7pPr marL="914400" algn="ctr" rtl="0" fontAlgn="base">
        <a:spcBef>
          <a:spcPct val="0"/>
        </a:spcBef>
        <a:spcAft>
          <a:spcPct val="0"/>
        </a:spcAft>
        <a:defRPr sz="3200">
          <a:solidFill>
            <a:schemeClr val="bg1"/>
          </a:solidFill>
          <a:latin typeface="华文行楷" pitchFamily="2" charset="-122"/>
          <a:ea typeface="华文行楷" pitchFamily="2" charset="-122"/>
        </a:defRPr>
      </a:lvl7pPr>
      <a:lvl8pPr marL="1371600" algn="ctr" rtl="0" fontAlgn="base">
        <a:spcBef>
          <a:spcPct val="0"/>
        </a:spcBef>
        <a:spcAft>
          <a:spcPct val="0"/>
        </a:spcAft>
        <a:defRPr sz="3200">
          <a:solidFill>
            <a:schemeClr val="bg1"/>
          </a:solidFill>
          <a:latin typeface="华文行楷" pitchFamily="2" charset="-122"/>
          <a:ea typeface="华文行楷" pitchFamily="2" charset="-122"/>
        </a:defRPr>
      </a:lvl8pPr>
      <a:lvl9pPr marL="1828800" algn="ctr" rtl="0" fontAlgn="base">
        <a:spcBef>
          <a:spcPct val="0"/>
        </a:spcBef>
        <a:spcAft>
          <a:spcPct val="0"/>
        </a:spcAft>
        <a:defRPr sz="3200">
          <a:solidFill>
            <a:schemeClr val="bg1"/>
          </a:solidFill>
          <a:latin typeface="华文行楷" pitchFamily="2" charset="-122"/>
          <a:ea typeface="华文行楷" pitchFamily="2" charset="-122"/>
        </a:defRPr>
      </a:lvl9pPr>
    </p:titleStyle>
    <p:bodyStyle>
      <a:lvl1pPr marL="342900" indent="-342900" algn="l" rtl="0" eaLnBrk="0" fontAlgn="base" hangingPunct="0">
        <a:lnSpc>
          <a:spcPct val="120000"/>
        </a:lnSpc>
        <a:spcBef>
          <a:spcPct val="20000"/>
        </a:spcBef>
        <a:spcAft>
          <a:spcPct val="0"/>
        </a:spcAft>
        <a:buClr>
          <a:schemeClr val="hlink"/>
        </a:buClr>
        <a:buFont typeface="Wingdings" pitchFamily="2" charset="2"/>
        <a:buChar char="v"/>
        <a:defRPr sz="24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
        <a:defRPr sz="22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lnSpc>
          <a:spcPct val="12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har char="»"/>
        <a:defRPr sz="2000">
          <a:solidFill>
            <a:schemeClr val="tx1"/>
          </a:solidFill>
          <a:latin typeface="+mn-lt"/>
          <a:ea typeface="+mn-ea"/>
        </a:defRPr>
      </a:lvl5pPr>
      <a:lvl6pPr marL="2514600" indent="-228600" algn="l" rtl="0" fontAlgn="base">
        <a:lnSpc>
          <a:spcPct val="120000"/>
        </a:lnSpc>
        <a:spcBef>
          <a:spcPct val="20000"/>
        </a:spcBef>
        <a:spcAft>
          <a:spcPct val="0"/>
        </a:spcAft>
        <a:buChar char="»"/>
        <a:defRPr>
          <a:solidFill>
            <a:schemeClr val="tx1"/>
          </a:solidFill>
          <a:latin typeface="+mn-lt"/>
          <a:ea typeface="+mn-ea"/>
        </a:defRPr>
      </a:lvl6pPr>
      <a:lvl7pPr marL="2971800" indent="-228600" algn="l" rtl="0" fontAlgn="base">
        <a:lnSpc>
          <a:spcPct val="120000"/>
        </a:lnSpc>
        <a:spcBef>
          <a:spcPct val="20000"/>
        </a:spcBef>
        <a:spcAft>
          <a:spcPct val="0"/>
        </a:spcAft>
        <a:buChar char="»"/>
        <a:defRPr>
          <a:solidFill>
            <a:schemeClr val="tx1"/>
          </a:solidFill>
          <a:latin typeface="+mn-lt"/>
          <a:ea typeface="+mn-ea"/>
        </a:defRPr>
      </a:lvl7pPr>
      <a:lvl8pPr marL="3429000" indent="-228600" algn="l" rtl="0" fontAlgn="base">
        <a:lnSpc>
          <a:spcPct val="120000"/>
        </a:lnSpc>
        <a:spcBef>
          <a:spcPct val="20000"/>
        </a:spcBef>
        <a:spcAft>
          <a:spcPct val="0"/>
        </a:spcAft>
        <a:buChar char="»"/>
        <a:defRPr>
          <a:solidFill>
            <a:schemeClr val="tx1"/>
          </a:solidFill>
          <a:latin typeface="+mn-lt"/>
          <a:ea typeface="+mn-ea"/>
        </a:defRPr>
      </a:lvl8pPr>
      <a:lvl9pPr marL="3886200" indent="-228600" algn="l" rtl="0" fontAlgn="base">
        <a:lnSpc>
          <a:spcPct val="120000"/>
        </a:lnSpc>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customXml" Target="../ink/ink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z="3200">
                <a:solidFill>
                  <a:srgbClr val="000000"/>
                </a:solidFill>
              </a:rPr>
              <a:t>第</a:t>
            </a:r>
            <a:r>
              <a:rPr lang="en-US" altLang="zh-CN" sz="3200">
                <a:solidFill>
                  <a:srgbClr val="000000"/>
                </a:solidFill>
                <a:latin typeface="Times New Roman" pitchFamily="18" charset="0"/>
              </a:rPr>
              <a:t>6</a:t>
            </a:r>
            <a:r>
              <a:rPr lang="zh-CN" altLang="en-US" sz="3200">
                <a:solidFill>
                  <a:srgbClr val="000000"/>
                </a:solidFill>
              </a:rPr>
              <a:t>章</a:t>
            </a:r>
            <a:r>
              <a:rPr lang="zh-CN" altLang="en-US">
                <a:solidFill>
                  <a:srgbClr val="000000"/>
                </a:solidFill>
              </a:rPr>
              <a:t> 中间代码生成</a:t>
            </a:r>
            <a:endParaRPr lang="en-US" altLang="zh-CN" sz="3200">
              <a:solidFill>
                <a:srgbClr val="000000"/>
              </a:solidFill>
            </a:endParaRPr>
          </a:p>
        </p:txBody>
      </p:sp>
      <p:sp>
        <p:nvSpPr>
          <p:cNvPr id="4099" name="Rectangle 3"/>
          <p:cNvSpPr>
            <a:spLocks noGrp="1" noChangeArrowheads="1"/>
          </p:cNvSpPr>
          <p:nvPr>
            <p:ph type="subTitle" idx="1"/>
          </p:nvPr>
        </p:nvSpPr>
        <p:spPr>
          <a:xfrm>
            <a:off x="1600200" y="5181600"/>
            <a:ext cx="5715000" cy="533400"/>
          </a:xfrm>
        </p:spPr>
        <p:txBody>
          <a:bodyPr/>
          <a:lstStyle/>
          <a:p>
            <a:pPr eaLnBrk="1" hangingPunct="1"/>
            <a:r>
              <a:rPr lang="zh-CN" altLang="en-US" sz="2000" dirty="0"/>
              <a:t>西北大学信息学院计算机科学</a:t>
            </a:r>
            <a:r>
              <a:rPr lang="zh-CN" altLang="en-US" sz="2000"/>
              <a:t>系 付丽娜</a:t>
            </a:r>
            <a:endParaRPr lang="zh-CN" altLang="en-US" sz="2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a:t>表达式的有向无环图</a:t>
            </a:r>
            <a:r>
              <a:rPr lang="en-US" altLang="zh-CN" dirty="0"/>
              <a:t>DAG</a:t>
            </a:r>
            <a:endParaRPr lang="zh-CN" altLang="en-US" dirty="0"/>
          </a:p>
        </p:txBody>
      </p:sp>
      <p:sp>
        <p:nvSpPr>
          <p:cNvPr id="13315" name="内容占位符 2"/>
          <p:cNvSpPr>
            <a:spLocks noGrp="1"/>
          </p:cNvSpPr>
          <p:nvPr>
            <p:ph idx="1"/>
          </p:nvPr>
        </p:nvSpPr>
        <p:spPr>
          <a:xfrm>
            <a:off x="457200" y="1371600"/>
            <a:ext cx="8229600" cy="1295400"/>
          </a:xfrm>
        </p:spPr>
        <p:txBody>
          <a:bodyPr/>
          <a:lstStyle/>
          <a:p>
            <a:pPr>
              <a:defRPr/>
            </a:pPr>
            <a:r>
              <a:rPr lang="zh-CN" altLang="en-US" dirty="0"/>
              <a:t>例</a:t>
            </a:r>
            <a:r>
              <a:rPr lang="en-US" altLang="zh-CN" dirty="0"/>
              <a:t>6.1</a:t>
            </a:r>
          </a:p>
          <a:p>
            <a:pPr lvl="1">
              <a:defRPr/>
            </a:pPr>
            <a:r>
              <a:rPr lang="zh-CN" altLang="en-US" dirty="0"/>
              <a:t>表达式 </a:t>
            </a:r>
            <a:r>
              <a:rPr lang="en-US" altLang="zh-CN" b="1" dirty="0">
                <a:solidFill>
                  <a:srgbClr val="FF0000"/>
                </a:solidFill>
                <a:latin typeface="Courier New" pitchFamily="49" charset="0"/>
                <a:cs typeface="Courier New" pitchFamily="49" charset="0"/>
              </a:rPr>
              <a:t>a + a * (b-c) + (b-c) * d</a:t>
            </a:r>
            <a:r>
              <a:rPr lang="zh-CN" altLang="en-US" dirty="0"/>
              <a:t>的</a:t>
            </a:r>
            <a:r>
              <a:rPr lang="en-US" altLang="zh-CN" dirty="0"/>
              <a:t>DAG</a:t>
            </a:r>
            <a:endParaRPr lang="zh-CN" altLang="en-US" dirty="0"/>
          </a:p>
        </p:txBody>
      </p:sp>
      <p:sp>
        <p:nvSpPr>
          <p:cNvPr id="4" name="灯片编号占位符 3"/>
          <p:cNvSpPr>
            <a:spLocks noGrp="1"/>
          </p:cNvSpPr>
          <p:nvPr>
            <p:ph type="sldNum" sz="quarter" idx="10"/>
          </p:nvPr>
        </p:nvSpPr>
        <p:spPr/>
        <p:txBody>
          <a:bodyPr/>
          <a:lstStyle/>
          <a:p>
            <a:pPr>
              <a:defRPr/>
            </a:pPr>
            <a:fld id="{B58A3B83-2EE5-4B9F-9A67-87E364E5FDCB}" type="slidenum">
              <a:rPr lang="zh-CN" altLang="en-US" smtClean="0"/>
              <a:pPr>
                <a:defRPr/>
              </a:pPr>
              <a:t>10</a:t>
            </a:fld>
            <a:endParaRPr lang="en-US" altLang="zh-CN"/>
          </a:p>
        </p:txBody>
      </p:sp>
      <p:pic>
        <p:nvPicPr>
          <p:cNvPr id="13317" name="Picture 2"/>
          <p:cNvPicPr>
            <a:picLocks noChangeAspect="1" noChangeArrowheads="1"/>
          </p:cNvPicPr>
          <p:nvPr/>
        </p:nvPicPr>
        <p:blipFill>
          <a:blip r:embed="rId3"/>
          <a:srcRect/>
          <a:stretch>
            <a:fillRect/>
          </a:stretch>
        </p:blipFill>
        <p:spPr bwMode="auto">
          <a:xfrm>
            <a:off x="1981200" y="2590800"/>
            <a:ext cx="4267200" cy="3354388"/>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a:t>过程的中间代码</a:t>
            </a:r>
          </a:p>
        </p:txBody>
      </p:sp>
      <p:sp>
        <p:nvSpPr>
          <p:cNvPr id="93187" name="内容占位符 2"/>
          <p:cNvSpPr>
            <a:spLocks noGrp="1"/>
          </p:cNvSpPr>
          <p:nvPr>
            <p:ph idx="1"/>
          </p:nvPr>
        </p:nvSpPr>
        <p:spPr>
          <a:xfrm>
            <a:off x="457200" y="1371600"/>
            <a:ext cx="3886200" cy="685800"/>
          </a:xfrm>
        </p:spPr>
        <p:txBody>
          <a:bodyPr/>
          <a:lstStyle/>
          <a:p>
            <a:pPr>
              <a:defRPr/>
            </a:pPr>
            <a:r>
              <a:rPr lang="zh-CN" altLang="en-US"/>
              <a:t>在源语言中加入函数</a:t>
            </a:r>
          </a:p>
        </p:txBody>
      </p:sp>
      <p:sp>
        <p:nvSpPr>
          <p:cNvPr id="4" name="灯片编号占位符 3"/>
          <p:cNvSpPr>
            <a:spLocks noGrp="1"/>
          </p:cNvSpPr>
          <p:nvPr>
            <p:ph type="sldNum" sz="quarter" idx="10"/>
          </p:nvPr>
        </p:nvSpPr>
        <p:spPr/>
        <p:txBody>
          <a:bodyPr/>
          <a:lstStyle/>
          <a:p>
            <a:pPr>
              <a:defRPr/>
            </a:pPr>
            <a:fld id="{4314F75B-CB7F-406D-9EE9-6916A2622AE1}" type="slidenum">
              <a:rPr lang="zh-CN" altLang="en-US" smtClean="0"/>
              <a:pPr>
                <a:defRPr/>
              </a:pPr>
              <a:t>100</a:t>
            </a:fld>
            <a:endParaRPr lang="en-US" altLang="zh-CN"/>
          </a:p>
        </p:txBody>
      </p:sp>
      <p:sp>
        <p:nvSpPr>
          <p:cNvPr id="5" name="内容占位符 2"/>
          <p:cNvSpPr txBox="1">
            <a:spLocks/>
          </p:cNvSpPr>
          <p:nvPr/>
        </p:nvSpPr>
        <p:spPr bwMode="auto">
          <a:xfrm>
            <a:off x="609600" y="3429000"/>
            <a:ext cx="6248400" cy="609600"/>
          </a:xfrm>
          <a:prstGeom prst="rect">
            <a:avLst/>
          </a:prstGeom>
          <a:noFill/>
          <a:ln w="9525">
            <a:noFill/>
            <a:miter lim="800000"/>
            <a:headEnd/>
            <a:tailEnd/>
          </a:ln>
        </p:spPr>
        <p:txBody>
          <a:bodyPr/>
          <a:lstStyle/>
          <a:p>
            <a:pPr marL="342900" indent="-342900" eaLnBrk="0" hangingPunct="0">
              <a:lnSpc>
                <a:spcPct val="120000"/>
              </a:lnSpc>
              <a:spcBef>
                <a:spcPct val="20000"/>
              </a:spcBef>
              <a:buClr>
                <a:schemeClr val="hlink"/>
              </a:buClr>
              <a:buFont typeface="Wingdings" pitchFamily="2" charset="2"/>
              <a:buChar char="v"/>
            </a:pPr>
            <a:r>
              <a:rPr lang="zh-CN" altLang="en-US" sz="2400">
                <a:latin typeface="Times New Roman" pitchFamily="18" charset="0"/>
                <a:ea typeface="华文新魏" pitchFamily="2" charset="-122"/>
              </a:rPr>
              <a:t>例</a:t>
            </a:r>
            <a:r>
              <a:rPr lang="en-US" altLang="zh-CN" sz="2400">
                <a:latin typeface="Times New Roman" pitchFamily="18" charset="0"/>
                <a:ea typeface="华文新魏" pitchFamily="2" charset="-122"/>
              </a:rPr>
              <a:t>6.18 </a:t>
            </a:r>
            <a:r>
              <a:rPr lang="zh-CN" altLang="en-US" sz="2400">
                <a:latin typeface="Times New Roman" pitchFamily="18" charset="0"/>
                <a:ea typeface="华文新魏" pitchFamily="2" charset="-122"/>
              </a:rPr>
              <a:t>包含函数调用的赋值语句的翻译</a:t>
            </a:r>
          </a:p>
        </p:txBody>
      </p:sp>
      <p:pic>
        <p:nvPicPr>
          <p:cNvPr id="102402" name="Picture 2"/>
          <p:cNvPicPr>
            <a:picLocks noChangeAspect="1" noChangeArrowheads="1"/>
          </p:cNvPicPr>
          <p:nvPr/>
        </p:nvPicPr>
        <p:blipFill>
          <a:blip r:embed="rId2"/>
          <a:srcRect/>
          <a:stretch>
            <a:fillRect/>
          </a:stretch>
        </p:blipFill>
        <p:spPr bwMode="auto">
          <a:xfrm>
            <a:off x="4191000" y="1524000"/>
            <a:ext cx="3505200" cy="1763713"/>
          </a:xfrm>
          <a:prstGeom prst="rect">
            <a:avLst/>
          </a:prstGeom>
          <a:noFill/>
          <a:ln w="9525">
            <a:solidFill>
              <a:schemeClr val="accent5">
                <a:lumMod val="60000"/>
                <a:lumOff val="40000"/>
              </a:schemeClr>
            </a:solidFill>
            <a:miter lim="800000"/>
            <a:headEnd/>
            <a:tailEnd/>
          </a:ln>
          <a:effectLst/>
        </p:spPr>
      </p:pic>
      <p:pic>
        <p:nvPicPr>
          <p:cNvPr id="103431" name="Picture 3"/>
          <p:cNvPicPr>
            <a:picLocks noChangeAspect="1" noChangeArrowheads="1"/>
          </p:cNvPicPr>
          <p:nvPr/>
        </p:nvPicPr>
        <p:blipFill>
          <a:blip r:embed="rId3"/>
          <a:srcRect/>
          <a:stretch>
            <a:fillRect/>
          </a:stretch>
        </p:blipFill>
        <p:spPr bwMode="auto">
          <a:xfrm>
            <a:off x="914400" y="4800600"/>
            <a:ext cx="2251075" cy="533400"/>
          </a:xfrm>
          <a:prstGeom prst="rect">
            <a:avLst/>
          </a:prstGeom>
          <a:noFill/>
          <a:ln w="9525">
            <a:noFill/>
            <a:miter lim="800000"/>
            <a:headEnd/>
            <a:tailEnd/>
          </a:ln>
        </p:spPr>
      </p:pic>
      <p:pic>
        <p:nvPicPr>
          <p:cNvPr id="103432" name="Picture 4"/>
          <p:cNvPicPr>
            <a:picLocks noChangeAspect="1" noChangeArrowheads="1"/>
          </p:cNvPicPr>
          <p:nvPr/>
        </p:nvPicPr>
        <p:blipFill>
          <a:blip r:embed="rId4"/>
          <a:srcRect/>
          <a:stretch>
            <a:fillRect/>
          </a:stretch>
        </p:blipFill>
        <p:spPr bwMode="auto">
          <a:xfrm>
            <a:off x="3810000" y="4114800"/>
            <a:ext cx="3124200" cy="20320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a:t>函数定义和函数调用的翻译</a:t>
            </a:r>
          </a:p>
        </p:txBody>
      </p:sp>
      <p:sp>
        <p:nvSpPr>
          <p:cNvPr id="94211" name="内容占位符 2"/>
          <p:cNvSpPr>
            <a:spLocks noGrp="1"/>
          </p:cNvSpPr>
          <p:nvPr>
            <p:ph idx="1"/>
          </p:nvPr>
        </p:nvSpPr>
        <p:spPr/>
        <p:txBody>
          <a:bodyPr/>
          <a:lstStyle/>
          <a:p>
            <a:pPr>
              <a:defRPr/>
            </a:pPr>
            <a:r>
              <a:rPr lang="zh-CN" altLang="en-US"/>
              <a:t>函数类型</a:t>
            </a:r>
            <a:endParaRPr lang="en-US" altLang="zh-CN"/>
          </a:p>
          <a:p>
            <a:pPr lvl="1">
              <a:defRPr/>
            </a:pPr>
            <a:r>
              <a:rPr lang="zh-CN" altLang="en-US"/>
              <a:t>函数类型包含它的返回值类型和形式参数类型</a:t>
            </a:r>
            <a:endParaRPr lang="en-US" altLang="zh-CN"/>
          </a:p>
          <a:p>
            <a:pPr>
              <a:defRPr/>
            </a:pPr>
            <a:r>
              <a:rPr lang="zh-CN" altLang="en-US"/>
              <a:t>符号表</a:t>
            </a:r>
            <a:endParaRPr lang="en-US" altLang="zh-CN"/>
          </a:p>
          <a:p>
            <a:pPr lvl="1">
              <a:defRPr/>
            </a:pPr>
            <a:r>
              <a:rPr lang="zh-CN" altLang="en-US"/>
              <a:t>处理函数定义时，函数名被放入最上层的符号表</a:t>
            </a:r>
            <a:r>
              <a:rPr lang="en-US" altLang="zh-CN"/>
              <a:t>s</a:t>
            </a:r>
            <a:r>
              <a:rPr lang="zh-CN" altLang="en-US"/>
              <a:t>；</a:t>
            </a:r>
            <a:endParaRPr lang="en-US" altLang="zh-CN"/>
          </a:p>
          <a:p>
            <a:pPr lvl="1">
              <a:defRPr/>
            </a:pPr>
            <a:r>
              <a:rPr lang="zh-CN" altLang="en-US"/>
              <a:t>看到</a:t>
            </a:r>
            <a:r>
              <a:rPr lang="en-US" altLang="zh-CN" i="1"/>
              <a:t>define</a:t>
            </a:r>
            <a:r>
              <a:rPr lang="zh-CN" altLang="en-US"/>
              <a:t>关键字和函数名之后，将</a:t>
            </a:r>
            <a:r>
              <a:rPr lang="en-US" altLang="zh-CN"/>
              <a:t>s</a:t>
            </a:r>
            <a:r>
              <a:rPr lang="zh-CN" altLang="en-US"/>
              <a:t>压栈并建立新的符号表</a:t>
            </a:r>
            <a:r>
              <a:rPr lang="en-US" altLang="zh-CN"/>
              <a:t>t</a:t>
            </a:r>
            <a:r>
              <a:rPr lang="zh-CN" altLang="en-US"/>
              <a:t>；</a:t>
            </a:r>
            <a:r>
              <a:rPr lang="en-US" altLang="zh-CN"/>
              <a:t>t</a:t>
            </a:r>
            <a:r>
              <a:rPr lang="zh-CN" altLang="en-US"/>
              <a:t>可以被链接到</a:t>
            </a:r>
            <a:r>
              <a:rPr lang="en-US" altLang="zh-CN"/>
              <a:t>s</a:t>
            </a:r>
            <a:r>
              <a:rPr lang="zh-CN" altLang="en-US"/>
              <a:t>；</a:t>
            </a:r>
            <a:endParaRPr lang="en-US" altLang="zh-CN"/>
          </a:p>
          <a:p>
            <a:pPr lvl="1">
              <a:defRPr/>
            </a:pPr>
            <a:r>
              <a:rPr lang="en-US" altLang="zh-CN"/>
              <a:t>t</a:t>
            </a:r>
            <a:r>
              <a:rPr lang="zh-CN" altLang="en-US"/>
              <a:t>用于这个函数的函数体的翻译；</a:t>
            </a:r>
            <a:endParaRPr lang="en-US" altLang="zh-CN"/>
          </a:p>
          <a:p>
            <a:pPr lvl="1">
              <a:defRPr/>
            </a:pPr>
            <a:r>
              <a:rPr lang="zh-CN" altLang="en-US"/>
              <a:t>翻译完成后，恢复之前的符号表</a:t>
            </a:r>
            <a:r>
              <a:rPr lang="en-US" altLang="zh-CN"/>
              <a:t>s</a:t>
            </a:r>
            <a:r>
              <a:rPr lang="zh-CN" altLang="en-US"/>
              <a:t>；</a:t>
            </a:r>
            <a:endParaRPr lang="en-US" altLang="zh-CN"/>
          </a:p>
          <a:p>
            <a:pPr lvl="1">
              <a:defRPr/>
            </a:pPr>
            <a:r>
              <a:rPr lang="zh-CN" altLang="en-US"/>
              <a:t>函数的形参用类似于记录字段名的方式处理；</a:t>
            </a:r>
            <a:endParaRPr lang="en-US" altLang="zh-CN"/>
          </a:p>
        </p:txBody>
      </p:sp>
      <p:sp>
        <p:nvSpPr>
          <p:cNvPr id="4" name="灯片编号占位符 3"/>
          <p:cNvSpPr>
            <a:spLocks noGrp="1"/>
          </p:cNvSpPr>
          <p:nvPr>
            <p:ph type="sldNum" sz="quarter" idx="10"/>
          </p:nvPr>
        </p:nvSpPr>
        <p:spPr/>
        <p:txBody>
          <a:bodyPr/>
          <a:lstStyle/>
          <a:p>
            <a:pPr>
              <a:defRPr/>
            </a:pPr>
            <a:fld id="{861AB335-A57E-4DEA-AFF9-4B03520CF7CD}" type="slidenum">
              <a:rPr lang="zh-CN" altLang="en-US" smtClean="0"/>
              <a:pPr>
                <a:defRPr/>
              </a:pPr>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函数定义和函数调用的翻译</a:t>
            </a:r>
          </a:p>
        </p:txBody>
      </p:sp>
      <p:sp>
        <p:nvSpPr>
          <p:cNvPr id="95235" name="内容占位符 2"/>
          <p:cNvSpPr>
            <a:spLocks noGrp="1"/>
          </p:cNvSpPr>
          <p:nvPr>
            <p:ph idx="1"/>
          </p:nvPr>
        </p:nvSpPr>
        <p:spPr/>
        <p:txBody>
          <a:bodyPr/>
          <a:lstStyle/>
          <a:p>
            <a:pPr>
              <a:defRPr/>
            </a:pPr>
            <a:r>
              <a:rPr lang="zh-CN" altLang="en-US"/>
              <a:t>类型检查</a:t>
            </a:r>
            <a:endParaRPr lang="en-US" altLang="zh-CN"/>
          </a:p>
          <a:p>
            <a:pPr lvl="1">
              <a:defRPr/>
            </a:pPr>
            <a:r>
              <a:rPr lang="zh-CN" altLang="en-US"/>
              <a:t>在表达式中，函数和运算符的处理方法相同</a:t>
            </a:r>
            <a:endParaRPr lang="en-US" altLang="zh-CN"/>
          </a:p>
          <a:p>
            <a:pPr lvl="1">
              <a:defRPr/>
            </a:pPr>
            <a:r>
              <a:rPr lang="en-US" altLang="zh-CN"/>
              <a:t>6.5</a:t>
            </a:r>
            <a:r>
              <a:rPr lang="zh-CN" altLang="en-US"/>
              <a:t>节讨论的类型检查规则（包括自动类型转换）仍然可用</a:t>
            </a:r>
            <a:endParaRPr lang="en-US" altLang="zh-CN"/>
          </a:p>
          <a:p>
            <a:pPr>
              <a:defRPr/>
            </a:pPr>
            <a:r>
              <a:rPr lang="zh-CN" altLang="en-US"/>
              <a:t>函数调用</a:t>
            </a:r>
            <a:endParaRPr lang="en-US" altLang="zh-CN"/>
          </a:p>
          <a:p>
            <a:pPr lvl="1">
              <a:defRPr/>
            </a:pPr>
            <a:r>
              <a:rPr lang="zh-CN" altLang="en-US"/>
              <a:t>为函数调用</a:t>
            </a:r>
            <a:r>
              <a:rPr lang="en-US" altLang="zh-CN" i="1"/>
              <a:t>id(E, E,..., E)</a:t>
            </a:r>
            <a:r>
              <a:rPr lang="zh-CN" altLang="en-US"/>
              <a:t>生成三地址指令时，只要生成对各个参数</a:t>
            </a:r>
            <a:r>
              <a:rPr lang="en-US" altLang="zh-CN"/>
              <a:t>E</a:t>
            </a:r>
            <a:r>
              <a:rPr lang="zh-CN" altLang="en-US"/>
              <a:t>求值的三地址指令，或者生成将各个参数</a:t>
            </a:r>
            <a:r>
              <a:rPr lang="en-US" altLang="zh-CN"/>
              <a:t>E</a:t>
            </a:r>
            <a:r>
              <a:rPr lang="zh-CN" altLang="en-US"/>
              <a:t>归约为地址的三地址指令；然后再为每个参数生成一条</a:t>
            </a:r>
            <a:r>
              <a:rPr lang="en-US" altLang="zh-CN" i="1"/>
              <a:t>param</a:t>
            </a:r>
            <a:r>
              <a:rPr lang="zh-CN" altLang="en-US"/>
              <a:t>指令即可</a:t>
            </a:r>
            <a:endParaRPr lang="en-US" altLang="zh-CN"/>
          </a:p>
          <a:p>
            <a:pPr lvl="1">
              <a:defRPr/>
            </a:pPr>
            <a:r>
              <a:rPr lang="zh-CN" altLang="en-US"/>
              <a:t>也可以将每个表达式的属性</a:t>
            </a:r>
            <a:r>
              <a:rPr lang="en-US" altLang="zh-CN"/>
              <a:t>E.addr</a:t>
            </a:r>
            <a:r>
              <a:rPr lang="zh-CN" altLang="en-US"/>
              <a:t>放到一个数据结构（如队列）中，一旦所有表达式翻译完成，可以在情况队列的同时生成</a:t>
            </a:r>
            <a:r>
              <a:rPr lang="en-US" altLang="zh-CN" i="1"/>
              <a:t>param</a:t>
            </a:r>
            <a:r>
              <a:rPr lang="zh-CN" altLang="en-US"/>
              <a:t>指令</a:t>
            </a:r>
          </a:p>
        </p:txBody>
      </p:sp>
      <p:sp>
        <p:nvSpPr>
          <p:cNvPr id="4" name="灯片编号占位符 3"/>
          <p:cNvSpPr>
            <a:spLocks noGrp="1"/>
          </p:cNvSpPr>
          <p:nvPr>
            <p:ph type="sldNum" sz="quarter" idx="10"/>
          </p:nvPr>
        </p:nvSpPr>
        <p:spPr/>
        <p:txBody>
          <a:bodyPr/>
          <a:lstStyle/>
          <a:p>
            <a:pPr>
              <a:defRPr/>
            </a:pPr>
            <a:fld id="{61F47EC5-F6A5-4B49-8FD4-9E2CC4739207}" type="slidenum">
              <a:rPr lang="zh-CN" altLang="en-US" smtClean="0"/>
              <a:pPr>
                <a:defRPr/>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副标题 5"/>
          <p:cNvSpPr>
            <a:spLocks noGrp="1"/>
          </p:cNvSpPr>
          <p:nvPr>
            <p:ph type="subTitle" idx="1"/>
          </p:nvPr>
        </p:nvSpPr>
        <p:spPr/>
        <p:txBody>
          <a:bodyPr/>
          <a:lstStyle/>
          <a:p>
            <a:endParaRPr lang="zh-CN" altLang="en-US"/>
          </a:p>
        </p:txBody>
      </p:sp>
      <p:sp>
        <p:nvSpPr>
          <p:cNvPr id="106499" name="标题 4"/>
          <p:cNvSpPr>
            <a:spLocks noGrp="1"/>
          </p:cNvSpPr>
          <p:nvPr>
            <p:ph type="ctrTitle"/>
          </p:nvPr>
        </p:nvSpPr>
        <p:spPr/>
        <p:txBody>
          <a:bodyPr/>
          <a:lstStyle/>
          <a:p>
            <a:r>
              <a:rPr lang="zh-CN" altLang="en-US"/>
              <a:t>本章小结</a:t>
            </a:r>
          </a:p>
        </p:txBody>
      </p:sp>
      <p:sp>
        <p:nvSpPr>
          <p:cNvPr id="106500" name="灯片编号占位符 3"/>
          <p:cNvSpPr>
            <a:spLocks noGrp="1"/>
          </p:cNvSpPr>
          <p:nvPr>
            <p:ph type="sldNum" sz="quarter" idx="12"/>
          </p:nvPr>
        </p:nvSpPr>
        <p:spPr>
          <a:noFill/>
        </p:spPr>
        <p:txBody>
          <a:bodyPr/>
          <a:lstStyle/>
          <a:p>
            <a:fld id="{D1037002-0946-4469-A99B-1E1A7B626DB6}" type="slidenum">
              <a:rPr lang="zh-CN" altLang="en-US" smtClean="0">
                <a:ea typeface="宋体" charset="-122"/>
              </a:rPr>
              <a:pPr/>
              <a:t>103</a:t>
            </a:fld>
            <a:endParaRPr lang="en-US" altLang="zh-CN">
              <a:ea typeface="宋体"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7522" name="图片 4" descr="6 小结.bmp"/>
          <p:cNvPicPr>
            <a:picLocks noChangeAspect="1"/>
          </p:cNvPicPr>
          <p:nvPr/>
        </p:nvPicPr>
        <p:blipFill>
          <a:blip r:embed="rId2"/>
          <a:srcRect/>
          <a:stretch>
            <a:fillRect/>
          </a:stretch>
        </p:blipFill>
        <p:spPr bwMode="auto">
          <a:xfrm>
            <a:off x="0" y="625475"/>
            <a:ext cx="9144000" cy="56070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构造语法树和</a:t>
            </a:r>
            <a:r>
              <a:rPr lang="en-US" altLang="zh-CN"/>
              <a:t>DAG</a:t>
            </a:r>
            <a:r>
              <a:rPr lang="zh-CN" altLang="en-US"/>
              <a:t>的</a:t>
            </a:r>
            <a:r>
              <a:rPr lang="en-US" altLang="zh-CN"/>
              <a:t>SDD</a:t>
            </a:r>
            <a:endParaRPr lang="zh-CN" altLang="en-US"/>
          </a:p>
        </p:txBody>
      </p:sp>
      <p:sp>
        <p:nvSpPr>
          <p:cNvPr id="14339" name="内容占位符 2"/>
          <p:cNvSpPr>
            <a:spLocks noGrp="1"/>
          </p:cNvSpPr>
          <p:nvPr>
            <p:ph idx="1"/>
          </p:nvPr>
        </p:nvSpPr>
        <p:spPr>
          <a:xfrm>
            <a:off x="457200" y="1371600"/>
            <a:ext cx="8382000" cy="2362200"/>
          </a:xfrm>
        </p:spPr>
        <p:txBody>
          <a:bodyPr/>
          <a:lstStyle/>
          <a:p>
            <a:pPr>
              <a:defRPr/>
            </a:pPr>
            <a:r>
              <a:rPr lang="zh-CN" altLang="en-US" dirty="0"/>
              <a:t>说明</a:t>
            </a:r>
            <a:endParaRPr lang="en-US" altLang="zh-CN" dirty="0"/>
          </a:p>
          <a:p>
            <a:pPr lvl="1">
              <a:defRPr/>
            </a:pPr>
            <a:r>
              <a:rPr lang="zh-CN" altLang="en-US" dirty="0"/>
              <a:t>函数</a:t>
            </a:r>
            <a:r>
              <a:rPr lang="en-US" altLang="zh-CN" dirty="0"/>
              <a:t>Node</a:t>
            </a:r>
            <a:r>
              <a:rPr lang="zh-CN" altLang="en-US" dirty="0"/>
              <a:t>和</a:t>
            </a:r>
            <a:r>
              <a:rPr lang="en-US" altLang="zh-CN" dirty="0"/>
              <a:t>Leaf</a:t>
            </a:r>
            <a:r>
              <a:rPr lang="zh-CN" altLang="en-US" dirty="0"/>
              <a:t>调用一次都构造一个新结点</a:t>
            </a:r>
            <a:endParaRPr lang="en-US" altLang="zh-CN" dirty="0"/>
          </a:p>
          <a:p>
            <a:pPr lvl="1">
              <a:defRPr/>
            </a:pPr>
            <a:r>
              <a:rPr lang="zh-CN" altLang="en-US" dirty="0"/>
              <a:t>构造</a:t>
            </a:r>
            <a:r>
              <a:rPr lang="en-US" altLang="zh-CN" dirty="0"/>
              <a:t>DAG</a:t>
            </a:r>
            <a:r>
              <a:rPr lang="zh-CN" altLang="en-US" dirty="0"/>
              <a:t>时，函数在构造新结点前</a:t>
            </a:r>
            <a:r>
              <a:rPr lang="zh-CN" altLang="en-US" dirty="0">
                <a:solidFill>
                  <a:srgbClr val="FF0000"/>
                </a:solidFill>
              </a:rPr>
              <a:t>先检查</a:t>
            </a:r>
            <a:r>
              <a:rPr lang="zh-CN" altLang="en-US" dirty="0"/>
              <a:t>是否已经存在这样的结点，如果存在一个已创建的结点，就返回这个已有结点</a:t>
            </a:r>
            <a:endParaRPr lang="en-US" altLang="zh-CN" dirty="0"/>
          </a:p>
        </p:txBody>
      </p:sp>
      <p:sp>
        <p:nvSpPr>
          <p:cNvPr id="4" name="灯片编号占位符 3"/>
          <p:cNvSpPr>
            <a:spLocks noGrp="1"/>
          </p:cNvSpPr>
          <p:nvPr>
            <p:ph type="sldNum" sz="quarter" idx="10"/>
          </p:nvPr>
        </p:nvSpPr>
        <p:spPr/>
        <p:txBody>
          <a:bodyPr/>
          <a:lstStyle/>
          <a:p>
            <a:pPr>
              <a:defRPr/>
            </a:pPr>
            <a:fld id="{2B70C743-1E9A-48D7-A370-ED184A8E9F5B}" type="slidenum">
              <a:rPr lang="zh-CN" altLang="en-US" smtClean="0"/>
              <a:pPr>
                <a:defRPr/>
              </a:pPr>
              <a:t>11</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756859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4"/>
          <p:cNvSpPr>
            <a:spLocks noGrp="1"/>
          </p:cNvSpPr>
          <p:nvPr>
            <p:ph type="title"/>
          </p:nvPr>
        </p:nvSpPr>
        <p:spPr/>
        <p:txBody>
          <a:bodyPr/>
          <a:lstStyle/>
          <a:p>
            <a:r>
              <a:rPr lang="zh-CN" altLang="en-US"/>
              <a:t>例</a:t>
            </a:r>
            <a:r>
              <a:rPr lang="en-US" altLang="zh-CN"/>
              <a:t>……</a:t>
            </a:r>
            <a:r>
              <a:rPr lang="zh-CN" altLang="en-US"/>
              <a:t>构造</a:t>
            </a:r>
            <a:r>
              <a:rPr lang="en-US" altLang="zh-CN"/>
              <a:t>DAG</a:t>
            </a:r>
            <a:endParaRPr lang="zh-CN" altLang="en-US"/>
          </a:p>
        </p:txBody>
      </p:sp>
      <p:sp>
        <p:nvSpPr>
          <p:cNvPr id="15363" name="内容占位符 5"/>
          <p:cNvSpPr>
            <a:spLocks noGrp="1"/>
          </p:cNvSpPr>
          <p:nvPr>
            <p:ph idx="1"/>
          </p:nvPr>
        </p:nvSpPr>
        <p:spPr>
          <a:xfrm>
            <a:off x="457200" y="1371600"/>
            <a:ext cx="8229600" cy="1219200"/>
          </a:xfrm>
        </p:spPr>
        <p:txBody>
          <a:bodyPr/>
          <a:lstStyle/>
          <a:p>
            <a:r>
              <a:rPr lang="zh-CN" altLang="en-US"/>
              <a:t>例</a:t>
            </a:r>
            <a:r>
              <a:rPr lang="en-US" altLang="zh-CN"/>
              <a:t>6.2 </a:t>
            </a:r>
          </a:p>
          <a:p>
            <a:pPr lvl="1"/>
            <a:r>
              <a:rPr lang="zh-CN" altLang="en-US"/>
              <a:t>构造表达式 </a:t>
            </a:r>
            <a:r>
              <a:rPr lang="en-US" altLang="zh-CN" b="1">
                <a:solidFill>
                  <a:srgbClr val="FF0000"/>
                </a:solidFill>
                <a:latin typeface="Courier New" pitchFamily="49" charset="0"/>
                <a:cs typeface="Courier New" pitchFamily="49" charset="0"/>
              </a:rPr>
              <a:t>a+a*(b-c)+(b-c)*d</a:t>
            </a:r>
            <a:r>
              <a:rPr lang="zh-CN" altLang="en-US"/>
              <a:t>的</a:t>
            </a:r>
            <a:r>
              <a:rPr lang="en-US" altLang="zh-CN"/>
              <a:t>DAG</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2942EE4A-24FC-4289-9D69-5B0A0834249F}" type="slidenum">
              <a:rPr lang="zh-CN" altLang="en-US" smtClean="0"/>
              <a:pPr>
                <a:defRPr/>
              </a:pPr>
              <a:t>12</a:t>
            </a:fld>
            <a:endParaRPr lang="en-US" altLang="zh-CN"/>
          </a:p>
        </p:txBody>
      </p:sp>
      <p:pic>
        <p:nvPicPr>
          <p:cNvPr id="15365" name="Picture 2"/>
          <p:cNvPicPr>
            <a:picLocks noChangeAspect="1" noChangeArrowheads="1"/>
          </p:cNvPicPr>
          <p:nvPr/>
        </p:nvPicPr>
        <p:blipFill>
          <a:blip r:embed="rId2"/>
          <a:srcRect/>
          <a:stretch>
            <a:fillRect/>
          </a:stretch>
        </p:blipFill>
        <p:spPr bwMode="auto">
          <a:xfrm>
            <a:off x="4648200" y="2438400"/>
            <a:ext cx="3937000" cy="4191000"/>
          </a:xfrm>
          <a:prstGeom prst="rect">
            <a:avLst/>
          </a:prstGeom>
          <a:noFill/>
          <a:ln w="9525">
            <a:noFill/>
            <a:miter lim="800000"/>
            <a:headEnd/>
            <a:tailEnd/>
          </a:ln>
        </p:spPr>
      </p:pic>
      <p:pic>
        <p:nvPicPr>
          <p:cNvPr id="15366" name="Picture 2"/>
          <p:cNvPicPr>
            <a:picLocks noChangeAspect="1" noChangeArrowheads="1"/>
          </p:cNvPicPr>
          <p:nvPr/>
        </p:nvPicPr>
        <p:blipFill>
          <a:blip r:embed="rId3"/>
          <a:srcRect/>
          <a:stretch>
            <a:fillRect/>
          </a:stretch>
        </p:blipFill>
        <p:spPr bwMode="auto">
          <a:xfrm>
            <a:off x="762000" y="2819400"/>
            <a:ext cx="3587750" cy="281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4"/>
          <p:cNvSpPr>
            <a:spLocks noGrp="1"/>
          </p:cNvSpPr>
          <p:nvPr>
            <p:ph type="title"/>
          </p:nvPr>
        </p:nvSpPr>
        <p:spPr/>
        <p:txBody>
          <a:bodyPr/>
          <a:lstStyle/>
          <a:p>
            <a:r>
              <a:rPr lang="zh-CN" altLang="en-US" dirty="0"/>
              <a:t>练习</a:t>
            </a:r>
            <a:r>
              <a:rPr lang="en-US" altLang="zh-CN" dirty="0"/>
              <a:t>6.1(</a:t>
            </a:r>
            <a:r>
              <a:rPr lang="zh-CN" altLang="en-US" dirty="0"/>
              <a:t>课堂练习）</a:t>
            </a: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5CC08DD0-D03B-4110-9BE6-BA2E6CCAA7E3}" type="slidenum">
              <a:rPr lang="zh-CN" altLang="en-US" smtClean="0"/>
              <a:pPr>
                <a:defRPr/>
              </a:pPr>
              <a:t>13</a:t>
            </a:fld>
            <a:endParaRPr lang="en-US" altLang="zh-CN"/>
          </a:p>
        </p:txBody>
      </p:sp>
      <p:pic>
        <p:nvPicPr>
          <p:cNvPr id="16388" name="Picture 2"/>
          <p:cNvPicPr>
            <a:picLocks noGrp="1" noChangeAspect="1" noChangeArrowheads="1"/>
          </p:cNvPicPr>
          <p:nvPr>
            <p:ph idx="1"/>
          </p:nvPr>
        </p:nvPicPr>
        <p:blipFill>
          <a:blip r:embed="rId2"/>
          <a:srcRect/>
          <a:stretch>
            <a:fillRect/>
          </a:stretch>
        </p:blipFill>
        <p:spPr>
          <a:xfrm>
            <a:off x="685800" y="1524000"/>
            <a:ext cx="7010400" cy="3478213"/>
          </a:xfrm>
          <a:noFill/>
        </p:spPr>
      </p:pic>
      <p:sp>
        <p:nvSpPr>
          <p:cNvPr id="2" name="矩形 1"/>
          <p:cNvSpPr/>
          <p:nvPr/>
        </p:nvSpPr>
        <p:spPr>
          <a:xfrm>
            <a:off x="762000" y="1600200"/>
            <a:ext cx="6934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p14:bwMode="auto" r:id="rId3">
            <p14:nvContentPartPr>
              <p14:cNvPr id="5" name="墨迹 4"/>
              <p14:cNvContentPartPr/>
              <p14:nvPr/>
            </p14:nvContentPartPr>
            <p14:xfrm>
              <a:off x="1649906" y="3218663"/>
              <a:ext cx="1769400" cy="585360"/>
            </p14:xfrm>
          </p:contentPart>
        </mc:Choice>
        <mc:Fallback xmlns="">
          <p:pic>
            <p:nvPicPr>
              <p:cNvPr id="5" name="墨迹 4"/>
              <p:cNvPicPr/>
              <p:nvPr/>
            </p:nvPicPr>
            <p:blipFill>
              <a:blip r:embed="rId4"/>
              <a:stretch>
                <a:fillRect/>
              </a:stretch>
            </p:blipFill>
            <p:spPr>
              <a:xfrm>
                <a:off x="1639826" y="3206783"/>
                <a:ext cx="179280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墨迹 7"/>
              <p14:cNvContentPartPr/>
              <p14:nvPr/>
            </p14:nvContentPartPr>
            <p14:xfrm>
              <a:off x="1624346" y="3433223"/>
              <a:ext cx="124200" cy="54720"/>
            </p14:xfrm>
          </p:contentPart>
        </mc:Choice>
        <mc:Fallback xmlns="">
          <p:pic>
            <p:nvPicPr>
              <p:cNvPr id="8" name="墨迹 7"/>
              <p:cNvPicPr/>
              <p:nvPr/>
            </p:nvPicPr>
            <p:blipFill>
              <a:blip r:embed="rId6"/>
              <a:stretch>
                <a:fillRect/>
              </a:stretch>
            </p:blipFill>
            <p:spPr>
              <a:xfrm>
                <a:off x="1615706" y="3423143"/>
                <a:ext cx="144720" cy="723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3"/>
          <p:cNvSpPr>
            <a:spLocks noGrp="1"/>
          </p:cNvSpPr>
          <p:nvPr>
            <p:ph type="title"/>
          </p:nvPr>
        </p:nvSpPr>
        <p:spPr/>
        <p:txBody>
          <a:bodyPr/>
          <a:lstStyle/>
          <a:p>
            <a:r>
              <a:rPr lang="zh-CN" altLang="en-US"/>
              <a:t>三地址代码</a:t>
            </a:r>
          </a:p>
        </p:txBody>
      </p:sp>
      <p:sp>
        <p:nvSpPr>
          <p:cNvPr id="17411" name="内容占位符 4"/>
          <p:cNvSpPr>
            <a:spLocks noGrp="1"/>
          </p:cNvSpPr>
          <p:nvPr>
            <p:ph idx="1"/>
          </p:nvPr>
        </p:nvSpPr>
        <p:spPr>
          <a:xfrm>
            <a:off x="152400" y="1219200"/>
            <a:ext cx="8915400" cy="2667000"/>
          </a:xfrm>
        </p:spPr>
        <p:txBody>
          <a:bodyPr/>
          <a:lstStyle/>
          <a:p>
            <a:pPr>
              <a:defRPr/>
            </a:pPr>
            <a:r>
              <a:rPr lang="zh-CN" altLang="en-US" sz="2800" dirty="0"/>
              <a:t>三地址代码的一般形式 </a:t>
            </a:r>
            <a:r>
              <a:rPr lang="en-US" altLang="zh-CN" sz="2800" i="1" dirty="0">
                <a:solidFill>
                  <a:srgbClr val="FF0000"/>
                </a:solidFill>
              </a:rPr>
              <a:t>x = y op z</a:t>
            </a:r>
          </a:p>
          <a:p>
            <a:pPr lvl="1">
              <a:defRPr/>
            </a:pPr>
            <a:r>
              <a:rPr lang="en-US" altLang="zh-CN" sz="2400" i="1" dirty="0"/>
              <a:t>y</a:t>
            </a:r>
            <a:r>
              <a:rPr lang="zh-CN" altLang="en-US" sz="2400" dirty="0"/>
              <a:t>和</a:t>
            </a:r>
            <a:r>
              <a:rPr lang="en-US" altLang="zh-CN" sz="2400" i="1" dirty="0"/>
              <a:t>z</a:t>
            </a:r>
            <a:r>
              <a:rPr lang="zh-CN" altLang="en-US" sz="2400" dirty="0"/>
              <a:t>是两个运算分量，</a:t>
            </a:r>
            <a:r>
              <a:rPr lang="en-US" altLang="zh-CN" sz="2400" i="1" dirty="0"/>
              <a:t>x</a:t>
            </a:r>
            <a:r>
              <a:rPr lang="zh-CN" altLang="en-US" sz="2400" dirty="0"/>
              <a:t>是结果变量</a:t>
            </a:r>
            <a:endParaRPr lang="en-US" altLang="zh-CN" sz="2400" dirty="0"/>
          </a:p>
          <a:p>
            <a:pPr lvl="1">
              <a:defRPr/>
            </a:pPr>
            <a:r>
              <a:rPr lang="en-US" altLang="zh-CN" sz="2400" i="1" dirty="0"/>
              <a:t>op</a:t>
            </a:r>
            <a:r>
              <a:rPr lang="zh-CN" altLang="en-US" sz="2400" dirty="0"/>
              <a:t>是运算符，一条三地址代码指令的右侧最多有一个运算符</a:t>
            </a:r>
            <a:endParaRPr lang="en-US" altLang="zh-CN" sz="2400" dirty="0"/>
          </a:p>
          <a:p>
            <a:pPr>
              <a:defRPr/>
            </a:pPr>
            <a:r>
              <a:rPr lang="zh-CN" altLang="en-US" sz="2800" dirty="0"/>
              <a:t>三地址代码是语法树或</a:t>
            </a:r>
            <a:r>
              <a:rPr lang="en-US" altLang="zh-CN" sz="2800" dirty="0"/>
              <a:t>DAG</a:t>
            </a:r>
            <a:r>
              <a:rPr lang="zh-CN" altLang="en-US" sz="2800" dirty="0"/>
              <a:t>的线性表示</a:t>
            </a:r>
            <a:endParaRPr lang="en-US" altLang="zh-CN" sz="2800" dirty="0"/>
          </a:p>
          <a:p>
            <a:pPr lvl="1">
              <a:defRPr/>
            </a:pPr>
            <a:r>
              <a:rPr lang="zh-CN" altLang="en-US" sz="2400" dirty="0"/>
              <a:t>三地址代码中的名字对应图中的内部结点</a:t>
            </a:r>
          </a:p>
        </p:txBody>
      </p:sp>
      <p:grpSp>
        <p:nvGrpSpPr>
          <p:cNvPr id="17412" name="组合 10"/>
          <p:cNvGrpSpPr>
            <a:grpSpLocks/>
          </p:cNvGrpSpPr>
          <p:nvPr/>
        </p:nvGrpSpPr>
        <p:grpSpPr bwMode="auto">
          <a:xfrm>
            <a:off x="1143000" y="4021137"/>
            <a:ext cx="6096000" cy="2836863"/>
            <a:chOff x="1143000" y="3810000"/>
            <a:chExt cx="6096000" cy="2837218"/>
          </a:xfrm>
        </p:grpSpPr>
        <p:pic>
          <p:nvPicPr>
            <p:cNvPr id="17413" name="Picture 4"/>
            <p:cNvPicPr>
              <a:picLocks noChangeAspect="1" noChangeArrowheads="1"/>
            </p:cNvPicPr>
            <p:nvPr/>
          </p:nvPicPr>
          <p:blipFill>
            <a:blip r:embed="rId2"/>
            <a:srcRect/>
            <a:stretch>
              <a:fillRect/>
            </a:stretch>
          </p:blipFill>
          <p:spPr bwMode="auto">
            <a:xfrm>
              <a:off x="1143000" y="3810000"/>
              <a:ext cx="2819400" cy="2194284"/>
            </a:xfrm>
            <a:prstGeom prst="rect">
              <a:avLst/>
            </a:prstGeom>
            <a:noFill/>
            <a:ln w="9525">
              <a:noFill/>
              <a:miter lim="800000"/>
              <a:headEnd/>
              <a:tailEnd/>
            </a:ln>
          </p:spPr>
        </p:pic>
        <p:pic>
          <p:nvPicPr>
            <p:cNvPr id="17414" name="Picture 5"/>
            <p:cNvPicPr>
              <a:picLocks noChangeAspect="1" noChangeArrowheads="1"/>
            </p:cNvPicPr>
            <p:nvPr/>
          </p:nvPicPr>
          <p:blipFill>
            <a:blip r:embed="rId3"/>
            <a:srcRect/>
            <a:stretch>
              <a:fillRect/>
            </a:stretch>
          </p:blipFill>
          <p:spPr bwMode="auto">
            <a:xfrm>
              <a:off x="4953000" y="3962400"/>
              <a:ext cx="2286000" cy="2049517"/>
            </a:xfrm>
            <a:prstGeom prst="rect">
              <a:avLst/>
            </a:prstGeom>
            <a:noFill/>
            <a:ln w="9525">
              <a:noFill/>
              <a:miter lim="800000"/>
              <a:headEnd/>
              <a:tailEnd/>
            </a:ln>
          </p:spPr>
        </p:pic>
        <p:pic>
          <p:nvPicPr>
            <p:cNvPr id="17415" name="Picture 6"/>
            <p:cNvPicPr>
              <a:picLocks noChangeAspect="1" noChangeArrowheads="1"/>
            </p:cNvPicPr>
            <p:nvPr/>
          </p:nvPicPr>
          <p:blipFill>
            <a:blip r:embed="rId4"/>
            <a:srcRect/>
            <a:stretch>
              <a:fillRect/>
            </a:stretch>
          </p:blipFill>
          <p:spPr bwMode="auto">
            <a:xfrm>
              <a:off x="2057400" y="6248399"/>
              <a:ext cx="4800600" cy="398819"/>
            </a:xfrm>
            <a:prstGeom prst="rect">
              <a:avLst/>
            </a:prstGeom>
            <a:noFill/>
            <a:ln w="9525">
              <a:noFill/>
              <a:miter lim="800000"/>
              <a:headEnd/>
              <a:tailEnd/>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地址和指令</a:t>
            </a:r>
          </a:p>
        </p:txBody>
      </p:sp>
      <p:sp>
        <p:nvSpPr>
          <p:cNvPr id="18435" name="内容占位符 2"/>
          <p:cNvSpPr>
            <a:spLocks noGrp="1"/>
          </p:cNvSpPr>
          <p:nvPr>
            <p:ph idx="1"/>
          </p:nvPr>
        </p:nvSpPr>
        <p:spPr/>
        <p:txBody>
          <a:bodyPr/>
          <a:lstStyle/>
          <a:p>
            <a:pPr>
              <a:defRPr/>
            </a:pPr>
            <a:r>
              <a:rPr lang="zh-CN" altLang="en-US" sz="2800" dirty="0"/>
              <a:t>三地址代码基于两个基本概念</a:t>
            </a:r>
            <a:endParaRPr lang="en-US" altLang="zh-CN" sz="2800" dirty="0"/>
          </a:p>
          <a:p>
            <a:pPr lvl="1">
              <a:defRPr/>
            </a:pPr>
            <a:r>
              <a:rPr lang="zh-CN" altLang="en-US" sz="2400" dirty="0"/>
              <a:t>地址</a:t>
            </a:r>
            <a:endParaRPr lang="en-US" altLang="zh-CN" sz="2400" dirty="0"/>
          </a:p>
          <a:p>
            <a:pPr lvl="1">
              <a:defRPr/>
            </a:pPr>
            <a:r>
              <a:rPr lang="zh-CN" altLang="en-US" sz="2400" dirty="0"/>
              <a:t>指令</a:t>
            </a:r>
            <a:endParaRPr lang="en-US" altLang="zh-CN" sz="2400" dirty="0"/>
          </a:p>
          <a:p>
            <a:pPr>
              <a:defRPr/>
            </a:pPr>
            <a:r>
              <a:rPr lang="zh-CN" altLang="en-US" sz="2800" dirty="0"/>
              <a:t>地址可以具有如下形式之一</a:t>
            </a:r>
            <a:endParaRPr lang="en-US" altLang="zh-CN" sz="2800" dirty="0"/>
          </a:p>
          <a:p>
            <a:pPr lvl="1">
              <a:defRPr/>
            </a:pPr>
            <a:r>
              <a:rPr lang="zh-CN" altLang="en-US" sz="2400" dirty="0"/>
              <a:t>名字：允许源程序中的名字作为三地址代码中的地址</a:t>
            </a:r>
            <a:endParaRPr lang="en-US" altLang="zh-CN" sz="2400" dirty="0"/>
          </a:p>
          <a:p>
            <a:pPr lvl="2">
              <a:defRPr/>
            </a:pPr>
            <a:r>
              <a:rPr lang="zh-CN" altLang="en-US" sz="2400" dirty="0"/>
              <a:t>实现时名字被替换为指向符号表条目的指针</a:t>
            </a:r>
            <a:endParaRPr lang="en-US" altLang="zh-CN" sz="2400" dirty="0"/>
          </a:p>
          <a:p>
            <a:pPr lvl="1">
              <a:defRPr/>
            </a:pPr>
            <a:r>
              <a:rPr lang="zh-CN" altLang="en-US" sz="2400" dirty="0"/>
              <a:t>常量：各种类型的常量</a:t>
            </a:r>
            <a:endParaRPr lang="en-US" altLang="zh-CN" sz="2400" dirty="0"/>
          </a:p>
          <a:p>
            <a:pPr lvl="1">
              <a:defRPr/>
            </a:pPr>
            <a:r>
              <a:rPr lang="zh-CN" altLang="en-US" sz="2400" dirty="0"/>
              <a:t>编译器生成的临时变量：每次需要临时变量时产生一个新名字</a:t>
            </a:r>
          </a:p>
        </p:txBody>
      </p:sp>
      <p:sp>
        <p:nvSpPr>
          <p:cNvPr id="4" name="灯片编号占位符 3"/>
          <p:cNvSpPr>
            <a:spLocks noGrp="1"/>
          </p:cNvSpPr>
          <p:nvPr>
            <p:ph type="sldNum" sz="quarter" idx="10"/>
          </p:nvPr>
        </p:nvSpPr>
        <p:spPr/>
        <p:txBody>
          <a:bodyPr/>
          <a:lstStyle/>
          <a:p>
            <a:pPr>
              <a:defRPr/>
            </a:pPr>
            <a:fld id="{602CA79A-58E8-4D8A-BE9C-A20DB7BBF4DB}" type="slidenum">
              <a:rPr lang="zh-CN" altLang="en-US"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常见的三地址指令形式</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974036850"/>
              </p:ext>
            </p:extLst>
          </p:nvPr>
        </p:nvGraphicFramePr>
        <p:xfrm>
          <a:off x="419100" y="1219200"/>
          <a:ext cx="8229600" cy="5486400"/>
        </p:xfrm>
        <a:graphic>
          <a:graphicData uri="http://schemas.openxmlformats.org/drawingml/2006/table">
            <a:tbl>
              <a:tblPr/>
              <a:tblGrid>
                <a:gridCol w="2657475">
                  <a:extLst>
                    <a:ext uri="{9D8B030D-6E8A-4147-A177-3AD203B41FA5}">
                      <a16:colId xmlns:a16="http://schemas.microsoft.com/office/drawing/2014/main" val="20000"/>
                    </a:ext>
                  </a:extLst>
                </a:gridCol>
                <a:gridCol w="5572125">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Verdana" pitchFamily="34" charset="0"/>
                          <a:ea typeface="华文新魏" pitchFamily="2" charset="-122"/>
                        </a:rPr>
                        <a:t>指令形式</a:t>
                      </a:r>
                      <a:endParaRPr kumimoji="0" lang="zh-CN" altLang="en-US" sz="2400" b="0" i="0" u="none" strike="noStrike" cap="none" normalizeH="0" baseline="0" dirty="0">
                        <a:ln>
                          <a:noFill/>
                        </a:ln>
                        <a:solidFill>
                          <a:srgbClr val="161616"/>
                        </a:solidFill>
                        <a:effectLst/>
                        <a:latin typeface="Verdana" pitchFamily="34" charset="0"/>
                        <a:ea typeface="华文新魏" pitchFamily="2" charset="-122"/>
                      </a:endParaRPr>
                    </a:p>
                  </a:txBody>
                  <a:tcPr anchor="ctr" horzOverflow="overflow">
                    <a:lnL>
                      <a:noFill/>
                    </a:lnL>
                    <a:lnR>
                      <a:noFill/>
                    </a:lnR>
                    <a:lnT w="12700" cap="flat" cmpd="sng" algn="ctr">
                      <a:solidFill>
                        <a:srgbClr val="ABB7D3"/>
                      </a:solidFill>
                      <a:prstDash val="solid"/>
                      <a:round/>
                      <a:headEnd type="none" w="med" len="med"/>
                      <a:tailEnd type="none" w="med" len="med"/>
                    </a:lnT>
                    <a:lnB w="12700" cap="flat" cmpd="sng" algn="ctr">
                      <a:solidFill>
                        <a:srgbClr val="ABB7D3"/>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Verdana" pitchFamily="34" charset="0"/>
                          <a:ea typeface="华文新魏" pitchFamily="2" charset="-122"/>
                        </a:rPr>
                        <a:t>描述</a:t>
                      </a:r>
                      <a:endParaRPr kumimoji="0" lang="zh-CN" altLang="en-US" sz="2400" b="0" i="0" u="none" strike="noStrike" cap="none" normalizeH="0" baseline="0">
                        <a:ln>
                          <a:noFill/>
                        </a:ln>
                        <a:solidFill>
                          <a:srgbClr val="161616"/>
                        </a:solidFill>
                        <a:effectLst/>
                        <a:latin typeface="Verdana" pitchFamily="34" charset="0"/>
                        <a:ea typeface="华文新魏" pitchFamily="2" charset="-122"/>
                      </a:endParaRPr>
                    </a:p>
                  </a:txBody>
                  <a:tcPr anchor="ctr" horzOverflow="overflow">
                    <a:lnL>
                      <a:noFill/>
                    </a:lnL>
                    <a:lnR>
                      <a:noFill/>
                    </a:lnR>
                    <a:lnT w="12700" cap="flat" cmpd="sng" algn="ctr">
                      <a:solidFill>
                        <a:srgbClr val="ABB7D3"/>
                      </a:solidFill>
                      <a:prstDash val="solid"/>
                      <a:round/>
                      <a:headEnd type="none" w="med" len="med"/>
                      <a:tailEnd type="none" w="med" len="med"/>
                    </a:lnT>
                    <a:lnB w="12700" cap="flat" cmpd="sng" algn="ctr">
                      <a:solidFill>
                        <a:srgbClr val="ABB7D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x = y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op</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z</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w="12700" cap="flat" cmpd="sng" algn="ctr">
                      <a:solidFill>
                        <a:srgbClr val="ABB7D3"/>
                      </a:solidFill>
                      <a:prstDash val="solid"/>
                      <a:round/>
                      <a:headEnd type="none" w="med" len="med"/>
                      <a:tailEnd type="none" w="med" len="med"/>
                    </a:lnT>
                    <a:lnB>
                      <a:noFill/>
                    </a:lnB>
                    <a:lnTlToBr>
                      <a:noFill/>
                    </a:lnTlToBr>
                    <a:lnBlToTr>
                      <a:noFill/>
                    </a:lnBlToTr>
                    <a:solidFill>
                      <a:srgbClr val="ABB7D3">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itchFamily="34" charset="0"/>
                          <a:ea typeface="华文新魏" pitchFamily="2" charset="-122"/>
                        </a:rPr>
                        <a:t>op</a:t>
                      </a:r>
                      <a:r>
                        <a:rPr kumimoji="0" lang="zh-CN" altLang="en-US" sz="2000" b="0" i="0" u="none" strike="noStrike" cap="none" normalizeH="0" baseline="0">
                          <a:ln>
                            <a:noFill/>
                          </a:ln>
                          <a:solidFill>
                            <a:schemeClr val="tx1"/>
                          </a:solidFill>
                          <a:effectLst/>
                          <a:latin typeface="Verdana" pitchFamily="34" charset="0"/>
                          <a:ea typeface="华文新魏" pitchFamily="2" charset="-122"/>
                        </a:rPr>
                        <a:t>是双目运算符或逻辑运算符，</a:t>
                      </a:r>
                      <a:r>
                        <a:rPr kumimoji="0" lang="en-US" altLang="zh-CN" sz="2000" b="0" i="0" u="none" strike="noStrike" cap="none" normalizeH="0" baseline="0">
                          <a:ln>
                            <a:noFill/>
                          </a:ln>
                          <a:solidFill>
                            <a:schemeClr val="tx1"/>
                          </a:solidFill>
                          <a:effectLst/>
                          <a:latin typeface="Verdana" pitchFamily="34" charset="0"/>
                          <a:ea typeface="华文新魏" pitchFamily="2" charset="-122"/>
                        </a:rPr>
                        <a:t>x,y,z</a:t>
                      </a:r>
                      <a:r>
                        <a:rPr kumimoji="0" lang="zh-CN" altLang="en-US" sz="2000" b="0" i="0" u="none" strike="noStrike" cap="none" normalizeH="0" baseline="0">
                          <a:ln>
                            <a:noFill/>
                          </a:ln>
                          <a:solidFill>
                            <a:schemeClr val="tx1"/>
                          </a:solidFill>
                          <a:effectLst/>
                          <a:latin typeface="Verdana" pitchFamily="34" charset="0"/>
                          <a:ea typeface="华文新魏" pitchFamily="2" charset="-122"/>
                        </a:rPr>
                        <a:t>是地址</a:t>
                      </a:r>
                      <a:endParaRPr kumimoji="0" lang="zh-CN" altLang="en-US" sz="2000" b="0" i="0"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w="12700" cap="flat" cmpd="sng" algn="ctr">
                      <a:solidFill>
                        <a:srgbClr val="ABB7D3"/>
                      </a:solidFill>
                      <a:prstDash val="solid"/>
                      <a:round/>
                      <a:headEnd type="none" w="med" len="med"/>
                      <a:tailEnd type="none" w="med" len="med"/>
                    </a:lnT>
                    <a:lnB>
                      <a:noFill/>
                    </a:lnB>
                    <a:lnTlToBr>
                      <a:noFill/>
                    </a:lnTlToBr>
                    <a:lnBlToTr>
                      <a:noFill/>
                    </a:lnBlToTr>
                    <a:solidFill>
                      <a:srgbClr val="ABB7D3">
                        <a:alpha val="20000"/>
                      </a:srgbClr>
                    </a:solidFill>
                  </a:tcPr>
                </a:tc>
                <a:extLst>
                  <a:ext uri="{0D108BD9-81ED-4DB2-BD59-A6C34878D82A}">
                    <a16:rowId xmlns:a16="http://schemas.microsoft.com/office/drawing/2014/main" val="10001"/>
                  </a:ext>
                </a:extLst>
              </a:tr>
              <a:tr h="3302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x =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op</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y</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op</a:t>
                      </a: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是单目运算符</a:t>
                      </a:r>
                      <a:endParaRPr kumimoji="0" lang="zh-CN" altLang="en-US" sz="2000" b="0" i="0"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302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x = y</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solidFill>
                      <a:srgbClr val="ABB7D3">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复制指令，将</a:t>
                      </a: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y</a:t>
                      </a: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的值赋给</a:t>
                      </a: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x</a:t>
                      </a:r>
                      <a:endParaRPr kumimoji="0" lang="zh-CN" altLang="en-US" sz="2000" b="0" i="0"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solidFill>
                      <a:srgbClr val="ABB7D3">
                        <a:alpha val="20000"/>
                      </a:srgbClr>
                    </a:solidFill>
                  </a:tcPr>
                </a:tc>
                <a:extLst>
                  <a:ext uri="{0D108BD9-81ED-4DB2-BD59-A6C34878D82A}">
                    <a16:rowId xmlns:a16="http://schemas.microsoft.com/office/drawing/2014/main" val="10003"/>
                  </a:ext>
                </a:extLst>
              </a:tr>
              <a:tr h="3302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goto</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L</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无条件转移，</a:t>
                      </a: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L</a:t>
                      </a: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是下一步要执行的指令标号</a:t>
                      </a:r>
                      <a:endParaRPr kumimoji="0" lang="zh-CN" altLang="en-US" sz="2000" b="0" i="0"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826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if</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x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goto</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L </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if </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False x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goto</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L</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solidFill>
                      <a:srgbClr val="ABB7D3">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华文新魏" pitchFamily="2" charset="-122"/>
                        </a:rPr>
                        <a:t>当</a:t>
                      </a:r>
                      <a:r>
                        <a:rPr kumimoji="0" lang="en-US" altLang="zh-CN" sz="2000" b="0" i="0" u="none" strike="noStrike" cap="none" normalizeH="0" baseline="0">
                          <a:ln>
                            <a:noFill/>
                          </a:ln>
                          <a:solidFill>
                            <a:schemeClr val="tx1"/>
                          </a:solidFill>
                          <a:effectLst/>
                          <a:latin typeface="Verdana" pitchFamily="34" charset="0"/>
                          <a:ea typeface="华文新魏" pitchFamily="2" charset="-122"/>
                        </a:rPr>
                        <a:t>x</a:t>
                      </a:r>
                      <a:r>
                        <a:rPr kumimoji="0" lang="zh-CN" altLang="en-US" sz="2000" b="0" i="0" u="none" strike="noStrike" cap="none" normalizeH="0" baseline="0">
                          <a:ln>
                            <a:noFill/>
                          </a:ln>
                          <a:solidFill>
                            <a:schemeClr val="tx1"/>
                          </a:solidFill>
                          <a:effectLst/>
                          <a:latin typeface="Verdana" pitchFamily="34" charset="0"/>
                          <a:ea typeface="华文新魏" pitchFamily="2" charset="-122"/>
                        </a:rPr>
                        <a:t>为真或为假时，转向</a:t>
                      </a:r>
                      <a:r>
                        <a:rPr kumimoji="0" lang="en-US" altLang="zh-CN" sz="2000" b="0" i="0" u="none" strike="noStrike" cap="none" normalizeH="0" baseline="0">
                          <a:ln>
                            <a:noFill/>
                          </a:ln>
                          <a:solidFill>
                            <a:schemeClr val="tx1"/>
                          </a:solidFill>
                          <a:effectLst/>
                          <a:latin typeface="Verdana" pitchFamily="34" charset="0"/>
                          <a:ea typeface="华文新魏" pitchFamily="2" charset="-122"/>
                        </a:rPr>
                        <a:t>L</a:t>
                      </a:r>
                      <a:r>
                        <a:rPr kumimoji="0" lang="zh-CN" altLang="en-US" sz="2000" b="0" i="0" u="none" strike="noStrike" cap="none" normalizeH="0" baseline="0">
                          <a:ln>
                            <a:noFill/>
                          </a:ln>
                          <a:solidFill>
                            <a:schemeClr val="tx1"/>
                          </a:solidFill>
                          <a:effectLst/>
                          <a:latin typeface="Verdana" pitchFamily="34" charset="0"/>
                          <a:ea typeface="华文新魏" pitchFamily="2" charset="-122"/>
                        </a:rPr>
                        <a:t>，否则执行下一条指令</a:t>
                      </a:r>
                      <a:endParaRPr kumimoji="0" lang="zh-CN" altLang="en-US" sz="2000" b="0" i="0"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solidFill>
                      <a:srgbClr val="ABB7D3">
                        <a:alpha val="20000"/>
                      </a:srgbClr>
                    </a:solidFill>
                  </a:tcPr>
                </a:tc>
                <a:extLst>
                  <a:ext uri="{0D108BD9-81ED-4DB2-BD59-A6C34878D82A}">
                    <a16:rowId xmlns:a16="http://schemas.microsoft.com/office/drawing/2014/main" val="10005"/>
                  </a:ext>
                </a:extLst>
              </a:tr>
              <a:tr h="3302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if</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x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relop</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y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goto</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L</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对</a:t>
                      </a: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x</a:t>
                      </a: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和</a:t>
                      </a: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y</a:t>
                      </a: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应用关系运算，满足</a:t>
                      </a:r>
                      <a:r>
                        <a:rPr kumimoji="0" lang="en-US" altLang="zh-CN" sz="2000" b="0" i="0" u="none" strike="noStrike" cap="none" normalizeH="0" baseline="0" dirty="0" err="1">
                          <a:ln>
                            <a:noFill/>
                          </a:ln>
                          <a:solidFill>
                            <a:schemeClr val="tx1"/>
                          </a:solidFill>
                          <a:effectLst/>
                          <a:latin typeface="Verdana" pitchFamily="34" charset="0"/>
                          <a:ea typeface="华文新魏" pitchFamily="2" charset="-122"/>
                        </a:rPr>
                        <a:t>relop</a:t>
                      </a: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关系转向</a:t>
                      </a:r>
                      <a:r>
                        <a:rPr kumimoji="0" lang="en-US" altLang="zh-CN" sz="2000" b="0" i="0" u="none" strike="noStrike" cap="none" normalizeH="0" baseline="0" dirty="0">
                          <a:ln>
                            <a:noFill/>
                          </a:ln>
                          <a:solidFill>
                            <a:schemeClr val="tx1"/>
                          </a:solidFill>
                          <a:effectLst/>
                          <a:latin typeface="Verdana" pitchFamily="34" charset="0"/>
                          <a:ea typeface="华文新魏" pitchFamily="2" charset="-122"/>
                        </a:rPr>
                        <a:t>L</a:t>
                      </a:r>
                      <a:endParaRPr kumimoji="0" lang="zh-CN" altLang="en-US" sz="2000" b="0" i="0"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8890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param</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x</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call</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p, n</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y = </a:t>
                      </a: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call</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p, n</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itchFamily="18" charset="0"/>
                          <a:ea typeface="华文新魏" pitchFamily="2" charset="-122"/>
                        </a:rPr>
                        <a:t>return</a:t>
                      </a:r>
                      <a:r>
                        <a:rPr kumimoji="0" lang="en-US" altLang="zh-CN" sz="2000" b="0" i="1" u="none" strike="noStrike" cap="none" normalizeH="0" baseline="0">
                          <a:ln>
                            <a:noFill/>
                          </a:ln>
                          <a:solidFill>
                            <a:schemeClr val="tx1"/>
                          </a:solidFill>
                          <a:effectLst/>
                          <a:latin typeface="Times New Roman" pitchFamily="18" charset="0"/>
                          <a:ea typeface="华文新魏" pitchFamily="2" charset="-122"/>
                        </a:rPr>
                        <a:t> y</a:t>
                      </a:r>
                      <a:endParaRPr kumimoji="0" lang="zh-CN" altLang="en-US" sz="2000" b="1" i="1"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solidFill>
                      <a:srgbClr val="ABB7D3">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华文新魏" pitchFamily="2" charset="-122"/>
                        </a:rPr>
                        <a:t>过程调用和返回指令</a:t>
                      </a:r>
                      <a:endParaRPr kumimoji="0" lang="en-US" altLang="zh-CN" sz="2000" b="0" i="0" u="none" strike="noStrike" cap="none" normalizeH="0" baseline="0">
                        <a:ln>
                          <a:noFill/>
                        </a:ln>
                        <a:solidFill>
                          <a:schemeClr val="tx1"/>
                        </a:solidFill>
                        <a:effectLst/>
                        <a:latin typeface="Verdana"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华文新魏" pitchFamily="2" charset="-122"/>
                        </a:rPr>
                        <a:t>传递参数，调用，返回</a:t>
                      </a:r>
                      <a:endParaRPr kumimoji="0" lang="zh-CN" altLang="en-US" sz="2000" b="0" i="0"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solidFill>
                      <a:srgbClr val="ABB7D3">
                        <a:alpha val="20000"/>
                      </a:srgbClr>
                    </a:solidFill>
                  </a:tcPr>
                </a:tc>
                <a:extLst>
                  <a:ext uri="{0D108BD9-81ED-4DB2-BD59-A6C34878D82A}">
                    <a16:rowId xmlns:a16="http://schemas.microsoft.com/office/drawing/2014/main" val="10007"/>
                  </a:ext>
                </a:extLst>
              </a:tr>
              <a:tr h="4826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x = y[</a:t>
                      </a:r>
                      <a:r>
                        <a:rPr kumimoji="0" lang="en-US" altLang="zh-CN" sz="2000" b="0" i="1" u="none" strike="noStrike" cap="none" normalizeH="0" baseline="0" dirty="0" err="1">
                          <a:ln>
                            <a:noFill/>
                          </a:ln>
                          <a:solidFill>
                            <a:schemeClr val="tx1"/>
                          </a:solidFill>
                          <a:effectLst/>
                          <a:latin typeface="Times New Roman" pitchFamily="18" charset="0"/>
                          <a:ea typeface="华文新魏" pitchFamily="2" charset="-122"/>
                        </a:rPr>
                        <a:t>i</a:t>
                      </a: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x[</a:t>
                      </a:r>
                      <a:r>
                        <a:rPr kumimoji="0" lang="en-US" altLang="zh-CN" sz="2000" b="0" i="1" u="none" strike="noStrike" cap="none" normalizeH="0" baseline="0" dirty="0" err="1">
                          <a:ln>
                            <a:noFill/>
                          </a:ln>
                          <a:solidFill>
                            <a:schemeClr val="tx1"/>
                          </a:solidFill>
                          <a:effectLst/>
                          <a:latin typeface="Times New Roman" pitchFamily="18" charset="0"/>
                          <a:ea typeface="华文新魏" pitchFamily="2" charset="-122"/>
                        </a:rPr>
                        <a:t>i</a:t>
                      </a: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 = y</a:t>
                      </a:r>
                      <a:endParaRPr kumimoji="0" lang="zh-CN" altLang="en-US" sz="2000" b="1" i="1"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Verdana" pitchFamily="34" charset="0"/>
                          <a:ea typeface="华文新魏" pitchFamily="2" charset="-122"/>
                        </a:rPr>
                        <a:t>带下标的复制指令，</a:t>
                      </a:r>
                      <a:r>
                        <a:rPr kumimoji="0" lang="en-US" altLang="zh-CN" sz="2000" b="0" i="0" u="none" strike="noStrike" cap="none" normalizeH="0" baseline="0">
                          <a:ln>
                            <a:noFill/>
                          </a:ln>
                          <a:solidFill>
                            <a:schemeClr val="tx1"/>
                          </a:solidFill>
                          <a:effectLst/>
                          <a:latin typeface="Verdana" pitchFamily="34" charset="0"/>
                          <a:ea typeface="华文新魏" pitchFamily="2" charset="-122"/>
                        </a:rPr>
                        <a:t>x</a:t>
                      </a:r>
                      <a:r>
                        <a:rPr kumimoji="0" lang="zh-CN" altLang="en-US" sz="2000" b="0" i="0" u="none" strike="noStrike" cap="none" normalizeH="0" baseline="0">
                          <a:ln>
                            <a:noFill/>
                          </a:ln>
                          <a:solidFill>
                            <a:schemeClr val="tx1"/>
                          </a:solidFill>
                          <a:effectLst/>
                          <a:latin typeface="Verdana" pitchFamily="34" charset="0"/>
                          <a:ea typeface="华文新魏" pitchFamily="2" charset="-122"/>
                        </a:rPr>
                        <a:t>和</a:t>
                      </a:r>
                      <a:r>
                        <a:rPr kumimoji="0" lang="en-US" altLang="zh-CN" sz="2000" b="0" i="0" u="none" strike="noStrike" cap="none" normalizeH="0" baseline="0">
                          <a:ln>
                            <a:noFill/>
                          </a:ln>
                          <a:solidFill>
                            <a:schemeClr val="tx1"/>
                          </a:solidFill>
                          <a:effectLst/>
                          <a:latin typeface="Verdana" pitchFamily="34" charset="0"/>
                          <a:ea typeface="华文新魏" pitchFamily="2" charset="-122"/>
                        </a:rPr>
                        <a:t>y</a:t>
                      </a:r>
                      <a:r>
                        <a:rPr kumimoji="0" lang="zh-CN" altLang="en-US" sz="2000" b="0" i="0" u="none" strike="noStrike" cap="none" normalizeH="0" baseline="0">
                          <a:ln>
                            <a:noFill/>
                          </a:ln>
                          <a:solidFill>
                            <a:schemeClr val="tx1"/>
                          </a:solidFill>
                          <a:effectLst/>
                          <a:latin typeface="Verdana" pitchFamily="34" charset="0"/>
                          <a:ea typeface="华文新魏" pitchFamily="2" charset="-122"/>
                        </a:rPr>
                        <a:t>是地址，</a:t>
                      </a:r>
                      <a:r>
                        <a:rPr kumimoji="0" lang="en-US" altLang="zh-CN" sz="2000" b="0" i="0" u="none" strike="noStrike" cap="none" normalizeH="0" baseline="0">
                          <a:ln>
                            <a:noFill/>
                          </a:ln>
                          <a:solidFill>
                            <a:schemeClr val="tx1"/>
                          </a:solidFill>
                          <a:effectLst/>
                          <a:latin typeface="Verdana" pitchFamily="34" charset="0"/>
                          <a:ea typeface="华文新魏" pitchFamily="2" charset="-122"/>
                        </a:rPr>
                        <a:t>i</a:t>
                      </a:r>
                      <a:r>
                        <a:rPr kumimoji="0" lang="zh-CN" altLang="en-US" sz="2000" b="0" i="0" u="none" strike="noStrike" cap="none" normalizeH="0" baseline="0">
                          <a:ln>
                            <a:noFill/>
                          </a:ln>
                          <a:solidFill>
                            <a:schemeClr val="tx1"/>
                          </a:solidFill>
                          <a:effectLst/>
                          <a:latin typeface="Verdana" pitchFamily="34" charset="0"/>
                          <a:ea typeface="华文新魏" pitchFamily="2" charset="-122"/>
                        </a:rPr>
                        <a:t>是偏移量</a:t>
                      </a:r>
                      <a:endParaRPr kumimoji="0" lang="zh-CN" altLang="en-US" sz="2000" b="0" i="0" u="none" strike="noStrike" cap="none" normalizeH="0" baseline="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685800">
                <a:tc>
                  <a:txBody>
                    <a:bodyPr/>
                    <a:lstStyle/>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x = &amp;y</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x = *y</a:t>
                      </a:r>
                    </a:p>
                    <a:p>
                      <a:pPr marL="457200" marR="0" lvl="1" indent="0" algn="l" defTabSz="914400" rtl="0" eaLnBrk="1" fontAlgn="base" latinLnBrk="0" hangingPunct="1">
                        <a:lnSpc>
                          <a:spcPct val="8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华文新魏" pitchFamily="2" charset="-122"/>
                        </a:rPr>
                        <a:t>*x = y</a:t>
                      </a:r>
                      <a:endParaRPr kumimoji="0" lang="zh-CN" altLang="en-US" sz="2000" b="1" i="1"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w="12700" cap="flat" cmpd="sng" algn="ctr">
                      <a:solidFill>
                        <a:srgbClr val="ABB7D3"/>
                      </a:solidFill>
                      <a:prstDash val="solid"/>
                      <a:round/>
                      <a:headEnd type="none" w="med" len="med"/>
                      <a:tailEnd type="none" w="med" len="med"/>
                    </a:lnB>
                    <a:lnTlToBr>
                      <a:noFill/>
                    </a:lnTlToBr>
                    <a:lnBlToTr>
                      <a:noFill/>
                    </a:lnBlToTr>
                    <a:solidFill>
                      <a:srgbClr val="ABB7D3">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Verdana" pitchFamily="34" charset="0"/>
                          <a:ea typeface="华文新魏" pitchFamily="2" charset="-122"/>
                        </a:rPr>
                        <a:t>地址和指针指令</a:t>
                      </a:r>
                      <a:endParaRPr kumimoji="0" lang="zh-CN" altLang="en-US" sz="2000" b="0" i="0" u="none" strike="noStrike" cap="none" normalizeH="0" baseline="0" dirty="0">
                        <a:ln>
                          <a:noFill/>
                        </a:ln>
                        <a:solidFill>
                          <a:schemeClr val="tx1"/>
                        </a:solidFill>
                        <a:effectLst/>
                        <a:latin typeface="Times New Roman" pitchFamily="18" charset="0"/>
                        <a:ea typeface="华文新魏" pitchFamily="2" charset="-122"/>
                      </a:endParaRPr>
                    </a:p>
                  </a:txBody>
                  <a:tcPr anchor="ctr" horzOverflow="overflow">
                    <a:lnL>
                      <a:noFill/>
                    </a:lnL>
                    <a:lnR>
                      <a:noFill/>
                    </a:lnR>
                    <a:lnT>
                      <a:noFill/>
                    </a:lnT>
                    <a:lnB w="12700" cap="flat" cmpd="sng" algn="ctr">
                      <a:solidFill>
                        <a:srgbClr val="ABB7D3"/>
                      </a:solidFill>
                      <a:prstDash val="solid"/>
                      <a:round/>
                      <a:headEnd type="none" w="med" len="med"/>
                      <a:tailEnd type="none" w="med" len="med"/>
                    </a:lnB>
                    <a:lnTlToBr>
                      <a:noFill/>
                    </a:lnTlToBr>
                    <a:lnBlToTr>
                      <a:noFill/>
                    </a:lnBlToTr>
                    <a:solidFill>
                      <a:srgbClr val="ABB7D3">
                        <a:alpha val="20000"/>
                      </a:srgbClr>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a:t>例</a:t>
            </a:r>
            <a:r>
              <a:rPr lang="en-US" altLang="zh-CN"/>
              <a:t>……</a:t>
            </a:r>
            <a:r>
              <a:rPr lang="zh-CN" altLang="en-US"/>
              <a:t>三地址指令</a:t>
            </a:r>
          </a:p>
        </p:txBody>
      </p:sp>
      <p:sp>
        <p:nvSpPr>
          <p:cNvPr id="20483" name="内容占位符 5"/>
          <p:cNvSpPr>
            <a:spLocks noGrp="1"/>
          </p:cNvSpPr>
          <p:nvPr>
            <p:ph idx="1"/>
          </p:nvPr>
        </p:nvSpPr>
        <p:spPr>
          <a:xfrm>
            <a:off x="457200" y="1371600"/>
            <a:ext cx="8229600" cy="1752600"/>
          </a:xfrm>
        </p:spPr>
        <p:txBody>
          <a:bodyPr/>
          <a:lstStyle/>
          <a:p>
            <a:r>
              <a:rPr lang="zh-CN" altLang="en-US" sz="2800" dirty="0"/>
              <a:t>例</a:t>
            </a:r>
            <a:r>
              <a:rPr lang="en-US" altLang="zh-CN" sz="2800" dirty="0"/>
              <a:t>6.5 </a:t>
            </a:r>
            <a:r>
              <a:rPr lang="zh-CN" altLang="en-US" sz="2800" dirty="0"/>
              <a:t>下面的</a:t>
            </a:r>
            <a:r>
              <a:rPr lang="en-US" altLang="zh-CN" sz="2800" dirty="0"/>
              <a:t>do-while</a:t>
            </a:r>
            <a:r>
              <a:rPr lang="zh-CN" altLang="en-US" sz="2800" dirty="0"/>
              <a:t>语句的两种翻译</a:t>
            </a:r>
            <a:endParaRPr lang="en-US" altLang="zh-CN" sz="2800" dirty="0"/>
          </a:p>
          <a:p>
            <a:pPr lvl="1">
              <a:buFont typeface="Wingdings" pitchFamily="2" charset="2"/>
              <a:buNone/>
            </a:pPr>
            <a:r>
              <a:rPr lang="en-US" altLang="zh-CN" sz="2400" b="1" dirty="0">
                <a:latin typeface="Courier New" pitchFamily="49" charset="0"/>
                <a:cs typeface="Courier New" pitchFamily="49" charset="0"/>
              </a:rPr>
              <a:t>do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i+1; while (a[</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&lt; v);</a:t>
            </a:r>
          </a:p>
          <a:p>
            <a:pPr lvl="1"/>
            <a:r>
              <a:rPr lang="en-US" altLang="zh-CN" sz="2400" dirty="0" err="1">
                <a:cs typeface="Times New Roman" pitchFamily="18" charset="0"/>
              </a:rPr>
              <a:t>i</a:t>
            </a:r>
            <a:r>
              <a:rPr lang="zh-CN" altLang="en-US" sz="2400" dirty="0">
                <a:cs typeface="Times New Roman" pitchFamily="18" charset="0"/>
              </a:rPr>
              <a:t>*</a:t>
            </a:r>
            <a:r>
              <a:rPr lang="en-US" altLang="zh-CN" sz="2400" dirty="0">
                <a:cs typeface="Times New Roman" pitchFamily="18" charset="0"/>
              </a:rPr>
              <a:t>8 </a:t>
            </a:r>
            <a:r>
              <a:rPr lang="zh-CN" altLang="en-US" sz="2400" dirty="0">
                <a:cs typeface="Times New Roman" pitchFamily="18" charset="0"/>
              </a:rPr>
              <a:t>计算每个元素占</a:t>
            </a:r>
            <a:r>
              <a:rPr lang="en-US" altLang="zh-CN" sz="2400" dirty="0">
                <a:cs typeface="Times New Roman" pitchFamily="18" charset="0"/>
              </a:rPr>
              <a:t>8</a:t>
            </a:r>
            <a:r>
              <a:rPr lang="zh-CN" altLang="en-US" sz="2400" dirty="0">
                <a:cs typeface="Times New Roman" pitchFamily="18" charset="0"/>
              </a:rPr>
              <a:t>个存储单元的数组元素的偏移量</a:t>
            </a: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9EDDC7E2-9F40-4997-B86A-E93215218B89}" type="slidenum">
              <a:rPr lang="zh-CN" altLang="en-US" smtClean="0"/>
              <a:pPr>
                <a:defRPr/>
              </a:pPr>
              <a:t>17</a:t>
            </a:fld>
            <a:endParaRPr lang="en-US" altLang="zh-CN"/>
          </a:p>
        </p:txBody>
      </p:sp>
      <p:grpSp>
        <p:nvGrpSpPr>
          <p:cNvPr id="20485" name="组合 8"/>
          <p:cNvGrpSpPr>
            <a:grpSpLocks/>
          </p:cNvGrpSpPr>
          <p:nvPr/>
        </p:nvGrpSpPr>
        <p:grpSpPr bwMode="auto">
          <a:xfrm>
            <a:off x="609600" y="3352800"/>
            <a:ext cx="7675563" cy="2646363"/>
            <a:chOff x="478580" y="2819400"/>
            <a:chExt cx="7674820" cy="2645646"/>
          </a:xfrm>
        </p:grpSpPr>
        <p:pic>
          <p:nvPicPr>
            <p:cNvPr id="20486" name="Picture 2"/>
            <p:cNvPicPr>
              <a:picLocks noChangeAspect="1" noChangeArrowheads="1"/>
            </p:cNvPicPr>
            <p:nvPr/>
          </p:nvPicPr>
          <p:blipFill>
            <a:blip r:embed="rId2"/>
            <a:srcRect/>
            <a:stretch>
              <a:fillRect/>
            </a:stretch>
          </p:blipFill>
          <p:spPr bwMode="auto">
            <a:xfrm>
              <a:off x="478580" y="2819400"/>
              <a:ext cx="7674820" cy="1905000"/>
            </a:xfrm>
            <a:prstGeom prst="rect">
              <a:avLst/>
            </a:prstGeom>
            <a:noFill/>
            <a:ln w="9525">
              <a:noFill/>
              <a:miter lim="800000"/>
              <a:headEnd/>
              <a:tailEnd/>
            </a:ln>
          </p:spPr>
        </p:pic>
        <p:pic>
          <p:nvPicPr>
            <p:cNvPr id="20487" name="Picture 3"/>
            <p:cNvPicPr>
              <a:picLocks noChangeAspect="1" noChangeArrowheads="1"/>
            </p:cNvPicPr>
            <p:nvPr/>
          </p:nvPicPr>
          <p:blipFill>
            <a:blip r:embed="rId3"/>
            <a:srcRect/>
            <a:stretch>
              <a:fillRect/>
            </a:stretch>
          </p:blipFill>
          <p:spPr bwMode="auto">
            <a:xfrm>
              <a:off x="1447800" y="5105400"/>
              <a:ext cx="4876800" cy="359646"/>
            </a:xfrm>
            <a:prstGeom prst="rect">
              <a:avLst/>
            </a:prstGeom>
            <a:noFill/>
            <a:ln w="9525">
              <a:noFill/>
              <a:miter lim="800000"/>
              <a:headEnd/>
              <a:tailEnd/>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四元式表示</a:t>
            </a:r>
          </a:p>
        </p:txBody>
      </p:sp>
      <p:sp>
        <p:nvSpPr>
          <p:cNvPr id="3" name="内容占位符 2"/>
          <p:cNvSpPr>
            <a:spLocks noGrp="1"/>
          </p:cNvSpPr>
          <p:nvPr>
            <p:ph idx="1"/>
          </p:nvPr>
        </p:nvSpPr>
        <p:spPr>
          <a:xfrm>
            <a:off x="457200" y="1371600"/>
            <a:ext cx="8534400" cy="5092700"/>
          </a:xfrm>
        </p:spPr>
        <p:txBody>
          <a:bodyPr/>
          <a:lstStyle/>
          <a:p>
            <a:pPr>
              <a:defRPr/>
            </a:pPr>
            <a:r>
              <a:rPr lang="zh-CN" altLang="en-US" sz="2800" dirty="0"/>
              <a:t>三地址指令在数据结构中的表示方法</a:t>
            </a:r>
            <a:endParaRPr lang="en-US" altLang="zh-CN" sz="2800" dirty="0"/>
          </a:p>
          <a:p>
            <a:pPr lvl="1">
              <a:defRPr/>
            </a:pPr>
            <a:r>
              <a:rPr lang="zh-CN" altLang="en-US" sz="2400" dirty="0"/>
              <a:t>四元式、三元式、间接三元式</a:t>
            </a:r>
            <a:endParaRPr lang="en-US" altLang="zh-CN" sz="2400" dirty="0"/>
          </a:p>
          <a:p>
            <a:pPr>
              <a:defRPr/>
            </a:pPr>
            <a:r>
              <a:rPr lang="zh-CN" altLang="en-US" sz="2800" dirty="0"/>
              <a:t>四元式（</a:t>
            </a:r>
            <a:r>
              <a:rPr lang="en-US" altLang="zh-CN" sz="2800" i="1" dirty="0"/>
              <a:t>quadruple</a:t>
            </a:r>
            <a:r>
              <a:rPr lang="zh-CN" altLang="en-US" sz="2800" dirty="0"/>
              <a:t>）</a:t>
            </a:r>
            <a:endParaRPr lang="en-US" altLang="zh-CN" sz="2800" dirty="0"/>
          </a:p>
          <a:p>
            <a:pPr lvl="1">
              <a:defRPr/>
            </a:pPr>
            <a:r>
              <a:rPr lang="zh-CN" altLang="en-US" sz="2400" dirty="0"/>
              <a:t>一个四元式有四个字段： </a:t>
            </a:r>
            <a:r>
              <a:rPr lang="en-US" altLang="zh-CN" sz="2400" i="1" dirty="0">
                <a:solidFill>
                  <a:srgbClr val="FF0000"/>
                </a:solidFill>
              </a:rPr>
              <a:t>op  </a:t>
            </a:r>
            <a:r>
              <a:rPr lang="en-US" altLang="zh-CN" sz="2400" i="1" dirty="0" err="1">
                <a:solidFill>
                  <a:srgbClr val="FF0000"/>
                </a:solidFill>
              </a:rPr>
              <a:t>arg1</a:t>
            </a:r>
            <a:r>
              <a:rPr lang="en-US" altLang="zh-CN" sz="2400" i="1" dirty="0">
                <a:solidFill>
                  <a:srgbClr val="FF0000"/>
                </a:solidFill>
              </a:rPr>
              <a:t>  </a:t>
            </a:r>
            <a:r>
              <a:rPr lang="en-US" altLang="zh-CN" sz="2400" i="1" dirty="0" err="1">
                <a:solidFill>
                  <a:srgbClr val="FF0000"/>
                </a:solidFill>
              </a:rPr>
              <a:t>arg2</a:t>
            </a:r>
            <a:r>
              <a:rPr lang="en-US" altLang="zh-CN" sz="2400" i="1" dirty="0">
                <a:solidFill>
                  <a:srgbClr val="FF0000"/>
                </a:solidFill>
              </a:rPr>
              <a:t>  result</a:t>
            </a:r>
          </a:p>
          <a:p>
            <a:pPr lvl="2">
              <a:defRPr/>
            </a:pPr>
            <a:r>
              <a:rPr lang="en-US" altLang="zh-CN" sz="2400" dirty="0"/>
              <a:t>op</a:t>
            </a:r>
            <a:r>
              <a:rPr lang="zh-CN" altLang="en-US" sz="2400" dirty="0"/>
              <a:t>：运算符的内部编码</a:t>
            </a:r>
            <a:endParaRPr lang="en-US" altLang="zh-CN" sz="2400" dirty="0"/>
          </a:p>
          <a:p>
            <a:pPr lvl="1">
              <a:defRPr/>
            </a:pPr>
            <a:r>
              <a:rPr lang="zh-CN" altLang="en-US" sz="2400" dirty="0"/>
              <a:t>三地址码 </a:t>
            </a:r>
            <a:r>
              <a:rPr lang="en-US" altLang="zh-CN" sz="2400" i="1" dirty="0"/>
              <a:t>x = y op z </a:t>
            </a:r>
            <a:r>
              <a:rPr lang="zh-CN" altLang="en-US" sz="2400" dirty="0"/>
              <a:t>对应的四元式是</a:t>
            </a:r>
            <a:r>
              <a:rPr lang="zh-CN" altLang="en-US" sz="2400" i="1" dirty="0"/>
              <a:t> </a:t>
            </a:r>
            <a:r>
              <a:rPr lang="en-US" altLang="zh-CN" sz="2400" i="1" dirty="0"/>
              <a:t>op y z x</a:t>
            </a:r>
          </a:p>
          <a:p>
            <a:pPr marL="1371600" lvl="2" indent="-457200">
              <a:buFont typeface="+mj-lt"/>
              <a:buAutoNum type="alphaLcParenR"/>
              <a:defRPr/>
            </a:pPr>
            <a:r>
              <a:rPr lang="zh-CN" altLang="en-US" sz="2400" dirty="0"/>
              <a:t>单目运算符指令 </a:t>
            </a:r>
            <a:r>
              <a:rPr lang="en-US" altLang="zh-CN" sz="2400" dirty="0"/>
              <a:t>x = op y</a:t>
            </a:r>
            <a:r>
              <a:rPr lang="zh-CN" altLang="en-US" sz="2400" dirty="0"/>
              <a:t>和赋值指令 </a:t>
            </a:r>
            <a:r>
              <a:rPr lang="en-US" altLang="zh-CN" sz="2400" dirty="0"/>
              <a:t>x = y</a:t>
            </a:r>
            <a:r>
              <a:rPr lang="zh-CN" altLang="en-US" sz="2400" dirty="0"/>
              <a:t>不使用</a:t>
            </a:r>
            <a:r>
              <a:rPr lang="en-US" altLang="zh-CN" sz="2400" dirty="0" err="1"/>
              <a:t>arg2</a:t>
            </a:r>
            <a:endParaRPr lang="en-US" altLang="zh-CN" sz="2400" dirty="0"/>
          </a:p>
          <a:p>
            <a:pPr marL="1371600" lvl="2" indent="-457200">
              <a:buFont typeface="+mj-lt"/>
              <a:buAutoNum type="alphaLcParenR"/>
              <a:defRPr/>
            </a:pPr>
            <a:r>
              <a:rPr lang="en-US" altLang="zh-CN" sz="2400" dirty="0" err="1"/>
              <a:t>param</a:t>
            </a:r>
            <a:r>
              <a:rPr lang="zh-CN" altLang="en-US" sz="2400" dirty="0"/>
              <a:t>运算符不使用</a:t>
            </a:r>
            <a:r>
              <a:rPr lang="en-US" altLang="zh-CN" sz="2400" dirty="0" err="1"/>
              <a:t>arg2</a:t>
            </a:r>
            <a:r>
              <a:rPr lang="zh-CN" altLang="en-US" sz="2400" dirty="0"/>
              <a:t>和</a:t>
            </a:r>
            <a:r>
              <a:rPr lang="en-US" altLang="zh-CN" sz="2400" dirty="0"/>
              <a:t>result</a:t>
            </a:r>
          </a:p>
          <a:p>
            <a:pPr marL="1371600" lvl="2" indent="-457200">
              <a:buFont typeface="+mj-lt"/>
              <a:buAutoNum type="alphaLcParenR"/>
              <a:defRPr/>
            </a:pPr>
            <a:r>
              <a:rPr lang="zh-CN" altLang="en-US" sz="2400" dirty="0"/>
              <a:t>条件或无条件转移指令的目标标号</a:t>
            </a:r>
            <a:r>
              <a:rPr lang="en-US" altLang="zh-CN" sz="2400" dirty="0"/>
              <a:t>L</a:t>
            </a:r>
            <a:r>
              <a:rPr lang="zh-CN" altLang="en-US" sz="2400" dirty="0"/>
              <a:t>放入</a:t>
            </a:r>
            <a:r>
              <a:rPr lang="en-US" altLang="zh-CN" sz="2400" dirty="0"/>
              <a:t>result</a:t>
            </a:r>
            <a:r>
              <a:rPr lang="zh-CN" altLang="en-US" sz="2400" dirty="0"/>
              <a:t>字段</a:t>
            </a:r>
            <a:endParaRPr lang="en-US" altLang="zh-CN" sz="2400" dirty="0"/>
          </a:p>
        </p:txBody>
      </p:sp>
      <p:sp>
        <p:nvSpPr>
          <p:cNvPr id="4" name="灯片编号占位符 3"/>
          <p:cNvSpPr>
            <a:spLocks noGrp="1"/>
          </p:cNvSpPr>
          <p:nvPr>
            <p:ph type="sldNum" sz="quarter" idx="10"/>
          </p:nvPr>
        </p:nvSpPr>
        <p:spPr/>
        <p:txBody>
          <a:bodyPr/>
          <a:lstStyle/>
          <a:p>
            <a:pPr>
              <a:defRPr/>
            </a:pPr>
            <a:fld id="{B2C1D5F8-80A6-4DC1-98AC-DD77BC413C4D}" type="slidenum">
              <a:rPr lang="zh-CN" altLang="en-US"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4"/>
          <p:cNvSpPr>
            <a:spLocks noGrp="1"/>
          </p:cNvSpPr>
          <p:nvPr>
            <p:ph type="title"/>
          </p:nvPr>
        </p:nvSpPr>
        <p:spPr/>
        <p:txBody>
          <a:bodyPr/>
          <a:lstStyle/>
          <a:p>
            <a:r>
              <a:rPr lang="zh-CN" altLang="en-US"/>
              <a:t>例</a:t>
            </a:r>
            <a:r>
              <a:rPr lang="en-US" altLang="zh-CN"/>
              <a:t>……</a:t>
            </a:r>
            <a:r>
              <a:rPr lang="zh-CN" altLang="en-US"/>
              <a:t>三地址代码及其四元式表示</a:t>
            </a:r>
          </a:p>
        </p:txBody>
      </p:sp>
      <p:sp>
        <p:nvSpPr>
          <p:cNvPr id="22531" name="内容占位符 5"/>
          <p:cNvSpPr>
            <a:spLocks noGrp="1"/>
          </p:cNvSpPr>
          <p:nvPr>
            <p:ph idx="1"/>
          </p:nvPr>
        </p:nvSpPr>
        <p:spPr>
          <a:xfrm>
            <a:off x="457200" y="1371600"/>
            <a:ext cx="8534400" cy="1066800"/>
          </a:xfrm>
        </p:spPr>
        <p:txBody>
          <a:bodyPr/>
          <a:lstStyle/>
          <a:p>
            <a:r>
              <a:rPr lang="zh-CN" altLang="en-US" sz="2800" dirty="0"/>
              <a:t>例</a:t>
            </a:r>
            <a:r>
              <a:rPr lang="en-US" altLang="zh-CN" sz="2800" dirty="0"/>
              <a:t>6.6 </a:t>
            </a:r>
          </a:p>
          <a:p>
            <a:pPr marL="0" indent="0">
              <a:buNone/>
            </a:pPr>
            <a:r>
              <a:rPr lang="zh-CN" altLang="en-US" sz="2400" dirty="0"/>
              <a:t>赋值语句 </a:t>
            </a:r>
            <a:r>
              <a:rPr lang="en-US" altLang="zh-CN" sz="2400" b="1" dirty="0">
                <a:solidFill>
                  <a:srgbClr val="FF0000"/>
                </a:solidFill>
                <a:latin typeface="Courier New" pitchFamily="49" charset="0"/>
                <a:cs typeface="Courier New" pitchFamily="49" charset="0"/>
              </a:rPr>
              <a:t>a = b* -c + b * -c</a:t>
            </a:r>
            <a:r>
              <a:rPr lang="zh-CN" altLang="en-US" sz="2400" dirty="0"/>
              <a:t>的三地址代码和四元式序列</a:t>
            </a:r>
            <a:endParaRPr lang="zh-CN" altLang="en-US" sz="2400" b="1"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89DC5EA7-B34A-49B0-85C9-8563F01EBED4}" type="slidenum">
              <a:rPr lang="zh-CN" altLang="en-US" smtClean="0"/>
              <a:pPr>
                <a:defRPr/>
              </a:pPr>
              <a:t>19</a:t>
            </a:fld>
            <a:endParaRPr lang="en-US" altLang="zh-CN"/>
          </a:p>
        </p:txBody>
      </p:sp>
      <p:pic>
        <p:nvPicPr>
          <p:cNvPr id="22533" name="Picture 2"/>
          <p:cNvPicPr>
            <a:picLocks noChangeAspect="1" noChangeArrowheads="1"/>
          </p:cNvPicPr>
          <p:nvPr/>
        </p:nvPicPr>
        <p:blipFill>
          <a:blip r:embed="rId2"/>
          <a:srcRect/>
          <a:stretch>
            <a:fillRect/>
          </a:stretch>
        </p:blipFill>
        <p:spPr bwMode="auto">
          <a:xfrm>
            <a:off x="914400" y="2895600"/>
            <a:ext cx="2579688" cy="2870200"/>
          </a:xfrm>
          <a:prstGeom prst="rect">
            <a:avLst/>
          </a:prstGeom>
          <a:noFill/>
          <a:ln w="9525">
            <a:noFill/>
            <a:miter lim="800000"/>
            <a:headEnd/>
            <a:tailEnd/>
          </a:ln>
        </p:spPr>
      </p:pic>
      <p:pic>
        <p:nvPicPr>
          <p:cNvPr id="22534" name="Picture 3"/>
          <p:cNvPicPr>
            <a:picLocks noChangeAspect="1" noChangeArrowheads="1"/>
          </p:cNvPicPr>
          <p:nvPr/>
        </p:nvPicPr>
        <p:blipFill>
          <a:blip r:embed="rId3"/>
          <a:srcRect/>
          <a:stretch>
            <a:fillRect/>
          </a:stretch>
        </p:blipFill>
        <p:spPr bwMode="auto">
          <a:xfrm>
            <a:off x="4038600" y="2514600"/>
            <a:ext cx="4322763" cy="3581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i="1"/>
              <a:t>Overview</a:t>
            </a:r>
            <a:endParaRPr lang="zh-CN" altLang="en-US"/>
          </a:p>
        </p:txBody>
      </p:sp>
      <p:sp>
        <p:nvSpPr>
          <p:cNvPr id="7171" name="内容占位符 2"/>
          <p:cNvSpPr>
            <a:spLocks noGrp="1"/>
          </p:cNvSpPr>
          <p:nvPr>
            <p:ph idx="1"/>
          </p:nvPr>
        </p:nvSpPr>
        <p:spPr>
          <a:xfrm>
            <a:off x="304800" y="1219200"/>
            <a:ext cx="8686800" cy="3657600"/>
          </a:xfrm>
        </p:spPr>
        <p:txBody>
          <a:bodyPr/>
          <a:lstStyle/>
          <a:p>
            <a:pPr>
              <a:defRPr/>
            </a:pPr>
            <a:r>
              <a:rPr lang="zh-CN" altLang="en-US" sz="2800" dirty="0"/>
              <a:t>本章讨论</a:t>
            </a:r>
            <a:endParaRPr lang="en-US" altLang="zh-CN" sz="2800" dirty="0"/>
          </a:p>
          <a:p>
            <a:pPr lvl="1">
              <a:defRPr/>
            </a:pPr>
            <a:r>
              <a:rPr lang="zh-CN" altLang="en-US" sz="2400" dirty="0"/>
              <a:t>静态语义检查</a:t>
            </a:r>
            <a:endParaRPr lang="en-US" altLang="zh-CN" sz="2400" dirty="0"/>
          </a:p>
          <a:p>
            <a:pPr lvl="2">
              <a:defRPr/>
            </a:pPr>
            <a:r>
              <a:rPr lang="zh-CN" altLang="en-US" sz="2400" dirty="0"/>
              <a:t>包括类型检查和在语法分析之后进行的所有语法检查</a:t>
            </a:r>
            <a:endParaRPr lang="en-US" altLang="zh-CN" sz="2400" dirty="0"/>
          </a:p>
          <a:p>
            <a:pPr lvl="1">
              <a:defRPr/>
            </a:pPr>
            <a:r>
              <a:rPr lang="zh-CN" altLang="en-US" sz="2400" dirty="0">
                <a:solidFill>
                  <a:srgbClr val="FF0000"/>
                </a:solidFill>
              </a:rPr>
              <a:t>中间代码生成</a:t>
            </a:r>
            <a:endParaRPr lang="en-US" altLang="zh-CN" sz="2400" dirty="0">
              <a:solidFill>
                <a:srgbClr val="FF0000"/>
              </a:solidFill>
            </a:endParaRPr>
          </a:p>
          <a:p>
            <a:pPr lvl="1">
              <a:defRPr/>
            </a:pPr>
            <a:r>
              <a:rPr lang="zh-CN" altLang="en-US" sz="2400" dirty="0">
                <a:solidFill>
                  <a:srgbClr val="FF0000"/>
                </a:solidFill>
              </a:rPr>
              <a:t>中间代码表示</a:t>
            </a:r>
            <a:endParaRPr lang="en-US" altLang="zh-CN" sz="2400" dirty="0">
              <a:solidFill>
                <a:srgbClr val="FF0000"/>
              </a:solidFill>
            </a:endParaRPr>
          </a:p>
          <a:p>
            <a:pPr lvl="2">
              <a:defRPr/>
            </a:pPr>
            <a:r>
              <a:rPr lang="zh-CN" altLang="en-US" sz="2400" dirty="0"/>
              <a:t>后缀式</a:t>
            </a:r>
            <a:endParaRPr lang="en-US" altLang="zh-CN" sz="2400" dirty="0"/>
          </a:p>
          <a:p>
            <a:pPr lvl="2">
              <a:defRPr/>
            </a:pPr>
            <a:r>
              <a:rPr lang="zh-CN" altLang="en-US" sz="2400" dirty="0"/>
              <a:t>抽象语法树和有向无环图（</a:t>
            </a:r>
            <a:r>
              <a:rPr lang="en-US" altLang="zh-CN" sz="2400" dirty="0"/>
              <a:t>DAG</a:t>
            </a:r>
            <a:r>
              <a:rPr lang="zh-CN" altLang="en-US" sz="2400" dirty="0"/>
              <a:t>）</a:t>
            </a:r>
            <a:endParaRPr lang="en-US" altLang="zh-CN" sz="2400" dirty="0"/>
          </a:p>
          <a:p>
            <a:pPr lvl="2">
              <a:defRPr/>
            </a:pPr>
            <a:r>
              <a:rPr lang="zh-CN" altLang="en-US" sz="2400" dirty="0"/>
              <a:t>三地址码</a:t>
            </a:r>
            <a:endParaRPr lang="en-US" altLang="zh-CN" sz="2400" dirty="0"/>
          </a:p>
          <a:p>
            <a:pPr lvl="2">
              <a:defRPr/>
            </a:pPr>
            <a:r>
              <a:rPr lang="zh-CN" altLang="en-US" sz="2400" dirty="0"/>
              <a:t>编译器可能使用一系列的中间表示，高层的表示接近源语言，低层的表示接近目标语言，更适用于机器相关的处理任务</a:t>
            </a:r>
            <a:endParaRPr lang="en-US" altLang="zh-CN" sz="2400" dirty="0"/>
          </a:p>
          <a:p>
            <a:pPr lvl="1">
              <a:defRPr/>
            </a:pPr>
            <a:endParaRPr lang="en-US" altLang="zh-CN" dirty="0">
              <a:solidFill>
                <a:srgbClr val="FF0000"/>
              </a:solidFill>
            </a:endParaRPr>
          </a:p>
        </p:txBody>
      </p:sp>
      <p:sp>
        <p:nvSpPr>
          <p:cNvPr id="4" name="灯片编号占位符 3"/>
          <p:cNvSpPr>
            <a:spLocks noGrp="1"/>
          </p:cNvSpPr>
          <p:nvPr>
            <p:ph type="sldNum" sz="quarter" idx="10"/>
          </p:nvPr>
        </p:nvSpPr>
        <p:spPr/>
        <p:txBody>
          <a:bodyPr/>
          <a:lstStyle/>
          <a:p>
            <a:pPr>
              <a:defRPr/>
            </a:pPr>
            <a:fld id="{0FB23CCF-C73B-49D2-BB03-490CBA2C1AA6}" type="slidenum">
              <a:rPr lang="zh-CN" altLang="en-US"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三元式表示</a:t>
            </a:r>
          </a:p>
        </p:txBody>
      </p:sp>
      <p:sp>
        <p:nvSpPr>
          <p:cNvPr id="23555" name="内容占位符 2"/>
          <p:cNvSpPr>
            <a:spLocks noGrp="1"/>
          </p:cNvSpPr>
          <p:nvPr>
            <p:ph idx="1"/>
          </p:nvPr>
        </p:nvSpPr>
        <p:spPr>
          <a:xfrm>
            <a:off x="457200" y="1371600"/>
            <a:ext cx="8610600" cy="2438400"/>
          </a:xfrm>
        </p:spPr>
        <p:txBody>
          <a:bodyPr/>
          <a:lstStyle/>
          <a:p>
            <a:pPr>
              <a:defRPr/>
            </a:pPr>
            <a:r>
              <a:rPr lang="zh-CN" altLang="en-US" sz="2800" dirty="0"/>
              <a:t>三元式（</a:t>
            </a:r>
            <a:r>
              <a:rPr lang="en-US" altLang="zh-CN" sz="2800" i="1" dirty="0"/>
              <a:t>triple</a:t>
            </a:r>
            <a:r>
              <a:rPr lang="zh-CN" altLang="en-US" sz="2800" dirty="0"/>
              <a:t>）</a:t>
            </a:r>
            <a:endParaRPr lang="en-US" altLang="zh-CN" sz="2800" dirty="0"/>
          </a:p>
          <a:p>
            <a:pPr lvl="1">
              <a:defRPr/>
            </a:pPr>
            <a:r>
              <a:rPr lang="zh-CN" altLang="en-US" sz="2400" dirty="0"/>
              <a:t>一个三元式有三个字段 </a:t>
            </a:r>
            <a:r>
              <a:rPr lang="en-US" altLang="zh-CN" sz="2400" i="1" dirty="0">
                <a:solidFill>
                  <a:srgbClr val="FF0000"/>
                </a:solidFill>
              </a:rPr>
              <a:t>op arg1 arg2</a:t>
            </a:r>
            <a:endParaRPr lang="en-US" altLang="zh-CN" sz="2400" dirty="0"/>
          </a:p>
          <a:p>
            <a:pPr lvl="1">
              <a:defRPr/>
            </a:pPr>
            <a:r>
              <a:rPr lang="zh-CN" altLang="en-US" sz="2400" dirty="0"/>
              <a:t>使用三元式时，用运算的位置来表示其结果，而不是用显式的临时变量名字</a:t>
            </a:r>
            <a:endParaRPr lang="en-US" altLang="zh-CN" sz="2400" i="1" dirty="0">
              <a:solidFill>
                <a:srgbClr val="FF0000"/>
              </a:solidFill>
            </a:endParaRPr>
          </a:p>
          <a:p>
            <a:pPr lvl="1">
              <a:defRPr/>
            </a:pPr>
            <a:r>
              <a:rPr lang="zh-CN" altLang="en-US" sz="2400" dirty="0"/>
              <a:t>例</a:t>
            </a:r>
            <a:r>
              <a:rPr lang="en-US" altLang="zh-CN" sz="2400" dirty="0"/>
              <a:t>6.7</a:t>
            </a:r>
            <a:r>
              <a:rPr lang="zh-CN" altLang="en-US" sz="2400" dirty="0"/>
              <a:t>：</a:t>
            </a:r>
            <a:r>
              <a:rPr lang="en-US" altLang="zh-CN" sz="2400" b="1" dirty="0">
                <a:solidFill>
                  <a:srgbClr val="FF0000"/>
                </a:solidFill>
                <a:latin typeface="Courier New" pitchFamily="49" charset="0"/>
                <a:cs typeface="Courier New" pitchFamily="49" charset="0"/>
              </a:rPr>
              <a:t> a = b* -c * b * -c</a:t>
            </a:r>
            <a:r>
              <a:rPr lang="zh-CN" altLang="en-US" sz="2400" dirty="0"/>
              <a:t>的语法树和三元式序列</a:t>
            </a:r>
            <a:endParaRPr lang="en-US" altLang="zh-CN" sz="2400" dirty="0"/>
          </a:p>
        </p:txBody>
      </p:sp>
      <p:sp>
        <p:nvSpPr>
          <p:cNvPr id="4" name="灯片编号占位符 3"/>
          <p:cNvSpPr>
            <a:spLocks noGrp="1"/>
          </p:cNvSpPr>
          <p:nvPr>
            <p:ph type="sldNum" sz="quarter" idx="10"/>
          </p:nvPr>
        </p:nvSpPr>
        <p:spPr/>
        <p:txBody>
          <a:bodyPr/>
          <a:lstStyle/>
          <a:p>
            <a:pPr>
              <a:defRPr/>
            </a:pPr>
            <a:fld id="{2D103E58-262F-4202-BFEB-BAD8A482BDE1}" type="slidenum">
              <a:rPr lang="zh-CN" altLang="en-US" smtClean="0"/>
              <a:pPr>
                <a:defRPr/>
              </a:pPr>
              <a:t>20</a:t>
            </a:fld>
            <a:endParaRPr lang="en-US" altLang="zh-CN"/>
          </a:p>
        </p:txBody>
      </p:sp>
      <p:pic>
        <p:nvPicPr>
          <p:cNvPr id="23557" name="Picture 3"/>
          <p:cNvPicPr>
            <a:picLocks noChangeAspect="1" noChangeArrowheads="1"/>
          </p:cNvPicPr>
          <p:nvPr/>
        </p:nvPicPr>
        <p:blipFill>
          <a:blip r:embed="rId2"/>
          <a:srcRect/>
          <a:stretch>
            <a:fillRect/>
          </a:stretch>
        </p:blipFill>
        <p:spPr bwMode="auto">
          <a:xfrm>
            <a:off x="838200" y="4116387"/>
            <a:ext cx="3276600" cy="2709863"/>
          </a:xfrm>
          <a:prstGeom prst="rect">
            <a:avLst/>
          </a:prstGeom>
          <a:noFill/>
          <a:ln w="9525">
            <a:noFill/>
            <a:miter lim="800000"/>
            <a:headEnd/>
            <a:tailEnd/>
          </a:ln>
        </p:spPr>
      </p:pic>
      <p:pic>
        <p:nvPicPr>
          <p:cNvPr id="23558" name="Picture 4"/>
          <p:cNvPicPr>
            <a:picLocks noChangeAspect="1" noChangeArrowheads="1"/>
          </p:cNvPicPr>
          <p:nvPr/>
        </p:nvPicPr>
        <p:blipFill>
          <a:blip r:embed="rId3"/>
          <a:srcRect/>
          <a:stretch>
            <a:fillRect/>
          </a:stretch>
        </p:blipFill>
        <p:spPr bwMode="auto">
          <a:xfrm>
            <a:off x="4724400" y="3887787"/>
            <a:ext cx="2895600" cy="29702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四元式</a:t>
            </a:r>
            <a:r>
              <a:rPr lang="en-US" altLang="zh-CN"/>
              <a:t>vs.</a:t>
            </a:r>
            <a:r>
              <a:rPr lang="zh-CN" altLang="en-US"/>
              <a:t>三元式</a:t>
            </a:r>
          </a:p>
        </p:txBody>
      </p:sp>
      <p:sp>
        <p:nvSpPr>
          <p:cNvPr id="24579" name="内容占位符 2"/>
          <p:cNvSpPr>
            <a:spLocks noGrp="1"/>
          </p:cNvSpPr>
          <p:nvPr>
            <p:ph idx="1"/>
          </p:nvPr>
        </p:nvSpPr>
        <p:spPr>
          <a:xfrm>
            <a:off x="228600" y="1219200"/>
            <a:ext cx="8229600" cy="2362200"/>
          </a:xfrm>
        </p:spPr>
        <p:txBody>
          <a:bodyPr/>
          <a:lstStyle/>
          <a:p>
            <a:pPr>
              <a:defRPr/>
            </a:pPr>
            <a:r>
              <a:rPr lang="zh-CN" altLang="en-US" dirty="0"/>
              <a:t>四元式和三元式的优缺点</a:t>
            </a:r>
            <a:endParaRPr lang="en-US" altLang="zh-CN" dirty="0"/>
          </a:p>
          <a:p>
            <a:pPr lvl="1">
              <a:defRPr/>
            </a:pPr>
            <a:r>
              <a:rPr lang="zh-CN" altLang="en-US" dirty="0"/>
              <a:t>四元式表示中使用大量临时变量，但便于优化</a:t>
            </a:r>
            <a:endParaRPr lang="en-US" altLang="zh-CN" dirty="0"/>
          </a:p>
          <a:p>
            <a:pPr lvl="1">
              <a:defRPr/>
            </a:pPr>
            <a:r>
              <a:rPr lang="zh-CN" altLang="en-US" dirty="0"/>
              <a:t>三元式表示不便于优化</a:t>
            </a:r>
            <a:endParaRPr lang="en-US" altLang="zh-CN" dirty="0"/>
          </a:p>
          <a:p>
            <a:pPr lvl="2">
              <a:defRPr/>
            </a:pPr>
            <a:r>
              <a:rPr lang="zh-CN" altLang="en-US" dirty="0"/>
              <a:t>优化时指令位置常常发生变化，用位置表示结果会引起相应指令的修改</a:t>
            </a:r>
          </a:p>
        </p:txBody>
      </p:sp>
      <p:sp>
        <p:nvSpPr>
          <p:cNvPr id="4" name="灯片编号占位符 3"/>
          <p:cNvSpPr>
            <a:spLocks noGrp="1"/>
          </p:cNvSpPr>
          <p:nvPr>
            <p:ph type="sldNum" sz="quarter" idx="10"/>
          </p:nvPr>
        </p:nvSpPr>
        <p:spPr/>
        <p:txBody>
          <a:bodyPr/>
          <a:lstStyle/>
          <a:p>
            <a:pPr>
              <a:defRPr/>
            </a:pPr>
            <a:fld id="{57C3DDBC-F9F7-4827-9393-97332166FB8B}" type="slidenum">
              <a:rPr lang="zh-CN" altLang="en-US" smtClean="0"/>
              <a:pPr>
                <a:defRPr/>
              </a:pPr>
              <a:t>21</a:t>
            </a:fld>
            <a:endParaRPr lang="en-US" altLang="zh-CN"/>
          </a:p>
        </p:txBody>
      </p:sp>
      <p:pic>
        <p:nvPicPr>
          <p:cNvPr id="24581" name="Picture 4"/>
          <p:cNvPicPr>
            <a:picLocks noChangeAspect="1" noChangeArrowheads="1"/>
          </p:cNvPicPr>
          <p:nvPr/>
        </p:nvPicPr>
        <p:blipFill>
          <a:blip r:embed="rId2"/>
          <a:srcRect/>
          <a:stretch>
            <a:fillRect/>
          </a:stretch>
        </p:blipFill>
        <p:spPr bwMode="auto">
          <a:xfrm>
            <a:off x="5181600" y="3581400"/>
            <a:ext cx="2895600" cy="2970213"/>
          </a:xfrm>
          <a:prstGeom prst="rect">
            <a:avLst/>
          </a:prstGeom>
          <a:noFill/>
          <a:ln w="9525">
            <a:noFill/>
            <a:miter lim="800000"/>
            <a:headEnd/>
            <a:tailEnd/>
          </a:ln>
        </p:spPr>
      </p:pic>
      <p:pic>
        <p:nvPicPr>
          <p:cNvPr id="24582" name="Picture 3"/>
          <p:cNvPicPr>
            <a:picLocks noChangeAspect="1" noChangeArrowheads="1"/>
          </p:cNvPicPr>
          <p:nvPr/>
        </p:nvPicPr>
        <p:blipFill>
          <a:blip r:embed="rId3"/>
          <a:srcRect/>
          <a:stretch>
            <a:fillRect/>
          </a:stretch>
        </p:blipFill>
        <p:spPr bwMode="auto">
          <a:xfrm>
            <a:off x="685800" y="3505200"/>
            <a:ext cx="3733800" cy="30940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间接三元式</a:t>
            </a:r>
          </a:p>
        </p:txBody>
      </p:sp>
      <p:sp>
        <p:nvSpPr>
          <p:cNvPr id="25603" name="内容占位符 2"/>
          <p:cNvSpPr>
            <a:spLocks noGrp="1"/>
          </p:cNvSpPr>
          <p:nvPr>
            <p:ph idx="1"/>
          </p:nvPr>
        </p:nvSpPr>
        <p:spPr>
          <a:xfrm>
            <a:off x="228600" y="1371600"/>
            <a:ext cx="8610600" cy="1981200"/>
          </a:xfrm>
        </p:spPr>
        <p:txBody>
          <a:bodyPr/>
          <a:lstStyle/>
          <a:p>
            <a:pPr>
              <a:defRPr/>
            </a:pPr>
            <a:r>
              <a:rPr lang="zh-CN" altLang="en-US" sz="2800" dirty="0"/>
              <a:t>间接三元式（</a:t>
            </a:r>
            <a:r>
              <a:rPr lang="en-US" altLang="zh-CN" sz="2800" i="1" dirty="0"/>
              <a:t>indirect triple</a:t>
            </a:r>
            <a:r>
              <a:rPr lang="zh-CN" altLang="en-US" sz="2800" dirty="0"/>
              <a:t>）</a:t>
            </a:r>
            <a:endParaRPr lang="en-US" altLang="zh-CN" sz="2800" dirty="0"/>
          </a:p>
          <a:p>
            <a:pPr lvl="1">
              <a:defRPr/>
            </a:pPr>
            <a:r>
              <a:rPr lang="zh-CN" altLang="en-US" sz="2400" dirty="0"/>
              <a:t>包含一个执行三元式的指针列表</a:t>
            </a:r>
            <a:r>
              <a:rPr lang="en-US" altLang="zh-CN" sz="2400" i="1" dirty="0"/>
              <a:t>instruction</a:t>
            </a:r>
          </a:p>
          <a:p>
            <a:pPr lvl="1">
              <a:defRPr/>
            </a:pPr>
            <a:r>
              <a:rPr lang="zh-CN" altLang="en-US" sz="2400" dirty="0"/>
              <a:t>优化时对</a:t>
            </a:r>
            <a:r>
              <a:rPr lang="en-US" altLang="zh-CN" sz="2400" i="1" dirty="0"/>
              <a:t>instruction</a:t>
            </a:r>
            <a:r>
              <a:rPr lang="zh-CN" altLang="en-US" sz="2400" dirty="0"/>
              <a:t>列表重新排序来移动指令的位置，不影响三元式本身</a:t>
            </a:r>
          </a:p>
        </p:txBody>
      </p:sp>
      <p:sp>
        <p:nvSpPr>
          <p:cNvPr id="4" name="灯片编号占位符 3"/>
          <p:cNvSpPr>
            <a:spLocks noGrp="1"/>
          </p:cNvSpPr>
          <p:nvPr>
            <p:ph type="sldNum" sz="quarter" idx="10"/>
          </p:nvPr>
        </p:nvSpPr>
        <p:spPr/>
        <p:txBody>
          <a:bodyPr/>
          <a:lstStyle/>
          <a:p>
            <a:pPr>
              <a:defRPr/>
            </a:pPr>
            <a:fld id="{FA40B8D1-1A7B-4A9F-BB54-56CAFF4C1B57}" type="slidenum">
              <a:rPr lang="zh-CN" altLang="en-US" smtClean="0"/>
              <a:pPr>
                <a:defRPr/>
              </a:pPr>
              <a:t>22</a:t>
            </a:fld>
            <a:endParaRPr lang="en-US" altLang="zh-CN"/>
          </a:p>
        </p:txBody>
      </p:sp>
      <p:pic>
        <p:nvPicPr>
          <p:cNvPr id="25605" name="Picture 2"/>
          <p:cNvPicPr>
            <a:picLocks noChangeAspect="1" noChangeArrowheads="1"/>
          </p:cNvPicPr>
          <p:nvPr/>
        </p:nvPicPr>
        <p:blipFill>
          <a:blip r:embed="rId2"/>
          <a:srcRect/>
          <a:stretch>
            <a:fillRect/>
          </a:stretch>
        </p:blipFill>
        <p:spPr bwMode="auto">
          <a:xfrm>
            <a:off x="1447800" y="3573462"/>
            <a:ext cx="5791200" cy="290353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4"/>
          <p:cNvSpPr>
            <a:spLocks noGrp="1"/>
          </p:cNvSpPr>
          <p:nvPr>
            <p:ph type="title"/>
          </p:nvPr>
        </p:nvSpPr>
        <p:spPr/>
        <p:txBody>
          <a:bodyPr/>
          <a:lstStyle/>
          <a:p>
            <a:r>
              <a:rPr lang="zh-CN" altLang="en-US" dirty="0"/>
              <a:t>练习</a:t>
            </a:r>
            <a:r>
              <a:rPr lang="en-US" altLang="zh-CN" dirty="0"/>
              <a:t>6.2</a:t>
            </a:r>
            <a:r>
              <a:rPr lang="zh-CN" altLang="en-US" dirty="0"/>
              <a:t>（作业）</a:t>
            </a: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CB6800E5-6FCB-46BA-A068-27640873360A}" type="slidenum">
              <a:rPr lang="zh-CN" altLang="en-US" smtClean="0"/>
              <a:pPr>
                <a:defRPr/>
              </a:pPr>
              <a:t>23</a:t>
            </a:fld>
            <a:endParaRPr lang="en-US" altLang="zh-CN"/>
          </a:p>
        </p:txBody>
      </p:sp>
      <p:pic>
        <p:nvPicPr>
          <p:cNvPr id="26628" name="Picture 2"/>
          <p:cNvPicPr>
            <a:picLocks noGrp="1" noChangeAspect="1" noChangeArrowheads="1"/>
          </p:cNvPicPr>
          <p:nvPr>
            <p:ph idx="1"/>
          </p:nvPr>
        </p:nvPicPr>
        <p:blipFill>
          <a:blip r:embed="rId2"/>
          <a:srcRect/>
          <a:stretch>
            <a:fillRect/>
          </a:stretch>
        </p:blipFill>
        <p:spPr>
          <a:xfrm>
            <a:off x="1158875" y="1676400"/>
            <a:ext cx="5851525" cy="4181475"/>
          </a:xfrm>
          <a:noFill/>
        </p:spPr>
      </p:pic>
      <p:sp>
        <p:nvSpPr>
          <p:cNvPr id="2" name="椭圆 1"/>
          <p:cNvSpPr/>
          <p:nvPr/>
        </p:nvSpPr>
        <p:spPr>
          <a:xfrm>
            <a:off x="1143000" y="1752600"/>
            <a:ext cx="1828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副标题 7"/>
          <p:cNvSpPr>
            <a:spLocks noGrp="1"/>
          </p:cNvSpPr>
          <p:nvPr>
            <p:ph type="subTitle" idx="1"/>
          </p:nvPr>
        </p:nvSpPr>
        <p:spPr/>
        <p:txBody>
          <a:bodyPr/>
          <a:lstStyle/>
          <a:p>
            <a:endParaRPr lang="zh-CN" altLang="en-US"/>
          </a:p>
        </p:txBody>
      </p:sp>
      <p:sp>
        <p:nvSpPr>
          <p:cNvPr id="27651" name="标题 6"/>
          <p:cNvSpPr>
            <a:spLocks noGrp="1"/>
          </p:cNvSpPr>
          <p:nvPr>
            <p:ph type="ctrTitle"/>
          </p:nvPr>
        </p:nvSpPr>
        <p:spPr/>
        <p:txBody>
          <a:bodyPr/>
          <a:lstStyle/>
          <a:p>
            <a:r>
              <a:rPr lang="zh-CN" altLang="en-US"/>
              <a:t>类型和声明</a:t>
            </a:r>
          </a:p>
        </p:txBody>
      </p:sp>
      <p:sp>
        <p:nvSpPr>
          <p:cNvPr id="27652" name="灯片编号占位符 3"/>
          <p:cNvSpPr>
            <a:spLocks noGrp="1"/>
          </p:cNvSpPr>
          <p:nvPr>
            <p:ph type="sldNum" sz="quarter" idx="12"/>
          </p:nvPr>
        </p:nvSpPr>
        <p:spPr>
          <a:noFill/>
        </p:spPr>
        <p:txBody>
          <a:bodyPr/>
          <a:lstStyle/>
          <a:p>
            <a:fld id="{BFA1E297-D1B9-4422-9214-E400E64F6494}" type="slidenum">
              <a:rPr lang="zh-CN" altLang="en-US" smtClean="0">
                <a:ea typeface="宋体" charset="-122"/>
              </a:rPr>
              <a:pPr/>
              <a:t>24</a:t>
            </a:fld>
            <a:endParaRPr lang="en-US" altLang="zh-CN">
              <a:ea typeface="宋体"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类型和声明</a:t>
            </a:r>
          </a:p>
        </p:txBody>
      </p:sp>
      <p:sp>
        <p:nvSpPr>
          <p:cNvPr id="3" name="内容占位符 2"/>
          <p:cNvSpPr>
            <a:spLocks noGrp="1"/>
          </p:cNvSpPr>
          <p:nvPr>
            <p:ph idx="1"/>
          </p:nvPr>
        </p:nvSpPr>
        <p:spPr/>
        <p:txBody>
          <a:bodyPr/>
          <a:lstStyle/>
          <a:p>
            <a:pPr marL="457200" indent="-457200">
              <a:defRPr/>
            </a:pPr>
            <a:r>
              <a:rPr lang="zh-CN" altLang="en-US" dirty="0"/>
              <a:t>类型的应用：</a:t>
            </a:r>
            <a:endParaRPr lang="en-US" altLang="zh-CN" dirty="0"/>
          </a:p>
          <a:p>
            <a:pPr marL="457200" indent="-457200">
              <a:buFont typeface="+mj-lt"/>
              <a:buAutoNum type="arabicPeriod"/>
              <a:defRPr/>
            </a:pPr>
            <a:r>
              <a:rPr lang="zh-CN" altLang="en-US" dirty="0"/>
              <a:t>类型检查（</a:t>
            </a:r>
            <a:r>
              <a:rPr lang="en-US" altLang="zh-CN" i="1" dirty="0"/>
              <a:t>type checking</a:t>
            </a:r>
            <a:r>
              <a:rPr lang="zh-CN" altLang="en-US" dirty="0"/>
              <a:t>）</a:t>
            </a:r>
            <a:endParaRPr lang="en-US" altLang="zh-CN" dirty="0"/>
          </a:p>
          <a:p>
            <a:pPr lvl="1">
              <a:defRPr/>
            </a:pPr>
            <a:r>
              <a:rPr lang="zh-CN" altLang="en-US" dirty="0"/>
              <a:t>类型检查利用一组逻辑规则来推理一个程序在运行时刻的行为</a:t>
            </a:r>
            <a:endParaRPr lang="en-US" altLang="zh-CN" dirty="0"/>
          </a:p>
          <a:p>
            <a:pPr lvl="1">
              <a:defRPr/>
            </a:pPr>
            <a:r>
              <a:rPr lang="zh-CN" altLang="en-US" dirty="0"/>
              <a:t>类型检查保证运算分量的类型和运算符的预期类型相匹配</a:t>
            </a:r>
            <a:endParaRPr lang="en-US" altLang="zh-CN" dirty="0"/>
          </a:p>
          <a:p>
            <a:pPr marL="457200" indent="-457200">
              <a:buFont typeface="+mj-lt"/>
              <a:buAutoNum type="arabicPeriod"/>
              <a:defRPr/>
            </a:pPr>
            <a:r>
              <a:rPr lang="zh-CN" altLang="en-US" dirty="0"/>
              <a:t>翻译时的应用（</a:t>
            </a:r>
            <a:r>
              <a:rPr lang="en-US" altLang="zh-CN" i="1" dirty="0"/>
              <a:t>translation application</a:t>
            </a:r>
            <a:r>
              <a:rPr lang="zh-CN" altLang="en-US" dirty="0"/>
              <a:t>）</a:t>
            </a:r>
            <a:endParaRPr lang="en-US" altLang="zh-CN" dirty="0"/>
          </a:p>
          <a:p>
            <a:pPr marL="857250" lvl="1" indent="-457200">
              <a:defRPr/>
            </a:pPr>
            <a:r>
              <a:rPr lang="zh-CN" altLang="en-US" dirty="0"/>
              <a:t>根据一个名字的类型，编译器可以确定这个名字在运行时刻需要多大的存储空间</a:t>
            </a:r>
            <a:endParaRPr lang="en-US" altLang="zh-CN" dirty="0"/>
          </a:p>
          <a:p>
            <a:pPr marL="857250" lvl="1" indent="-457200">
              <a:defRPr/>
            </a:pPr>
            <a:r>
              <a:rPr lang="zh-CN" altLang="en-US" dirty="0"/>
              <a:t>其他应用包括计算数组引用指向的地址、插入显式类型转换、选择正确版本的运算符等</a:t>
            </a:r>
          </a:p>
        </p:txBody>
      </p:sp>
      <p:sp>
        <p:nvSpPr>
          <p:cNvPr id="4" name="灯片编号占位符 3"/>
          <p:cNvSpPr>
            <a:spLocks noGrp="1"/>
          </p:cNvSpPr>
          <p:nvPr>
            <p:ph type="sldNum" sz="quarter" idx="10"/>
          </p:nvPr>
        </p:nvSpPr>
        <p:spPr/>
        <p:txBody>
          <a:bodyPr/>
          <a:lstStyle/>
          <a:p>
            <a:pPr>
              <a:defRPr/>
            </a:pPr>
            <a:fld id="{ED7AA9E0-B661-4E12-BBD4-6467EE03ED7B}" type="slidenum">
              <a:rPr lang="zh-CN" altLang="en-US"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类型和声明</a:t>
            </a:r>
          </a:p>
        </p:txBody>
      </p:sp>
      <p:sp>
        <p:nvSpPr>
          <p:cNvPr id="29699" name="内容占位符 2"/>
          <p:cNvSpPr>
            <a:spLocks noGrp="1"/>
          </p:cNvSpPr>
          <p:nvPr>
            <p:ph idx="1"/>
          </p:nvPr>
        </p:nvSpPr>
        <p:spPr/>
        <p:txBody>
          <a:bodyPr/>
          <a:lstStyle/>
          <a:p>
            <a:pPr>
              <a:defRPr/>
            </a:pPr>
            <a:r>
              <a:rPr lang="zh-CN" altLang="en-US"/>
              <a:t>名字的类型和存储空间布局</a:t>
            </a:r>
            <a:endParaRPr lang="en-US" altLang="zh-CN"/>
          </a:p>
          <a:p>
            <a:pPr lvl="1">
              <a:defRPr/>
            </a:pPr>
            <a:r>
              <a:rPr lang="zh-CN" altLang="en-US"/>
              <a:t>名字的类型在过程中或类中声明</a:t>
            </a:r>
            <a:endParaRPr lang="en-US" altLang="zh-CN"/>
          </a:p>
          <a:p>
            <a:pPr lvl="1">
              <a:defRPr/>
            </a:pPr>
            <a:r>
              <a:rPr lang="zh-CN" altLang="en-US"/>
              <a:t>一个过程调用的实际存储空间是在运行时刻调用该过程时进行分配的</a:t>
            </a:r>
            <a:endParaRPr lang="en-US" altLang="zh-CN"/>
          </a:p>
          <a:p>
            <a:pPr lvl="1">
              <a:defRPr/>
            </a:pPr>
            <a:r>
              <a:rPr lang="zh-CN" altLang="en-US"/>
              <a:t>对象的实际存储空间是在运行时刻创建该类对象时分配</a:t>
            </a:r>
            <a:endParaRPr lang="en-US" altLang="zh-CN"/>
          </a:p>
          <a:p>
            <a:pPr lvl="1">
              <a:defRPr/>
            </a:pPr>
            <a:r>
              <a:rPr lang="zh-CN" altLang="en-US"/>
              <a:t>在编译时刻检查局部声明，可以进行相对地址的布局</a:t>
            </a:r>
            <a:endParaRPr lang="en-US" altLang="zh-CN"/>
          </a:p>
          <a:p>
            <a:pPr>
              <a:defRPr/>
            </a:pPr>
            <a:r>
              <a:rPr lang="zh-CN" altLang="en-US"/>
              <a:t>相对地址（</a:t>
            </a:r>
            <a:r>
              <a:rPr lang="en-US" altLang="zh-CN" i="1"/>
              <a:t>relative address</a:t>
            </a:r>
            <a:r>
              <a:rPr lang="zh-CN" altLang="en-US"/>
              <a:t>）</a:t>
            </a:r>
            <a:endParaRPr lang="en-US" altLang="zh-CN"/>
          </a:p>
          <a:p>
            <a:pPr lvl="1">
              <a:defRPr/>
            </a:pPr>
            <a:r>
              <a:rPr lang="zh-CN" altLang="en-US"/>
              <a:t>一个名字或某个数据结构分量的相对地址是指它相对于数据区域开始位置的偏移量</a:t>
            </a:r>
          </a:p>
        </p:txBody>
      </p:sp>
      <p:sp>
        <p:nvSpPr>
          <p:cNvPr id="4" name="灯片编号占位符 3"/>
          <p:cNvSpPr>
            <a:spLocks noGrp="1"/>
          </p:cNvSpPr>
          <p:nvPr>
            <p:ph type="sldNum" sz="quarter" idx="10"/>
          </p:nvPr>
        </p:nvSpPr>
        <p:spPr/>
        <p:txBody>
          <a:bodyPr/>
          <a:lstStyle/>
          <a:p>
            <a:pPr>
              <a:defRPr/>
            </a:pPr>
            <a:fld id="{B84C7D74-8B99-47E7-9C7A-AC82F34356FA}" type="slidenum">
              <a:rPr lang="zh-CN" altLang="en-US"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类型表达式</a:t>
            </a:r>
          </a:p>
        </p:txBody>
      </p:sp>
      <p:sp>
        <p:nvSpPr>
          <p:cNvPr id="30723" name="内容占位符 2"/>
          <p:cNvSpPr>
            <a:spLocks noGrp="1"/>
          </p:cNvSpPr>
          <p:nvPr>
            <p:ph idx="1"/>
          </p:nvPr>
        </p:nvSpPr>
        <p:spPr>
          <a:xfrm>
            <a:off x="457200" y="1371600"/>
            <a:ext cx="8382000" cy="5105400"/>
          </a:xfrm>
        </p:spPr>
        <p:txBody>
          <a:bodyPr/>
          <a:lstStyle/>
          <a:p>
            <a:pPr>
              <a:defRPr/>
            </a:pPr>
            <a:r>
              <a:rPr lang="zh-CN" altLang="en-US"/>
              <a:t>类型表达式（</a:t>
            </a:r>
            <a:r>
              <a:rPr lang="en-US" altLang="zh-CN" i="1"/>
              <a:t>type expression</a:t>
            </a:r>
            <a:r>
              <a:rPr lang="zh-CN" altLang="en-US"/>
              <a:t>）</a:t>
            </a:r>
            <a:endParaRPr lang="en-US" altLang="zh-CN"/>
          </a:p>
          <a:p>
            <a:pPr lvl="1">
              <a:defRPr/>
            </a:pPr>
            <a:r>
              <a:rPr lang="zh-CN" altLang="en-US"/>
              <a:t>表示类型自身的结构</a:t>
            </a:r>
            <a:endParaRPr lang="en-US" altLang="zh-CN"/>
          </a:p>
          <a:p>
            <a:pPr lvl="1">
              <a:defRPr/>
            </a:pPr>
            <a:r>
              <a:rPr lang="zh-CN" altLang="en-US"/>
              <a:t>可以是基本类型，也可以是把类型构造算子运算符应用于类型表达式得到</a:t>
            </a:r>
            <a:endParaRPr lang="en-US" altLang="zh-CN"/>
          </a:p>
          <a:p>
            <a:pPr lvl="1">
              <a:defRPr/>
            </a:pPr>
            <a:r>
              <a:rPr lang="zh-CN" altLang="en-US"/>
              <a:t>基本类型的集合和类型构造算子根据被检查的具体语言而定</a:t>
            </a:r>
            <a:endParaRPr lang="en-US" altLang="zh-CN"/>
          </a:p>
          <a:p>
            <a:pPr lvl="1">
              <a:defRPr/>
            </a:pPr>
            <a:r>
              <a:rPr lang="zh-CN" altLang="en-US"/>
              <a:t>可以用图表示类型表达式：内部结点表示类型构造算子，叶子结点是基本类型、类型名或类型变量</a:t>
            </a:r>
            <a:endParaRPr lang="en-US" altLang="zh-CN"/>
          </a:p>
          <a:p>
            <a:pPr>
              <a:defRPr/>
            </a:pPr>
            <a:r>
              <a:rPr lang="zh-CN" altLang="en-US"/>
              <a:t>例</a:t>
            </a:r>
            <a:r>
              <a:rPr lang="en-US" altLang="zh-CN"/>
              <a:t>6.8 </a:t>
            </a:r>
            <a:r>
              <a:rPr lang="zh-CN" altLang="en-US"/>
              <a:t>数组类型 </a:t>
            </a:r>
            <a:r>
              <a:rPr lang="en-US" altLang="zh-CN" b="1">
                <a:latin typeface="Courier New" pitchFamily="49" charset="0"/>
                <a:cs typeface="Courier New" pitchFamily="49" charset="0"/>
              </a:rPr>
              <a:t>int[2][3]</a:t>
            </a:r>
            <a:r>
              <a:rPr lang="zh-CN" altLang="en-US" b="1">
                <a:latin typeface="Courier New" pitchFamily="49" charset="0"/>
                <a:cs typeface="Courier New" pitchFamily="49" charset="0"/>
              </a:rPr>
              <a:t>的</a:t>
            </a:r>
            <a:r>
              <a:rPr lang="zh-CN" altLang="en-US"/>
              <a:t>类型表达式和图表示</a:t>
            </a:r>
            <a:endParaRPr lang="en-US" altLang="zh-CN" b="1">
              <a:latin typeface="Courier New" pitchFamily="49" charset="0"/>
              <a:cs typeface="Courier New" pitchFamily="49" charset="0"/>
            </a:endParaRPr>
          </a:p>
          <a:p>
            <a:pPr lvl="1">
              <a:defRPr/>
            </a:pPr>
            <a:r>
              <a:rPr lang="en-US" altLang="zh-CN" i="1">
                <a:solidFill>
                  <a:srgbClr val="FF0000"/>
                </a:solidFill>
              </a:rPr>
              <a:t>array(2, array(3, integer))</a:t>
            </a:r>
          </a:p>
          <a:p>
            <a:pPr lvl="1">
              <a:defRPr/>
            </a:pPr>
            <a:r>
              <a:rPr lang="en-US" altLang="zh-CN" i="1">
                <a:solidFill>
                  <a:srgbClr val="FF0000"/>
                </a:solidFill>
              </a:rPr>
              <a:t>array</a:t>
            </a:r>
            <a:r>
              <a:rPr lang="zh-CN" altLang="en-US"/>
              <a:t>运算符有两个参数</a:t>
            </a:r>
            <a:endParaRPr lang="en-US" altLang="zh-CN"/>
          </a:p>
          <a:p>
            <a:pPr lvl="2">
              <a:defRPr/>
            </a:pPr>
            <a:r>
              <a:rPr lang="zh-CN" altLang="en-US"/>
              <a:t>数字，类型</a:t>
            </a:r>
            <a:endParaRPr lang="zh-CN" altLang="en-US" i="1">
              <a:solidFill>
                <a:srgbClr val="FF0000"/>
              </a:solidFill>
            </a:endParaRPr>
          </a:p>
        </p:txBody>
      </p:sp>
      <p:pic>
        <p:nvPicPr>
          <p:cNvPr id="30724" name="Picture 2"/>
          <p:cNvPicPr>
            <a:picLocks noChangeAspect="1" noChangeArrowheads="1"/>
          </p:cNvPicPr>
          <p:nvPr/>
        </p:nvPicPr>
        <p:blipFill>
          <a:blip r:embed="rId2"/>
          <a:srcRect/>
          <a:stretch>
            <a:fillRect/>
          </a:stretch>
        </p:blipFill>
        <p:spPr bwMode="auto">
          <a:xfrm>
            <a:off x="4953000" y="4953000"/>
            <a:ext cx="2895600" cy="167798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类型表达式</a:t>
            </a:r>
          </a:p>
        </p:txBody>
      </p:sp>
      <p:sp>
        <p:nvSpPr>
          <p:cNvPr id="31747" name="内容占位符 2"/>
          <p:cNvSpPr>
            <a:spLocks noGrp="1"/>
          </p:cNvSpPr>
          <p:nvPr>
            <p:ph idx="1"/>
          </p:nvPr>
        </p:nvSpPr>
        <p:spPr/>
        <p:txBody>
          <a:bodyPr/>
          <a:lstStyle/>
          <a:p>
            <a:pPr>
              <a:defRPr/>
            </a:pPr>
            <a:r>
              <a:rPr lang="zh-CN" altLang="en-US"/>
              <a:t>类型表达式的定义</a:t>
            </a:r>
            <a:endParaRPr lang="en-US" altLang="zh-CN"/>
          </a:p>
          <a:p>
            <a:pPr lvl="1">
              <a:defRPr/>
            </a:pPr>
            <a:r>
              <a:rPr lang="zh-CN" altLang="en-US"/>
              <a:t>基本类型是一个类型表达式</a:t>
            </a:r>
            <a:endParaRPr lang="en-US" altLang="zh-CN"/>
          </a:p>
          <a:p>
            <a:pPr lvl="1">
              <a:defRPr/>
            </a:pPr>
            <a:r>
              <a:rPr lang="zh-CN" altLang="en-US"/>
              <a:t>类名是一个类型表达式</a:t>
            </a:r>
            <a:endParaRPr lang="en-US" altLang="zh-CN"/>
          </a:p>
          <a:p>
            <a:pPr lvl="1">
              <a:defRPr/>
            </a:pPr>
            <a:r>
              <a:rPr lang="zh-CN" altLang="en-US"/>
              <a:t>将类型构造算子</a:t>
            </a:r>
            <a:r>
              <a:rPr lang="en-US" altLang="zh-CN" i="1">
                <a:solidFill>
                  <a:srgbClr val="FF0000"/>
                </a:solidFill>
              </a:rPr>
              <a:t>array</a:t>
            </a:r>
            <a:r>
              <a:rPr lang="zh-CN" altLang="en-US"/>
              <a:t>作用于一个数字和一个类型表达式可以得到一个类型表达式</a:t>
            </a:r>
            <a:endParaRPr lang="en-US" altLang="zh-CN"/>
          </a:p>
          <a:p>
            <a:pPr lvl="1">
              <a:defRPr/>
            </a:pPr>
            <a:r>
              <a:rPr lang="zh-CN" altLang="en-US"/>
              <a:t>一个记录是包含有名字段的数据结构；将</a:t>
            </a:r>
            <a:r>
              <a:rPr lang="en-US" altLang="zh-CN" i="1">
                <a:solidFill>
                  <a:srgbClr val="FF0000"/>
                </a:solidFill>
              </a:rPr>
              <a:t>record</a:t>
            </a:r>
            <a:r>
              <a:rPr lang="zh-CN" altLang="en-US"/>
              <a:t>类型构造算子应用于字段名和相应的类型可以构造得到一个类型表达式</a:t>
            </a:r>
            <a:endParaRPr lang="en-US" altLang="zh-CN"/>
          </a:p>
          <a:p>
            <a:pPr lvl="1">
              <a:defRPr/>
            </a:pPr>
            <a:r>
              <a:rPr lang="zh-CN" altLang="en-US"/>
              <a:t>使用类型构造算子</a:t>
            </a:r>
            <a:r>
              <a:rPr lang="zh-CN" altLang="en-US">
                <a:solidFill>
                  <a:srgbClr val="FF0000"/>
                </a:solidFill>
              </a:rPr>
              <a:t>→</a:t>
            </a:r>
            <a:r>
              <a:rPr lang="zh-CN" altLang="en-US"/>
              <a:t>可以构造得到函数类型的类型表达式，</a:t>
            </a:r>
            <a:r>
              <a:rPr lang="en-US" altLang="zh-CN" i="1">
                <a:solidFill>
                  <a:srgbClr val="FF0000"/>
                </a:solidFill>
              </a:rPr>
              <a:t>s→t</a:t>
            </a:r>
            <a:r>
              <a:rPr lang="zh-CN" altLang="en-US"/>
              <a:t>表示从类型</a:t>
            </a:r>
            <a:r>
              <a:rPr lang="en-US" altLang="zh-CN" i="1"/>
              <a:t>s</a:t>
            </a:r>
            <a:r>
              <a:rPr lang="zh-CN" altLang="en-US"/>
              <a:t>到类型</a:t>
            </a:r>
            <a:r>
              <a:rPr lang="en-US" altLang="zh-CN" i="1"/>
              <a:t>t</a:t>
            </a:r>
            <a:r>
              <a:rPr lang="zh-CN" altLang="en-US"/>
              <a:t>的函数</a:t>
            </a:r>
            <a:endParaRPr lang="en-US" altLang="zh-CN"/>
          </a:p>
          <a:p>
            <a:pPr lvl="1">
              <a:defRPr/>
            </a:pPr>
            <a:r>
              <a:rPr lang="zh-CN" altLang="en-US"/>
              <a:t>如果</a:t>
            </a:r>
            <a:r>
              <a:rPr lang="en-US" altLang="zh-CN"/>
              <a:t>s</a:t>
            </a:r>
            <a:r>
              <a:rPr lang="zh-CN" altLang="en-US"/>
              <a:t>和</a:t>
            </a:r>
            <a:r>
              <a:rPr lang="en-US" altLang="zh-CN"/>
              <a:t>t</a:t>
            </a:r>
            <a:r>
              <a:rPr lang="zh-CN" altLang="en-US"/>
              <a:t>是类型表达式，则其笛卡尔积</a:t>
            </a:r>
            <a:r>
              <a:rPr lang="en-US" altLang="zh-CN"/>
              <a:t>s×t</a:t>
            </a:r>
            <a:r>
              <a:rPr lang="zh-CN" altLang="en-US"/>
              <a:t>也是类型表达式</a:t>
            </a:r>
            <a:endParaRPr lang="en-US" altLang="zh-CN"/>
          </a:p>
          <a:p>
            <a:pPr lvl="1">
              <a:defRPr/>
            </a:pPr>
            <a:r>
              <a:rPr lang="zh-CN" altLang="en-US"/>
              <a:t>类型表达式可以包含取值为类型表达式的变量</a:t>
            </a:r>
          </a:p>
        </p:txBody>
      </p:sp>
      <p:sp>
        <p:nvSpPr>
          <p:cNvPr id="4" name="灯片编号占位符 3"/>
          <p:cNvSpPr>
            <a:spLocks noGrp="1"/>
          </p:cNvSpPr>
          <p:nvPr>
            <p:ph type="sldNum" sz="quarter" idx="10"/>
          </p:nvPr>
        </p:nvSpPr>
        <p:spPr/>
        <p:txBody>
          <a:bodyPr/>
          <a:lstStyle/>
          <a:p>
            <a:pPr>
              <a:defRPr/>
            </a:pPr>
            <a:fld id="{8C97E20B-1A25-40D4-932A-25294A0A9E01}"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类型等价</a:t>
            </a:r>
          </a:p>
        </p:txBody>
      </p:sp>
      <p:sp>
        <p:nvSpPr>
          <p:cNvPr id="3" name="内容占位符 2"/>
          <p:cNvSpPr>
            <a:spLocks noGrp="1"/>
          </p:cNvSpPr>
          <p:nvPr>
            <p:ph idx="1"/>
          </p:nvPr>
        </p:nvSpPr>
        <p:spPr/>
        <p:txBody>
          <a:bodyPr/>
          <a:lstStyle/>
          <a:p>
            <a:pPr>
              <a:defRPr/>
            </a:pPr>
            <a:r>
              <a:rPr lang="zh-CN" altLang="en-US" dirty="0"/>
              <a:t>类型表达式的等价</a:t>
            </a:r>
            <a:endParaRPr lang="en-US" altLang="zh-CN" dirty="0"/>
          </a:p>
          <a:p>
            <a:pPr lvl="1">
              <a:defRPr/>
            </a:pPr>
            <a:r>
              <a:rPr lang="zh-CN" altLang="en-US" dirty="0"/>
              <a:t>用图表示类型表达式的时候，两种类型之间</a:t>
            </a:r>
            <a:r>
              <a:rPr lang="zh-CN" altLang="en-US" dirty="0">
                <a:solidFill>
                  <a:schemeClr val="accent4">
                    <a:lumMod val="75000"/>
                    <a:lumOff val="25000"/>
                  </a:schemeClr>
                </a:solidFill>
              </a:rPr>
              <a:t>结构等价（</a:t>
            </a:r>
            <a:r>
              <a:rPr lang="en-US" altLang="zh-CN" i="1" dirty="0">
                <a:solidFill>
                  <a:schemeClr val="accent4">
                    <a:lumMod val="75000"/>
                    <a:lumOff val="25000"/>
                  </a:schemeClr>
                </a:solidFill>
              </a:rPr>
              <a:t>structurally equivalent</a:t>
            </a:r>
            <a:r>
              <a:rPr lang="zh-CN" altLang="en-US" dirty="0">
                <a:solidFill>
                  <a:schemeClr val="accent4">
                    <a:lumMod val="75000"/>
                    <a:lumOff val="25000"/>
                  </a:schemeClr>
                </a:solidFill>
              </a:rPr>
              <a:t>）</a:t>
            </a:r>
            <a:r>
              <a:rPr lang="zh-CN" altLang="en-US" dirty="0"/>
              <a:t>，当且仅当下面的</a:t>
            </a:r>
            <a:r>
              <a:rPr lang="zh-CN" altLang="en-US" dirty="0">
                <a:solidFill>
                  <a:schemeClr val="accent4">
                    <a:lumMod val="75000"/>
                    <a:lumOff val="25000"/>
                  </a:schemeClr>
                </a:solidFill>
              </a:rPr>
              <a:t>某个</a:t>
            </a:r>
            <a:r>
              <a:rPr lang="zh-CN" altLang="en-US" dirty="0"/>
              <a:t>条件为真：</a:t>
            </a:r>
            <a:endParaRPr lang="en-US" altLang="zh-CN" dirty="0"/>
          </a:p>
          <a:p>
            <a:pPr lvl="2">
              <a:defRPr/>
            </a:pPr>
            <a:r>
              <a:rPr lang="zh-CN" altLang="en-US" dirty="0"/>
              <a:t>它们是相同的基本类型</a:t>
            </a:r>
            <a:endParaRPr lang="en-US" altLang="zh-CN" dirty="0"/>
          </a:p>
          <a:p>
            <a:pPr lvl="2">
              <a:defRPr/>
            </a:pPr>
            <a:r>
              <a:rPr lang="zh-CN" altLang="en-US" dirty="0"/>
              <a:t>它们是将相同的类型构造算子应用于结构等价的类型而构造得到</a:t>
            </a:r>
            <a:endParaRPr lang="en-US" altLang="zh-CN" dirty="0"/>
          </a:p>
          <a:p>
            <a:pPr lvl="2">
              <a:defRPr/>
            </a:pPr>
            <a:r>
              <a:rPr lang="zh-CN" altLang="en-US" dirty="0"/>
              <a:t>一个类型是另一个类型表达式的名字</a:t>
            </a:r>
            <a:endParaRPr lang="en-US" altLang="zh-CN" dirty="0"/>
          </a:p>
          <a:p>
            <a:pPr lvl="1">
              <a:defRPr/>
            </a:pPr>
            <a:r>
              <a:rPr lang="zh-CN" altLang="en-US" dirty="0"/>
              <a:t>类型表达式的</a:t>
            </a:r>
            <a:r>
              <a:rPr lang="zh-CN" altLang="en-US" dirty="0">
                <a:solidFill>
                  <a:schemeClr val="accent4">
                    <a:lumMod val="75000"/>
                    <a:lumOff val="25000"/>
                  </a:schemeClr>
                </a:solidFill>
              </a:rPr>
              <a:t>名等价</a:t>
            </a:r>
            <a:r>
              <a:rPr lang="zh-CN" altLang="en-US" dirty="0"/>
              <a:t>（</a:t>
            </a:r>
            <a:r>
              <a:rPr lang="en-US" altLang="zh-CN" i="1" dirty="0"/>
              <a:t>name equivalence</a:t>
            </a:r>
            <a:r>
              <a:rPr lang="zh-CN" altLang="en-US" dirty="0"/>
              <a:t>）关系</a:t>
            </a:r>
            <a:endParaRPr lang="en-US" altLang="zh-CN" dirty="0"/>
          </a:p>
          <a:p>
            <a:pPr lvl="2">
              <a:defRPr/>
            </a:pPr>
            <a:r>
              <a:rPr lang="zh-CN" altLang="en-US" dirty="0"/>
              <a:t>如果类型名仅仅代表它自身，那么上述定义中的前两个条件定义了类型表达式的名等价关系</a:t>
            </a:r>
            <a:endParaRPr lang="en-US" altLang="zh-CN" dirty="0"/>
          </a:p>
          <a:p>
            <a:pPr lvl="2">
              <a:defRPr/>
            </a:pPr>
            <a:r>
              <a:rPr lang="zh-CN" altLang="en-US" dirty="0"/>
              <a:t>注意：类型名除了代表自身还可以被看作是另一个类型表达式的一种缩写形式</a:t>
            </a:r>
          </a:p>
        </p:txBody>
      </p:sp>
      <p:sp>
        <p:nvSpPr>
          <p:cNvPr id="4" name="灯片编号占位符 3"/>
          <p:cNvSpPr>
            <a:spLocks noGrp="1"/>
          </p:cNvSpPr>
          <p:nvPr>
            <p:ph type="sldNum" sz="quarter" idx="10"/>
          </p:nvPr>
        </p:nvSpPr>
        <p:spPr/>
        <p:txBody>
          <a:bodyPr/>
          <a:lstStyle/>
          <a:p>
            <a:pPr>
              <a:defRPr/>
            </a:pPr>
            <a:fld id="{485FD0CC-9FFC-4BE4-B553-5A18381B4025}" type="slidenum">
              <a:rPr lang="zh-CN" altLang="en-US"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0"/>
          </p:nvPr>
        </p:nvSpPr>
        <p:spPr/>
        <p:txBody>
          <a:bodyPr/>
          <a:lstStyle/>
          <a:p>
            <a:pPr>
              <a:defRPr/>
            </a:pPr>
            <a:fld id="{BE9C5364-31C0-43FD-80E9-3063BCC0AEE0}" type="slidenum">
              <a:rPr lang="zh-CN" altLang="en-US"/>
              <a:pPr>
                <a:defRPr/>
              </a:pPr>
              <a:t>3</a:t>
            </a:fld>
            <a:endParaRPr lang="en-US" altLang="zh-CN"/>
          </a:p>
        </p:txBody>
      </p:sp>
      <p:sp>
        <p:nvSpPr>
          <p:cNvPr id="13316" name="Rectangle 2"/>
          <p:cNvSpPr>
            <a:spLocks noGrp="1" noChangeArrowheads="1"/>
          </p:cNvSpPr>
          <p:nvPr>
            <p:ph type="title"/>
          </p:nvPr>
        </p:nvSpPr>
        <p:spPr/>
        <p:txBody>
          <a:bodyPr/>
          <a:lstStyle/>
          <a:p>
            <a:pPr eaLnBrk="1" hangingPunct="1">
              <a:defRPr/>
            </a:pPr>
            <a:r>
              <a:rPr lang="en-US" altLang="zh-CN" i="1" dirty="0">
                <a:latin typeface="+mn-lt"/>
                <a:ea typeface="宋体" charset="-122"/>
              </a:rPr>
              <a:t>Contents</a:t>
            </a:r>
            <a:endParaRPr lang="en-US" altLang="zh-CN" i="1" dirty="0">
              <a:solidFill>
                <a:schemeClr val="accent1"/>
              </a:solidFill>
              <a:latin typeface="+mn-lt"/>
              <a:ea typeface="宋体" charset="-122"/>
            </a:endParaRPr>
          </a:p>
        </p:txBody>
      </p:sp>
      <p:grpSp>
        <p:nvGrpSpPr>
          <p:cNvPr id="10244" name="Group 61"/>
          <p:cNvGrpSpPr>
            <a:grpSpLocks/>
          </p:cNvGrpSpPr>
          <p:nvPr/>
        </p:nvGrpSpPr>
        <p:grpSpPr bwMode="auto">
          <a:xfrm>
            <a:off x="2209800" y="2057400"/>
            <a:ext cx="4724400" cy="685800"/>
            <a:chOff x="1296" y="1824"/>
            <a:chExt cx="2976" cy="432"/>
          </a:xfrm>
        </p:grpSpPr>
        <p:sp>
          <p:nvSpPr>
            <p:cNvPr id="89150"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ea typeface="+mn-ea"/>
              </a:endParaRPr>
            </a:p>
          </p:txBody>
        </p:sp>
        <p:sp>
          <p:nvSpPr>
            <p:cNvPr id="89151" name="AutoShape 6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ea typeface="+mn-ea"/>
              </a:endParaRPr>
            </a:p>
          </p:txBody>
        </p:sp>
        <p:sp>
          <p:nvSpPr>
            <p:cNvPr id="10262" name="Text Box 64"/>
            <p:cNvSpPr txBox="1">
              <a:spLocks noChangeArrowheads="1"/>
            </p:cNvSpPr>
            <p:nvPr/>
          </p:nvSpPr>
          <p:spPr bwMode="gray">
            <a:xfrm>
              <a:off x="1680" y="1934"/>
              <a:ext cx="2304" cy="291"/>
            </a:xfrm>
            <a:prstGeom prst="rect">
              <a:avLst/>
            </a:prstGeom>
            <a:noFill/>
            <a:ln w="9525" algn="ctr">
              <a:noFill/>
              <a:miter lim="800000"/>
              <a:headEnd/>
              <a:tailEnd/>
            </a:ln>
          </p:spPr>
          <p:txBody>
            <a:bodyPr>
              <a:spAutoFit/>
            </a:bodyPr>
            <a:lstStyle/>
            <a:p>
              <a:pPr algn="ctr" eaLnBrk="0" hangingPunct="0"/>
              <a:r>
                <a:rPr lang="zh-CN" altLang="en-US" sz="2400">
                  <a:solidFill>
                    <a:srgbClr val="000000"/>
                  </a:solidFill>
                  <a:ea typeface="华文新魏" pitchFamily="2" charset="-122"/>
                </a:rPr>
                <a:t>中间代码</a:t>
              </a:r>
            </a:p>
          </p:txBody>
        </p:sp>
        <p:sp>
          <p:nvSpPr>
            <p:cNvPr id="10263" name="Text Box 65"/>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rPr>
                <a:t>1</a:t>
              </a:r>
            </a:p>
          </p:txBody>
        </p:sp>
      </p:grpSp>
      <p:grpSp>
        <p:nvGrpSpPr>
          <p:cNvPr id="10245" name="Group 66"/>
          <p:cNvGrpSpPr>
            <a:grpSpLocks/>
          </p:cNvGrpSpPr>
          <p:nvPr/>
        </p:nvGrpSpPr>
        <p:grpSpPr bwMode="auto">
          <a:xfrm>
            <a:off x="2209800" y="2895600"/>
            <a:ext cx="4724400" cy="685800"/>
            <a:chOff x="1296" y="1824"/>
            <a:chExt cx="2976" cy="432"/>
          </a:xfrm>
        </p:grpSpPr>
        <p:sp>
          <p:nvSpPr>
            <p:cNvPr id="89155"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ea typeface="+mn-ea"/>
              </a:endParaRPr>
            </a:p>
          </p:txBody>
        </p:sp>
        <p:sp>
          <p:nvSpPr>
            <p:cNvPr id="89156" name="AutoShape 6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ea typeface="+mn-ea"/>
              </a:endParaRPr>
            </a:p>
          </p:txBody>
        </p:sp>
        <p:sp>
          <p:nvSpPr>
            <p:cNvPr id="10258" name="Text Box 69"/>
            <p:cNvSpPr txBox="1">
              <a:spLocks noChangeArrowheads="1"/>
            </p:cNvSpPr>
            <p:nvPr/>
          </p:nvSpPr>
          <p:spPr bwMode="gray">
            <a:xfrm>
              <a:off x="1680" y="1934"/>
              <a:ext cx="2304" cy="288"/>
            </a:xfrm>
            <a:prstGeom prst="rect">
              <a:avLst/>
            </a:prstGeom>
            <a:noFill/>
            <a:ln w="9525" algn="ctr">
              <a:noFill/>
              <a:miter lim="800000"/>
              <a:headEnd/>
              <a:tailEnd/>
            </a:ln>
          </p:spPr>
          <p:txBody>
            <a:bodyPr>
              <a:spAutoFit/>
            </a:bodyPr>
            <a:lstStyle/>
            <a:p>
              <a:pPr algn="ctr" eaLnBrk="0" hangingPunct="0"/>
              <a:r>
                <a:rPr lang="zh-CN" altLang="en-US" sz="2400" dirty="0">
                  <a:solidFill>
                    <a:srgbClr val="000000"/>
                  </a:solidFill>
                  <a:ea typeface="华文新魏" pitchFamily="2" charset="-122"/>
                </a:rPr>
                <a:t>静态类型检查</a:t>
              </a:r>
            </a:p>
          </p:txBody>
        </p:sp>
        <p:sp>
          <p:nvSpPr>
            <p:cNvPr id="10259" name="Text Box 70"/>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rPr>
                <a:t>2</a:t>
              </a:r>
            </a:p>
          </p:txBody>
        </p:sp>
      </p:grpSp>
      <p:grpSp>
        <p:nvGrpSpPr>
          <p:cNvPr id="10246" name="Group 71"/>
          <p:cNvGrpSpPr>
            <a:grpSpLocks/>
          </p:cNvGrpSpPr>
          <p:nvPr/>
        </p:nvGrpSpPr>
        <p:grpSpPr bwMode="auto">
          <a:xfrm>
            <a:off x="2209800" y="3733800"/>
            <a:ext cx="4724400" cy="685800"/>
            <a:chOff x="1296" y="1824"/>
            <a:chExt cx="2976" cy="432"/>
          </a:xfrm>
        </p:grpSpPr>
        <p:sp>
          <p:nvSpPr>
            <p:cNvPr id="89160"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ea typeface="+mn-ea"/>
              </a:endParaRPr>
            </a:p>
          </p:txBody>
        </p:sp>
        <p:sp>
          <p:nvSpPr>
            <p:cNvPr id="89161" name="AutoShape 73"/>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ea typeface="+mn-ea"/>
              </a:endParaRPr>
            </a:p>
          </p:txBody>
        </p:sp>
        <p:sp>
          <p:nvSpPr>
            <p:cNvPr id="10254" name="Text Box 74"/>
            <p:cNvSpPr txBox="1">
              <a:spLocks noChangeArrowheads="1"/>
            </p:cNvSpPr>
            <p:nvPr/>
          </p:nvSpPr>
          <p:spPr bwMode="gray">
            <a:xfrm>
              <a:off x="1680" y="1934"/>
              <a:ext cx="2304" cy="288"/>
            </a:xfrm>
            <a:prstGeom prst="rect">
              <a:avLst/>
            </a:prstGeom>
            <a:noFill/>
            <a:ln w="9525" algn="ctr">
              <a:noFill/>
              <a:miter lim="800000"/>
              <a:headEnd/>
              <a:tailEnd/>
            </a:ln>
          </p:spPr>
          <p:txBody>
            <a:bodyPr>
              <a:spAutoFit/>
            </a:bodyPr>
            <a:lstStyle/>
            <a:p>
              <a:pPr algn="ctr" eaLnBrk="0" hangingPunct="0"/>
              <a:r>
                <a:rPr lang="zh-CN" altLang="en-US" sz="2400" dirty="0">
                  <a:solidFill>
                    <a:srgbClr val="000000"/>
                  </a:solidFill>
                  <a:ea typeface="华文新魏" pitchFamily="2" charset="-122"/>
                </a:rPr>
                <a:t>表达式的翻译</a:t>
              </a:r>
            </a:p>
          </p:txBody>
        </p:sp>
        <p:sp>
          <p:nvSpPr>
            <p:cNvPr id="10255" name="Text Box 75"/>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rPr>
                <a:t>3</a:t>
              </a:r>
            </a:p>
          </p:txBody>
        </p:sp>
      </p:grpSp>
      <p:grpSp>
        <p:nvGrpSpPr>
          <p:cNvPr id="10247" name="Group 76"/>
          <p:cNvGrpSpPr>
            <a:grpSpLocks/>
          </p:cNvGrpSpPr>
          <p:nvPr/>
        </p:nvGrpSpPr>
        <p:grpSpPr bwMode="auto">
          <a:xfrm>
            <a:off x="2209800" y="46482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ea typeface="+mn-ea"/>
              </a:endParaRPr>
            </a:p>
          </p:txBody>
        </p:sp>
        <p:sp>
          <p:nvSpPr>
            <p:cNvPr id="89166" name="AutoShape 78"/>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ea typeface="+mn-ea"/>
              </a:endParaRPr>
            </a:p>
          </p:txBody>
        </p:sp>
        <p:sp>
          <p:nvSpPr>
            <p:cNvPr id="10250" name="Text Box 79"/>
            <p:cNvSpPr txBox="1">
              <a:spLocks noChangeArrowheads="1"/>
            </p:cNvSpPr>
            <p:nvPr/>
          </p:nvSpPr>
          <p:spPr bwMode="gray">
            <a:xfrm>
              <a:off x="1680" y="1934"/>
              <a:ext cx="2352" cy="288"/>
            </a:xfrm>
            <a:prstGeom prst="rect">
              <a:avLst/>
            </a:prstGeom>
            <a:noFill/>
            <a:ln w="9525" algn="ctr">
              <a:noFill/>
              <a:miter lim="800000"/>
              <a:headEnd/>
              <a:tailEnd/>
            </a:ln>
          </p:spPr>
          <p:txBody>
            <a:bodyPr>
              <a:spAutoFit/>
            </a:bodyPr>
            <a:lstStyle/>
            <a:p>
              <a:pPr algn="ctr" eaLnBrk="0" hangingPunct="0"/>
              <a:r>
                <a:rPr lang="zh-CN" altLang="en-US" sz="2400">
                  <a:solidFill>
                    <a:srgbClr val="000000"/>
                  </a:solidFill>
                  <a:ea typeface="华文新魏" pitchFamily="2" charset="-122"/>
                </a:rPr>
                <a:t>控制流翻译</a:t>
              </a:r>
            </a:p>
          </p:txBody>
        </p:sp>
        <p:sp>
          <p:nvSpPr>
            <p:cNvPr id="10251" name="Text Box 80"/>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algn="ctr" eaLnBrk="0" hangingPunct="0"/>
              <a:r>
                <a:rPr lang="en-US" altLang="zh-CN" sz="2400">
                  <a:solidFill>
                    <a:schemeClr val="bg1"/>
                  </a:solidFill>
                </a:rPr>
                <a:t>4</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声明</a:t>
            </a:r>
          </a:p>
        </p:txBody>
      </p:sp>
      <p:sp>
        <p:nvSpPr>
          <p:cNvPr id="33795" name="内容占位符 2"/>
          <p:cNvSpPr>
            <a:spLocks noGrp="1"/>
          </p:cNvSpPr>
          <p:nvPr>
            <p:ph idx="1"/>
          </p:nvPr>
        </p:nvSpPr>
        <p:spPr>
          <a:xfrm>
            <a:off x="457200" y="1371600"/>
            <a:ext cx="8229600" cy="1219200"/>
          </a:xfrm>
        </p:spPr>
        <p:txBody>
          <a:bodyPr/>
          <a:lstStyle/>
          <a:p>
            <a:pPr>
              <a:defRPr/>
            </a:pPr>
            <a:r>
              <a:rPr lang="zh-CN" altLang="en-US"/>
              <a:t>简化的声明文法</a:t>
            </a:r>
            <a:endParaRPr lang="en-US" altLang="zh-CN"/>
          </a:p>
          <a:p>
            <a:pPr lvl="1">
              <a:defRPr/>
            </a:pPr>
            <a:r>
              <a:rPr lang="zh-CN" altLang="en-US"/>
              <a:t>一次只声明一个名字</a:t>
            </a:r>
            <a:endParaRPr lang="en-US" altLang="zh-CN"/>
          </a:p>
        </p:txBody>
      </p:sp>
      <p:sp>
        <p:nvSpPr>
          <p:cNvPr id="4" name="灯片编号占位符 3"/>
          <p:cNvSpPr>
            <a:spLocks noGrp="1"/>
          </p:cNvSpPr>
          <p:nvPr>
            <p:ph type="sldNum" sz="quarter" idx="10"/>
          </p:nvPr>
        </p:nvSpPr>
        <p:spPr/>
        <p:txBody>
          <a:bodyPr/>
          <a:lstStyle/>
          <a:p>
            <a:pPr>
              <a:defRPr/>
            </a:pPr>
            <a:fld id="{5C4163B9-2F64-4B26-92AD-EB61FEF153AA}" type="slidenum">
              <a:rPr lang="zh-CN" altLang="en-US" smtClean="0"/>
              <a:pPr>
                <a:defRPr/>
              </a:pPr>
              <a:t>30</a:t>
            </a:fld>
            <a:endParaRPr lang="en-US" altLang="zh-CN"/>
          </a:p>
        </p:txBody>
      </p:sp>
      <p:pic>
        <p:nvPicPr>
          <p:cNvPr id="45058" name="Picture 2"/>
          <p:cNvPicPr>
            <a:picLocks noChangeAspect="1" noChangeArrowheads="1"/>
          </p:cNvPicPr>
          <p:nvPr/>
        </p:nvPicPr>
        <p:blipFill>
          <a:blip r:embed="rId2"/>
          <a:srcRect/>
          <a:stretch>
            <a:fillRect/>
          </a:stretch>
        </p:blipFill>
        <p:spPr bwMode="auto">
          <a:xfrm>
            <a:off x="1219200" y="2590800"/>
            <a:ext cx="5181600" cy="182880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存储布局</a:t>
            </a:r>
          </a:p>
        </p:txBody>
      </p:sp>
      <p:sp>
        <p:nvSpPr>
          <p:cNvPr id="3" name="内容占位符 2"/>
          <p:cNvSpPr>
            <a:spLocks noGrp="1"/>
          </p:cNvSpPr>
          <p:nvPr>
            <p:ph idx="1"/>
          </p:nvPr>
        </p:nvSpPr>
        <p:spPr/>
        <p:txBody>
          <a:bodyPr/>
          <a:lstStyle/>
          <a:p>
            <a:pPr>
              <a:defRPr/>
            </a:pPr>
            <a:r>
              <a:rPr lang="zh-CN" altLang="en-US" dirty="0"/>
              <a:t>局部变量名的存储布局</a:t>
            </a:r>
            <a:endParaRPr lang="en-US" altLang="zh-CN" dirty="0"/>
          </a:p>
          <a:p>
            <a:pPr lvl="1">
              <a:defRPr/>
            </a:pPr>
            <a:r>
              <a:rPr lang="zh-CN" altLang="en-US" dirty="0"/>
              <a:t>变量的类型决定了该变量在运行时刻需要的内存数量；编译时刻可以使用这些数量为每个名字分配一个相对地址</a:t>
            </a:r>
            <a:endParaRPr lang="en-US" altLang="zh-CN" dirty="0"/>
          </a:p>
          <a:p>
            <a:pPr lvl="1">
              <a:defRPr/>
            </a:pPr>
            <a:r>
              <a:rPr lang="zh-CN" altLang="en-US" dirty="0"/>
              <a:t>名字的</a:t>
            </a:r>
            <a:r>
              <a:rPr lang="zh-CN" altLang="en-US" dirty="0">
                <a:solidFill>
                  <a:schemeClr val="accent4">
                    <a:lumMod val="75000"/>
                    <a:lumOff val="25000"/>
                  </a:schemeClr>
                </a:solidFill>
              </a:rPr>
              <a:t>类型</a:t>
            </a:r>
            <a:r>
              <a:rPr lang="zh-CN" altLang="en-US" dirty="0"/>
              <a:t>和</a:t>
            </a:r>
            <a:r>
              <a:rPr lang="zh-CN" altLang="en-US" dirty="0">
                <a:solidFill>
                  <a:schemeClr val="accent4">
                    <a:lumMod val="75000"/>
                    <a:lumOff val="25000"/>
                  </a:schemeClr>
                </a:solidFill>
              </a:rPr>
              <a:t>相对地址</a:t>
            </a:r>
            <a:r>
              <a:rPr lang="zh-CN" altLang="en-US" dirty="0"/>
              <a:t>信息保存在相应的符号表条目中</a:t>
            </a:r>
            <a:endParaRPr lang="en-US" altLang="zh-CN" dirty="0"/>
          </a:p>
          <a:p>
            <a:pPr lvl="1">
              <a:defRPr/>
            </a:pPr>
            <a:r>
              <a:rPr lang="zh-CN" altLang="en-US" dirty="0"/>
              <a:t>变长数据和动态数组只有运行时刻才能确定其大小，编译时刻为指向这些数据的</a:t>
            </a:r>
            <a:r>
              <a:rPr lang="zh-CN" altLang="en-US" dirty="0">
                <a:solidFill>
                  <a:schemeClr val="accent4">
                    <a:lumMod val="75000"/>
                    <a:lumOff val="25000"/>
                  </a:schemeClr>
                </a:solidFill>
              </a:rPr>
              <a:t>指针</a:t>
            </a:r>
            <a:r>
              <a:rPr lang="zh-CN" altLang="en-US" dirty="0"/>
              <a:t>保留一个已知的固定大小的存储区域</a:t>
            </a:r>
            <a:endParaRPr lang="en-US" altLang="zh-CN" dirty="0"/>
          </a:p>
          <a:p>
            <a:pPr>
              <a:defRPr/>
            </a:pPr>
            <a:r>
              <a:rPr lang="zh-CN" altLang="en-US" dirty="0"/>
              <a:t>数据对象的存储布局受目标机器的寻址约束的影响</a:t>
            </a:r>
            <a:endParaRPr lang="en-US" altLang="zh-CN" dirty="0"/>
          </a:p>
          <a:p>
            <a:pPr lvl="1">
              <a:defRPr/>
            </a:pPr>
            <a:r>
              <a:rPr lang="zh-CN" altLang="en-US" dirty="0"/>
              <a:t>地址对齐（</a:t>
            </a:r>
            <a:r>
              <a:rPr lang="en-US" altLang="zh-CN" i="1" dirty="0"/>
              <a:t>aligned</a:t>
            </a:r>
            <a:r>
              <a:rPr lang="zh-CN" altLang="en-US" dirty="0"/>
              <a:t>）和补白（</a:t>
            </a:r>
            <a:r>
              <a:rPr lang="en-US" altLang="zh-CN" i="1" dirty="0"/>
              <a:t>padding</a:t>
            </a:r>
            <a:r>
              <a:rPr lang="zh-CN" altLang="en-US" dirty="0"/>
              <a:t>）</a:t>
            </a:r>
            <a:endParaRPr lang="en-US" altLang="zh-CN" dirty="0"/>
          </a:p>
          <a:p>
            <a:pPr lvl="1">
              <a:defRPr/>
            </a:pPr>
            <a:r>
              <a:rPr lang="zh-CN" altLang="en-US" dirty="0"/>
              <a:t>压缩（</a:t>
            </a:r>
            <a:r>
              <a:rPr lang="en-US" altLang="zh-CN" i="1" dirty="0"/>
              <a:t>pack</a:t>
            </a:r>
            <a:r>
              <a:rPr lang="zh-CN" altLang="en-US" dirty="0"/>
              <a:t>）</a:t>
            </a:r>
            <a:endParaRPr lang="en-US" altLang="zh-CN" dirty="0"/>
          </a:p>
        </p:txBody>
      </p:sp>
      <p:sp>
        <p:nvSpPr>
          <p:cNvPr id="4" name="灯片编号占位符 3"/>
          <p:cNvSpPr>
            <a:spLocks noGrp="1"/>
          </p:cNvSpPr>
          <p:nvPr>
            <p:ph type="sldNum" sz="quarter" idx="10"/>
          </p:nvPr>
        </p:nvSpPr>
        <p:spPr/>
        <p:txBody>
          <a:bodyPr/>
          <a:lstStyle/>
          <a:p>
            <a:pPr>
              <a:defRPr/>
            </a:pPr>
            <a:fld id="{BE90DEF6-D48B-41AC-9D41-6BFE64638765}"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存储布局</a:t>
            </a:r>
          </a:p>
        </p:txBody>
      </p:sp>
      <p:sp>
        <p:nvSpPr>
          <p:cNvPr id="35843" name="内容占位符 2"/>
          <p:cNvSpPr>
            <a:spLocks noGrp="1"/>
          </p:cNvSpPr>
          <p:nvPr>
            <p:ph idx="1"/>
          </p:nvPr>
        </p:nvSpPr>
        <p:spPr/>
        <p:txBody>
          <a:bodyPr/>
          <a:lstStyle/>
          <a:p>
            <a:pPr>
              <a:lnSpc>
                <a:spcPct val="150000"/>
              </a:lnSpc>
              <a:defRPr/>
            </a:pPr>
            <a:r>
              <a:rPr lang="zh-CN" altLang="en-US"/>
              <a:t>存储区域</a:t>
            </a:r>
            <a:endParaRPr lang="en-US" altLang="zh-CN"/>
          </a:p>
          <a:p>
            <a:pPr lvl="1">
              <a:lnSpc>
                <a:spcPct val="150000"/>
              </a:lnSpc>
              <a:defRPr/>
            </a:pPr>
            <a:r>
              <a:rPr lang="zh-CN" altLang="en-US"/>
              <a:t>存储区域是连续字节块，字节是可寻址的最小内存单位；</a:t>
            </a:r>
            <a:endParaRPr lang="en-US" altLang="zh-CN"/>
          </a:p>
          <a:p>
            <a:pPr lvl="1">
              <a:lnSpc>
                <a:spcPct val="150000"/>
              </a:lnSpc>
              <a:defRPr/>
            </a:pPr>
            <a:r>
              <a:rPr lang="zh-CN" altLang="en-US"/>
              <a:t>一个字节通常有</a:t>
            </a:r>
            <a:r>
              <a:rPr lang="en-US" altLang="zh-CN"/>
              <a:t>8</a:t>
            </a:r>
            <a:r>
              <a:rPr lang="zh-CN" altLang="en-US"/>
              <a:t>个二进制位，若干字节组成一个机器字；</a:t>
            </a:r>
            <a:endParaRPr lang="en-US" altLang="zh-CN"/>
          </a:p>
          <a:p>
            <a:pPr lvl="1">
              <a:lnSpc>
                <a:spcPct val="150000"/>
              </a:lnSpc>
              <a:defRPr/>
            </a:pPr>
            <a:r>
              <a:rPr lang="zh-CN" altLang="en-US"/>
              <a:t>多字节数据对象往往被存储在一段连续的字节中，并以初始字节的地址作为该数据对象的地址</a:t>
            </a:r>
            <a:endParaRPr lang="en-US" altLang="zh-CN"/>
          </a:p>
          <a:p>
            <a:pPr>
              <a:lnSpc>
                <a:spcPct val="150000"/>
              </a:lnSpc>
              <a:defRPr/>
            </a:pPr>
            <a:r>
              <a:rPr lang="zh-CN" altLang="en-US"/>
              <a:t>类型的宽度（</a:t>
            </a:r>
            <a:r>
              <a:rPr lang="en-US" altLang="zh-CN" i="1"/>
              <a:t>width</a:t>
            </a:r>
            <a:r>
              <a:rPr lang="zh-CN" altLang="en-US"/>
              <a:t>）</a:t>
            </a:r>
          </a:p>
          <a:p>
            <a:pPr lvl="1">
              <a:lnSpc>
                <a:spcPct val="150000"/>
              </a:lnSpc>
              <a:defRPr/>
            </a:pPr>
            <a:r>
              <a:rPr lang="zh-CN" altLang="en-US"/>
              <a:t>指该类型的一个对象所需的存储单元的数量</a:t>
            </a:r>
          </a:p>
        </p:txBody>
      </p:sp>
      <p:sp>
        <p:nvSpPr>
          <p:cNvPr id="4" name="灯片编号占位符 3"/>
          <p:cNvSpPr>
            <a:spLocks noGrp="1"/>
          </p:cNvSpPr>
          <p:nvPr>
            <p:ph type="sldNum" sz="quarter" idx="10"/>
          </p:nvPr>
        </p:nvSpPr>
        <p:spPr/>
        <p:txBody>
          <a:bodyPr/>
          <a:lstStyle/>
          <a:p>
            <a:pPr>
              <a:defRPr/>
            </a:pPr>
            <a:fld id="{5FB837D9-A5F4-42FF-9CA0-0175F57B3FBF}"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计算类型及其宽度的</a:t>
            </a:r>
            <a:r>
              <a:rPr lang="en-US" altLang="zh-CN"/>
              <a:t>SDT</a:t>
            </a:r>
            <a:endParaRPr lang="zh-CN" altLang="en-US"/>
          </a:p>
        </p:txBody>
      </p:sp>
      <p:sp>
        <p:nvSpPr>
          <p:cNvPr id="36867" name="内容占位符 2"/>
          <p:cNvSpPr>
            <a:spLocks noGrp="1"/>
          </p:cNvSpPr>
          <p:nvPr>
            <p:ph idx="1"/>
          </p:nvPr>
        </p:nvSpPr>
        <p:spPr>
          <a:xfrm>
            <a:off x="457200" y="1371600"/>
            <a:ext cx="8229600" cy="2362200"/>
          </a:xfrm>
        </p:spPr>
        <p:txBody>
          <a:bodyPr/>
          <a:lstStyle/>
          <a:p>
            <a:pPr>
              <a:defRPr/>
            </a:pPr>
            <a:r>
              <a:rPr lang="zh-CN" altLang="en-US"/>
              <a:t>属性和变量</a:t>
            </a:r>
            <a:endParaRPr lang="en-US" altLang="zh-CN"/>
          </a:p>
          <a:p>
            <a:pPr lvl="1">
              <a:defRPr/>
            </a:pPr>
            <a:r>
              <a:rPr lang="zh-CN" altLang="en-US"/>
              <a:t>每个非终结符有综合属性</a:t>
            </a:r>
            <a:r>
              <a:rPr lang="en-US" altLang="zh-CN">
                <a:solidFill>
                  <a:srgbClr val="FF0000"/>
                </a:solidFill>
              </a:rPr>
              <a:t>type</a:t>
            </a:r>
            <a:r>
              <a:rPr lang="zh-CN" altLang="en-US"/>
              <a:t>和</a:t>
            </a:r>
            <a:r>
              <a:rPr lang="en-US" altLang="zh-CN">
                <a:solidFill>
                  <a:srgbClr val="FF0000"/>
                </a:solidFill>
              </a:rPr>
              <a:t>width</a:t>
            </a:r>
          </a:p>
          <a:p>
            <a:pPr lvl="1">
              <a:defRPr/>
            </a:pPr>
            <a:r>
              <a:rPr lang="zh-CN" altLang="en-US"/>
              <a:t>变量</a:t>
            </a:r>
            <a:r>
              <a:rPr lang="en-US" altLang="zh-CN"/>
              <a:t>t</a:t>
            </a:r>
            <a:r>
              <a:rPr lang="zh-CN" altLang="en-US"/>
              <a:t>和</a:t>
            </a:r>
            <a:r>
              <a:rPr lang="en-US" altLang="zh-CN"/>
              <a:t>w</a:t>
            </a:r>
            <a:r>
              <a:rPr lang="zh-CN" altLang="en-US"/>
              <a:t>的用途是将类型和宽度信息从语法分析树的</a:t>
            </a:r>
            <a:r>
              <a:rPr lang="en-US" altLang="zh-CN"/>
              <a:t>B</a:t>
            </a:r>
            <a:r>
              <a:rPr lang="zh-CN" altLang="en-US"/>
              <a:t>结点传递到对应于产生式</a:t>
            </a:r>
            <a:r>
              <a:rPr lang="en-US" altLang="zh-CN"/>
              <a:t>C→</a:t>
            </a:r>
            <a:r>
              <a:rPr lang="el-GR" altLang="zh-CN"/>
              <a:t>ε</a:t>
            </a:r>
            <a:r>
              <a:rPr lang="zh-CN" altLang="en-US"/>
              <a:t>的结点；</a:t>
            </a:r>
            <a:endParaRPr lang="en-US" altLang="zh-CN"/>
          </a:p>
          <a:p>
            <a:pPr lvl="2">
              <a:defRPr/>
            </a:pPr>
            <a:r>
              <a:rPr lang="zh-CN" altLang="en-US"/>
              <a:t>在</a:t>
            </a:r>
            <a:r>
              <a:rPr lang="en-US" altLang="zh-CN"/>
              <a:t>SDD</a:t>
            </a:r>
            <a:r>
              <a:rPr lang="zh-CN" altLang="en-US"/>
              <a:t>中</a:t>
            </a:r>
            <a:r>
              <a:rPr lang="en-US" altLang="zh-CN"/>
              <a:t>t</a:t>
            </a:r>
            <a:r>
              <a:rPr lang="zh-CN" altLang="en-US"/>
              <a:t>和</a:t>
            </a:r>
            <a:r>
              <a:rPr lang="en-US" altLang="zh-CN"/>
              <a:t>w</a:t>
            </a:r>
            <a:r>
              <a:rPr lang="zh-CN" altLang="en-US"/>
              <a:t>是</a:t>
            </a:r>
            <a:r>
              <a:rPr lang="en-US" altLang="zh-CN"/>
              <a:t>C</a:t>
            </a:r>
            <a:r>
              <a:rPr lang="zh-CN" altLang="en-US"/>
              <a:t>的继承属性</a:t>
            </a:r>
          </a:p>
        </p:txBody>
      </p:sp>
      <p:sp>
        <p:nvSpPr>
          <p:cNvPr id="4" name="灯片编号占位符 3"/>
          <p:cNvSpPr>
            <a:spLocks noGrp="1"/>
          </p:cNvSpPr>
          <p:nvPr>
            <p:ph type="sldNum" sz="quarter" idx="10"/>
          </p:nvPr>
        </p:nvSpPr>
        <p:spPr/>
        <p:txBody>
          <a:bodyPr/>
          <a:lstStyle/>
          <a:p>
            <a:pPr>
              <a:defRPr/>
            </a:pPr>
            <a:fld id="{CF48DCE8-6690-4505-B8BE-6FFC0D2C9FD9}" type="slidenum">
              <a:rPr lang="zh-CN" altLang="en-US" smtClean="0"/>
              <a:pPr>
                <a:defRPr/>
              </a:pPr>
              <a:t>33</a:t>
            </a:fld>
            <a:endParaRPr lang="en-US" altLang="zh-CN"/>
          </a:p>
        </p:txBody>
      </p:sp>
      <p:pic>
        <p:nvPicPr>
          <p:cNvPr id="46082" name="Picture 2"/>
          <p:cNvPicPr>
            <a:picLocks noChangeAspect="1" noChangeArrowheads="1"/>
          </p:cNvPicPr>
          <p:nvPr/>
        </p:nvPicPr>
        <p:blipFill>
          <a:blip r:embed="rId2"/>
          <a:srcRect/>
          <a:stretch>
            <a:fillRect/>
          </a:stretch>
        </p:blipFill>
        <p:spPr bwMode="auto">
          <a:xfrm>
            <a:off x="1066800" y="3810000"/>
            <a:ext cx="6629400" cy="273685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504825" y="1676400"/>
            <a:ext cx="8410575" cy="3733800"/>
          </a:xfrm>
          <a:prstGeom prst="rect">
            <a:avLst/>
          </a:prstGeom>
          <a:noFill/>
          <a:ln w="9525">
            <a:noFill/>
            <a:miter lim="800000"/>
            <a:headEnd/>
            <a:tailEnd/>
          </a:ln>
        </p:spPr>
      </p:pic>
      <p:sp>
        <p:nvSpPr>
          <p:cNvPr id="37891" name="标题 4"/>
          <p:cNvSpPr>
            <a:spLocks noGrp="1"/>
          </p:cNvSpPr>
          <p:nvPr>
            <p:ph type="title"/>
          </p:nvPr>
        </p:nvSpPr>
        <p:spPr/>
        <p:txBody>
          <a:bodyPr/>
          <a:lstStyle/>
          <a:p>
            <a:r>
              <a:rPr lang="zh-CN" altLang="en-US"/>
              <a:t>例</a:t>
            </a:r>
            <a:r>
              <a:rPr lang="en-US" altLang="zh-CN"/>
              <a:t>……</a:t>
            </a:r>
            <a:r>
              <a:rPr lang="zh-CN" altLang="en-US"/>
              <a:t>数组类型的语法制导翻译</a:t>
            </a:r>
          </a:p>
        </p:txBody>
      </p:sp>
      <p:sp>
        <p:nvSpPr>
          <p:cNvPr id="37892" name="内容占位符 5"/>
          <p:cNvSpPr>
            <a:spLocks noGrp="1"/>
          </p:cNvSpPr>
          <p:nvPr>
            <p:ph idx="1"/>
          </p:nvPr>
        </p:nvSpPr>
        <p:spPr>
          <a:xfrm>
            <a:off x="457200" y="1371600"/>
            <a:ext cx="8229600" cy="762000"/>
          </a:xfrm>
        </p:spPr>
        <p:txBody>
          <a:bodyPr/>
          <a:lstStyle/>
          <a:p>
            <a:r>
              <a:rPr lang="zh-CN" altLang="en-US"/>
              <a:t>例</a:t>
            </a:r>
            <a:r>
              <a:rPr lang="en-US" altLang="zh-CN"/>
              <a:t>6.9  </a:t>
            </a:r>
            <a:r>
              <a:rPr lang="en-US" altLang="zh-CN" b="1">
                <a:solidFill>
                  <a:srgbClr val="FF0000"/>
                </a:solidFill>
                <a:latin typeface="Courier New" pitchFamily="49" charset="0"/>
                <a:cs typeface="Courier New" pitchFamily="49" charset="0"/>
              </a:rPr>
              <a:t>int[2][3]</a:t>
            </a:r>
            <a:endParaRPr lang="zh-CN" altLang="en-US" b="1">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585626AB-C677-4DAE-9DA9-FB72362A6B34}" type="slidenum">
              <a:rPr lang="zh-CN" altLang="en-US" smtClean="0"/>
              <a:pPr>
                <a:defRPr/>
              </a:pPr>
              <a:t>34</a:t>
            </a:fld>
            <a:endParaRPr lang="en-US" altLang="zh-CN"/>
          </a:p>
        </p:txBody>
      </p:sp>
      <p:pic>
        <p:nvPicPr>
          <p:cNvPr id="8" name="Picture 2"/>
          <p:cNvPicPr>
            <a:picLocks noChangeAspect="1" noChangeArrowheads="1"/>
          </p:cNvPicPr>
          <p:nvPr/>
        </p:nvPicPr>
        <p:blipFill>
          <a:blip r:embed="rId3"/>
          <a:srcRect/>
          <a:stretch>
            <a:fillRect/>
          </a:stretch>
        </p:blipFill>
        <p:spPr bwMode="auto">
          <a:xfrm>
            <a:off x="228600" y="4648200"/>
            <a:ext cx="5029200" cy="207645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声明的序列</a:t>
            </a:r>
          </a:p>
        </p:txBody>
      </p:sp>
      <p:sp>
        <p:nvSpPr>
          <p:cNvPr id="38915" name="内容占位符 2"/>
          <p:cNvSpPr>
            <a:spLocks noGrp="1"/>
          </p:cNvSpPr>
          <p:nvPr>
            <p:ph idx="1"/>
          </p:nvPr>
        </p:nvSpPr>
        <p:spPr>
          <a:xfrm>
            <a:off x="457200" y="1371600"/>
            <a:ext cx="8229600" cy="1828800"/>
          </a:xfrm>
        </p:spPr>
        <p:txBody>
          <a:bodyPr/>
          <a:lstStyle/>
          <a:p>
            <a:pPr>
              <a:defRPr/>
            </a:pPr>
            <a:r>
              <a:rPr lang="zh-CN" altLang="en-US"/>
              <a:t>处理声明序列的</a:t>
            </a:r>
            <a:r>
              <a:rPr lang="en-US" altLang="zh-CN"/>
              <a:t>SDT</a:t>
            </a:r>
          </a:p>
          <a:p>
            <a:pPr lvl="1">
              <a:defRPr/>
            </a:pPr>
            <a:r>
              <a:rPr lang="zh-CN" altLang="en-US"/>
              <a:t>变量</a:t>
            </a:r>
            <a:r>
              <a:rPr lang="en-US" altLang="zh-CN" i="1"/>
              <a:t>offset</a:t>
            </a:r>
            <a:r>
              <a:rPr lang="zh-CN" altLang="en-US"/>
              <a:t>跟踪下一个可用的相对地址</a:t>
            </a:r>
          </a:p>
        </p:txBody>
      </p:sp>
      <p:sp>
        <p:nvSpPr>
          <p:cNvPr id="4" name="灯片编号占位符 3"/>
          <p:cNvSpPr>
            <a:spLocks noGrp="1"/>
          </p:cNvSpPr>
          <p:nvPr>
            <p:ph type="sldNum" sz="quarter" idx="10"/>
          </p:nvPr>
        </p:nvSpPr>
        <p:spPr/>
        <p:txBody>
          <a:bodyPr/>
          <a:lstStyle/>
          <a:p>
            <a:pPr>
              <a:defRPr/>
            </a:pPr>
            <a:fld id="{5D69035A-1263-4285-AE58-58243E08491F}" type="slidenum">
              <a:rPr lang="zh-CN" altLang="en-US" smtClean="0"/>
              <a:pPr>
                <a:defRPr/>
              </a:pPr>
              <a:t>35</a:t>
            </a:fld>
            <a:endParaRPr lang="en-US" altLang="zh-CN"/>
          </a:p>
        </p:txBody>
      </p:sp>
      <p:pic>
        <p:nvPicPr>
          <p:cNvPr id="38917" name="Picture 2"/>
          <p:cNvPicPr>
            <a:picLocks noChangeAspect="1" noChangeArrowheads="1"/>
          </p:cNvPicPr>
          <p:nvPr/>
        </p:nvPicPr>
        <p:blipFill>
          <a:blip r:embed="rId2"/>
          <a:srcRect/>
          <a:stretch>
            <a:fillRect/>
          </a:stretch>
        </p:blipFill>
        <p:spPr bwMode="auto">
          <a:xfrm>
            <a:off x="1143000" y="2590800"/>
            <a:ext cx="6515100" cy="2438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记录和类中的字段</a:t>
            </a:r>
          </a:p>
        </p:txBody>
      </p:sp>
      <p:sp>
        <p:nvSpPr>
          <p:cNvPr id="39939" name="内容占位符 2"/>
          <p:cNvSpPr>
            <a:spLocks noGrp="1"/>
          </p:cNvSpPr>
          <p:nvPr>
            <p:ph idx="1"/>
          </p:nvPr>
        </p:nvSpPr>
        <p:spPr>
          <a:xfrm>
            <a:off x="457200" y="1371600"/>
            <a:ext cx="8153400" cy="3200400"/>
          </a:xfrm>
        </p:spPr>
        <p:txBody>
          <a:bodyPr/>
          <a:lstStyle/>
          <a:p>
            <a:pPr>
              <a:defRPr/>
            </a:pPr>
            <a:r>
              <a:rPr lang="zh-CN" altLang="en-US"/>
              <a:t>记录类型</a:t>
            </a:r>
            <a:endParaRPr lang="en-US" altLang="zh-CN"/>
          </a:p>
          <a:p>
            <a:pPr lvl="1">
              <a:defRPr/>
            </a:pPr>
            <a:r>
              <a:rPr lang="zh-CN" altLang="en-US"/>
              <a:t>在图</a:t>
            </a:r>
            <a:r>
              <a:rPr lang="en-US" altLang="zh-CN"/>
              <a:t>6-15</a:t>
            </a:r>
            <a:r>
              <a:rPr lang="zh-CN" altLang="en-US"/>
              <a:t>中加入产生式</a:t>
            </a:r>
            <a:endParaRPr lang="en-US" altLang="zh-CN"/>
          </a:p>
          <a:p>
            <a:pPr lvl="1">
              <a:defRPr/>
            </a:pPr>
            <a:r>
              <a:rPr lang="zh-CN" altLang="en-US"/>
              <a:t>用图</a:t>
            </a:r>
            <a:r>
              <a:rPr lang="en-US" altLang="zh-CN"/>
              <a:t>6-17</a:t>
            </a:r>
            <a:r>
              <a:rPr lang="zh-CN" altLang="en-US"/>
              <a:t>的方法确定字段的类型和相对地址</a:t>
            </a:r>
            <a:endParaRPr lang="en-US" altLang="zh-CN"/>
          </a:p>
          <a:p>
            <a:pPr lvl="2">
              <a:defRPr/>
            </a:pPr>
            <a:r>
              <a:rPr lang="zh-CN" altLang="en-US"/>
              <a:t>一个记录中各个字段的名字必须互不相同</a:t>
            </a:r>
            <a:endParaRPr lang="en-US" altLang="zh-CN"/>
          </a:p>
          <a:p>
            <a:pPr lvl="2">
              <a:defRPr/>
            </a:pPr>
            <a:r>
              <a:rPr lang="zh-CN" altLang="en-US"/>
              <a:t>字段名的偏移量（或相对地址）是相对于该记录的数据区字段而言的</a:t>
            </a:r>
            <a:endParaRPr lang="en-US" altLang="zh-CN"/>
          </a:p>
          <a:p>
            <a:pPr>
              <a:defRPr/>
            </a:pPr>
            <a:r>
              <a:rPr lang="zh-CN" altLang="en-US"/>
              <a:t>处理记录中字段名的语义动作</a:t>
            </a:r>
            <a:endParaRPr lang="en-US" altLang="zh-CN"/>
          </a:p>
        </p:txBody>
      </p:sp>
      <p:sp>
        <p:nvSpPr>
          <p:cNvPr id="4" name="灯片编号占位符 3"/>
          <p:cNvSpPr>
            <a:spLocks noGrp="1"/>
          </p:cNvSpPr>
          <p:nvPr>
            <p:ph type="sldNum" sz="quarter" idx="10"/>
          </p:nvPr>
        </p:nvSpPr>
        <p:spPr/>
        <p:txBody>
          <a:bodyPr/>
          <a:lstStyle/>
          <a:p>
            <a:pPr>
              <a:defRPr/>
            </a:pPr>
            <a:fld id="{E75556C0-E90D-4AF1-98BB-D8F2A7F09A8C}" type="slidenum">
              <a:rPr lang="zh-CN" altLang="en-US" smtClean="0"/>
              <a:pPr>
                <a:defRPr/>
              </a:pPr>
              <a:t>36</a:t>
            </a:fld>
            <a:endParaRPr lang="en-US" altLang="zh-CN"/>
          </a:p>
        </p:txBody>
      </p:sp>
      <p:pic>
        <p:nvPicPr>
          <p:cNvPr id="39941" name="Picture 2"/>
          <p:cNvPicPr>
            <a:picLocks noChangeAspect="1" noChangeArrowheads="1"/>
          </p:cNvPicPr>
          <p:nvPr/>
        </p:nvPicPr>
        <p:blipFill>
          <a:blip r:embed="rId2"/>
          <a:srcRect/>
          <a:stretch>
            <a:fillRect/>
          </a:stretch>
        </p:blipFill>
        <p:spPr bwMode="auto">
          <a:xfrm>
            <a:off x="4343400" y="1905000"/>
            <a:ext cx="2971800" cy="488950"/>
          </a:xfrm>
          <a:prstGeom prst="rect">
            <a:avLst/>
          </a:prstGeom>
          <a:noFill/>
          <a:ln w="9525">
            <a:noFill/>
            <a:miter lim="800000"/>
            <a:headEnd/>
            <a:tailEnd/>
          </a:ln>
        </p:spPr>
      </p:pic>
      <p:pic>
        <p:nvPicPr>
          <p:cNvPr id="39942" name="Picture 3"/>
          <p:cNvPicPr>
            <a:picLocks noChangeAspect="1" noChangeArrowheads="1"/>
          </p:cNvPicPr>
          <p:nvPr/>
        </p:nvPicPr>
        <p:blipFill>
          <a:blip r:embed="rId3"/>
          <a:srcRect/>
          <a:stretch>
            <a:fillRect/>
          </a:stretch>
        </p:blipFill>
        <p:spPr bwMode="auto">
          <a:xfrm>
            <a:off x="914400" y="4572000"/>
            <a:ext cx="7391400" cy="16938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
          <p:cNvSpPr>
            <a:spLocks noGrp="1"/>
          </p:cNvSpPr>
          <p:nvPr>
            <p:ph type="title"/>
          </p:nvPr>
        </p:nvSpPr>
        <p:spPr/>
        <p:txBody>
          <a:bodyPr/>
          <a:lstStyle/>
          <a:p>
            <a:r>
              <a:rPr lang="zh-CN" altLang="en-US"/>
              <a:t>练习</a:t>
            </a:r>
            <a:r>
              <a:rPr lang="en-US" altLang="zh-CN"/>
              <a:t>6.3</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19B04094-FFB8-495F-9773-9FEA278C965D}" type="slidenum">
              <a:rPr lang="zh-CN" altLang="en-US" smtClean="0"/>
              <a:pPr>
                <a:defRPr/>
              </a:pPr>
              <a:t>37</a:t>
            </a:fld>
            <a:endParaRPr lang="en-US" altLang="zh-CN"/>
          </a:p>
        </p:txBody>
      </p:sp>
      <p:pic>
        <p:nvPicPr>
          <p:cNvPr id="40964" name="Picture 2"/>
          <p:cNvPicPr>
            <a:picLocks noGrp="1" noChangeAspect="1" noChangeArrowheads="1"/>
          </p:cNvPicPr>
          <p:nvPr>
            <p:ph idx="1"/>
          </p:nvPr>
        </p:nvPicPr>
        <p:blipFill>
          <a:blip r:embed="rId2"/>
          <a:srcRect/>
          <a:stretch>
            <a:fillRect/>
          </a:stretch>
        </p:blipFill>
        <p:spPr>
          <a:xfrm>
            <a:off x="762000" y="1600200"/>
            <a:ext cx="7720013" cy="2209800"/>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副标题 4"/>
          <p:cNvSpPr>
            <a:spLocks noGrp="1"/>
          </p:cNvSpPr>
          <p:nvPr>
            <p:ph type="subTitle" idx="1"/>
          </p:nvPr>
        </p:nvSpPr>
        <p:spPr>
          <a:xfrm>
            <a:off x="2286000" y="5410200"/>
            <a:ext cx="5181600" cy="533400"/>
          </a:xfrm>
        </p:spPr>
        <p:txBody>
          <a:bodyPr/>
          <a:lstStyle/>
          <a:p>
            <a:r>
              <a:rPr lang="zh-CN" altLang="en-US" sz="2800" dirty="0"/>
              <a:t>将表达式翻译为三地址代码</a:t>
            </a:r>
          </a:p>
        </p:txBody>
      </p:sp>
      <p:sp>
        <p:nvSpPr>
          <p:cNvPr id="41987" name="标题 1"/>
          <p:cNvSpPr>
            <a:spLocks noGrp="1"/>
          </p:cNvSpPr>
          <p:nvPr>
            <p:ph type="ctrTitle"/>
          </p:nvPr>
        </p:nvSpPr>
        <p:spPr/>
        <p:txBody>
          <a:bodyPr/>
          <a:lstStyle/>
          <a:p>
            <a:r>
              <a:rPr lang="zh-CN" altLang="en-US" dirty="0"/>
              <a:t>表达式的翻译</a:t>
            </a:r>
          </a:p>
        </p:txBody>
      </p:sp>
      <p:sp>
        <p:nvSpPr>
          <p:cNvPr id="41988" name="灯片编号占位符 3"/>
          <p:cNvSpPr>
            <a:spLocks noGrp="1"/>
          </p:cNvSpPr>
          <p:nvPr>
            <p:ph type="sldNum" sz="quarter" idx="12"/>
          </p:nvPr>
        </p:nvSpPr>
        <p:spPr>
          <a:noFill/>
        </p:spPr>
        <p:txBody>
          <a:bodyPr/>
          <a:lstStyle/>
          <a:p>
            <a:fld id="{3B50E158-50BC-406C-880B-DD8A06C76AE2}" type="slidenum">
              <a:rPr lang="zh-CN" altLang="en-US" smtClean="0">
                <a:ea typeface="宋体" charset="-122"/>
              </a:rPr>
              <a:pPr/>
              <a:t>38</a:t>
            </a:fld>
            <a:endParaRPr lang="en-US" altLang="zh-CN">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表达式的三地址代码</a:t>
            </a:r>
          </a:p>
        </p:txBody>
      </p:sp>
      <p:pic>
        <p:nvPicPr>
          <p:cNvPr id="43011" name="Picture 2"/>
          <p:cNvPicPr>
            <a:picLocks noGrp="1" noChangeAspect="1" noChangeArrowheads="1"/>
          </p:cNvPicPr>
          <p:nvPr>
            <p:ph idx="1"/>
          </p:nvPr>
        </p:nvPicPr>
        <p:blipFill>
          <a:blip r:embed="rId2"/>
          <a:srcRect/>
          <a:stretch>
            <a:fillRect/>
          </a:stretch>
        </p:blipFill>
        <p:spPr>
          <a:xfrm>
            <a:off x="762000" y="1371600"/>
            <a:ext cx="7539038" cy="526732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副标题 5"/>
          <p:cNvSpPr>
            <a:spLocks noGrp="1"/>
          </p:cNvSpPr>
          <p:nvPr>
            <p:ph type="subTitle" idx="1"/>
          </p:nvPr>
        </p:nvSpPr>
        <p:spPr>
          <a:xfrm>
            <a:off x="1905000" y="5410200"/>
            <a:ext cx="6096000" cy="533400"/>
          </a:xfrm>
        </p:spPr>
        <p:txBody>
          <a:bodyPr/>
          <a:lstStyle/>
          <a:p>
            <a:r>
              <a:rPr lang="zh-CN" altLang="en-US" dirty="0"/>
              <a:t>后缀式、抽象语法树、</a:t>
            </a:r>
            <a:r>
              <a:rPr lang="en-US" altLang="zh-CN" dirty="0"/>
              <a:t>DAG</a:t>
            </a:r>
            <a:r>
              <a:rPr lang="zh-CN" altLang="en-US" dirty="0"/>
              <a:t>和三地址码</a:t>
            </a:r>
          </a:p>
        </p:txBody>
      </p:sp>
      <p:sp>
        <p:nvSpPr>
          <p:cNvPr id="11267" name="标题 4"/>
          <p:cNvSpPr>
            <a:spLocks noGrp="1"/>
          </p:cNvSpPr>
          <p:nvPr>
            <p:ph type="ctrTitle"/>
          </p:nvPr>
        </p:nvSpPr>
        <p:spPr/>
        <p:txBody>
          <a:bodyPr/>
          <a:lstStyle/>
          <a:p>
            <a:r>
              <a:rPr lang="zh-CN" altLang="en-US"/>
              <a:t>中间代码形式</a:t>
            </a:r>
          </a:p>
        </p:txBody>
      </p:sp>
      <p:sp>
        <p:nvSpPr>
          <p:cNvPr id="11268" name="灯片编号占位符 3"/>
          <p:cNvSpPr>
            <a:spLocks noGrp="1"/>
          </p:cNvSpPr>
          <p:nvPr>
            <p:ph type="sldNum" sz="quarter" idx="12"/>
          </p:nvPr>
        </p:nvSpPr>
        <p:spPr>
          <a:noFill/>
        </p:spPr>
        <p:txBody>
          <a:bodyPr/>
          <a:lstStyle/>
          <a:p>
            <a:fld id="{31CBFDDC-9787-40D5-AE49-E8DE4FD66C2B}" type="slidenum">
              <a:rPr lang="zh-CN" altLang="en-US" smtClean="0">
                <a:ea typeface="宋体" charset="-122"/>
              </a:rPr>
              <a:pPr/>
              <a:t>4</a:t>
            </a:fld>
            <a:endParaRPr lang="en-US" altLang="zh-CN">
              <a:ea typeface="宋体"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表达式中的运算</a:t>
            </a:r>
          </a:p>
        </p:txBody>
      </p:sp>
      <p:sp>
        <p:nvSpPr>
          <p:cNvPr id="44035" name="内容占位符 2"/>
          <p:cNvSpPr>
            <a:spLocks noGrp="1"/>
          </p:cNvSpPr>
          <p:nvPr>
            <p:ph idx="1"/>
          </p:nvPr>
        </p:nvSpPr>
        <p:spPr>
          <a:xfrm>
            <a:off x="457200" y="1371600"/>
            <a:ext cx="8077200" cy="3886200"/>
          </a:xfrm>
        </p:spPr>
        <p:txBody>
          <a:bodyPr/>
          <a:lstStyle/>
          <a:p>
            <a:pPr>
              <a:defRPr/>
            </a:pPr>
            <a:r>
              <a:rPr lang="en-US" altLang="zh-CN" sz="2800" dirty="0"/>
              <a:t>SDD</a:t>
            </a:r>
            <a:r>
              <a:rPr lang="zh-CN" altLang="en-US" sz="2800" dirty="0"/>
              <a:t>中的属性和函数</a:t>
            </a:r>
            <a:endParaRPr lang="en-US" altLang="zh-CN" sz="2800" dirty="0"/>
          </a:p>
          <a:p>
            <a:pPr lvl="1">
              <a:defRPr/>
            </a:pPr>
            <a:r>
              <a:rPr lang="en-US" altLang="zh-CN" sz="2400" i="1" dirty="0"/>
              <a:t>code</a:t>
            </a:r>
            <a:r>
              <a:rPr lang="zh-CN" altLang="en-US" sz="2400" dirty="0"/>
              <a:t>：赋值语句和表达式对应的三地址代码</a:t>
            </a:r>
            <a:endParaRPr lang="en-US" altLang="zh-CN" sz="2400" dirty="0"/>
          </a:p>
          <a:p>
            <a:pPr lvl="1">
              <a:defRPr/>
            </a:pPr>
            <a:r>
              <a:rPr lang="en-US" altLang="zh-CN" sz="2400" i="1" dirty="0" err="1"/>
              <a:t>addr</a:t>
            </a:r>
            <a:r>
              <a:rPr lang="zh-CN" altLang="en-US" sz="2400" dirty="0"/>
              <a:t>：三地址代码中的地址</a:t>
            </a:r>
            <a:endParaRPr lang="en-US" altLang="zh-CN" sz="2400" dirty="0"/>
          </a:p>
          <a:p>
            <a:pPr lvl="1">
              <a:defRPr/>
            </a:pPr>
            <a:r>
              <a:rPr lang="en-US" altLang="zh-CN" sz="2400" i="1" dirty="0"/>
              <a:t>gen(x '='  y 'op' z)</a:t>
            </a:r>
            <a:r>
              <a:rPr lang="zh-CN" altLang="en-US" sz="2400" dirty="0"/>
              <a:t>：生成一条三地址指令 </a:t>
            </a:r>
            <a:r>
              <a:rPr lang="en-US" altLang="zh-CN" sz="2400" i="1" dirty="0"/>
              <a:t>x= y op z</a:t>
            </a:r>
          </a:p>
          <a:p>
            <a:pPr lvl="1">
              <a:defRPr/>
            </a:pPr>
            <a:r>
              <a:rPr lang="en-US" altLang="zh-CN" sz="2400" i="1" dirty="0"/>
              <a:t>new Temp()</a:t>
            </a:r>
            <a:r>
              <a:rPr lang="zh-CN" altLang="en-US" sz="2400" dirty="0"/>
              <a:t>：产生一个临时变量</a:t>
            </a:r>
            <a:endParaRPr lang="en-US" altLang="zh-CN" sz="2400" dirty="0"/>
          </a:p>
          <a:p>
            <a:pPr>
              <a:defRPr/>
            </a:pPr>
            <a:r>
              <a:rPr lang="zh-CN" altLang="en-US" sz="2800" dirty="0"/>
              <a:t>例</a:t>
            </a:r>
            <a:r>
              <a:rPr lang="en-US" altLang="zh-CN" sz="2800" dirty="0"/>
              <a:t>6.11</a:t>
            </a:r>
            <a:r>
              <a:rPr lang="zh-CN" altLang="en-US" sz="2800" dirty="0"/>
              <a:t>：翻译赋值语句 </a:t>
            </a:r>
            <a:r>
              <a:rPr lang="en-US" altLang="zh-CN" sz="2800" b="1" dirty="0">
                <a:solidFill>
                  <a:srgbClr val="FF0000"/>
                </a:solidFill>
                <a:latin typeface="Courier New" pitchFamily="49" charset="0"/>
                <a:cs typeface="Courier New" pitchFamily="49" charset="0"/>
              </a:rPr>
              <a:t>a = b + -c;</a:t>
            </a:r>
          </a:p>
          <a:p>
            <a:pPr lvl="1">
              <a:defRPr/>
            </a:pPr>
            <a:r>
              <a:rPr lang="zh-CN" altLang="en-US" sz="2400" dirty="0"/>
              <a:t>翻译得到的三地址代码序列</a:t>
            </a:r>
            <a:endParaRPr lang="en-US" altLang="zh-CN" sz="2400" dirty="0">
              <a:solidFill>
                <a:srgbClr val="FF0000"/>
              </a:solidFill>
              <a:latin typeface="Courier New" pitchFamily="49" charset="0"/>
              <a:cs typeface="Courier New" pitchFamily="49" charset="0"/>
            </a:endParaRPr>
          </a:p>
        </p:txBody>
      </p:sp>
      <p:sp>
        <p:nvSpPr>
          <p:cNvPr id="4" name="灯片编号占位符 3"/>
          <p:cNvSpPr>
            <a:spLocks noGrp="1"/>
          </p:cNvSpPr>
          <p:nvPr>
            <p:ph type="sldNum" sz="quarter" idx="10"/>
          </p:nvPr>
        </p:nvSpPr>
        <p:spPr/>
        <p:txBody>
          <a:bodyPr/>
          <a:lstStyle/>
          <a:p>
            <a:pPr>
              <a:defRPr/>
            </a:pPr>
            <a:fld id="{6D19920A-2172-479B-96DD-BA0C0CB4613F}" type="slidenum">
              <a:rPr lang="zh-CN" altLang="en-US" smtClean="0"/>
              <a:pPr>
                <a:defRPr/>
              </a:pPr>
              <a:t>40</a:t>
            </a:fld>
            <a:endParaRPr lang="en-US" altLang="zh-CN"/>
          </a:p>
        </p:txBody>
      </p:sp>
      <p:pic>
        <p:nvPicPr>
          <p:cNvPr id="44037" name="Picture 3"/>
          <p:cNvPicPr>
            <a:picLocks noChangeAspect="1" noChangeArrowheads="1"/>
          </p:cNvPicPr>
          <p:nvPr/>
        </p:nvPicPr>
        <p:blipFill>
          <a:blip r:embed="rId2"/>
          <a:srcRect/>
          <a:stretch>
            <a:fillRect/>
          </a:stretch>
        </p:blipFill>
        <p:spPr bwMode="auto">
          <a:xfrm>
            <a:off x="2590800" y="5257800"/>
            <a:ext cx="2852738" cy="1524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a:t>增量翻译</a:t>
            </a:r>
          </a:p>
        </p:txBody>
      </p:sp>
      <p:sp>
        <p:nvSpPr>
          <p:cNvPr id="45059" name="内容占位符 2"/>
          <p:cNvSpPr>
            <a:spLocks noGrp="1"/>
          </p:cNvSpPr>
          <p:nvPr>
            <p:ph idx="1"/>
          </p:nvPr>
        </p:nvSpPr>
        <p:spPr>
          <a:xfrm>
            <a:off x="457200" y="1371600"/>
            <a:ext cx="8229600" cy="1219200"/>
          </a:xfrm>
        </p:spPr>
        <p:txBody>
          <a:bodyPr/>
          <a:lstStyle/>
          <a:p>
            <a:pPr>
              <a:defRPr/>
            </a:pPr>
            <a:r>
              <a:rPr lang="zh-CN" altLang="en-US" sz="2800" dirty="0"/>
              <a:t>增量生成表达式的三地址代码的</a:t>
            </a:r>
            <a:r>
              <a:rPr lang="en-US" altLang="zh-CN" sz="2800" dirty="0" err="1"/>
              <a:t>SDT</a:t>
            </a:r>
            <a:endParaRPr lang="en-US" altLang="zh-CN" sz="2800" dirty="0"/>
          </a:p>
          <a:p>
            <a:pPr lvl="1">
              <a:defRPr/>
            </a:pPr>
            <a:r>
              <a:rPr lang="zh-CN" altLang="en-US" sz="2400" dirty="0"/>
              <a:t>不需要</a:t>
            </a:r>
            <a:r>
              <a:rPr lang="en-US" altLang="zh-CN" sz="2400" i="1" dirty="0"/>
              <a:t>code</a:t>
            </a:r>
            <a:r>
              <a:rPr lang="zh-CN" altLang="en-US" sz="2400" dirty="0"/>
              <a:t>属性，对</a:t>
            </a:r>
            <a:r>
              <a:rPr lang="en-US" altLang="zh-CN" sz="2400" i="1" dirty="0"/>
              <a:t>gen</a:t>
            </a:r>
            <a:r>
              <a:rPr lang="zh-CN" altLang="en-US" sz="2400" dirty="0"/>
              <a:t>的连续调用生成一个指令序列</a:t>
            </a:r>
          </a:p>
        </p:txBody>
      </p:sp>
      <p:sp>
        <p:nvSpPr>
          <p:cNvPr id="4" name="灯片编号占位符 3"/>
          <p:cNvSpPr>
            <a:spLocks noGrp="1"/>
          </p:cNvSpPr>
          <p:nvPr>
            <p:ph type="sldNum" sz="quarter" idx="10"/>
          </p:nvPr>
        </p:nvSpPr>
        <p:spPr/>
        <p:txBody>
          <a:bodyPr/>
          <a:lstStyle/>
          <a:p>
            <a:pPr>
              <a:defRPr/>
            </a:pPr>
            <a:fld id="{E63ABB67-9E28-451B-944D-2AEDEFFD9CE8}" type="slidenum">
              <a:rPr lang="zh-CN" altLang="en-US" smtClean="0"/>
              <a:pPr>
                <a:defRPr/>
              </a:pPr>
              <a:t>41</a:t>
            </a:fld>
            <a:endParaRPr lang="en-US" altLang="zh-CN"/>
          </a:p>
        </p:txBody>
      </p:sp>
      <p:pic>
        <p:nvPicPr>
          <p:cNvPr id="45061" name="Picture 2"/>
          <p:cNvPicPr>
            <a:picLocks noChangeAspect="1" noChangeArrowheads="1"/>
          </p:cNvPicPr>
          <p:nvPr/>
        </p:nvPicPr>
        <p:blipFill>
          <a:blip r:embed="rId3"/>
          <a:srcRect/>
          <a:stretch>
            <a:fillRect/>
          </a:stretch>
        </p:blipFill>
        <p:spPr bwMode="auto">
          <a:xfrm>
            <a:off x="1295400" y="2819400"/>
            <a:ext cx="6827838" cy="3733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数组元素的寻址</a:t>
            </a:r>
          </a:p>
        </p:txBody>
      </p:sp>
      <p:sp>
        <p:nvSpPr>
          <p:cNvPr id="3" name="内容占位符 2"/>
          <p:cNvSpPr>
            <a:spLocks noGrp="1"/>
          </p:cNvSpPr>
          <p:nvPr>
            <p:ph idx="1"/>
          </p:nvPr>
        </p:nvSpPr>
        <p:spPr/>
        <p:txBody>
          <a:bodyPr/>
          <a:lstStyle/>
          <a:p>
            <a:pPr>
              <a:lnSpc>
                <a:spcPct val="110000"/>
              </a:lnSpc>
              <a:defRPr/>
            </a:pPr>
            <a:r>
              <a:rPr lang="zh-CN" altLang="en-US" dirty="0"/>
              <a:t>一维数组</a:t>
            </a:r>
            <a:endParaRPr lang="en-US" altLang="zh-CN" dirty="0"/>
          </a:p>
          <a:p>
            <a:pPr lvl="1">
              <a:lnSpc>
                <a:spcPct val="110000"/>
              </a:lnSpc>
              <a:defRPr/>
            </a:pPr>
            <a:r>
              <a:rPr lang="zh-CN" altLang="en-US" dirty="0"/>
              <a:t>元素</a:t>
            </a:r>
            <a:r>
              <a:rPr lang="en-US" altLang="zh-CN" i="1" dirty="0"/>
              <a:t>A[</a:t>
            </a:r>
            <a:r>
              <a:rPr lang="en-US" altLang="zh-CN" i="1" dirty="0" err="1"/>
              <a:t>i</a:t>
            </a:r>
            <a:r>
              <a:rPr lang="en-US" altLang="zh-CN" i="1" dirty="0"/>
              <a:t>]</a:t>
            </a:r>
            <a:r>
              <a:rPr lang="zh-CN" altLang="en-US" dirty="0"/>
              <a:t>的开始地址</a:t>
            </a:r>
            <a:r>
              <a:rPr lang="en-US" altLang="zh-CN" dirty="0"/>
              <a:t>=</a:t>
            </a:r>
            <a:r>
              <a:rPr lang="en-US" altLang="zh-CN" i="1" dirty="0">
                <a:solidFill>
                  <a:srgbClr val="FF0000"/>
                </a:solidFill>
              </a:rPr>
              <a:t>base + </a:t>
            </a:r>
            <a:r>
              <a:rPr lang="en-US" altLang="zh-CN" i="1" dirty="0" err="1">
                <a:solidFill>
                  <a:srgbClr val="FF0000"/>
                </a:solidFill>
              </a:rPr>
              <a:t>i</a:t>
            </a:r>
            <a:r>
              <a:rPr lang="en-US" altLang="zh-CN" i="1" dirty="0">
                <a:solidFill>
                  <a:srgbClr val="FF0000"/>
                </a:solidFill>
              </a:rPr>
              <a:t> </a:t>
            </a:r>
            <a:r>
              <a:rPr lang="zh-CN" altLang="en-US" i="1" dirty="0">
                <a:solidFill>
                  <a:srgbClr val="FF0000"/>
                </a:solidFill>
              </a:rPr>
              <a:t>* </a:t>
            </a:r>
            <a:r>
              <a:rPr lang="en-US" altLang="zh-CN" i="1" dirty="0">
                <a:solidFill>
                  <a:srgbClr val="FF0000"/>
                </a:solidFill>
              </a:rPr>
              <a:t>w</a:t>
            </a:r>
          </a:p>
          <a:p>
            <a:pPr lvl="2">
              <a:lnSpc>
                <a:spcPct val="110000"/>
              </a:lnSpc>
              <a:defRPr/>
            </a:pPr>
            <a:r>
              <a:rPr lang="zh-CN" altLang="en-US" dirty="0"/>
              <a:t>假设：有</a:t>
            </a:r>
            <a:r>
              <a:rPr lang="en-US" altLang="zh-CN" dirty="0"/>
              <a:t>n</a:t>
            </a:r>
            <a:r>
              <a:rPr lang="zh-CN" altLang="en-US" dirty="0"/>
              <a:t>个元素的数组中元素的下标从</a:t>
            </a:r>
            <a:r>
              <a:rPr lang="en-US" altLang="zh-CN" i="1" dirty="0"/>
              <a:t>0</a:t>
            </a:r>
            <a:r>
              <a:rPr lang="zh-CN" altLang="en-US" dirty="0"/>
              <a:t>到</a:t>
            </a:r>
            <a:r>
              <a:rPr lang="en-US" altLang="zh-CN" i="1" dirty="0"/>
              <a:t>n-1</a:t>
            </a:r>
            <a:r>
              <a:rPr lang="zh-CN" altLang="en-US" i="1" dirty="0"/>
              <a:t>；</a:t>
            </a:r>
            <a:r>
              <a:rPr lang="zh-CN" altLang="en-US" dirty="0"/>
              <a:t>数组下标不从</a:t>
            </a:r>
            <a:r>
              <a:rPr lang="en-US" altLang="zh-CN" dirty="0"/>
              <a:t>0</a:t>
            </a:r>
            <a:r>
              <a:rPr lang="zh-CN" altLang="en-US" dirty="0"/>
              <a:t>开始，从</a:t>
            </a:r>
            <a:r>
              <a:rPr lang="en-US" altLang="zh-CN" i="1" dirty="0"/>
              <a:t>low</a:t>
            </a:r>
            <a:r>
              <a:rPr lang="zh-CN" altLang="en-US" dirty="0"/>
              <a:t>开始时将</a:t>
            </a:r>
            <a:r>
              <a:rPr lang="en-US" altLang="zh-CN" i="1" dirty="0" err="1"/>
              <a:t>i</a:t>
            </a:r>
            <a:r>
              <a:rPr lang="en-US" altLang="zh-CN" i="1" dirty="0"/>
              <a:t> </a:t>
            </a:r>
            <a:r>
              <a:rPr lang="zh-CN" altLang="en-US" dirty="0"/>
              <a:t>换为 </a:t>
            </a:r>
            <a:r>
              <a:rPr lang="en-US" altLang="zh-CN" i="1" dirty="0" err="1"/>
              <a:t>i</a:t>
            </a:r>
            <a:r>
              <a:rPr lang="en-US" altLang="zh-CN" i="1" dirty="0"/>
              <a:t>-low</a:t>
            </a:r>
          </a:p>
          <a:p>
            <a:pPr lvl="2">
              <a:lnSpc>
                <a:spcPct val="110000"/>
              </a:lnSpc>
              <a:defRPr/>
            </a:pPr>
            <a:r>
              <a:rPr lang="en-US" altLang="zh-CN" i="1" dirty="0"/>
              <a:t>base</a:t>
            </a:r>
            <a:r>
              <a:rPr lang="zh-CN" altLang="en-US" dirty="0"/>
              <a:t>是分配给数组</a:t>
            </a:r>
            <a:r>
              <a:rPr lang="en-US" altLang="zh-CN" dirty="0"/>
              <a:t>A</a:t>
            </a:r>
            <a:r>
              <a:rPr lang="zh-CN" altLang="en-US" dirty="0"/>
              <a:t>的内存块的相对地址，即</a:t>
            </a:r>
            <a:r>
              <a:rPr lang="en-US" altLang="zh-CN" i="1" dirty="0"/>
              <a:t>A[0]</a:t>
            </a:r>
            <a:r>
              <a:rPr lang="zh-CN" altLang="en-US" dirty="0"/>
              <a:t>的相对地址；</a:t>
            </a:r>
            <a:r>
              <a:rPr lang="en-US" altLang="zh-CN" i="1" dirty="0"/>
              <a:t>w</a:t>
            </a:r>
            <a:r>
              <a:rPr lang="zh-CN" altLang="en-US" dirty="0"/>
              <a:t>是每个数组元素的宽度</a:t>
            </a:r>
            <a:endParaRPr lang="en-US" altLang="zh-CN" dirty="0"/>
          </a:p>
          <a:p>
            <a:pPr>
              <a:lnSpc>
                <a:spcPct val="110000"/>
              </a:lnSpc>
              <a:defRPr/>
            </a:pPr>
            <a:r>
              <a:rPr lang="zh-CN" altLang="en-US" dirty="0"/>
              <a:t>二维数组</a:t>
            </a:r>
            <a:endParaRPr lang="en-US" altLang="zh-CN" dirty="0"/>
          </a:p>
          <a:p>
            <a:pPr marL="914400" lvl="1" indent="-457200">
              <a:lnSpc>
                <a:spcPct val="110000"/>
              </a:lnSpc>
              <a:buFont typeface="+mj-lt"/>
              <a:buAutoNum type="arabicPeriod"/>
              <a:defRPr/>
            </a:pPr>
            <a:r>
              <a:rPr lang="zh-CN" altLang="en-US" dirty="0"/>
              <a:t>元素</a:t>
            </a:r>
            <a:r>
              <a:rPr lang="en-US" altLang="zh-CN" i="1" dirty="0"/>
              <a:t>A[</a:t>
            </a:r>
            <a:r>
              <a:rPr lang="en-US" altLang="zh-CN" i="1" dirty="0" err="1"/>
              <a:t>i</a:t>
            </a:r>
            <a:r>
              <a:rPr lang="en-US" altLang="zh-CN" i="1" baseline="-25000" dirty="0" err="1"/>
              <a:t>1</a:t>
            </a:r>
            <a:r>
              <a:rPr lang="en-US" altLang="zh-CN" i="1" dirty="0"/>
              <a:t>][</a:t>
            </a:r>
            <a:r>
              <a:rPr lang="en-US" altLang="zh-CN" i="1" dirty="0" err="1"/>
              <a:t>i</a:t>
            </a:r>
            <a:r>
              <a:rPr lang="en-US" altLang="zh-CN" i="1" baseline="-25000" dirty="0" err="1"/>
              <a:t>2</a:t>
            </a:r>
            <a:r>
              <a:rPr lang="en-US" altLang="zh-CN" i="1" dirty="0"/>
              <a:t>]</a:t>
            </a:r>
            <a:r>
              <a:rPr lang="zh-CN" altLang="en-US" dirty="0"/>
              <a:t>的相对地址</a:t>
            </a:r>
            <a:r>
              <a:rPr lang="en-US" altLang="zh-CN" dirty="0"/>
              <a:t>=</a:t>
            </a:r>
            <a:r>
              <a:rPr lang="en-US" altLang="zh-CN" i="1" dirty="0">
                <a:solidFill>
                  <a:srgbClr val="FF0000"/>
                </a:solidFill>
              </a:rPr>
              <a:t> base + </a:t>
            </a:r>
            <a:r>
              <a:rPr lang="en-US" altLang="zh-CN" i="1" dirty="0" err="1">
                <a:solidFill>
                  <a:srgbClr val="FF0000"/>
                </a:solidFill>
              </a:rPr>
              <a:t>i</a:t>
            </a:r>
            <a:r>
              <a:rPr lang="en-US" altLang="zh-CN" i="1" baseline="-25000" dirty="0" err="1">
                <a:solidFill>
                  <a:srgbClr val="FF0000"/>
                </a:solidFill>
              </a:rPr>
              <a:t>1</a:t>
            </a:r>
            <a:r>
              <a:rPr lang="zh-CN" altLang="en-US" i="1" dirty="0">
                <a:solidFill>
                  <a:srgbClr val="FF0000"/>
                </a:solidFill>
              </a:rPr>
              <a:t>* </a:t>
            </a:r>
            <a:r>
              <a:rPr lang="en-US" altLang="zh-CN" i="1" dirty="0" err="1">
                <a:solidFill>
                  <a:srgbClr val="FF0000"/>
                </a:solidFill>
              </a:rPr>
              <a:t>w</a:t>
            </a:r>
            <a:r>
              <a:rPr lang="en-US" altLang="zh-CN" i="1" baseline="-25000" dirty="0" err="1">
                <a:solidFill>
                  <a:srgbClr val="FF0000"/>
                </a:solidFill>
              </a:rPr>
              <a:t>1</a:t>
            </a:r>
            <a:r>
              <a:rPr lang="en-US" altLang="zh-CN" i="1" dirty="0">
                <a:solidFill>
                  <a:srgbClr val="FF0000"/>
                </a:solidFill>
              </a:rPr>
              <a:t>+ </a:t>
            </a:r>
            <a:r>
              <a:rPr lang="en-US" altLang="zh-CN" i="1" dirty="0" err="1">
                <a:solidFill>
                  <a:srgbClr val="FF0000"/>
                </a:solidFill>
              </a:rPr>
              <a:t>i</a:t>
            </a:r>
            <a:r>
              <a:rPr lang="en-US" altLang="zh-CN" i="1" baseline="-25000" dirty="0" err="1">
                <a:solidFill>
                  <a:srgbClr val="FF0000"/>
                </a:solidFill>
              </a:rPr>
              <a:t>2</a:t>
            </a:r>
            <a:r>
              <a:rPr lang="en-US" altLang="zh-CN" i="1" dirty="0">
                <a:solidFill>
                  <a:srgbClr val="FF0000"/>
                </a:solidFill>
              </a:rPr>
              <a:t>*</a:t>
            </a:r>
            <a:r>
              <a:rPr lang="en-US" altLang="zh-CN" i="1" dirty="0" err="1">
                <a:solidFill>
                  <a:srgbClr val="FF0000"/>
                </a:solidFill>
              </a:rPr>
              <a:t>w</a:t>
            </a:r>
            <a:r>
              <a:rPr lang="en-US" altLang="zh-CN" i="1" baseline="-25000" dirty="0" err="1">
                <a:solidFill>
                  <a:srgbClr val="FF0000"/>
                </a:solidFill>
              </a:rPr>
              <a:t>2</a:t>
            </a:r>
            <a:endParaRPr lang="zh-CN" altLang="en-US" baseline="-25000" dirty="0"/>
          </a:p>
          <a:p>
            <a:pPr lvl="2">
              <a:lnSpc>
                <a:spcPct val="110000"/>
              </a:lnSpc>
              <a:defRPr/>
            </a:pPr>
            <a:r>
              <a:rPr lang="en-US" altLang="zh-CN" i="1" dirty="0" err="1"/>
              <a:t>w</a:t>
            </a:r>
            <a:r>
              <a:rPr lang="en-US" altLang="zh-CN" i="1" baseline="-25000" dirty="0" err="1"/>
              <a:t>1</a:t>
            </a:r>
            <a:r>
              <a:rPr lang="zh-CN" altLang="en-US" dirty="0"/>
              <a:t>是一行的宽度</a:t>
            </a:r>
            <a:r>
              <a:rPr lang="zh-CN" altLang="en-US" i="1" dirty="0"/>
              <a:t>，</a:t>
            </a:r>
            <a:r>
              <a:rPr lang="en-US" altLang="zh-CN" i="1" dirty="0" err="1"/>
              <a:t>w</a:t>
            </a:r>
            <a:r>
              <a:rPr lang="en-US" altLang="zh-CN" i="1" baseline="-25000" dirty="0" err="1"/>
              <a:t>2</a:t>
            </a:r>
            <a:r>
              <a:rPr lang="zh-CN" altLang="en-US" dirty="0"/>
              <a:t>是同一行中每个元素的宽度</a:t>
            </a:r>
            <a:endParaRPr lang="en-US" altLang="zh-CN" i="1" baseline="-25000" dirty="0"/>
          </a:p>
          <a:p>
            <a:pPr marL="914400" lvl="1" indent="-457200">
              <a:lnSpc>
                <a:spcPct val="110000"/>
              </a:lnSpc>
              <a:buFont typeface="+mj-lt"/>
              <a:buAutoNum type="arabicPeriod"/>
              <a:defRPr/>
            </a:pPr>
            <a:r>
              <a:rPr lang="en-US" altLang="zh-CN" dirty="0"/>
              <a:t> </a:t>
            </a:r>
            <a:r>
              <a:rPr lang="en-US" altLang="zh-CN" i="1" dirty="0"/>
              <a:t>A[</a:t>
            </a:r>
            <a:r>
              <a:rPr lang="en-US" altLang="zh-CN" i="1" dirty="0" err="1"/>
              <a:t>i</a:t>
            </a:r>
            <a:r>
              <a:rPr lang="en-US" altLang="zh-CN" i="1" baseline="-25000" dirty="0" err="1"/>
              <a:t>1</a:t>
            </a:r>
            <a:r>
              <a:rPr lang="en-US" altLang="zh-CN" i="1" dirty="0"/>
              <a:t>][</a:t>
            </a:r>
            <a:r>
              <a:rPr lang="en-US" altLang="zh-CN" i="1" dirty="0" err="1"/>
              <a:t>i</a:t>
            </a:r>
            <a:r>
              <a:rPr lang="en-US" altLang="zh-CN" i="1" baseline="-25000" dirty="0" err="1"/>
              <a:t>2</a:t>
            </a:r>
            <a:r>
              <a:rPr lang="en-US" altLang="zh-CN" i="1" dirty="0"/>
              <a:t>]</a:t>
            </a:r>
            <a:r>
              <a:rPr lang="zh-CN" altLang="en-US" dirty="0"/>
              <a:t>的相对地址</a:t>
            </a:r>
            <a:r>
              <a:rPr lang="en-US" altLang="zh-CN" dirty="0"/>
              <a:t>=</a:t>
            </a:r>
            <a:r>
              <a:rPr lang="en-US" altLang="zh-CN" i="1" dirty="0">
                <a:solidFill>
                  <a:srgbClr val="FF0000"/>
                </a:solidFill>
              </a:rPr>
              <a:t> base + (</a:t>
            </a:r>
            <a:r>
              <a:rPr lang="en-US" altLang="zh-CN" i="1" dirty="0" err="1">
                <a:solidFill>
                  <a:srgbClr val="FF0000"/>
                </a:solidFill>
              </a:rPr>
              <a:t>i</a:t>
            </a:r>
            <a:r>
              <a:rPr lang="en-US" altLang="zh-CN" i="1" baseline="-25000" dirty="0" err="1">
                <a:solidFill>
                  <a:srgbClr val="FF0000"/>
                </a:solidFill>
              </a:rPr>
              <a:t>1</a:t>
            </a:r>
            <a:r>
              <a:rPr lang="zh-CN" altLang="en-US" i="1" dirty="0">
                <a:solidFill>
                  <a:srgbClr val="FF0000"/>
                </a:solidFill>
              </a:rPr>
              <a:t>* </a:t>
            </a:r>
            <a:r>
              <a:rPr lang="en-US" altLang="zh-CN" i="1" dirty="0" err="1">
                <a:solidFill>
                  <a:srgbClr val="FF0000"/>
                </a:solidFill>
              </a:rPr>
              <a:t>n</a:t>
            </a:r>
            <a:r>
              <a:rPr lang="en-US" altLang="zh-CN" i="1" baseline="-25000" dirty="0" err="1">
                <a:solidFill>
                  <a:srgbClr val="FF0000"/>
                </a:solidFill>
              </a:rPr>
              <a:t>2</a:t>
            </a:r>
            <a:r>
              <a:rPr lang="en-US" altLang="zh-CN" i="1" dirty="0">
                <a:solidFill>
                  <a:srgbClr val="FF0000"/>
                </a:solidFill>
              </a:rPr>
              <a:t>+ </a:t>
            </a:r>
            <a:r>
              <a:rPr lang="en-US" altLang="zh-CN" i="1" dirty="0" err="1">
                <a:solidFill>
                  <a:srgbClr val="FF0000"/>
                </a:solidFill>
              </a:rPr>
              <a:t>i</a:t>
            </a:r>
            <a:r>
              <a:rPr lang="en-US" altLang="zh-CN" i="1" baseline="-25000" dirty="0" err="1">
                <a:solidFill>
                  <a:srgbClr val="FF0000"/>
                </a:solidFill>
              </a:rPr>
              <a:t>2</a:t>
            </a:r>
            <a:r>
              <a:rPr lang="en-US" altLang="zh-CN" i="1" dirty="0">
                <a:solidFill>
                  <a:srgbClr val="FF0000"/>
                </a:solidFill>
              </a:rPr>
              <a:t>) *w</a:t>
            </a:r>
          </a:p>
          <a:p>
            <a:pPr marL="1314450" lvl="2" indent="-457200">
              <a:lnSpc>
                <a:spcPct val="110000"/>
              </a:lnSpc>
              <a:defRPr/>
            </a:pPr>
            <a:r>
              <a:rPr lang="en-US" altLang="zh-CN" i="1" dirty="0"/>
              <a:t>w</a:t>
            </a:r>
            <a:r>
              <a:rPr lang="zh-CN" altLang="en-US" dirty="0"/>
              <a:t>是数组每个元素的宽度，的</a:t>
            </a:r>
            <a:r>
              <a:rPr lang="en-US" altLang="zh-CN" i="1" dirty="0" err="1"/>
              <a:t>n</a:t>
            </a:r>
            <a:r>
              <a:rPr lang="en-US" altLang="zh-CN" i="1" baseline="-25000" dirty="0" err="1"/>
              <a:t>2</a:t>
            </a:r>
            <a:r>
              <a:rPr lang="zh-CN" altLang="en-US" dirty="0"/>
              <a:t>是第</a:t>
            </a:r>
            <a:r>
              <a:rPr lang="en-US" altLang="zh-CN" dirty="0"/>
              <a:t>2</a:t>
            </a:r>
            <a:r>
              <a:rPr lang="zh-CN" altLang="en-US" dirty="0"/>
              <a:t>维（列）的元素个数</a:t>
            </a:r>
            <a:endParaRPr lang="en-US" altLang="zh-CN" dirty="0"/>
          </a:p>
        </p:txBody>
      </p:sp>
      <p:sp>
        <p:nvSpPr>
          <p:cNvPr id="4" name="灯片编号占位符 3"/>
          <p:cNvSpPr>
            <a:spLocks noGrp="1"/>
          </p:cNvSpPr>
          <p:nvPr>
            <p:ph type="sldNum" sz="quarter" idx="10"/>
          </p:nvPr>
        </p:nvSpPr>
        <p:spPr/>
        <p:txBody>
          <a:bodyPr/>
          <a:lstStyle/>
          <a:p>
            <a:pPr>
              <a:defRPr/>
            </a:pPr>
            <a:fld id="{BE18FAAC-5D33-4B57-9D0E-413C150FA6D1}" type="slidenum">
              <a:rPr lang="zh-CN" altLang="en-US"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数组元素的寻址</a:t>
            </a:r>
          </a:p>
        </p:txBody>
      </p:sp>
      <p:sp>
        <p:nvSpPr>
          <p:cNvPr id="3" name="内容占位符 2"/>
          <p:cNvSpPr>
            <a:spLocks noGrp="1"/>
          </p:cNvSpPr>
          <p:nvPr>
            <p:ph idx="1"/>
          </p:nvPr>
        </p:nvSpPr>
        <p:spPr>
          <a:xfrm>
            <a:off x="457200" y="1371600"/>
            <a:ext cx="8229600" cy="2590800"/>
          </a:xfrm>
        </p:spPr>
        <p:txBody>
          <a:bodyPr/>
          <a:lstStyle/>
          <a:p>
            <a:pPr>
              <a:defRPr/>
            </a:pPr>
            <a:r>
              <a:rPr lang="en-US" altLang="zh-CN" i="1" dirty="0"/>
              <a:t>k</a:t>
            </a:r>
            <a:r>
              <a:rPr lang="zh-CN" altLang="en-US" dirty="0"/>
              <a:t>维数组</a:t>
            </a:r>
            <a:r>
              <a:rPr lang="en-US" altLang="zh-CN" dirty="0"/>
              <a:t>A</a:t>
            </a:r>
            <a:r>
              <a:rPr lang="zh-CN" altLang="en-US" dirty="0"/>
              <a:t>的元素</a:t>
            </a:r>
            <a:r>
              <a:rPr lang="en-US" altLang="zh-CN" i="1" dirty="0"/>
              <a:t>A[</a:t>
            </a:r>
            <a:r>
              <a:rPr lang="en-US" altLang="zh-CN" i="1" dirty="0" err="1"/>
              <a:t>i</a:t>
            </a:r>
            <a:r>
              <a:rPr lang="en-US" altLang="zh-CN" i="1" baseline="-25000" dirty="0" err="1"/>
              <a:t>1</a:t>
            </a:r>
            <a:r>
              <a:rPr lang="en-US" altLang="zh-CN" i="1" dirty="0"/>
              <a:t>]...[</a:t>
            </a:r>
            <a:r>
              <a:rPr lang="en-US" altLang="zh-CN" i="1" dirty="0" err="1"/>
              <a:t>i</a:t>
            </a:r>
            <a:r>
              <a:rPr lang="en-US" altLang="zh-CN" i="1" baseline="-25000" dirty="0" err="1"/>
              <a:t>k</a:t>
            </a:r>
            <a:r>
              <a:rPr lang="en-US" altLang="zh-CN" i="1" dirty="0"/>
              <a:t>]</a:t>
            </a:r>
            <a:r>
              <a:rPr lang="zh-CN" altLang="en-US" dirty="0"/>
              <a:t>的相对地址计算公式</a:t>
            </a:r>
            <a:endParaRPr lang="en-US" altLang="zh-CN" dirty="0"/>
          </a:p>
          <a:p>
            <a:pPr marL="914400" lvl="1" indent="-457200">
              <a:buFont typeface="+mj-lt"/>
              <a:buAutoNum type="arabicPeriod"/>
              <a:defRPr/>
            </a:pPr>
            <a:r>
              <a:rPr lang="en-US" altLang="zh-CN" i="1" dirty="0">
                <a:solidFill>
                  <a:srgbClr val="FF0000"/>
                </a:solidFill>
              </a:rPr>
              <a:t>base + </a:t>
            </a:r>
            <a:r>
              <a:rPr lang="en-US" altLang="zh-CN" i="1" dirty="0" err="1">
                <a:solidFill>
                  <a:srgbClr val="FF0000"/>
                </a:solidFill>
              </a:rPr>
              <a:t>i</a:t>
            </a:r>
            <a:r>
              <a:rPr lang="en-US" altLang="zh-CN" i="1" baseline="-25000" dirty="0" err="1">
                <a:solidFill>
                  <a:srgbClr val="FF0000"/>
                </a:solidFill>
              </a:rPr>
              <a:t>1</a:t>
            </a:r>
            <a:r>
              <a:rPr lang="zh-CN" altLang="en-US" i="1" dirty="0">
                <a:solidFill>
                  <a:srgbClr val="FF0000"/>
                </a:solidFill>
              </a:rPr>
              <a:t>* </a:t>
            </a:r>
            <a:r>
              <a:rPr lang="en-US" altLang="zh-CN" i="1" dirty="0" err="1">
                <a:solidFill>
                  <a:srgbClr val="FF0000"/>
                </a:solidFill>
              </a:rPr>
              <a:t>w</a:t>
            </a:r>
            <a:r>
              <a:rPr lang="en-US" altLang="zh-CN" i="1" baseline="-25000" dirty="0" err="1">
                <a:solidFill>
                  <a:srgbClr val="FF0000"/>
                </a:solidFill>
              </a:rPr>
              <a:t>1</a:t>
            </a:r>
            <a:r>
              <a:rPr lang="en-US" altLang="zh-CN" i="1" dirty="0">
                <a:solidFill>
                  <a:srgbClr val="FF0000"/>
                </a:solidFill>
              </a:rPr>
              <a:t>+ </a:t>
            </a:r>
            <a:r>
              <a:rPr lang="en-US" altLang="zh-CN" i="1" dirty="0" err="1">
                <a:solidFill>
                  <a:srgbClr val="FF0000"/>
                </a:solidFill>
              </a:rPr>
              <a:t>i</a:t>
            </a:r>
            <a:r>
              <a:rPr lang="en-US" altLang="zh-CN" i="1" baseline="-25000" dirty="0" err="1">
                <a:solidFill>
                  <a:srgbClr val="FF0000"/>
                </a:solidFill>
              </a:rPr>
              <a:t>2</a:t>
            </a:r>
            <a:r>
              <a:rPr lang="en-US" altLang="zh-CN" i="1" dirty="0">
                <a:solidFill>
                  <a:srgbClr val="FF0000"/>
                </a:solidFill>
              </a:rPr>
              <a:t>*</a:t>
            </a:r>
            <a:r>
              <a:rPr lang="en-US" altLang="zh-CN" i="1" dirty="0" err="1">
                <a:solidFill>
                  <a:srgbClr val="FF0000"/>
                </a:solidFill>
              </a:rPr>
              <a:t>w</a:t>
            </a:r>
            <a:r>
              <a:rPr lang="en-US" altLang="zh-CN" i="1" baseline="-25000" dirty="0" err="1">
                <a:solidFill>
                  <a:srgbClr val="FF0000"/>
                </a:solidFill>
              </a:rPr>
              <a:t>2</a:t>
            </a:r>
            <a:r>
              <a:rPr lang="en-US" altLang="zh-CN" i="1" dirty="0">
                <a:solidFill>
                  <a:srgbClr val="FF0000"/>
                </a:solidFill>
              </a:rPr>
              <a:t> +... + </a:t>
            </a:r>
            <a:r>
              <a:rPr lang="en-US" altLang="zh-CN" i="1" dirty="0" err="1">
                <a:solidFill>
                  <a:srgbClr val="FF0000"/>
                </a:solidFill>
              </a:rPr>
              <a:t>i</a:t>
            </a:r>
            <a:r>
              <a:rPr lang="en-US" altLang="zh-CN" i="1" baseline="-25000" dirty="0" err="1">
                <a:solidFill>
                  <a:srgbClr val="FF0000"/>
                </a:solidFill>
              </a:rPr>
              <a:t>k</a:t>
            </a:r>
            <a:r>
              <a:rPr lang="en-US" altLang="zh-CN" i="1" dirty="0">
                <a:solidFill>
                  <a:srgbClr val="FF0000"/>
                </a:solidFill>
              </a:rPr>
              <a:t>*w</a:t>
            </a:r>
            <a:r>
              <a:rPr lang="en-US" altLang="zh-CN" i="1" baseline="-25000" dirty="0">
                <a:solidFill>
                  <a:srgbClr val="FF0000"/>
                </a:solidFill>
              </a:rPr>
              <a:t>k</a:t>
            </a:r>
          </a:p>
          <a:p>
            <a:pPr marL="914400" lvl="1" indent="-457200">
              <a:buFont typeface="+mj-lt"/>
              <a:buAutoNum type="arabicPeriod"/>
              <a:defRPr/>
            </a:pPr>
            <a:r>
              <a:rPr lang="en-US" altLang="zh-CN" i="1" dirty="0">
                <a:solidFill>
                  <a:srgbClr val="FF0000"/>
                </a:solidFill>
              </a:rPr>
              <a:t>base + ((...(</a:t>
            </a:r>
            <a:r>
              <a:rPr lang="en-US" altLang="zh-CN" i="1" dirty="0" err="1">
                <a:solidFill>
                  <a:srgbClr val="FF0000"/>
                </a:solidFill>
              </a:rPr>
              <a:t>i</a:t>
            </a:r>
            <a:r>
              <a:rPr lang="en-US" altLang="zh-CN" i="1" baseline="-25000" dirty="0" err="1">
                <a:solidFill>
                  <a:srgbClr val="FF0000"/>
                </a:solidFill>
              </a:rPr>
              <a:t>1</a:t>
            </a:r>
            <a:r>
              <a:rPr lang="zh-CN" altLang="en-US" i="1" dirty="0">
                <a:solidFill>
                  <a:srgbClr val="FF0000"/>
                </a:solidFill>
              </a:rPr>
              <a:t>* </a:t>
            </a:r>
            <a:r>
              <a:rPr lang="en-US" altLang="zh-CN" i="1" dirty="0" err="1">
                <a:solidFill>
                  <a:srgbClr val="FF0000"/>
                </a:solidFill>
              </a:rPr>
              <a:t>n</a:t>
            </a:r>
            <a:r>
              <a:rPr lang="en-US" altLang="zh-CN" i="1" baseline="-25000" dirty="0" err="1">
                <a:solidFill>
                  <a:srgbClr val="FF0000"/>
                </a:solidFill>
              </a:rPr>
              <a:t>2</a:t>
            </a:r>
            <a:r>
              <a:rPr lang="en-US" altLang="zh-CN" i="1" dirty="0">
                <a:solidFill>
                  <a:srgbClr val="FF0000"/>
                </a:solidFill>
              </a:rPr>
              <a:t>+ </a:t>
            </a:r>
            <a:r>
              <a:rPr lang="en-US" altLang="zh-CN" i="1" dirty="0" err="1">
                <a:solidFill>
                  <a:srgbClr val="FF0000"/>
                </a:solidFill>
              </a:rPr>
              <a:t>i</a:t>
            </a:r>
            <a:r>
              <a:rPr lang="en-US" altLang="zh-CN" i="1" baseline="-25000" dirty="0" err="1">
                <a:solidFill>
                  <a:srgbClr val="FF0000"/>
                </a:solidFill>
              </a:rPr>
              <a:t>2</a:t>
            </a:r>
            <a:r>
              <a:rPr lang="en-US" altLang="zh-CN" i="1" dirty="0">
                <a:solidFill>
                  <a:srgbClr val="FF0000"/>
                </a:solidFill>
              </a:rPr>
              <a:t>)* </a:t>
            </a:r>
            <a:r>
              <a:rPr lang="en-US" altLang="zh-CN" i="1" dirty="0" err="1">
                <a:solidFill>
                  <a:srgbClr val="FF0000"/>
                </a:solidFill>
              </a:rPr>
              <a:t>n</a:t>
            </a:r>
            <a:r>
              <a:rPr lang="en-US" altLang="zh-CN" i="1" baseline="-25000" dirty="0" err="1">
                <a:solidFill>
                  <a:srgbClr val="FF0000"/>
                </a:solidFill>
              </a:rPr>
              <a:t>3</a:t>
            </a:r>
            <a:r>
              <a:rPr lang="en-US" altLang="zh-CN" i="1" dirty="0">
                <a:solidFill>
                  <a:srgbClr val="FF0000"/>
                </a:solidFill>
              </a:rPr>
              <a:t>+ </a:t>
            </a:r>
            <a:r>
              <a:rPr lang="en-US" altLang="zh-CN" i="1" dirty="0" err="1">
                <a:solidFill>
                  <a:srgbClr val="FF0000"/>
                </a:solidFill>
              </a:rPr>
              <a:t>i</a:t>
            </a:r>
            <a:r>
              <a:rPr lang="en-US" altLang="zh-CN" i="1" baseline="-25000" dirty="0" err="1">
                <a:solidFill>
                  <a:srgbClr val="FF0000"/>
                </a:solidFill>
              </a:rPr>
              <a:t>3</a:t>
            </a:r>
            <a:r>
              <a:rPr lang="en-US" altLang="zh-CN" i="1" dirty="0">
                <a:solidFill>
                  <a:srgbClr val="FF0000"/>
                </a:solidFill>
              </a:rPr>
              <a:t>)...))* </a:t>
            </a:r>
            <a:r>
              <a:rPr lang="en-US" altLang="zh-CN" i="1" dirty="0" err="1">
                <a:solidFill>
                  <a:srgbClr val="FF0000"/>
                </a:solidFill>
              </a:rPr>
              <a:t>n</a:t>
            </a:r>
            <a:r>
              <a:rPr lang="en-US" altLang="zh-CN" i="1" baseline="-25000" dirty="0" err="1">
                <a:solidFill>
                  <a:srgbClr val="FF0000"/>
                </a:solidFill>
              </a:rPr>
              <a:t>k</a:t>
            </a:r>
            <a:r>
              <a:rPr lang="en-US" altLang="zh-CN" i="1" dirty="0">
                <a:solidFill>
                  <a:srgbClr val="FF0000"/>
                </a:solidFill>
              </a:rPr>
              <a:t>+ </a:t>
            </a:r>
            <a:r>
              <a:rPr lang="en-US" altLang="zh-CN" i="1" dirty="0" err="1">
                <a:solidFill>
                  <a:srgbClr val="FF0000"/>
                </a:solidFill>
              </a:rPr>
              <a:t>i</a:t>
            </a:r>
            <a:r>
              <a:rPr lang="en-US" altLang="zh-CN" i="1" baseline="-25000" dirty="0" err="1">
                <a:solidFill>
                  <a:srgbClr val="FF0000"/>
                </a:solidFill>
              </a:rPr>
              <a:t>k</a:t>
            </a:r>
            <a:r>
              <a:rPr lang="en-US" altLang="zh-CN" i="1" baseline="-25000" dirty="0">
                <a:solidFill>
                  <a:srgbClr val="FF0000"/>
                </a:solidFill>
              </a:rPr>
              <a:t> </a:t>
            </a:r>
            <a:r>
              <a:rPr lang="en-US" altLang="zh-CN" i="1" dirty="0">
                <a:solidFill>
                  <a:srgbClr val="FF0000"/>
                </a:solidFill>
              </a:rPr>
              <a:t>)*w</a:t>
            </a:r>
            <a:endParaRPr lang="zh-CN" altLang="en-US" baseline="-25000" dirty="0"/>
          </a:p>
          <a:p>
            <a:pPr>
              <a:defRPr/>
            </a:pPr>
            <a:r>
              <a:rPr lang="zh-CN" altLang="en-US" dirty="0"/>
              <a:t>按行存放和按列存放</a:t>
            </a:r>
            <a:endParaRPr lang="en-US" altLang="zh-CN" dirty="0"/>
          </a:p>
          <a:p>
            <a:pPr lvl="1">
              <a:defRPr/>
            </a:pPr>
            <a:r>
              <a:rPr lang="zh-CN" altLang="en-US" dirty="0"/>
              <a:t>上面的公式是按行存放的计算方法</a:t>
            </a:r>
            <a:endParaRPr lang="en-US" altLang="zh-CN" dirty="0"/>
          </a:p>
        </p:txBody>
      </p:sp>
      <p:sp>
        <p:nvSpPr>
          <p:cNvPr id="4" name="灯片编号占位符 3"/>
          <p:cNvSpPr>
            <a:spLocks noGrp="1"/>
          </p:cNvSpPr>
          <p:nvPr>
            <p:ph type="sldNum" sz="quarter" idx="10"/>
          </p:nvPr>
        </p:nvSpPr>
        <p:spPr/>
        <p:txBody>
          <a:bodyPr/>
          <a:lstStyle/>
          <a:p>
            <a:pPr>
              <a:defRPr/>
            </a:pPr>
            <a:fld id="{B246C56A-6D2E-41AB-8C3F-64A7B2402FC9}" type="slidenum">
              <a:rPr lang="zh-CN" altLang="en-US" smtClean="0"/>
              <a:pPr>
                <a:defRPr/>
              </a:pPr>
              <a:t>43</a:t>
            </a:fld>
            <a:endParaRPr lang="en-US" altLang="zh-CN"/>
          </a:p>
        </p:txBody>
      </p:sp>
      <p:pic>
        <p:nvPicPr>
          <p:cNvPr id="47109" name="Picture 2"/>
          <p:cNvPicPr>
            <a:picLocks noChangeAspect="1" noChangeArrowheads="1"/>
          </p:cNvPicPr>
          <p:nvPr/>
        </p:nvPicPr>
        <p:blipFill>
          <a:blip r:embed="rId2"/>
          <a:srcRect/>
          <a:stretch>
            <a:fillRect/>
          </a:stretch>
        </p:blipFill>
        <p:spPr bwMode="auto">
          <a:xfrm>
            <a:off x="1143000" y="3962400"/>
            <a:ext cx="6553200" cy="26257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a:t>数组引用的翻译</a:t>
            </a:r>
          </a:p>
        </p:txBody>
      </p:sp>
      <p:sp>
        <p:nvSpPr>
          <p:cNvPr id="4" name="灯片编号占位符 3"/>
          <p:cNvSpPr>
            <a:spLocks noGrp="1"/>
          </p:cNvSpPr>
          <p:nvPr>
            <p:ph type="sldNum" sz="quarter" idx="10"/>
          </p:nvPr>
        </p:nvSpPr>
        <p:spPr/>
        <p:txBody>
          <a:bodyPr/>
          <a:lstStyle/>
          <a:p>
            <a:pPr>
              <a:defRPr/>
            </a:pPr>
            <a:fld id="{761C1874-2124-431E-9067-639B12F9F8DB}" type="slidenum">
              <a:rPr lang="zh-CN" altLang="en-US" smtClean="0"/>
              <a:pPr>
                <a:defRPr/>
              </a:pPr>
              <a:t>44</a:t>
            </a:fld>
            <a:endParaRPr lang="en-US" altLang="zh-CN"/>
          </a:p>
        </p:txBody>
      </p:sp>
      <p:pic>
        <p:nvPicPr>
          <p:cNvPr id="48132" name="Picture 2"/>
          <p:cNvPicPr>
            <a:picLocks noGrp="1" noChangeAspect="1" noChangeArrowheads="1"/>
          </p:cNvPicPr>
          <p:nvPr>
            <p:ph idx="1"/>
          </p:nvPr>
        </p:nvPicPr>
        <p:blipFill>
          <a:blip r:embed="rId2"/>
          <a:srcRect/>
          <a:stretch>
            <a:fillRect/>
          </a:stretch>
        </p:blipFill>
        <p:spPr>
          <a:xfrm>
            <a:off x="1447800" y="1371600"/>
            <a:ext cx="5791200" cy="5421313"/>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a:t>数组引用的翻译</a:t>
            </a:r>
          </a:p>
        </p:txBody>
      </p:sp>
      <p:sp>
        <p:nvSpPr>
          <p:cNvPr id="49155" name="内容占位符 2"/>
          <p:cNvSpPr>
            <a:spLocks noGrp="1"/>
          </p:cNvSpPr>
          <p:nvPr>
            <p:ph idx="1"/>
          </p:nvPr>
        </p:nvSpPr>
        <p:spPr/>
        <p:txBody>
          <a:bodyPr/>
          <a:lstStyle/>
          <a:p>
            <a:pPr>
              <a:defRPr/>
            </a:pPr>
            <a:r>
              <a:rPr lang="zh-CN" altLang="en-US"/>
              <a:t>非终结符号</a:t>
            </a:r>
            <a:r>
              <a:rPr lang="en-US" altLang="zh-CN"/>
              <a:t>L</a:t>
            </a:r>
            <a:r>
              <a:rPr lang="zh-CN" altLang="en-US"/>
              <a:t>的综合属性</a:t>
            </a:r>
            <a:endParaRPr lang="en-US" altLang="zh-CN"/>
          </a:p>
          <a:p>
            <a:pPr lvl="1">
              <a:defRPr/>
            </a:pPr>
            <a:r>
              <a:rPr lang="en-US" altLang="zh-CN" i="1">
                <a:solidFill>
                  <a:srgbClr val="FF0000"/>
                </a:solidFill>
              </a:rPr>
              <a:t>L.addr</a:t>
            </a:r>
            <a:r>
              <a:rPr lang="zh-CN" altLang="en-US"/>
              <a:t>：用于累加 </a:t>
            </a:r>
            <a:r>
              <a:rPr lang="en-US" altLang="zh-CN" i="1"/>
              <a:t>i</a:t>
            </a:r>
            <a:r>
              <a:rPr lang="en-US" altLang="zh-CN" i="1" baseline="-25000"/>
              <a:t>j</a:t>
            </a:r>
            <a:r>
              <a:rPr lang="zh-CN" altLang="en-US" i="1"/>
              <a:t>*</a:t>
            </a:r>
            <a:r>
              <a:rPr lang="en-US" altLang="zh-CN" i="1"/>
              <a:t>w</a:t>
            </a:r>
            <a:r>
              <a:rPr lang="en-US" altLang="zh-CN" i="1" baseline="-25000"/>
              <a:t>j </a:t>
            </a:r>
            <a:r>
              <a:rPr lang="zh-CN" altLang="en-US"/>
              <a:t>的临时变量，计算数组引用的偏移量</a:t>
            </a:r>
            <a:endParaRPr lang="en-US" altLang="zh-CN"/>
          </a:p>
          <a:p>
            <a:pPr lvl="1">
              <a:defRPr/>
            </a:pPr>
            <a:r>
              <a:rPr lang="en-US" altLang="zh-CN" i="1">
                <a:solidFill>
                  <a:srgbClr val="FF0000"/>
                </a:solidFill>
              </a:rPr>
              <a:t>L.array</a:t>
            </a:r>
            <a:r>
              <a:rPr lang="zh-CN" altLang="en-US"/>
              <a:t>：指向数组名字对应的符号表条目的指针，</a:t>
            </a:r>
            <a:r>
              <a:rPr lang="en-US" altLang="zh-CN" i="1"/>
              <a:t>L.array.base</a:t>
            </a:r>
            <a:r>
              <a:rPr lang="zh-CN" altLang="en-US"/>
              <a:t>是数组的基地址</a:t>
            </a:r>
            <a:endParaRPr lang="en-US" altLang="zh-CN"/>
          </a:p>
          <a:p>
            <a:pPr lvl="1">
              <a:defRPr/>
            </a:pPr>
            <a:r>
              <a:rPr lang="en-US" altLang="zh-CN" i="1">
                <a:solidFill>
                  <a:srgbClr val="FF0000"/>
                </a:solidFill>
              </a:rPr>
              <a:t>L.type</a:t>
            </a:r>
            <a:r>
              <a:rPr lang="zh-CN" altLang="en-US"/>
              <a:t>：</a:t>
            </a:r>
            <a:r>
              <a:rPr lang="en-US" altLang="zh-CN"/>
              <a:t>L</a:t>
            </a:r>
            <a:r>
              <a:rPr lang="zh-CN" altLang="en-US"/>
              <a:t>生成的子数组的类型</a:t>
            </a:r>
            <a:endParaRPr lang="en-US" altLang="zh-CN"/>
          </a:p>
          <a:p>
            <a:pPr>
              <a:defRPr/>
            </a:pPr>
            <a:r>
              <a:rPr lang="zh-CN" altLang="en-US"/>
              <a:t>例</a:t>
            </a:r>
            <a:r>
              <a:rPr lang="en-US" altLang="zh-CN"/>
              <a:t>6.12</a:t>
            </a:r>
            <a:r>
              <a:rPr lang="zh-CN" altLang="en-US"/>
              <a:t>：表达式 </a:t>
            </a:r>
            <a:r>
              <a:rPr lang="en-US" altLang="zh-CN" b="1">
                <a:solidFill>
                  <a:srgbClr val="FF0000"/>
                </a:solidFill>
                <a:latin typeface="Courier New" pitchFamily="49" charset="0"/>
                <a:cs typeface="Courier New" pitchFamily="49" charset="0"/>
              </a:rPr>
              <a:t>c + a[i][j]</a:t>
            </a:r>
            <a:r>
              <a:rPr lang="zh-CN" altLang="en-US"/>
              <a:t>的注释语法分析树和翻译</a:t>
            </a:r>
            <a:endParaRPr lang="en-US" altLang="zh-CN"/>
          </a:p>
          <a:p>
            <a:pPr lvl="1">
              <a:defRPr/>
            </a:pPr>
            <a:r>
              <a:rPr lang="en-US" altLang="zh-CN" i="1"/>
              <a:t>a</a:t>
            </a:r>
            <a:r>
              <a:rPr lang="zh-CN" altLang="en-US"/>
              <a:t>表示</a:t>
            </a:r>
            <a:r>
              <a:rPr lang="en-US" altLang="zh-CN"/>
              <a:t>2×3</a:t>
            </a:r>
            <a:r>
              <a:rPr lang="zh-CN" altLang="en-US"/>
              <a:t>的整型数组，</a:t>
            </a:r>
            <a:r>
              <a:rPr lang="en-US" altLang="zh-CN" i="1"/>
              <a:t>c, i, j</a:t>
            </a:r>
            <a:r>
              <a:rPr lang="zh-CN" altLang="en-US"/>
              <a:t>都是整数</a:t>
            </a:r>
            <a:endParaRPr lang="en-US" altLang="zh-CN"/>
          </a:p>
          <a:p>
            <a:pPr lvl="1">
              <a:defRPr/>
            </a:pPr>
            <a:r>
              <a:rPr lang="en-US" altLang="zh-CN" i="1"/>
              <a:t>a</a:t>
            </a:r>
            <a:r>
              <a:rPr lang="zh-CN" altLang="en-US"/>
              <a:t>的类型是 </a:t>
            </a:r>
            <a:r>
              <a:rPr lang="en-US" altLang="zh-CN" i="1"/>
              <a:t>array(2, array(3, integer) )</a:t>
            </a:r>
          </a:p>
          <a:p>
            <a:pPr lvl="1">
              <a:defRPr/>
            </a:pPr>
            <a:r>
              <a:rPr lang="zh-CN" altLang="en-US"/>
              <a:t>假设一个整数的宽度是</a:t>
            </a:r>
            <a:r>
              <a:rPr lang="en-US" altLang="zh-CN"/>
              <a:t>4</a:t>
            </a:r>
            <a:r>
              <a:rPr lang="zh-CN" altLang="en-US"/>
              <a:t>，那么</a:t>
            </a:r>
            <a:r>
              <a:rPr lang="en-US" altLang="zh-CN" i="1"/>
              <a:t>a</a:t>
            </a:r>
            <a:r>
              <a:rPr lang="zh-CN" altLang="en-US"/>
              <a:t>类型的宽度是</a:t>
            </a:r>
            <a:r>
              <a:rPr lang="en-US" altLang="zh-CN"/>
              <a:t>24</a:t>
            </a:r>
          </a:p>
          <a:p>
            <a:pPr lvl="1">
              <a:defRPr/>
            </a:pPr>
            <a:r>
              <a:rPr lang="en-US" altLang="zh-CN" i="1"/>
              <a:t>a[i]</a:t>
            </a:r>
            <a:r>
              <a:rPr lang="zh-CN" altLang="en-US"/>
              <a:t>的类型是</a:t>
            </a:r>
            <a:r>
              <a:rPr lang="en-US" altLang="zh-CN"/>
              <a:t> </a:t>
            </a:r>
            <a:r>
              <a:rPr lang="en-US" altLang="zh-CN" i="1"/>
              <a:t>array(3, integer)</a:t>
            </a:r>
          </a:p>
        </p:txBody>
      </p:sp>
      <p:sp>
        <p:nvSpPr>
          <p:cNvPr id="4" name="灯片编号占位符 3"/>
          <p:cNvSpPr>
            <a:spLocks noGrp="1"/>
          </p:cNvSpPr>
          <p:nvPr>
            <p:ph type="sldNum" sz="quarter" idx="10"/>
          </p:nvPr>
        </p:nvSpPr>
        <p:spPr/>
        <p:txBody>
          <a:bodyPr/>
          <a:lstStyle/>
          <a:p>
            <a:pPr>
              <a:defRPr/>
            </a:pPr>
            <a:fld id="{207AB0D2-8E7C-41F1-8F53-F957B66311BB}" type="slidenum">
              <a:rPr lang="zh-CN" altLang="en-US"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a:srcRect/>
          <a:stretch>
            <a:fillRect/>
          </a:stretch>
        </p:blipFill>
        <p:spPr>
          <a:xfrm>
            <a:off x="304800" y="1447800"/>
            <a:ext cx="8567738" cy="5135563"/>
          </a:xfrm>
          <a:noFill/>
        </p:spPr>
      </p:pic>
      <p:sp>
        <p:nvSpPr>
          <p:cNvPr id="50179" name="标题 6"/>
          <p:cNvSpPr>
            <a:spLocks noGrp="1"/>
          </p:cNvSpPr>
          <p:nvPr>
            <p:ph type="title"/>
          </p:nvPr>
        </p:nvSpPr>
        <p:spPr/>
        <p:txBody>
          <a:bodyPr/>
          <a:lstStyle/>
          <a:p>
            <a:r>
              <a:rPr lang="zh-CN" altLang="en-US"/>
              <a:t>例</a:t>
            </a:r>
            <a:r>
              <a:rPr lang="en-US" altLang="zh-CN"/>
              <a:t>……</a:t>
            </a:r>
            <a:r>
              <a:rPr lang="zh-CN" altLang="en-US"/>
              <a:t>数组引用的翻译</a:t>
            </a: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3F14FFA0-1C3A-4E02-8390-D9D33387392D}" type="slidenum">
              <a:rPr lang="zh-CN" altLang="en-US" smtClean="0"/>
              <a:pPr>
                <a:defRPr/>
              </a:pPr>
              <a:t>46</a:t>
            </a:fld>
            <a:endParaRPr lang="en-US" altLang="zh-CN"/>
          </a:p>
        </p:txBody>
      </p:sp>
      <p:pic>
        <p:nvPicPr>
          <p:cNvPr id="55299" name="Picture 3"/>
          <p:cNvPicPr>
            <a:picLocks noChangeAspect="1" noChangeArrowheads="1"/>
          </p:cNvPicPr>
          <p:nvPr/>
        </p:nvPicPr>
        <p:blipFill>
          <a:blip r:embed="rId3"/>
          <a:srcRect/>
          <a:stretch>
            <a:fillRect/>
          </a:stretch>
        </p:blipFill>
        <p:spPr bwMode="auto">
          <a:xfrm>
            <a:off x="7162800" y="1295400"/>
            <a:ext cx="1731963" cy="152400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练习</a:t>
            </a:r>
            <a:r>
              <a:rPr lang="en-US" altLang="zh-CN"/>
              <a:t>6.4</a:t>
            </a:r>
            <a:endParaRPr lang="zh-CN" altLang="en-US"/>
          </a:p>
        </p:txBody>
      </p:sp>
      <p:pic>
        <p:nvPicPr>
          <p:cNvPr id="51203" name="Picture 2"/>
          <p:cNvPicPr>
            <a:picLocks noGrp="1" noChangeAspect="1" noChangeArrowheads="1"/>
          </p:cNvPicPr>
          <p:nvPr>
            <p:ph idx="1"/>
          </p:nvPr>
        </p:nvPicPr>
        <p:blipFill>
          <a:blip r:embed="rId2"/>
          <a:srcRect/>
          <a:stretch>
            <a:fillRect/>
          </a:stretch>
        </p:blipFill>
        <p:spPr>
          <a:xfrm>
            <a:off x="533400" y="1524000"/>
            <a:ext cx="7894638" cy="16002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t>类型检查</a:t>
            </a:r>
          </a:p>
        </p:txBody>
      </p:sp>
      <p:sp>
        <p:nvSpPr>
          <p:cNvPr id="3" name="内容占位符 2"/>
          <p:cNvSpPr>
            <a:spLocks noGrp="1"/>
          </p:cNvSpPr>
          <p:nvPr>
            <p:ph idx="1"/>
          </p:nvPr>
        </p:nvSpPr>
        <p:spPr/>
        <p:txBody>
          <a:bodyPr/>
          <a:lstStyle/>
          <a:p>
            <a:pPr>
              <a:defRPr/>
            </a:pPr>
            <a:r>
              <a:rPr lang="zh-CN" altLang="en-US" dirty="0"/>
              <a:t>编译器的类型检查</a:t>
            </a:r>
            <a:endParaRPr lang="en-US" altLang="zh-CN" dirty="0"/>
          </a:p>
          <a:p>
            <a:pPr lvl="1">
              <a:defRPr/>
            </a:pPr>
            <a:r>
              <a:rPr lang="zh-CN" altLang="en-US" dirty="0"/>
              <a:t>编译器给源程序的每个组成部分赋予一个类型表达式</a:t>
            </a:r>
            <a:endParaRPr lang="en-US" altLang="zh-CN" dirty="0"/>
          </a:p>
          <a:p>
            <a:pPr lvl="1">
              <a:defRPr/>
            </a:pPr>
            <a:r>
              <a:rPr lang="zh-CN" altLang="en-US" dirty="0"/>
              <a:t>然后，编译器确定这些类型表达式是否满足一组逻辑规则</a:t>
            </a:r>
            <a:endParaRPr lang="en-US" altLang="zh-CN" dirty="0"/>
          </a:p>
          <a:p>
            <a:pPr>
              <a:defRPr/>
            </a:pPr>
            <a:r>
              <a:rPr lang="zh-CN" altLang="en-US" dirty="0"/>
              <a:t>这些规则称为源语言的</a:t>
            </a:r>
            <a:r>
              <a:rPr lang="zh-CN" altLang="en-US" dirty="0">
                <a:solidFill>
                  <a:schemeClr val="accent4">
                    <a:lumMod val="75000"/>
                    <a:lumOff val="25000"/>
                  </a:schemeClr>
                </a:solidFill>
              </a:rPr>
              <a:t>类型系统</a:t>
            </a:r>
            <a:r>
              <a:rPr lang="zh-CN" altLang="en-US" dirty="0"/>
              <a:t>（</a:t>
            </a:r>
            <a:r>
              <a:rPr lang="en-US" altLang="zh-CN" i="1" dirty="0"/>
              <a:t>type system</a:t>
            </a:r>
            <a:r>
              <a:rPr lang="zh-CN" altLang="en-US" dirty="0"/>
              <a:t>）</a:t>
            </a:r>
            <a:endParaRPr lang="en-US" altLang="zh-CN" dirty="0"/>
          </a:p>
          <a:p>
            <a:pPr lvl="1">
              <a:defRPr/>
            </a:pPr>
            <a:r>
              <a:rPr lang="zh-CN" altLang="en-US" dirty="0"/>
              <a:t>原则上，如果目标代码在保存元素值的同时保存了元素类型的信息，那么任何检查都可以动态地进行</a:t>
            </a:r>
            <a:endParaRPr lang="en-US" altLang="zh-CN" dirty="0"/>
          </a:p>
          <a:p>
            <a:pPr lvl="1">
              <a:defRPr/>
            </a:pPr>
            <a:r>
              <a:rPr lang="zh-CN" altLang="en-US" dirty="0"/>
              <a:t>一个健全（</a:t>
            </a:r>
            <a:r>
              <a:rPr lang="en-US" altLang="zh-CN" i="1" dirty="0"/>
              <a:t>sound</a:t>
            </a:r>
            <a:r>
              <a:rPr lang="zh-CN" altLang="en-US" dirty="0"/>
              <a:t>）的类型系统可以消除对动态类型错误检查的需要</a:t>
            </a:r>
            <a:endParaRPr lang="en-US" altLang="zh-CN" dirty="0"/>
          </a:p>
          <a:p>
            <a:pPr lvl="1">
              <a:defRPr/>
            </a:pPr>
            <a:r>
              <a:rPr lang="zh-CN" altLang="en-US" dirty="0"/>
              <a:t>如果一个编译器可以保证它接受的程序在运行时刻不会发生类型错误，那么该语言的这个实现就被称为</a:t>
            </a:r>
            <a:r>
              <a:rPr lang="zh-CN" altLang="en-US" dirty="0">
                <a:solidFill>
                  <a:schemeClr val="accent4">
                    <a:lumMod val="75000"/>
                    <a:lumOff val="25000"/>
                  </a:schemeClr>
                </a:solidFill>
              </a:rPr>
              <a:t>强类型的</a:t>
            </a:r>
          </a:p>
        </p:txBody>
      </p:sp>
      <p:sp>
        <p:nvSpPr>
          <p:cNvPr id="4" name="灯片编号占位符 3"/>
          <p:cNvSpPr>
            <a:spLocks noGrp="1"/>
          </p:cNvSpPr>
          <p:nvPr>
            <p:ph type="sldNum" sz="quarter" idx="10"/>
          </p:nvPr>
        </p:nvSpPr>
        <p:spPr/>
        <p:txBody>
          <a:bodyPr/>
          <a:lstStyle/>
          <a:p>
            <a:pPr>
              <a:defRPr/>
            </a:pPr>
            <a:fld id="{00AE6D7A-D2DB-4B4A-BAB9-C641ECD7C5F1}" type="slidenum">
              <a:rPr lang="zh-CN" altLang="en-US"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类型检查规则</a:t>
            </a:r>
          </a:p>
        </p:txBody>
      </p:sp>
      <p:sp>
        <p:nvSpPr>
          <p:cNvPr id="53251" name="内容占位符 2"/>
          <p:cNvSpPr>
            <a:spLocks noGrp="1"/>
          </p:cNvSpPr>
          <p:nvPr>
            <p:ph idx="1"/>
          </p:nvPr>
        </p:nvSpPr>
        <p:spPr>
          <a:xfrm>
            <a:off x="457200" y="1371600"/>
            <a:ext cx="8229600" cy="3048000"/>
          </a:xfrm>
        </p:spPr>
        <p:txBody>
          <a:bodyPr/>
          <a:lstStyle/>
          <a:p>
            <a:pPr>
              <a:defRPr/>
            </a:pPr>
            <a:r>
              <a:rPr lang="zh-CN" altLang="en-US"/>
              <a:t>类型检查有综合和推导两种形式</a:t>
            </a:r>
            <a:endParaRPr lang="en-US" altLang="zh-CN"/>
          </a:p>
          <a:p>
            <a:pPr>
              <a:defRPr/>
            </a:pPr>
            <a:r>
              <a:rPr lang="zh-CN" altLang="en-US"/>
              <a:t>类型综合（</a:t>
            </a:r>
            <a:r>
              <a:rPr lang="en-US" altLang="zh-CN" i="1"/>
              <a:t>type synthesis</a:t>
            </a:r>
            <a:r>
              <a:rPr lang="zh-CN" altLang="en-US"/>
              <a:t>）</a:t>
            </a:r>
            <a:endParaRPr lang="en-US" altLang="zh-CN"/>
          </a:p>
          <a:p>
            <a:pPr lvl="1">
              <a:defRPr/>
            </a:pPr>
            <a:r>
              <a:rPr lang="zh-CN" altLang="en-US"/>
              <a:t>根据子表达式的类型构造出表达式的类型；即表达式</a:t>
            </a:r>
            <a:r>
              <a:rPr lang="en-US" altLang="zh-CN" i="1"/>
              <a:t>E</a:t>
            </a:r>
            <a:r>
              <a:rPr lang="en-US" altLang="zh-CN" i="1" baseline="-25000"/>
              <a:t>1</a:t>
            </a:r>
            <a:r>
              <a:rPr lang="en-US" altLang="zh-CN" i="1"/>
              <a:t>+E</a:t>
            </a:r>
            <a:r>
              <a:rPr lang="en-US" altLang="zh-CN" i="1" baseline="-25000"/>
              <a:t>2</a:t>
            </a:r>
            <a:r>
              <a:rPr lang="zh-CN" altLang="en-US"/>
              <a:t>的类型是根据</a:t>
            </a:r>
            <a:r>
              <a:rPr lang="en-US" altLang="zh-CN" i="1"/>
              <a:t>E</a:t>
            </a:r>
            <a:r>
              <a:rPr lang="en-US" altLang="zh-CN" i="1" baseline="-25000"/>
              <a:t>1</a:t>
            </a:r>
            <a:r>
              <a:rPr lang="zh-CN" altLang="en-US"/>
              <a:t>和</a:t>
            </a:r>
            <a:r>
              <a:rPr lang="en-US" altLang="zh-CN" i="1"/>
              <a:t>E</a:t>
            </a:r>
            <a:r>
              <a:rPr lang="en-US" altLang="zh-CN" i="1" baseline="-25000"/>
              <a:t>2</a:t>
            </a:r>
            <a:r>
              <a:rPr lang="zh-CN" altLang="en-US"/>
              <a:t>的类型定义的</a:t>
            </a:r>
            <a:endParaRPr lang="en-US" altLang="zh-CN"/>
          </a:p>
          <a:p>
            <a:pPr lvl="1">
              <a:defRPr/>
            </a:pPr>
            <a:r>
              <a:rPr lang="zh-CN" altLang="en-US"/>
              <a:t>要求名字先声明再使用</a:t>
            </a:r>
            <a:endParaRPr lang="en-US" altLang="zh-CN"/>
          </a:p>
          <a:p>
            <a:pPr>
              <a:defRPr/>
            </a:pPr>
            <a:r>
              <a:rPr lang="zh-CN" altLang="en-US"/>
              <a:t>一个典型的类型综合规则具有如下形式</a:t>
            </a:r>
            <a:endParaRPr lang="en-US" altLang="zh-CN"/>
          </a:p>
        </p:txBody>
      </p:sp>
      <p:sp>
        <p:nvSpPr>
          <p:cNvPr id="4" name="灯片编号占位符 3"/>
          <p:cNvSpPr>
            <a:spLocks noGrp="1"/>
          </p:cNvSpPr>
          <p:nvPr>
            <p:ph type="sldNum" sz="quarter" idx="10"/>
          </p:nvPr>
        </p:nvSpPr>
        <p:spPr/>
        <p:txBody>
          <a:bodyPr/>
          <a:lstStyle/>
          <a:p>
            <a:pPr>
              <a:defRPr/>
            </a:pPr>
            <a:fld id="{61468F40-C524-4AF2-BC15-11B066E97FC8}" type="slidenum">
              <a:rPr lang="zh-CN" altLang="en-US" smtClean="0"/>
              <a:pPr>
                <a:defRPr/>
              </a:pPr>
              <a:t>49</a:t>
            </a:fld>
            <a:endParaRPr lang="en-US" altLang="zh-CN"/>
          </a:p>
        </p:txBody>
      </p:sp>
      <p:pic>
        <p:nvPicPr>
          <p:cNvPr id="53253" name="Picture 2"/>
          <p:cNvPicPr>
            <a:picLocks noChangeAspect="1" noChangeArrowheads="1"/>
          </p:cNvPicPr>
          <p:nvPr/>
        </p:nvPicPr>
        <p:blipFill>
          <a:blip r:embed="rId2"/>
          <a:srcRect/>
          <a:stretch>
            <a:fillRect/>
          </a:stretch>
        </p:blipFill>
        <p:spPr bwMode="auto">
          <a:xfrm>
            <a:off x="1066800" y="4419600"/>
            <a:ext cx="7662863" cy="990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a:t>后缀式</a:t>
            </a:r>
          </a:p>
        </p:txBody>
      </p:sp>
      <p:sp>
        <p:nvSpPr>
          <p:cNvPr id="12291" name="内容占位符 2"/>
          <p:cNvSpPr>
            <a:spLocks noGrp="1"/>
          </p:cNvSpPr>
          <p:nvPr>
            <p:ph idx="1"/>
          </p:nvPr>
        </p:nvSpPr>
        <p:spPr/>
        <p:txBody>
          <a:bodyPr/>
          <a:lstStyle/>
          <a:p>
            <a:pPr>
              <a:defRPr/>
            </a:pPr>
            <a:r>
              <a:rPr lang="zh-CN" altLang="en-US" sz="2800" dirty="0"/>
              <a:t>后缀式</a:t>
            </a:r>
            <a:endParaRPr lang="en-US" altLang="zh-CN" sz="2800" dirty="0"/>
          </a:p>
          <a:p>
            <a:pPr lvl="1">
              <a:defRPr/>
            </a:pPr>
            <a:r>
              <a:rPr lang="zh-CN" altLang="en-US" sz="2400" dirty="0"/>
              <a:t>后缀式表示法是波兰逻辑学家卢卡西维奇发明的一种表示表达式的方法，因此又称逆波兰式。这种表示法是，把操作数写在前面，把运算符写在后面。例如</a:t>
            </a:r>
            <a:r>
              <a:rPr lang="en-US" altLang="zh-CN" sz="2400" dirty="0" err="1"/>
              <a:t>a+b</a:t>
            </a:r>
            <a:r>
              <a:rPr lang="zh-CN" altLang="en-US" sz="2400" dirty="0"/>
              <a:t>写成</a:t>
            </a:r>
            <a:r>
              <a:rPr lang="en-US" altLang="zh-CN" sz="2400" dirty="0"/>
              <a:t>ab+</a:t>
            </a:r>
            <a:r>
              <a:rPr lang="zh-CN" altLang="en-US" sz="2400" dirty="0"/>
              <a:t>，</a:t>
            </a:r>
            <a:r>
              <a:rPr lang="en-US" altLang="zh-CN" sz="2400" dirty="0"/>
              <a:t>(</a:t>
            </a:r>
            <a:r>
              <a:rPr lang="en-US" altLang="zh-CN" sz="2400" dirty="0" err="1"/>
              <a:t>a+b</a:t>
            </a:r>
            <a:r>
              <a:rPr lang="en-US" altLang="zh-CN" sz="2400" dirty="0"/>
              <a:t>)*c</a:t>
            </a:r>
            <a:r>
              <a:rPr lang="zh-CN" altLang="en-US" sz="2400" dirty="0"/>
              <a:t>写成</a:t>
            </a:r>
            <a:r>
              <a:rPr lang="en-US" altLang="zh-CN" sz="2400" dirty="0" err="1"/>
              <a:t>ab+c</a:t>
            </a:r>
            <a:r>
              <a:rPr lang="zh-CN" altLang="en-US" sz="2400" dirty="0"/>
              <a:t>*</a:t>
            </a:r>
            <a:endParaRPr lang="en-US" altLang="zh-CN" sz="2400" dirty="0"/>
          </a:p>
          <a:p>
            <a:pPr lvl="1">
              <a:defRPr/>
            </a:pPr>
            <a:r>
              <a:rPr lang="en-US" altLang="zh-CN" sz="2400" dirty="0" err="1"/>
              <a:t>abc</a:t>
            </a:r>
            <a:r>
              <a:rPr lang="en-US" altLang="zh-CN" sz="2400" dirty="0"/>
              <a:t>+* </a:t>
            </a:r>
            <a:r>
              <a:rPr lang="zh-CN" altLang="en-US" sz="2400" dirty="0"/>
              <a:t>所代表的表达式是？</a:t>
            </a:r>
            <a:endParaRPr lang="en-US" altLang="zh-CN" sz="2400" dirty="0"/>
          </a:p>
          <a:p>
            <a:pPr lvl="1">
              <a:defRPr/>
            </a:pPr>
            <a:r>
              <a:rPr lang="en-US" altLang="zh-CN" sz="2400" dirty="0" err="1"/>
              <a:t>ab+cd</a:t>
            </a:r>
            <a:r>
              <a:rPr lang="en-US" altLang="zh-CN" sz="2400" dirty="0"/>
              <a:t>+*</a:t>
            </a:r>
            <a:r>
              <a:rPr lang="zh-CN" altLang="en-US" sz="2400" dirty="0"/>
              <a:t>所代表的表达式是？</a:t>
            </a:r>
            <a:endParaRPr lang="en-US" altLang="zh-CN" sz="2400" dirty="0"/>
          </a:p>
        </p:txBody>
      </p:sp>
      <p:sp>
        <p:nvSpPr>
          <p:cNvPr id="4" name="灯片编号占位符 3"/>
          <p:cNvSpPr>
            <a:spLocks noGrp="1"/>
          </p:cNvSpPr>
          <p:nvPr>
            <p:ph type="sldNum" sz="quarter" idx="10"/>
          </p:nvPr>
        </p:nvSpPr>
        <p:spPr/>
        <p:txBody>
          <a:bodyPr/>
          <a:lstStyle/>
          <a:p>
            <a:pPr>
              <a:defRPr/>
            </a:pPr>
            <a:fld id="{49A53171-6E07-426E-A328-740C39D8B097}" type="slidenum">
              <a:rPr lang="zh-CN" altLang="en-US" smtClean="0"/>
              <a:pPr>
                <a:defRPr/>
              </a:pPr>
              <a:t>5</a:t>
            </a:fld>
            <a:endParaRPr lang="en-US" altLang="zh-CN"/>
          </a:p>
        </p:txBody>
      </p:sp>
    </p:spTree>
    <p:extLst>
      <p:ext uri="{BB962C8B-B14F-4D97-AF65-F5344CB8AC3E}">
        <p14:creationId xmlns:p14="http://schemas.microsoft.com/office/powerpoint/2010/main" val="2110643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类型检查规则</a:t>
            </a:r>
          </a:p>
        </p:txBody>
      </p:sp>
      <p:sp>
        <p:nvSpPr>
          <p:cNvPr id="54275" name="内容占位符 2"/>
          <p:cNvSpPr>
            <a:spLocks noGrp="1"/>
          </p:cNvSpPr>
          <p:nvPr>
            <p:ph idx="1"/>
          </p:nvPr>
        </p:nvSpPr>
        <p:spPr>
          <a:xfrm>
            <a:off x="457200" y="1371600"/>
            <a:ext cx="8229600" cy="2667000"/>
          </a:xfrm>
        </p:spPr>
        <p:txBody>
          <a:bodyPr/>
          <a:lstStyle/>
          <a:p>
            <a:pPr>
              <a:defRPr/>
            </a:pPr>
            <a:r>
              <a:rPr lang="zh-CN" altLang="en-US"/>
              <a:t>类型推导（</a:t>
            </a:r>
            <a:r>
              <a:rPr lang="en-US" altLang="zh-CN" i="1"/>
              <a:t>type inference</a:t>
            </a:r>
            <a:r>
              <a:rPr lang="zh-CN" altLang="en-US"/>
              <a:t>）</a:t>
            </a:r>
            <a:endParaRPr lang="en-US" altLang="zh-CN"/>
          </a:p>
          <a:p>
            <a:pPr lvl="1">
              <a:defRPr/>
            </a:pPr>
            <a:r>
              <a:rPr lang="zh-CN" altLang="en-US"/>
              <a:t>根据一个语言结构的使用方式来确定该结构的类型</a:t>
            </a:r>
            <a:endParaRPr lang="en-US" altLang="zh-CN"/>
          </a:p>
          <a:p>
            <a:pPr lvl="1">
              <a:defRPr/>
            </a:pPr>
            <a:r>
              <a:rPr lang="zh-CN" altLang="en-US"/>
              <a:t>代表类型表达式的变量使得我们可以考虑未知类型</a:t>
            </a:r>
            <a:endParaRPr lang="en-US" altLang="zh-CN"/>
          </a:p>
          <a:p>
            <a:pPr lvl="2">
              <a:defRPr/>
            </a:pPr>
            <a:r>
              <a:rPr lang="zh-CN" altLang="en-US"/>
              <a:t>可以用希腊字母</a:t>
            </a:r>
            <a:r>
              <a:rPr lang="en-US" altLang="zh-CN"/>
              <a:t>α</a:t>
            </a:r>
            <a:r>
              <a:rPr lang="zh-CN" altLang="en-US"/>
              <a:t>、</a:t>
            </a:r>
            <a:r>
              <a:rPr lang="en-US" altLang="zh-CN"/>
              <a:t>β</a:t>
            </a:r>
            <a:r>
              <a:rPr lang="zh-CN" altLang="en-US"/>
              <a:t>等作为类型表达式中的类型变量</a:t>
            </a:r>
            <a:endParaRPr lang="en-US" altLang="zh-CN"/>
          </a:p>
          <a:p>
            <a:pPr>
              <a:defRPr/>
            </a:pPr>
            <a:r>
              <a:rPr lang="zh-CN" altLang="en-US"/>
              <a:t>一个典型的类型推导规则具有如下形式</a:t>
            </a:r>
            <a:endParaRPr lang="en-US" altLang="zh-CN"/>
          </a:p>
        </p:txBody>
      </p:sp>
      <p:sp>
        <p:nvSpPr>
          <p:cNvPr id="4" name="灯片编号占位符 3"/>
          <p:cNvSpPr>
            <a:spLocks noGrp="1"/>
          </p:cNvSpPr>
          <p:nvPr>
            <p:ph type="sldNum" sz="quarter" idx="10"/>
          </p:nvPr>
        </p:nvSpPr>
        <p:spPr/>
        <p:txBody>
          <a:bodyPr/>
          <a:lstStyle/>
          <a:p>
            <a:pPr>
              <a:defRPr/>
            </a:pPr>
            <a:fld id="{D3FF4431-ED7E-48CB-A812-084648924945}" type="slidenum">
              <a:rPr lang="zh-CN" altLang="en-US" smtClean="0"/>
              <a:pPr>
                <a:defRPr/>
              </a:pPr>
              <a:t>50</a:t>
            </a:fld>
            <a:endParaRPr lang="en-US" altLang="zh-CN"/>
          </a:p>
        </p:txBody>
      </p:sp>
      <p:pic>
        <p:nvPicPr>
          <p:cNvPr id="54277" name="Picture 2"/>
          <p:cNvPicPr>
            <a:picLocks noChangeAspect="1" noChangeArrowheads="1"/>
          </p:cNvPicPr>
          <p:nvPr/>
        </p:nvPicPr>
        <p:blipFill>
          <a:blip r:embed="rId2"/>
          <a:srcRect/>
          <a:stretch>
            <a:fillRect/>
          </a:stretch>
        </p:blipFill>
        <p:spPr bwMode="auto">
          <a:xfrm>
            <a:off x="609600" y="4114800"/>
            <a:ext cx="8428038" cy="914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类型转换</a:t>
            </a:r>
          </a:p>
        </p:txBody>
      </p:sp>
      <p:sp>
        <p:nvSpPr>
          <p:cNvPr id="55299" name="内容占位符 2"/>
          <p:cNvSpPr>
            <a:spLocks noGrp="1"/>
          </p:cNvSpPr>
          <p:nvPr>
            <p:ph idx="1"/>
          </p:nvPr>
        </p:nvSpPr>
        <p:spPr>
          <a:xfrm>
            <a:off x="457200" y="1371600"/>
            <a:ext cx="8229600" cy="5181600"/>
          </a:xfrm>
        </p:spPr>
        <p:txBody>
          <a:bodyPr/>
          <a:lstStyle/>
          <a:p>
            <a:pPr>
              <a:defRPr/>
            </a:pPr>
            <a:r>
              <a:rPr lang="zh-CN" altLang="en-US"/>
              <a:t>类型转换</a:t>
            </a:r>
            <a:endParaRPr lang="en-US" altLang="zh-CN"/>
          </a:p>
          <a:p>
            <a:pPr lvl="1">
              <a:defRPr/>
            </a:pPr>
            <a:r>
              <a:rPr lang="zh-CN" altLang="en-US"/>
              <a:t>编译器有时候需要把运算的某个分量进行转换，以保证在进行运算时运算分量具有相同的类型</a:t>
            </a:r>
            <a:endParaRPr lang="en-US" altLang="zh-CN"/>
          </a:p>
          <a:p>
            <a:pPr>
              <a:defRPr/>
            </a:pPr>
            <a:r>
              <a:rPr lang="zh-CN" altLang="en-US"/>
              <a:t>不同语言具有不同的类型转换规则</a:t>
            </a:r>
            <a:endParaRPr lang="en-US" altLang="zh-CN"/>
          </a:p>
          <a:p>
            <a:pPr lvl="1">
              <a:defRPr/>
            </a:pPr>
            <a:r>
              <a:rPr lang="zh-CN" altLang="en-US"/>
              <a:t>如</a:t>
            </a:r>
            <a:r>
              <a:rPr lang="en-US" altLang="zh-CN"/>
              <a:t>Java</a:t>
            </a:r>
            <a:r>
              <a:rPr lang="zh-CN" altLang="en-US"/>
              <a:t>的拓宽（</a:t>
            </a:r>
            <a:r>
              <a:rPr lang="en-US" altLang="zh-CN" i="1"/>
              <a:t>widening</a:t>
            </a:r>
            <a:r>
              <a:rPr lang="zh-CN" altLang="en-US"/>
              <a:t>）转换和窄化（</a:t>
            </a:r>
            <a:r>
              <a:rPr lang="en-US" altLang="zh-CN" i="1"/>
              <a:t>narrowing</a:t>
            </a:r>
            <a:r>
              <a:rPr lang="zh-CN" altLang="en-US"/>
              <a:t>）转换</a:t>
            </a:r>
            <a:endParaRPr lang="en-US" altLang="zh-CN"/>
          </a:p>
          <a:p>
            <a:pPr>
              <a:defRPr/>
            </a:pPr>
            <a:r>
              <a:rPr lang="zh-CN" altLang="en-US"/>
              <a:t>隐式转换（自动类型转换）</a:t>
            </a:r>
            <a:endParaRPr lang="en-US" altLang="zh-CN"/>
          </a:p>
          <a:p>
            <a:pPr lvl="1">
              <a:defRPr/>
            </a:pPr>
            <a:r>
              <a:rPr lang="zh-CN" altLang="en-US"/>
              <a:t>如果类型转换由编译器自动完成，那么这样的转换称为隐式转换（</a:t>
            </a:r>
            <a:r>
              <a:rPr lang="en-US" altLang="zh-CN" i="1"/>
              <a:t>coercing</a:t>
            </a:r>
            <a:r>
              <a:rPr lang="zh-CN" altLang="en-US"/>
              <a:t>）</a:t>
            </a:r>
            <a:endParaRPr lang="en-US" altLang="zh-CN"/>
          </a:p>
          <a:p>
            <a:pPr>
              <a:defRPr/>
            </a:pPr>
            <a:r>
              <a:rPr lang="zh-CN" altLang="en-US"/>
              <a:t>显式转换（强制类型转换 ）</a:t>
            </a:r>
            <a:endParaRPr lang="en-US" altLang="zh-CN"/>
          </a:p>
          <a:p>
            <a:pPr lvl="1">
              <a:defRPr/>
            </a:pPr>
            <a:r>
              <a:rPr lang="zh-CN" altLang="en-US"/>
              <a:t>如果程序员必须写出某些代码来引发类型转换运算，那么这个转换称为显式转换</a:t>
            </a:r>
          </a:p>
        </p:txBody>
      </p:sp>
      <p:sp>
        <p:nvSpPr>
          <p:cNvPr id="4" name="灯片编号占位符 3"/>
          <p:cNvSpPr>
            <a:spLocks noGrp="1"/>
          </p:cNvSpPr>
          <p:nvPr>
            <p:ph type="sldNum" sz="quarter" idx="10"/>
          </p:nvPr>
        </p:nvSpPr>
        <p:spPr/>
        <p:txBody>
          <a:bodyPr/>
          <a:lstStyle/>
          <a:p>
            <a:pPr>
              <a:defRPr/>
            </a:pPr>
            <a:fld id="{F37FC348-B563-4B0C-A745-8A08D458EF00}" type="slidenum">
              <a:rPr lang="zh-CN" altLang="en-US"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4"/>
          <p:cNvSpPr>
            <a:spLocks noGrp="1"/>
          </p:cNvSpPr>
          <p:nvPr>
            <p:ph type="title"/>
          </p:nvPr>
        </p:nvSpPr>
        <p:spPr/>
        <p:txBody>
          <a:bodyPr/>
          <a:lstStyle/>
          <a:p>
            <a:r>
              <a:rPr lang="zh-CN" altLang="en-US"/>
              <a:t>例</a:t>
            </a:r>
            <a:r>
              <a:rPr lang="en-US" altLang="zh-CN"/>
              <a:t>……</a:t>
            </a:r>
            <a:r>
              <a:rPr lang="zh-CN" altLang="en-US"/>
              <a:t>类型转换</a:t>
            </a:r>
          </a:p>
        </p:txBody>
      </p:sp>
      <p:sp>
        <p:nvSpPr>
          <p:cNvPr id="56323" name="内容占位符 5"/>
          <p:cNvSpPr>
            <a:spLocks noGrp="1"/>
          </p:cNvSpPr>
          <p:nvPr>
            <p:ph idx="1"/>
          </p:nvPr>
        </p:nvSpPr>
        <p:spPr>
          <a:xfrm>
            <a:off x="457200" y="1371600"/>
            <a:ext cx="8229600" cy="838200"/>
          </a:xfrm>
        </p:spPr>
        <p:txBody>
          <a:bodyPr/>
          <a:lstStyle/>
          <a:p>
            <a:r>
              <a:rPr lang="en-US" altLang="zh-CN"/>
              <a:t>Java</a:t>
            </a:r>
            <a:r>
              <a:rPr lang="zh-CN" altLang="en-US"/>
              <a:t>中简单类型的转换</a:t>
            </a: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2AA72524-38AB-4BAA-9AC5-52225F9D33BF}" type="slidenum">
              <a:rPr lang="zh-CN" altLang="en-US" smtClean="0"/>
              <a:pPr>
                <a:defRPr/>
              </a:pPr>
              <a:t>52</a:t>
            </a:fld>
            <a:endParaRPr lang="en-US" altLang="zh-CN"/>
          </a:p>
        </p:txBody>
      </p:sp>
      <p:pic>
        <p:nvPicPr>
          <p:cNvPr id="56325" name="Picture 2"/>
          <p:cNvPicPr>
            <a:picLocks noChangeAspect="1" noChangeArrowheads="1"/>
          </p:cNvPicPr>
          <p:nvPr/>
        </p:nvPicPr>
        <p:blipFill>
          <a:blip r:embed="rId2"/>
          <a:srcRect/>
          <a:stretch>
            <a:fillRect/>
          </a:stretch>
        </p:blipFill>
        <p:spPr bwMode="auto">
          <a:xfrm>
            <a:off x="990600" y="2057400"/>
            <a:ext cx="7467600" cy="43624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例</a:t>
            </a:r>
            <a:r>
              <a:rPr lang="en-US" altLang="zh-CN"/>
              <a:t>……</a:t>
            </a:r>
            <a:r>
              <a:rPr lang="zh-CN" altLang="en-US"/>
              <a:t>类型转换</a:t>
            </a:r>
          </a:p>
        </p:txBody>
      </p:sp>
      <p:sp>
        <p:nvSpPr>
          <p:cNvPr id="57347" name="内容占位符 2"/>
          <p:cNvSpPr>
            <a:spLocks noGrp="1"/>
          </p:cNvSpPr>
          <p:nvPr>
            <p:ph idx="1"/>
          </p:nvPr>
        </p:nvSpPr>
        <p:spPr>
          <a:xfrm>
            <a:off x="457200" y="1371600"/>
            <a:ext cx="8229600" cy="609600"/>
          </a:xfrm>
        </p:spPr>
        <p:txBody>
          <a:bodyPr/>
          <a:lstStyle/>
          <a:p>
            <a:r>
              <a:rPr lang="zh-CN" altLang="en-US"/>
              <a:t>表达式求值中引入的类型转换</a:t>
            </a:r>
          </a:p>
        </p:txBody>
      </p:sp>
      <p:pic>
        <p:nvPicPr>
          <p:cNvPr id="60418" name="Picture 2"/>
          <p:cNvPicPr>
            <a:picLocks noChangeAspect="1" noChangeArrowheads="1"/>
          </p:cNvPicPr>
          <p:nvPr/>
        </p:nvPicPr>
        <p:blipFill>
          <a:blip r:embed="rId2"/>
          <a:srcRect/>
          <a:stretch>
            <a:fillRect/>
          </a:stretch>
        </p:blipFill>
        <p:spPr bwMode="auto">
          <a:xfrm>
            <a:off x="914400" y="1981200"/>
            <a:ext cx="6878638" cy="1752600"/>
          </a:xfrm>
          <a:prstGeom prst="rect">
            <a:avLst/>
          </a:prstGeom>
          <a:noFill/>
          <a:ln w="9525">
            <a:solidFill>
              <a:schemeClr val="accent5">
                <a:lumMod val="60000"/>
                <a:lumOff val="40000"/>
              </a:schemeClr>
            </a:solidFill>
            <a:miter lim="800000"/>
            <a:headEnd/>
            <a:tailEnd/>
          </a:ln>
          <a:effectLst/>
        </p:spPr>
      </p:pic>
      <p:pic>
        <p:nvPicPr>
          <p:cNvPr id="60419" name="Picture 3"/>
          <p:cNvPicPr>
            <a:picLocks noChangeAspect="1" noChangeArrowheads="1"/>
          </p:cNvPicPr>
          <p:nvPr/>
        </p:nvPicPr>
        <p:blipFill>
          <a:blip r:embed="rId3"/>
          <a:srcRect/>
          <a:stretch>
            <a:fillRect/>
          </a:stretch>
        </p:blipFill>
        <p:spPr bwMode="auto">
          <a:xfrm>
            <a:off x="762000" y="3886200"/>
            <a:ext cx="5372100" cy="2933700"/>
          </a:xfrm>
          <a:prstGeom prst="rect">
            <a:avLst/>
          </a:prstGeom>
          <a:noFill/>
          <a:ln w="9525">
            <a:noFill/>
            <a:miter lim="800000"/>
            <a:headEnd/>
            <a:tailEnd/>
          </a:ln>
        </p:spPr>
      </p:pic>
      <p:pic>
        <p:nvPicPr>
          <p:cNvPr id="60420" name="Picture 4"/>
          <p:cNvPicPr>
            <a:picLocks noChangeAspect="1" noChangeArrowheads="1"/>
          </p:cNvPicPr>
          <p:nvPr/>
        </p:nvPicPr>
        <p:blipFill>
          <a:blip r:embed="rId4"/>
          <a:srcRect/>
          <a:stretch>
            <a:fillRect/>
          </a:stretch>
        </p:blipFill>
        <p:spPr bwMode="auto">
          <a:xfrm>
            <a:off x="4419600" y="6096000"/>
            <a:ext cx="331470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up)">
                                      <p:cBhvr>
                                        <p:cTn id="7" dur="500"/>
                                        <p:tgtEl>
                                          <p:spTgt spid="604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420"/>
                                        </p:tgtEl>
                                        <p:attrNameLst>
                                          <p:attrName>style.visibility</p:attrName>
                                        </p:attrNameLst>
                                      </p:cBhvr>
                                      <p:to>
                                        <p:strVal val="visible"/>
                                      </p:to>
                                    </p:set>
                                    <p:animEffect transition="in" filter="wipe(left)">
                                      <p:cBhvr>
                                        <p:cTn id="11"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副标题 5"/>
          <p:cNvSpPr>
            <a:spLocks noGrp="1"/>
          </p:cNvSpPr>
          <p:nvPr>
            <p:ph type="subTitle" idx="1"/>
          </p:nvPr>
        </p:nvSpPr>
        <p:spPr>
          <a:xfrm>
            <a:off x="2057400" y="5257800"/>
            <a:ext cx="5181600" cy="533400"/>
          </a:xfrm>
        </p:spPr>
        <p:txBody>
          <a:bodyPr/>
          <a:lstStyle/>
          <a:p>
            <a:r>
              <a:rPr lang="zh-CN" altLang="en-US" sz="2800"/>
              <a:t>布尔表达式和控制语句的翻译</a:t>
            </a:r>
          </a:p>
        </p:txBody>
      </p:sp>
      <p:sp>
        <p:nvSpPr>
          <p:cNvPr id="58371" name="标题 4"/>
          <p:cNvSpPr>
            <a:spLocks noGrp="1"/>
          </p:cNvSpPr>
          <p:nvPr>
            <p:ph type="ctrTitle"/>
          </p:nvPr>
        </p:nvSpPr>
        <p:spPr/>
        <p:txBody>
          <a:bodyPr/>
          <a:lstStyle/>
          <a:p>
            <a:r>
              <a:rPr lang="zh-CN" altLang="en-US" dirty="0"/>
              <a:t>控制流的翻译</a:t>
            </a:r>
          </a:p>
        </p:txBody>
      </p:sp>
      <p:sp>
        <p:nvSpPr>
          <p:cNvPr id="58372" name="灯片编号占位符 3"/>
          <p:cNvSpPr>
            <a:spLocks noGrp="1"/>
          </p:cNvSpPr>
          <p:nvPr>
            <p:ph type="sldNum" sz="quarter" idx="12"/>
          </p:nvPr>
        </p:nvSpPr>
        <p:spPr>
          <a:noFill/>
        </p:spPr>
        <p:txBody>
          <a:bodyPr/>
          <a:lstStyle/>
          <a:p>
            <a:fld id="{7832B869-D1EA-46E2-B47C-CD6D6795AE04}" type="slidenum">
              <a:rPr lang="zh-CN" altLang="en-US" smtClean="0">
                <a:ea typeface="宋体" charset="-122"/>
              </a:rPr>
              <a:pPr/>
              <a:t>54</a:t>
            </a:fld>
            <a:endParaRPr lang="en-US" altLang="zh-CN">
              <a:ea typeface="宋体"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a:t>布尔表达式</a:t>
            </a:r>
          </a:p>
        </p:txBody>
      </p:sp>
      <p:sp>
        <p:nvSpPr>
          <p:cNvPr id="59395" name="内容占位符 2"/>
          <p:cNvSpPr>
            <a:spLocks noGrp="1"/>
          </p:cNvSpPr>
          <p:nvPr>
            <p:ph idx="1"/>
          </p:nvPr>
        </p:nvSpPr>
        <p:spPr>
          <a:xfrm>
            <a:off x="152400" y="1295400"/>
            <a:ext cx="8915400" cy="5092700"/>
          </a:xfrm>
        </p:spPr>
        <p:txBody>
          <a:bodyPr/>
          <a:lstStyle/>
          <a:p>
            <a:pPr>
              <a:lnSpc>
                <a:spcPct val="130000"/>
              </a:lnSpc>
              <a:defRPr/>
            </a:pPr>
            <a:r>
              <a:rPr lang="zh-CN" altLang="en-US" sz="2800" dirty="0"/>
              <a:t>布尔表达式在程序设计语言中的作用</a:t>
            </a:r>
            <a:endParaRPr lang="en-US" altLang="zh-CN" sz="2800" dirty="0"/>
          </a:p>
          <a:p>
            <a:pPr marL="914400" lvl="1" indent="-457200">
              <a:lnSpc>
                <a:spcPct val="130000"/>
              </a:lnSpc>
              <a:buFont typeface="华文行楷" pitchFamily="2" charset="-122"/>
              <a:buAutoNum type="arabicPeriod"/>
              <a:defRPr/>
            </a:pPr>
            <a:r>
              <a:rPr lang="zh-CN" altLang="en-US" sz="2400" dirty="0"/>
              <a:t>计算逻辑值</a:t>
            </a:r>
            <a:endParaRPr lang="en-US" altLang="zh-CN" sz="2400" dirty="0"/>
          </a:p>
          <a:p>
            <a:pPr marL="1314450" lvl="2" indent="-457200">
              <a:lnSpc>
                <a:spcPct val="130000"/>
              </a:lnSpc>
              <a:defRPr/>
            </a:pPr>
            <a:r>
              <a:rPr lang="zh-CN" altLang="en-US" sz="2400" dirty="0"/>
              <a:t>布尔表达式的值可以表示</a:t>
            </a:r>
            <a:r>
              <a:rPr lang="en-US" altLang="zh-CN" sz="2400" dirty="0"/>
              <a:t>true</a:t>
            </a:r>
            <a:r>
              <a:rPr lang="zh-CN" altLang="en-US" sz="2400" dirty="0"/>
              <a:t>或</a:t>
            </a:r>
            <a:r>
              <a:rPr lang="en-US" altLang="zh-CN" sz="2400" dirty="0"/>
              <a:t>false</a:t>
            </a:r>
          </a:p>
          <a:p>
            <a:pPr marL="1314450" lvl="2" indent="-457200">
              <a:lnSpc>
                <a:spcPct val="130000"/>
              </a:lnSpc>
              <a:defRPr/>
            </a:pPr>
            <a:r>
              <a:rPr lang="zh-CN" altLang="en-US" sz="2400" dirty="0"/>
              <a:t>这样的布尔表达式</a:t>
            </a:r>
            <a:r>
              <a:rPr lang="zh-CN" altLang="en-US" sz="2400" dirty="0">
                <a:solidFill>
                  <a:srgbClr val="FF0000"/>
                </a:solidFill>
              </a:rPr>
              <a:t>可以像算术表达式一样</a:t>
            </a:r>
            <a:r>
              <a:rPr lang="zh-CN" altLang="en-US" sz="2400" dirty="0"/>
              <a:t>，使用带有逻辑运算符的三地址指令求值</a:t>
            </a:r>
            <a:endParaRPr lang="en-US" altLang="zh-CN" sz="2400" dirty="0"/>
          </a:p>
          <a:p>
            <a:pPr marL="914400" lvl="1" indent="-457200">
              <a:lnSpc>
                <a:spcPct val="130000"/>
              </a:lnSpc>
              <a:buFont typeface="华文行楷" pitchFamily="2" charset="-122"/>
              <a:buAutoNum type="arabicPeriod"/>
              <a:defRPr/>
            </a:pPr>
            <a:r>
              <a:rPr lang="zh-CN" altLang="en-US" sz="2400" dirty="0"/>
              <a:t>改变控制流</a:t>
            </a:r>
            <a:endParaRPr lang="en-US" altLang="zh-CN" sz="2400" dirty="0"/>
          </a:p>
          <a:p>
            <a:pPr marL="1314450" lvl="2" indent="-457200">
              <a:lnSpc>
                <a:spcPct val="130000"/>
              </a:lnSpc>
              <a:defRPr/>
            </a:pPr>
            <a:r>
              <a:rPr lang="zh-CN" altLang="en-US" sz="2400" dirty="0"/>
              <a:t>用作语句中改变控制流的条件表达式</a:t>
            </a:r>
            <a:endParaRPr lang="en-US" altLang="zh-CN" sz="2400" dirty="0"/>
          </a:p>
          <a:p>
            <a:pPr marL="1314450" lvl="2" indent="-457200">
              <a:lnSpc>
                <a:spcPct val="130000"/>
              </a:lnSpc>
              <a:defRPr/>
            </a:pPr>
            <a:r>
              <a:rPr lang="zh-CN" altLang="en-US" sz="2400" dirty="0"/>
              <a:t>这些布尔表达式的值由程序到达的某个位置隐含地指出</a:t>
            </a:r>
            <a:endParaRPr lang="en-US" altLang="zh-CN" sz="2400" dirty="0"/>
          </a:p>
          <a:p>
            <a:pPr marL="914400" lvl="1" indent="-457200">
              <a:lnSpc>
                <a:spcPct val="130000"/>
              </a:lnSpc>
              <a:defRPr/>
            </a:pPr>
            <a:r>
              <a:rPr lang="zh-CN" altLang="en-US" sz="2400" dirty="0"/>
              <a:t>布尔表达式的使用意图根据上下文确定</a:t>
            </a:r>
            <a:endParaRPr lang="en-US" altLang="zh-CN" sz="2400" dirty="0"/>
          </a:p>
        </p:txBody>
      </p:sp>
      <p:sp>
        <p:nvSpPr>
          <p:cNvPr id="4" name="灯片编号占位符 3"/>
          <p:cNvSpPr>
            <a:spLocks noGrp="1"/>
          </p:cNvSpPr>
          <p:nvPr>
            <p:ph type="sldNum" sz="quarter" idx="10"/>
          </p:nvPr>
        </p:nvSpPr>
        <p:spPr/>
        <p:txBody>
          <a:bodyPr/>
          <a:lstStyle/>
          <a:p>
            <a:pPr>
              <a:defRPr/>
            </a:pPr>
            <a:fld id="{798E7CE6-4227-4A55-B739-61F230F7504C}" type="slidenum">
              <a:rPr lang="zh-CN" altLang="en-US"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a:t>布尔表达式</a:t>
            </a:r>
          </a:p>
        </p:txBody>
      </p:sp>
      <p:sp>
        <p:nvSpPr>
          <p:cNvPr id="3" name="内容占位符 2"/>
          <p:cNvSpPr>
            <a:spLocks noGrp="1"/>
          </p:cNvSpPr>
          <p:nvPr>
            <p:ph idx="1"/>
          </p:nvPr>
        </p:nvSpPr>
        <p:spPr>
          <a:xfrm>
            <a:off x="228600" y="1371600"/>
            <a:ext cx="8686800" cy="4572000"/>
          </a:xfrm>
        </p:spPr>
        <p:txBody>
          <a:bodyPr/>
          <a:lstStyle/>
          <a:p>
            <a:pPr marL="514350" lvl="1" indent="-457200">
              <a:lnSpc>
                <a:spcPct val="130000"/>
              </a:lnSpc>
              <a:buClr>
                <a:schemeClr val="hlink"/>
              </a:buClr>
              <a:buFont typeface="Wingdings" pitchFamily="2" charset="2"/>
              <a:buChar char="v"/>
              <a:defRPr/>
            </a:pPr>
            <a:r>
              <a:rPr lang="zh-CN" altLang="en-US" sz="2800" dirty="0"/>
              <a:t>生成布尔表达式的文法</a:t>
            </a:r>
            <a:endParaRPr lang="en-US" altLang="zh-CN" sz="2800" dirty="0"/>
          </a:p>
          <a:p>
            <a:pPr marL="914400" lvl="1" indent="-457200">
              <a:lnSpc>
                <a:spcPct val="130000"/>
              </a:lnSpc>
              <a:defRPr/>
            </a:pPr>
            <a:r>
              <a:rPr lang="zh-CN" altLang="en-US" sz="2800" dirty="0"/>
              <a:t>布尔表达式由作用于布尔变量或关系表达式的布尔运算符构成</a:t>
            </a:r>
            <a:endParaRPr lang="en-US" altLang="zh-CN" sz="2800" dirty="0"/>
          </a:p>
        </p:txBody>
      </p:sp>
      <p:sp>
        <p:nvSpPr>
          <p:cNvPr id="4" name="灯片编号占位符 3"/>
          <p:cNvSpPr>
            <a:spLocks noGrp="1"/>
          </p:cNvSpPr>
          <p:nvPr>
            <p:ph type="sldNum" sz="quarter" idx="10"/>
          </p:nvPr>
        </p:nvSpPr>
        <p:spPr/>
        <p:txBody>
          <a:bodyPr/>
          <a:lstStyle/>
          <a:p>
            <a:pPr>
              <a:defRPr/>
            </a:pPr>
            <a:fld id="{A7FD4231-266A-4D91-9A18-B11B3B81E388}" type="slidenum">
              <a:rPr lang="zh-CN" altLang="en-US" smtClean="0"/>
              <a:pPr>
                <a:defRPr/>
              </a:pPr>
              <a:t>56</a:t>
            </a:fld>
            <a:endParaRPr lang="en-US" altLang="zh-CN"/>
          </a:p>
        </p:txBody>
      </p:sp>
      <p:pic>
        <p:nvPicPr>
          <p:cNvPr id="60421" name="Picture 2"/>
          <p:cNvPicPr>
            <a:picLocks noChangeAspect="1" noChangeArrowheads="1"/>
          </p:cNvPicPr>
          <p:nvPr/>
        </p:nvPicPr>
        <p:blipFill>
          <a:blip r:embed="rId2"/>
          <a:srcRect/>
          <a:stretch>
            <a:fillRect/>
          </a:stretch>
        </p:blipFill>
        <p:spPr bwMode="auto">
          <a:xfrm>
            <a:off x="533400" y="3352800"/>
            <a:ext cx="7927975" cy="5334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a:t>短路代码</a:t>
            </a:r>
            <a:r>
              <a:rPr lang="en-US" altLang="zh-CN" dirty="0"/>
              <a:t>&amp;</a:t>
            </a:r>
            <a:r>
              <a:rPr lang="zh-CN" altLang="en-US" dirty="0"/>
              <a:t>跳转代码</a:t>
            </a:r>
          </a:p>
        </p:txBody>
      </p:sp>
      <p:sp>
        <p:nvSpPr>
          <p:cNvPr id="61443" name="内容占位符 2"/>
          <p:cNvSpPr>
            <a:spLocks noGrp="1"/>
          </p:cNvSpPr>
          <p:nvPr>
            <p:ph idx="1"/>
          </p:nvPr>
        </p:nvSpPr>
        <p:spPr>
          <a:xfrm>
            <a:off x="228600" y="1143000"/>
            <a:ext cx="8763000" cy="3810000"/>
          </a:xfrm>
        </p:spPr>
        <p:txBody>
          <a:bodyPr/>
          <a:lstStyle/>
          <a:p>
            <a:pPr>
              <a:defRPr/>
            </a:pPr>
            <a:r>
              <a:rPr lang="zh-CN" altLang="en-US" sz="2800" dirty="0"/>
              <a:t>布尔表达式的短路语义</a:t>
            </a:r>
            <a:endParaRPr lang="en-US" altLang="zh-CN" sz="2800" dirty="0"/>
          </a:p>
          <a:p>
            <a:pPr lvl="1">
              <a:defRPr/>
            </a:pPr>
            <a:r>
              <a:rPr lang="zh-CN" altLang="en-US" sz="2400" dirty="0"/>
              <a:t>给定表达式</a:t>
            </a:r>
            <a:r>
              <a:rPr lang="en-US" altLang="zh-CN" sz="2400" dirty="0"/>
              <a:t>B</a:t>
            </a:r>
            <a:r>
              <a:rPr lang="en-US" altLang="zh-CN" sz="2400" baseline="-25000" dirty="0"/>
              <a:t>1</a:t>
            </a:r>
            <a:r>
              <a:rPr lang="en-US" altLang="zh-CN" sz="2400" dirty="0"/>
              <a:t>||B</a:t>
            </a:r>
            <a:r>
              <a:rPr lang="en-US" altLang="zh-CN" sz="2400" baseline="-25000" dirty="0"/>
              <a:t>2</a:t>
            </a:r>
            <a:r>
              <a:rPr lang="zh-CN" altLang="en-US" sz="2400" dirty="0"/>
              <a:t>，如果</a:t>
            </a:r>
            <a:r>
              <a:rPr lang="en-US" altLang="zh-CN" sz="2400" dirty="0"/>
              <a:t>B</a:t>
            </a:r>
            <a:r>
              <a:rPr lang="en-US" altLang="zh-CN" sz="2400" baseline="-25000" dirty="0"/>
              <a:t>1</a:t>
            </a:r>
            <a:r>
              <a:rPr lang="zh-CN" altLang="en-US" sz="2400" dirty="0"/>
              <a:t>为真，则整个表达式为真</a:t>
            </a:r>
            <a:endParaRPr lang="en-US" altLang="zh-CN" sz="2400" dirty="0"/>
          </a:p>
          <a:p>
            <a:pPr lvl="1">
              <a:defRPr/>
            </a:pPr>
            <a:r>
              <a:rPr lang="zh-CN" altLang="en-US" sz="2400" dirty="0"/>
              <a:t>给定</a:t>
            </a:r>
            <a:r>
              <a:rPr lang="en-US" altLang="zh-CN" sz="2400" dirty="0"/>
              <a:t>B</a:t>
            </a:r>
            <a:r>
              <a:rPr lang="en-US" altLang="zh-CN" sz="2400" baseline="-25000" dirty="0"/>
              <a:t>1</a:t>
            </a:r>
            <a:r>
              <a:rPr lang="en-US" altLang="zh-CN" sz="2400" dirty="0"/>
              <a:t>&amp;&amp;B</a:t>
            </a:r>
            <a:r>
              <a:rPr lang="en-US" altLang="zh-CN" sz="2400" baseline="-25000" dirty="0"/>
              <a:t>2</a:t>
            </a:r>
            <a:r>
              <a:rPr lang="zh-CN" altLang="en-US" sz="2400" dirty="0"/>
              <a:t>，如果</a:t>
            </a:r>
            <a:r>
              <a:rPr lang="en-US" altLang="zh-CN" sz="2400" dirty="0"/>
              <a:t>B</a:t>
            </a:r>
            <a:r>
              <a:rPr lang="en-US" altLang="zh-CN" sz="2400" baseline="-25000" dirty="0"/>
              <a:t>1</a:t>
            </a:r>
            <a:r>
              <a:rPr lang="zh-CN" altLang="en-US" sz="2400" dirty="0"/>
              <a:t>为假，则整个表达式为假</a:t>
            </a:r>
            <a:endParaRPr lang="en-US" altLang="zh-CN" sz="2400" dirty="0"/>
          </a:p>
          <a:p>
            <a:pPr>
              <a:defRPr/>
            </a:pPr>
            <a:r>
              <a:rPr lang="zh-CN" altLang="en-US" sz="2800" dirty="0"/>
              <a:t>跳转代码</a:t>
            </a:r>
            <a:endParaRPr lang="en-US" altLang="zh-CN" sz="2800" dirty="0"/>
          </a:p>
          <a:p>
            <a:pPr lvl="1">
              <a:defRPr/>
            </a:pPr>
            <a:r>
              <a:rPr lang="zh-CN" altLang="en-US" sz="2400" dirty="0"/>
              <a:t>在短路代码中，布尔运算符</a:t>
            </a:r>
            <a:r>
              <a:rPr lang="en-US" altLang="zh-CN" sz="2400" dirty="0"/>
              <a:t>&amp;&amp;</a:t>
            </a:r>
            <a:r>
              <a:rPr lang="zh-CN" altLang="en-US" sz="2400" dirty="0"/>
              <a:t>、</a:t>
            </a:r>
            <a:r>
              <a:rPr lang="en-US" altLang="zh-CN" sz="2400" dirty="0"/>
              <a:t>||</a:t>
            </a:r>
            <a:r>
              <a:rPr lang="zh-CN" altLang="en-US" sz="2400" dirty="0"/>
              <a:t>、</a:t>
            </a:r>
            <a:r>
              <a:rPr lang="en-US" altLang="zh-CN" sz="2400" dirty="0"/>
              <a:t>!</a:t>
            </a:r>
            <a:r>
              <a:rPr lang="zh-CN" altLang="en-US" sz="2400" dirty="0"/>
              <a:t>被翻译为跳转指令</a:t>
            </a:r>
            <a:endParaRPr lang="en-US" altLang="zh-CN" sz="2400" dirty="0"/>
          </a:p>
          <a:p>
            <a:pPr lvl="1">
              <a:defRPr/>
            </a:pPr>
            <a:r>
              <a:rPr lang="zh-CN" altLang="en-US" sz="2400" dirty="0"/>
              <a:t>运算符本身不出现在代码中，布尔表达式的值是通过代码序列中的位置来表示的</a:t>
            </a:r>
            <a:endParaRPr lang="en-US" altLang="zh-CN" sz="2400" dirty="0"/>
          </a:p>
          <a:p>
            <a:pPr lvl="1">
              <a:defRPr/>
            </a:pPr>
            <a:r>
              <a:rPr lang="zh-CN" altLang="en-US" sz="2400" dirty="0"/>
              <a:t>例</a:t>
            </a:r>
            <a:r>
              <a:rPr lang="en-US" altLang="zh-CN" sz="2400" dirty="0"/>
              <a:t>6.14</a:t>
            </a:r>
            <a:endParaRPr lang="zh-CN" altLang="en-US" sz="2400" dirty="0"/>
          </a:p>
        </p:txBody>
      </p:sp>
      <p:sp>
        <p:nvSpPr>
          <p:cNvPr id="4" name="灯片编号占位符 3"/>
          <p:cNvSpPr>
            <a:spLocks noGrp="1"/>
          </p:cNvSpPr>
          <p:nvPr>
            <p:ph type="sldNum" sz="quarter" idx="10"/>
          </p:nvPr>
        </p:nvSpPr>
        <p:spPr/>
        <p:txBody>
          <a:bodyPr/>
          <a:lstStyle/>
          <a:p>
            <a:pPr>
              <a:defRPr/>
            </a:pPr>
            <a:fld id="{19177B40-82EA-4F47-8F20-169D7302BD4D}" type="slidenum">
              <a:rPr lang="zh-CN" altLang="en-US" smtClean="0"/>
              <a:pPr>
                <a:defRPr/>
              </a:pPr>
              <a:t>57</a:t>
            </a:fld>
            <a:endParaRPr lang="en-US" altLang="zh-CN"/>
          </a:p>
        </p:txBody>
      </p:sp>
      <p:pic>
        <p:nvPicPr>
          <p:cNvPr id="61445" name="Picture 3"/>
          <p:cNvPicPr>
            <a:picLocks noChangeAspect="1" noChangeArrowheads="1"/>
          </p:cNvPicPr>
          <p:nvPr/>
        </p:nvPicPr>
        <p:blipFill>
          <a:blip r:embed="rId2"/>
          <a:srcRect/>
          <a:stretch>
            <a:fillRect/>
          </a:stretch>
        </p:blipFill>
        <p:spPr bwMode="auto">
          <a:xfrm>
            <a:off x="2286000" y="4876800"/>
            <a:ext cx="4259263" cy="838200"/>
          </a:xfrm>
          <a:prstGeom prst="rect">
            <a:avLst/>
          </a:prstGeom>
          <a:noFill/>
          <a:ln w="9525">
            <a:noFill/>
            <a:miter lim="800000"/>
            <a:headEnd/>
            <a:tailEnd/>
          </a:ln>
        </p:spPr>
      </p:pic>
      <p:pic>
        <p:nvPicPr>
          <p:cNvPr id="62468" name="Picture 4"/>
          <p:cNvPicPr>
            <a:picLocks noChangeAspect="1" noChangeArrowheads="1"/>
          </p:cNvPicPr>
          <p:nvPr/>
        </p:nvPicPr>
        <p:blipFill>
          <a:blip r:embed="rId3"/>
          <a:srcRect/>
          <a:stretch>
            <a:fillRect/>
          </a:stretch>
        </p:blipFill>
        <p:spPr bwMode="auto">
          <a:xfrm>
            <a:off x="4191000" y="5257800"/>
            <a:ext cx="3956050" cy="160020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a:t>控制流语句</a:t>
            </a:r>
          </a:p>
        </p:txBody>
      </p:sp>
      <p:sp>
        <p:nvSpPr>
          <p:cNvPr id="62467" name="内容占位符 2"/>
          <p:cNvSpPr>
            <a:spLocks noGrp="1"/>
          </p:cNvSpPr>
          <p:nvPr>
            <p:ph idx="1"/>
          </p:nvPr>
        </p:nvSpPr>
        <p:spPr>
          <a:xfrm>
            <a:off x="457200" y="1371600"/>
            <a:ext cx="8229600" cy="1447800"/>
          </a:xfrm>
        </p:spPr>
        <p:txBody>
          <a:bodyPr/>
          <a:lstStyle/>
          <a:p>
            <a:pPr>
              <a:defRPr/>
            </a:pPr>
            <a:r>
              <a:rPr lang="zh-CN" altLang="en-US" dirty="0"/>
              <a:t>布尔表达式作控制语句的条件时的翻译</a:t>
            </a:r>
            <a:endParaRPr lang="en-US" altLang="zh-CN" dirty="0"/>
          </a:p>
          <a:p>
            <a:pPr lvl="1">
              <a:defRPr/>
            </a:pPr>
            <a:r>
              <a:rPr lang="zh-CN" altLang="en-US" dirty="0"/>
              <a:t>考虑在以下文法生成的语句的上下文中，如何把布尔表达式翻译成三地址代码</a:t>
            </a:r>
          </a:p>
        </p:txBody>
      </p:sp>
      <p:sp>
        <p:nvSpPr>
          <p:cNvPr id="4" name="灯片编号占位符 3"/>
          <p:cNvSpPr>
            <a:spLocks noGrp="1"/>
          </p:cNvSpPr>
          <p:nvPr>
            <p:ph type="sldNum" sz="quarter" idx="10"/>
          </p:nvPr>
        </p:nvSpPr>
        <p:spPr/>
        <p:txBody>
          <a:bodyPr/>
          <a:lstStyle/>
          <a:p>
            <a:pPr>
              <a:defRPr/>
            </a:pPr>
            <a:fld id="{929CA0D2-F467-402F-A138-34EB99B2A91A}" type="slidenum">
              <a:rPr lang="zh-CN" altLang="en-US" smtClean="0"/>
              <a:pPr>
                <a:defRPr/>
              </a:pPr>
              <a:t>58</a:t>
            </a:fld>
            <a:endParaRPr lang="en-US" altLang="zh-CN"/>
          </a:p>
        </p:txBody>
      </p:sp>
      <p:pic>
        <p:nvPicPr>
          <p:cNvPr id="62469" name="Picture 2"/>
          <p:cNvPicPr>
            <a:picLocks noChangeAspect="1" noChangeArrowheads="1"/>
          </p:cNvPicPr>
          <p:nvPr/>
        </p:nvPicPr>
        <p:blipFill>
          <a:blip r:embed="rId2"/>
          <a:srcRect/>
          <a:stretch>
            <a:fillRect/>
          </a:stretch>
        </p:blipFill>
        <p:spPr bwMode="auto">
          <a:xfrm>
            <a:off x="1981200" y="2895600"/>
            <a:ext cx="4370388" cy="1371600"/>
          </a:xfrm>
          <a:prstGeom prst="rect">
            <a:avLst/>
          </a:prstGeom>
          <a:noFill/>
          <a:ln w="9525">
            <a:noFill/>
            <a:miter lim="800000"/>
            <a:headEnd/>
            <a:tailEnd/>
          </a:ln>
        </p:spPr>
      </p:pic>
      <p:sp>
        <p:nvSpPr>
          <p:cNvPr id="7" name="内容占位符 2"/>
          <p:cNvSpPr txBox="1">
            <a:spLocks/>
          </p:cNvSpPr>
          <p:nvPr/>
        </p:nvSpPr>
        <p:spPr bwMode="auto">
          <a:xfrm>
            <a:off x="457200" y="4495800"/>
            <a:ext cx="8229600" cy="1600200"/>
          </a:xfrm>
          <a:prstGeom prst="rect">
            <a:avLst/>
          </a:prstGeom>
          <a:noFill/>
          <a:ln w="9525">
            <a:noFill/>
            <a:miter lim="800000"/>
            <a:headEnd/>
            <a:tailEnd/>
          </a:ln>
        </p:spPr>
        <p:txBody>
          <a:bodyPr/>
          <a:lstStyle/>
          <a:p>
            <a:pPr marL="742950" lvl="1" indent="-285750" eaLnBrk="0" hangingPunct="0">
              <a:lnSpc>
                <a:spcPct val="120000"/>
              </a:lnSpc>
              <a:spcBef>
                <a:spcPct val="20000"/>
              </a:spcBef>
              <a:buClr>
                <a:schemeClr val="accent1"/>
              </a:buClr>
              <a:buFont typeface="Wingdings" pitchFamily="2" charset="2"/>
              <a:buChar char="§"/>
            </a:pPr>
            <a:r>
              <a:rPr lang="zh-CN" altLang="en-US" sz="2200">
                <a:latin typeface="Times New Roman" pitchFamily="18" charset="0"/>
                <a:ea typeface="华文新魏" pitchFamily="2" charset="-122"/>
              </a:rPr>
              <a:t>综合属性</a:t>
            </a:r>
            <a:r>
              <a:rPr lang="en-US" altLang="zh-CN" sz="2200" i="1">
                <a:latin typeface="Times New Roman" pitchFamily="18" charset="0"/>
                <a:ea typeface="华文新魏" pitchFamily="2" charset="-122"/>
              </a:rPr>
              <a:t>code</a:t>
            </a:r>
            <a:r>
              <a:rPr lang="zh-CN" altLang="en-US" sz="2200">
                <a:latin typeface="Times New Roman" pitchFamily="18" charset="0"/>
                <a:ea typeface="华文新魏" pitchFamily="2" charset="-122"/>
              </a:rPr>
              <a:t>：给出翻译得到的三地址指令</a:t>
            </a:r>
            <a:endParaRPr lang="en-US" altLang="zh-CN" sz="2200">
              <a:latin typeface="Times New Roman" pitchFamily="18" charset="0"/>
              <a:ea typeface="华文新魏" pitchFamily="2" charset="-122"/>
            </a:endParaRPr>
          </a:p>
          <a:p>
            <a:pPr marL="742950" lvl="1" indent="-285750" eaLnBrk="0" hangingPunct="0">
              <a:lnSpc>
                <a:spcPct val="120000"/>
              </a:lnSpc>
              <a:spcBef>
                <a:spcPct val="20000"/>
              </a:spcBef>
              <a:buClr>
                <a:schemeClr val="accent1"/>
              </a:buClr>
              <a:buFont typeface="Wingdings" pitchFamily="2" charset="2"/>
              <a:buChar char="§"/>
            </a:pPr>
            <a:r>
              <a:rPr lang="zh-CN" altLang="en-US" sz="2200">
                <a:latin typeface="Times New Roman" pitchFamily="18" charset="0"/>
                <a:ea typeface="华文新魏" pitchFamily="2" charset="-122"/>
              </a:rPr>
              <a:t>继承属性</a:t>
            </a:r>
            <a:r>
              <a:rPr lang="en-US" altLang="zh-CN" sz="2200" i="1">
                <a:latin typeface="Times New Roman" pitchFamily="18" charset="0"/>
                <a:ea typeface="华文新魏" pitchFamily="2" charset="-122"/>
              </a:rPr>
              <a:t>B.true</a:t>
            </a:r>
            <a:r>
              <a:rPr lang="zh-CN" altLang="en-US" sz="2200">
                <a:latin typeface="Times New Roman" pitchFamily="18" charset="0"/>
                <a:ea typeface="华文新魏" pitchFamily="2" charset="-122"/>
              </a:rPr>
              <a:t>和</a:t>
            </a:r>
            <a:r>
              <a:rPr lang="en-US" altLang="zh-CN" sz="2200" i="1">
                <a:latin typeface="Times New Roman" pitchFamily="18" charset="0"/>
                <a:ea typeface="华文新魏" pitchFamily="2" charset="-122"/>
              </a:rPr>
              <a:t>B.false</a:t>
            </a:r>
            <a:r>
              <a:rPr lang="zh-CN" altLang="en-US" sz="2200">
                <a:latin typeface="Times New Roman" pitchFamily="18" charset="0"/>
                <a:ea typeface="华文新魏" pitchFamily="2" charset="-122"/>
              </a:rPr>
              <a:t>：表示跳转标号</a:t>
            </a:r>
            <a:endParaRPr lang="en-US" altLang="zh-CN" sz="2200">
              <a:latin typeface="Times New Roman" pitchFamily="18" charset="0"/>
              <a:ea typeface="华文新魏" pitchFamily="2" charset="-122"/>
            </a:endParaRPr>
          </a:p>
          <a:p>
            <a:pPr marL="742950" lvl="1" indent="-285750" eaLnBrk="0" hangingPunct="0">
              <a:lnSpc>
                <a:spcPct val="120000"/>
              </a:lnSpc>
              <a:spcBef>
                <a:spcPct val="20000"/>
              </a:spcBef>
              <a:buClr>
                <a:schemeClr val="accent1"/>
              </a:buClr>
              <a:buFont typeface="Wingdings" pitchFamily="2" charset="2"/>
              <a:buChar char="§"/>
            </a:pPr>
            <a:r>
              <a:rPr lang="zh-CN" altLang="en-US" sz="2200">
                <a:latin typeface="Times New Roman" pitchFamily="18" charset="0"/>
                <a:ea typeface="华文新魏" pitchFamily="2" charset="-122"/>
              </a:rPr>
              <a:t>继承属性</a:t>
            </a:r>
            <a:r>
              <a:rPr lang="en-US" altLang="zh-CN" sz="2200" i="1">
                <a:latin typeface="Times New Roman" pitchFamily="18" charset="0"/>
                <a:ea typeface="华文新魏" pitchFamily="2" charset="-122"/>
              </a:rPr>
              <a:t>S.next</a:t>
            </a:r>
            <a:r>
              <a:rPr lang="zh-CN" altLang="en-US" sz="2200">
                <a:latin typeface="Times New Roman" pitchFamily="18" charset="0"/>
                <a:ea typeface="华文新魏" pitchFamily="2" charset="-122"/>
              </a:rPr>
              <a:t>：紧跟在</a:t>
            </a:r>
            <a:r>
              <a:rPr lang="en-US" altLang="zh-CN" sz="2200">
                <a:latin typeface="Times New Roman" pitchFamily="18" charset="0"/>
                <a:ea typeface="华文新魏" pitchFamily="2" charset="-122"/>
              </a:rPr>
              <a:t>S</a:t>
            </a:r>
            <a:r>
              <a:rPr lang="zh-CN" altLang="en-US" sz="2200">
                <a:latin typeface="Times New Roman" pitchFamily="18" charset="0"/>
                <a:ea typeface="华文新魏" pitchFamily="2" charset="-122"/>
              </a:rPr>
              <a:t>代码之后的指令的标号</a:t>
            </a:r>
            <a:endParaRPr lang="zh-CN" altLang="en-US" sz="2000">
              <a:latin typeface="Times New Roman" pitchFamily="18" charset="0"/>
              <a:ea typeface="华文新魏"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t>if, if-else, while</a:t>
            </a:r>
            <a:r>
              <a:rPr lang="zh-CN" altLang="en-US"/>
              <a:t>语句的代码</a:t>
            </a:r>
          </a:p>
        </p:txBody>
      </p:sp>
      <p:sp>
        <p:nvSpPr>
          <p:cNvPr id="4" name="灯片编号占位符 3"/>
          <p:cNvSpPr>
            <a:spLocks noGrp="1"/>
          </p:cNvSpPr>
          <p:nvPr>
            <p:ph type="sldNum" sz="quarter" idx="10"/>
          </p:nvPr>
        </p:nvSpPr>
        <p:spPr/>
        <p:txBody>
          <a:bodyPr/>
          <a:lstStyle/>
          <a:p>
            <a:pPr>
              <a:defRPr/>
            </a:pPr>
            <a:fld id="{8CDAE86A-F545-441C-8932-1CF2CDFAFCF3}" type="slidenum">
              <a:rPr lang="zh-CN" altLang="en-US" smtClean="0"/>
              <a:pPr>
                <a:defRPr/>
              </a:pPr>
              <a:t>59</a:t>
            </a:fld>
            <a:endParaRPr lang="en-US" altLang="zh-CN"/>
          </a:p>
        </p:txBody>
      </p:sp>
      <p:pic>
        <p:nvPicPr>
          <p:cNvPr id="64514" name="Picture 2"/>
          <p:cNvPicPr>
            <a:picLocks noChangeAspect="1" noChangeArrowheads="1"/>
          </p:cNvPicPr>
          <p:nvPr/>
        </p:nvPicPr>
        <p:blipFill>
          <a:blip r:embed="rId2"/>
          <a:srcRect/>
          <a:stretch>
            <a:fillRect/>
          </a:stretch>
        </p:blipFill>
        <p:spPr bwMode="auto">
          <a:xfrm>
            <a:off x="4572000" y="1905000"/>
            <a:ext cx="4181475" cy="4062413"/>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533400" y="1295400"/>
            <a:ext cx="3743325" cy="2590800"/>
          </a:xfrm>
          <a:prstGeom prst="rect">
            <a:avLst/>
          </a:prstGeom>
          <a:noFill/>
          <a:ln w="9525">
            <a:noFill/>
            <a:miter lim="800000"/>
            <a:headEnd/>
            <a:tailEnd/>
          </a:ln>
        </p:spPr>
      </p:pic>
      <p:pic>
        <p:nvPicPr>
          <p:cNvPr id="64515" name="Picture 3"/>
          <p:cNvPicPr>
            <a:picLocks noChangeAspect="1" noChangeArrowheads="1"/>
          </p:cNvPicPr>
          <p:nvPr/>
        </p:nvPicPr>
        <p:blipFill>
          <a:blip r:embed="rId4"/>
          <a:srcRect/>
          <a:stretch>
            <a:fillRect/>
          </a:stretch>
        </p:blipFill>
        <p:spPr bwMode="auto">
          <a:xfrm>
            <a:off x="381000" y="4014788"/>
            <a:ext cx="4038600" cy="2632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wipe(up)">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4515"/>
                                        </p:tgtEl>
                                        <p:attrNameLst>
                                          <p:attrName>style.visibility</p:attrName>
                                        </p:attrNameLst>
                                      </p:cBhvr>
                                      <p:to>
                                        <p:strVal val="visible"/>
                                      </p:to>
                                    </p:set>
                                    <p:animEffect transition="in" filter="wipe(up)">
                                      <p:cBhvr>
                                        <p:cTn id="17"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a:t>把表达式翻译成后缀式的</a:t>
            </a:r>
            <a:r>
              <a:rPr lang="en-US" altLang="zh-CN" dirty="0"/>
              <a:t>SDD</a:t>
            </a:r>
            <a:endParaRPr lang="zh-CN" altLang="en-US" dirty="0"/>
          </a:p>
        </p:txBody>
      </p:sp>
      <p:sp>
        <p:nvSpPr>
          <p:cNvPr id="4" name="灯片编号占位符 3"/>
          <p:cNvSpPr>
            <a:spLocks noGrp="1"/>
          </p:cNvSpPr>
          <p:nvPr>
            <p:ph type="sldNum" sz="quarter" idx="10"/>
          </p:nvPr>
        </p:nvSpPr>
        <p:spPr/>
        <p:txBody>
          <a:bodyPr/>
          <a:lstStyle/>
          <a:p>
            <a:pPr>
              <a:defRPr/>
            </a:pPr>
            <a:fld id="{49A53171-6E07-426E-A328-740C39D8B097}" type="slidenum">
              <a:rPr lang="zh-CN" altLang="en-US" smtClean="0"/>
              <a:pPr>
                <a:defRPr/>
              </a:pPr>
              <a:t>6</a:t>
            </a:fld>
            <a:endParaRPr lang="en-US" altLang="zh-C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1" y="1524000"/>
            <a:ext cx="9124950" cy="273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28600" y="6172200"/>
            <a:ext cx="3243196" cy="369332"/>
          </a:xfrm>
          <a:prstGeom prst="rect">
            <a:avLst/>
          </a:prstGeom>
        </p:spPr>
        <p:txBody>
          <a:bodyPr wrap="none">
            <a:spAutoFit/>
          </a:bodyPr>
          <a:lstStyle/>
          <a:p>
            <a:r>
              <a:rPr lang="zh-CN" altLang="en-US" dirty="0"/>
              <a:t>试一试将</a:t>
            </a:r>
            <a:r>
              <a:rPr lang="en-US" altLang="zh-CN" dirty="0"/>
              <a:t>(</a:t>
            </a:r>
            <a:r>
              <a:rPr lang="en-US" altLang="zh-CN" dirty="0" err="1"/>
              <a:t>a+b</a:t>
            </a:r>
            <a:r>
              <a:rPr lang="en-US" altLang="zh-CN" dirty="0"/>
              <a:t>)*c</a:t>
            </a:r>
            <a:r>
              <a:rPr lang="zh-CN" altLang="en-US" dirty="0"/>
              <a:t>转换为后缀式</a:t>
            </a:r>
          </a:p>
        </p:txBody>
      </p:sp>
    </p:spTree>
    <p:extLst>
      <p:ext uri="{BB962C8B-B14F-4D97-AF65-F5344CB8AC3E}">
        <p14:creationId xmlns:p14="http://schemas.microsoft.com/office/powerpoint/2010/main" val="3336040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控制流语句的语法制导定义（</a:t>
            </a:r>
            <a:r>
              <a:rPr lang="en-US" altLang="zh-CN"/>
              <a:t>1</a:t>
            </a:r>
            <a:r>
              <a:rPr lang="zh-CN" altLang="en-US"/>
              <a:t>）</a:t>
            </a:r>
          </a:p>
        </p:txBody>
      </p:sp>
      <p:pic>
        <p:nvPicPr>
          <p:cNvPr id="64515" name="Picture 3"/>
          <p:cNvPicPr>
            <a:picLocks noGrp="1" noChangeAspect="1" noChangeArrowheads="1"/>
          </p:cNvPicPr>
          <p:nvPr>
            <p:ph idx="1"/>
          </p:nvPr>
        </p:nvPicPr>
        <p:blipFill>
          <a:blip r:embed="rId2"/>
          <a:srcRect/>
          <a:stretch>
            <a:fillRect/>
          </a:stretch>
        </p:blipFill>
        <p:spPr>
          <a:xfrm>
            <a:off x="685800" y="1258888"/>
            <a:ext cx="7848600" cy="5476875"/>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a:t>控制流语句的语法制导定义（</a:t>
            </a:r>
            <a:r>
              <a:rPr lang="en-US" altLang="zh-CN"/>
              <a:t>2</a:t>
            </a:r>
            <a:r>
              <a:rPr lang="zh-CN" altLang="en-US"/>
              <a:t>）</a:t>
            </a:r>
          </a:p>
        </p:txBody>
      </p:sp>
      <p:sp>
        <p:nvSpPr>
          <p:cNvPr id="4" name="灯片编号占位符 3"/>
          <p:cNvSpPr>
            <a:spLocks noGrp="1"/>
          </p:cNvSpPr>
          <p:nvPr>
            <p:ph type="sldNum" sz="quarter" idx="10"/>
          </p:nvPr>
        </p:nvSpPr>
        <p:spPr/>
        <p:txBody>
          <a:bodyPr/>
          <a:lstStyle/>
          <a:p>
            <a:pPr>
              <a:defRPr/>
            </a:pPr>
            <a:fld id="{66337EB5-B7B3-4CA8-A0DB-070DBA8B99F2}" type="slidenum">
              <a:rPr lang="zh-CN" altLang="en-US" smtClean="0"/>
              <a:pPr>
                <a:defRPr/>
              </a:pPr>
              <a:t>61</a:t>
            </a:fld>
            <a:endParaRPr lang="en-US" altLang="zh-CN"/>
          </a:p>
        </p:txBody>
      </p:sp>
      <p:pic>
        <p:nvPicPr>
          <p:cNvPr id="65540" name="Picture 2"/>
          <p:cNvPicPr>
            <a:picLocks noGrp="1" noChangeAspect="1" noChangeArrowheads="1"/>
          </p:cNvPicPr>
          <p:nvPr>
            <p:ph idx="1"/>
          </p:nvPr>
        </p:nvPicPr>
        <p:blipFill>
          <a:blip r:embed="rId2"/>
          <a:srcRect/>
          <a:stretch>
            <a:fillRect/>
          </a:stretch>
        </p:blipFill>
        <p:spPr>
          <a:xfrm>
            <a:off x="533400" y="1752600"/>
            <a:ext cx="8113713" cy="4038600"/>
          </a:xfr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为布尔表达式生成三地址代码（</a:t>
            </a:r>
            <a:r>
              <a:rPr lang="en-US" altLang="zh-CN"/>
              <a:t>1</a:t>
            </a:r>
            <a:r>
              <a:rPr lang="zh-CN" altLang="en-US"/>
              <a:t>）</a:t>
            </a:r>
          </a:p>
        </p:txBody>
      </p:sp>
      <p:sp>
        <p:nvSpPr>
          <p:cNvPr id="4" name="灯片编号占位符 3"/>
          <p:cNvSpPr>
            <a:spLocks noGrp="1"/>
          </p:cNvSpPr>
          <p:nvPr>
            <p:ph type="sldNum" sz="quarter" idx="10"/>
          </p:nvPr>
        </p:nvSpPr>
        <p:spPr/>
        <p:txBody>
          <a:bodyPr/>
          <a:lstStyle/>
          <a:p>
            <a:pPr>
              <a:defRPr/>
            </a:pPr>
            <a:fld id="{06F5F2F2-49D7-4EEC-B409-CCEBE4EC0C3F}" type="slidenum">
              <a:rPr lang="zh-CN" altLang="en-US" smtClean="0"/>
              <a:pPr>
                <a:defRPr/>
              </a:pPr>
              <a:t>62</a:t>
            </a:fld>
            <a:endParaRPr lang="en-US" altLang="zh-CN"/>
          </a:p>
        </p:txBody>
      </p:sp>
      <p:pic>
        <p:nvPicPr>
          <p:cNvPr id="66564" name="Picture 3"/>
          <p:cNvPicPr>
            <a:picLocks noGrp="1" noChangeAspect="1" noChangeArrowheads="1"/>
          </p:cNvPicPr>
          <p:nvPr>
            <p:ph idx="1"/>
          </p:nvPr>
        </p:nvPicPr>
        <p:blipFill>
          <a:blip r:embed="rId2"/>
          <a:srcRect/>
          <a:stretch>
            <a:fillRect/>
          </a:stretch>
        </p:blipFill>
        <p:spPr>
          <a:xfrm>
            <a:off x="536575" y="1600200"/>
            <a:ext cx="8150225" cy="4572000"/>
          </a:xfr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为布尔表达式生成三地址代码（</a:t>
            </a:r>
            <a:r>
              <a:rPr lang="en-US" altLang="zh-CN"/>
              <a:t>2</a:t>
            </a:r>
            <a:r>
              <a:rPr lang="zh-CN" altLang="en-US"/>
              <a:t>）</a:t>
            </a:r>
          </a:p>
        </p:txBody>
      </p:sp>
      <p:sp>
        <p:nvSpPr>
          <p:cNvPr id="4" name="灯片编号占位符 3"/>
          <p:cNvSpPr>
            <a:spLocks noGrp="1"/>
          </p:cNvSpPr>
          <p:nvPr>
            <p:ph type="sldNum" sz="quarter" idx="10"/>
          </p:nvPr>
        </p:nvSpPr>
        <p:spPr/>
        <p:txBody>
          <a:bodyPr/>
          <a:lstStyle/>
          <a:p>
            <a:pPr>
              <a:defRPr/>
            </a:pPr>
            <a:fld id="{851A43AE-D9C3-402E-AC88-26C1AC7066E5}" type="slidenum">
              <a:rPr lang="zh-CN" altLang="en-US" smtClean="0"/>
              <a:pPr>
                <a:defRPr/>
              </a:pPr>
              <a:t>63</a:t>
            </a:fld>
            <a:endParaRPr lang="en-US" altLang="zh-CN"/>
          </a:p>
        </p:txBody>
      </p:sp>
      <p:pic>
        <p:nvPicPr>
          <p:cNvPr id="67588" name="Picture 2"/>
          <p:cNvPicPr>
            <a:picLocks noGrp="1" noChangeAspect="1" noChangeArrowheads="1"/>
          </p:cNvPicPr>
          <p:nvPr>
            <p:ph idx="1"/>
          </p:nvPr>
        </p:nvPicPr>
        <p:blipFill>
          <a:blip r:embed="rId2"/>
          <a:srcRect/>
          <a:stretch>
            <a:fillRect/>
          </a:stretch>
        </p:blipFill>
        <p:spPr>
          <a:xfrm>
            <a:off x="260350" y="1752600"/>
            <a:ext cx="8496300" cy="4267200"/>
          </a:xfr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表达式的三地址代码</a:t>
            </a:r>
          </a:p>
        </p:txBody>
      </p:sp>
      <p:pic>
        <p:nvPicPr>
          <p:cNvPr id="43011" name="Picture 2"/>
          <p:cNvPicPr>
            <a:picLocks noGrp="1" noChangeAspect="1" noChangeArrowheads="1"/>
          </p:cNvPicPr>
          <p:nvPr>
            <p:ph idx="1"/>
          </p:nvPr>
        </p:nvPicPr>
        <p:blipFill>
          <a:blip r:embed="rId2"/>
          <a:srcRect/>
          <a:stretch>
            <a:fillRect/>
          </a:stretch>
        </p:blipFill>
        <p:spPr>
          <a:xfrm>
            <a:off x="762000" y="1371600"/>
            <a:ext cx="7539038" cy="5267325"/>
          </a:xfrm>
          <a:noFill/>
        </p:spPr>
      </p:pic>
    </p:spTree>
    <p:extLst>
      <p:ext uri="{BB962C8B-B14F-4D97-AF65-F5344CB8AC3E}">
        <p14:creationId xmlns:p14="http://schemas.microsoft.com/office/powerpoint/2010/main" val="2690070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4"/>
          <p:cNvSpPr>
            <a:spLocks noGrp="1"/>
          </p:cNvSpPr>
          <p:nvPr>
            <p:ph type="title"/>
          </p:nvPr>
        </p:nvSpPr>
        <p:spPr/>
        <p:txBody>
          <a:bodyPr/>
          <a:lstStyle/>
          <a:p>
            <a:r>
              <a:rPr lang="zh-CN" altLang="en-US"/>
              <a:t>例</a:t>
            </a:r>
            <a:r>
              <a:rPr lang="en-US" altLang="zh-CN"/>
              <a:t>……if</a:t>
            </a:r>
            <a:r>
              <a:rPr lang="zh-CN" altLang="en-US"/>
              <a:t>语句的控制流翻译</a:t>
            </a:r>
          </a:p>
        </p:txBody>
      </p:sp>
      <p:sp>
        <p:nvSpPr>
          <p:cNvPr id="68611" name="内容占位符 5"/>
          <p:cNvSpPr>
            <a:spLocks noGrp="1"/>
          </p:cNvSpPr>
          <p:nvPr>
            <p:ph idx="1"/>
          </p:nvPr>
        </p:nvSpPr>
        <p:spPr>
          <a:xfrm>
            <a:off x="457200" y="1371600"/>
            <a:ext cx="8229600" cy="685800"/>
          </a:xfrm>
        </p:spPr>
        <p:txBody>
          <a:bodyPr/>
          <a:lstStyle/>
          <a:p>
            <a:r>
              <a:rPr lang="zh-CN" altLang="en-US"/>
              <a:t>例</a:t>
            </a:r>
            <a:r>
              <a:rPr lang="en-US" altLang="zh-CN"/>
              <a:t>6.15</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4B50D53A-C608-4531-B4E1-2F913F4CB6F9}" type="slidenum">
              <a:rPr lang="zh-CN" altLang="en-US" smtClean="0"/>
              <a:pPr>
                <a:defRPr/>
              </a:pPr>
              <a:t>65</a:t>
            </a:fld>
            <a:endParaRPr lang="en-US" altLang="zh-CN"/>
          </a:p>
        </p:txBody>
      </p:sp>
      <p:pic>
        <p:nvPicPr>
          <p:cNvPr id="68613" name="Picture 2"/>
          <p:cNvPicPr>
            <a:picLocks noChangeAspect="1" noChangeArrowheads="1"/>
          </p:cNvPicPr>
          <p:nvPr/>
        </p:nvPicPr>
        <p:blipFill>
          <a:blip r:embed="rId2"/>
          <a:srcRect/>
          <a:stretch>
            <a:fillRect/>
          </a:stretch>
        </p:blipFill>
        <p:spPr bwMode="auto">
          <a:xfrm>
            <a:off x="1219200" y="1981200"/>
            <a:ext cx="6429375" cy="457200"/>
          </a:xfrm>
          <a:prstGeom prst="rect">
            <a:avLst/>
          </a:prstGeom>
          <a:noFill/>
          <a:ln w="9525">
            <a:noFill/>
            <a:miter lim="800000"/>
            <a:headEnd/>
            <a:tailEnd/>
          </a:ln>
        </p:spPr>
      </p:pic>
      <p:pic>
        <p:nvPicPr>
          <p:cNvPr id="69635" name="Picture 3"/>
          <p:cNvPicPr>
            <a:picLocks noChangeAspect="1" noChangeArrowheads="1"/>
          </p:cNvPicPr>
          <p:nvPr/>
        </p:nvPicPr>
        <p:blipFill>
          <a:blip r:embed="rId3"/>
          <a:srcRect/>
          <a:stretch>
            <a:fillRect/>
          </a:stretch>
        </p:blipFill>
        <p:spPr bwMode="auto">
          <a:xfrm>
            <a:off x="1371600" y="2743200"/>
            <a:ext cx="4114800" cy="3222625"/>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 y="0"/>
            <a:ext cx="919842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586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a:t>避免生成冗余的</a:t>
            </a:r>
            <a:r>
              <a:rPr lang="en-US" altLang="zh-CN"/>
              <a:t>goto</a:t>
            </a:r>
            <a:r>
              <a:rPr lang="zh-CN" altLang="en-US"/>
              <a:t>指令</a:t>
            </a:r>
          </a:p>
        </p:txBody>
      </p:sp>
      <p:sp>
        <p:nvSpPr>
          <p:cNvPr id="69635" name="内容占位符 2"/>
          <p:cNvSpPr>
            <a:spLocks noGrp="1"/>
          </p:cNvSpPr>
          <p:nvPr>
            <p:ph idx="1"/>
          </p:nvPr>
        </p:nvSpPr>
        <p:spPr>
          <a:xfrm>
            <a:off x="381000" y="1371600"/>
            <a:ext cx="8382000" cy="1066800"/>
          </a:xfrm>
        </p:spPr>
        <p:txBody>
          <a:bodyPr/>
          <a:lstStyle/>
          <a:p>
            <a:pPr>
              <a:defRPr/>
            </a:pPr>
            <a:r>
              <a:rPr lang="zh-CN" altLang="en-US"/>
              <a:t>冗余</a:t>
            </a:r>
            <a:r>
              <a:rPr lang="en-US" altLang="zh-CN"/>
              <a:t>goto</a:t>
            </a:r>
            <a:r>
              <a:rPr lang="zh-CN" altLang="en-US"/>
              <a:t>指令的问题</a:t>
            </a:r>
            <a:endParaRPr lang="en-US" altLang="zh-CN"/>
          </a:p>
          <a:p>
            <a:pPr lvl="1">
              <a:defRPr/>
            </a:pPr>
            <a:r>
              <a:rPr lang="zh-CN" altLang="en-US"/>
              <a:t>对比两段指令序列</a:t>
            </a:r>
            <a:endParaRPr lang="en-US" altLang="zh-CN"/>
          </a:p>
        </p:txBody>
      </p:sp>
      <p:sp>
        <p:nvSpPr>
          <p:cNvPr id="4" name="灯片编号占位符 3"/>
          <p:cNvSpPr>
            <a:spLocks noGrp="1"/>
          </p:cNvSpPr>
          <p:nvPr>
            <p:ph type="sldNum" sz="quarter" idx="10"/>
          </p:nvPr>
        </p:nvSpPr>
        <p:spPr/>
        <p:txBody>
          <a:bodyPr/>
          <a:lstStyle/>
          <a:p>
            <a:pPr>
              <a:defRPr/>
            </a:pPr>
            <a:fld id="{321A64DB-27E0-4526-8D26-83128319FF6D}" type="slidenum">
              <a:rPr lang="zh-CN" altLang="en-US" smtClean="0"/>
              <a:pPr>
                <a:defRPr/>
              </a:pPr>
              <a:t>67</a:t>
            </a:fld>
            <a:endParaRPr lang="en-US" altLang="zh-CN"/>
          </a:p>
        </p:txBody>
      </p:sp>
      <p:pic>
        <p:nvPicPr>
          <p:cNvPr id="69637" name="Picture 5"/>
          <p:cNvPicPr>
            <a:picLocks noChangeAspect="1" noChangeArrowheads="1"/>
          </p:cNvPicPr>
          <p:nvPr/>
        </p:nvPicPr>
        <p:blipFill>
          <a:blip r:embed="rId2"/>
          <a:srcRect/>
          <a:stretch>
            <a:fillRect/>
          </a:stretch>
        </p:blipFill>
        <p:spPr bwMode="auto">
          <a:xfrm>
            <a:off x="914400" y="2438400"/>
            <a:ext cx="3521075" cy="1066800"/>
          </a:xfrm>
          <a:prstGeom prst="rect">
            <a:avLst/>
          </a:prstGeom>
          <a:noFill/>
          <a:ln w="9525">
            <a:noFill/>
            <a:miter lim="800000"/>
            <a:headEnd/>
            <a:tailEnd/>
          </a:ln>
        </p:spPr>
      </p:pic>
      <p:pic>
        <p:nvPicPr>
          <p:cNvPr id="69638" name="Picture 6"/>
          <p:cNvPicPr>
            <a:picLocks noChangeAspect="1" noChangeArrowheads="1"/>
          </p:cNvPicPr>
          <p:nvPr/>
        </p:nvPicPr>
        <p:blipFill>
          <a:blip r:embed="rId3"/>
          <a:srcRect/>
          <a:stretch>
            <a:fillRect/>
          </a:stretch>
        </p:blipFill>
        <p:spPr bwMode="auto">
          <a:xfrm>
            <a:off x="4419600" y="2743200"/>
            <a:ext cx="4446588" cy="762000"/>
          </a:xfrm>
          <a:prstGeom prst="rect">
            <a:avLst/>
          </a:prstGeom>
          <a:noFill/>
          <a:ln w="9525">
            <a:noFill/>
            <a:miter lim="800000"/>
            <a:headEnd/>
            <a:tailEnd/>
          </a:ln>
        </p:spPr>
      </p:pic>
      <p:sp>
        <p:nvSpPr>
          <p:cNvPr id="8" name="内容占位符 2"/>
          <p:cNvSpPr txBox="1">
            <a:spLocks/>
          </p:cNvSpPr>
          <p:nvPr/>
        </p:nvSpPr>
        <p:spPr bwMode="auto">
          <a:xfrm>
            <a:off x="457200" y="3733800"/>
            <a:ext cx="8229600" cy="2743200"/>
          </a:xfrm>
          <a:prstGeom prst="rect">
            <a:avLst/>
          </a:prstGeom>
          <a:noFill/>
          <a:ln w="9525">
            <a:noFill/>
            <a:miter lim="800000"/>
            <a:headEnd/>
            <a:tailEnd/>
          </a:ln>
        </p:spPr>
        <p:txBody>
          <a:bodyPr/>
          <a:lstStyle/>
          <a:p>
            <a:pPr marL="742950" lvl="1" indent="-285750" eaLnBrk="0" hangingPunct="0">
              <a:lnSpc>
                <a:spcPct val="120000"/>
              </a:lnSpc>
              <a:spcBef>
                <a:spcPct val="20000"/>
              </a:spcBef>
              <a:buClr>
                <a:schemeClr val="accent1"/>
              </a:buClr>
              <a:buFont typeface="Wingdings" pitchFamily="2" charset="2"/>
              <a:buChar char="§"/>
            </a:pPr>
            <a:r>
              <a:rPr lang="zh-CN" altLang="en-US" sz="2200">
                <a:latin typeface="Times New Roman" pitchFamily="18" charset="0"/>
                <a:ea typeface="华文新魏" pitchFamily="2" charset="-122"/>
              </a:rPr>
              <a:t>第二段中的</a:t>
            </a:r>
            <a:r>
              <a:rPr lang="en-US" altLang="zh-CN" sz="2200" i="1">
                <a:latin typeface="Times New Roman" pitchFamily="18" charset="0"/>
                <a:ea typeface="华文新魏" pitchFamily="2" charset="-122"/>
              </a:rPr>
              <a:t>ifFalse</a:t>
            </a:r>
            <a:r>
              <a:rPr lang="zh-CN" altLang="en-US" sz="2200">
                <a:latin typeface="Times New Roman" pitchFamily="18" charset="0"/>
                <a:ea typeface="华文新魏" pitchFamily="2" charset="-122"/>
              </a:rPr>
              <a:t>指令利用了控制流在指令序列中会从一个指令自然流动到下一个指令的性质，当</a:t>
            </a:r>
            <a:r>
              <a:rPr lang="en-US" altLang="zh-CN" sz="2200">
                <a:latin typeface="Times New Roman" pitchFamily="18" charset="0"/>
                <a:ea typeface="华文新魏" pitchFamily="2" charset="-122"/>
              </a:rPr>
              <a:t>x&gt;200</a:t>
            </a:r>
            <a:r>
              <a:rPr lang="zh-CN" altLang="en-US" sz="2200">
                <a:latin typeface="Times New Roman" pitchFamily="18" charset="0"/>
                <a:ea typeface="华文新魏" pitchFamily="2" charset="-122"/>
              </a:rPr>
              <a:t>时，控制流直接穿越到标号</a:t>
            </a:r>
            <a:r>
              <a:rPr lang="en-US" altLang="zh-CN" sz="2200" i="1">
                <a:latin typeface="Times New Roman" pitchFamily="18" charset="0"/>
                <a:ea typeface="华文新魏" pitchFamily="2" charset="-122"/>
              </a:rPr>
              <a:t>L</a:t>
            </a:r>
            <a:r>
              <a:rPr lang="en-US" altLang="zh-CN" sz="2200" i="1" baseline="-25000">
                <a:latin typeface="Times New Roman" pitchFamily="18" charset="0"/>
                <a:ea typeface="华文新魏" pitchFamily="2" charset="-122"/>
              </a:rPr>
              <a:t>4</a:t>
            </a:r>
            <a:r>
              <a:rPr lang="zh-CN" altLang="en-US" sz="2200">
                <a:latin typeface="Times New Roman" pitchFamily="18" charset="0"/>
                <a:ea typeface="华文新魏" pitchFamily="2" charset="-122"/>
              </a:rPr>
              <a:t>，减少了一个跳转指令</a:t>
            </a:r>
            <a:endParaRPr lang="en-US" altLang="zh-CN" sz="2200">
              <a:latin typeface="Times New Roman" pitchFamily="18" charset="0"/>
              <a:ea typeface="华文新魏" pitchFamily="2" charset="-122"/>
            </a:endParaRPr>
          </a:p>
          <a:p>
            <a:pPr marL="342900" indent="-342900" eaLnBrk="0" hangingPunct="0">
              <a:lnSpc>
                <a:spcPct val="120000"/>
              </a:lnSpc>
              <a:spcBef>
                <a:spcPct val="20000"/>
              </a:spcBef>
              <a:buClr>
                <a:schemeClr val="hlink"/>
              </a:buClr>
              <a:buFont typeface="Wingdings" pitchFamily="2" charset="2"/>
              <a:buChar char="v"/>
            </a:pPr>
            <a:r>
              <a:rPr lang="zh-CN" altLang="en-US" sz="2400">
                <a:latin typeface="Times New Roman" pitchFamily="18" charset="0"/>
                <a:ea typeface="华文新魏" pitchFamily="2" charset="-122"/>
              </a:rPr>
              <a:t>可以使用特殊标号</a:t>
            </a:r>
            <a:r>
              <a:rPr lang="en-US" altLang="zh-CN" sz="2400" i="1">
                <a:latin typeface="Times New Roman" pitchFamily="18" charset="0"/>
                <a:ea typeface="华文新魏" pitchFamily="2" charset="-122"/>
              </a:rPr>
              <a:t>fall</a:t>
            </a:r>
            <a:r>
              <a:rPr lang="zh-CN" altLang="en-US" sz="2400">
                <a:latin typeface="Times New Roman" pitchFamily="18" charset="0"/>
                <a:ea typeface="华文新魏" pitchFamily="2" charset="-122"/>
              </a:rPr>
              <a:t>，修改控制流语句和布尔表达式翻译的语义规则，支持控制流的直接穿越</a:t>
            </a:r>
            <a:endParaRPr lang="en-US" altLang="zh-CN" sz="2400">
              <a:latin typeface="Times New Roman" pitchFamily="18" charset="0"/>
              <a:ea typeface="华文新魏" pitchFamily="2" charset="-122"/>
            </a:endParaRPr>
          </a:p>
          <a:p>
            <a:pPr marL="742950" lvl="1" indent="-285750" eaLnBrk="0" hangingPunct="0">
              <a:lnSpc>
                <a:spcPct val="120000"/>
              </a:lnSpc>
              <a:spcBef>
                <a:spcPct val="20000"/>
              </a:spcBef>
              <a:buClr>
                <a:schemeClr val="accent1"/>
              </a:buClr>
              <a:buFont typeface="Wingdings" pitchFamily="2" charset="2"/>
              <a:buChar char="§"/>
            </a:pPr>
            <a:r>
              <a:rPr lang="en-US" altLang="zh-CN" sz="2200" i="1">
                <a:latin typeface="Times New Roman" pitchFamily="18" charset="0"/>
                <a:ea typeface="华文新魏" pitchFamily="2" charset="-122"/>
              </a:rPr>
              <a:t>fall</a:t>
            </a:r>
            <a:r>
              <a:rPr lang="zh-CN" altLang="en-US" sz="2200">
                <a:latin typeface="Times New Roman" pitchFamily="18" charset="0"/>
                <a:ea typeface="华文新魏" pitchFamily="2" charset="-122"/>
              </a:rPr>
              <a:t>表示不要生成任何跳转指令</a:t>
            </a:r>
            <a:endParaRPr lang="zh-CN" altLang="en-US" sz="2400">
              <a:latin typeface="Times New Roman" pitchFamily="18" charset="0"/>
              <a:ea typeface="华文新魏"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a:t>避免冗余的语义规则</a:t>
            </a:r>
          </a:p>
        </p:txBody>
      </p:sp>
      <p:pic>
        <p:nvPicPr>
          <p:cNvPr id="70659" name="Picture 2"/>
          <p:cNvPicPr>
            <a:picLocks noGrp="1" noChangeAspect="1" noChangeArrowheads="1"/>
          </p:cNvPicPr>
          <p:nvPr>
            <p:ph idx="1"/>
          </p:nvPr>
        </p:nvPicPr>
        <p:blipFill>
          <a:blip r:embed="rId2"/>
          <a:srcRect/>
          <a:stretch>
            <a:fillRect/>
          </a:stretch>
        </p:blipFill>
        <p:spPr>
          <a:xfrm>
            <a:off x="158750" y="1600200"/>
            <a:ext cx="8850313" cy="4800600"/>
          </a:xfr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4"/>
          <p:cNvSpPr>
            <a:spLocks noGrp="1"/>
          </p:cNvSpPr>
          <p:nvPr>
            <p:ph type="title"/>
          </p:nvPr>
        </p:nvSpPr>
        <p:spPr/>
        <p:txBody>
          <a:bodyPr/>
          <a:lstStyle/>
          <a:p>
            <a:r>
              <a:rPr lang="zh-CN" altLang="en-US"/>
              <a:t>例</a:t>
            </a:r>
            <a:r>
              <a:rPr lang="en-US" altLang="zh-CN"/>
              <a:t>……</a:t>
            </a:r>
            <a:r>
              <a:rPr lang="zh-CN" altLang="en-US"/>
              <a:t>使用控制流穿越技术翻译的</a:t>
            </a:r>
            <a:r>
              <a:rPr lang="en-US" altLang="zh-CN"/>
              <a:t>if</a:t>
            </a:r>
            <a:r>
              <a:rPr lang="zh-CN" altLang="en-US"/>
              <a:t>语句</a:t>
            </a:r>
          </a:p>
        </p:txBody>
      </p:sp>
      <p:sp>
        <p:nvSpPr>
          <p:cNvPr id="71683" name="内容占位符 5"/>
          <p:cNvSpPr>
            <a:spLocks noGrp="1"/>
          </p:cNvSpPr>
          <p:nvPr>
            <p:ph idx="1"/>
          </p:nvPr>
        </p:nvSpPr>
        <p:spPr>
          <a:xfrm>
            <a:off x="457200" y="1371600"/>
            <a:ext cx="8229600" cy="609600"/>
          </a:xfrm>
        </p:spPr>
        <p:txBody>
          <a:bodyPr/>
          <a:lstStyle/>
          <a:p>
            <a:r>
              <a:rPr lang="zh-CN" altLang="en-US"/>
              <a:t>例</a:t>
            </a:r>
            <a:r>
              <a:rPr lang="en-US" altLang="zh-CN"/>
              <a:t>6.16</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39C263D4-C741-41A6-B7BD-596D70FD3D03}" type="slidenum">
              <a:rPr lang="zh-CN" altLang="en-US" smtClean="0"/>
              <a:pPr>
                <a:defRPr/>
              </a:pPr>
              <a:t>69</a:t>
            </a:fld>
            <a:endParaRPr lang="en-US" altLang="zh-CN"/>
          </a:p>
        </p:txBody>
      </p:sp>
      <p:pic>
        <p:nvPicPr>
          <p:cNvPr id="71685" name="Picture 2"/>
          <p:cNvPicPr>
            <a:picLocks noChangeAspect="1" noChangeArrowheads="1"/>
          </p:cNvPicPr>
          <p:nvPr/>
        </p:nvPicPr>
        <p:blipFill>
          <a:blip r:embed="rId2"/>
          <a:srcRect/>
          <a:stretch>
            <a:fillRect/>
          </a:stretch>
        </p:blipFill>
        <p:spPr bwMode="auto">
          <a:xfrm>
            <a:off x="1219200" y="1981200"/>
            <a:ext cx="6429375" cy="457200"/>
          </a:xfrm>
          <a:prstGeom prst="rect">
            <a:avLst/>
          </a:prstGeom>
          <a:noFill/>
          <a:ln w="9525">
            <a:noFill/>
            <a:miter lim="800000"/>
            <a:headEnd/>
            <a:tailEnd/>
          </a:ln>
        </p:spPr>
      </p:pic>
      <p:pic>
        <p:nvPicPr>
          <p:cNvPr id="87042" name="Picture 2"/>
          <p:cNvPicPr>
            <a:picLocks noChangeAspect="1" noChangeArrowheads="1"/>
          </p:cNvPicPr>
          <p:nvPr/>
        </p:nvPicPr>
        <p:blipFill>
          <a:blip r:embed="rId3"/>
          <a:srcRect/>
          <a:stretch>
            <a:fillRect/>
          </a:stretch>
        </p:blipFill>
        <p:spPr bwMode="auto">
          <a:xfrm>
            <a:off x="1219200" y="2819400"/>
            <a:ext cx="5634038" cy="243840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语法树的变体</a:t>
            </a:r>
          </a:p>
        </p:txBody>
      </p:sp>
      <p:sp>
        <p:nvSpPr>
          <p:cNvPr id="12291" name="内容占位符 2"/>
          <p:cNvSpPr>
            <a:spLocks noGrp="1"/>
          </p:cNvSpPr>
          <p:nvPr>
            <p:ph idx="1"/>
          </p:nvPr>
        </p:nvSpPr>
        <p:spPr/>
        <p:txBody>
          <a:bodyPr/>
          <a:lstStyle/>
          <a:p>
            <a:pPr>
              <a:defRPr/>
            </a:pPr>
            <a:r>
              <a:rPr lang="zh-CN" altLang="en-US" dirty="0"/>
              <a:t>抽象语法树</a:t>
            </a:r>
            <a:endParaRPr lang="en-US" altLang="zh-CN" dirty="0"/>
          </a:p>
          <a:p>
            <a:pPr lvl="1">
              <a:defRPr/>
            </a:pPr>
            <a:r>
              <a:rPr lang="zh-CN" altLang="en-US" dirty="0"/>
              <a:t>结点代表源程序中的构造</a:t>
            </a:r>
            <a:endParaRPr lang="en-US" altLang="zh-CN" dirty="0"/>
          </a:p>
          <a:p>
            <a:pPr lvl="1">
              <a:defRPr/>
            </a:pPr>
            <a:r>
              <a:rPr lang="zh-CN" altLang="en-US" dirty="0"/>
              <a:t>结点的子结点反映了该结点对应构造的有意义的组成部分</a:t>
            </a:r>
            <a:endParaRPr lang="en-US" altLang="zh-CN" dirty="0"/>
          </a:p>
          <a:p>
            <a:pPr lvl="1">
              <a:defRPr/>
            </a:pPr>
            <a:r>
              <a:rPr lang="zh-CN" altLang="en-US" dirty="0"/>
              <a:t>针对表达式文法：内部结点对应于运算符，孩子结点对应于运算分量，叶子节点对应于原子运算分量</a:t>
            </a:r>
            <a:endParaRPr lang="en-US" altLang="zh-CN" dirty="0"/>
          </a:p>
          <a:p>
            <a:pPr>
              <a:defRPr/>
            </a:pPr>
            <a:r>
              <a:rPr lang="zh-CN" altLang="en-US" dirty="0"/>
              <a:t>有向无环图（</a:t>
            </a:r>
            <a:r>
              <a:rPr lang="en-US" altLang="zh-CN" i="1" dirty="0"/>
              <a:t>Directed Acyclic Graph, DAG</a:t>
            </a:r>
            <a:r>
              <a:rPr lang="zh-CN" altLang="en-US" dirty="0"/>
              <a:t>）</a:t>
            </a:r>
            <a:endParaRPr lang="en-US" altLang="zh-CN" dirty="0"/>
          </a:p>
          <a:p>
            <a:pPr lvl="1">
              <a:defRPr/>
            </a:pPr>
            <a:r>
              <a:rPr lang="zh-CN" altLang="en-US" dirty="0"/>
              <a:t>抽象语法树的变体，不同之处在于其中指出了表达式中的公共子表达式（多次出现的子表达式）；能更简洁地表示表达式，便于优化</a:t>
            </a:r>
            <a:endParaRPr lang="en-US" altLang="zh-CN" dirty="0"/>
          </a:p>
          <a:p>
            <a:pPr lvl="1">
              <a:defRPr/>
            </a:pPr>
            <a:r>
              <a:rPr lang="zh-CN" altLang="en-US" dirty="0"/>
              <a:t>如果结点</a:t>
            </a:r>
            <a:r>
              <a:rPr lang="en-US" altLang="zh-CN" dirty="0"/>
              <a:t>N</a:t>
            </a:r>
            <a:r>
              <a:rPr lang="zh-CN" altLang="en-US" dirty="0"/>
              <a:t>表示一个公共子表达式，则</a:t>
            </a:r>
            <a:r>
              <a:rPr lang="en-US" altLang="zh-CN" dirty="0"/>
              <a:t>N</a:t>
            </a:r>
            <a:r>
              <a:rPr lang="zh-CN" altLang="en-US" dirty="0"/>
              <a:t>可能有多个父结点</a:t>
            </a:r>
            <a:endParaRPr lang="en-US" altLang="zh-CN" dirty="0"/>
          </a:p>
        </p:txBody>
      </p:sp>
      <p:sp>
        <p:nvSpPr>
          <p:cNvPr id="4" name="灯片编号占位符 3"/>
          <p:cNvSpPr>
            <a:spLocks noGrp="1"/>
          </p:cNvSpPr>
          <p:nvPr>
            <p:ph type="sldNum" sz="quarter" idx="10"/>
          </p:nvPr>
        </p:nvSpPr>
        <p:spPr/>
        <p:txBody>
          <a:bodyPr/>
          <a:lstStyle/>
          <a:p>
            <a:pPr>
              <a:defRPr/>
            </a:pPr>
            <a:fld id="{49A53171-6E07-426E-A328-740C39D8B097}" type="slidenum">
              <a:rPr lang="zh-CN" altLang="en-US"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t>布尔值和跳转代码</a:t>
            </a:r>
          </a:p>
        </p:txBody>
      </p:sp>
      <p:sp>
        <p:nvSpPr>
          <p:cNvPr id="72707" name="内容占位符 2"/>
          <p:cNvSpPr>
            <a:spLocks noGrp="1"/>
          </p:cNvSpPr>
          <p:nvPr>
            <p:ph idx="1"/>
          </p:nvPr>
        </p:nvSpPr>
        <p:spPr>
          <a:xfrm>
            <a:off x="457200" y="1371600"/>
            <a:ext cx="8229600" cy="5029200"/>
          </a:xfrm>
        </p:spPr>
        <p:txBody>
          <a:bodyPr/>
          <a:lstStyle/>
          <a:p>
            <a:pPr>
              <a:defRPr/>
            </a:pPr>
            <a:r>
              <a:rPr lang="zh-CN" altLang="en-US"/>
              <a:t>布尔表达式的两种用途</a:t>
            </a:r>
            <a:endParaRPr lang="en-US" altLang="zh-CN"/>
          </a:p>
          <a:p>
            <a:pPr marL="914400" lvl="1" indent="-457200">
              <a:buFont typeface="华文行楷" pitchFamily="2" charset="-122"/>
              <a:buAutoNum type="arabicPeriod"/>
              <a:defRPr/>
            </a:pPr>
            <a:r>
              <a:rPr lang="zh-CN" altLang="en-US"/>
              <a:t>改变语句中的控制流</a:t>
            </a:r>
            <a:endParaRPr lang="en-US" altLang="zh-CN"/>
          </a:p>
          <a:p>
            <a:pPr marL="914400" lvl="1" indent="-457200">
              <a:buFont typeface="华文行楷" pitchFamily="2" charset="-122"/>
              <a:buAutoNum type="arabicPeriod"/>
              <a:defRPr/>
            </a:pPr>
            <a:r>
              <a:rPr lang="zh-CN" altLang="en-US"/>
              <a:t>求出布尔表达式的值</a:t>
            </a:r>
            <a:endParaRPr lang="en-US" altLang="zh-CN"/>
          </a:p>
          <a:p>
            <a:pPr>
              <a:defRPr/>
            </a:pPr>
            <a:r>
              <a:rPr lang="zh-CN" altLang="en-US"/>
              <a:t>处理布尔表达式的方法</a:t>
            </a:r>
            <a:endParaRPr lang="en-US" altLang="zh-CN"/>
          </a:p>
          <a:p>
            <a:pPr marL="914400" lvl="1" indent="-457200">
              <a:buFont typeface="华文行楷" pitchFamily="2" charset="-122"/>
              <a:buAutoNum type="arabicPeriod"/>
              <a:defRPr/>
            </a:pPr>
            <a:r>
              <a:rPr lang="zh-CN" altLang="en-US"/>
              <a:t>使用两趟处理</a:t>
            </a:r>
            <a:endParaRPr lang="en-US" altLang="zh-CN"/>
          </a:p>
          <a:p>
            <a:pPr marL="1314450" lvl="2" indent="-457200">
              <a:defRPr/>
            </a:pPr>
            <a:r>
              <a:rPr lang="zh-CN" altLang="en-US"/>
              <a:t>为输入构造完整的抽象语法树，然后以深度优先顺序遍历这棵抽象语法树，依据语义规则的描述计算得到翻译结果</a:t>
            </a:r>
            <a:endParaRPr lang="en-US" altLang="zh-CN"/>
          </a:p>
          <a:p>
            <a:pPr marL="914400" lvl="1" indent="-457200">
              <a:buFont typeface="华文行楷" pitchFamily="2" charset="-122"/>
              <a:buAutoNum type="arabicPeriod"/>
              <a:defRPr/>
            </a:pPr>
            <a:r>
              <a:rPr lang="zh-CN" altLang="en-US"/>
              <a:t>对语句进行一趟处理，但对表达式进行两趟处理</a:t>
            </a:r>
            <a:endParaRPr lang="en-US" altLang="zh-CN"/>
          </a:p>
          <a:p>
            <a:pPr marL="1314450" lvl="2" indent="-457200">
              <a:defRPr/>
            </a:pPr>
            <a:r>
              <a:rPr lang="zh-CN" altLang="en-US"/>
              <a:t>首先翻译语句中的布尔表达式</a:t>
            </a:r>
            <a:r>
              <a:rPr lang="en-US" altLang="zh-CN" i="1"/>
              <a:t>E</a:t>
            </a:r>
            <a:r>
              <a:rPr lang="zh-CN" altLang="en-US"/>
              <a:t>，再处理语句</a:t>
            </a:r>
            <a:r>
              <a:rPr lang="en-US" altLang="zh-CN"/>
              <a:t>S</a:t>
            </a:r>
            <a:r>
              <a:rPr lang="en-US" altLang="zh-CN" baseline="-25000"/>
              <a:t>1</a:t>
            </a:r>
          </a:p>
          <a:p>
            <a:pPr marL="1314450" lvl="2" indent="-457200">
              <a:defRPr/>
            </a:pPr>
            <a:r>
              <a:rPr lang="zh-CN" altLang="en-US"/>
              <a:t>翻译</a:t>
            </a:r>
            <a:r>
              <a:rPr lang="en-US" altLang="zh-CN" i="1"/>
              <a:t>E</a:t>
            </a:r>
            <a:r>
              <a:rPr lang="zh-CN" altLang="en-US"/>
              <a:t>时要建立它的抽象语法树，然后再遍历它，求值</a:t>
            </a:r>
          </a:p>
        </p:txBody>
      </p:sp>
      <p:sp>
        <p:nvSpPr>
          <p:cNvPr id="4" name="灯片编号占位符 3"/>
          <p:cNvSpPr>
            <a:spLocks noGrp="1"/>
          </p:cNvSpPr>
          <p:nvPr>
            <p:ph type="sldNum" sz="quarter" idx="10"/>
          </p:nvPr>
        </p:nvSpPr>
        <p:spPr/>
        <p:txBody>
          <a:bodyPr/>
          <a:lstStyle/>
          <a:p>
            <a:pPr>
              <a:defRPr/>
            </a:pPr>
            <a:fld id="{9A0CC072-8CDC-47D6-9889-9AD5FC1C9240}" type="slidenum">
              <a:rPr lang="zh-CN" altLang="en-US"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布尔值和跳转代码</a:t>
            </a:r>
          </a:p>
        </p:txBody>
      </p:sp>
      <p:sp>
        <p:nvSpPr>
          <p:cNvPr id="73731" name="内容占位符 2"/>
          <p:cNvSpPr>
            <a:spLocks noGrp="1"/>
          </p:cNvSpPr>
          <p:nvPr>
            <p:ph idx="1"/>
          </p:nvPr>
        </p:nvSpPr>
        <p:spPr>
          <a:xfrm>
            <a:off x="457200" y="1371600"/>
            <a:ext cx="8229600" cy="1143000"/>
          </a:xfrm>
        </p:spPr>
        <p:txBody>
          <a:bodyPr/>
          <a:lstStyle/>
          <a:p>
            <a:pPr>
              <a:defRPr/>
            </a:pPr>
            <a:r>
              <a:rPr lang="zh-CN" altLang="en-US"/>
              <a:t>布尔表达式的文法</a:t>
            </a:r>
            <a:endParaRPr lang="en-US" altLang="zh-CN"/>
          </a:p>
          <a:p>
            <a:pPr lvl="1">
              <a:defRPr/>
            </a:pPr>
            <a:r>
              <a:rPr lang="zh-CN" altLang="en-US"/>
              <a:t>非终结符</a:t>
            </a:r>
            <a:r>
              <a:rPr lang="en-US" altLang="zh-CN"/>
              <a:t>E</a:t>
            </a:r>
            <a:r>
              <a:rPr lang="zh-CN" altLang="en-US"/>
              <a:t>代表表达式</a:t>
            </a:r>
          </a:p>
        </p:txBody>
      </p:sp>
      <p:sp>
        <p:nvSpPr>
          <p:cNvPr id="4" name="灯片编号占位符 3"/>
          <p:cNvSpPr>
            <a:spLocks noGrp="1"/>
          </p:cNvSpPr>
          <p:nvPr>
            <p:ph type="sldNum" sz="quarter" idx="10"/>
          </p:nvPr>
        </p:nvSpPr>
        <p:spPr/>
        <p:txBody>
          <a:bodyPr/>
          <a:lstStyle/>
          <a:p>
            <a:pPr>
              <a:defRPr/>
            </a:pPr>
            <a:fld id="{21930828-874E-4B38-823B-F43050CCBB76}" type="slidenum">
              <a:rPr lang="zh-CN" altLang="en-US" smtClean="0"/>
              <a:pPr>
                <a:defRPr/>
              </a:pPr>
              <a:t>71</a:t>
            </a:fld>
            <a:endParaRPr lang="en-US" altLang="zh-CN"/>
          </a:p>
        </p:txBody>
      </p:sp>
      <p:pic>
        <p:nvPicPr>
          <p:cNvPr id="73733" name="Picture 2"/>
          <p:cNvPicPr>
            <a:picLocks noChangeAspect="1" noChangeArrowheads="1"/>
          </p:cNvPicPr>
          <p:nvPr/>
        </p:nvPicPr>
        <p:blipFill>
          <a:blip r:embed="rId2"/>
          <a:srcRect/>
          <a:stretch>
            <a:fillRect/>
          </a:stretch>
        </p:blipFill>
        <p:spPr bwMode="auto">
          <a:xfrm>
            <a:off x="838200" y="2514600"/>
            <a:ext cx="7467600" cy="781050"/>
          </a:xfrm>
          <a:prstGeom prst="rect">
            <a:avLst/>
          </a:prstGeom>
          <a:noFill/>
          <a:ln w="9525">
            <a:noFill/>
            <a:miter lim="800000"/>
            <a:headEnd/>
            <a:tailEnd/>
          </a:ln>
        </p:spPr>
      </p:pic>
      <p:pic>
        <p:nvPicPr>
          <p:cNvPr id="73734" name="Picture 2"/>
          <p:cNvPicPr>
            <a:picLocks noChangeAspect="1" noChangeArrowheads="1"/>
          </p:cNvPicPr>
          <p:nvPr/>
        </p:nvPicPr>
        <p:blipFill>
          <a:blip r:embed="rId3"/>
          <a:srcRect/>
          <a:stretch>
            <a:fillRect/>
          </a:stretch>
        </p:blipFill>
        <p:spPr bwMode="auto">
          <a:xfrm>
            <a:off x="990600" y="4191000"/>
            <a:ext cx="2444750" cy="381000"/>
          </a:xfrm>
          <a:prstGeom prst="rect">
            <a:avLst/>
          </a:prstGeom>
          <a:noFill/>
          <a:ln w="9525">
            <a:noFill/>
            <a:miter lim="800000"/>
            <a:headEnd/>
            <a:tailEnd/>
          </a:ln>
        </p:spPr>
      </p:pic>
      <p:sp>
        <p:nvSpPr>
          <p:cNvPr id="8" name="内容占位符 2"/>
          <p:cNvSpPr txBox="1">
            <a:spLocks/>
          </p:cNvSpPr>
          <p:nvPr/>
        </p:nvSpPr>
        <p:spPr bwMode="auto">
          <a:xfrm>
            <a:off x="457200" y="3429000"/>
            <a:ext cx="8229600" cy="685800"/>
          </a:xfrm>
          <a:prstGeom prst="rect">
            <a:avLst/>
          </a:prstGeom>
          <a:noFill/>
          <a:ln w="9525">
            <a:noFill/>
            <a:miter lim="800000"/>
            <a:headEnd/>
            <a:tailEnd/>
          </a:ln>
        </p:spPr>
        <p:txBody>
          <a:bodyPr/>
          <a:lstStyle/>
          <a:p>
            <a:pPr marL="742950" lvl="1" indent="-285750" eaLnBrk="0" hangingPunct="0">
              <a:lnSpc>
                <a:spcPct val="120000"/>
              </a:lnSpc>
              <a:spcBef>
                <a:spcPct val="20000"/>
              </a:spcBef>
              <a:buClr>
                <a:schemeClr val="accent1"/>
              </a:buClr>
              <a:buFont typeface="Wingdings" pitchFamily="2" charset="2"/>
              <a:buChar char="§"/>
            </a:pPr>
            <a:r>
              <a:rPr lang="zh-CN" altLang="en-US" sz="2200">
                <a:latin typeface="Times New Roman" pitchFamily="18" charset="0"/>
                <a:ea typeface="华文新魏" pitchFamily="2" charset="-122"/>
              </a:rPr>
              <a:t>例：通过计算临时变量的值翻译一个布尔类型的赋值语句</a:t>
            </a:r>
          </a:p>
        </p:txBody>
      </p:sp>
      <p:pic>
        <p:nvPicPr>
          <p:cNvPr id="73736" name="Picture 9"/>
          <p:cNvPicPr>
            <a:picLocks noChangeAspect="1" noChangeArrowheads="1"/>
          </p:cNvPicPr>
          <p:nvPr/>
        </p:nvPicPr>
        <p:blipFill>
          <a:blip r:embed="rId4"/>
          <a:srcRect/>
          <a:stretch>
            <a:fillRect/>
          </a:stretch>
        </p:blipFill>
        <p:spPr bwMode="auto">
          <a:xfrm>
            <a:off x="3810000" y="4191000"/>
            <a:ext cx="4367213" cy="23749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4"/>
          <p:cNvSpPr>
            <a:spLocks noGrp="1"/>
          </p:cNvSpPr>
          <p:nvPr>
            <p:ph type="title"/>
          </p:nvPr>
        </p:nvSpPr>
        <p:spPr/>
        <p:txBody>
          <a:bodyPr/>
          <a:lstStyle/>
          <a:p>
            <a:r>
              <a:rPr lang="zh-CN" altLang="en-US"/>
              <a:t>练习</a:t>
            </a:r>
            <a:r>
              <a:rPr lang="en-US" altLang="zh-CN"/>
              <a:t>6.6</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B5DF854B-92EF-4AD7-8025-18EA465F3F9B}" type="slidenum">
              <a:rPr lang="zh-CN" altLang="en-US" smtClean="0"/>
              <a:pPr>
                <a:defRPr/>
              </a:pPr>
              <a:t>72</a:t>
            </a:fld>
            <a:endParaRPr lang="en-US" altLang="zh-CN"/>
          </a:p>
        </p:txBody>
      </p:sp>
      <p:pic>
        <p:nvPicPr>
          <p:cNvPr id="74756" name="Picture 5"/>
          <p:cNvPicPr>
            <a:picLocks noGrp="1" noChangeAspect="1" noChangeArrowheads="1"/>
          </p:cNvPicPr>
          <p:nvPr>
            <p:ph idx="1"/>
          </p:nvPr>
        </p:nvPicPr>
        <p:blipFill>
          <a:blip r:embed="rId2"/>
          <a:srcRect/>
          <a:stretch>
            <a:fillRect/>
          </a:stretch>
        </p:blipFill>
        <p:spPr>
          <a:xfrm>
            <a:off x="685800" y="1447800"/>
            <a:ext cx="6465888" cy="2027238"/>
          </a:xfr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a:t>回填</a:t>
            </a:r>
          </a:p>
        </p:txBody>
      </p:sp>
      <p:sp>
        <p:nvSpPr>
          <p:cNvPr id="3" name="内容占位符 2"/>
          <p:cNvSpPr>
            <a:spLocks noGrp="1"/>
          </p:cNvSpPr>
          <p:nvPr>
            <p:ph idx="1"/>
          </p:nvPr>
        </p:nvSpPr>
        <p:spPr/>
        <p:txBody>
          <a:bodyPr/>
          <a:lstStyle/>
          <a:p>
            <a:pPr>
              <a:defRPr/>
            </a:pPr>
            <a:r>
              <a:rPr lang="zh-CN" altLang="en-US" dirty="0"/>
              <a:t>为布尔表达式和控制流语句生成代码时的一个问题</a:t>
            </a:r>
            <a:endParaRPr lang="en-US" altLang="zh-CN" dirty="0"/>
          </a:p>
          <a:p>
            <a:pPr lvl="1">
              <a:defRPr/>
            </a:pPr>
            <a:r>
              <a:rPr lang="zh-CN" altLang="en-US" dirty="0"/>
              <a:t>如何将一个跳转指令和该指令的目标匹配起来？</a:t>
            </a:r>
            <a:endParaRPr lang="en-US" altLang="zh-CN" dirty="0"/>
          </a:p>
          <a:p>
            <a:pPr lvl="2">
              <a:defRPr/>
            </a:pPr>
            <a:r>
              <a:rPr lang="zh-CN" altLang="en-US" dirty="0"/>
              <a:t>例如，对</a:t>
            </a:r>
            <a:r>
              <a:rPr lang="en-US" altLang="zh-CN" b="1" dirty="0">
                <a:solidFill>
                  <a:srgbClr val="FF0000"/>
                </a:solidFill>
                <a:latin typeface="Courier New" pitchFamily="49" charset="0"/>
                <a:cs typeface="Courier New" pitchFamily="49" charset="0"/>
              </a:rPr>
              <a:t>if(B)S</a:t>
            </a:r>
            <a:r>
              <a:rPr lang="zh-CN" altLang="en-US" dirty="0"/>
              <a:t>中的</a:t>
            </a:r>
            <a:r>
              <a:rPr lang="en-US" altLang="zh-CN" dirty="0"/>
              <a:t>B</a:t>
            </a:r>
            <a:r>
              <a:rPr lang="zh-CN" altLang="en-US" dirty="0"/>
              <a:t>的翻译结果中包含一条跳转指令，</a:t>
            </a:r>
            <a:r>
              <a:rPr lang="en-US" altLang="zh-CN" dirty="0"/>
              <a:t>B</a:t>
            </a:r>
            <a:r>
              <a:rPr lang="zh-CN" altLang="en-US" dirty="0"/>
              <a:t>为假时，跳转到紧跟在</a:t>
            </a:r>
            <a:r>
              <a:rPr lang="en-US" altLang="zh-CN" dirty="0"/>
              <a:t>S</a:t>
            </a:r>
            <a:r>
              <a:rPr lang="zh-CN" altLang="en-US" dirty="0"/>
              <a:t>之后的</a:t>
            </a:r>
            <a:r>
              <a:rPr lang="zh-CN" altLang="en-US"/>
              <a:t>指令处</a:t>
            </a:r>
            <a:endParaRPr lang="en-US" altLang="zh-CN" dirty="0"/>
          </a:p>
          <a:p>
            <a:pPr lvl="2">
              <a:defRPr/>
            </a:pPr>
            <a:r>
              <a:rPr lang="zh-CN" altLang="en-US" dirty="0"/>
              <a:t>问题：在一趟式翻译中，布尔表达式</a:t>
            </a:r>
            <a:r>
              <a:rPr lang="en-US" altLang="zh-CN" dirty="0"/>
              <a:t>B</a:t>
            </a:r>
            <a:r>
              <a:rPr lang="zh-CN" altLang="en-US" dirty="0"/>
              <a:t>必须在处理</a:t>
            </a:r>
            <a:r>
              <a:rPr lang="en-US" altLang="zh-CN" dirty="0"/>
              <a:t>S</a:t>
            </a:r>
            <a:r>
              <a:rPr lang="zh-CN" altLang="en-US" dirty="0"/>
              <a:t>之前翻译完毕，那么跳过</a:t>
            </a:r>
            <a:r>
              <a:rPr lang="en-US" altLang="zh-CN" dirty="0"/>
              <a:t>S</a:t>
            </a:r>
            <a:r>
              <a:rPr lang="zh-CN" altLang="en-US" dirty="0"/>
              <a:t>的</a:t>
            </a:r>
            <a:r>
              <a:rPr lang="en-US" altLang="zh-CN" i="1" dirty="0" err="1"/>
              <a:t>goto</a:t>
            </a:r>
            <a:r>
              <a:rPr lang="zh-CN" altLang="en-US" dirty="0"/>
              <a:t>指令的目标是什么？</a:t>
            </a:r>
            <a:endParaRPr lang="en-US" altLang="zh-CN" dirty="0"/>
          </a:p>
          <a:p>
            <a:pPr>
              <a:defRPr/>
            </a:pPr>
            <a:r>
              <a:rPr lang="zh-CN" altLang="en-US" dirty="0"/>
              <a:t>解决方法</a:t>
            </a:r>
            <a:endParaRPr lang="en-US" altLang="zh-CN" dirty="0"/>
          </a:p>
          <a:p>
            <a:pPr marL="914400" lvl="1" indent="-457200">
              <a:buFont typeface="+mj-lt"/>
              <a:buAutoNum type="arabicPeriod"/>
              <a:defRPr/>
            </a:pPr>
            <a:r>
              <a:rPr lang="zh-CN" altLang="en-US" dirty="0"/>
              <a:t>将标号作为继承属性传递到生成相关跳转指令的地方</a:t>
            </a:r>
            <a:endParaRPr lang="en-US" altLang="zh-CN" dirty="0"/>
          </a:p>
          <a:p>
            <a:pPr lvl="2">
              <a:defRPr/>
            </a:pPr>
            <a:r>
              <a:rPr lang="zh-CN" altLang="en-US" dirty="0"/>
              <a:t>这种方法要求再进行一趟处理，将标号和具体地址绑定</a:t>
            </a:r>
            <a:endParaRPr lang="en-US" altLang="zh-CN" dirty="0"/>
          </a:p>
          <a:p>
            <a:pPr marL="914400" lvl="1" indent="-457200">
              <a:buFont typeface="+mj-lt"/>
              <a:buAutoNum type="arabicPeriod"/>
              <a:defRPr/>
            </a:pPr>
            <a:r>
              <a:rPr lang="zh-CN" altLang="en-US" dirty="0"/>
              <a:t>回填（</a:t>
            </a:r>
            <a:r>
              <a:rPr lang="en-US" altLang="zh-CN" i="1" dirty="0" err="1"/>
              <a:t>backpatching</a:t>
            </a:r>
            <a:r>
              <a:rPr lang="zh-CN" altLang="en-US" dirty="0"/>
              <a:t>）技术</a:t>
            </a:r>
            <a:endParaRPr lang="en-US" altLang="zh-CN" dirty="0"/>
          </a:p>
          <a:p>
            <a:pPr marL="1314450" lvl="2" indent="-457200">
              <a:defRPr/>
            </a:pPr>
            <a:r>
              <a:rPr lang="zh-CN" altLang="en-US" dirty="0"/>
              <a:t>以综合属性的形式传递跳转指令组成的列表，一趟式翻译</a:t>
            </a:r>
          </a:p>
        </p:txBody>
      </p:sp>
      <p:sp>
        <p:nvSpPr>
          <p:cNvPr id="4" name="灯片编号占位符 3"/>
          <p:cNvSpPr>
            <a:spLocks noGrp="1"/>
          </p:cNvSpPr>
          <p:nvPr>
            <p:ph type="sldNum" sz="quarter" idx="10"/>
          </p:nvPr>
        </p:nvSpPr>
        <p:spPr/>
        <p:txBody>
          <a:bodyPr/>
          <a:lstStyle/>
          <a:p>
            <a:pPr>
              <a:defRPr/>
            </a:pPr>
            <a:fld id="{D9474939-6108-4669-9911-52AC3C24AA0A}" type="slidenum">
              <a:rPr lang="zh-CN" altLang="en-US"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回填技术</a:t>
            </a:r>
          </a:p>
        </p:txBody>
      </p:sp>
      <p:sp>
        <p:nvSpPr>
          <p:cNvPr id="76803" name="内容占位符 2"/>
          <p:cNvSpPr>
            <a:spLocks noGrp="1"/>
          </p:cNvSpPr>
          <p:nvPr>
            <p:ph idx="1"/>
          </p:nvPr>
        </p:nvSpPr>
        <p:spPr/>
        <p:txBody>
          <a:bodyPr/>
          <a:lstStyle/>
          <a:p>
            <a:pPr>
              <a:defRPr/>
            </a:pPr>
            <a:r>
              <a:rPr lang="zh-CN" altLang="en-US" dirty="0"/>
              <a:t>回填技术的思想</a:t>
            </a:r>
            <a:endParaRPr lang="en-US" altLang="zh-CN" dirty="0"/>
          </a:p>
          <a:p>
            <a:pPr lvl="1">
              <a:defRPr/>
            </a:pPr>
            <a:r>
              <a:rPr lang="zh-CN" altLang="en-US" dirty="0"/>
              <a:t>生成一个跳转指令时暂时不指定该跳转指令的目标</a:t>
            </a:r>
            <a:endParaRPr lang="en-US" altLang="zh-CN" dirty="0"/>
          </a:p>
          <a:p>
            <a:pPr lvl="1">
              <a:defRPr/>
            </a:pPr>
            <a:r>
              <a:rPr lang="zh-CN" altLang="en-US" dirty="0"/>
              <a:t>将这些没有确定目标的指令放入一个跳转指令组成的列表中</a:t>
            </a:r>
            <a:endParaRPr lang="en-US" altLang="zh-CN" dirty="0"/>
          </a:p>
          <a:p>
            <a:pPr lvl="1">
              <a:defRPr/>
            </a:pPr>
            <a:r>
              <a:rPr lang="zh-CN" altLang="en-US" dirty="0"/>
              <a:t>等到能够确定正确的目标标号时，才去填充这些指令的目标标号</a:t>
            </a:r>
            <a:endParaRPr lang="en-US" altLang="zh-CN" dirty="0"/>
          </a:p>
          <a:p>
            <a:pPr lvl="1">
              <a:buFont typeface="Wingdings" pitchFamily="2" charset="2"/>
              <a:buChar char="Ø"/>
              <a:defRPr/>
            </a:pPr>
            <a:r>
              <a:rPr lang="zh-CN" altLang="en-US" dirty="0"/>
              <a:t>回填技术可以用来在一趟扫描中完成对布尔表达式或控制流语句的代码生成</a:t>
            </a:r>
            <a:endParaRPr lang="en-US" altLang="zh-CN" dirty="0"/>
          </a:p>
          <a:p>
            <a:pPr lvl="2">
              <a:defRPr/>
            </a:pPr>
            <a:r>
              <a:rPr lang="zh-CN" altLang="en-US" dirty="0"/>
              <a:t>生成的代码形式和</a:t>
            </a:r>
            <a:r>
              <a:rPr lang="en-US" altLang="zh-CN" dirty="0"/>
              <a:t>6.6</a:t>
            </a:r>
            <a:r>
              <a:rPr lang="zh-CN" altLang="en-US" dirty="0"/>
              <a:t>节中相同，但处理标号的方法不同</a:t>
            </a:r>
            <a:endParaRPr lang="en-US" altLang="zh-CN" dirty="0"/>
          </a:p>
        </p:txBody>
      </p:sp>
      <p:sp>
        <p:nvSpPr>
          <p:cNvPr id="4" name="灯片编号占位符 3"/>
          <p:cNvSpPr>
            <a:spLocks noGrp="1"/>
          </p:cNvSpPr>
          <p:nvPr>
            <p:ph type="sldNum" sz="quarter" idx="10"/>
          </p:nvPr>
        </p:nvSpPr>
        <p:spPr/>
        <p:txBody>
          <a:bodyPr/>
          <a:lstStyle/>
          <a:p>
            <a:pPr>
              <a:defRPr/>
            </a:pPr>
            <a:fld id="{D8020470-6C97-4A3A-BBBD-BBFCD2B07402}" type="slidenum">
              <a:rPr lang="zh-CN" altLang="en-US"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回填技术</a:t>
            </a:r>
          </a:p>
        </p:txBody>
      </p:sp>
      <p:sp>
        <p:nvSpPr>
          <p:cNvPr id="77827" name="内容占位符 2"/>
          <p:cNvSpPr>
            <a:spLocks noGrp="1"/>
          </p:cNvSpPr>
          <p:nvPr>
            <p:ph idx="1"/>
          </p:nvPr>
        </p:nvSpPr>
        <p:spPr>
          <a:xfrm>
            <a:off x="457200" y="1295400"/>
            <a:ext cx="8229600" cy="5168900"/>
          </a:xfrm>
        </p:spPr>
        <p:txBody>
          <a:bodyPr/>
          <a:lstStyle/>
          <a:p>
            <a:pPr>
              <a:defRPr/>
            </a:pPr>
            <a:r>
              <a:rPr lang="zh-CN" altLang="en-US"/>
              <a:t>回填在</a:t>
            </a:r>
            <a:r>
              <a:rPr lang="en-US" altLang="zh-CN"/>
              <a:t>SDT</a:t>
            </a:r>
            <a:r>
              <a:rPr lang="zh-CN" altLang="en-US"/>
              <a:t>中的实现</a:t>
            </a:r>
            <a:endParaRPr lang="en-US" altLang="zh-CN"/>
          </a:p>
          <a:p>
            <a:pPr lvl="1">
              <a:defRPr/>
            </a:pPr>
            <a:r>
              <a:rPr lang="zh-CN" altLang="en-US"/>
              <a:t>非终结符</a:t>
            </a:r>
            <a:r>
              <a:rPr lang="en-US" altLang="zh-CN"/>
              <a:t>B</a:t>
            </a:r>
            <a:r>
              <a:rPr lang="zh-CN" altLang="en-US"/>
              <a:t>的综合属性</a:t>
            </a:r>
            <a:r>
              <a:rPr lang="en-US" altLang="zh-CN" i="1">
                <a:solidFill>
                  <a:srgbClr val="FF0000"/>
                </a:solidFill>
              </a:rPr>
              <a:t>truelist</a:t>
            </a:r>
            <a:r>
              <a:rPr lang="zh-CN" altLang="en-US"/>
              <a:t>和</a:t>
            </a:r>
            <a:r>
              <a:rPr lang="en-US" altLang="zh-CN" i="1">
                <a:solidFill>
                  <a:srgbClr val="FF0000"/>
                </a:solidFill>
              </a:rPr>
              <a:t>falselist</a:t>
            </a:r>
            <a:r>
              <a:rPr lang="zh-CN" altLang="en-US"/>
              <a:t>管理布尔表达式的跳转代码中的标号</a:t>
            </a:r>
            <a:endParaRPr lang="en-US" altLang="zh-CN"/>
          </a:p>
          <a:p>
            <a:pPr lvl="2">
              <a:defRPr/>
            </a:pPr>
            <a:r>
              <a:rPr lang="en-US" altLang="zh-CN" i="1"/>
              <a:t>B.truelist</a:t>
            </a:r>
            <a:r>
              <a:rPr lang="zh-CN" altLang="en-US"/>
              <a:t>是一个包含跳转或条件跳转指令的列表，必须向这些指令中插入适当的标号，即</a:t>
            </a:r>
            <a:r>
              <a:rPr lang="en-US" altLang="zh-CN"/>
              <a:t>B</a:t>
            </a:r>
            <a:r>
              <a:rPr lang="zh-CN" altLang="en-US"/>
              <a:t>为真时控制流应该转向的标号</a:t>
            </a:r>
            <a:endParaRPr lang="en-US" altLang="zh-CN"/>
          </a:p>
          <a:p>
            <a:pPr lvl="2">
              <a:defRPr/>
            </a:pPr>
            <a:r>
              <a:rPr lang="en-US" altLang="zh-CN" i="1"/>
              <a:t>B.falselist</a:t>
            </a:r>
            <a:r>
              <a:rPr lang="zh-CN" altLang="en-US"/>
              <a:t>也是一个包含跳转或条件跳转指令的列表，这些指令中最终插入的标号是</a:t>
            </a:r>
            <a:r>
              <a:rPr lang="en-US" altLang="zh-CN"/>
              <a:t>B</a:t>
            </a:r>
            <a:r>
              <a:rPr lang="zh-CN" altLang="en-US"/>
              <a:t>为假时控制流应该转向的标号</a:t>
            </a:r>
            <a:endParaRPr lang="en-US" altLang="zh-CN"/>
          </a:p>
          <a:p>
            <a:pPr lvl="2">
              <a:defRPr/>
            </a:pPr>
            <a:r>
              <a:rPr lang="zh-CN" altLang="en-US"/>
              <a:t>生成</a:t>
            </a:r>
            <a:r>
              <a:rPr lang="en-US" altLang="zh-CN"/>
              <a:t>B</a:t>
            </a:r>
            <a:r>
              <a:rPr lang="zh-CN" altLang="en-US"/>
              <a:t>的代码时，跳转到真或假出口的跳转指令是不完整的，标号字段尚未填写；这些不完整的跳转指令被保存在</a:t>
            </a:r>
            <a:r>
              <a:rPr lang="en-US" altLang="zh-CN" i="1"/>
              <a:t>B.truelist</a:t>
            </a:r>
            <a:r>
              <a:rPr lang="zh-CN" altLang="en-US"/>
              <a:t>或</a:t>
            </a:r>
            <a:r>
              <a:rPr lang="en-US" altLang="zh-CN" i="1"/>
              <a:t>B.falselist</a:t>
            </a:r>
            <a:r>
              <a:rPr lang="zh-CN" altLang="en-US"/>
              <a:t>指向的列表中</a:t>
            </a:r>
            <a:endParaRPr lang="en-US" altLang="zh-CN"/>
          </a:p>
          <a:p>
            <a:pPr lvl="1">
              <a:defRPr/>
            </a:pPr>
            <a:r>
              <a:rPr lang="zh-CN" altLang="en-US"/>
              <a:t>语句</a:t>
            </a:r>
            <a:r>
              <a:rPr lang="en-US" altLang="zh-CN"/>
              <a:t>S</a:t>
            </a:r>
            <a:r>
              <a:rPr lang="zh-CN" altLang="en-US"/>
              <a:t>的综合属性</a:t>
            </a:r>
            <a:r>
              <a:rPr lang="en-US" altLang="zh-CN" i="1">
                <a:solidFill>
                  <a:srgbClr val="FF0000"/>
                </a:solidFill>
              </a:rPr>
              <a:t>S.nexlist</a:t>
            </a:r>
            <a:r>
              <a:rPr lang="zh-CN" altLang="en-US"/>
              <a:t>也是一个跳转指令序列，这些指令应该跳转到紧跟在</a:t>
            </a:r>
            <a:r>
              <a:rPr lang="en-US" altLang="zh-CN"/>
              <a:t>S</a:t>
            </a:r>
            <a:r>
              <a:rPr lang="zh-CN" altLang="en-US"/>
              <a:t>的代码之后的指令</a:t>
            </a:r>
            <a:endParaRPr lang="en-US" altLang="zh-CN"/>
          </a:p>
        </p:txBody>
      </p:sp>
      <p:sp>
        <p:nvSpPr>
          <p:cNvPr id="4" name="灯片编号占位符 3"/>
          <p:cNvSpPr>
            <a:spLocks noGrp="1"/>
          </p:cNvSpPr>
          <p:nvPr>
            <p:ph type="sldNum" sz="quarter" idx="10"/>
          </p:nvPr>
        </p:nvSpPr>
        <p:spPr/>
        <p:txBody>
          <a:bodyPr/>
          <a:lstStyle/>
          <a:p>
            <a:pPr>
              <a:defRPr/>
            </a:pPr>
            <a:fld id="{71D4DD14-912C-4575-9080-6EE05394F15E}" type="slidenum">
              <a:rPr lang="zh-CN" altLang="en-US" smtClean="0"/>
              <a:pPr>
                <a:defRPr/>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回填技术的实现</a:t>
            </a:r>
          </a:p>
        </p:txBody>
      </p:sp>
      <p:sp>
        <p:nvSpPr>
          <p:cNvPr id="78851" name="内容占位符 2"/>
          <p:cNvSpPr>
            <a:spLocks noGrp="1"/>
          </p:cNvSpPr>
          <p:nvPr>
            <p:ph idx="1"/>
          </p:nvPr>
        </p:nvSpPr>
        <p:spPr/>
        <p:txBody>
          <a:bodyPr/>
          <a:lstStyle/>
          <a:p>
            <a:pPr>
              <a:defRPr/>
            </a:pPr>
            <a:r>
              <a:rPr lang="zh-CN" altLang="en-US"/>
              <a:t>指令标号</a:t>
            </a:r>
            <a:endParaRPr lang="en-US" altLang="zh-CN"/>
          </a:p>
          <a:p>
            <a:pPr lvl="1">
              <a:defRPr/>
            </a:pPr>
            <a:r>
              <a:rPr lang="zh-CN" altLang="en-US"/>
              <a:t>我们将生成的指令放在一个指令数组中，标号就是这个数组的下标</a:t>
            </a:r>
            <a:endParaRPr lang="en-US" altLang="zh-CN"/>
          </a:p>
          <a:p>
            <a:pPr>
              <a:defRPr/>
            </a:pPr>
            <a:r>
              <a:rPr lang="zh-CN" altLang="en-US"/>
              <a:t>处理跳转指令列表的三个函数</a:t>
            </a:r>
            <a:endParaRPr lang="en-US" altLang="zh-CN"/>
          </a:p>
          <a:p>
            <a:pPr lvl="1">
              <a:defRPr/>
            </a:pPr>
            <a:r>
              <a:rPr lang="en-US" altLang="zh-CN" i="1"/>
              <a:t>makelist(i)</a:t>
            </a:r>
            <a:r>
              <a:rPr lang="zh-CN" altLang="en-US"/>
              <a:t>：创建一个只包含</a:t>
            </a:r>
            <a:r>
              <a:rPr lang="en-US" altLang="zh-CN" i="1"/>
              <a:t>i</a:t>
            </a:r>
            <a:r>
              <a:rPr lang="zh-CN" altLang="en-US"/>
              <a:t>的列表，这里</a:t>
            </a:r>
            <a:r>
              <a:rPr lang="en-US" altLang="zh-CN" i="1"/>
              <a:t>i</a:t>
            </a:r>
            <a:r>
              <a:rPr lang="zh-CN" altLang="en-US"/>
              <a:t>是指令数组的下标；</a:t>
            </a:r>
            <a:r>
              <a:rPr lang="en-US" altLang="zh-CN" i="1"/>
              <a:t>makelist</a:t>
            </a:r>
            <a:r>
              <a:rPr lang="zh-CN" altLang="en-US"/>
              <a:t>返回一个指向新创建的列表的指针</a:t>
            </a:r>
            <a:endParaRPr lang="en-US" altLang="zh-CN"/>
          </a:p>
          <a:p>
            <a:pPr lvl="1">
              <a:defRPr/>
            </a:pPr>
            <a:r>
              <a:rPr lang="en-US" altLang="zh-CN" i="1"/>
              <a:t>merge(p1, p2)</a:t>
            </a:r>
            <a:r>
              <a:rPr lang="zh-CN" altLang="en-US"/>
              <a:t>：合并</a:t>
            </a:r>
            <a:r>
              <a:rPr lang="en-US" altLang="zh-CN" i="1"/>
              <a:t>p1</a:t>
            </a:r>
            <a:r>
              <a:rPr lang="zh-CN" altLang="en-US"/>
              <a:t>和</a:t>
            </a:r>
            <a:r>
              <a:rPr lang="en-US" altLang="zh-CN" i="1"/>
              <a:t>p2</a:t>
            </a:r>
            <a:r>
              <a:rPr lang="zh-CN" altLang="en-US"/>
              <a:t>指向的列表，返回指向合并后的列表的指针</a:t>
            </a:r>
            <a:endParaRPr lang="en-US" altLang="zh-CN"/>
          </a:p>
          <a:p>
            <a:pPr lvl="1">
              <a:defRPr/>
            </a:pPr>
            <a:r>
              <a:rPr lang="en-US" altLang="zh-CN" i="1"/>
              <a:t>backpatch(p, i)</a:t>
            </a:r>
            <a:r>
              <a:rPr lang="zh-CN" altLang="en-US"/>
              <a:t>：将</a:t>
            </a:r>
            <a:r>
              <a:rPr lang="en-US" altLang="zh-CN" i="1"/>
              <a:t>i</a:t>
            </a:r>
            <a:r>
              <a:rPr lang="zh-CN" altLang="en-US"/>
              <a:t>作为目标标号插入到</a:t>
            </a:r>
            <a:r>
              <a:rPr lang="en-US" altLang="zh-CN" i="1"/>
              <a:t>p</a:t>
            </a:r>
            <a:r>
              <a:rPr lang="zh-CN" altLang="en-US"/>
              <a:t>所指列表中的各指令中</a:t>
            </a:r>
          </a:p>
        </p:txBody>
      </p:sp>
      <p:sp>
        <p:nvSpPr>
          <p:cNvPr id="4" name="灯片编号占位符 3"/>
          <p:cNvSpPr>
            <a:spLocks noGrp="1"/>
          </p:cNvSpPr>
          <p:nvPr>
            <p:ph type="sldNum" sz="quarter" idx="10"/>
          </p:nvPr>
        </p:nvSpPr>
        <p:spPr/>
        <p:txBody>
          <a:bodyPr/>
          <a:lstStyle/>
          <a:p>
            <a:pPr>
              <a:defRPr/>
            </a:pPr>
            <a:fld id="{919C45D6-F9DF-4D99-B076-67DC6B5904D5}" type="slidenum">
              <a:rPr lang="zh-CN" altLang="en-US" smtClean="0"/>
              <a:pPr>
                <a:defRPr/>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布尔表达式的翻译（</a:t>
            </a:r>
            <a:r>
              <a:rPr lang="en-US" altLang="zh-CN"/>
              <a:t>1</a:t>
            </a:r>
            <a:r>
              <a:rPr lang="zh-CN" altLang="en-US"/>
              <a:t>）</a:t>
            </a:r>
          </a:p>
        </p:txBody>
      </p:sp>
      <p:sp>
        <p:nvSpPr>
          <p:cNvPr id="79875" name="内容占位符 2"/>
          <p:cNvSpPr>
            <a:spLocks noGrp="1"/>
          </p:cNvSpPr>
          <p:nvPr>
            <p:ph idx="1"/>
          </p:nvPr>
        </p:nvSpPr>
        <p:spPr>
          <a:xfrm>
            <a:off x="457200" y="1371600"/>
            <a:ext cx="8229600" cy="990600"/>
          </a:xfrm>
        </p:spPr>
        <p:txBody>
          <a:bodyPr/>
          <a:lstStyle/>
          <a:p>
            <a:pPr>
              <a:defRPr/>
            </a:pPr>
            <a:r>
              <a:rPr lang="zh-CN" altLang="en-US"/>
              <a:t>自底向上语法分析过程中为布尔表达式生成目标代码的翻译方案</a:t>
            </a:r>
            <a:endParaRPr lang="en-US" altLang="zh-CN"/>
          </a:p>
        </p:txBody>
      </p:sp>
      <p:pic>
        <p:nvPicPr>
          <p:cNvPr id="91138" name="Picture 2"/>
          <p:cNvPicPr>
            <a:picLocks noChangeAspect="1" noChangeArrowheads="1"/>
          </p:cNvPicPr>
          <p:nvPr/>
        </p:nvPicPr>
        <p:blipFill>
          <a:blip r:embed="rId2"/>
          <a:srcRect/>
          <a:stretch>
            <a:fillRect/>
          </a:stretch>
        </p:blipFill>
        <p:spPr bwMode="auto">
          <a:xfrm>
            <a:off x="762000" y="2438400"/>
            <a:ext cx="7927975" cy="692150"/>
          </a:xfrm>
          <a:prstGeom prst="rect">
            <a:avLst/>
          </a:prstGeom>
          <a:noFill/>
          <a:ln w="9525">
            <a:solidFill>
              <a:schemeClr val="accent5">
                <a:lumMod val="60000"/>
                <a:lumOff val="40000"/>
              </a:schemeClr>
            </a:solidFill>
            <a:miter lim="800000"/>
            <a:headEnd/>
            <a:tailEnd/>
          </a:ln>
          <a:effectLst/>
        </p:spPr>
      </p:pic>
      <p:pic>
        <p:nvPicPr>
          <p:cNvPr id="91140" name="Picture 4"/>
          <p:cNvPicPr>
            <a:picLocks noChangeAspect="1" noChangeArrowheads="1"/>
          </p:cNvPicPr>
          <p:nvPr/>
        </p:nvPicPr>
        <p:blipFill>
          <a:blip r:embed="rId3"/>
          <a:srcRect/>
          <a:stretch>
            <a:fillRect/>
          </a:stretch>
        </p:blipFill>
        <p:spPr bwMode="auto">
          <a:xfrm>
            <a:off x="228600" y="3429000"/>
            <a:ext cx="8674100" cy="2868613"/>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布尔表达式的翻译（</a:t>
            </a:r>
            <a:r>
              <a:rPr lang="en-US" altLang="zh-CN"/>
              <a:t>2</a:t>
            </a:r>
            <a:r>
              <a:rPr lang="zh-CN" altLang="en-US"/>
              <a:t>）</a:t>
            </a:r>
          </a:p>
        </p:txBody>
      </p:sp>
      <p:pic>
        <p:nvPicPr>
          <p:cNvPr id="92162" name="Picture 2"/>
          <p:cNvPicPr>
            <a:picLocks noGrp="1" noChangeAspect="1" noChangeArrowheads="1"/>
          </p:cNvPicPr>
          <p:nvPr>
            <p:ph idx="1"/>
          </p:nvPr>
        </p:nvPicPr>
        <p:blipFill>
          <a:blip r:embed="rId2"/>
          <a:srcRect/>
          <a:stretch>
            <a:fillRect/>
          </a:stretch>
        </p:blipFill>
        <p:spPr>
          <a:xfrm>
            <a:off x="287338" y="1600200"/>
            <a:ext cx="8745537" cy="4419600"/>
          </a:xfrm>
          <a:ln>
            <a:solidFill>
              <a:schemeClr val="accent5">
                <a:lumMod val="60000"/>
                <a:lumOff val="40000"/>
              </a:schemeClr>
            </a:solid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4"/>
          <p:cNvSpPr>
            <a:spLocks noGrp="1"/>
          </p:cNvSpPr>
          <p:nvPr>
            <p:ph type="title"/>
          </p:nvPr>
        </p:nvSpPr>
        <p:spPr/>
        <p:txBody>
          <a:bodyPr/>
          <a:lstStyle/>
          <a:p>
            <a:r>
              <a:rPr lang="zh-CN" altLang="en-US"/>
              <a:t>例</a:t>
            </a:r>
            <a:r>
              <a:rPr lang="en-US" altLang="zh-CN"/>
              <a:t>……</a:t>
            </a:r>
            <a:r>
              <a:rPr lang="zh-CN" altLang="en-US"/>
              <a:t>回填（</a:t>
            </a:r>
            <a:r>
              <a:rPr lang="en-US" altLang="zh-CN"/>
              <a:t>1</a:t>
            </a:r>
            <a:r>
              <a:rPr lang="zh-CN" altLang="en-US"/>
              <a:t>）</a:t>
            </a:r>
          </a:p>
        </p:txBody>
      </p:sp>
      <p:sp>
        <p:nvSpPr>
          <p:cNvPr id="81923" name="内容占位符 5"/>
          <p:cNvSpPr>
            <a:spLocks noGrp="1"/>
          </p:cNvSpPr>
          <p:nvPr>
            <p:ph idx="1"/>
          </p:nvPr>
        </p:nvSpPr>
        <p:spPr>
          <a:xfrm>
            <a:off x="457200" y="1371600"/>
            <a:ext cx="8229600" cy="609600"/>
          </a:xfrm>
        </p:spPr>
        <p:txBody>
          <a:bodyPr/>
          <a:lstStyle/>
          <a:p>
            <a:r>
              <a:rPr lang="zh-CN" altLang="en-US"/>
              <a:t>例</a:t>
            </a:r>
            <a:r>
              <a:rPr lang="en-US" altLang="zh-CN"/>
              <a:t>6.17</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8E8CD36F-C52F-4528-B6DF-0A79BA6BC2A0}" type="slidenum">
              <a:rPr lang="zh-CN" altLang="en-US" smtClean="0"/>
              <a:pPr>
                <a:defRPr/>
              </a:pPr>
              <a:t>79</a:t>
            </a:fld>
            <a:endParaRPr lang="en-US" altLang="zh-CN"/>
          </a:p>
        </p:txBody>
      </p:sp>
      <p:pic>
        <p:nvPicPr>
          <p:cNvPr id="93186" name="Picture 2"/>
          <p:cNvPicPr>
            <a:picLocks noChangeAspect="1" noChangeArrowheads="1"/>
          </p:cNvPicPr>
          <p:nvPr/>
        </p:nvPicPr>
        <p:blipFill>
          <a:blip r:embed="rId2"/>
          <a:srcRect/>
          <a:stretch>
            <a:fillRect/>
          </a:stretch>
        </p:blipFill>
        <p:spPr bwMode="auto">
          <a:xfrm>
            <a:off x="1905000" y="1371600"/>
            <a:ext cx="4075113" cy="533400"/>
          </a:xfrm>
          <a:prstGeom prst="rect">
            <a:avLst/>
          </a:prstGeom>
          <a:noFill/>
          <a:ln w="9525">
            <a:solidFill>
              <a:schemeClr val="accent5">
                <a:lumMod val="60000"/>
                <a:lumOff val="40000"/>
              </a:schemeClr>
            </a:solidFill>
            <a:miter lim="800000"/>
            <a:headEnd/>
            <a:tailEnd/>
          </a:ln>
          <a:effectLst/>
        </p:spPr>
      </p:pic>
      <p:pic>
        <p:nvPicPr>
          <p:cNvPr id="93187" name="Picture 3"/>
          <p:cNvPicPr>
            <a:picLocks noChangeAspect="1" noChangeArrowheads="1"/>
          </p:cNvPicPr>
          <p:nvPr/>
        </p:nvPicPr>
        <p:blipFill>
          <a:blip r:embed="rId3"/>
          <a:srcRect/>
          <a:stretch>
            <a:fillRect/>
          </a:stretch>
        </p:blipFill>
        <p:spPr bwMode="auto">
          <a:xfrm>
            <a:off x="457200" y="2362200"/>
            <a:ext cx="7483475" cy="3810000"/>
          </a:xfrm>
          <a:prstGeom prst="rect">
            <a:avLst/>
          </a:prstGeom>
          <a:noFill/>
          <a:ln w="9525">
            <a:noFill/>
            <a:miter lim="800000"/>
            <a:headEnd/>
            <a:tailEnd/>
          </a:ln>
        </p:spPr>
      </p:pic>
      <p:pic>
        <p:nvPicPr>
          <p:cNvPr id="93188" name="Picture 4"/>
          <p:cNvPicPr>
            <a:picLocks noChangeAspect="1" noChangeArrowheads="1"/>
          </p:cNvPicPr>
          <p:nvPr/>
        </p:nvPicPr>
        <p:blipFill>
          <a:blip r:embed="rId4"/>
          <a:srcRect/>
          <a:stretch>
            <a:fillRect/>
          </a:stretch>
        </p:blipFill>
        <p:spPr bwMode="auto">
          <a:xfrm>
            <a:off x="6248400" y="1447800"/>
            <a:ext cx="2689225" cy="609600"/>
          </a:xfrm>
          <a:prstGeom prst="rect">
            <a:avLst/>
          </a:prstGeom>
          <a:noFill/>
          <a:ln w="9525">
            <a:solidFill>
              <a:srgbClr val="71F05C"/>
            </a:solidFill>
            <a:miter lim="800000"/>
            <a:headEnd/>
            <a:tailEnd/>
          </a:ln>
        </p:spPr>
      </p:pic>
      <p:pic>
        <p:nvPicPr>
          <p:cNvPr id="93189" name="Picture 5"/>
          <p:cNvPicPr>
            <a:picLocks noChangeAspect="1" noChangeArrowheads="1"/>
          </p:cNvPicPr>
          <p:nvPr/>
        </p:nvPicPr>
        <p:blipFill>
          <a:blip r:embed="rId5"/>
          <a:srcRect/>
          <a:stretch>
            <a:fillRect/>
          </a:stretch>
        </p:blipFill>
        <p:spPr bwMode="auto">
          <a:xfrm>
            <a:off x="6248400" y="2209800"/>
            <a:ext cx="2667000" cy="620713"/>
          </a:xfrm>
          <a:prstGeom prst="rect">
            <a:avLst/>
          </a:prstGeom>
          <a:noFill/>
          <a:ln w="9525">
            <a:solidFill>
              <a:srgbClr val="71F05C"/>
            </a:solidFill>
            <a:miter lim="800000"/>
            <a:headEnd/>
            <a:tailEnd/>
          </a:ln>
        </p:spPr>
      </p:pic>
      <p:pic>
        <p:nvPicPr>
          <p:cNvPr id="93190" name="Picture 6"/>
          <p:cNvPicPr>
            <a:picLocks noChangeAspect="1" noChangeArrowheads="1"/>
          </p:cNvPicPr>
          <p:nvPr/>
        </p:nvPicPr>
        <p:blipFill>
          <a:blip r:embed="rId6"/>
          <a:srcRect/>
          <a:stretch>
            <a:fillRect/>
          </a:stretch>
        </p:blipFill>
        <p:spPr bwMode="auto">
          <a:xfrm>
            <a:off x="6248400" y="2971800"/>
            <a:ext cx="2667000" cy="576263"/>
          </a:xfrm>
          <a:prstGeom prst="rect">
            <a:avLst/>
          </a:prstGeom>
          <a:noFill/>
          <a:ln w="9525">
            <a:solidFill>
              <a:srgbClr val="71F05C"/>
            </a:solidFill>
            <a:miter lim="800000"/>
            <a:headEnd/>
            <a:tailEnd/>
          </a:ln>
        </p:spPr>
      </p:pic>
      <p:cxnSp>
        <p:nvCxnSpPr>
          <p:cNvPr id="13" name="直接箭头连接符 12"/>
          <p:cNvCxnSpPr>
            <a:endCxn id="93188" idx="1"/>
          </p:cNvCxnSpPr>
          <p:nvPr/>
        </p:nvCxnSpPr>
        <p:spPr>
          <a:xfrm flipV="1">
            <a:off x="1676400" y="1752600"/>
            <a:ext cx="4572000" cy="2667000"/>
          </a:xfrm>
          <a:prstGeom prst="straightConnector1">
            <a:avLst/>
          </a:prstGeom>
          <a:ln w="127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93189" idx="1"/>
          </p:cNvCxnSpPr>
          <p:nvPr/>
        </p:nvCxnSpPr>
        <p:spPr>
          <a:xfrm flipV="1">
            <a:off x="3352800" y="2519363"/>
            <a:ext cx="2895600" cy="2433637"/>
          </a:xfrm>
          <a:prstGeom prst="straightConnector1">
            <a:avLst/>
          </a:prstGeom>
          <a:ln w="127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6200000" flipV="1">
            <a:off x="6019800" y="4114800"/>
            <a:ext cx="1371600" cy="304800"/>
          </a:xfrm>
          <a:prstGeom prst="straightConnector1">
            <a:avLst/>
          </a:prstGeom>
          <a:ln w="127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733800" y="2286000"/>
            <a:ext cx="2514600" cy="1371600"/>
          </a:xfrm>
          <a:prstGeom prst="straightConnector1">
            <a:avLst/>
          </a:prstGeom>
          <a:ln w="12700">
            <a:solidFill>
              <a:schemeClr val="accent4">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5181600" y="3581400"/>
            <a:ext cx="1524000" cy="609600"/>
          </a:xfrm>
          <a:prstGeom prst="straightConnector1">
            <a:avLst/>
          </a:prstGeom>
          <a:ln w="12700">
            <a:solidFill>
              <a:schemeClr val="accent4">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wipe(down)">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3188"/>
                                        </p:tgtEl>
                                        <p:attrNameLst>
                                          <p:attrName>style.visibility</p:attrName>
                                        </p:attrNameLst>
                                      </p:cBhvr>
                                      <p:to>
                                        <p:strVal val="visible"/>
                                      </p:to>
                                    </p:set>
                                    <p:animEffect transition="in" filter="wipe(left)">
                                      <p:cBhvr>
                                        <p:cTn id="16" dur="500"/>
                                        <p:tgtEl>
                                          <p:spTgt spid="931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93189"/>
                                        </p:tgtEl>
                                        <p:attrNameLst>
                                          <p:attrName>style.visibility</p:attrName>
                                        </p:attrNameLst>
                                      </p:cBhvr>
                                      <p:to>
                                        <p:strVal val="visible"/>
                                      </p:to>
                                    </p:set>
                                    <p:animEffect transition="in" filter="wipe(left)">
                                      <p:cBhvr>
                                        <p:cTn id="30" dur="500"/>
                                        <p:tgtEl>
                                          <p:spTgt spid="9318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93190"/>
                                        </p:tgtEl>
                                        <p:attrNameLst>
                                          <p:attrName>style.visibility</p:attrName>
                                        </p:attrNameLst>
                                      </p:cBhvr>
                                      <p:to>
                                        <p:strVal val="visible"/>
                                      </p:to>
                                    </p:set>
                                    <p:animEffect transition="in" filter="wipe(left)">
                                      <p:cBhvr>
                                        <p:cTn id="44"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抽象语法树的构造</a:t>
            </a:r>
          </a:p>
        </p:txBody>
      </p:sp>
      <p:sp>
        <p:nvSpPr>
          <p:cNvPr id="40963" name="内容占位符 2"/>
          <p:cNvSpPr>
            <a:spLocks noGrp="1"/>
          </p:cNvSpPr>
          <p:nvPr>
            <p:ph idx="1"/>
          </p:nvPr>
        </p:nvSpPr>
        <p:spPr>
          <a:xfrm>
            <a:off x="457200" y="1371600"/>
            <a:ext cx="8229600" cy="2362200"/>
          </a:xfrm>
        </p:spPr>
        <p:txBody>
          <a:bodyPr/>
          <a:lstStyle/>
          <a:p>
            <a:pPr>
              <a:defRPr/>
            </a:pPr>
            <a:r>
              <a:rPr lang="en-US" altLang="zh-CN" dirty="0"/>
              <a:t>S</a:t>
            </a:r>
            <a:r>
              <a:rPr lang="zh-CN" altLang="en-US" dirty="0"/>
              <a:t>属性定义</a:t>
            </a:r>
            <a:endParaRPr lang="en-US" altLang="zh-CN" dirty="0"/>
          </a:p>
          <a:p>
            <a:pPr lvl="1">
              <a:defRPr/>
            </a:pPr>
            <a:r>
              <a:rPr lang="en-US" altLang="zh-CN" i="1" dirty="0">
                <a:solidFill>
                  <a:srgbClr val="FF0000"/>
                </a:solidFill>
              </a:rPr>
              <a:t>Leaf(op, </a:t>
            </a:r>
            <a:r>
              <a:rPr lang="en-US" altLang="zh-CN" i="1" dirty="0" err="1">
                <a:solidFill>
                  <a:srgbClr val="FF0000"/>
                </a:solidFill>
              </a:rPr>
              <a:t>val</a:t>
            </a:r>
            <a:r>
              <a:rPr lang="en-US" altLang="zh-CN" i="1" dirty="0">
                <a:solidFill>
                  <a:srgbClr val="FF0000"/>
                </a:solidFill>
              </a:rPr>
              <a:t>)</a:t>
            </a:r>
            <a:r>
              <a:rPr lang="zh-CN" altLang="en-US" dirty="0"/>
              <a:t>创建一个叶子结点，</a:t>
            </a:r>
            <a:r>
              <a:rPr lang="en-US" altLang="zh-CN" dirty="0"/>
              <a:t>op</a:t>
            </a:r>
            <a:r>
              <a:rPr lang="zh-CN" altLang="en-US" dirty="0"/>
              <a:t>是该结点的标号，</a:t>
            </a:r>
            <a:r>
              <a:rPr lang="en-US" altLang="zh-CN" dirty="0" err="1"/>
              <a:t>val</a:t>
            </a:r>
            <a:r>
              <a:rPr lang="zh-CN" altLang="en-US" dirty="0"/>
              <a:t>存放词法值</a:t>
            </a:r>
            <a:endParaRPr lang="en-US" altLang="zh-CN" dirty="0"/>
          </a:p>
          <a:p>
            <a:pPr lvl="1">
              <a:defRPr/>
            </a:pPr>
            <a:r>
              <a:rPr lang="en-US" altLang="zh-CN" i="1" dirty="0">
                <a:solidFill>
                  <a:srgbClr val="FF0000"/>
                </a:solidFill>
              </a:rPr>
              <a:t>Node(op, c</a:t>
            </a:r>
            <a:r>
              <a:rPr lang="en-US" altLang="zh-CN" i="1" baseline="-25000" dirty="0">
                <a:solidFill>
                  <a:srgbClr val="FF0000"/>
                </a:solidFill>
              </a:rPr>
              <a:t>1</a:t>
            </a:r>
            <a:r>
              <a:rPr lang="en-US" altLang="zh-CN" i="1" dirty="0">
                <a:solidFill>
                  <a:srgbClr val="FF0000"/>
                </a:solidFill>
              </a:rPr>
              <a:t>, c</a:t>
            </a:r>
            <a:r>
              <a:rPr lang="en-US" altLang="zh-CN" i="1" baseline="-25000" dirty="0">
                <a:solidFill>
                  <a:srgbClr val="FF0000"/>
                </a:solidFill>
              </a:rPr>
              <a:t>2</a:t>
            </a:r>
            <a:r>
              <a:rPr lang="en-US" altLang="zh-CN" i="1" dirty="0">
                <a:solidFill>
                  <a:srgbClr val="FF0000"/>
                </a:solidFill>
              </a:rPr>
              <a:t>, ..., </a:t>
            </a:r>
            <a:r>
              <a:rPr lang="en-US" altLang="zh-CN" i="1" dirty="0" err="1">
                <a:solidFill>
                  <a:srgbClr val="FF0000"/>
                </a:solidFill>
              </a:rPr>
              <a:t>c</a:t>
            </a:r>
            <a:r>
              <a:rPr lang="en-US" altLang="zh-CN" i="1" baseline="-25000" dirty="0" err="1">
                <a:solidFill>
                  <a:srgbClr val="FF0000"/>
                </a:solidFill>
              </a:rPr>
              <a:t>k</a:t>
            </a:r>
            <a:r>
              <a:rPr lang="en-US" altLang="zh-CN" i="1" dirty="0">
                <a:solidFill>
                  <a:srgbClr val="FF0000"/>
                </a:solidFill>
              </a:rPr>
              <a:t>)</a:t>
            </a:r>
            <a:r>
              <a:rPr lang="zh-CN" altLang="en-US" dirty="0"/>
              <a:t>创建一个内部结点，标号为</a:t>
            </a:r>
            <a:r>
              <a:rPr lang="en-US" altLang="zh-CN" dirty="0"/>
              <a:t>op</a:t>
            </a:r>
          </a:p>
          <a:p>
            <a:pPr lvl="1">
              <a:defRPr/>
            </a:pPr>
            <a:r>
              <a:rPr lang="zh-CN" altLang="en-US" dirty="0"/>
              <a:t>非终结符的综合属性</a:t>
            </a:r>
            <a:r>
              <a:rPr lang="en-US" altLang="zh-CN" i="1" dirty="0">
                <a:solidFill>
                  <a:srgbClr val="FF0000"/>
                </a:solidFill>
              </a:rPr>
              <a:t>node</a:t>
            </a:r>
            <a:r>
              <a:rPr lang="zh-CN" altLang="en-US" dirty="0"/>
              <a:t>表示相应的抽象语法树结点</a:t>
            </a:r>
          </a:p>
        </p:txBody>
      </p:sp>
      <p:sp>
        <p:nvSpPr>
          <p:cNvPr id="4" name="灯片编号占位符 3"/>
          <p:cNvSpPr>
            <a:spLocks noGrp="1"/>
          </p:cNvSpPr>
          <p:nvPr>
            <p:ph type="sldNum" sz="quarter" idx="10"/>
          </p:nvPr>
        </p:nvSpPr>
        <p:spPr/>
        <p:txBody>
          <a:bodyPr/>
          <a:lstStyle/>
          <a:p>
            <a:pPr>
              <a:defRPr/>
            </a:pPr>
            <a:fld id="{EFA57DA2-1EF9-4AE6-B3AD-212EF067C784}" type="slidenum">
              <a:rPr lang="zh-CN" altLang="en-US" smtClean="0"/>
              <a:pPr>
                <a:defRPr/>
              </a:pPr>
              <a:t>8</a:t>
            </a:fld>
            <a:endParaRPr lang="en-US" altLang="zh-CN"/>
          </a:p>
        </p:txBody>
      </p:sp>
      <p:pic>
        <p:nvPicPr>
          <p:cNvPr id="43013" name="Picture 2"/>
          <p:cNvPicPr>
            <a:picLocks noChangeAspect="1" noChangeArrowheads="1"/>
          </p:cNvPicPr>
          <p:nvPr/>
        </p:nvPicPr>
        <p:blipFill>
          <a:blip r:embed="rId2"/>
          <a:srcRect/>
          <a:stretch>
            <a:fillRect/>
          </a:stretch>
        </p:blipFill>
        <p:spPr bwMode="auto">
          <a:xfrm>
            <a:off x="990600" y="3856038"/>
            <a:ext cx="7294563" cy="2849562"/>
          </a:xfrm>
          <a:prstGeom prst="rect">
            <a:avLst/>
          </a:prstGeom>
          <a:noFill/>
          <a:ln w="9525">
            <a:noFill/>
            <a:miter lim="800000"/>
            <a:headEnd/>
            <a:tailEnd/>
          </a:ln>
        </p:spPr>
      </p:pic>
    </p:spTree>
    <p:extLst>
      <p:ext uri="{BB962C8B-B14F-4D97-AF65-F5344CB8AC3E}">
        <p14:creationId xmlns:p14="http://schemas.microsoft.com/office/powerpoint/2010/main" val="38819151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a:t>例</a:t>
            </a:r>
            <a:r>
              <a:rPr lang="en-US" altLang="zh-CN"/>
              <a:t>……</a:t>
            </a:r>
            <a:r>
              <a:rPr lang="zh-CN" altLang="en-US"/>
              <a:t>回填（</a:t>
            </a:r>
            <a:r>
              <a:rPr lang="en-US" altLang="zh-CN"/>
              <a:t>2</a:t>
            </a:r>
            <a:r>
              <a:rPr lang="zh-CN" altLang="en-US"/>
              <a:t>）</a:t>
            </a:r>
          </a:p>
        </p:txBody>
      </p:sp>
      <p:pic>
        <p:nvPicPr>
          <p:cNvPr id="82947" name="Picture 3"/>
          <p:cNvPicPr>
            <a:picLocks noChangeAspect="1" noChangeArrowheads="1"/>
          </p:cNvPicPr>
          <p:nvPr/>
        </p:nvPicPr>
        <p:blipFill>
          <a:blip r:embed="rId2"/>
          <a:srcRect/>
          <a:stretch>
            <a:fillRect/>
          </a:stretch>
        </p:blipFill>
        <p:spPr bwMode="auto">
          <a:xfrm>
            <a:off x="457200" y="2667000"/>
            <a:ext cx="7483475" cy="3810000"/>
          </a:xfrm>
          <a:prstGeom prst="rect">
            <a:avLst/>
          </a:prstGeom>
          <a:noFill/>
          <a:ln w="9525">
            <a:noFill/>
            <a:miter lim="800000"/>
            <a:headEnd/>
            <a:tailEnd/>
          </a:ln>
        </p:spPr>
      </p:pic>
      <p:pic>
        <p:nvPicPr>
          <p:cNvPr id="82948" name="Picture 3"/>
          <p:cNvPicPr>
            <a:picLocks noChangeAspect="1" noChangeArrowheads="1"/>
          </p:cNvPicPr>
          <p:nvPr/>
        </p:nvPicPr>
        <p:blipFill>
          <a:blip r:embed="rId3"/>
          <a:srcRect/>
          <a:stretch>
            <a:fillRect/>
          </a:stretch>
        </p:blipFill>
        <p:spPr bwMode="auto">
          <a:xfrm>
            <a:off x="5562600" y="1323975"/>
            <a:ext cx="3581400" cy="2105025"/>
          </a:xfrm>
          <a:prstGeom prst="rect">
            <a:avLst/>
          </a:prstGeom>
          <a:noFill/>
          <a:ln w="9525">
            <a:noFill/>
            <a:miter lim="800000"/>
            <a:headEnd/>
            <a:tailEnd/>
          </a:ln>
        </p:spPr>
      </p:pic>
      <p:cxnSp>
        <p:nvCxnSpPr>
          <p:cNvPr id="10" name="直接箭头连接符 9"/>
          <p:cNvCxnSpPr/>
          <p:nvPr/>
        </p:nvCxnSpPr>
        <p:spPr>
          <a:xfrm rot="5400000" flipH="1" flipV="1">
            <a:off x="4267200" y="2667000"/>
            <a:ext cx="1828800" cy="762000"/>
          </a:xfrm>
          <a:prstGeom prst="straightConnector1">
            <a:avLst/>
          </a:prstGeom>
          <a:ln w="127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953000" y="5257800"/>
            <a:ext cx="9144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67000" y="5638800"/>
            <a:ext cx="9906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638800" y="2360613"/>
            <a:ext cx="3124200" cy="158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a:t>例</a:t>
            </a:r>
            <a:r>
              <a:rPr lang="en-US" altLang="zh-CN"/>
              <a:t>……</a:t>
            </a:r>
            <a:r>
              <a:rPr lang="zh-CN" altLang="en-US"/>
              <a:t>回填（</a:t>
            </a:r>
            <a:r>
              <a:rPr lang="en-US" altLang="zh-CN"/>
              <a:t>3</a:t>
            </a:r>
            <a:r>
              <a:rPr lang="zh-CN" altLang="en-US"/>
              <a:t>）</a:t>
            </a:r>
          </a:p>
        </p:txBody>
      </p:sp>
      <p:pic>
        <p:nvPicPr>
          <p:cNvPr id="83971" name="Picture 3"/>
          <p:cNvPicPr>
            <a:picLocks noChangeAspect="1" noChangeArrowheads="1"/>
          </p:cNvPicPr>
          <p:nvPr/>
        </p:nvPicPr>
        <p:blipFill>
          <a:blip r:embed="rId2"/>
          <a:srcRect/>
          <a:stretch>
            <a:fillRect/>
          </a:stretch>
        </p:blipFill>
        <p:spPr bwMode="auto">
          <a:xfrm>
            <a:off x="457200" y="2667000"/>
            <a:ext cx="7483475" cy="3810000"/>
          </a:xfrm>
          <a:prstGeom prst="rect">
            <a:avLst/>
          </a:prstGeom>
          <a:noFill/>
          <a:ln w="9525">
            <a:noFill/>
            <a:miter lim="800000"/>
            <a:headEnd/>
            <a:tailEnd/>
          </a:ln>
        </p:spPr>
      </p:pic>
      <p:pic>
        <p:nvPicPr>
          <p:cNvPr id="83972" name="Picture 3"/>
          <p:cNvPicPr>
            <a:picLocks noChangeAspect="1" noChangeArrowheads="1"/>
          </p:cNvPicPr>
          <p:nvPr/>
        </p:nvPicPr>
        <p:blipFill>
          <a:blip r:embed="rId3"/>
          <a:srcRect/>
          <a:stretch>
            <a:fillRect/>
          </a:stretch>
        </p:blipFill>
        <p:spPr bwMode="auto">
          <a:xfrm>
            <a:off x="5562600" y="1371600"/>
            <a:ext cx="3473450" cy="1981200"/>
          </a:xfrm>
          <a:prstGeom prst="rect">
            <a:avLst/>
          </a:prstGeom>
          <a:noFill/>
          <a:ln w="9525">
            <a:solidFill>
              <a:srgbClr val="71F05C"/>
            </a:solidFill>
            <a:miter lim="800000"/>
            <a:headEnd/>
            <a:tailEnd/>
          </a:ln>
        </p:spPr>
      </p:pic>
      <p:cxnSp>
        <p:nvCxnSpPr>
          <p:cNvPr id="5" name="直接连接符 4"/>
          <p:cNvCxnSpPr/>
          <p:nvPr/>
        </p:nvCxnSpPr>
        <p:spPr>
          <a:xfrm>
            <a:off x="8458200" y="2362200"/>
            <a:ext cx="4572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a:t>例</a:t>
            </a:r>
            <a:r>
              <a:rPr lang="en-US" altLang="zh-CN"/>
              <a:t>……</a:t>
            </a:r>
            <a:r>
              <a:rPr lang="zh-CN" altLang="en-US"/>
              <a:t>回填（</a:t>
            </a:r>
            <a:r>
              <a:rPr lang="en-US" altLang="zh-CN"/>
              <a:t>4</a:t>
            </a:r>
            <a:r>
              <a:rPr lang="zh-CN" altLang="en-US"/>
              <a:t>）</a:t>
            </a:r>
          </a:p>
        </p:txBody>
      </p:sp>
      <p:pic>
        <p:nvPicPr>
          <p:cNvPr id="84995" name="Picture 3"/>
          <p:cNvPicPr>
            <a:picLocks noChangeAspect="1" noChangeArrowheads="1"/>
          </p:cNvPicPr>
          <p:nvPr/>
        </p:nvPicPr>
        <p:blipFill>
          <a:blip r:embed="rId2"/>
          <a:srcRect/>
          <a:stretch>
            <a:fillRect/>
          </a:stretch>
        </p:blipFill>
        <p:spPr bwMode="auto">
          <a:xfrm>
            <a:off x="457200" y="2667000"/>
            <a:ext cx="7483475" cy="3810000"/>
          </a:xfrm>
          <a:prstGeom prst="rect">
            <a:avLst/>
          </a:prstGeom>
          <a:noFill/>
          <a:ln w="9525">
            <a:noFill/>
            <a:miter lim="800000"/>
            <a:headEnd/>
            <a:tailEnd/>
          </a:ln>
        </p:spPr>
      </p:pic>
      <p:pic>
        <p:nvPicPr>
          <p:cNvPr id="84996" name="Picture 3"/>
          <p:cNvPicPr>
            <a:picLocks noChangeAspect="1" noChangeArrowheads="1"/>
          </p:cNvPicPr>
          <p:nvPr/>
        </p:nvPicPr>
        <p:blipFill>
          <a:blip r:embed="rId3"/>
          <a:srcRect/>
          <a:stretch>
            <a:fillRect/>
          </a:stretch>
        </p:blipFill>
        <p:spPr bwMode="auto">
          <a:xfrm>
            <a:off x="5514975" y="1371600"/>
            <a:ext cx="3552825" cy="2057400"/>
          </a:xfrm>
          <a:prstGeom prst="rect">
            <a:avLst/>
          </a:prstGeom>
          <a:noFill/>
          <a:ln w="9525">
            <a:solidFill>
              <a:srgbClr val="71F05C"/>
            </a:solidFill>
            <a:miter lim="800000"/>
            <a:headEnd/>
            <a:tailEnd/>
          </a:ln>
        </p:spPr>
      </p:pic>
      <p:cxnSp>
        <p:nvCxnSpPr>
          <p:cNvPr id="10" name="直接箭头连接符 9"/>
          <p:cNvCxnSpPr/>
          <p:nvPr/>
        </p:nvCxnSpPr>
        <p:spPr>
          <a:xfrm flipV="1">
            <a:off x="4191000" y="1981200"/>
            <a:ext cx="1524000" cy="990600"/>
          </a:xfrm>
          <a:prstGeom prst="straightConnector1">
            <a:avLst/>
          </a:prstGeom>
          <a:ln w="127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048000" y="3962400"/>
            <a:ext cx="8382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09600" y="4572000"/>
            <a:ext cx="10668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867400" y="2057400"/>
            <a:ext cx="16764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a:t>例</a:t>
            </a:r>
            <a:r>
              <a:rPr lang="en-US" altLang="zh-CN"/>
              <a:t>……</a:t>
            </a:r>
            <a:r>
              <a:rPr lang="zh-CN" altLang="en-US"/>
              <a:t>回填（</a:t>
            </a:r>
            <a:r>
              <a:rPr lang="en-US" altLang="zh-CN"/>
              <a:t>5</a:t>
            </a:r>
            <a:r>
              <a:rPr lang="zh-CN" altLang="en-US"/>
              <a:t>）</a:t>
            </a:r>
          </a:p>
        </p:txBody>
      </p:sp>
      <p:pic>
        <p:nvPicPr>
          <p:cNvPr id="86019" name="Picture 3"/>
          <p:cNvPicPr>
            <a:picLocks noChangeAspect="1" noChangeArrowheads="1"/>
          </p:cNvPicPr>
          <p:nvPr/>
        </p:nvPicPr>
        <p:blipFill>
          <a:blip r:embed="rId2"/>
          <a:srcRect/>
          <a:stretch>
            <a:fillRect/>
          </a:stretch>
        </p:blipFill>
        <p:spPr bwMode="auto">
          <a:xfrm>
            <a:off x="457200" y="2667000"/>
            <a:ext cx="7483475" cy="3810000"/>
          </a:xfrm>
          <a:prstGeom prst="rect">
            <a:avLst/>
          </a:prstGeom>
          <a:noFill/>
          <a:ln w="9525">
            <a:noFill/>
            <a:miter lim="800000"/>
            <a:headEnd/>
            <a:tailEnd/>
          </a:ln>
        </p:spPr>
      </p:pic>
      <p:pic>
        <p:nvPicPr>
          <p:cNvPr id="86020" name="Picture 3"/>
          <p:cNvPicPr>
            <a:picLocks noChangeAspect="1" noChangeArrowheads="1"/>
          </p:cNvPicPr>
          <p:nvPr/>
        </p:nvPicPr>
        <p:blipFill>
          <a:blip r:embed="rId3"/>
          <a:srcRect/>
          <a:stretch>
            <a:fillRect/>
          </a:stretch>
        </p:blipFill>
        <p:spPr bwMode="auto">
          <a:xfrm>
            <a:off x="5562600" y="1371600"/>
            <a:ext cx="3473450" cy="1981200"/>
          </a:xfrm>
          <a:prstGeom prst="rect">
            <a:avLst/>
          </a:prstGeom>
          <a:noFill/>
          <a:ln w="9525">
            <a:solidFill>
              <a:srgbClr val="71F05C"/>
            </a:solidFill>
            <a:miter lim="800000"/>
            <a:headEnd/>
            <a:tailEnd/>
          </a:ln>
        </p:spPr>
      </p:pic>
      <p:cxnSp>
        <p:nvCxnSpPr>
          <p:cNvPr id="5" name="直接连接符 4"/>
          <p:cNvCxnSpPr/>
          <p:nvPr/>
        </p:nvCxnSpPr>
        <p:spPr>
          <a:xfrm>
            <a:off x="7010400" y="1981200"/>
            <a:ext cx="457200" cy="1588"/>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a:t>控制转移语句的翻译（</a:t>
            </a:r>
            <a:r>
              <a:rPr lang="en-US" altLang="zh-CN"/>
              <a:t>1</a:t>
            </a:r>
            <a:r>
              <a:rPr lang="zh-CN" altLang="en-US"/>
              <a:t>）</a:t>
            </a:r>
          </a:p>
        </p:txBody>
      </p:sp>
      <p:sp>
        <p:nvSpPr>
          <p:cNvPr id="86019" name="内容占位符 2"/>
          <p:cNvSpPr>
            <a:spLocks noGrp="1"/>
          </p:cNvSpPr>
          <p:nvPr>
            <p:ph idx="1"/>
          </p:nvPr>
        </p:nvSpPr>
        <p:spPr>
          <a:xfrm>
            <a:off x="457200" y="1371600"/>
            <a:ext cx="8229600" cy="1143000"/>
          </a:xfrm>
        </p:spPr>
        <p:txBody>
          <a:bodyPr/>
          <a:lstStyle/>
          <a:p>
            <a:pPr>
              <a:defRPr/>
            </a:pPr>
            <a:r>
              <a:rPr lang="zh-CN" altLang="en-US"/>
              <a:t>使用回填技术在一趟扫描中完成控制流语句的翻译</a:t>
            </a:r>
            <a:endParaRPr lang="en-US" altLang="zh-CN"/>
          </a:p>
          <a:p>
            <a:pPr lvl="1">
              <a:defRPr/>
            </a:pPr>
            <a:r>
              <a:rPr lang="zh-CN" altLang="en-US"/>
              <a:t>文法</a:t>
            </a:r>
          </a:p>
        </p:txBody>
      </p:sp>
      <p:pic>
        <p:nvPicPr>
          <p:cNvPr id="87044" name="Picture 2"/>
          <p:cNvPicPr>
            <a:picLocks noChangeAspect="1" noChangeArrowheads="1"/>
          </p:cNvPicPr>
          <p:nvPr/>
        </p:nvPicPr>
        <p:blipFill>
          <a:blip r:embed="rId2"/>
          <a:srcRect/>
          <a:stretch>
            <a:fillRect/>
          </a:stretch>
        </p:blipFill>
        <p:spPr bwMode="auto">
          <a:xfrm>
            <a:off x="1143000" y="2362200"/>
            <a:ext cx="6858000" cy="795338"/>
          </a:xfrm>
          <a:prstGeom prst="rect">
            <a:avLst/>
          </a:prstGeom>
          <a:noFill/>
          <a:ln w="9525">
            <a:noFill/>
            <a:miter lim="800000"/>
            <a:headEnd/>
            <a:tailEnd/>
          </a:ln>
        </p:spPr>
      </p:pic>
      <p:pic>
        <p:nvPicPr>
          <p:cNvPr id="97283" name="Picture 3"/>
          <p:cNvPicPr>
            <a:picLocks noChangeAspect="1" noChangeArrowheads="1"/>
          </p:cNvPicPr>
          <p:nvPr/>
        </p:nvPicPr>
        <p:blipFill>
          <a:blip r:embed="rId3"/>
          <a:srcRect/>
          <a:stretch>
            <a:fillRect/>
          </a:stretch>
        </p:blipFill>
        <p:spPr bwMode="auto">
          <a:xfrm>
            <a:off x="215900" y="3530600"/>
            <a:ext cx="8623300" cy="2870200"/>
          </a:xfrm>
          <a:prstGeom prst="rect">
            <a:avLst/>
          </a:prstGeom>
          <a:noFill/>
          <a:ln w="9525">
            <a:solidFill>
              <a:schemeClr val="accent5">
                <a:lumMod val="60000"/>
                <a:lumOff val="40000"/>
              </a:schemeClr>
            </a:solid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控制转移语句的翻译（</a:t>
            </a:r>
            <a:r>
              <a:rPr lang="en-US" altLang="zh-CN"/>
              <a:t>2</a:t>
            </a:r>
            <a:r>
              <a:rPr lang="zh-CN" altLang="en-US"/>
              <a:t>）</a:t>
            </a:r>
          </a:p>
        </p:txBody>
      </p:sp>
      <p:pic>
        <p:nvPicPr>
          <p:cNvPr id="88067" name="Picture 2"/>
          <p:cNvPicPr>
            <a:picLocks noGrp="1" noChangeAspect="1" noChangeArrowheads="1"/>
          </p:cNvPicPr>
          <p:nvPr>
            <p:ph idx="1"/>
          </p:nvPr>
        </p:nvPicPr>
        <p:blipFill>
          <a:blip r:embed="rId2"/>
          <a:srcRect/>
          <a:stretch>
            <a:fillRect/>
          </a:stretch>
        </p:blipFill>
        <p:spPr>
          <a:xfrm>
            <a:off x="762000" y="1246188"/>
            <a:ext cx="6402388" cy="5611812"/>
          </a:xfr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4"/>
          <p:cNvSpPr>
            <a:spLocks noGrp="1"/>
          </p:cNvSpPr>
          <p:nvPr>
            <p:ph type="title"/>
          </p:nvPr>
        </p:nvSpPr>
        <p:spPr/>
        <p:txBody>
          <a:bodyPr/>
          <a:lstStyle/>
          <a:p>
            <a:r>
              <a:rPr lang="zh-CN" altLang="en-US"/>
              <a:t>例</a:t>
            </a:r>
            <a:r>
              <a:rPr lang="en-US" altLang="zh-CN"/>
              <a:t>……</a:t>
            </a:r>
            <a:r>
              <a:rPr lang="zh-CN" altLang="en-US"/>
              <a:t>控制转移语句的翻译</a:t>
            </a:r>
          </a:p>
        </p:txBody>
      </p:sp>
      <p:sp>
        <p:nvSpPr>
          <p:cNvPr id="89091" name="内容占位符 5"/>
          <p:cNvSpPr>
            <a:spLocks noGrp="1"/>
          </p:cNvSpPr>
          <p:nvPr>
            <p:ph idx="1"/>
          </p:nvPr>
        </p:nvSpPr>
        <p:spPr>
          <a:xfrm>
            <a:off x="457200" y="1371600"/>
            <a:ext cx="8229600" cy="685800"/>
          </a:xfrm>
        </p:spPr>
        <p:txBody>
          <a:bodyPr/>
          <a:lstStyle/>
          <a:p>
            <a:r>
              <a:rPr lang="zh-CN" altLang="en-US"/>
              <a:t>将下面的</a:t>
            </a:r>
            <a:r>
              <a:rPr lang="en-US" altLang="zh-CN"/>
              <a:t>C</a:t>
            </a:r>
            <a:r>
              <a:rPr lang="zh-CN" altLang="en-US"/>
              <a:t>语言程序段翻译为三地址码：</a:t>
            </a: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29259972-DA9D-4ABA-98CF-42830921F4D9}" type="slidenum">
              <a:rPr lang="zh-CN" altLang="en-US" smtClean="0"/>
              <a:pPr>
                <a:defRPr/>
              </a:pPr>
              <a:t>86</a:t>
            </a:fld>
            <a:endParaRPr lang="en-US" altLang="zh-CN"/>
          </a:p>
        </p:txBody>
      </p:sp>
      <p:sp>
        <p:nvSpPr>
          <p:cNvPr id="89093" name="TextBox 6"/>
          <p:cNvSpPr txBox="1">
            <a:spLocks noChangeArrowheads="1"/>
          </p:cNvSpPr>
          <p:nvPr/>
        </p:nvSpPr>
        <p:spPr bwMode="auto">
          <a:xfrm>
            <a:off x="1295400" y="2286000"/>
            <a:ext cx="6553200" cy="3416300"/>
          </a:xfrm>
          <a:prstGeom prst="rect">
            <a:avLst/>
          </a:prstGeom>
          <a:noFill/>
          <a:ln w="9525">
            <a:noFill/>
            <a:miter lim="800000"/>
            <a:headEnd/>
            <a:tailEnd/>
          </a:ln>
        </p:spPr>
        <p:txBody>
          <a:bodyPr>
            <a:spAutoFit/>
          </a:bodyPr>
          <a:lstStyle/>
          <a:p>
            <a:r>
              <a:rPr lang="en-US" altLang="zh-CN" sz="2400" b="1">
                <a:latin typeface="Courier New" pitchFamily="49" charset="0"/>
                <a:cs typeface="Courier New" pitchFamily="49" charset="0"/>
              </a:rPr>
              <a:t>while(c &gt; min &amp;&amp; c &lt; max)</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	if(x &lt; y)</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         x = y – a;</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     	else</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         y = x + b;</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     	c = x + y;</a:t>
            </a:r>
            <a:endParaRPr lang="zh-CN" altLang="en-US" sz="2400" b="1">
              <a:latin typeface="Courier New" pitchFamily="49" charset="0"/>
              <a:cs typeface="Courier New" pitchFamily="49" charset="0"/>
            </a:endParaRPr>
          </a:p>
          <a:p>
            <a:r>
              <a:rPr lang="en-US" altLang="zh-CN" sz="2400" b="1">
                <a:latin typeface="Courier New" pitchFamily="49" charset="0"/>
                <a:cs typeface="Courier New" pitchFamily="49" charset="0"/>
              </a:rPr>
              <a:t>}</a:t>
            </a:r>
            <a:endParaRPr lang="zh-CN" altLang="en-US" sz="2400" b="1">
              <a:latin typeface="Courier New" pitchFamily="49" charset="0"/>
              <a:cs typeface="Courier New" pitchFamily="49" charset="0"/>
            </a:endParaRPr>
          </a:p>
          <a:p>
            <a:endParaRPr lang="zh-CN" altLang="en-US" sz="2400" b="1">
              <a:latin typeface="Courier New" pitchFamily="49" charset="0"/>
              <a:cs typeface="Courier New"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(1)</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9C4BBF71-5E48-4CF9-B877-D58466AC730F}" type="slidenum">
              <a:rPr lang="zh-CN" altLang="en-US" smtClean="0"/>
              <a:pPr>
                <a:defRPr/>
              </a:pPr>
              <a:t>87</a:t>
            </a:fld>
            <a:endParaRPr lang="en-US" altLang="zh-CN"/>
          </a:p>
        </p:txBody>
      </p:sp>
      <p:sp>
        <p:nvSpPr>
          <p:cNvPr id="90116"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solidFill>
                  <a:srgbClr val="FF0000"/>
                </a:solidFill>
                <a:latin typeface="Courier New" pitchFamily="49" charset="0"/>
                <a:cs typeface="Courier New" pitchFamily="49" charset="0"/>
              </a:rPr>
              <a:t>while</a:t>
            </a:r>
            <a:r>
              <a:rPr lang="en-US" altLang="zh-CN" sz="2000" b="1">
                <a:latin typeface="Courier New" pitchFamily="49" charset="0"/>
                <a:cs typeface="Courier New" pitchFamily="49" charset="0"/>
              </a:rPr>
              <a:t>(</a:t>
            </a:r>
            <a:r>
              <a:rPr lang="en-US" altLang="zh-CN" sz="2000" b="1" u="sng">
                <a:solidFill>
                  <a:srgbClr val="FF0000"/>
                </a:solidFill>
                <a:latin typeface="Courier New" pitchFamily="49" charset="0"/>
                <a:cs typeface="Courier New" pitchFamily="49" charset="0"/>
              </a:rPr>
              <a:t>c &gt; min </a:t>
            </a:r>
            <a:r>
              <a:rPr lang="en-US" altLang="zh-CN" sz="2000" b="1">
                <a:latin typeface="Courier New" pitchFamily="49" charset="0"/>
                <a:cs typeface="Courier New" pitchFamily="49" charset="0"/>
              </a:rPr>
              <a:t>&amp;&amp;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0117" name="TextBox 8"/>
          <p:cNvSpPr txBox="1">
            <a:spLocks noChangeArrowheads="1"/>
          </p:cNvSpPr>
          <p:nvPr/>
        </p:nvSpPr>
        <p:spPr bwMode="auto">
          <a:xfrm>
            <a:off x="5029200" y="1219200"/>
            <a:ext cx="3352800" cy="1200150"/>
          </a:xfrm>
          <a:prstGeom prst="rect">
            <a:avLst/>
          </a:prstGeom>
          <a:noFill/>
          <a:ln w="9525">
            <a:noFill/>
            <a:miter lim="800000"/>
            <a:headEnd/>
            <a:tailEnd/>
          </a:ln>
        </p:spPr>
        <p:txBody>
          <a:bodyPr>
            <a:spAutoFit/>
          </a:bodyPr>
          <a:lstStyle/>
          <a:p>
            <a:pPr>
              <a:lnSpc>
                <a:spcPct val="120000"/>
              </a:lnSpc>
            </a:pPr>
            <a:r>
              <a:rPr lang="en-US" altLang="zh-CN" sz="2000">
                <a:solidFill>
                  <a:srgbClr val="FF0000"/>
                </a:solidFill>
              </a:rPr>
              <a:t>(1)  if c&gt; min goto ____</a:t>
            </a:r>
            <a:endParaRPr lang="zh-CN" altLang="en-US" sz="2000">
              <a:solidFill>
                <a:srgbClr val="FF0000"/>
              </a:solidFill>
            </a:endParaRPr>
          </a:p>
          <a:p>
            <a:pPr>
              <a:lnSpc>
                <a:spcPct val="120000"/>
              </a:lnSpc>
            </a:pPr>
            <a:r>
              <a:rPr lang="en-US" altLang="zh-CN" sz="2000">
                <a:solidFill>
                  <a:srgbClr val="FF0000"/>
                </a:solidFill>
              </a:rPr>
              <a:t>(2)  goto ____</a:t>
            </a:r>
            <a:endParaRPr lang="zh-CN" altLang="en-US" sz="2000">
              <a:solidFill>
                <a:srgbClr val="FF0000"/>
              </a:solidFill>
            </a:endParaRPr>
          </a:p>
          <a:p>
            <a:pPr>
              <a:lnSpc>
                <a:spcPct val="120000"/>
              </a:lnSpc>
            </a:pPr>
            <a:r>
              <a:rPr lang="en-US" altLang="zh-CN" sz="2000"/>
              <a:t>(3)</a:t>
            </a:r>
            <a:endParaRPr lang="zh-CN" altLang="en-US" sz="2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(2)</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9D9DF4CD-4D66-4DA2-845F-9F98E6144712}" type="slidenum">
              <a:rPr lang="zh-CN" altLang="en-US" smtClean="0"/>
              <a:pPr>
                <a:defRPr/>
              </a:pPr>
              <a:t>88</a:t>
            </a:fld>
            <a:endParaRPr lang="en-US" altLang="zh-CN"/>
          </a:p>
        </p:txBody>
      </p:sp>
      <p:sp>
        <p:nvSpPr>
          <p:cNvPr id="91140"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t>
            </a:r>
            <a:r>
              <a:rPr lang="en-US" altLang="zh-CN" sz="2000" b="1">
                <a:solidFill>
                  <a:srgbClr val="FF0000"/>
                </a:solidFill>
                <a:latin typeface="Courier New" pitchFamily="49" charset="0"/>
                <a:cs typeface="Courier New" pitchFamily="49" charset="0"/>
              </a:rPr>
              <a:t>&amp;&amp;</a:t>
            </a:r>
            <a:r>
              <a:rPr lang="en-US" altLang="zh-CN" sz="2000" b="1" u="sng">
                <a:solidFill>
                  <a:srgbClr val="FF0000"/>
                </a:solidFill>
                <a:latin typeface="Courier New" pitchFamily="49" charset="0"/>
                <a:cs typeface="Courier New" pitchFamily="49" charset="0"/>
              </a:rPr>
              <a:t> c &lt; max</a:t>
            </a:r>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1141" name="TextBox 8"/>
          <p:cNvSpPr txBox="1">
            <a:spLocks noChangeArrowheads="1"/>
          </p:cNvSpPr>
          <p:nvPr/>
        </p:nvSpPr>
        <p:spPr bwMode="auto">
          <a:xfrm>
            <a:off x="5029200" y="1219200"/>
            <a:ext cx="3352800" cy="1938338"/>
          </a:xfrm>
          <a:prstGeom prst="rect">
            <a:avLst/>
          </a:prstGeom>
          <a:noFill/>
          <a:ln w="9525">
            <a:noFill/>
            <a:miter lim="800000"/>
            <a:headEnd/>
            <a:tailEnd/>
          </a:ln>
        </p:spPr>
        <p:txBody>
          <a:bodyPr>
            <a:spAutoFit/>
          </a:bodyPr>
          <a:lstStyle/>
          <a:p>
            <a:pPr>
              <a:lnSpc>
                <a:spcPct val="120000"/>
              </a:lnSpc>
            </a:pPr>
            <a:r>
              <a:rPr lang="en-US" altLang="zh-CN" sz="2000"/>
              <a:t>(1)  if c&gt; min goto </a:t>
            </a:r>
            <a:r>
              <a:rPr lang="en-US" altLang="zh-CN" sz="2000">
                <a:solidFill>
                  <a:srgbClr val="FF0000"/>
                </a:solidFill>
              </a:rPr>
              <a:t>3</a:t>
            </a:r>
            <a:endParaRPr lang="zh-CN" altLang="en-US" sz="2000">
              <a:solidFill>
                <a:srgbClr val="FF0000"/>
              </a:solidFill>
            </a:endParaRPr>
          </a:p>
          <a:p>
            <a:pPr>
              <a:lnSpc>
                <a:spcPct val="120000"/>
              </a:lnSpc>
            </a:pPr>
            <a:r>
              <a:rPr lang="en-US" altLang="zh-CN" sz="2000"/>
              <a:t>(2)  goto ____</a:t>
            </a:r>
            <a:endParaRPr lang="zh-CN" altLang="en-US" sz="2000"/>
          </a:p>
          <a:p>
            <a:pPr>
              <a:lnSpc>
                <a:spcPct val="120000"/>
              </a:lnSpc>
            </a:pPr>
            <a:r>
              <a:rPr lang="en-US" altLang="zh-CN" sz="2000">
                <a:solidFill>
                  <a:srgbClr val="FF0000"/>
                </a:solidFill>
              </a:rPr>
              <a:t>(3)  if c&lt;max goto ____</a:t>
            </a:r>
            <a:endParaRPr lang="zh-CN" altLang="en-US" sz="2000">
              <a:solidFill>
                <a:srgbClr val="FF0000"/>
              </a:solidFill>
            </a:endParaRPr>
          </a:p>
          <a:p>
            <a:pPr>
              <a:lnSpc>
                <a:spcPct val="120000"/>
              </a:lnSpc>
            </a:pPr>
            <a:r>
              <a:rPr lang="en-US" altLang="zh-CN" sz="2000">
                <a:solidFill>
                  <a:srgbClr val="FF0000"/>
                </a:solidFill>
              </a:rPr>
              <a:t>(4)  goto ____</a:t>
            </a:r>
            <a:endParaRPr lang="zh-CN" altLang="en-US" sz="2000">
              <a:solidFill>
                <a:srgbClr val="FF0000"/>
              </a:solidFill>
            </a:endParaRPr>
          </a:p>
          <a:p>
            <a:pPr>
              <a:lnSpc>
                <a:spcPct val="120000"/>
              </a:lnSpc>
            </a:pPr>
            <a:r>
              <a:rPr lang="en-US" altLang="zh-CN" sz="2000"/>
              <a:t>(5)</a:t>
            </a:r>
            <a:endParaRPr lang="zh-CN" altLang="en-US" sz="2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(3)</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0B32E0FE-759B-4DDB-8004-DFB0B233DEE5}" type="slidenum">
              <a:rPr lang="zh-CN" altLang="en-US" smtClean="0"/>
              <a:pPr>
                <a:defRPr/>
              </a:pPr>
              <a:t>89</a:t>
            </a:fld>
            <a:endParaRPr lang="en-US" altLang="zh-CN"/>
          </a:p>
        </p:txBody>
      </p:sp>
      <p:sp>
        <p:nvSpPr>
          <p:cNvPr id="92164"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a:t>
            </a:r>
            <a:r>
              <a:rPr lang="en-US" altLang="zh-CN" sz="2000" b="1">
                <a:solidFill>
                  <a:srgbClr val="FF0000"/>
                </a:solidFill>
                <a:latin typeface="Courier New" pitchFamily="49" charset="0"/>
                <a:cs typeface="Courier New" pitchFamily="49" charset="0"/>
              </a:rPr>
              <a:t>if(</a:t>
            </a:r>
            <a:r>
              <a:rPr lang="en-US" altLang="zh-CN" sz="2000" b="1" u="sng">
                <a:solidFill>
                  <a:srgbClr val="FF0000"/>
                </a:solidFill>
                <a:latin typeface="Courier New" pitchFamily="49" charset="0"/>
                <a:cs typeface="Courier New" pitchFamily="49" charset="0"/>
              </a:rPr>
              <a:t>x &lt; y</a:t>
            </a:r>
            <a:r>
              <a:rPr lang="en-US" altLang="zh-CN" sz="2000" b="1">
                <a:solidFill>
                  <a:srgbClr val="FF0000"/>
                </a:solidFill>
                <a:latin typeface="Courier New" pitchFamily="49" charset="0"/>
                <a:cs typeface="Courier New" pitchFamily="49" charset="0"/>
              </a:rPr>
              <a:t>)</a:t>
            </a:r>
            <a:endParaRPr lang="zh-CN" altLang="en-US" sz="2000" b="1">
              <a:solidFill>
                <a:srgbClr val="FF0000"/>
              </a:solidFill>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2165" name="TextBox 8"/>
          <p:cNvSpPr txBox="1">
            <a:spLocks noChangeArrowheads="1"/>
          </p:cNvSpPr>
          <p:nvPr/>
        </p:nvSpPr>
        <p:spPr bwMode="auto">
          <a:xfrm>
            <a:off x="5029200" y="1219200"/>
            <a:ext cx="3352800" cy="2678113"/>
          </a:xfrm>
          <a:prstGeom prst="rect">
            <a:avLst/>
          </a:prstGeom>
          <a:noFill/>
          <a:ln w="9525">
            <a:noFill/>
            <a:miter lim="800000"/>
            <a:headEnd/>
            <a:tailEnd/>
          </a:ln>
        </p:spPr>
        <p:txBody>
          <a:bodyPr>
            <a:spAutoFit/>
          </a:bodyPr>
          <a:lstStyle/>
          <a:p>
            <a:pPr>
              <a:lnSpc>
                <a:spcPct val="120000"/>
              </a:lnSpc>
            </a:pPr>
            <a:r>
              <a:rPr lang="en-US" altLang="zh-CN" sz="2000"/>
              <a:t>(1)  if c&gt; min goto 3</a:t>
            </a:r>
            <a:endParaRPr lang="zh-CN" altLang="en-US" sz="2000"/>
          </a:p>
          <a:p>
            <a:pPr>
              <a:lnSpc>
                <a:spcPct val="120000"/>
              </a:lnSpc>
            </a:pPr>
            <a:r>
              <a:rPr lang="en-US" altLang="zh-CN" sz="2000"/>
              <a:t>(2)  goto ____</a:t>
            </a:r>
            <a:endParaRPr lang="zh-CN" altLang="en-US" sz="2000"/>
          </a:p>
          <a:p>
            <a:pPr>
              <a:lnSpc>
                <a:spcPct val="120000"/>
              </a:lnSpc>
            </a:pPr>
            <a:r>
              <a:rPr lang="en-US" altLang="zh-CN" sz="2000"/>
              <a:t>(3)  if c&lt;max goto </a:t>
            </a:r>
            <a:r>
              <a:rPr lang="en-US" altLang="zh-CN" sz="2000">
                <a:solidFill>
                  <a:srgbClr val="FF0000"/>
                </a:solidFill>
              </a:rPr>
              <a:t>5</a:t>
            </a:r>
            <a:endParaRPr lang="zh-CN" altLang="en-US" sz="2000">
              <a:solidFill>
                <a:srgbClr val="FF0000"/>
              </a:solidFill>
            </a:endParaRPr>
          </a:p>
          <a:p>
            <a:pPr>
              <a:lnSpc>
                <a:spcPct val="120000"/>
              </a:lnSpc>
            </a:pPr>
            <a:r>
              <a:rPr lang="en-US" altLang="zh-CN" sz="2000"/>
              <a:t>(4)  goto ____</a:t>
            </a:r>
            <a:endParaRPr lang="zh-CN" altLang="en-US" sz="2000"/>
          </a:p>
          <a:p>
            <a:pPr>
              <a:lnSpc>
                <a:spcPct val="120000"/>
              </a:lnSpc>
            </a:pPr>
            <a:r>
              <a:rPr lang="en-US" altLang="zh-CN" sz="2000">
                <a:solidFill>
                  <a:srgbClr val="FF0000"/>
                </a:solidFill>
              </a:rPr>
              <a:t>(5)  if x&lt;y goto ____</a:t>
            </a:r>
            <a:endParaRPr lang="zh-CN" altLang="en-US" sz="2000">
              <a:solidFill>
                <a:srgbClr val="FF0000"/>
              </a:solidFill>
            </a:endParaRPr>
          </a:p>
          <a:p>
            <a:pPr>
              <a:lnSpc>
                <a:spcPct val="120000"/>
              </a:lnSpc>
            </a:pPr>
            <a:r>
              <a:rPr lang="en-US" altLang="zh-CN" sz="2000">
                <a:solidFill>
                  <a:srgbClr val="FF0000"/>
                </a:solidFill>
              </a:rPr>
              <a:t>(6)  goto ____</a:t>
            </a:r>
            <a:endParaRPr lang="zh-CN" altLang="en-US" sz="2000">
              <a:solidFill>
                <a:srgbClr val="FF0000"/>
              </a:solidFill>
            </a:endParaRPr>
          </a:p>
          <a:p>
            <a:pPr>
              <a:lnSpc>
                <a:spcPct val="120000"/>
              </a:lnSpc>
            </a:pPr>
            <a:r>
              <a:rPr lang="en-US" altLang="zh-CN" sz="2000"/>
              <a:t>(7)</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例</a:t>
            </a:r>
            <a:r>
              <a:rPr lang="en-US" altLang="zh-CN"/>
              <a:t>……</a:t>
            </a:r>
            <a:r>
              <a:rPr lang="zh-CN" altLang="en-US"/>
              <a:t>构造抽象语法树</a:t>
            </a:r>
          </a:p>
        </p:txBody>
      </p:sp>
      <p:sp>
        <p:nvSpPr>
          <p:cNvPr id="44035" name="内容占位符 2"/>
          <p:cNvSpPr>
            <a:spLocks noGrp="1"/>
          </p:cNvSpPr>
          <p:nvPr>
            <p:ph idx="1"/>
          </p:nvPr>
        </p:nvSpPr>
        <p:spPr>
          <a:xfrm>
            <a:off x="457200" y="1371600"/>
            <a:ext cx="8229600" cy="685800"/>
          </a:xfrm>
        </p:spPr>
        <p:txBody>
          <a:bodyPr/>
          <a:lstStyle/>
          <a:p>
            <a:r>
              <a:rPr lang="en-US" altLang="zh-CN" i="1">
                <a:solidFill>
                  <a:srgbClr val="FF0000"/>
                </a:solidFill>
              </a:rPr>
              <a:t>a-4+c</a:t>
            </a:r>
            <a:r>
              <a:rPr lang="zh-CN" altLang="en-US"/>
              <a:t>的抽象语法树和构造步骤</a:t>
            </a:r>
          </a:p>
        </p:txBody>
      </p:sp>
      <p:pic>
        <p:nvPicPr>
          <p:cNvPr id="44036" name="Picture 2"/>
          <p:cNvPicPr>
            <a:picLocks noChangeAspect="1" noChangeArrowheads="1"/>
          </p:cNvPicPr>
          <p:nvPr/>
        </p:nvPicPr>
        <p:blipFill>
          <a:blip r:embed="rId2"/>
          <a:srcRect/>
          <a:stretch>
            <a:fillRect/>
          </a:stretch>
        </p:blipFill>
        <p:spPr bwMode="auto">
          <a:xfrm>
            <a:off x="381000" y="1981200"/>
            <a:ext cx="5715000" cy="4714875"/>
          </a:xfrm>
          <a:prstGeom prst="rect">
            <a:avLst/>
          </a:prstGeom>
          <a:noFill/>
          <a:ln w="9525">
            <a:noFill/>
            <a:miter lim="800000"/>
            <a:headEnd/>
            <a:tailEnd/>
          </a:ln>
        </p:spPr>
      </p:pic>
      <p:pic>
        <p:nvPicPr>
          <p:cNvPr id="52227" name="Picture 3"/>
          <p:cNvPicPr>
            <a:picLocks noChangeAspect="1" noChangeArrowheads="1"/>
          </p:cNvPicPr>
          <p:nvPr/>
        </p:nvPicPr>
        <p:blipFill>
          <a:blip r:embed="rId3"/>
          <a:srcRect/>
          <a:stretch>
            <a:fillRect/>
          </a:stretch>
        </p:blipFill>
        <p:spPr bwMode="auto">
          <a:xfrm>
            <a:off x="5562600" y="1371600"/>
            <a:ext cx="3421063" cy="1524000"/>
          </a:xfrm>
          <a:prstGeom prst="rect">
            <a:avLst/>
          </a:prstGeom>
          <a:noFill/>
          <a:ln w="9525">
            <a:solidFill>
              <a:schemeClr val="accent4">
                <a:lumMod val="25000"/>
                <a:lumOff val="75000"/>
              </a:schemeClr>
            </a:solidFill>
            <a:miter lim="800000"/>
            <a:headEnd/>
            <a:tailEnd/>
          </a:ln>
          <a:effectLst/>
        </p:spPr>
      </p:pic>
    </p:spTree>
    <p:extLst>
      <p:ext uri="{BB962C8B-B14F-4D97-AF65-F5344CB8AC3E}">
        <p14:creationId xmlns:p14="http://schemas.microsoft.com/office/powerpoint/2010/main" val="9687620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(4)</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FCFA7FB7-E8C5-4138-9234-DCCF6B535934}" type="slidenum">
              <a:rPr lang="zh-CN" altLang="en-US" smtClean="0"/>
              <a:pPr>
                <a:defRPr/>
              </a:pPr>
              <a:t>90</a:t>
            </a:fld>
            <a:endParaRPr lang="en-US" altLang="zh-CN"/>
          </a:p>
        </p:txBody>
      </p:sp>
      <p:sp>
        <p:nvSpPr>
          <p:cNvPr id="93188"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a:t>
            </a:r>
            <a:r>
              <a:rPr lang="en-US" altLang="zh-CN" sz="2000" b="1" u="sng">
                <a:solidFill>
                  <a:srgbClr val="FF0000"/>
                </a:solidFill>
                <a:latin typeface="Courier New" pitchFamily="49" charset="0"/>
                <a:cs typeface="Courier New" pitchFamily="49" charset="0"/>
              </a:rPr>
              <a:t>x = y – a;</a:t>
            </a:r>
            <a:endParaRPr lang="zh-CN" altLang="en-US" sz="2000" b="1" u="sng">
              <a:solidFill>
                <a:srgbClr val="FF0000"/>
              </a:solidFill>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3189" name="TextBox 8"/>
          <p:cNvSpPr txBox="1">
            <a:spLocks noChangeArrowheads="1"/>
          </p:cNvSpPr>
          <p:nvPr/>
        </p:nvSpPr>
        <p:spPr bwMode="auto">
          <a:xfrm>
            <a:off x="5029200" y="1219200"/>
            <a:ext cx="3352800" cy="3786188"/>
          </a:xfrm>
          <a:prstGeom prst="rect">
            <a:avLst/>
          </a:prstGeom>
          <a:noFill/>
          <a:ln w="9525">
            <a:noFill/>
            <a:miter lim="800000"/>
            <a:headEnd/>
            <a:tailEnd/>
          </a:ln>
        </p:spPr>
        <p:txBody>
          <a:bodyPr>
            <a:spAutoFit/>
          </a:bodyPr>
          <a:lstStyle/>
          <a:p>
            <a:pPr>
              <a:lnSpc>
                <a:spcPct val="120000"/>
              </a:lnSpc>
            </a:pPr>
            <a:r>
              <a:rPr lang="en-US" altLang="zh-CN" sz="2000"/>
              <a:t>(1)  if c&gt; min goto 3</a:t>
            </a:r>
            <a:endParaRPr lang="zh-CN" altLang="en-US" sz="2000"/>
          </a:p>
          <a:p>
            <a:pPr>
              <a:lnSpc>
                <a:spcPct val="120000"/>
              </a:lnSpc>
            </a:pPr>
            <a:r>
              <a:rPr lang="en-US" altLang="zh-CN" sz="2000"/>
              <a:t>(2)  goto ____</a:t>
            </a:r>
            <a:endParaRPr lang="zh-CN" altLang="en-US" sz="2000"/>
          </a:p>
          <a:p>
            <a:pPr>
              <a:lnSpc>
                <a:spcPct val="120000"/>
              </a:lnSpc>
            </a:pPr>
            <a:r>
              <a:rPr lang="en-US" altLang="zh-CN" sz="2000"/>
              <a:t>(3)  if c&lt;max goto 5</a:t>
            </a:r>
            <a:endParaRPr lang="zh-CN" altLang="en-US" sz="2000"/>
          </a:p>
          <a:p>
            <a:pPr>
              <a:lnSpc>
                <a:spcPct val="120000"/>
              </a:lnSpc>
            </a:pPr>
            <a:r>
              <a:rPr lang="en-US" altLang="zh-CN" sz="2000"/>
              <a:t>(4)  goto ____</a:t>
            </a:r>
            <a:endParaRPr lang="zh-CN" altLang="en-US" sz="2000"/>
          </a:p>
          <a:p>
            <a:pPr>
              <a:lnSpc>
                <a:spcPct val="120000"/>
              </a:lnSpc>
            </a:pPr>
            <a:r>
              <a:rPr lang="en-US" altLang="zh-CN" sz="2000"/>
              <a:t>(5)  if x&lt;y goto </a:t>
            </a:r>
            <a:r>
              <a:rPr lang="en-US" altLang="zh-CN" sz="2000">
                <a:solidFill>
                  <a:srgbClr val="FF0000"/>
                </a:solidFill>
              </a:rPr>
              <a:t>7</a:t>
            </a:r>
            <a:endParaRPr lang="zh-CN" altLang="en-US" sz="2000">
              <a:solidFill>
                <a:srgbClr val="FF0000"/>
              </a:solidFill>
            </a:endParaRPr>
          </a:p>
          <a:p>
            <a:pPr>
              <a:lnSpc>
                <a:spcPct val="120000"/>
              </a:lnSpc>
            </a:pPr>
            <a:r>
              <a:rPr lang="en-US" altLang="zh-CN" sz="2000"/>
              <a:t>(6)  goto ____</a:t>
            </a:r>
            <a:endParaRPr lang="zh-CN" altLang="en-US" sz="2000"/>
          </a:p>
          <a:p>
            <a:pPr>
              <a:lnSpc>
                <a:spcPct val="120000"/>
              </a:lnSpc>
            </a:pPr>
            <a:r>
              <a:rPr lang="en-US" altLang="zh-CN" sz="2000">
                <a:solidFill>
                  <a:srgbClr val="FF0000"/>
                </a:solidFill>
              </a:rPr>
              <a:t>(7)  t1 = y – a</a:t>
            </a:r>
            <a:endParaRPr lang="zh-CN" altLang="en-US" sz="2000">
              <a:solidFill>
                <a:srgbClr val="FF0000"/>
              </a:solidFill>
            </a:endParaRPr>
          </a:p>
          <a:p>
            <a:pPr>
              <a:lnSpc>
                <a:spcPct val="120000"/>
              </a:lnSpc>
            </a:pPr>
            <a:r>
              <a:rPr lang="en-US" altLang="zh-CN" sz="2000">
                <a:solidFill>
                  <a:srgbClr val="FF0000"/>
                </a:solidFill>
              </a:rPr>
              <a:t>(8)  x = t1</a:t>
            </a:r>
            <a:endParaRPr lang="zh-CN" altLang="en-US" sz="2000">
              <a:solidFill>
                <a:srgbClr val="FF0000"/>
              </a:solidFill>
            </a:endParaRPr>
          </a:p>
          <a:p>
            <a:pPr>
              <a:lnSpc>
                <a:spcPct val="120000"/>
              </a:lnSpc>
            </a:pPr>
            <a:r>
              <a:rPr lang="en-US" altLang="zh-CN" sz="2000">
                <a:solidFill>
                  <a:srgbClr val="FF0000"/>
                </a:solidFill>
              </a:rPr>
              <a:t>(9)  goto ____</a:t>
            </a:r>
            <a:endParaRPr lang="zh-CN" altLang="en-US" sz="2000">
              <a:solidFill>
                <a:srgbClr val="FF0000"/>
              </a:solidFill>
            </a:endParaRPr>
          </a:p>
          <a:p>
            <a:pPr>
              <a:lnSpc>
                <a:spcPct val="120000"/>
              </a:lnSpc>
            </a:pPr>
            <a:r>
              <a:rPr lang="en-US" altLang="zh-CN" sz="2000"/>
              <a:t>(10)</a:t>
            </a:r>
            <a:endParaRPr lang="zh-CN" altLang="en-US" sz="2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(5)</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A1B64849-5799-4D5C-92D8-E95EE55CBEC5}" type="slidenum">
              <a:rPr lang="zh-CN" altLang="en-US" smtClean="0"/>
              <a:pPr>
                <a:defRPr/>
              </a:pPr>
              <a:t>91</a:t>
            </a:fld>
            <a:endParaRPr lang="en-US" altLang="zh-CN"/>
          </a:p>
        </p:txBody>
      </p:sp>
      <p:sp>
        <p:nvSpPr>
          <p:cNvPr id="94212"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a:t>
            </a:r>
            <a:r>
              <a:rPr lang="en-US" altLang="zh-CN" sz="2000" b="1">
                <a:solidFill>
                  <a:srgbClr val="FF0000"/>
                </a:solidFill>
                <a:latin typeface="Courier New" pitchFamily="49" charset="0"/>
                <a:cs typeface="Courier New" pitchFamily="49" charset="0"/>
              </a:rPr>
              <a:t>else</a:t>
            </a:r>
            <a:endParaRPr lang="zh-CN" altLang="en-US" sz="2000" b="1">
              <a:solidFill>
                <a:srgbClr val="FF0000"/>
              </a:solidFill>
              <a:latin typeface="Courier New" pitchFamily="49" charset="0"/>
              <a:cs typeface="Courier New" pitchFamily="49" charset="0"/>
            </a:endParaRPr>
          </a:p>
          <a:p>
            <a:r>
              <a:rPr lang="en-US" altLang="zh-CN" sz="2000" b="1">
                <a:latin typeface="Courier New" pitchFamily="49" charset="0"/>
                <a:cs typeface="Courier New" pitchFamily="49" charset="0"/>
              </a:rPr>
              <a:t>         </a:t>
            </a:r>
            <a:r>
              <a:rPr lang="en-US" altLang="zh-CN" sz="2000" b="1" u="sng">
                <a:solidFill>
                  <a:srgbClr val="FF0000"/>
                </a:solidFill>
                <a:latin typeface="Courier New" pitchFamily="49" charset="0"/>
                <a:cs typeface="Courier New" pitchFamily="49" charset="0"/>
              </a:rPr>
              <a:t>y = x + b;</a:t>
            </a:r>
            <a:endParaRPr lang="zh-CN" altLang="en-US" sz="2000" b="1" u="sng">
              <a:solidFill>
                <a:srgbClr val="FF0000"/>
              </a:solidFill>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4213" name="TextBox 8"/>
          <p:cNvSpPr txBox="1">
            <a:spLocks noChangeArrowheads="1"/>
          </p:cNvSpPr>
          <p:nvPr/>
        </p:nvSpPr>
        <p:spPr bwMode="auto">
          <a:xfrm>
            <a:off x="5029200" y="1219200"/>
            <a:ext cx="3352800" cy="4524375"/>
          </a:xfrm>
          <a:prstGeom prst="rect">
            <a:avLst/>
          </a:prstGeom>
          <a:noFill/>
          <a:ln w="9525">
            <a:noFill/>
            <a:miter lim="800000"/>
            <a:headEnd/>
            <a:tailEnd/>
          </a:ln>
        </p:spPr>
        <p:txBody>
          <a:bodyPr>
            <a:spAutoFit/>
          </a:bodyPr>
          <a:lstStyle/>
          <a:p>
            <a:pPr>
              <a:lnSpc>
                <a:spcPct val="120000"/>
              </a:lnSpc>
            </a:pPr>
            <a:r>
              <a:rPr lang="en-US" altLang="zh-CN" sz="2000"/>
              <a:t>(1)  if c&gt; min goto 3</a:t>
            </a:r>
            <a:endParaRPr lang="zh-CN" altLang="en-US" sz="2000"/>
          </a:p>
          <a:p>
            <a:pPr>
              <a:lnSpc>
                <a:spcPct val="120000"/>
              </a:lnSpc>
            </a:pPr>
            <a:r>
              <a:rPr lang="en-US" altLang="zh-CN" sz="2000"/>
              <a:t>(2)  goto ____</a:t>
            </a:r>
            <a:endParaRPr lang="zh-CN" altLang="en-US" sz="2000"/>
          </a:p>
          <a:p>
            <a:pPr>
              <a:lnSpc>
                <a:spcPct val="120000"/>
              </a:lnSpc>
            </a:pPr>
            <a:r>
              <a:rPr lang="en-US" altLang="zh-CN" sz="2000"/>
              <a:t>(3)  if c&lt;max goto 5</a:t>
            </a:r>
            <a:endParaRPr lang="zh-CN" altLang="en-US" sz="2000"/>
          </a:p>
          <a:p>
            <a:pPr>
              <a:lnSpc>
                <a:spcPct val="120000"/>
              </a:lnSpc>
            </a:pPr>
            <a:r>
              <a:rPr lang="en-US" altLang="zh-CN" sz="2000"/>
              <a:t>(4)  goto ____</a:t>
            </a:r>
            <a:endParaRPr lang="zh-CN" altLang="en-US" sz="2000"/>
          </a:p>
          <a:p>
            <a:pPr>
              <a:lnSpc>
                <a:spcPct val="120000"/>
              </a:lnSpc>
            </a:pPr>
            <a:r>
              <a:rPr lang="en-US" altLang="zh-CN" sz="2000"/>
              <a:t>(5)  if x&lt;y goto 7</a:t>
            </a:r>
            <a:endParaRPr lang="zh-CN" altLang="en-US" sz="2000"/>
          </a:p>
          <a:p>
            <a:pPr>
              <a:lnSpc>
                <a:spcPct val="120000"/>
              </a:lnSpc>
            </a:pPr>
            <a:r>
              <a:rPr lang="en-US" altLang="zh-CN" sz="2000"/>
              <a:t>(6)  goto </a:t>
            </a:r>
            <a:r>
              <a:rPr lang="en-US" altLang="zh-CN" sz="2000">
                <a:solidFill>
                  <a:srgbClr val="FF0000"/>
                </a:solidFill>
              </a:rPr>
              <a:t>10</a:t>
            </a:r>
            <a:endParaRPr lang="zh-CN" altLang="en-US" sz="2000">
              <a:solidFill>
                <a:srgbClr val="FF0000"/>
              </a:solidFill>
            </a:endParaRPr>
          </a:p>
          <a:p>
            <a:pPr>
              <a:lnSpc>
                <a:spcPct val="120000"/>
              </a:lnSpc>
            </a:pPr>
            <a:r>
              <a:rPr lang="en-US" altLang="zh-CN" sz="2000"/>
              <a:t>(7)  t1 = y – a</a:t>
            </a:r>
            <a:endParaRPr lang="zh-CN" altLang="en-US" sz="2000"/>
          </a:p>
          <a:p>
            <a:pPr>
              <a:lnSpc>
                <a:spcPct val="120000"/>
              </a:lnSpc>
            </a:pPr>
            <a:r>
              <a:rPr lang="en-US" altLang="zh-CN" sz="2000"/>
              <a:t>(8)  x = t1</a:t>
            </a:r>
            <a:endParaRPr lang="zh-CN" altLang="en-US" sz="2000"/>
          </a:p>
          <a:p>
            <a:pPr>
              <a:lnSpc>
                <a:spcPct val="120000"/>
              </a:lnSpc>
            </a:pPr>
            <a:r>
              <a:rPr lang="en-US" altLang="zh-CN" sz="2000"/>
              <a:t>(9)  goto ____</a:t>
            </a:r>
            <a:endParaRPr lang="zh-CN" altLang="en-US" sz="2000"/>
          </a:p>
          <a:p>
            <a:pPr>
              <a:lnSpc>
                <a:spcPct val="120000"/>
              </a:lnSpc>
            </a:pPr>
            <a:r>
              <a:rPr lang="en-US" altLang="zh-CN" sz="2000">
                <a:solidFill>
                  <a:srgbClr val="FF0000"/>
                </a:solidFill>
              </a:rPr>
              <a:t>(10)  t2 = x + b</a:t>
            </a:r>
            <a:endParaRPr lang="zh-CN" altLang="en-US" sz="2000">
              <a:solidFill>
                <a:srgbClr val="FF0000"/>
              </a:solidFill>
            </a:endParaRPr>
          </a:p>
          <a:p>
            <a:pPr>
              <a:lnSpc>
                <a:spcPct val="120000"/>
              </a:lnSpc>
            </a:pPr>
            <a:r>
              <a:rPr lang="en-US" altLang="zh-CN" sz="2000">
                <a:solidFill>
                  <a:srgbClr val="FF0000"/>
                </a:solidFill>
              </a:rPr>
              <a:t>(11)  y = t2</a:t>
            </a:r>
            <a:endParaRPr lang="zh-CN" altLang="en-US" sz="2000">
              <a:solidFill>
                <a:srgbClr val="FF0000"/>
              </a:solidFill>
            </a:endParaRPr>
          </a:p>
          <a:p>
            <a:pPr>
              <a:lnSpc>
                <a:spcPct val="120000"/>
              </a:lnSpc>
            </a:pPr>
            <a:r>
              <a:rPr lang="en-US" altLang="zh-CN" sz="2000"/>
              <a:t>(12)</a:t>
            </a:r>
            <a:endParaRPr lang="zh-CN" altLang="en-US"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(6)</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D44022F9-A3C1-4B26-A1E7-05E81B4DE96D}" type="slidenum">
              <a:rPr lang="zh-CN" altLang="en-US" smtClean="0"/>
              <a:pPr>
                <a:defRPr/>
              </a:pPr>
              <a:t>92</a:t>
            </a:fld>
            <a:endParaRPr lang="en-US" altLang="zh-CN"/>
          </a:p>
        </p:txBody>
      </p:sp>
      <p:sp>
        <p:nvSpPr>
          <p:cNvPr id="95236"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a:t>
            </a:r>
            <a:r>
              <a:rPr lang="en-US" altLang="zh-CN" sz="2000" b="1" u="sng">
                <a:solidFill>
                  <a:srgbClr val="FF0000"/>
                </a:solidFill>
                <a:latin typeface="Courier New" pitchFamily="49" charset="0"/>
                <a:cs typeface="Courier New" pitchFamily="49" charset="0"/>
              </a:rPr>
              <a:t>c = x + y;</a:t>
            </a:r>
            <a:endParaRPr lang="zh-CN" altLang="en-US" sz="2000" b="1" u="sng">
              <a:solidFill>
                <a:srgbClr val="FF0000"/>
              </a:solidFill>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5237" name="TextBox 8"/>
          <p:cNvSpPr txBox="1">
            <a:spLocks noChangeArrowheads="1"/>
          </p:cNvSpPr>
          <p:nvPr/>
        </p:nvSpPr>
        <p:spPr bwMode="auto">
          <a:xfrm>
            <a:off x="5029200" y="1219200"/>
            <a:ext cx="3352800" cy="5262563"/>
          </a:xfrm>
          <a:prstGeom prst="rect">
            <a:avLst/>
          </a:prstGeom>
          <a:noFill/>
          <a:ln w="9525">
            <a:noFill/>
            <a:miter lim="800000"/>
            <a:headEnd/>
            <a:tailEnd/>
          </a:ln>
        </p:spPr>
        <p:txBody>
          <a:bodyPr>
            <a:spAutoFit/>
          </a:bodyPr>
          <a:lstStyle/>
          <a:p>
            <a:pPr>
              <a:lnSpc>
                <a:spcPct val="120000"/>
              </a:lnSpc>
            </a:pPr>
            <a:r>
              <a:rPr lang="en-US" altLang="zh-CN" sz="2000"/>
              <a:t>(1)  if c&gt; min goto 3</a:t>
            </a:r>
            <a:endParaRPr lang="zh-CN" altLang="en-US" sz="2000"/>
          </a:p>
          <a:p>
            <a:pPr>
              <a:lnSpc>
                <a:spcPct val="120000"/>
              </a:lnSpc>
            </a:pPr>
            <a:r>
              <a:rPr lang="en-US" altLang="zh-CN" sz="2000"/>
              <a:t>(2)  goto ____</a:t>
            </a:r>
            <a:endParaRPr lang="zh-CN" altLang="en-US" sz="2000"/>
          </a:p>
          <a:p>
            <a:pPr>
              <a:lnSpc>
                <a:spcPct val="120000"/>
              </a:lnSpc>
            </a:pPr>
            <a:r>
              <a:rPr lang="en-US" altLang="zh-CN" sz="2000"/>
              <a:t>(3)  if c&lt;max goto 5</a:t>
            </a:r>
            <a:endParaRPr lang="zh-CN" altLang="en-US" sz="2000"/>
          </a:p>
          <a:p>
            <a:pPr>
              <a:lnSpc>
                <a:spcPct val="120000"/>
              </a:lnSpc>
            </a:pPr>
            <a:r>
              <a:rPr lang="en-US" altLang="zh-CN" sz="2000"/>
              <a:t>(4)  goto ____</a:t>
            </a:r>
            <a:endParaRPr lang="zh-CN" altLang="en-US" sz="2000"/>
          </a:p>
          <a:p>
            <a:pPr>
              <a:lnSpc>
                <a:spcPct val="120000"/>
              </a:lnSpc>
            </a:pPr>
            <a:r>
              <a:rPr lang="en-US" altLang="zh-CN" sz="2000"/>
              <a:t>(5)  if x&lt;y goto 7</a:t>
            </a:r>
            <a:endParaRPr lang="zh-CN" altLang="en-US" sz="2000"/>
          </a:p>
          <a:p>
            <a:pPr>
              <a:lnSpc>
                <a:spcPct val="120000"/>
              </a:lnSpc>
            </a:pPr>
            <a:r>
              <a:rPr lang="en-US" altLang="zh-CN" sz="2000"/>
              <a:t>(6)  goto 10</a:t>
            </a:r>
            <a:endParaRPr lang="zh-CN" altLang="en-US" sz="2000"/>
          </a:p>
          <a:p>
            <a:pPr>
              <a:lnSpc>
                <a:spcPct val="120000"/>
              </a:lnSpc>
            </a:pPr>
            <a:r>
              <a:rPr lang="en-US" altLang="zh-CN" sz="2000"/>
              <a:t>(7)  t1 = y – a</a:t>
            </a:r>
            <a:endParaRPr lang="zh-CN" altLang="en-US" sz="2000"/>
          </a:p>
          <a:p>
            <a:pPr>
              <a:lnSpc>
                <a:spcPct val="120000"/>
              </a:lnSpc>
            </a:pPr>
            <a:r>
              <a:rPr lang="en-US" altLang="zh-CN" sz="2000"/>
              <a:t>(8)  x = t1</a:t>
            </a:r>
            <a:endParaRPr lang="zh-CN" altLang="en-US" sz="2000"/>
          </a:p>
          <a:p>
            <a:pPr>
              <a:lnSpc>
                <a:spcPct val="120000"/>
              </a:lnSpc>
            </a:pPr>
            <a:r>
              <a:rPr lang="en-US" altLang="zh-CN" sz="2000"/>
              <a:t>(9)  goto </a:t>
            </a:r>
            <a:r>
              <a:rPr lang="en-US" altLang="zh-CN" sz="2000">
                <a:solidFill>
                  <a:srgbClr val="FF0000"/>
                </a:solidFill>
              </a:rPr>
              <a:t>12</a:t>
            </a:r>
            <a:endParaRPr lang="zh-CN" altLang="en-US" sz="2000">
              <a:solidFill>
                <a:srgbClr val="FF0000"/>
              </a:solidFill>
            </a:endParaRPr>
          </a:p>
          <a:p>
            <a:pPr>
              <a:lnSpc>
                <a:spcPct val="120000"/>
              </a:lnSpc>
            </a:pPr>
            <a:r>
              <a:rPr lang="en-US" altLang="zh-CN" sz="2000"/>
              <a:t>(10)  t2 = x + b</a:t>
            </a:r>
            <a:endParaRPr lang="zh-CN" altLang="en-US" sz="2000"/>
          </a:p>
          <a:p>
            <a:pPr>
              <a:lnSpc>
                <a:spcPct val="120000"/>
              </a:lnSpc>
            </a:pPr>
            <a:r>
              <a:rPr lang="en-US" altLang="zh-CN" sz="2000"/>
              <a:t>(11)  y = t2</a:t>
            </a:r>
            <a:endParaRPr lang="zh-CN" altLang="en-US" sz="2000"/>
          </a:p>
          <a:p>
            <a:pPr>
              <a:lnSpc>
                <a:spcPct val="120000"/>
              </a:lnSpc>
            </a:pPr>
            <a:r>
              <a:rPr lang="en-US" altLang="zh-CN" sz="2000">
                <a:solidFill>
                  <a:srgbClr val="FF0000"/>
                </a:solidFill>
              </a:rPr>
              <a:t>(12)  t3 = x + y</a:t>
            </a:r>
            <a:endParaRPr lang="zh-CN" altLang="en-US" sz="2000">
              <a:solidFill>
                <a:srgbClr val="FF0000"/>
              </a:solidFill>
            </a:endParaRPr>
          </a:p>
          <a:p>
            <a:pPr>
              <a:lnSpc>
                <a:spcPct val="120000"/>
              </a:lnSpc>
            </a:pPr>
            <a:r>
              <a:rPr lang="en-US" altLang="zh-CN" sz="2000">
                <a:solidFill>
                  <a:srgbClr val="FF0000"/>
                </a:solidFill>
              </a:rPr>
              <a:t>(13)  c = t3</a:t>
            </a:r>
            <a:endParaRPr lang="zh-CN" altLang="en-US" sz="2000">
              <a:solidFill>
                <a:srgbClr val="FF0000"/>
              </a:solidFill>
            </a:endParaRPr>
          </a:p>
          <a:p>
            <a:pPr>
              <a:lnSpc>
                <a:spcPct val="120000"/>
              </a:lnSpc>
            </a:pPr>
            <a:r>
              <a:rPr lang="en-US" altLang="zh-CN" sz="2000"/>
              <a:t>(14)</a:t>
            </a:r>
            <a:endParaRPr lang="zh-CN" altLang="en-US" sz="2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(7)</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BEFB79D5-EE98-4044-AC58-EDD544CDBA1F}" type="slidenum">
              <a:rPr lang="zh-CN" altLang="en-US" smtClean="0"/>
              <a:pPr>
                <a:defRPr/>
              </a:pPr>
              <a:t>93</a:t>
            </a:fld>
            <a:endParaRPr lang="en-US" altLang="zh-CN"/>
          </a:p>
        </p:txBody>
      </p:sp>
      <p:sp>
        <p:nvSpPr>
          <p:cNvPr id="96260"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solidFill>
                  <a:srgbClr val="FF0000"/>
                </a:solidFill>
                <a:latin typeface="Courier New" pitchFamily="49" charset="0"/>
                <a:cs typeface="Courier New" pitchFamily="49" charset="0"/>
              </a:rPr>
              <a:t>}</a:t>
            </a:r>
            <a:endParaRPr lang="zh-CN" altLang="en-US" sz="2000" b="1">
              <a:solidFill>
                <a:srgbClr val="FF0000"/>
              </a:solidFill>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6261" name="TextBox 8"/>
          <p:cNvSpPr txBox="1">
            <a:spLocks noChangeArrowheads="1"/>
          </p:cNvSpPr>
          <p:nvPr/>
        </p:nvSpPr>
        <p:spPr bwMode="auto">
          <a:xfrm>
            <a:off x="5029200" y="1219200"/>
            <a:ext cx="3352800" cy="5595938"/>
          </a:xfrm>
          <a:prstGeom prst="rect">
            <a:avLst/>
          </a:prstGeom>
          <a:noFill/>
          <a:ln w="9525">
            <a:noFill/>
            <a:miter lim="800000"/>
            <a:headEnd/>
            <a:tailEnd/>
          </a:ln>
        </p:spPr>
        <p:txBody>
          <a:bodyPr>
            <a:spAutoFit/>
          </a:bodyPr>
          <a:lstStyle/>
          <a:p>
            <a:pPr>
              <a:lnSpc>
                <a:spcPct val="120000"/>
              </a:lnSpc>
            </a:pPr>
            <a:r>
              <a:rPr lang="en-US" altLang="zh-CN" sz="2000"/>
              <a:t>(1)  if c&gt; min goto 3</a:t>
            </a:r>
            <a:endParaRPr lang="zh-CN" altLang="en-US" sz="2000"/>
          </a:p>
          <a:p>
            <a:pPr>
              <a:lnSpc>
                <a:spcPct val="120000"/>
              </a:lnSpc>
            </a:pPr>
            <a:r>
              <a:rPr lang="en-US" altLang="zh-CN" sz="2000"/>
              <a:t>(2)  goto ____</a:t>
            </a:r>
            <a:endParaRPr lang="zh-CN" altLang="en-US" sz="2000"/>
          </a:p>
          <a:p>
            <a:pPr>
              <a:lnSpc>
                <a:spcPct val="120000"/>
              </a:lnSpc>
            </a:pPr>
            <a:r>
              <a:rPr lang="en-US" altLang="zh-CN" sz="2000"/>
              <a:t>(3)  if c&lt;max goto 5</a:t>
            </a:r>
            <a:endParaRPr lang="zh-CN" altLang="en-US" sz="2000"/>
          </a:p>
          <a:p>
            <a:pPr>
              <a:lnSpc>
                <a:spcPct val="120000"/>
              </a:lnSpc>
            </a:pPr>
            <a:r>
              <a:rPr lang="en-US" altLang="zh-CN" sz="2000"/>
              <a:t>(4)  goto ____</a:t>
            </a:r>
            <a:endParaRPr lang="zh-CN" altLang="en-US" sz="2000"/>
          </a:p>
          <a:p>
            <a:pPr>
              <a:lnSpc>
                <a:spcPct val="120000"/>
              </a:lnSpc>
            </a:pPr>
            <a:r>
              <a:rPr lang="en-US" altLang="zh-CN" sz="2000"/>
              <a:t>(5)  if x&lt;y goto 7</a:t>
            </a:r>
            <a:endParaRPr lang="zh-CN" altLang="en-US" sz="2000"/>
          </a:p>
          <a:p>
            <a:pPr>
              <a:lnSpc>
                <a:spcPct val="120000"/>
              </a:lnSpc>
            </a:pPr>
            <a:r>
              <a:rPr lang="en-US" altLang="zh-CN" sz="2000"/>
              <a:t>(6)  goto 10</a:t>
            </a:r>
            <a:endParaRPr lang="zh-CN" altLang="en-US" sz="2000"/>
          </a:p>
          <a:p>
            <a:pPr>
              <a:lnSpc>
                <a:spcPct val="120000"/>
              </a:lnSpc>
            </a:pPr>
            <a:r>
              <a:rPr lang="en-US" altLang="zh-CN" sz="2000"/>
              <a:t>(7)  t1 = y – a</a:t>
            </a:r>
            <a:endParaRPr lang="zh-CN" altLang="en-US" sz="2000"/>
          </a:p>
          <a:p>
            <a:pPr>
              <a:lnSpc>
                <a:spcPct val="120000"/>
              </a:lnSpc>
            </a:pPr>
            <a:r>
              <a:rPr lang="en-US" altLang="zh-CN" sz="2000"/>
              <a:t>(8)  x = t1</a:t>
            </a:r>
            <a:endParaRPr lang="zh-CN" altLang="en-US" sz="2000"/>
          </a:p>
          <a:p>
            <a:pPr>
              <a:lnSpc>
                <a:spcPct val="120000"/>
              </a:lnSpc>
            </a:pPr>
            <a:r>
              <a:rPr lang="en-US" altLang="zh-CN" sz="2000"/>
              <a:t>(9)  goto 12</a:t>
            </a:r>
            <a:endParaRPr lang="zh-CN" altLang="en-US" sz="2000"/>
          </a:p>
          <a:p>
            <a:pPr>
              <a:lnSpc>
                <a:spcPct val="120000"/>
              </a:lnSpc>
            </a:pPr>
            <a:r>
              <a:rPr lang="en-US" altLang="zh-CN" sz="2000"/>
              <a:t>(10)  t2 = x + b</a:t>
            </a:r>
            <a:endParaRPr lang="zh-CN" altLang="en-US" sz="2000"/>
          </a:p>
          <a:p>
            <a:pPr>
              <a:lnSpc>
                <a:spcPct val="120000"/>
              </a:lnSpc>
            </a:pPr>
            <a:r>
              <a:rPr lang="en-US" altLang="zh-CN" sz="2000"/>
              <a:t>(11)  y = t2</a:t>
            </a:r>
            <a:endParaRPr lang="zh-CN" altLang="en-US" sz="2000"/>
          </a:p>
          <a:p>
            <a:pPr>
              <a:lnSpc>
                <a:spcPct val="120000"/>
              </a:lnSpc>
            </a:pPr>
            <a:r>
              <a:rPr lang="en-US" altLang="zh-CN" sz="2000"/>
              <a:t>(12)  t3 = x + y</a:t>
            </a:r>
            <a:endParaRPr lang="zh-CN" altLang="en-US" sz="2000"/>
          </a:p>
          <a:p>
            <a:pPr>
              <a:lnSpc>
                <a:spcPct val="120000"/>
              </a:lnSpc>
            </a:pPr>
            <a:r>
              <a:rPr lang="en-US" altLang="zh-CN" sz="2000"/>
              <a:t>(13)  c = t3</a:t>
            </a:r>
            <a:endParaRPr lang="zh-CN" altLang="en-US" sz="2000"/>
          </a:p>
          <a:p>
            <a:pPr>
              <a:lnSpc>
                <a:spcPct val="120000"/>
              </a:lnSpc>
            </a:pPr>
            <a:r>
              <a:rPr lang="en-US" altLang="zh-CN" sz="2000">
                <a:solidFill>
                  <a:srgbClr val="FF0000"/>
                </a:solidFill>
              </a:rPr>
              <a:t>(14)  goto 1</a:t>
            </a:r>
            <a:endParaRPr lang="zh-CN" altLang="en-US" sz="2000">
              <a:solidFill>
                <a:srgbClr val="FF0000"/>
              </a:solidFill>
            </a:endParaRPr>
          </a:p>
          <a:p>
            <a:pPr>
              <a:lnSpc>
                <a:spcPct val="120000"/>
              </a:lnSpc>
            </a:pPr>
            <a:r>
              <a:rPr lang="en-US" altLang="zh-CN" sz="2000"/>
              <a:t>(15)</a:t>
            </a:r>
            <a:endParaRPr lang="zh-CN" altLang="en-US" sz="20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4"/>
          <p:cNvSpPr>
            <a:spLocks noGrp="1"/>
          </p:cNvSpPr>
          <p:nvPr>
            <p:ph type="title"/>
          </p:nvPr>
        </p:nvSpPr>
        <p:spPr/>
        <p:txBody>
          <a:bodyPr/>
          <a:lstStyle/>
          <a:p>
            <a:r>
              <a:rPr lang="zh-CN" altLang="en-US"/>
              <a:t>例</a:t>
            </a:r>
            <a:r>
              <a:rPr lang="en-US" altLang="zh-CN"/>
              <a:t>……</a:t>
            </a:r>
            <a:r>
              <a:rPr lang="zh-CN" altLang="en-US"/>
              <a:t>控制转移语句的翻译</a:t>
            </a:r>
            <a:r>
              <a:rPr lang="en-US" altLang="zh-CN"/>
              <a:t>(8)</a:t>
            </a:r>
            <a:endParaRPr lang="zh-CN" altLang="en-US"/>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35180B8D-49D5-4948-A841-851215A1A2E4}" type="slidenum">
              <a:rPr lang="zh-CN" altLang="en-US" smtClean="0"/>
              <a:pPr>
                <a:defRPr/>
              </a:pPr>
              <a:t>94</a:t>
            </a:fld>
            <a:endParaRPr lang="en-US" altLang="zh-CN"/>
          </a:p>
        </p:txBody>
      </p:sp>
      <p:sp>
        <p:nvSpPr>
          <p:cNvPr id="97284" name="TextBox 6"/>
          <p:cNvSpPr txBox="1">
            <a:spLocks noChangeArrowheads="1"/>
          </p:cNvSpPr>
          <p:nvPr/>
        </p:nvSpPr>
        <p:spPr bwMode="auto">
          <a:xfrm>
            <a:off x="457200" y="2362200"/>
            <a:ext cx="4267200" cy="2862263"/>
          </a:xfrm>
          <a:prstGeom prst="rect">
            <a:avLst/>
          </a:prstGeom>
          <a:noFill/>
          <a:ln w="9525">
            <a:noFill/>
            <a:miter lim="800000"/>
            <a:headEnd/>
            <a:tailEnd/>
          </a:ln>
        </p:spPr>
        <p:txBody>
          <a:bodyPr>
            <a:spAutoFit/>
          </a:bodyPr>
          <a:lstStyle/>
          <a:p>
            <a:r>
              <a:rPr lang="en-US" altLang="zh-CN" sz="2000" b="1">
                <a:latin typeface="Courier New" pitchFamily="49" charset="0"/>
                <a:cs typeface="Courier New" pitchFamily="49" charset="0"/>
              </a:rPr>
              <a:t>while(c &gt; min &amp;&amp; c &lt; max)</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if(x &lt;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x = y – a;</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else</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y = x + b;</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     	c = x + y;</a:t>
            </a:r>
            <a:endParaRPr lang="zh-CN" altLang="en-US" sz="2000" b="1">
              <a:latin typeface="Courier New" pitchFamily="49" charset="0"/>
              <a:cs typeface="Courier New" pitchFamily="49" charset="0"/>
            </a:endParaRPr>
          </a:p>
          <a:p>
            <a:r>
              <a:rPr lang="en-US" altLang="zh-CN" sz="2000" b="1">
                <a:latin typeface="Courier New" pitchFamily="49" charset="0"/>
                <a:cs typeface="Courier New" pitchFamily="49" charset="0"/>
              </a:rPr>
              <a:t>}</a:t>
            </a:r>
            <a:endParaRPr lang="zh-CN" altLang="en-US" sz="2000" b="1">
              <a:latin typeface="Courier New" pitchFamily="49" charset="0"/>
              <a:cs typeface="Courier New" pitchFamily="49" charset="0"/>
            </a:endParaRPr>
          </a:p>
          <a:p>
            <a:endParaRPr lang="zh-CN" altLang="en-US" sz="2000" b="1">
              <a:latin typeface="Courier New" pitchFamily="49" charset="0"/>
              <a:cs typeface="Courier New" pitchFamily="49" charset="0"/>
            </a:endParaRPr>
          </a:p>
        </p:txBody>
      </p:sp>
      <p:sp>
        <p:nvSpPr>
          <p:cNvPr id="97285" name="TextBox 8"/>
          <p:cNvSpPr txBox="1">
            <a:spLocks noChangeArrowheads="1"/>
          </p:cNvSpPr>
          <p:nvPr/>
        </p:nvSpPr>
        <p:spPr bwMode="auto">
          <a:xfrm>
            <a:off x="5029200" y="1219200"/>
            <a:ext cx="3352800" cy="5595938"/>
          </a:xfrm>
          <a:prstGeom prst="rect">
            <a:avLst/>
          </a:prstGeom>
          <a:noFill/>
          <a:ln w="9525">
            <a:noFill/>
            <a:miter lim="800000"/>
            <a:headEnd/>
            <a:tailEnd/>
          </a:ln>
        </p:spPr>
        <p:txBody>
          <a:bodyPr>
            <a:spAutoFit/>
          </a:bodyPr>
          <a:lstStyle/>
          <a:p>
            <a:pPr>
              <a:lnSpc>
                <a:spcPct val="120000"/>
              </a:lnSpc>
            </a:pPr>
            <a:r>
              <a:rPr lang="en-US" altLang="zh-CN" sz="2000"/>
              <a:t>(1)  if c&gt; min goto 3</a:t>
            </a:r>
            <a:endParaRPr lang="zh-CN" altLang="en-US" sz="2000"/>
          </a:p>
          <a:p>
            <a:pPr>
              <a:lnSpc>
                <a:spcPct val="120000"/>
              </a:lnSpc>
            </a:pPr>
            <a:r>
              <a:rPr lang="en-US" altLang="zh-CN" sz="2000"/>
              <a:t>(2)  goto </a:t>
            </a:r>
            <a:r>
              <a:rPr lang="en-US" altLang="zh-CN" sz="2000">
                <a:solidFill>
                  <a:srgbClr val="FF0000"/>
                </a:solidFill>
              </a:rPr>
              <a:t>15</a:t>
            </a:r>
            <a:endParaRPr lang="zh-CN" altLang="en-US" sz="2000">
              <a:solidFill>
                <a:srgbClr val="FF0000"/>
              </a:solidFill>
            </a:endParaRPr>
          </a:p>
          <a:p>
            <a:pPr>
              <a:lnSpc>
                <a:spcPct val="120000"/>
              </a:lnSpc>
            </a:pPr>
            <a:r>
              <a:rPr lang="en-US" altLang="zh-CN" sz="2000"/>
              <a:t>(3)  if c&lt;max goto 5</a:t>
            </a:r>
            <a:endParaRPr lang="zh-CN" altLang="en-US" sz="2000"/>
          </a:p>
          <a:p>
            <a:pPr>
              <a:lnSpc>
                <a:spcPct val="120000"/>
              </a:lnSpc>
            </a:pPr>
            <a:r>
              <a:rPr lang="en-US" altLang="zh-CN" sz="2000"/>
              <a:t>(4)  goto </a:t>
            </a:r>
            <a:r>
              <a:rPr lang="en-US" altLang="zh-CN" sz="2000">
                <a:solidFill>
                  <a:srgbClr val="FF0000"/>
                </a:solidFill>
              </a:rPr>
              <a:t>15</a:t>
            </a:r>
            <a:endParaRPr lang="zh-CN" altLang="en-US" sz="2000">
              <a:solidFill>
                <a:srgbClr val="FF0000"/>
              </a:solidFill>
            </a:endParaRPr>
          </a:p>
          <a:p>
            <a:pPr>
              <a:lnSpc>
                <a:spcPct val="120000"/>
              </a:lnSpc>
            </a:pPr>
            <a:r>
              <a:rPr lang="en-US" altLang="zh-CN" sz="2000"/>
              <a:t>(5)  if x&lt;y goto 7</a:t>
            </a:r>
            <a:endParaRPr lang="zh-CN" altLang="en-US" sz="2000"/>
          </a:p>
          <a:p>
            <a:pPr>
              <a:lnSpc>
                <a:spcPct val="120000"/>
              </a:lnSpc>
            </a:pPr>
            <a:r>
              <a:rPr lang="en-US" altLang="zh-CN" sz="2000"/>
              <a:t>(6)  goto 10</a:t>
            </a:r>
            <a:endParaRPr lang="zh-CN" altLang="en-US" sz="2000"/>
          </a:p>
          <a:p>
            <a:pPr>
              <a:lnSpc>
                <a:spcPct val="120000"/>
              </a:lnSpc>
            </a:pPr>
            <a:r>
              <a:rPr lang="en-US" altLang="zh-CN" sz="2000"/>
              <a:t>(7)  t1 = y – a</a:t>
            </a:r>
            <a:endParaRPr lang="zh-CN" altLang="en-US" sz="2000"/>
          </a:p>
          <a:p>
            <a:pPr>
              <a:lnSpc>
                <a:spcPct val="120000"/>
              </a:lnSpc>
            </a:pPr>
            <a:r>
              <a:rPr lang="en-US" altLang="zh-CN" sz="2000"/>
              <a:t>(8)  x = t1</a:t>
            </a:r>
            <a:endParaRPr lang="zh-CN" altLang="en-US" sz="2000"/>
          </a:p>
          <a:p>
            <a:pPr>
              <a:lnSpc>
                <a:spcPct val="120000"/>
              </a:lnSpc>
            </a:pPr>
            <a:r>
              <a:rPr lang="en-US" altLang="zh-CN" sz="2000"/>
              <a:t>(9)  goto 12</a:t>
            </a:r>
            <a:endParaRPr lang="zh-CN" altLang="en-US" sz="2000"/>
          </a:p>
          <a:p>
            <a:pPr>
              <a:lnSpc>
                <a:spcPct val="120000"/>
              </a:lnSpc>
            </a:pPr>
            <a:r>
              <a:rPr lang="en-US" altLang="zh-CN" sz="2000"/>
              <a:t>(10)  t2 = x + b</a:t>
            </a:r>
            <a:endParaRPr lang="zh-CN" altLang="en-US" sz="2000"/>
          </a:p>
          <a:p>
            <a:pPr>
              <a:lnSpc>
                <a:spcPct val="120000"/>
              </a:lnSpc>
            </a:pPr>
            <a:r>
              <a:rPr lang="en-US" altLang="zh-CN" sz="2000"/>
              <a:t>(11)  y = t2</a:t>
            </a:r>
            <a:endParaRPr lang="zh-CN" altLang="en-US" sz="2000"/>
          </a:p>
          <a:p>
            <a:pPr>
              <a:lnSpc>
                <a:spcPct val="120000"/>
              </a:lnSpc>
            </a:pPr>
            <a:r>
              <a:rPr lang="en-US" altLang="zh-CN" sz="2000"/>
              <a:t>(12)  t3 = x + y</a:t>
            </a:r>
            <a:endParaRPr lang="zh-CN" altLang="en-US" sz="2000"/>
          </a:p>
          <a:p>
            <a:pPr>
              <a:lnSpc>
                <a:spcPct val="120000"/>
              </a:lnSpc>
            </a:pPr>
            <a:r>
              <a:rPr lang="en-US" altLang="zh-CN" sz="2000"/>
              <a:t>(13)  c = t3</a:t>
            </a:r>
            <a:endParaRPr lang="zh-CN" altLang="en-US" sz="2000"/>
          </a:p>
          <a:p>
            <a:pPr>
              <a:lnSpc>
                <a:spcPct val="120000"/>
              </a:lnSpc>
            </a:pPr>
            <a:r>
              <a:rPr lang="en-US" altLang="zh-CN" sz="2000"/>
              <a:t>(14)  goto 1</a:t>
            </a:r>
            <a:endParaRPr lang="zh-CN" altLang="en-US" sz="2000"/>
          </a:p>
          <a:p>
            <a:pPr>
              <a:lnSpc>
                <a:spcPct val="120000"/>
              </a:lnSpc>
            </a:pPr>
            <a:r>
              <a:rPr lang="en-US" altLang="zh-CN" sz="2000"/>
              <a:t>(15)</a:t>
            </a:r>
            <a:endParaRPr lang="zh-CN" altLang="en-US" sz="20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a:t>break</a:t>
            </a:r>
            <a:r>
              <a:rPr lang="zh-CN" altLang="en-US"/>
              <a:t>、</a:t>
            </a:r>
            <a:r>
              <a:rPr lang="en-US" altLang="zh-CN"/>
              <a:t>continue</a:t>
            </a:r>
            <a:r>
              <a:rPr lang="zh-CN" altLang="en-US"/>
              <a:t>和</a:t>
            </a:r>
            <a:r>
              <a:rPr lang="en-US" altLang="zh-CN"/>
              <a:t>goto</a:t>
            </a:r>
            <a:endParaRPr lang="zh-CN" altLang="en-US"/>
          </a:p>
        </p:txBody>
      </p:sp>
      <p:sp>
        <p:nvSpPr>
          <p:cNvPr id="3" name="内容占位符 2"/>
          <p:cNvSpPr>
            <a:spLocks noGrp="1"/>
          </p:cNvSpPr>
          <p:nvPr>
            <p:ph idx="1"/>
          </p:nvPr>
        </p:nvSpPr>
        <p:spPr/>
        <p:txBody>
          <a:bodyPr/>
          <a:lstStyle/>
          <a:p>
            <a:pPr>
              <a:defRPr/>
            </a:pPr>
            <a:r>
              <a:rPr lang="en-US" altLang="zh-CN" i="1" dirty="0" err="1"/>
              <a:t>goto</a:t>
            </a:r>
            <a:r>
              <a:rPr lang="zh-CN" altLang="en-US" dirty="0"/>
              <a:t>语句</a:t>
            </a:r>
            <a:endParaRPr lang="en-US" altLang="zh-CN" dirty="0"/>
          </a:p>
          <a:p>
            <a:pPr lvl="1">
              <a:defRPr/>
            </a:pPr>
            <a:r>
              <a:rPr lang="zh-CN" altLang="en-US" dirty="0"/>
              <a:t>是改变程序控制流的基本语言结构</a:t>
            </a:r>
            <a:endParaRPr lang="en-US" altLang="zh-CN" dirty="0"/>
          </a:p>
          <a:p>
            <a:pPr>
              <a:defRPr/>
            </a:pPr>
            <a:r>
              <a:rPr lang="en-US" altLang="zh-CN" i="1" dirty="0"/>
              <a:t>break</a:t>
            </a:r>
            <a:r>
              <a:rPr lang="zh-CN" altLang="en-US" dirty="0"/>
              <a:t>语句</a:t>
            </a:r>
            <a:endParaRPr lang="en-US" altLang="zh-CN" dirty="0"/>
          </a:p>
          <a:p>
            <a:pPr lvl="1">
              <a:defRPr/>
            </a:pPr>
            <a:r>
              <a:rPr lang="zh-CN" altLang="en-US" dirty="0"/>
              <a:t>使控制流跳出外围的语言结构</a:t>
            </a:r>
            <a:endParaRPr lang="en-US" altLang="zh-CN" dirty="0"/>
          </a:p>
          <a:p>
            <a:pPr lvl="1">
              <a:defRPr/>
            </a:pPr>
            <a:r>
              <a:rPr lang="zh-CN" altLang="en-US" dirty="0"/>
              <a:t>为</a:t>
            </a:r>
            <a:r>
              <a:rPr lang="en-US" altLang="zh-CN" i="1" dirty="0"/>
              <a:t>break</a:t>
            </a:r>
            <a:r>
              <a:rPr lang="zh-CN" altLang="en-US" dirty="0"/>
              <a:t>生成代码的步骤</a:t>
            </a:r>
            <a:endParaRPr lang="en-US" altLang="zh-CN" dirty="0"/>
          </a:p>
          <a:p>
            <a:pPr marL="1371600" lvl="2" indent="-457200">
              <a:buFont typeface="+mj-ea"/>
              <a:buAutoNum type="circleNumDbPlain"/>
              <a:defRPr/>
            </a:pPr>
            <a:r>
              <a:rPr lang="zh-CN" altLang="en-US" dirty="0"/>
              <a:t>跟踪外围循环语句</a:t>
            </a:r>
            <a:r>
              <a:rPr lang="en-US" altLang="zh-CN" dirty="0"/>
              <a:t>S</a:t>
            </a:r>
          </a:p>
          <a:p>
            <a:pPr marL="1371600" lvl="2" indent="-457200">
              <a:buFont typeface="+mj-ea"/>
              <a:buAutoNum type="circleNumDbPlain"/>
              <a:defRPr/>
            </a:pPr>
            <a:r>
              <a:rPr lang="zh-CN" altLang="en-US" dirty="0"/>
              <a:t>为该</a:t>
            </a:r>
            <a:r>
              <a:rPr lang="en-US" altLang="zh-CN" i="1" dirty="0"/>
              <a:t>break</a:t>
            </a:r>
            <a:r>
              <a:rPr lang="zh-CN" altLang="en-US" dirty="0"/>
              <a:t>语句生成未完成的跳转指令</a:t>
            </a:r>
            <a:endParaRPr lang="en-US" altLang="zh-CN" dirty="0"/>
          </a:p>
          <a:p>
            <a:pPr marL="1371600" lvl="2" indent="-457200">
              <a:buFont typeface="+mj-ea"/>
              <a:buAutoNum type="circleNumDbPlain"/>
              <a:defRPr/>
            </a:pPr>
            <a:r>
              <a:rPr lang="zh-CN" altLang="en-US" dirty="0"/>
              <a:t>将这些指令放到</a:t>
            </a:r>
            <a:r>
              <a:rPr lang="en-US" altLang="zh-CN" i="1" dirty="0" err="1"/>
              <a:t>S.nextlist</a:t>
            </a:r>
            <a:r>
              <a:rPr lang="zh-CN" altLang="en-US" dirty="0"/>
              <a:t>中</a:t>
            </a:r>
            <a:endParaRPr lang="en-US" altLang="zh-CN" dirty="0"/>
          </a:p>
          <a:p>
            <a:pPr marL="571500" indent="-457200">
              <a:defRPr/>
            </a:pPr>
            <a:r>
              <a:rPr lang="en-US" altLang="zh-CN" i="1" dirty="0"/>
              <a:t>continue</a:t>
            </a:r>
            <a:r>
              <a:rPr lang="zh-CN" altLang="en-US" dirty="0"/>
              <a:t>语句</a:t>
            </a:r>
            <a:endParaRPr lang="en-US" altLang="zh-CN" dirty="0"/>
          </a:p>
          <a:p>
            <a:pPr marL="971550" lvl="1" indent="-457200">
              <a:defRPr/>
            </a:pPr>
            <a:r>
              <a:rPr lang="zh-CN" altLang="en-US" dirty="0"/>
              <a:t>和</a:t>
            </a:r>
            <a:r>
              <a:rPr lang="en-US" altLang="zh-CN" i="1" dirty="0"/>
              <a:t>break</a:t>
            </a:r>
            <a:r>
              <a:rPr lang="zh-CN" altLang="en-US" dirty="0"/>
              <a:t>的处理类似，区别在于生成的跳转指令的目标不同</a:t>
            </a:r>
          </a:p>
        </p:txBody>
      </p:sp>
      <p:sp>
        <p:nvSpPr>
          <p:cNvPr id="4" name="灯片编号占位符 3"/>
          <p:cNvSpPr>
            <a:spLocks noGrp="1"/>
          </p:cNvSpPr>
          <p:nvPr>
            <p:ph type="sldNum" sz="quarter" idx="10"/>
          </p:nvPr>
        </p:nvSpPr>
        <p:spPr/>
        <p:txBody>
          <a:bodyPr/>
          <a:lstStyle/>
          <a:p>
            <a:pPr>
              <a:defRPr/>
            </a:pPr>
            <a:fld id="{A2208456-6A31-4C1F-A075-1812F454B0EB}" type="slidenum">
              <a:rPr lang="zh-CN" altLang="en-US" smtClean="0"/>
              <a:pPr>
                <a:defRPr/>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4"/>
          <p:cNvSpPr>
            <a:spLocks noGrp="1"/>
          </p:cNvSpPr>
          <p:nvPr>
            <p:ph type="title"/>
          </p:nvPr>
        </p:nvSpPr>
        <p:spPr/>
        <p:txBody>
          <a:bodyPr/>
          <a:lstStyle/>
          <a:p>
            <a:r>
              <a:rPr lang="zh-CN" altLang="en-US" dirty="0"/>
              <a:t>练习</a:t>
            </a:r>
            <a:r>
              <a:rPr lang="en-US" altLang="zh-CN" dirty="0"/>
              <a:t>6.7(</a:t>
            </a:r>
            <a:r>
              <a:rPr lang="zh-CN" altLang="en-US" dirty="0"/>
              <a:t>作业）</a:t>
            </a:r>
          </a:p>
        </p:txBody>
      </p:sp>
      <p:sp>
        <p:nvSpPr>
          <p:cNvPr id="6" name="内容占位符 5"/>
          <p:cNvSpPr>
            <a:spLocks noGrp="1"/>
          </p:cNvSpPr>
          <p:nvPr>
            <p:ph idx="1"/>
          </p:nvPr>
        </p:nvSpPr>
        <p:spPr>
          <a:xfrm>
            <a:off x="457200" y="1371600"/>
            <a:ext cx="8229600" cy="4953000"/>
          </a:xfrm>
        </p:spPr>
        <p:txBody>
          <a:bodyPr/>
          <a:lstStyle/>
          <a:p>
            <a:pPr>
              <a:defRPr/>
            </a:pPr>
            <a:r>
              <a:rPr lang="zh-CN" altLang="en-US" dirty="0"/>
              <a:t>练习</a:t>
            </a:r>
            <a:r>
              <a:rPr lang="en-US" altLang="zh-CN" dirty="0"/>
              <a:t>6.7.1</a:t>
            </a:r>
            <a:r>
              <a:rPr lang="zh-CN" altLang="en-US" dirty="0"/>
              <a:t>：使用图</a:t>
            </a:r>
            <a:r>
              <a:rPr lang="en-US" altLang="zh-CN" dirty="0"/>
              <a:t>6-37</a:t>
            </a:r>
            <a:r>
              <a:rPr lang="zh-CN" altLang="en-US" dirty="0"/>
              <a:t>中的翻译方案翻译下列表达式</a:t>
            </a:r>
            <a:endParaRPr lang="en-US" altLang="zh-CN" dirty="0"/>
          </a:p>
          <a:p>
            <a:pPr lvl="1">
              <a:lnSpc>
                <a:spcPct val="130000"/>
              </a:lnSpc>
              <a:buFont typeface="Wingdings" pitchFamily="2" charset="2"/>
              <a:buNone/>
              <a:defRPr/>
            </a:pPr>
            <a:r>
              <a:rPr lang="en-US" altLang="zh-CN" dirty="0"/>
              <a:t>1)</a:t>
            </a:r>
          </a:p>
          <a:p>
            <a:pPr lvl="1">
              <a:lnSpc>
                <a:spcPct val="130000"/>
              </a:lnSpc>
              <a:buFont typeface="Wingdings" pitchFamily="2" charset="2"/>
              <a:buNone/>
              <a:defRPr/>
            </a:pPr>
            <a:r>
              <a:rPr lang="en-US" altLang="zh-CN" dirty="0"/>
              <a:t>2)</a:t>
            </a:r>
          </a:p>
          <a:p>
            <a:pPr lvl="1">
              <a:lnSpc>
                <a:spcPct val="130000"/>
              </a:lnSpc>
              <a:buFont typeface="Wingdings" pitchFamily="2" charset="2"/>
              <a:buNone/>
              <a:defRPr/>
            </a:pPr>
            <a:r>
              <a:rPr lang="en-US" altLang="zh-CN" dirty="0"/>
              <a:t>3)</a:t>
            </a:r>
          </a:p>
          <a:p>
            <a:pPr>
              <a:defRPr/>
            </a:pPr>
            <a:r>
              <a:rPr lang="zh-CN" altLang="en-US" dirty="0"/>
              <a:t>练习</a:t>
            </a:r>
            <a:r>
              <a:rPr lang="en-US" altLang="zh-CN" dirty="0"/>
              <a:t>6.7.2</a:t>
            </a:r>
            <a:r>
              <a:rPr lang="zh-CN" altLang="en-US" dirty="0"/>
              <a:t>：使用图</a:t>
            </a:r>
            <a:r>
              <a:rPr lang="en-US" altLang="zh-CN" dirty="0"/>
              <a:t>6-40</a:t>
            </a:r>
            <a:r>
              <a:rPr lang="zh-CN" altLang="en-US" dirty="0"/>
              <a:t>中的翻译方案翻译下列代码</a:t>
            </a:r>
            <a:endParaRPr lang="en-US" altLang="zh-CN" dirty="0"/>
          </a:p>
          <a:p>
            <a:pPr marL="914400" lvl="1" indent="-457200">
              <a:buFont typeface="Wingdings" pitchFamily="2" charset="2"/>
              <a:buAutoNum type="arabicParenR"/>
              <a:defRPr/>
            </a:pPr>
            <a:r>
              <a:rPr lang="en-US" altLang="zh-CN" sz="2000" b="1" dirty="0">
                <a:latin typeface="Courier New" pitchFamily="49" charset="0"/>
                <a:cs typeface="Courier New" pitchFamily="49" charset="0"/>
              </a:rPr>
              <a:t>while (a&gt;b &amp;&amp; a&gt;c) </a:t>
            </a:r>
          </a:p>
          <a:p>
            <a:pPr marL="914400" lvl="1" indent="-457200">
              <a:buFont typeface="Wingdings" pitchFamily="2" charset="2"/>
              <a:buNone/>
              <a:defRPr/>
            </a:pPr>
            <a:r>
              <a:rPr lang="en-US" altLang="zh-CN" sz="2000" b="1" dirty="0">
                <a:latin typeface="Courier New" pitchFamily="49" charset="0"/>
                <a:cs typeface="Courier New" pitchFamily="49" charset="0"/>
              </a:rPr>
              <a:t>     if (a&gt;0) a = a-2; </a:t>
            </a:r>
          </a:p>
          <a:p>
            <a:pPr marL="914400" lvl="1" indent="-457200">
              <a:buFont typeface="Wingdings" pitchFamily="2" charset="2"/>
              <a:buNone/>
              <a:defRPr/>
            </a:pPr>
            <a:r>
              <a:rPr lang="en-US" altLang="zh-CN" sz="2000" b="1" dirty="0">
                <a:latin typeface="Courier New" pitchFamily="49" charset="0"/>
                <a:cs typeface="Courier New" pitchFamily="49" charset="0"/>
              </a:rPr>
              <a:t>     else a = a-1;</a:t>
            </a:r>
            <a:endParaRPr lang="en-US" altLang="zh-CN" dirty="0"/>
          </a:p>
          <a:p>
            <a:pPr marL="914400" lvl="1" indent="-457200">
              <a:buFont typeface="Wingdings" pitchFamily="2" charset="2"/>
              <a:buAutoNum type="arabicParenR" startAt="2"/>
              <a:defRPr/>
            </a:pPr>
            <a:r>
              <a:rPr lang="en-US" altLang="zh-CN" dirty="0">
                <a:solidFill>
                  <a:srgbClr val="FF0000"/>
                </a:solidFill>
              </a:rPr>
              <a:t> </a:t>
            </a:r>
            <a:r>
              <a:rPr lang="en-US" altLang="zh-CN" sz="2000" b="1" dirty="0">
                <a:solidFill>
                  <a:srgbClr val="FF0000"/>
                </a:solidFill>
                <a:latin typeface="Courier New" pitchFamily="49" charset="0"/>
                <a:cs typeface="Courier New" pitchFamily="49" charset="0"/>
              </a:rPr>
              <a:t>if (a&gt;b) while (a&gt;0) a = a-2; </a:t>
            </a:r>
            <a:r>
              <a:rPr lang="zh-CN" altLang="en-US" sz="2000" b="1" dirty="0">
                <a:solidFill>
                  <a:srgbClr val="FF0000"/>
                </a:solidFill>
                <a:latin typeface="Courier New" pitchFamily="49" charset="0"/>
                <a:cs typeface="Courier New" pitchFamily="49" charset="0"/>
              </a:rPr>
              <a:t>（课堂练习）</a:t>
            </a:r>
            <a:endParaRPr lang="en-US" altLang="zh-CN" sz="2000" b="1" dirty="0">
              <a:solidFill>
                <a:srgbClr val="FF0000"/>
              </a:solidFill>
              <a:latin typeface="Courier New" pitchFamily="49" charset="0"/>
              <a:cs typeface="Courier New" pitchFamily="49" charset="0"/>
            </a:endParaRPr>
          </a:p>
          <a:p>
            <a:pPr marL="914400" lvl="1" indent="-457200">
              <a:buNone/>
              <a:defRPr/>
            </a:pPr>
            <a:r>
              <a:rPr lang="en-US" altLang="zh-CN" sz="2000" b="1" dirty="0">
                <a:solidFill>
                  <a:srgbClr val="FF0000"/>
                </a:solidFill>
                <a:latin typeface="Courier New" pitchFamily="49" charset="0"/>
                <a:cs typeface="Courier New" pitchFamily="49" charset="0"/>
              </a:rPr>
              <a:t>     else if (a&lt;d) while(a!&gt;0) a = a+1; </a:t>
            </a:r>
            <a:endParaRPr lang="en-US" altLang="zh-CN" sz="2000" dirty="0">
              <a:solidFill>
                <a:srgbClr val="FF0000"/>
              </a:solidFill>
            </a:endParaRPr>
          </a:p>
        </p:txBody>
      </p:sp>
      <p:sp>
        <p:nvSpPr>
          <p:cNvPr id="4" name="灯片编号占位符 3"/>
          <p:cNvSpPr>
            <a:spLocks noGrp="1"/>
          </p:cNvSpPr>
          <p:nvPr>
            <p:ph type="sldNum" sz="quarter" idx="4294967295"/>
          </p:nvPr>
        </p:nvSpPr>
        <p:spPr>
          <a:xfrm>
            <a:off x="7010400" y="6553200"/>
            <a:ext cx="2133600" cy="254000"/>
          </a:xfrm>
        </p:spPr>
        <p:txBody>
          <a:bodyPr/>
          <a:lstStyle/>
          <a:p>
            <a:pPr>
              <a:defRPr/>
            </a:pPr>
            <a:fld id="{54C8054D-4396-4713-B09F-2DB00CA5790C}" type="slidenum">
              <a:rPr lang="zh-CN" altLang="en-US" smtClean="0"/>
              <a:pPr>
                <a:defRPr/>
              </a:pPr>
              <a:t>96</a:t>
            </a:fld>
            <a:endParaRPr lang="en-US" altLang="zh-CN"/>
          </a:p>
        </p:txBody>
      </p:sp>
      <p:pic>
        <p:nvPicPr>
          <p:cNvPr id="99333" name="Picture 2"/>
          <p:cNvPicPr>
            <a:picLocks noChangeAspect="1" noChangeArrowheads="1"/>
          </p:cNvPicPr>
          <p:nvPr/>
        </p:nvPicPr>
        <p:blipFill>
          <a:blip r:embed="rId2"/>
          <a:srcRect/>
          <a:stretch>
            <a:fillRect/>
          </a:stretch>
        </p:blipFill>
        <p:spPr bwMode="auto">
          <a:xfrm>
            <a:off x="1676400" y="1905000"/>
            <a:ext cx="3200400" cy="1474788"/>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a:t>switch</a:t>
            </a:r>
            <a:r>
              <a:rPr lang="zh-CN" altLang="en-US"/>
              <a:t>语句</a:t>
            </a:r>
          </a:p>
        </p:txBody>
      </p:sp>
      <p:sp>
        <p:nvSpPr>
          <p:cNvPr id="90115" name="内容占位符 2"/>
          <p:cNvSpPr>
            <a:spLocks noGrp="1"/>
          </p:cNvSpPr>
          <p:nvPr>
            <p:ph idx="1"/>
          </p:nvPr>
        </p:nvSpPr>
        <p:spPr>
          <a:xfrm>
            <a:off x="457200" y="1905000"/>
            <a:ext cx="3200400" cy="685800"/>
          </a:xfrm>
        </p:spPr>
        <p:txBody>
          <a:bodyPr/>
          <a:lstStyle/>
          <a:p>
            <a:pPr>
              <a:defRPr/>
            </a:pPr>
            <a:r>
              <a:rPr lang="en-US" altLang="zh-CN" i="1"/>
              <a:t>switch</a:t>
            </a:r>
            <a:r>
              <a:rPr lang="zh-CN" altLang="en-US"/>
              <a:t>语句的语法</a:t>
            </a:r>
            <a:endParaRPr lang="en-US" altLang="zh-CN"/>
          </a:p>
        </p:txBody>
      </p:sp>
      <p:sp>
        <p:nvSpPr>
          <p:cNvPr id="4" name="灯片编号占位符 3"/>
          <p:cNvSpPr>
            <a:spLocks noGrp="1"/>
          </p:cNvSpPr>
          <p:nvPr>
            <p:ph type="sldNum" sz="quarter" idx="10"/>
          </p:nvPr>
        </p:nvSpPr>
        <p:spPr/>
        <p:txBody>
          <a:bodyPr/>
          <a:lstStyle/>
          <a:p>
            <a:pPr>
              <a:defRPr/>
            </a:pPr>
            <a:fld id="{C8E631D7-6C33-4644-8386-56DBB73743DF}" type="slidenum">
              <a:rPr lang="zh-CN" altLang="en-US" smtClean="0"/>
              <a:pPr>
                <a:defRPr/>
              </a:pPr>
              <a:t>97</a:t>
            </a:fld>
            <a:endParaRPr lang="en-US" altLang="zh-CN"/>
          </a:p>
        </p:txBody>
      </p:sp>
      <p:sp>
        <p:nvSpPr>
          <p:cNvPr id="5" name="内容占位符 2"/>
          <p:cNvSpPr txBox="1">
            <a:spLocks/>
          </p:cNvSpPr>
          <p:nvPr/>
        </p:nvSpPr>
        <p:spPr bwMode="auto">
          <a:xfrm>
            <a:off x="457200" y="3505200"/>
            <a:ext cx="8229600" cy="3124200"/>
          </a:xfrm>
          <a:prstGeom prst="rect">
            <a:avLst/>
          </a:prstGeom>
          <a:noFill/>
          <a:ln w="9525">
            <a:noFill/>
            <a:miter lim="800000"/>
            <a:headEnd/>
            <a:tailEnd/>
          </a:ln>
        </p:spPr>
        <p:txBody>
          <a:bodyPr/>
          <a:lstStyle/>
          <a:p>
            <a:pPr marL="342900" indent="-342900" eaLnBrk="0" hangingPunct="0">
              <a:lnSpc>
                <a:spcPct val="120000"/>
              </a:lnSpc>
              <a:spcBef>
                <a:spcPct val="20000"/>
              </a:spcBef>
              <a:buClr>
                <a:schemeClr val="hlink"/>
              </a:buClr>
              <a:buFont typeface="Wingdings" pitchFamily="2" charset="2"/>
              <a:buChar char="v"/>
            </a:pPr>
            <a:r>
              <a:rPr lang="en-US" altLang="zh-CN" sz="2400" i="1">
                <a:latin typeface="Times New Roman" pitchFamily="18" charset="0"/>
                <a:ea typeface="华文新魏" pitchFamily="2" charset="-122"/>
              </a:rPr>
              <a:t>switch</a:t>
            </a:r>
            <a:r>
              <a:rPr lang="zh-CN" altLang="en-US" sz="2400">
                <a:latin typeface="Times New Roman" pitchFamily="18" charset="0"/>
                <a:ea typeface="华文新魏" pitchFamily="2" charset="-122"/>
              </a:rPr>
              <a:t>语句的翻译结果是完成如下工作的代码</a:t>
            </a:r>
            <a:endParaRPr lang="en-US" altLang="zh-CN" sz="2400">
              <a:latin typeface="Times New Roman" pitchFamily="18" charset="0"/>
              <a:ea typeface="华文新魏" pitchFamily="2" charset="-122"/>
            </a:endParaRPr>
          </a:p>
          <a:p>
            <a:pPr marL="914400" lvl="1" indent="-457200" eaLnBrk="0" hangingPunct="0">
              <a:lnSpc>
                <a:spcPct val="120000"/>
              </a:lnSpc>
              <a:spcBef>
                <a:spcPct val="20000"/>
              </a:spcBef>
              <a:buClr>
                <a:schemeClr val="accent1"/>
              </a:buClr>
              <a:buFont typeface="华文行楷" pitchFamily="2" charset="-122"/>
              <a:buAutoNum type="arabicPeriod"/>
            </a:pPr>
            <a:r>
              <a:rPr lang="zh-CN" altLang="en-US" sz="2200">
                <a:latin typeface="Times New Roman" pitchFamily="18" charset="0"/>
                <a:ea typeface="华文新魏" pitchFamily="2" charset="-122"/>
              </a:rPr>
              <a:t>计算表达式</a:t>
            </a:r>
            <a:r>
              <a:rPr lang="en-US" altLang="zh-CN" sz="2200">
                <a:latin typeface="Times New Roman" pitchFamily="18" charset="0"/>
                <a:ea typeface="华文新魏" pitchFamily="2" charset="-122"/>
              </a:rPr>
              <a:t>E</a:t>
            </a:r>
            <a:r>
              <a:rPr lang="zh-CN" altLang="en-US" sz="2200">
                <a:latin typeface="Times New Roman" pitchFamily="18" charset="0"/>
                <a:ea typeface="华文新魏" pitchFamily="2" charset="-122"/>
              </a:rPr>
              <a:t>的值</a:t>
            </a:r>
            <a:endParaRPr lang="en-US" altLang="zh-CN" sz="2200">
              <a:latin typeface="Times New Roman" pitchFamily="18" charset="0"/>
              <a:ea typeface="华文新魏" pitchFamily="2" charset="-122"/>
            </a:endParaRPr>
          </a:p>
          <a:p>
            <a:pPr marL="914400" lvl="1" indent="-457200" eaLnBrk="0" hangingPunct="0">
              <a:lnSpc>
                <a:spcPct val="120000"/>
              </a:lnSpc>
              <a:spcBef>
                <a:spcPct val="20000"/>
              </a:spcBef>
              <a:buClr>
                <a:schemeClr val="accent1"/>
              </a:buClr>
              <a:buFont typeface="华文行楷" pitchFamily="2" charset="-122"/>
              <a:buAutoNum type="arabicPeriod"/>
            </a:pPr>
            <a:r>
              <a:rPr lang="zh-CN" altLang="en-US" sz="2200">
                <a:latin typeface="Times New Roman" pitchFamily="18" charset="0"/>
                <a:ea typeface="华文新魏" pitchFamily="2" charset="-122"/>
              </a:rPr>
              <a:t>在</a:t>
            </a:r>
            <a:r>
              <a:rPr lang="en-US" altLang="zh-CN" sz="2200" i="1">
                <a:latin typeface="Times New Roman" pitchFamily="18" charset="0"/>
                <a:ea typeface="华文新魏" pitchFamily="2" charset="-122"/>
              </a:rPr>
              <a:t>case</a:t>
            </a:r>
            <a:r>
              <a:rPr lang="zh-CN" altLang="en-US" sz="2200">
                <a:latin typeface="Times New Roman" pitchFamily="18" charset="0"/>
                <a:ea typeface="华文新魏" pitchFamily="2" charset="-122"/>
              </a:rPr>
              <a:t>列表中寻找与表达式值相同的值</a:t>
            </a:r>
            <a:r>
              <a:rPr lang="en-US" altLang="zh-CN" sz="2200" i="1">
                <a:latin typeface="Times New Roman" pitchFamily="18" charset="0"/>
                <a:ea typeface="华文新魏" pitchFamily="2" charset="-122"/>
              </a:rPr>
              <a:t>V</a:t>
            </a:r>
            <a:r>
              <a:rPr lang="en-US" altLang="zh-CN" sz="2200" i="1" baseline="-25000">
                <a:latin typeface="Times New Roman" pitchFamily="18" charset="0"/>
                <a:ea typeface="华文新魏" pitchFamily="2" charset="-122"/>
              </a:rPr>
              <a:t>j</a:t>
            </a:r>
            <a:r>
              <a:rPr lang="zh-CN" altLang="en-US" sz="2200">
                <a:latin typeface="Times New Roman" pitchFamily="18" charset="0"/>
                <a:ea typeface="华文新魏" pitchFamily="2" charset="-122"/>
              </a:rPr>
              <a:t>；当在</a:t>
            </a:r>
            <a:r>
              <a:rPr lang="en-US" altLang="zh-CN" sz="2200" i="1">
                <a:latin typeface="Times New Roman" pitchFamily="18" charset="0"/>
                <a:ea typeface="华文新魏" pitchFamily="2" charset="-122"/>
              </a:rPr>
              <a:t>case</a:t>
            </a:r>
            <a:r>
              <a:rPr lang="zh-CN" altLang="en-US" sz="2200">
                <a:latin typeface="Times New Roman" pitchFamily="18" charset="0"/>
                <a:ea typeface="华文新魏" pitchFamily="2" charset="-122"/>
              </a:rPr>
              <a:t>列表中明确列出的值都不和表达式匹配时，用</a:t>
            </a:r>
            <a:r>
              <a:rPr lang="en-US" altLang="zh-CN" sz="2200" i="1">
                <a:latin typeface="Times New Roman" pitchFamily="18" charset="0"/>
                <a:ea typeface="华文新魏" pitchFamily="2" charset="-122"/>
              </a:rPr>
              <a:t>default</a:t>
            </a:r>
            <a:r>
              <a:rPr lang="zh-CN" altLang="en-US" sz="2200">
                <a:latin typeface="Times New Roman" pitchFamily="18" charset="0"/>
                <a:ea typeface="华文新魏" pitchFamily="2" charset="-122"/>
              </a:rPr>
              <a:t>和表达式匹配</a:t>
            </a:r>
            <a:endParaRPr lang="en-US" altLang="zh-CN" sz="2200">
              <a:latin typeface="Times New Roman" pitchFamily="18" charset="0"/>
              <a:ea typeface="华文新魏" pitchFamily="2" charset="-122"/>
            </a:endParaRPr>
          </a:p>
          <a:p>
            <a:pPr marL="914400" lvl="1" indent="-457200" eaLnBrk="0" hangingPunct="0">
              <a:lnSpc>
                <a:spcPct val="120000"/>
              </a:lnSpc>
              <a:spcBef>
                <a:spcPct val="20000"/>
              </a:spcBef>
              <a:buClr>
                <a:schemeClr val="accent1"/>
              </a:buClr>
              <a:buFont typeface="华文行楷" pitchFamily="2" charset="-122"/>
              <a:buAutoNum type="arabicPeriod"/>
            </a:pPr>
            <a:r>
              <a:rPr lang="zh-CN" altLang="en-US" sz="2200">
                <a:latin typeface="Times New Roman" pitchFamily="18" charset="0"/>
                <a:ea typeface="华文新魏" pitchFamily="2" charset="-122"/>
              </a:rPr>
              <a:t>执行和匹配值关联的语句</a:t>
            </a:r>
            <a:r>
              <a:rPr lang="en-US" altLang="zh-CN" sz="2200" i="1">
                <a:latin typeface="Times New Roman" pitchFamily="18" charset="0"/>
                <a:ea typeface="华文新魏" pitchFamily="2" charset="-122"/>
              </a:rPr>
              <a:t>S</a:t>
            </a:r>
            <a:r>
              <a:rPr lang="en-US" altLang="zh-CN" sz="2200" i="1" baseline="-25000">
                <a:latin typeface="Times New Roman" pitchFamily="18" charset="0"/>
                <a:ea typeface="华文新魏" pitchFamily="2" charset="-122"/>
              </a:rPr>
              <a:t>j</a:t>
            </a:r>
            <a:endParaRPr lang="zh-CN" altLang="en-US" sz="2200" i="1" baseline="-25000">
              <a:latin typeface="Times New Roman" pitchFamily="18" charset="0"/>
              <a:ea typeface="华文新魏" pitchFamily="2" charset="-122"/>
            </a:endParaRPr>
          </a:p>
        </p:txBody>
      </p:sp>
      <p:pic>
        <p:nvPicPr>
          <p:cNvPr id="100358" name="Picture 2"/>
          <p:cNvPicPr>
            <a:picLocks noChangeAspect="1" noChangeArrowheads="1"/>
          </p:cNvPicPr>
          <p:nvPr/>
        </p:nvPicPr>
        <p:blipFill>
          <a:blip r:embed="rId2"/>
          <a:srcRect/>
          <a:stretch>
            <a:fillRect/>
          </a:stretch>
        </p:blipFill>
        <p:spPr bwMode="auto">
          <a:xfrm>
            <a:off x="3886200" y="1371600"/>
            <a:ext cx="2743200" cy="2151063"/>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a:t>switch</a:t>
            </a:r>
            <a:r>
              <a:rPr lang="zh-CN" altLang="en-US"/>
              <a:t>语句的语法制导翻译（</a:t>
            </a:r>
            <a:r>
              <a:rPr lang="en-US" altLang="zh-CN"/>
              <a:t>1</a:t>
            </a:r>
            <a:r>
              <a:rPr lang="zh-CN" altLang="en-US"/>
              <a:t>）</a:t>
            </a:r>
          </a:p>
        </p:txBody>
      </p:sp>
      <p:sp>
        <p:nvSpPr>
          <p:cNvPr id="4" name="灯片编号占位符 3"/>
          <p:cNvSpPr>
            <a:spLocks noGrp="1"/>
          </p:cNvSpPr>
          <p:nvPr>
            <p:ph type="sldNum" sz="quarter" idx="10"/>
          </p:nvPr>
        </p:nvSpPr>
        <p:spPr/>
        <p:txBody>
          <a:bodyPr/>
          <a:lstStyle/>
          <a:p>
            <a:pPr>
              <a:defRPr/>
            </a:pPr>
            <a:fld id="{5A58D8E9-43FC-487B-BC71-D0D364A05736}" type="slidenum">
              <a:rPr lang="zh-CN" altLang="en-US" smtClean="0"/>
              <a:pPr>
                <a:defRPr/>
              </a:pPr>
              <a:t>98</a:t>
            </a:fld>
            <a:endParaRPr lang="en-US" altLang="zh-CN"/>
          </a:p>
        </p:txBody>
      </p:sp>
      <p:pic>
        <p:nvPicPr>
          <p:cNvPr id="101380" name="Picture 2"/>
          <p:cNvPicPr>
            <a:picLocks noChangeAspect="1" noChangeArrowheads="1"/>
          </p:cNvPicPr>
          <p:nvPr/>
        </p:nvPicPr>
        <p:blipFill>
          <a:blip r:embed="rId2"/>
          <a:srcRect/>
          <a:stretch>
            <a:fillRect/>
          </a:stretch>
        </p:blipFill>
        <p:spPr bwMode="auto">
          <a:xfrm>
            <a:off x="1828800" y="1309688"/>
            <a:ext cx="4267200" cy="5472112"/>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a:t>switch</a:t>
            </a:r>
            <a:r>
              <a:rPr lang="zh-CN" altLang="en-US"/>
              <a:t>语句的语法制导翻译（</a:t>
            </a:r>
            <a:r>
              <a:rPr lang="en-US" altLang="zh-CN"/>
              <a:t>2</a:t>
            </a:r>
            <a:r>
              <a:rPr lang="zh-CN" altLang="en-US"/>
              <a:t>）</a:t>
            </a:r>
          </a:p>
        </p:txBody>
      </p:sp>
      <p:sp>
        <p:nvSpPr>
          <p:cNvPr id="4" name="灯片编号占位符 3"/>
          <p:cNvSpPr>
            <a:spLocks noGrp="1"/>
          </p:cNvSpPr>
          <p:nvPr>
            <p:ph type="sldNum" sz="quarter" idx="10"/>
          </p:nvPr>
        </p:nvSpPr>
        <p:spPr/>
        <p:txBody>
          <a:bodyPr/>
          <a:lstStyle/>
          <a:p>
            <a:pPr>
              <a:defRPr/>
            </a:pPr>
            <a:fld id="{80578061-241F-414E-B544-65F3DF84A695}" type="slidenum">
              <a:rPr lang="zh-CN" altLang="en-US" smtClean="0"/>
              <a:pPr>
                <a:defRPr/>
              </a:pPr>
              <a:t>99</a:t>
            </a:fld>
            <a:endParaRPr lang="en-US" altLang="zh-CN"/>
          </a:p>
        </p:txBody>
      </p:sp>
      <p:pic>
        <p:nvPicPr>
          <p:cNvPr id="102404" name="Picture 3"/>
          <p:cNvPicPr>
            <a:picLocks noChangeAspect="1" noChangeArrowheads="1"/>
          </p:cNvPicPr>
          <p:nvPr/>
        </p:nvPicPr>
        <p:blipFill>
          <a:blip r:embed="rId2"/>
          <a:srcRect/>
          <a:stretch>
            <a:fillRect/>
          </a:stretch>
        </p:blipFill>
        <p:spPr bwMode="auto">
          <a:xfrm>
            <a:off x="1752600" y="1295400"/>
            <a:ext cx="5029200" cy="533241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华文行楷"/>
        <a:ea typeface="华文行楷"/>
        <a:cs typeface=""/>
      </a:majorFont>
      <a:minorFont>
        <a:latin typeface="Verdan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33282</TotalTime>
  <Words>5686</Words>
  <Application>Microsoft Office PowerPoint</Application>
  <PresentationFormat>全屏显示(4:3)</PresentationFormat>
  <Paragraphs>694</Paragraphs>
  <Slides>104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104</vt:i4>
      </vt:variant>
    </vt:vector>
  </HeadingPairs>
  <TitlesOfParts>
    <vt:vector size="112" baseType="lpstr">
      <vt:lpstr>华文新魏</vt:lpstr>
      <vt:lpstr>Courier New</vt:lpstr>
      <vt:lpstr>Verdana</vt:lpstr>
      <vt:lpstr>华文行楷</vt:lpstr>
      <vt:lpstr>Times New Roman</vt:lpstr>
      <vt:lpstr>Wingdings</vt:lpstr>
      <vt:lpstr>Arial</vt:lpstr>
      <vt:lpstr>sample</vt:lpstr>
      <vt:lpstr>第6章 中间代码生成</vt:lpstr>
      <vt:lpstr>Overview</vt:lpstr>
      <vt:lpstr>Contents</vt:lpstr>
      <vt:lpstr>中间代码形式</vt:lpstr>
      <vt:lpstr>后缀式</vt:lpstr>
      <vt:lpstr>把表达式翻译成后缀式的SDD</vt:lpstr>
      <vt:lpstr>语法树的变体</vt:lpstr>
      <vt:lpstr>抽象语法树的构造</vt:lpstr>
      <vt:lpstr>例……构造抽象语法树</vt:lpstr>
      <vt:lpstr>表达式的有向无环图DAG</vt:lpstr>
      <vt:lpstr>构造语法树和DAG的SDD</vt:lpstr>
      <vt:lpstr>例……构造DAG</vt:lpstr>
      <vt:lpstr>练习6.1(课堂练习）</vt:lpstr>
      <vt:lpstr>三地址代码</vt:lpstr>
      <vt:lpstr>地址和指令</vt:lpstr>
      <vt:lpstr>常见的三地址指令形式</vt:lpstr>
      <vt:lpstr>例……三地址指令</vt:lpstr>
      <vt:lpstr>四元式表示</vt:lpstr>
      <vt:lpstr>例……三地址代码及其四元式表示</vt:lpstr>
      <vt:lpstr>三元式表示</vt:lpstr>
      <vt:lpstr>四元式vs.三元式</vt:lpstr>
      <vt:lpstr>间接三元式</vt:lpstr>
      <vt:lpstr>练习6.2（作业）</vt:lpstr>
      <vt:lpstr>类型和声明</vt:lpstr>
      <vt:lpstr>类型和声明</vt:lpstr>
      <vt:lpstr>类型和声明</vt:lpstr>
      <vt:lpstr>类型表达式</vt:lpstr>
      <vt:lpstr>类型表达式</vt:lpstr>
      <vt:lpstr>类型等价</vt:lpstr>
      <vt:lpstr>声明</vt:lpstr>
      <vt:lpstr>存储布局</vt:lpstr>
      <vt:lpstr>存储布局</vt:lpstr>
      <vt:lpstr>计算类型及其宽度的SDT</vt:lpstr>
      <vt:lpstr>例……数组类型的语法制导翻译</vt:lpstr>
      <vt:lpstr>声明的序列</vt:lpstr>
      <vt:lpstr>记录和类中的字段</vt:lpstr>
      <vt:lpstr>练习6.3</vt:lpstr>
      <vt:lpstr>表达式的翻译</vt:lpstr>
      <vt:lpstr>表达式的三地址代码</vt:lpstr>
      <vt:lpstr>表达式中的运算</vt:lpstr>
      <vt:lpstr>增量翻译</vt:lpstr>
      <vt:lpstr>数组元素的寻址</vt:lpstr>
      <vt:lpstr>数组元素的寻址</vt:lpstr>
      <vt:lpstr>数组引用的翻译</vt:lpstr>
      <vt:lpstr>数组引用的翻译</vt:lpstr>
      <vt:lpstr>例……数组引用的翻译</vt:lpstr>
      <vt:lpstr>练习6.4</vt:lpstr>
      <vt:lpstr>类型检查</vt:lpstr>
      <vt:lpstr>类型检查规则</vt:lpstr>
      <vt:lpstr>类型检查规则</vt:lpstr>
      <vt:lpstr>类型转换</vt:lpstr>
      <vt:lpstr>例……类型转换</vt:lpstr>
      <vt:lpstr>例……类型转换</vt:lpstr>
      <vt:lpstr>控制流的翻译</vt:lpstr>
      <vt:lpstr>布尔表达式</vt:lpstr>
      <vt:lpstr>布尔表达式</vt:lpstr>
      <vt:lpstr>短路代码&amp;跳转代码</vt:lpstr>
      <vt:lpstr>控制流语句</vt:lpstr>
      <vt:lpstr>if, if-else, while语句的代码</vt:lpstr>
      <vt:lpstr>控制流语句的语法制导定义（1）</vt:lpstr>
      <vt:lpstr>控制流语句的语法制导定义（2）</vt:lpstr>
      <vt:lpstr>为布尔表达式生成三地址代码（1）</vt:lpstr>
      <vt:lpstr>为布尔表达式生成三地址代码（2）</vt:lpstr>
      <vt:lpstr>表达式的三地址代码</vt:lpstr>
      <vt:lpstr>例……if语句的控制流翻译</vt:lpstr>
      <vt:lpstr>PowerPoint 演示文稿</vt:lpstr>
      <vt:lpstr>避免生成冗余的goto指令</vt:lpstr>
      <vt:lpstr>避免冗余的语义规则</vt:lpstr>
      <vt:lpstr>例……使用控制流穿越技术翻译的if语句</vt:lpstr>
      <vt:lpstr>布尔值和跳转代码</vt:lpstr>
      <vt:lpstr>布尔值和跳转代码</vt:lpstr>
      <vt:lpstr>练习6.6</vt:lpstr>
      <vt:lpstr>回填</vt:lpstr>
      <vt:lpstr>回填技术</vt:lpstr>
      <vt:lpstr>回填技术</vt:lpstr>
      <vt:lpstr>回填技术的实现</vt:lpstr>
      <vt:lpstr>布尔表达式的翻译（1）</vt:lpstr>
      <vt:lpstr>布尔表达式的翻译（2）</vt:lpstr>
      <vt:lpstr>例……回填（1）</vt:lpstr>
      <vt:lpstr>例……回填（2）</vt:lpstr>
      <vt:lpstr>例……回填（3）</vt:lpstr>
      <vt:lpstr>例……回填（4）</vt:lpstr>
      <vt:lpstr>例……回填（5）</vt:lpstr>
      <vt:lpstr>控制转移语句的翻译（1）</vt:lpstr>
      <vt:lpstr>控制转移语句的翻译（2）</vt:lpstr>
      <vt:lpstr>例……控制转移语句的翻译</vt:lpstr>
      <vt:lpstr>例……控制转移语句的翻译(1)</vt:lpstr>
      <vt:lpstr>例……控制转移语句的翻译(2)</vt:lpstr>
      <vt:lpstr>例……控制转移语句的翻译(3)</vt:lpstr>
      <vt:lpstr>例……控制转移语句的翻译(4)</vt:lpstr>
      <vt:lpstr>例……控制转移语句的翻译(5)</vt:lpstr>
      <vt:lpstr>例……控制转移语句的翻译(6)</vt:lpstr>
      <vt:lpstr>例……控制转移语句的翻译(7)</vt:lpstr>
      <vt:lpstr>例……控制转移语句的翻译(8)</vt:lpstr>
      <vt:lpstr>break、continue和goto</vt:lpstr>
      <vt:lpstr>练习6.7(作业）</vt:lpstr>
      <vt:lpstr>switch语句</vt:lpstr>
      <vt:lpstr>switch语句的语法制导翻译（1）</vt:lpstr>
      <vt:lpstr>switch语句的语法制导翻译（2）</vt:lpstr>
      <vt:lpstr>过程的中间代码</vt:lpstr>
      <vt:lpstr>函数定义和函数调用的翻译</vt:lpstr>
      <vt:lpstr>函数定义和函数调用的翻译</vt:lpstr>
      <vt:lpstr>本章小结</vt:lpstr>
      <vt:lpstr>PowerPoint 演示文稿</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Maxbao</cp:lastModifiedBy>
  <cp:revision>687</cp:revision>
  <dcterms:created xsi:type="dcterms:W3CDTF">2004-08-26T06:30:40Z</dcterms:created>
  <dcterms:modified xsi:type="dcterms:W3CDTF">2023-12-29T03:50:56Z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2023-12-22T02:57:34Z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767d9d23-86e1-443f-b911-b06abf3f921b</vt:lpwstr>
  </property>
  <property fmtid="{D5CDD505-2E9C-101B-9397-08002B2CF9AE}" pid="7" name="MSIP_Label_defa4170-0d19-0005-0004-bc88714345d2_ActionId">
    <vt:lpwstr>bfb3fda3-5c9e-447b-9770-4c26061cae27</vt:lpwstr>
  </property>
  <property fmtid="{D5CDD505-2E9C-101B-9397-08002B2CF9AE}" pid="8" name="MSIP_Label_defa4170-0d19-0005-0004-bc88714345d2_ContentBits">
    <vt:lpwstr>0</vt:lpwstr>
  </property>
</Properties>
</file>