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handoutMasterIdLst>
    <p:handoutMasterId r:id="rId14"/>
  </p:handoutMasterIdLst>
  <p:sldIdLst>
    <p:sldId id="256" r:id="rId3"/>
    <p:sldId id="348" r:id="rId4"/>
    <p:sldId id="349" r:id="rId5"/>
    <p:sldId id="350" r:id="rId6"/>
    <p:sldId id="351" r:id="rId7"/>
    <p:sldId id="352" r:id="rId8"/>
    <p:sldId id="353" r:id="rId9"/>
    <p:sldId id="354" r:id="rId10"/>
    <p:sldId id="355" r:id="rId11"/>
    <p:sldId id="356" r:id="rId12"/>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CC3300"/>
    <a:srgbClr val="FFCCFF"/>
    <a:srgbClr val="33CC33"/>
    <a:srgbClr val="996BA8"/>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4097"/>
    <p:restoredTop sz="86472"/>
  </p:normalViewPr>
  <p:slideViewPr>
    <p:cSldViewPr showGuides="1">
      <p:cViewPr varScale="1">
        <p:scale>
          <a:sx n="100" d="100"/>
          <a:sy n="100" d="100"/>
        </p:scale>
        <p:origin x="1530"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846"/>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35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kumimoji="0"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353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kumimoji="0"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354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kumimoji="0"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354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kumimoji="0"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5E52AF42-9DE4-489C-BD5B-08B671E2F812}"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925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0" hangingPunct="0">
              <a:defRPr kumimoji="0"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25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0" hangingPunct="0">
              <a:defRPr kumimoji="0"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52" name="Rectangle 4"/>
          <p:cNvSpPr>
            <a:spLocks noRot="1"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925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925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0" hangingPunct="0">
              <a:defRPr kumimoji="0" sz="1200" smtClean="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1925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0" hangingPunct="0">
              <a:defRPr kumimoji="0" sz="1200" smtClean="0"/>
            </a:lvl1pPr>
          </a:lstStyle>
          <a:p>
            <a:pPr marL="0" marR="0" lvl="0" indent="0" algn="r" defTabSz="914400" rtl="0" eaLnBrk="0" fontAlgn="base" latinLnBrk="0" hangingPunct="0">
              <a:lnSpc>
                <a:spcPct val="100000"/>
              </a:lnSpc>
              <a:spcBef>
                <a:spcPct val="0"/>
              </a:spcBef>
              <a:spcAft>
                <a:spcPct val="0"/>
              </a:spcAft>
              <a:buClrTx/>
              <a:buSzTx/>
              <a:buFontTx/>
              <a:buNone/>
              <a:defRPr/>
            </a:pPr>
            <a:fld id="{2A90F13C-E909-4438-B373-D02B079634A0}" type="slidenum">
              <a:rPr kumimoji="0" lang="zh-CN" altLang="en-US"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0" lang="en-US" altLang="zh-CN" sz="12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685800" y="2286000"/>
            <a:ext cx="7772400" cy="1143000"/>
          </a:xfrm>
        </p:spPr>
        <p:txBody>
          <a:bodyPr/>
          <a:lstStyle>
            <a:lvl1pPr>
              <a:defRPr>
                <a:solidFill>
                  <a:srgbClr val="CC3300"/>
                </a:solidFill>
              </a:defRPr>
            </a:lvl1pPr>
          </a:lstStyle>
          <a:p>
            <a:pPr lvl="0"/>
            <a:r>
              <a:rPr lang="zh-CN" altLang="en-US" noProof="0" smtClean="0"/>
              <a:t>单击此处编辑母版标题样式</a:t>
            </a:r>
            <a:endParaRPr lang="zh-CN" altLang="en-US" noProof="0" smtClean="0"/>
          </a:p>
        </p:txBody>
      </p:sp>
      <p:sp>
        <p:nvSpPr>
          <p:cNvPr id="205827" name="Rectangle 3"/>
          <p:cNvSpPr>
            <a:spLocks noGrp="1" noChangeArrowheads="1"/>
          </p:cNvSpPr>
          <p:nvPr>
            <p:ph type="subTitle" idx="1"/>
          </p:nvPr>
        </p:nvSpPr>
        <p:spPr>
          <a:xfrm>
            <a:off x="1371600" y="3886200"/>
            <a:ext cx="6400800" cy="1752600"/>
          </a:xfrm>
        </p:spPr>
        <p:txBody>
          <a:bodyPr/>
          <a:lstStyle>
            <a:lvl1pPr marL="0" indent="0" algn="ctr">
              <a:defRPr>
                <a:solidFill>
                  <a:srgbClr val="010000"/>
                </a:solidFill>
              </a:defRPr>
            </a:lvl1pPr>
          </a:lstStyle>
          <a:p>
            <a:pPr lvl="0"/>
            <a:r>
              <a:rPr lang="zh-CN" altLang="en-US" noProof="0" smtClean="0"/>
              <a:t>单击此处编辑母版副标题样式</a:t>
            </a:r>
            <a:endParaRPr lang="zh-CN" altLang="en-US" noProof="0" smtClean="0"/>
          </a:p>
        </p:txBody>
      </p:sp>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6858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858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85800"/>
            <a:ext cx="8229600" cy="6858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524000"/>
            <a:ext cx="4038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524000"/>
            <a:ext cx="4038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524000"/>
            <a:ext cx="4038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876800" y="1524000"/>
            <a:ext cx="4038600" cy="45720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defRPr/>
            </a:pPr>
            <a:endParaRPr kumimoji="1" lang="zh-CN" altLang="en-US" sz="3200" b="0" i="0" u="none" strike="noStrike" kern="1200" cap="none" spc="0" normalizeH="0" baseline="0" noProof="0" smtClean="0">
              <a:ln>
                <a:noFill/>
              </a:ln>
              <a:solidFill>
                <a:srgbClr val="000066"/>
              </a:solidFill>
              <a:effectLst/>
              <a:uLnTx/>
              <a:uFillTx/>
              <a:latin typeface="+mn-lt"/>
              <a:ea typeface="+mn-ea"/>
              <a:cs typeface="+mn-cs"/>
            </a:endParaRP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Ovr>
    <a:masterClrMapping/>
  </p:clrMapOvr>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a:stretch>
        </a:blipFill>
        <a:effectLst/>
      </p:bgPr>
    </p:bg>
    <p:spTree>
      <p:nvGrpSpPr>
        <p:cNvPr id="1" name=""/>
        <p:cNvGrpSpPr/>
        <p:nvPr/>
      </p:nvGrpSpPr>
      <p:grpSpPr/>
      <p:sp>
        <p:nvSpPr>
          <p:cNvPr id="1026" name="Rectangle 2"/>
          <p:cNvSpPr>
            <a:spLocks noGrp="1"/>
          </p:cNvSpPr>
          <p:nvPr>
            <p:ph type="title"/>
          </p:nvPr>
        </p:nvSpPr>
        <p:spPr>
          <a:xfrm>
            <a:off x="685800" y="685800"/>
            <a:ext cx="8229600" cy="6858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Rectangle 3"/>
          <p:cNvSpPr>
            <a:spLocks noGrp="1"/>
          </p:cNvSpPr>
          <p:nvPr>
            <p:ph type="body" idx="1"/>
          </p:nvPr>
        </p:nvSpPr>
        <p:spPr>
          <a:xfrm>
            <a:off x="685800" y="1524000"/>
            <a:ext cx="8229600" cy="45720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204804" name="Rectangle 4"/>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05"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eaLnBrk="1" hangingPunct="1">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04806"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400" smtClean="0"/>
            </a:lvl1pPr>
          </a:lstStyle>
          <a:p>
            <a:pPr marL="0" marR="0" lvl="0" indent="0" algn="r" defTabSz="914400" rtl="0" eaLnBrk="1" fontAlgn="base" latinLnBrk="0" hangingPunct="1">
              <a:lnSpc>
                <a:spcPct val="100000"/>
              </a:lnSpc>
              <a:spcBef>
                <a:spcPct val="0"/>
              </a:spcBef>
              <a:spcAft>
                <a:spcPct val="0"/>
              </a:spcAft>
              <a:buClrTx/>
              <a:buSzTx/>
              <a:buFontTx/>
              <a:buNone/>
              <a:defRPr/>
            </a:pPr>
            <a:fld id="{A12FB67D-D5AD-4A44-9794-AFA2A946FCFF}" type="slidenum">
              <a:rPr kumimoji="1" lang="zh-CN" altLang="en-US"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rPr>
            </a:fld>
            <a:endParaRPr kumimoji="1" lang="en-US" altLang="zh-CN" sz="1400" b="0" i="0" u="none" strike="noStrike" kern="1200" cap="none" spc="0" normalizeH="0" baseline="0" noProof="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sldNum="0" hdr="0" ftr="0" dt="0"/>
  <p:txStyles>
    <p:titleStyle>
      <a:lvl1pPr algn="ctr" rtl="0" eaLnBrk="0" fontAlgn="base" hangingPunct="0">
        <a:spcBef>
          <a:spcPct val="0"/>
        </a:spcBef>
        <a:spcAft>
          <a:spcPct val="0"/>
        </a:spcAft>
        <a:defRPr kumimoji="1" sz="3600" kern="1200">
          <a:solidFill>
            <a:srgbClr val="000066"/>
          </a:solidFill>
          <a:latin typeface="+mj-lt"/>
          <a:ea typeface="+mj-ea"/>
          <a:cs typeface="+mj-cs"/>
        </a:defRPr>
      </a:lvl1pPr>
      <a:lvl2pPr algn="ctr" rtl="0" eaLnBrk="0" fontAlgn="base" hangingPunct="0">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2pPr>
      <a:lvl3pPr algn="ctr" rtl="0" eaLnBrk="0" fontAlgn="base" hangingPunct="0">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3pPr>
      <a:lvl4pPr algn="ctr" rtl="0" eaLnBrk="0" fontAlgn="base" hangingPunct="0">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4pPr>
      <a:lvl5pPr algn="ctr" rtl="0" eaLnBrk="0" fontAlgn="base" hangingPunct="0">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5pPr>
      <a:lvl6pPr marL="457200" algn="ctr" rtl="0" fontAlgn="base">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6pPr>
      <a:lvl7pPr marL="914400" algn="ctr" rtl="0" fontAlgn="base">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7pPr>
      <a:lvl8pPr marL="1371600" algn="ctr" rtl="0" fontAlgn="base">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8pPr>
      <a:lvl9pPr marL="1828800" algn="ctr" rtl="0" fontAlgn="base">
        <a:spcBef>
          <a:spcPct val="0"/>
        </a:spcBef>
        <a:spcAft>
          <a:spcPct val="0"/>
        </a:spcAft>
        <a:defRPr kumimoji="1" sz="3600">
          <a:solidFill>
            <a:srgbClr val="000066"/>
          </a:solidFill>
          <a:latin typeface="Times New Roman" panose="02020603050405020304" pitchFamily="18" charset="0"/>
          <a:ea typeface="黑体" panose="02010609060101010101" pitchFamily="49" charset="-122"/>
        </a:defRPr>
      </a:lvl9pPr>
    </p:titleStyle>
    <p:bodyStyle>
      <a:lvl1pPr marL="342900" indent="-342900" algn="l" rtl="0" eaLnBrk="0" fontAlgn="base" hangingPunct="0">
        <a:spcBef>
          <a:spcPct val="20000"/>
        </a:spcBef>
        <a:spcAft>
          <a:spcPct val="0"/>
        </a:spcAft>
        <a:buFont typeface="Wingdings" panose="05000000000000000000" pitchFamily="2" charset="2"/>
        <a:buChar char="Ø"/>
        <a:defRPr kumimoji="1" sz="2400" kern="1200">
          <a:solidFill>
            <a:srgbClr val="000066"/>
          </a:solidFill>
          <a:latin typeface="+mn-lt"/>
          <a:ea typeface="+mn-ea"/>
          <a:cs typeface="+mn-cs"/>
        </a:defRPr>
      </a:lvl1pPr>
      <a:lvl2pPr marL="742950" indent="-285750" algn="l" rtl="0" eaLnBrk="0" fontAlgn="base" hangingPunct="0">
        <a:spcBef>
          <a:spcPct val="20000"/>
        </a:spcBef>
        <a:spcAft>
          <a:spcPct val="0"/>
        </a:spcAft>
        <a:buFont typeface="Wingdings" panose="05000000000000000000" pitchFamily="2" charset="2"/>
        <a:buChar char="ü"/>
        <a:defRPr kumimoji="1" sz="2400" kern="1200">
          <a:solidFill>
            <a:srgbClr val="000066"/>
          </a:solidFill>
          <a:latin typeface="+mn-lt"/>
          <a:ea typeface="+mn-ea"/>
          <a:cs typeface="+mn-cs"/>
        </a:defRPr>
      </a:lvl2pPr>
      <a:lvl3pPr marL="1143000" indent="-228600" algn="l" rtl="0" eaLnBrk="0" fontAlgn="base" hangingPunct="0">
        <a:spcBef>
          <a:spcPct val="20000"/>
        </a:spcBef>
        <a:spcAft>
          <a:spcPct val="0"/>
        </a:spcAft>
        <a:buFont typeface="Wingdings" panose="05000000000000000000" pitchFamily="2" charset="2"/>
        <a:buChar char="v"/>
        <a:defRPr kumimoji="1" sz="2400" kern="1200">
          <a:solidFill>
            <a:srgbClr val="000066"/>
          </a:solidFill>
          <a:latin typeface="+mn-lt"/>
          <a:ea typeface="+mn-ea"/>
          <a:cs typeface="+mn-cs"/>
        </a:defRPr>
      </a:lvl3pPr>
      <a:lvl4pPr marL="1600200" indent="-228600" algn="l" rtl="0" eaLnBrk="0" fontAlgn="base" hangingPunct="0">
        <a:spcBef>
          <a:spcPct val="20000"/>
        </a:spcBef>
        <a:spcAft>
          <a:spcPct val="0"/>
        </a:spcAft>
        <a:buChar char="o"/>
        <a:defRPr kumimoji="1" sz="2400" kern="1200">
          <a:solidFill>
            <a:srgbClr val="000066"/>
          </a:solidFill>
          <a:latin typeface="+mn-lt"/>
          <a:ea typeface="+mn-ea"/>
          <a:cs typeface="+mn-cs"/>
        </a:defRPr>
      </a:lvl4pPr>
      <a:lvl5pPr marL="2057400" indent="-228600" algn="l" rtl="0" eaLnBrk="0" fontAlgn="base" hangingPunct="0">
        <a:spcBef>
          <a:spcPct val="20000"/>
        </a:spcBef>
        <a:spcAft>
          <a:spcPct val="0"/>
        </a:spcAft>
        <a:buChar char="»"/>
        <a:defRPr kumimoji="1" sz="2400" kern="1200">
          <a:solidFill>
            <a:srgbClr val="00006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5"/>
          <p:cNvSpPr>
            <a:spLocks noGrp="1"/>
          </p:cNvSpPr>
          <p:nvPr>
            <p:ph type="ctrTitle"/>
          </p:nvPr>
        </p:nvSpPr>
        <p:spPr>
          <a:xfrm>
            <a:off x="755650" y="1700213"/>
            <a:ext cx="7772400" cy="1143000"/>
          </a:xfrm>
          <a:ln/>
        </p:spPr>
        <p:txBody>
          <a:bodyPr vert="horz" wrap="square" lIns="91440" tIns="45720" rIns="91440" bIns="45720" anchor="ctr" anchorCtr="0"/>
          <a:p>
            <a:pPr eaLnBrk="1" hangingPunct="1">
              <a:buClrTx/>
              <a:buSzTx/>
              <a:buFontTx/>
            </a:pPr>
            <a:r>
              <a:rPr kumimoji="1" lang="zh-CN" altLang="en-US" sz="4400" kern="1200" dirty="0">
                <a:solidFill>
                  <a:srgbClr val="CC3300"/>
                </a:solidFill>
                <a:latin typeface="+mj-lt"/>
                <a:ea typeface="+mj-ea"/>
                <a:cs typeface="+mj-cs"/>
              </a:rPr>
              <a:t>操作系统习题课</a:t>
            </a:r>
            <a:endParaRPr kumimoji="1" lang="en-US" altLang="zh-CN" sz="4400" b="1" kern="1200" dirty="0">
              <a:solidFill>
                <a:srgbClr val="CC3300"/>
              </a:solidFill>
              <a:latin typeface="+mj-lt"/>
              <a:ea typeface="宋体" panose="02010600030101010101" pitchFamily="2" charset="-122"/>
              <a:cs typeface="+mj-cs"/>
            </a:endParaRPr>
          </a:p>
        </p:txBody>
      </p:sp>
      <p:sp>
        <p:nvSpPr>
          <p:cNvPr id="4099" name="Rectangle 6"/>
          <p:cNvSpPr>
            <a:spLocks noGrp="1"/>
          </p:cNvSpPr>
          <p:nvPr>
            <p:ph type="subTitle" idx="1"/>
          </p:nvPr>
        </p:nvSpPr>
        <p:spPr>
          <a:xfrm>
            <a:off x="1476375" y="3716338"/>
            <a:ext cx="6400800" cy="1752600"/>
          </a:xfrm>
          <a:ln/>
        </p:spPr>
        <p:txBody>
          <a:bodyPr vert="horz" wrap="square" lIns="91440" tIns="45720" rIns="91440" bIns="45720" anchor="t" anchorCtr="0"/>
          <a:p>
            <a:pPr eaLnBrk="1" hangingPunct="1">
              <a:buClrTx/>
              <a:buSzTx/>
              <a:buFont typeface="Wingdings" panose="05000000000000000000" pitchFamily="2" charset="2"/>
              <a:buNone/>
            </a:pPr>
            <a:r>
              <a:rPr kumimoji="1" lang="en-US" altLang="zh-CN" sz="3200" kern="1200" dirty="0">
                <a:solidFill>
                  <a:srgbClr val="010000"/>
                </a:solidFill>
                <a:latin typeface="+mn-lt"/>
                <a:ea typeface="+mn-ea"/>
                <a:cs typeface="+mn-cs"/>
              </a:rPr>
              <a:t>chapter1-4</a:t>
            </a:r>
            <a:endParaRPr kumimoji="1" lang="en-US" altLang="zh-CN" sz="3200" b="1" kern="1200" dirty="0">
              <a:solidFill>
                <a:srgbClr val="CC3300"/>
              </a:solidFill>
              <a:latin typeface="+mn-lt"/>
              <a:ea typeface="+mn-ea"/>
              <a:cs typeface="+mn-cs"/>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0825" y="260350"/>
            <a:ext cx="8785225" cy="63373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en-US" altLang="zh-CN" sz="2400" b="0" i="0" u="none" strike="noStrike" kern="1200" cap="none" spc="0" normalizeH="0" baseline="0" noProof="0" dirty="0" smtClean="0">
                <a:ln>
                  <a:noFill/>
                </a:ln>
                <a:solidFill>
                  <a:srgbClr val="000066"/>
                </a:solidFill>
                <a:effectLst/>
                <a:uLnTx/>
                <a:uFillTx/>
                <a:latin typeface="+mn-lt"/>
                <a:ea typeface="+mn-ea"/>
                <a:cs typeface="+mn-cs"/>
              </a:rPr>
              <a:t>18. A multiprocessor with eight processors has 20 attached tape drives. There is a large number of jobs submitted to the system that each require a maximum of four tape drives to complete execution. Assume that each job starts running with only three tape drives for a long period before requiring the fourth tape drive for a short period toward the end of its operation. Also assume an endless supply of such jobs. </a:t>
            </a:r>
            <a:endParaRPr kumimoji="1" lang="zh-CN" altLang="zh-CN" sz="24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smtClean="0">
                <a:ln>
                  <a:noFill/>
                </a:ln>
                <a:solidFill>
                  <a:srgbClr val="000066"/>
                </a:solidFill>
                <a:effectLst/>
                <a:uLnTx/>
                <a:uFillTx/>
                <a:latin typeface="+mn-lt"/>
                <a:ea typeface="+mn-ea"/>
                <a:cs typeface="+mn-cs"/>
              </a:rPr>
              <a:t>a. Assume the scheduler in the OS will not start a job unless there are four tape drives available. When a job is started, four drives are assigned immediately and are not released until the job finishes. What is the maximum number of jobs that can be in progress at once? What are the maximum and minimum number of tape drives that may be left idle as a result of this policy?</a:t>
            </a:r>
            <a:endParaRPr kumimoji="1" lang="zh-CN" altLang="zh-CN" sz="24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400" b="0" i="0" u="none" strike="noStrike" kern="1200" cap="none" spc="0" normalizeH="0" baseline="0" noProof="0" dirty="0" smtClean="0">
                <a:ln>
                  <a:noFill/>
                </a:ln>
                <a:solidFill>
                  <a:srgbClr val="000066"/>
                </a:solidFill>
                <a:effectLst/>
                <a:uLnTx/>
                <a:uFillTx/>
                <a:latin typeface="+mn-lt"/>
                <a:ea typeface="+mn-ea"/>
                <a:cs typeface="+mn-cs"/>
              </a:rPr>
              <a:t>b. Suggest an alternative policy to improve tape drive utilization and at the same time avoid system deadlock. What is the maximum number of jobs that can be in progress at once? What are the bounds on the number of idling tape drives?</a:t>
            </a:r>
            <a:endParaRPr kumimoji="1" lang="zh-CN" altLang="zh-CN" sz="24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endParaRPr kumimoji="1" lang="zh-CN" altLang="en-US" sz="2400" b="0" i="0" u="none" strike="noStrike" kern="1200" cap="none" spc="0" normalizeH="0" baseline="0" noProof="0" dirty="0" smtClean="0">
              <a:ln>
                <a:noFill/>
              </a:ln>
              <a:solidFill>
                <a:srgbClr val="000066"/>
              </a:solidFill>
              <a:effectLst/>
              <a:uLnTx/>
              <a:uFillTx/>
              <a:latin typeface="+mn-lt"/>
              <a:ea typeface="+mn-ea"/>
              <a:cs typeface="+mn-cs"/>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内容占位符 2"/>
          <p:cNvSpPr>
            <a:spLocks noGrp="1"/>
          </p:cNvSpPr>
          <p:nvPr>
            <p:ph idx="1"/>
          </p:nvPr>
        </p:nvSpPr>
        <p:spPr>
          <a:xfrm>
            <a:off x="323850" y="836613"/>
            <a:ext cx="8591550" cy="5259387"/>
          </a:xfrm>
          <a:ln/>
        </p:spPr>
        <p:txBody>
          <a:bodyPr vert="horz" wrap="square" lIns="91440" tIns="45720" rIns="91440" bIns="45720" anchor="t" anchorCtr="0"/>
          <a:p>
            <a:pPr eaLnBrk="1" hangingPunct="1"/>
            <a:r>
              <a:rPr lang="en-US" altLang="zh-CN" sz="3200" dirty="0"/>
              <a:t>1</a:t>
            </a:r>
            <a:r>
              <a:rPr lang="zh-CN" altLang="zh-CN" sz="3200" dirty="0"/>
              <a:t>、</a:t>
            </a:r>
            <a:r>
              <a:rPr lang="zh-CN" altLang="en-US" sz="3200" dirty="0"/>
              <a:t>阐述</a:t>
            </a:r>
            <a:r>
              <a:rPr lang="zh-CN" altLang="zh-CN" sz="3200" dirty="0"/>
              <a:t>操作系统</a:t>
            </a:r>
            <a:r>
              <a:rPr lang="zh-CN" altLang="en-US" sz="3200" dirty="0"/>
              <a:t>定义、目标、功能、和</a:t>
            </a:r>
            <a:r>
              <a:rPr lang="zh-CN" altLang="zh-CN" sz="3200" dirty="0"/>
              <a:t>特征</a:t>
            </a:r>
            <a:r>
              <a:rPr lang="zh-CN" altLang="en-US" sz="3200" dirty="0"/>
              <a:t>。</a:t>
            </a:r>
            <a:endParaRPr lang="en-US" altLang="zh-CN" sz="3200" dirty="0"/>
          </a:p>
          <a:p>
            <a:pPr eaLnBrk="1" hangingPunct="1"/>
            <a:r>
              <a:rPr lang="en-US" altLang="zh-CN" sz="3200" dirty="0"/>
              <a:t>2</a:t>
            </a:r>
            <a:r>
              <a:rPr lang="zh-CN" altLang="zh-CN" sz="3200" dirty="0"/>
              <a:t>、简述各类操作系统主要特征</a:t>
            </a:r>
            <a:endParaRPr lang="en-US" altLang="zh-CN" sz="3200" dirty="0"/>
          </a:p>
          <a:p>
            <a:pPr lvl="1" eaLnBrk="1" hangingPunct="1"/>
            <a:r>
              <a:rPr lang="zh-CN" altLang="zh-CN" sz="3200" dirty="0"/>
              <a:t>批处理操作系统</a:t>
            </a:r>
            <a:endParaRPr lang="en-US" altLang="zh-CN" sz="3200" dirty="0"/>
          </a:p>
          <a:p>
            <a:pPr lvl="1" eaLnBrk="1" hangingPunct="1"/>
            <a:r>
              <a:rPr lang="zh-CN" altLang="zh-CN" sz="3200" dirty="0"/>
              <a:t>分时操作系统</a:t>
            </a:r>
            <a:endParaRPr lang="en-US" altLang="zh-CN" sz="3200" dirty="0"/>
          </a:p>
          <a:p>
            <a:pPr lvl="1" eaLnBrk="1" hangingPunct="1"/>
            <a:r>
              <a:rPr lang="zh-CN" altLang="zh-CN" sz="3200" dirty="0"/>
              <a:t>实时操作系统</a:t>
            </a:r>
            <a:endParaRPr lang="en-US" altLang="zh-CN" sz="3200" dirty="0"/>
          </a:p>
          <a:p>
            <a:pPr lvl="1" eaLnBrk="1" hangingPunct="1"/>
            <a:r>
              <a:rPr lang="zh-CN" altLang="zh-CN" sz="3200" dirty="0"/>
              <a:t>分布式操作系统</a:t>
            </a:r>
            <a:endParaRPr lang="en-US" altLang="zh-CN" sz="3200" dirty="0"/>
          </a:p>
          <a:p>
            <a:pPr eaLnBrk="1" hangingPunct="1"/>
            <a:endParaRPr lang="zh-CN" altLang="en-US" sz="3200"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1"/>
          <p:cNvSpPr>
            <a:spLocks noGrp="1"/>
          </p:cNvSpPr>
          <p:nvPr>
            <p:ph type="title"/>
          </p:nvPr>
        </p:nvSpPr>
        <p:spPr>
          <a:ln/>
        </p:spPr>
        <p:txBody>
          <a:bodyPr vert="horz" wrap="square" lIns="91440" tIns="45720" rIns="91440" bIns="45720" anchor="ctr" anchorCtr="0"/>
          <a:p>
            <a:pPr algn="l" eaLnBrk="1" hangingPunct="1"/>
            <a:r>
              <a:rPr lang="en-US" altLang="zh-CN" dirty="0"/>
              <a:t>3</a:t>
            </a:r>
            <a:r>
              <a:rPr lang="zh-CN" altLang="en-US" dirty="0"/>
              <a:t>、</a:t>
            </a:r>
            <a:r>
              <a:rPr lang="zh-CN" altLang="zh-CN" dirty="0"/>
              <a:t>进程的属性包括（</a:t>
            </a:r>
            <a:r>
              <a:rPr lang="en-US" altLang="zh-CN" dirty="0"/>
              <a:t>   </a:t>
            </a:r>
            <a:r>
              <a:rPr lang="zh-CN" altLang="zh-CN" dirty="0"/>
              <a:t>）</a:t>
            </a:r>
            <a:endParaRPr lang="zh-CN" altLang="en-US" dirty="0"/>
          </a:p>
        </p:txBody>
      </p:sp>
      <p:sp>
        <p:nvSpPr>
          <p:cNvPr id="6147" name="内容占位符 2"/>
          <p:cNvSpPr>
            <a:spLocks noGrp="1"/>
          </p:cNvSpPr>
          <p:nvPr>
            <p:ph idx="1"/>
          </p:nvPr>
        </p:nvSpPr>
        <p:spPr>
          <a:ln/>
        </p:spPr>
        <p:txBody>
          <a:bodyPr vert="horz" wrap="square" lIns="91440" tIns="45720" rIns="91440" bIns="45720" anchor="t" anchorCtr="0"/>
          <a:p>
            <a:pPr eaLnBrk="1" hangingPunct="1"/>
            <a:r>
              <a:rPr lang="zh-CN" altLang="zh-CN" sz="2800" dirty="0"/>
              <a:t>（</a:t>
            </a:r>
            <a:r>
              <a:rPr lang="en-US" altLang="zh-CN" sz="2800" dirty="0"/>
              <a:t>a</a:t>
            </a:r>
            <a:r>
              <a:rPr lang="zh-CN" altLang="zh-CN" sz="2800" dirty="0"/>
              <a:t>）进程就是程序，或者说，进程是程序的另一种说法；</a:t>
            </a:r>
            <a:endParaRPr lang="zh-CN" altLang="zh-CN" sz="2800" dirty="0"/>
          </a:p>
          <a:p>
            <a:pPr eaLnBrk="1" hangingPunct="1"/>
            <a:r>
              <a:rPr lang="zh-CN" altLang="zh-CN" sz="2800" dirty="0"/>
              <a:t>（</a:t>
            </a:r>
            <a:r>
              <a:rPr lang="en-US" altLang="zh-CN" sz="2800" dirty="0"/>
              <a:t>b</a:t>
            </a:r>
            <a:r>
              <a:rPr lang="zh-CN" altLang="zh-CN" sz="2800" dirty="0"/>
              <a:t>）一个被创建了的进程，在它被消灭之前，在任何时刻总是处于三种基本状态之一；</a:t>
            </a:r>
            <a:endParaRPr lang="zh-CN" altLang="zh-CN" sz="2800" dirty="0"/>
          </a:p>
          <a:p>
            <a:pPr eaLnBrk="1" hangingPunct="1"/>
            <a:r>
              <a:rPr lang="zh-CN" altLang="zh-CN" sz="2800" dirty="0"/>
              <a:t>（</a:t>
            </a:r>
            <a:r>
              <a:rPr lang="en-US" altLang="zh-CN" sz="2800" dirty="0"/>
              <a:t>c</a:t>
            </a:r>
            <a:r>
              <a:rPr lang="zh-CN" altLang="zh-CN" sz="2800" dirty="0"/>
              <a:t>）多个不同的进程可以包含相同的程序；</a:t>
            </a:r>
            <a:endParaRPr lang="zh-CN" altLang="zh-CN" sz="2800" dirty="0"/>
          </a:p>
          <a:p>
            <a:pPr eaLnBrk="1" hangingPunct="1"/>
            <a:r>
              <a:rPr lang="zh-CN" altLang="zh-CN" sz="2800" dirty="0"/>
              <a:t>（</a:t>
            </a:r>
            <a:r>
              <a:rPr lang="en-US" altLang="zh-CN" sz="2800" dirty="0"/>
              <a:t>d</a:t>
            </a:r>
            <a:r>
              <a:rPr lang="zh-CN" altLang="zh-CN" sz="2800" dirty="0"/>
              <a:t>）一个处于等待队列的进程，即使其进入其他状态，仍然被放在等待队列中；</a:t>
            </a:r>
            <a:endParaRPr lang="zh-CN" altLang="zh-CN" sz="2800" dirty="0"/>
          </a:p>
          <a:p>
            <a:pPr eaLnBrk="1" hangingPunct="1"/>
            <a:r>
              <a:rPr lang="zh-CN" altLang="zh-CN" sz="2800" dirty="0"/>
              <a:t>（</a:t>
            </a:r>
            <a:r>
              <a:rPr lang="en-US" altLang="zh-CN" sz="2800" dirty="0"/>
              <a:t>e</a:t>
            </a:r>
            <a:r>
              <a:rPr lang="zh-CN" altLang="zh-CN" sz="2800" dirty="0"/>
              <a:t>）两个进程可以同时处于运行状态。</a:t>
            </a:r>
            <a:endParaRPr lang="zh-CN" altLang="zh-CN" sz="2800"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内容占位符 2"/>
          <p:cNvSpPr>
            <a:spLocks noGrp="1"/>
          </p:cNvSpPr>
          <p:nvPr>
            <p:ph idx="1"/>
          </p:nvPr>
        </p:nvSpPr>
        <p:spPr>
          <a:xfrm>
            <a:off x="468313" y="404813"/>
            <a:ext cx="8229600" cy="6264275"/>
          </a:xfrm>
          <a:ln/>
        </p:spPr>
        <p:txBody>
          <a:bodyPr vert="horz" wrap="square" lIns="91440" tIns="45720" rIns="91440" bIns="45720" anchor="t" anchorCtr="0"/>
          <a:p>
            <a:pPr eaLnBrk="1" hangingPunct="1"/>
            <a:r>
              <a:rPr lang="en-US" altLang="zh-CN" sz="2800" dirty="0"/>
              <a:t>4</a:t>
            </a:r>
            <a:r>
              <a:rPr lang="zh-CN" altLang="zh-CN" sz="2800" dirty="0"/>
              <a:t>、</a:t>
            </a:r>
            <a:r>
              <a:rPr lang="zh-CN" altLang="en-US" sz="2800" dirty="0"/>
              <a:t>进程和线程区别？</a:t>
            </a:r>
            <a:r>
              <a:rPr lang="zh-CN" altLang="zh-CN" sz="2800" dirty="0"/>
              <a:t>线程相比如进程有何优越性？</a:t>
            </a:r>
            <a:endParaRPr lang="zh-CN" altLang="zh-CN" sz="2800" dirty="0"/>
          </a:p>
          <a:p>
            <a:pPr eaLnBrk="1" hangingPunct="1"/>
            <a:r>
              <a:rPr lang="en-US" altLang="zh-CN" sz="2800" dirty="0"/>
              <a:t>5</a:t>
            </a:r>
            <a:r>
              <a:rPr lang="zh-CN" altLang="zh-CN" sz="2800" dirty="0"/>
              <a:t>、线程有没有挂起状态？为什么？</a:t>
            </a:r>
            <a:endParaRPr lang="zh-CN" altLang="zh-CN" sz="2800" dirty="0"/>
          </a:p>
          <a:p>
            <a:pPr eaLnBrk="1" hangingPunct="1"/>
            <a:r>
              <a:rPr lang="en-US" altLang="zh-CN" sz="2800" dirty="0"/>
              <a:t>6</a:t>
            </a:r>
            <a:r>
              <a:rPr lang="zh-CN" altLang="zh-CN" sz="2800" dirty="0"/>
              <a:t>、以</a:t>
            </a:r>
            <a:r>
              <a:rPr lang="en-US" altLang="zh-CN" sz="2800" dirty="0"/>
              <a:t>Unix</a:t>
            </a:r>
            <a:r>
              <a:rPr lang="zh-CN" altLang="zh-CN" sz="2800" dirty="0"/>
              <a:t>为例，说明</a:t>
            </a:r>
            <a:r>
              <a:rPr lang="en-US" altLang="zh-CN" sz="2800" dirty="0"/>
              <a:t>operation system functions execute within user process</a:t>
            </a:r>
            <a:r>
              <a:rPr lang="zh-CN" altLang="zh-CN" sz="2800" dirty="0"/>
              <a:t>的实现模型。</a:t>
            </a:r>
            <a:endParaRPr lang="en-US" altLang="zh-CN" sz="2800" dirty="0"/>
          </a:p>
          <a:p>
            <a:pPr eaLnBrk="1" hangingPunct="1"/>
            <a:r>
              <a:rPr lang="en-US" altLang="zh-CN" sz="2800" dirty="0"/>
              <a:t>7</a:t>
            </a:r>
            <a:r>
              <a:rPr lang="zh-CN" altLang="zh-CN" sz="2800" dirty="0"/>
              <a:t>、什么是进程控制块，是从进程管理、进程通信、中断处理、文件管理、存储管理、设备管理的角度设计进程控制块应包含的项目。</a:t>
            </a:r>
            <a:endParaRPr lang="zh-CN" altLang="zh-CN" sz="2800" dirty="0"/>
          </a:p>
          <a:p>
            <a:pPr eaLnBrk="1" hangingPunct="1"/>
            <a:r>
              <a:rPr lang="en-US" altLang="zh-CN" sz="2800" dirty="0"/>
              <a:t>8</a:t>
            </a:r>
            <a:r>
              <a:rPr lang="zh-CN" altLang="zh-CN" sz="2800" dirty="0"/>
              <a:t>、什么是线程？为什么要引入线程？</a:t>
            </a:r>
            <a:endParaRPr lang="zh-CN" altLang="zh-CN" sz="2800" dirty="0"/>
          </a:p>
          <a:p>
            <a:pPr eaLnBrk="1" hangingPunct="1"/>
            <a:r>
              <a:rPr lang="en-US" altLang="zh-CN" sz="2800" dirty="0"/>
              <a:t>9</a:t>
            </a:r>
            <a:r>
              <a:rPr lang="zh-CN" altLang="zh-CN" sz="2800" dirty="0"/>
              <a:t>、某计算机系统设计成只有一级中断（该级中断有多个中断）的中断系统，简述当发生中断时，是如何进入该中断处理程序的？</a:t>
            </a:r>
            <a:endParaRPr lang="zh-CN" altLang="zh-CN" sz="2800" dirty="0"/>
          </a:p>
          <a:p>
            <a:pPr eaLnBrk="1" hangingPunct="1"/>
            <a:r>
              <a:rPr lang="en-US" altLang="zh-CN" sz="2800" dirty="0"/>
              <a:t>10</a:t>
            </a:r>
            <a:r>
              <a:rPr lang="zh-CN" altLang="zh-CN" sz="2800" dirty="0"/>
              <a:t>、用户态和核心态</a:t>
            </a:r>
            <a:endParaRPr lang="en-US" altLang="zh-CN" sz="2800" dirty="0"/>
          </a:p>
          <a:p>
            <a:pPr eaLnBrk="1" hangingPunct="1"/>
            <a:r>
              <a:rPr lang="en-US" altLang="zh-CN" sz="2800" dirty="0"/>
              <a:t>11</a:t>
            </a:r>
            <a:r>
              <a:rPr lang="zh-CN" altLang="en-US" sz="2800" dirty="0"/>
              <a:t>、信号量的操作有哪些？</a:t>
            </a:r>
            <a:endParaRPr lang="zh-CN" altLang="zh-CN" sz="2800"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468313" y="549275"/>
            <a:ext cx="8229600" cy="5546725"/>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12</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、假设一个计算机系统具有如下性能特征：</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处理一次中断，平均耗时</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1ms</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一次进程调度，平均需要</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2ms</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将</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CPU</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分配给选中的进程，又需要平均</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1ms</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再假设其定时器芯片每秒产生</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100</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次中断，请问：操作系统将百分之几的</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CPU</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时间用于时钟中断处理？</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endParaRPr kumimoji="1" lang="zh-CN" altLang="en-US" sz="2800" b="0" i="0" u="none" strike="noStrike" kern="1200" cap="none" spc="0" normalizeH="0" baseline="0" noProof="0" dirty="0" smtClean="0">
              <a:ln>
                <a:noFill/>
              </a:ln>
              <a:solidFill>
                <a:srgbClr val="000066"/>
              </a:solidFill>
              <a:effectLst/>
              <a:uLnTx/>
              <a:uFillTx/>
              <a:latin typeface="+mn-lt"/>
              <a:ea typeface="+mn-ea"/>
              <a:cs typeface="+mn-cs"/>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内容占位符 2"/>
          <p:cNvSpPr>
            <a:spLocks noGrp="1"/>
          </p:cNvSpPr>
          <p:nvPr>
            <p:ph idx="1"/>
          </p:nvPr>
        </p:nvSpPr>
        <p:spPr>
          <a:xfrm>
            <a:off x="468313" y="765175"/>
            <a:ext cx="8229600" cy="5330825"/>
          </a:xfrm>
          <a:ln/>
        </p:spPr>
        <p:txBody>
          <a:bodyPr vert="horz" wrap="square" lIns="91440" tIns="45720" rIns="91440" bIns="45720" anchor="t" anchorCtr="0"/>
          <a:p>
            <a:pPr eaLnBrk="1" hangingPunct="1"/>
            <a:r>
              <a:rPr lang="en-US" altLang="zh-CN" sz="3200" dirty="0"/>
              <a:t>12</a:t>
            </a:r>
            <a:r>
              <a:rPr lang="zh-CN" altLang="zh-CN" sz="3200" dirty="0"/>
              <a:t>、有一台计算机，具有</a:t>
            </a:r>
            <a:r>
              <a:rPr lang="en-US" altLang="zh-CN" sz="3200" dirty="0"/>
              <a:t>1MB</a:t>
            </a:r>
            <a:r>
              <a:rPr lang="zh-CN" altLang="zh-CN" sz="3200" dirty="0"/>
              <a:t>内存，操作系统占用</a:t>
            </a:r>
            <a:r>
              <a:rPr lang="en-US" altLang="zh-CN" sz="3200" dirty="0"/>
              <a:t>200KB</a:t>
            </a:r>
            <a:r>
              <a:rPr lang="zh-CN" altLang="zh-CN" sz="3200" dirty="0"/>
              <a:t>，每个用户占用</a:t>
            </a:r>
            <a:r>
              <a:rPr lang="en-US" altLang="zh-CN" sz="3200" dirty="0"/>
              <a:t>200KB</a:t>
            </a:r>
            <a:r>
              <a:rPr lang="zh-CN" altLang="zh-CN" sz="3200" dirty="0"/>
              <a:t>。如果用户进程等待</a:t>
            </a:r>
            <a:r>
              <a:rPr lang="en-US" altLang="zh-CN" sz="3200" dirty="0"/>
              <a:t>I/O</a:t>
            </a:r>
            <a:r>
              <a:rPr lang="zh-CN" altLang="zh-CN" sz="3200" dirty="0"/>
              <a:t>的时间为</a:t>
            </a:r>
            <a:r>
              <a:rPr lang="en-US" altLang="zh-CN" sz="3200" dirty="0"/>
              <a:t>80%</a:t>
            </a:r>
            <a:r>
              <a:rPr lang="zh-CN" altLang="zh-CN" sz="3200" dirty="0"/>
              <a:t>，若增加</a:t>
            </a:r>
            <a:r>
              <a:rPr lang="en-US" altLang="zh-CN" sz="3200" dirty="0"/>
              <a:t>1MB</a:t>
            </a:r>
            <a:r>
              <a:rPr lang="zh-CN" altLang="zh-CN" sz="3200" dirty="0"/>
              <a:t>内存，则</a:t>
            </a:r>
            <a:r>
              <a:rPr lang="en-US" altLang="zh-CN" sz="3200" dirty="0"/>
              <a:t>CPU</a:t>
            </a:r>
            <a:r>
              <a:rPr lang="zh-CN" altLang="zh-CN" sz="3200" dirty="0"/>
              <a:t>的利用率提高多少？</a:t>
            </a:r>
            <a:endParaRPr lang="zh-CN" altLang="zh-CN" sz="3200" dirty="0"/>
          </a:p>
          <a:p>
            <a:pPr eaLnBrk="1" hangingPunct="1"/>
            <a:endParaRPr lang="zh-CN" altLang="en-US" sz="32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0825" y="692150"/>
            <a:ext cx="8642350" cy="5257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13</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、设一计算机系统有输入机一台、打印机</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一台，现有二道程序同时投入运行，且程序</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A</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先开始运行，程序</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B</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后运行。</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40005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程序</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A</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的运行轨迹为：计算</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50ms</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，打印信息</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100ms</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，再计算</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50ms ,</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打印信息</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100ms ,</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结束。程序</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B</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运行的轨迹为：计算</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50ms</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，输入数据</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80ms</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，再计算</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100ms</a:t>
            </a:r>
            <a:r>
              <a:rPr lang="en-US" altLang="zh-CN" sz="2800" noProof="0" dirty="0" smtClean="0">
                <a:ln>
                  <a:noFill/>
                </a:ln>
                <a:effectLst/>
                <a:uLnTx/>
                <a:uFillTx/>
                <a:sym typeface="+mn-ea"/>
              </a:rPr>
              <a:t> ,</a:t>
            </a:r>
            <a:r>
              <a:rPr lang="zh-CN" altLang="zh-CN" sz="2800" noProof="0" dirty="0" smtClean="0">
                <a:ln>
                  <a:noFill/>
                </a:ln>
                <a:effectLst/>
                <a:uLnTx/>
                <a:uFillTx/>
                <a:sym typeface="+mn-ea"/>
              </a:rPr>
              <a:t>打印信息</a:t>
            </a:r>
            <a:r>
              <a:rPr lang="en-US" altLang="zh-CN" sz="2800" noProof="0" dirty="0" smtClean="0">
                <a:ln>
                  <a:noFill/>
                </a:ln>
                <a:effectLst/>
                <a:uLnTx/>
                <a:uFillTx/>
                <a:sym typeface="+mn-ea"/>
              </a:rPr>
              <a:t>100ms</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结束。</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要求：</a:t>
            </a:r>
            <a:endParaRPr kumimoji="1" lang="en-US"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40005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 </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用图画出这二道程序并发执行时的工作情况。</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40005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(2) </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说明在二道程序运行时，</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CPU</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有无空闲等待？若有，在哪段时间内等待？</a:t>
            </a:r>
            <a:endParaRPr kumimoji="1" lang="zh-CN" altLang="en-US" sz="2800" b="0" i="0" u="none" strike="noStrike" kern="1200" cap="none" spc="0" normalizeH="0" baseline="0" noProof="0" dirty="0" smtClean="0">
              <a:ln>
                <a:noFill/>
              </a:ln>
              <a:solidFill>
                <a:srgbClr val="000066"/>
              </a:solidFill>
              <a:effectLst/>
              <a:uLnTx/>
              <a:uFillTx/>
              <a:latin typeface="+mn-lt"/>
              <a:ea typeface="+mn-ea"/>
              <a:cs typeface="+mn-cs"/>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50825" y="476250"/>
            <a:ext cx="8642350" cy="576103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如果将上题的轨迹更改为如下，情况又如何呢？即一个计算机系统，有一台输入机和一台打印机，现有两道程序投入运行，且程序</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A</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先开始运行，程序</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B</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后开始运行。</a:t>
            </a:r>
            <a:endParaRPr kumimoji="1" lang="zh-CN" altLang="zh-CN" sz="2600" b="0" i="0" u="none" strike="noStrike" kern="1200" cap="none" spc="0" normalizeH="0" baseline="0" noProof="0" dirty="0" smtClean="0">
              <a:ln>
                <a:noFill/>
              </a:ln>
              <a:solidFill>
                <a:srgbClr val="000066"/>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程序</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A</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的轨迹为</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计算</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50ms</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、输入</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80ms</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、再计算</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100ms</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，结束；</a:t>
            </a:r>
            <a:endParaRPr kumimoji="1" lang="zh-CN" altLang="zh-CN" sz="2600" b="0" i="0" u="none" strike="noStrike" kern="1200" cap="none" spc="0" normalizeH="0" baseline="0" noProof="0" dirty="0" smtClean="0">
              <a:ln>
                <a:noFill/>
              </a:ln>
              <a:solidFill>
                <a:srgbClr val="000066"/>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程序</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B</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的运行轨迹为</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计算</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50ms</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、打印</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100ms</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、再计算</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50ms</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、打印</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100ms</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，结束。</a:t>
            </a:r>
            <a:endParaRPr kumimoji="1" lang="zh-CN" altLang="zh-CN" sz="26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问题</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a:t>
            </a:r>
            <a:endParaRPr kumimoji="1" lang="zh-CN" altLang="zh-CN" sz="2600" b="0" i="0" u="none" strike="noStrike" kern="1200" cap="none" spc="0" normalizeH="0" baseline="0" noProof="0" dirty="0" smtClean="0">
              <a:ln>
                <a:noFill/>
              </a:ln>
              <a:solidFill>
                <a:srgbClr val="000066"/>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(1) </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画出两道程序运行的时间关系图；</a:t>
            </a:r>
            <a:endParaRPr kumimoji="1" lang="zh-CN" altLang="zh-CN" sz="2600" b="0" i="0" u="none" strike="noStrike" kern="1200" cap="none" spc="0" normalizeH="0" baseline="0" noProof="0" dirty="0" smtClean="0">
              <a:ln>
                <a:noFill/>
              </a:ln>
              <a:solidFill>
                <a:srgbClr val="000066"/>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(2) </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两道程序运行时，</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CPU</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有无空闲等待？若有，在哪段时间等待？</a:t>
            </a:r>
            <a:endParaRPr kumimoji="1" lang="zh-CN" altLang="zh-CN" sz="2600" b="0" i="0" u="none" strike="noStrike" kern="1200" cap="none" spc="0" normalizeH="0" baseline="0" noProof="0" dirty="0" smtClean="0">
              <a:ln>
                <a:noFill/>
              </a:ln>
              <a:solidFill>
                <a:srgbClr val="000066"/>
              </a:solidFill>
              <a:effectLst/>
              <a:uLnTx/>
              <a:uFillTx/>
              <a:latin typeface="+mn-lt"/>
              <a:ea typeface="+mn-ea"/>
              <a:cs typeface="+mn-cs"/>
            </a:endParaRPr>
          </a:p>
          <a:p>
            <a:pPr marL="45720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(3) </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程序</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A</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B</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有无等待</a:t>
            </a:r>
            <a:r>
              <a:rPr kumimoji="1" lang="en-US" altLang="zh-CN" sz="2600" b="0" i="0" u="none" strike="noStrike" kern="1200" cap="none" spc="0" normalizeH="0" baseline="0" noProof="0" dirty="0" smtClean="0">
                <a:ln>
                  <a:noFill/>
                </a:ln>
                <a:solidFill>
                  <a:srgbClr val="000066"/>
                </a:solidFill>
                <a:effectLst/>
                <a:uLnTx/>
                <a:uFillTx/>
                <a:latin typeface="+mn-lt"/>
                <a:ea typeface="+mn-ea"/>
                <a:cs typeface="+mn-cs"/>
              </a:rPr>
              <a:t>CPU</a:t>
            </a:r>
            <a:r>
              <a:rPr kumimoji="1" lang="zh-CN" altLang="zh-CN" sz="2600" b="0" i="0" u="none" strike="noStrike" kern="1200" cap="none" spc="0" normalizeH="0" baseline="0" noProof="0" dirty="0" smtClean="0">
                <a:ln>
                  <a:noFill/>
                </a:ln>
                <a:solidFill>
                  <a:srgbClr val="000066"/>
                </a:solidFill>
                <a:effectLst/>
                <a:uLnTx/>
                <a:uFillTx/>
                <a:latin typeface="+mn-lt"/>
                <a:ea typeface="+mn-ea"/>
                <a:cs typeface="+mn-cs"/>
              </a:rPr>
              <a:t>的情况？若有，在哪段时间等待？</a:t>
            </a:r>
            <a:endParaRPr kumimoji="1" lang="zh-CN" altLang="zh-CN" sz="26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endParaRPr kumimoji="1" lang="zh-CN" altLang="en-US" sz="2600" b="0" i="0" u="none" strike="noStrike" kern="1200" cap="none" spc="0" normalizeH="0" baseline="0" noProof="0" dirty="0" smtClean="0">
              <a:ln>
                <a:noFill/>
              </a:ln>
              <a:solidFill>
                <a:srgbClr val="000066"/>
              </a:solidFill>
              <a:effectLst/>
              <a:uLnTx/>
              <a:uFillTx/>
              <a:latin typeface="+mn-lt"/>
              <a:ea typeface="+mn-ea"/>
              <a:cs typeface="+mn-cs"/>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685800" y="620713"/>
            <a:ext cx="8229600" cy="54752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14</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、画出进程五态变迁图，说明引起状态变迁原因？</a:t>
            </a:r>
            <a:endParaRPr kumimoji="1" lang="en-US"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15</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、进程创建和结束的原因？</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16</a:t>
            </a:r>
            <a:r>
              <a:rPr kumimoji="1" lang="zh-CN" altLang="zh-CN" sz="2800" b="0" i="0" u="none" strike="noStrike" kern="1200" cap="none" spc="0" normalizeH="0" baseline="0" noProof="0" dirty="0" smtClean="0">
                <a:ln>
                  <a:noFill/>
                </a:ln>
                <a:solidFill>
                  <a:srgbClr val="000066"/>
                </a:solidFill>
                <a:effectLst/>
                <a:uLnTx/>
                <a:uFillTx/>
                <a:latin typeface="+mn-lt"/>
                <a:ea typeface="+mn-ea"/>
                <a:cs typeface="+mn-cs"/>
              </a:rPr>
              <a:t>、阐述原语概念、特点和实现方法。</a:t>
            </a:r>
            <a:endParaRPr kumimoji="1" lang="en-US"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17.Consider a computer with N processors in a </a:t>
            </a: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M-multiprocessor configuration. </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40005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a. How many processes can be in each of the Ready, Running, and Blocked states at one time? </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400050" marR="0" lvl="1"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r>
              <a:rPr kumimoji="1" lang="en-US" altLang="zh-CN" sz="2800" b="0" i="0" u="none" strike="noStrike" kern="1200" cap="none" spc="0" normalizeH="0" baseline="0" noProof="0" dirty="0" smtClean="0">
                <a:ln>
                  <a:noFill/>
                </a:ln>
                <a:solidFill>
                  <a:srgbClr val="000066"/>
                </a:solidFill>
                <a:effectLst/>
                <a:uLnTx/>
                <a:uFillTx/>
                <a:latin typeface="+mn-lt"/>
                <a:ea typeface="+mn-ea"/>
                <a:cs typeface="+mn-cs"/>
              </a:rPr>
              <a:t>b. What is the minimum number of processes that can be in each of the Ready, Running, and Blocked states at one time?</a:t>
            </a: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Tx/>
              <a:buSzTx/>
              <a:buFont typeface="Wingdings" panose="05000000000000000000" pitchFamily="2" charset="2"/>
              <a:buNone/>
              <a:defRPr/>
            </a:pPr>
            <a:endParaRPr kumimoji="1" lang="zh-CN" altLang="zh-CN" sz="2800" b="0" i="0" u="none" strike="noStrike" kern="1200" cap="none" spc="0" normalizeH="0" baseline="0" noProof="0" dirty="0" smtClean="0">
              <a:ln>
                <a:noFill/>
              </a:ln>
              <a:solidFill>
                <a:srgbClr val="000066"/>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 typeface="Wingdings" panose="05000000000000000000" pitchFamily="2" charset="2"/>
              <a:buChar char="Ø"/>
              <a:defRPr/>
            </a:pPr>
            <a:endParaRPr kumimoji="1" lang="zh-CN" altLang="en-US" sz="2800" b="0" i="0" u="none" strike="noStrike" kern="1200" cap="none" spc="0" normalizeH="0" baseline="0" noProof="0" dirty="0" smtClean="0">
              <a:ln>
                <a:noFill/>
              </a:ln>
              <a:solidFill>
                <a:srgbClr val="000066"/>
              </a:solidFill>
              <a:effectLst/>
              <a:uLnTx/>
              <a:uFillTx/>
              <a:latin typeface="+mn-lt"/>
              <a:ea typeface="+mn-ea"/>
              <a:cs typeface="+mn-cs"/>
            </a:endParaRPr>
          </a:p>
        </p:txBody>
      </p:sp>
    </p:spTree>
  </p:cSld>
  <p:clrMapOvr>
    <a:masterClrMapping/>
  </p:clrMapOvr>
  <p:transition/>
</p:sld>
</file>

<file path=ppt/theme/theme1.xml><?xml version="1.0" encoding="utf-8"?>
<a:theme xmlns:a="http://schemas.openxmlformats.org/drawingml/2006/main" name="modelnwu">
  <a:themeElements>
    <a:clrScheme name="modelnw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elnwu">
      <a:majorFont>
        <a:latin typeface="Times New Roman"/>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modelnwu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elnwu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elnwu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elnwu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elnwu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elnwu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elnwu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Capsules</Template>
  <TotalTime>0</TotalTime>
  <Words>2521</Words>
  <Application>WPS 演示</Application>
  <PresentationFormat>全屏显示(4:3)</PresentationFormat>
  <Paragraphs>69</Paragraphs>
  <Slides>10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10</vt:i4>
      </vt:variant>
    </vt:vector>
  </HeadingPairs>
  <TitlesOfParts>
    <vt:vector size="18" baseType="lpstr">
      <vt:lpstr>Arial</vt:lpstr>
      <vt:lpstr>宋体</vt:lpstr>
      <vt:lpstr>Wingdings</vt:lpstr>
      <vt:lpstr>Times New Roman</vt:lpstr>
      <vt:lpstr>黑体</vt:lpstr>
      <vt:lpstr>微软雅黑</vt:lpstr>
      <vt:lpstr>Arial Unicode MS</vt:lpstr>
      <vt:lpstr>modelnwu</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Object Technology</dc:title>
  <dc:creator>Patty Roy</dc:creator>
  <cp:lastModifiedBy>win10</cp:lastModifiedBy>
  <cp:revision>145</cp:revision>
  <dcterms:created xsi:type="dcterms:W3CDTF">1999-06-26T21:48:38Z</dcterms:created>
  <dcterms:modified xsi:type="dcterms:W3CDTF">2023-04-17T03:46:14Z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81215454DBF34263BF827DCDE9C85ABA</vt:lpwstr>
  </property>
  <property fmtid="{D5CDD505-2E9C-101B-9397-08002B2CF9AE}" pid="3" name="KSOProductBuildVer">
    <vt:lpwstr>2052-11.1.0.11365</vt:lpwstr>
  </property>
</Properties>
</file>