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4" r:id="rId6"/>
    <p:sldId id="258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FDF6-2A12-4FD4-873B-69E53884A9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82E57-7904-4A94-B94D-B199DA14A2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并发控制</a:t>
            </a:r>
            <a:r>
              <a:rPr lang="en-US" altLang="zh-CN" dirty="0" smtClean="0"/>
              <a:t>--</a:t>
            </a:r>
            <a:r>
              <a:rPr lang="zh-CN" altLang="en-US" dirty="0" smtClean="0"/>
              <a:t>死锁</a:t>
            </a:r>
            <a:br>
              <a:rPr lang="en-US" altLang="zh-CN" dirty="0" smtClean="0"/>
            </a:br>
            <a:r>
              <a:rPr lang="zh-CN" altLang="en-US" dirty="0" smtClean="0"/>
              <a:t>习题课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224866"/>
            <a:ext cx="9144000" cy="1032933"/>
          </a:xfrm>
        </p:spPr>
        <p:txBody>
          <a:bodyPr/>
          <a:lstStyle/>
          <a:p>
            <a:r>
              <a:rPr lang="en-US" altLang="zh-CN" dirty="0" smtClean="0"/>
              <a:t>2020.04.23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/>
          </p:cNvSpPr>
          <p:nvPr>
            <p:ph type="title" idx="4294967295"/>
          </p:nvPr>
        </p:nvSpPr>
        <p:spPr>
          <a:xfrm>
            <a:off x="1300692" y="211667"/>
            <a:ext cx="7772400" cy="872066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pPr eaLnBrk="1" hangingPunct="1"/>
            <a:r>
              <a:rPr lang="zh-CN" altLang="en-US" sz="3600" dirty="0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习题</a:t>
            </a:r>
            <a:r>
              <a:rPr lang="en-US" altLang="zh-CN" sz="3600" dirty="0" smtClean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3600" dirty="0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029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354667"/>
            <a:ext cx="9736665" cy="1540933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32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若系统中有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个资源被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个进程共享，每个进程都要求Ｋ个资源，而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m &lt; n</a:t>
            </a:r>
            <a:r>
              <a:rPr lang="en-US" altLang="zh-CN" sz="3200" dirty="0">
                <a:ea typeface="华文新魏" panose="02010800040101010101" pitchFamily="2" charset="-122"/>
              </a:rPr>
              <a:t>·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时，即资源数小于进程所要求的总数时，如果分配不得当就可能引起死锁。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15999" y="3003659"/>
            <a:ext cx="927946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若系统中有五台绘图仪，有多个进程均需要使用两台，规定每个进程一次仅允许申请一台，则至多允许（   ）个进程参于竞争，而不会发生死锁。 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 5      B 2     C 3      D 4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/>
          </p:cNvSpPr>
          <p:nvPr>
            <p:ph type="body" idx="4294967295"/>
          </p:nvPr>
        </p:nvSpPr>
        <p:spPr>
          <a:xfrm>
            <a:off x="719667" y="1354667"/>
            <a:ext cx="9736665" cy="1540933"/>
          </a:xfrm>
        </p:spPr>
        <p:txBody>
          <a:bodyPr vert="horz" wrap="square" lIns="91440" tIns="45720" rIns="91440" bIns="45720" rtlCol="0" anchor="t"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设与某资源相关联的信号量初值为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，当前值为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表示该资源的可用个数，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表示等待资源的进程数，则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M,N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分别是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   )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 1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     B 0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    C 1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     D 2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19667" y="3718749"/>
            <a:ext cx="96350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某计算机系统中有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台打印机，有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个进程竞争使用，</a:t>
            </a:r>
            <a:r>
              <a:rPr lang="zh-CN" altLang="en-US" sz="32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每个</a:t>
            </a:r>
            <a:r>
              <a:rPr lang="zh-CN" altLang="en-US" sz="320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进程需要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台打印机。该系统可能会发生死锁的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的最小值</a:t>
            </a:r>
            <a:r>
              <a:rPr lang="en-US" altLang="zh-CN" sz="3200" dirty="0" smtClean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    )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A  2    B  3     C  4     D  5</a:t>
            </a:r>
            <a:endParaRPr kumimoji="0" lang="en-US" altLang="zh-CN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22867" y="679820"/>
            <a:ext cx="982133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系统有某类资源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个，供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个进程共享，为保证系统的安全，应限定每个进程申请的资源数不超过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zh-CN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　　　</a:t>
            </a:r>
            <a:r>
              <a:rPr lang="en-US" altLang="zh-CN" sz="3200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zh-CN" altLang="zh-CN" sz="3200" kern="100" dirty="0">
              <a:latin typeface="Times New Roman" panose="02020603050405020304" pitchFamily="18" charset="0"/>
            </a:endParaRPr>
          </a:p>
          <a:p>
            <a:r>
              <a:rPr lang="en-US" altLang="zh-CN" sz="3200" kern="100" dirty="0" smtClean="0">
                <a:solidFill>
                  <a:srgbClr val="00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．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   B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．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   C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．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   D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．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个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821265" y="2843369"/>
            <a:ext cx="99229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若信号量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的初值定义为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，则在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上调用了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次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操作和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次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操作后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的值应该为（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   </a:t>
            </a:r>
            <a:r>
              <a:rPr lang="en-US" altLang="zh-CN" sz="3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zh-CN" sz="3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821265" y="4192053"/>
            <a:ext cx="100668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在有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个进程的系统中出现死锁时，死锁进程的个数</a:t>
            </a:r>
            <a:r>
              <a:rPr lang="en-US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zh-CN" sz="3200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应该满足的条件是（ </a:t>
            </a:r>
            <a:r>
              <a:rPr lang="en-US" altLang="zh-CN" sz="3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          </a:t>
            </a:r>
            <a:r>
              <a:rPr lang="zh-CN" altLang="zh-CN" sz="3200" kern="100" dirty="0" smtClean="0">
                <a:solidFill>
                  <a:srgbClr val="000000"/>
                </a:solidFill>
                <a:cs typeface="Times New Roman" panose="02020603050405020304" pitchFamily="18" charset="0"/>
              </a:rPr>
              <a:t>）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922867" y="5835134"/>
            <a:ext cx="880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kern="100" dirty="0">
                <a:cs typeface="Times New Roman" panose="02020603050405020304" pitchFamily="18" charset="0"/>
              </a:rPr>
              <a:t>什么是死锁？产生死锁的四个必要条件是什么？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9533" y="269346"/>
            <a:ext cx="11328400" cy="1600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：设当前系统状态为： </a:t>
            </a:r>
            <a:r>
              <a:rPr lang="en-US" altLang="zh-CN" dirty="0" smtClean="0"/>
              <a:t>Available  (R1 R2  R3 R4 </a:t>
            </a:r>
            <a:r>
              <a:rPr lang="en-US" altLang="zh-CN" dirty="0"/>
              <a:t>)</a:t>
            </a:r>
            <a:r>
              <a:rPr lang="en-US" altLang="zh-CN" dirty="0" smtClean="0"/>
              <a:t> =( 2  1  0  0)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问题</a:t>
            </a:r>
            <a:r>
              <a:rPr lang="en-US" altLang="zh-CN" dirty="0" smtClean="0"/>
              <a:t>: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）计算各个进程的“</a:t>
            </a:r>
            <a:r>
              <a:rPr lang="en-US" altLang="zh-CN" dirty="0" smtClean="0"/>
              <a:t>Still Needs” </a:t>
            </a:r>
            <a:endParaRPr lang="en-US" altLang="zh-CN" dirty="0" smtClean="0"/>
          </a:p>
          <a:p>
            <a:pPr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）系统是否处于安全状态？为什么？</a:t>
            </a:r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）系统是否处于死锁？为什么？</a:t>
            </a:r>
            <a:endParaRPr lang="zh-CN" altLang="en-US" dirty="0" smtClean="0"/>
          </a:p>
          <a:p>
            <a:pPr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）哪些进程可能死锁？</a:t>
            </a:r>
            <a:endParaRPr lang="zh-CN" altLang="en-US" dirty="0" smtClean="0"/>
          </a:p>
        </p:txBody>
      </p:sp>
      <p:graphicFrame>
        <p:nvGraphicFramePr>
          <p:cNvPr id="57347" name="Group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962806" y="2780481"/>
          <a:ext cx="9008745" cy="4046855"/>
        </p:xfrm>
        <a:graphic>
          <a:graphicData uri="http://schemas.openxmlformats.org/drawingml/2006/table">
            <a:tbl>
              <a:tblPr/>
              <a:tblGrid>
                <a:gridCol w="895350"/>
                <a:gridCol w="3190875"/>
                <a:gridCol w="2560637"/>
                <a:gridCol w="2362200"/>
              </a:tblGrid>
              <a:tr h="606186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进程</a:t>
                      </a: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Current Allocation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Maximum Demand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Still Needs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27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   R2    R3    R4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   R2   R3 R4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R1 R2 R3 R4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0      0      0        2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0      0      1    2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2       0     0        0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2      7      5    0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0       0     3        4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6      6      5     6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71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2       3     5        4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4      3      5      6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68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0       3     3       2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0      6      5      2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595" y="414860"/>
            <a:ext cx="11861801" cy="276013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习题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：系统</a:t>
            </a:r>
            <a:r>
              <a:rPr lang="zh-CN" altLang="en-US" sz="2400" dirty="0"/>
              <a:t>中有三类资源（</a:t>
            </a:r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C</a:t>
            </a:r>
            <a:r>
              <a:rPr lang="zh-CN" altLang="en-US" sz="2400" dirty="0"/>
              <a:t>）和五个进程</a:t>
            </a:r>
            <a:r>
              <a:rPr lang="en-US" altLang="zh-CN" sz="2400" dirty="0"/>
              <a:t>P1,P2,P3,P4,P5</a:t>
            </a:r>
            <a:r>
              <a:rPr lang="zh-CN" altLang="en-US" sz="2400" dirty="0"/>
              <a:t>。资源</a:t>
            </a:r>
            <a:r>
              <a:rPr lang="en-US" altLang="zh-CN" sz="2400" dirty="0"/>
              <a:t>A</a:t>
            </a:r>
            <a:r>
              <a:rPr lang="zh-CN" altLang="en-US" sz="2400" dirty="0"/>
              <a:t>的数量为</a:t>
            </a:r>
            <a:r>
              <a:rPr lang="en-US" altLang="zh-CN" sz="2400" dirty="0"/>
              <a:t>17</a:t>
            </a:r>
            <a:r>
              <a:rPr lang="zh-CN" altLang="en-US" sz="2400" dirty="0"/>
              <a:t>，资源</a:t>
            </a:r>
            <a:r>
              <a:rPr lang="en-US" altLang="zh-CN" sz="2400" dirty="0"/>
              <a:t>B</a:t>
            </a:r>
            <a:r>
              <a:rPr lang="zh-CN" altLang="en-US" sz="2400" dirty="0"/>
              <a:t>的数量为</a:t>
            </a:r>
            <a:r>
              <a:rPr lang="en-US" altLang="zh-CN" sz="2400" dirty="0"/>
              <a:t>5</a:t>
            </a:r>
            <a:r>
              <a:rPr lang="zh-CN" altLang="en-US" sz="2400" dirty="0"/>
              <a:t>，资源</a:t>
            </a:r>
            <a:r>
              <a:rPr lang="en-US" altLang="zh-CN" sz="2400" dirty="0"/>
              <a:t>C</a:t>
            </a:r>
            <a:r>
              <a:rPr lang="zh-CN" altLang="en-US" sz="2400" dirty="0"/>
              <a:t>的数量为</a:t>
            </a:r>
            <a:r>
              <a:rPr lang="en-US" altLang="zh-CN" sz="2400" dirty="0"/>
              <a:t>20</a:t>
            </a:r>
            <a:r>
              <a:rPr lang="zh-CN" altLang="en-US" sz="2400" dirty="0"/>
              <a:t>。在</a:t>
            </a:r>
            <a:r>
              <a:rPr lang="en-US" altLang="zh-CN" sz="2400" dirty="0"/>
              <a:t>T0</a:t>
            </a:r>
            <a:r>
              <a:rPr lang="zh-CN" altLang="en-US" sz="2400" dirty="0"/>
              <a:t>时刻系统状态如下，系统采用银行家算法实施死锁避免策略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）给出</a:t>
            </a:r>
            <a:r>
              <a:rPr lang="en-US" altLang="zh-CN" sz="2400" dirty="0" smtClean="0"/>
              <a:t>Need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Available</a:t>
            </a:r>
            <a:r>
              <a:rPr lang="zh-CN" altLang="en-US" sz="2400" dirty="0" smtClean="0"/>
              <a:t>的内容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时刻是否为安全状态？若是，给出安全序列。</a:t>
            </a:r>
            <a:endParaRPr lang="zh-CN" altLang="en-US" sz="2400" dirty="0" smtClean="0"/>
          </a:p>
          <a:p>
            <a:pPr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）在</a:t>
            </a:r>
            <a:r>
              <a:rPr lang="en-US" altLang="zh-CN" sz="2400" dirty="0" smtClean="0"/>
              <a:t>T0</a:t>
            </a:r>
            <a:r>
              <a:rPr lang="zh-CN" altLang="en-US" sz="2400" dirty="0" smtClean="0"/>
              <a:t>时刻，如果进程</a:t>
            </a:r>
            <a:r>
              <a:rPr lang="en-US" altLang="zh-CN" sz="2400" dirty="0" smtClean="0"/>
              <a:t>P2</a:t>
            </a:r>
            <a:r>
              <a:rPr lang="zh-CN" altLang="en-US" sz="2400" dirty="0" smtClean="0"/>
              <a:t>提出申请资源（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），是否能够实施资源分配？为什么？</a:t>
            </a:r>
            <a:endParaRPr lang="zh-CN" altLang="en-US" sz="2400" dirty="0"/>
          </a:p>
        </p:txBody>
      </p:sp>
      <p:graphicFrame>
        <p:nvGraphicFramePr>
          <p:cNvPr id="75779" name="Group 3"/>
          <p:cNvGraphicFramePr>
            <a:graphicFrameLocks noGrp="1"/>
          </p:cNvGraphicFramePr>
          <p:nvPr/>
        </p:nvGraphicFramePr>
        <p:xfrm>
          <a:off x="2277534" y="2993159"/>
          <a:ext cx="8610599" cy="3627120"/>
        </p:xfrm>
        <a:graphic>
          <a:graphicData uri="http://schemas.openxmlformats.org/drawingml/2006/table">
            <a:tbl>
              <a:tblPr/>
              <a:tblGrid>
                <a:gridCol w="837141"/>
                <a:gridCol w="2556554"/>
                <a:gridCol w="2193266"/>
                <a:gridCol w="1317033"/>
                <a:gridCol w="1706605"/>
              </a:tblGrid>
              <a:tr h="50357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进程</a:t>
                      </a: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最大资源需求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已分配资源数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Need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Available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3348">
                <a:tc vMerge="1"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   B        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 B     C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3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5          5        9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2      1      2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483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P2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5          3        6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4      0      2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483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4         0        11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4      0      5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483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4         2         5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2      0      4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48362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P5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4         2         4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3      1      4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417733" y="1649597"/>
          <a:ext cx="5423426" cy="358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1250"/>
                <a:gridCol w="547772"/>
                <a:gridCol w="547772"/>
                <a:gridCol w="547772"/>
                <a:gridCol w="547772"/>
                <a:gridCol w="547772"/>
                <a:gridCol w="547772"/>
                <a:gridCol w="547772"/>
                <a:gridCol w="547772"/>
              </a:tblGrid>
              <a:tr h="297580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进程</a:t>
                      </a:r>
                      <a:endParaRPr lang="zh-CN" sz="2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已占有资源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最大需求数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32457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D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324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P1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324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P2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324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P3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7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3245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P4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  <a:tr h="393867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P5</a:t>
                      </a:r>
                      <a:endParaRPr lang="zh-CN" sz="2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4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5</a:t>
                      </a:r>
                      <a:endParaRPr lang="zh-CN" sz="2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6</a:t>
                      </a:r>
                      <a:endParaRPr lang="zh-CN" sz="2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5603" y="662172"/>
            <a:ext cx="1092199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zh-CN" sz="2800" dirty="0"/>
              <a:t>假设</a:t>
            </a:r>
            <a:r>
              <a:rPr lang="en-US" altLang="zh-CN" sz="2800" dirty="0"/>
              <a:t>UNIX</a:t>
            </a:r>
            <a:r>
              <a:rPr lang="zh-CN" altLang="zh-CN" sz="2800" dirty="0"/>
              <a:t>系统有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、</a:t>
            </a:r>
            <a:r>
              <a:rPr lang="en-US" altLang="zh-CN" sz="2800" dirty="0"/>
              <a:t>D</a:t>
            </a:r>
            <a:r>
              <a:rPr lang="zh-CN" altLang="zh-CN" sz="2800" dirty="0"/>
              <a:t>四类资源可供五个进程</a:t>
            </a:r>
            <a:r>
              <a:rPr lang="en-US" altLang="zh-CN" sz="2800" dirty="0"/>
              <a:t>P1</a:t>
            </a:r>
            <a:r>
              <a:rPr lang="zh-CN" altLang="zh-CN" sz="2800" dirty="0"/>
              <a:t>、</a:t>
            </a:r>
            <a:r>
              <a:rPr lang="en-US" altLang="zh-CN" sz="2800" dirty="0"/>
              <a:t>P2</a:t>
            </a:r>
            <a:r>
              <a:rPr lang="zh-CN" altLang="zh-CN" sz="2800" dirty="0"/>
              <a:t>、</a:t>
            </a:r>
            <a:r>
              <a:rPr lang="en-US" altLang="zh-CN" sz="2800" dirty="0"/>
              <a:t>P3</a:t>
            </a:r>
            <a:r>
              <a:rPr lang="zh-CN" altLang="zh-CN" sz="2800" dirty="0"/>
              <a:t>、</a:t>
            </a:r>
            <a:r>
              <a:rPr lang="en-US" altLang="zh-CN" sz="2800" dirty="0"/>
              <a:t>P4</a:t>
            </a:r>
            <a:r>
              <a:rPr lang="zh-CN" altLang="zh-CN" sz="2800" dirty="0"/>
              <a:t>、</a:t>
            </a:r>
            <a:r>
              <a:rPr lang="en-US" altLang="zh-CN" sz="2800" dirty="0"/>
              <a:t>P5</a:t>
            </a:r>
            <a:r>
              <a:rPr lang="zh-CN" altLang="zh-CN" sz="2800" dirty="0"/>
              <a:t>共享。系统对这四类资源的拥有量为</a:t>
            </a:r>
            <a:r>
              <a:rPr lang="en-US" altLang="zh-CN" sz="2800" dirty="0"/>
              <a:t>:(3,14,14,10)</a:t>
            </a:r>
            <a:r>
              <a:rPr lang="zh-CN" altLang="zh-CN" sz="2800" dirty="0"/>
              <a:t>。进程对资源的需求和分配情况如下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5603" y="2122454"/>
            <a:ext cx="606213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按银行家算法回答下列问题：</a:t>
            </a:r>
            <a:endParaRPr lang="zh-CN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系统是否处于安全状态？为什么？</a:t>
            </a:r>
            <a:endParaRPr lang="zh-CN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提出请求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(0,4,2,0)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，系统能否满足请求？请说明原因。</a:t>
            </a:r>
            <a:endParaRPr lang="en-US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如果在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提出资源需求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(0,4,2,0)</a:t>
            </a:r>
            <a:r>
              <a:rPr lang="zh-CN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后，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提出资源需求</a:t>
            </a:r>
            <a:r>
              <a:rPr lang="en-US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(0,0,0,1)</a:t>
            </a:r>
            <a:r>
              <a:rPr lang="zh-CN" altLang="zh-CN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，系统能否满足其请求？请说明原因。</a:t>
            </a:r>
            <a:endParaRPr lang="zh-CN" altLang="zh-CN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883399" y="1139558"/>
          <a:ext cx="5139267" cy="32800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791"/>
                <a:gridCol w="717246"/>
                <a:gridCol w="717246"/>
                <a:gridCol w="717246"/>
                <a:gridCol w="717246"/>
                <a:gridCol w="717246"/>
                <a:gridCol w="717246"/>
              </a:tblGrid>
              <a:tr h="546674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进程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Claim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Allocation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cPr/>
                </a:tc>
                <a:tc hMerge="1">
                  <a:tcPr/>
                </a:tc>
              </a:tr>
              <a:tr h="546674">
                <a:tc vMerge="1"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R3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67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67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67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P3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3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46674"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P4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84201" y="418768"/>
            <a:ext cx="1104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设当前的系统状态如下表所示，系统此时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Available==(1,1,2)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4200" y="1010273"/>
            <a:ext cx="6222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问题：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发出资源请求向量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request2(1,0,1)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，此时系统能否把资源分配给它？为什么？如果能分配给它，则请给出一个安全序列； </a:t>
            </a:r>
            <a:endParaRPr lang="zh-CN" alt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发出资源请求向量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request2(1,0,1)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后，若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发出资源请求向量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request1(1,0,1)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，此时系统能否把资源分配给它？为什么？ </a:t>
            </a:r>
            <a:endParaRPr lang="zh-CN" altLang="en-US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若在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发出资源请求向量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request2(1,0,1)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后，若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发出资源请求向量</a:t>
            </a:r>
            <a:r>
              <a:rPr lang="en-US" altLang="zh-CN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request3(0,0,1)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，此时系统能否把资源分配给它？为什么？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792691"/>
            <a:ext cx="10828867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 某系统有</a:t>
            </a:r>
            <a:r>
              <a:rPr lang="en-US" altLang="zh-CN" dirty="0"/>
              <a:t>R1</a:t>
            </a:r>
            <a:r>
              <a:rPr lang="zh-CN" altLang="zh-CN" dirty="0"/>
              <a:t>设备</a:t>
            </a:r>
            <a:r>
              <a:rPr lang="en-US" altLang="zh-CN" dirty="0"/>
              <a:t>3</a:t>
            </a:r>
            <a:r>
              <a:rPr lang="zh-CN" altLang="zh-CN" dirty="0"/>
              <a:t>台，</a:t>
            </a:r>
            <a:r>
              <a:rPr lang="en-US" altLang="zh-CN" dirty="0"/>
              <a:t>R2</a:t>
            </a:r>
            <a:r>
              <a:rPr lang="zh-CN" altLang="zh-CN" dirty="0"/>
              <a:t>设备</a:t>
            </a:r>
            <a:r>
              <a:rPr lang="en-US" altLang="zh-CN" dirty="0"/>
              <a:t>4</a:t>
            </a:r>
            <a:r>
              <a:rPr lang="zh-CN" altLang="zh-CN" dirty="0"/>
              <a:t>台，它们被</a:t>
            </a:r>
            <a:r>
              <a:rPr lang="en-US" altLang="zh-CN" dirty="0"/>
              <a:t>P1</a:t>
            </a:r>
            <a:r>
              <a:rPr lang="zh-CN" altLang="zh-CN" dirty="0"/>
              <a:t>、</a:t>
            </a:r>
            <a:r>
              <a:rPr lang="en-US" altLang="zh-CN" dirty="0"/>
              <a:t>P2</a:t>
            </a:r>
            <a:r>
              <a:rPr lang="zh-CN" altLang="zh-CN" dirty="0"/>
              <a:t>、</a:t>
            </a:r>
            <a:r>
              <a:rPr lang="en-US" altLang="zh-CN" dirty="0"/>
              <a:t>P3</a:t>
            </a:r>
            <a:r>
              <a:rPr lang="zh-CN" altLang="zh-CN" dirty="0"/>
              <a:t>和</a:t>
            </a:r>
            <a:r>
              <a:rPr lang="en-US" altLang="zh-CN" dirty="0"/>
              <a:t>P4</a:t>
            </a:r>
            <a:r>
              <a:rPr lang="zh-CN" altLang="zh-CN" dirty="0"/>
              <a:t>进程共享，且已知这</a:t>
            </a:r>
            <a:r>
              <a:rPr lang="en-US" altLang="zh-CN" dirty="0"/>
              <a:t>4</a:t>
            </a:r>
            <a:r>
              <a:rPr lang="zh-CN" altLang="zh-CN" dirty="0"/>
              <a:t>个进程均按以下顺序使用设备：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zh-CN" dirty="0"/>
              <a:t>→申请</a:t>
            </a:r>
            <a:r>
              <a:rPr lang="en-US" altLang="zh-CN" dirty="0"/>
              <a:t>R1</a:t>
            </a:r>
            <a:r>
              <a:rPr lang="zh-CN" altLang="zh-CN" dirty="0"/>
              <a:t>→申请</a:t>
            </a:r>
            <a:r>
              <a:rPr lang="en-US" altLang="zh-CN" dirty="0"/>
              <a:t>R2</a:t>
            </a:r>
            <a:r>
              <a:rPr lang="zh-CN" altLang="zh-CN" dirty="0"/>
              <a:t>→申请</a:t>
            </a:r>
            <a:r>
              <a:rPr lang="en-US" altLang="zh-CN" dirty="0"/>
              <a:t>R1</a:t>
            </a:r>
            <a:r>
              <a:rPr lang="zh-CN" altLang="zh-CN" dirty="0"/>
              <a:t>→释放</a:t>
            </a:r>
            <a:r>
              <a:rPr lang="en-US" altLang="zh-CN" dirty="0"/>
              <a:t>R1</a:t>
            </a:r>
            <a:r>
              <a:rPr lang="zh-CN" altLang="zh-CN" dirty="0"/>
              <a:t>→释放</a:t>
            </a:r>
            <a:r>
              <a:rPr lang="en-US" altLang="zh-CN" dirty="0"/>
              <a:t>R2</a:t>
            </a:r>
            <a:r>
              <a:rPr lang="zh-CN" altLang="zh-CN" dirty="0"/>
              <a:t>→释放</a:t>
            </a:r>
            <a:r>
              <a:rPr lang="en-US" altLang="zh-CN" dirty="0"/>
              <a:t>R1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系统运行中可能产生死锁吗？为什么？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dirty="0"/>
              <a:t>若可能的话，请举出一种情况，并画出表示该死锁状态的进程</a:t>
            </a:r>
            <a:r>
              <a:rPr lang="en-US" altLang="zh-CN" dirty="0"/>
              <a:t>—</a:t>
            </a:r>
            <a:r>
              <a:rPr lang="zh-CN" altLang="zh-CN" dirty="0"/>
              <a:t>资源图。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24c263b-b6a0-45e1-b01f-1f7e93ae713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>宽屏</PresentationFormat>
  <Paragraphs>358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华文新魏</vt:lpstr>
      <vt:lpstr>隶书</vt:lpstr>
      <vt:lpstr>Times New Roman</vt:lpstr>
      <vt:lpstr>Courier New</vt:lpstr>
      <vt:lpstr>Calibri Light</vt:lpstr>
      <vt:lpstr>Calibri</vt:lpstr>
      <vt:lpstr>微软雅黑</vt:lpstr>
      <vt:lpstr>Arial Unicode MS</vt:lpstr>
      <vt:lpstr>Office 主题</vt:lpstr>
      <vt:lpstr>并发控制--死锁 习题课</vt:lpstr>
      <vt:lpstr>习题1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并发控制--死锁 习题课</dc:title>
  <dc:creator>Windows 用户</dc:creator>
  <cp:lastModifiedBy>win10</cp:lastModifiedBy>
  <cp:revision>21</cp:revision>
  <dcterms:created xsi:type="dcterms:W3CDTF">2020-04-22T12:18:00Z</dcterms:created>
  <dcterms:modified xsi:type="dcterms:W3CDTF">2023-04-17T02:55:32Z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4C3B0C1913AD48B89DB9F0734A380687</vt:lpwstr>
  </property>
  <property fmtid="{D5CDD505-2E9C-101B-9397-08002B2CF9AE}" pid="3" name="KSOProductBuildVer">
    <vt:lpwstr>2052-11.1.0.11365</vt:lpwstr>
  </property>
</Properties>
</file>