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2"/>
    <p:sldId id="269" r:id="rId3"/>
    <p:sldId id="270" r:id="rId4"/>
    <p:sldId id="271" r:id="rId5"/>
    <p:sldId id="3818" r:id="rId6"/>
    <p:sldId id="3819" r:id="rId7"/>
    <p:sldId id="3820" r:id="rId8"/>
    <p:sldId id="299" r:id="rId9"/>
    <p:sldId id="297" r:id="rId10"/>
    <p:sldId id="274" r:id="rId11"/>
    <p:sldId id="263" r:id="rId12"/>
    <p:sldId id="276"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EEF"/>
    <a:srgbClr val="E7F7FF"/>
    <a:srgbClr val="FFFFFF"/>
    <a:srgbClr val="FEF3C8"/>
    <a:srgbClr val="FDEBA3"/>
    <a:srgbClr val="C0E8FD"/>
    <a:srgbClr val="E6E6E6"/>
    <a:srgbClr val="1C97EE"/>
    <a:srgbClr val="0283EB"/>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65" d="100"/>
          <a:sy n="65" d="100"/>
        </p:scale>
        <p:origin x="48" y="1349"/>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9" d="100"/>
          <a:sy n="59" d="100"/>
        </p:scale>
        <p:origin x="149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t>2025/1/6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108656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C2A16-142F-A56F-3211-F21C07DFAE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6E65A9-32E2-9465-E4EA-7873DCC28E1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893F09-4085-AD97-00A8-24790C91C39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302A3F5-810F-FE3D-B596-49188E03800B}"/>
              </a:ext>
            </a:extLst>
          </p:cNvPr>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108991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9314F-1F04-9F93-974B-BA8653645D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4DED00-B420-5C12-DEBE-2B35061EEB9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4FD4B3-2817-84AB-784A-D0F5927F4C5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8280368-5187-C3FC-4880-29FDD06F4633}"/>
              </a:ext>
            </a:extLst>
          </p:cNvPr>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189296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t>11</a:t>
            </a:fld>
            <a:endParaRPr lang="zh-CN" altLang="en-US"/>
          </a:p>
        </p:txBody>
      </p:sp>
    </p:spTree>
    <p:extLst>
      <p:ext uri="{BB962C8B-B14F-4D97-AF65-F5344CB8AC3E}">
        <p14:creationId xmlns:p14="http://schemas.microsoft.com/office/powerpoint/2010/main" val="156816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t>12</a:t>
            </a:fld>
            <a:endParaRPr lang="zh-CN" altLang="en-US"/>
          </a:p>
        </p:txBody>
      </p:sp>
    </p:spTree>
    <p:extLst>
      <p:ext uri="{BB962C8B-B14F-4D97-AF65-F5344CB8AC3E}">
        <p14:creationId xmlns:p14="http://schemas.microsoft.com/office/powerpoint/2010/main" val="366365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56" name="组合 555"/>
          <p:cNvGrpSpPr/>
          <p:nvPr userDrawn="1"/>
        </p:nvGrpSpPr>
        <p:grpSpPr>
          <a:xfrm>
            <a:off x="1588" y="-104775"/>
            <a:ext cx="12192000" cy="6972527"/>
            <a:chOff x="1588" y="4763"/>
            <a:chExt cx="12192000" cy="6862989"/>
          </a:xfrm>
        </p:grpSpPr>
        <p:sp>
          <p:nvSpPr>
            <p:cNvPr id="545" name="Freeform 509"/>
            <p:cNvSpPr/>
            <p:nvPr userDrawn="1"/>
          </p:nvSpPr>
          <p:spPr bwMode="auto">
            <a:xfrm>
              <a:off x="1588" y="4763"/>
              <a:ext cx="11485563" cy="6122988"/>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546" name="Freeform 510"/>
            <p:cNvSpPr/>
            <p:nvPr userDrawn="1"/>
          </p:nvSpPr>
          <p:spPr bwMode="auto">
            <a:xfrm>
              <a:off x="3684588" y="6131152"/>
              <a:ext cx="1652588" cy="736600"/>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547" name="Oval 511"/>
            <p:cNvSpPr>
              <a:spLocks noChangeArrowheads="1"/>
            </p:cNvSpPr>
            <p:nvPr userDrawn="1"/>
          </p:nvSpPr>
          <p:spPr bwMode="auto">
            <a:xfrm>
              <a:off x="7786688" y="2857501"/>
              <a:ext cx="2973388" cy="2968625"/>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548" name="Freeform 512"/>
            <p:cNvSpPr/>
            <p:nvPr userDrawn="1"/>
          </p:nvSpPr>
          <p:spPr bwMode="auto">
            <a:xfrm>
              <a:off x="6223000" y="4763"/>
              <a:ext cx="5970588" cy="5961063"/>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gradFill>
              <a:gsLst>
                <a:gs pos="97000">
                  <a:schemeClr val="accent2"/>
                </a:gs>
                <a:gs pos="28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49" name="Freeform 513"/>
            <p:cNvSpPr/>
            <p:nvPr userDrawn="1"/>
          </p:nvSpPr>
          <p:spPr bwMode="auto">
            <a:xfrm>
              <a:off x="9610725" y="3206751"/>
              <a:ext cx="1450975" cy="289877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0" name="Freeform 514"/>
            <p:cNvSpPr/>
            <p:nvPr userDrawn="1"/>
          </p:nvSpPr>
          <p:spPr bwMode="auto">
            <a:xfrm>
              <a:off x="295275" y="1303338"/>
              <a:ext cx="527050" cy="588963"/>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1" name="Freeform 515"/>
            <p:cNvSpPr/>
            <p:nvPr userDrawn="1"/>
          </p:nvSpPr>
          <p:spPr bwMode="auto">
            <a:xfrm>
              <a:off x="5476875" y="4763"/>
              <a:ext cx="4738688" cy="2876550"/>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552" name="Freeform 516"/>
            <p:cNvSpPr/>
            <p:nvPr userDrawn="1"/>
          </p:nvSpPr>
          <p:spPr bwMode="auto">
            <a:xfrm>
              <a:off x="7513638" y="4763"/>
              <a:ext cx="2701925" cy="2178050"/>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1246981" y="3006820"/>
            <a:ext cx="5627686"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1246982" y="1938685"/>
            <a:ext cx="5627686" cy="1042559"/>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251875" y="4630968"/>
            <a:ext cx="2500975" cy="296271"/>
          </a:xfrm>
          <a:prstGeom prst="roundRect">
            <a:avLst>
              <a:gd name="adj" fmla="val 50000"/>
            </a:avLst>
          </a:prstGeom>
          <a:gradFill>
            <a:gsLst>
              <a:gs pos="9000">
                <a:schemeClr val="accent2"/>
              </a:gs>
              <a:gs pos="85000">
                <a:schemeClr val="accent1"/>
              </a:gs>
            </a:gsLst>
            <a:lin ang="0" scaled="0"/>
          </a:gradFill>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246982" y="4998158"/>
            <a:ext cx="1620043" cy="296271"/>
          </a:xfrm>
          <a:prstGeom prst="roundRect">
            <a:avLst>
              <a:gd name="adj" fmla="val 50000"/>
            </a:avLst>
          </a:prstGeom>
          <a:ln>
            <a:gradFill>
              <a:gsLst>
                <a:gs pos="10000">
                  <a:schemeClr val="accent2"/>
                </a:gs>
                <a:gs pos="87000">
                  <a:schemeClr val="accent1"/>
                </a:gs>
              </a:gsLst>
              <a:lin ang="5400000" scaled="1"/>
            </a:gradFill>
          </a:ln>
        </p:spPr>
        <p:txBody>
          <a:bodyPr vert="horz" anchor="ctr">
            <a:noAutofit/>
          </a:bodyPr>
          <a:lstStyle>
            <a:lvl1pPr marL="0" indent="0" algn="l">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4769" y="409716"/>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578" name="Freeform 512"/>
          <p:cNvSpPr/>
          <p:nvPr userDrawn="1"/>
        </p:nvSpPr>
        <p:spPr bwMode="auto">
          <a:xfrm>
            <a:off x="8057356" y="0"/>
            <a:ext cx="4141788" cy="4135181"/>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a:p>
        </p:txBody>
      </p:sp>
      <p:grpSp>
        <p:nvGrpSpPr>
          <p:cNvPr id="583" name="组合 582"/>
          <p:cNvGrpSpPr/>
          <p:nvPr userDrawn="1"/>
        </p:nvGrpSpPr>
        <p:grpSpPr>
          <a:xfrm rot="1015566">
            <a:off x="822326" y="1077560"/>
            <a:ext cx="1616075" cy="3328401"/>
            <a:chOff x="682625" y="1041062"/>
            <a:chExt cx="1616075" cy="3328401"/>
          </a:xfrm>
        </p:grpSpPr>
        <p:sp>
          <p:nvSpPr>
            <p:cNvPr id="579"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80"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sp>
        <p:nvSpPr>
          <p:cNvPr id="20" name="标题 1"/>
          <p:cNvSpPr>
            <a:spLocks noGrp="1"/>
          </p:cNvSpPr>
          <p:nvPr userDrawn="1">
            <p:ph type="title"/>
          </p:nvPr>
        </p:nvSpPr>
        <p:spPr>
          <a:xfrm>
            <a:off x="2846196" y="1942131"/>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846195" y="2837481"/>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246" y="362091"/>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2025/1/6</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t>2025/1/6</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userDrawn="1">
  <p:cSld name="1_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t>2025/1/6</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
        <p:nvSpPr>
          <p:cNvPr id="7" name="图片占位符 6"/>
          <p:cNvSpPr>
            <a:spLocks noGrp="1"/>
          </p:cNvSpPr>
          <p:nvPr>
            <p:ph type="pic" idx="13"/>
          </p:nvPr>
        </p:nvSpPr>
        <p:spPr>
          <a:xfrm>
            <a:off x="8362950" y="1809750"/>
            <a:ext cx="2857500" cy="2438400"/>
          </a:xfr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4769" y="409716"/>
            <a:ext cx="1773181" cy="496260"/>
          </a:xfrm>
          <a:prstGeom prst="rect">
            <a:avLst/>
          </a:prstGeom>
        </p:spPr>
      </p:pic>
      <p:sp>
        <p:nvSpPr>
          <p:cNvPr id="3" name="Oval 511"/>
          <p:cNvSpPr>
            <a:spLocks noChangeArrowheads="1"/>
          </p:cNvSpPr>
          <p:nvPr userDrawn="1"/>
        </p:nvSpPr>
        <p:spPr bwMode="auto">
          <a:xfrm>
            <a:off x="9403004" y="5412016"/>
            <a:ext cx="1772996" cy="1798409"/>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6" name="Freeform 512"/>
          <p:cNvSpPr/>
          <p:nvPr userDrawn="1"/>
        </p:nvSpPr>
        <p:spPr bwMode="auto">
          <a:xfrm>
            <a:off x="8057356" y="0"/>
            <a:ext cx="4141788" cy="4135181"/>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dpi="0" rotWithShape="1">
            <a:blip r:embed="rId3"/>
            <a:srcRect/>
            <a:stretch>
              <a:fillRect l="-4000" t="-16000" r="-40000"/>
            </a:stretch>
          </a:blipFill>
          <a:ln>
            <a:noFill/>
          </a:ln>
        </p:spPr>
        <p:txBody>
          <a:bodyPr vert="horz" wrap="square" lIns="91440" tIns="45720" rIns="91440" bIns="45720" numCol="1" anchor="t" anchorCtr="0" compatLnSpc="1"/>
          <a:lstStyle/>
          <a:p>
            <a:endParaRPr lang="zh-CN" altLang="en-US"/>
          </a:p>
        </p:txBody>
      </p:sp>
      <p:grpSp>
        <p:nvGrpSpPr>
          <p:cNvPr id="7" name="组合 6"/>
          <p:cNvGrpSpPr/>
          <p:nvPr userDrawn="1"/>
        </p:nvGrpSpPr>
        <p:grpSpPr>
          <a:xfrm rot="959293">
            <a:off x="13061" y="3476994"/>
            <a:ext cx="1514633" cy="3119475"/>
            <a:chOff x="682625" y="1041062"/>
            <a:chExt cx="1616075" cy="3328401"/>
          </a:xfrm>
        </p:grpSpPr>
        <p:sp>
          <p:nvSpPr>
            <p:cNvPr id="8"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9"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333" name="组合 332"/>
          <p:cNvGrpSpPr/>
          <p:nvPr userDrawn="1"/>
        </p:nvGrpSpPr>
        <p:grpSpPr>
          <a:xfrm flipH="1">
            <a:off x="1588" y="-85725"/>
            <a:ext cx="12192000" cy="6953477"/>
            <a:chOff x="1588" y="4763"/>
            <a:chExt cx="12192000" cy="6862989"/>
          </a:xfrm>
        </p:grpSpPr>
        <p:sp>
          <p:nvSpPr>
            <p:cNvPr id="334" name="Freeform 509"/>
            <p:cNvSpPr/>
            <p:nvPr userDrawn="1"/>
          </p:nvSpPr>
          <p:spPr bwMode="auto">
            <a:xfrm>
              <a:off x="1588" y="4763"/>
              <a:ext cx="11485563" cy="6122988"/>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335" name="Freeform 510"/>
            <p:cNvSpPr/>
            <p:nvPr userDrawn="1"/>
          </p:nvSpPr>
          <p:spPr bwMode="auto">
            <a:xfrm>
              <a:off x="3684588" y="6131152"/>
              <a:ext cx="1652588" cy="736600"/>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336" name="Oval 511"/>
            <p:cNvSpPr>
              <a:spLocks noChangeArrowheads="1"/>
            </p:cNvSpPr>
            <p:nvPr userDrawn="1"/>
          </p:nvSpPr>
          <p:spPr bwMode="auto">
            <a:xfrm>
              <a:off x="7786688" y="2857501"/>
              <a:ext cx="2973388" cy="2968625"/>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337" name="Freeform 512"/>
            <p:cNvSpPr/>
            <p:nvPr userDrawn="1"/>
          </p:nvSpPr>
          <p:spPr bwMode="auto">
            <a:xfrm>
              <a:off x="5516564" y="4763"/>
              <a:ext cx="6677024" cy="5961063"/>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blipFill>
              <a:blip r:embed="rId2"/>
              <a:stretch>
                <a:fillRect/>
              </a:stretch>
            </a:blipFill>
            <a:ln>
              <a:noFill/>
            </a:ln>
          </p:spPr>
          <p:txBody>
            <a:bodyPr vert="horz" wrap="square" lIns="91440" tIns="45720" rIns="91440" bIns="45720" numCol="1" anchor="t" anchorCtr="0" compatLnSpc="1"/>
            <a:lstStyle/>
            <a:p>
              <a:endParaRPr lang="zh-CN" altLang="en-US" dirty="0"/>
            </a:p>
          </p:txBody>
        </p:sp>
        <p:sp>
          <p:nvSpPr>
            <p:cNvPr id="338" name="Freeform 513"/>
            <p:cNvSpPr/>
            <p:nvPr userDrawn="1"/>
          </p:nvSpPr>
          <p:spPr bwMode="auto">
            <a:xfrm>
              <a:off x="9610725" y="3206751"/>
              <a:ext cx="1450975" cy="289877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39" name="Freeform 514"/>
            <p:cNvSpPr/>
            <p:nvPr userDrawn="1"/>
          </p:nvSpPr>
          <p:spPr bwMode="auto">
            <a:xfrm>
              <a:off x="295275" y="1303338"/>
              <a:ext cx="527050" cy="588963"/>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40" name="Freeform 515"/>
            <p:cNvSpPr/>
            <p:nvPr userDrawn="1"/>
          </p:nvSpPr>
          <p:spPr bwMode="auto">
            <a:xfrm>
              <a:off x="5476875" y="4763"/>
              <a:ext cx="4738688" cy="2876550"/>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341" name="Freeform 516"/>
            <p:cNvSpPr/>
            <p:nvPr userDrawn="1"/>
          </p:nvSpPr>
          <p:spPr bwMode="auto">
            <a:xfrm>
              <a:off x="7513638" y="4763"/>
              <a:ext cx="2701925" cy="2178050"/>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grpSp>
      <p:sp>
        <p:nvSpPr>
          <p:cNvPr id="13" name="标题 1"/>
          <p:cNvSpPr>
            <a:spLocks noGrp="1"/>
          </p:cNvSpPr>
          <p:nvPr userDrawn="1">
            <p:ph type="ctrTitle" hasCustomPrompt="1"/>
          </p:nvPr>
        </p:nvSpPr>
        <p:spPr>
          <a:xfrm>
            <a:off x="6678613" y="2070558"/>
            <a:ext cx="4604544"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78613" y="4376794"/>
            <a:ext cx="4604544"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userDrawn="1">
            <p:ph type="body" sz="quarter" idx="10" hasCustomPrompt="1"/>
          </p:nvPr>
        </p:nvSpPr>
        <p:spPr>
          <a:xfrm>
            <a:off x="6678614" y="4080523"/>
            <a:ext cx="4604544"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18744" y="163026"/>
            <a:ext cx="1773181" cy="49626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2025/1/6</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246982" y="2870201"/>
            <a:ext cx="5915818" cy="558799"/>
          </a:xfrm>
        </p:spPr>
        <p:txBody>
          <a:bodyPr>
            <a:normAutofit/>
          </a:bodyPr>
          <a:lstStyle/>
          <a:p>
            <a:r>
              <a:rPr lang="zh-CN" altLang="en-US" dirty="0"/>
              <a:t>公诚勤朴</a:t>
            </a:r>
          </a:p>
        </p:txBody>
      </p:sp>
      <p:sp>
        <p:nvSpPr>
          <p:cNvPr id="4" name="标题 3"/>
          <p:cNvSpPr>
            <a:spLocks noGrp="1"/>
          </p:cNvSpPr>
          <p:nvPr>
            <p:ph type="ctrTitle"/>
          </p:nvPr>
        </p:nvSpPr>
        <p:spPr>
          <a:xfrm>
            <a:off x="1246982" y="1938685"/>
            <a:ext cx="7115968" cy="1042559"/>
          </a:xfrm>
        </p:spPr>
        <p:txBody>
          <a:bodyPr>
            <a:normAutofit/>
          </a:bodyPr>
          <a:lstStyle/>
          <a:p>
            <a:r>
              <a:rPr lang="zh-CN" altLang="en-US" dirty="0"/>
              <a:t>西北大学论文答辩</a:t>
            </a:r>
            <a:r>
              <a:rPr lang="en-US" altLang="zh-CN" dirty="0"/>
              <a:t>PPT</a:t>
            </a:r>
            <a:r>
              <a:rPr lang="zh-CN" altLang="en-US" dirty="0"/>
              <a:t>模板</a:t>
            </a:r>
          </a:p>
        </p:txBody>
      </p:sp>
      <p:sp>
        <p:nvSpPr>
          <p:cNvPr id="6" name="文本占位符 5"/>
          <p:cNvSpPr>
            <a:spLocks noGrp="1"/>
          </p:cNvSpPr>
          <p:nvPr>
            <p:ph type="body" sz="quarter" idx="10"/>
          </p:nvPr>
        </p:nvSpPr>
        <p:spPr>
          <a:solidFill>
            <a:srgbClr val="269EEF"/>
          </a:solidFill>
        </p:spPr>
        <p:txBody>
          <a:bodyPr/>
          <a:lstStyle/>
          <a:p>
            <a:r>
              <a:rPr lang="zh-CN" altLang="en-US" sz="1600" b="1" dirty="0"/>
              <a:t>指导教师：刘晓霞</a:t>
            </a:r>
            <a:endParaRPr lang="en-US" altLang="zh-CN" sz="1600" b="1" dirty="0"/>
          </a:p>
        </p:txBody>
      </p:sp>
      <p:sp>
        <p:nvSpPr>
          <p:cNvPr id="7" name="文本占位符 6"/>
          <p:cNvSpPr>
            <a:spLocks noGrp="1"/>
          </p:cNvSpPr>
          <p:nvPr>
            <p:ph type="body" sz="quarter" idx="11"/>
          </p:nvPr>
        </p:nvSpPr>
        <p:spPr>
          <a:xfrm>
            <a:off x="1246982" y="5361610"/>
            <a:ext cx="2500975" cy="296271"/>
          </a:xfrm>
        </p:spPr>
        <p:txBody>
          <a:bodyPr/>
          <a:lstStyle/>
          <a:p>
            <a:r>
              <a:rPr lang="zh-CN" altLang="en-US" sz="1600" b="1" dirty="0"/>
              <a:t>时    间：</a:t>
            </a:r>
            <a:r>
              <a:rPr lang="en-US" altLang="zh-CN" sz="1600" b="1" dirty="0"/>
              <a:t>2025</a:t>
            </a:r>
            <a:r>
              <a:rPr lang="zh-CN" altLang="en-US" sz="1600" b="1" dirty="0"/>
              <a:t>年</a:t>
            </a:r>
            <a:r>
              <a:rPr lang="en-US" altLang="zh-CN" sz="1600" b="1" dirty="0"/>
              <a:t>1</a:t>
            </a:r>
            <a:r>
              <a:rPr lang="zh-CN" altLang="en-US" sz="1600" b="1" dirty="0"/>
              <a:t>月</a:t>
            </a:r>
            <a:r>
              <a:rPr lang="en-US" altLang="zh-CN" sz="1600" b="1" dirty="0"/>
              <a:t>7</a:t>
            </a:r>
            <a:r>
              <a:rPr lang="zh-CN" altLang="en-US" sz="1600" b="1" dirty="0"/>
              <a:t>日</a:t>
            </a:r>
            <a:endParaRPr lang="en-US" altLang="en-US" sz="1600" b="1" dirty="0"/>
          </a:p>
        </p:txBody>
      </p:sp>
      <p:sp>
        <p:nvSpPr>
          <p:cNvPr id="8" name="文本占位符 5"/>
          <p:cNvSpPr txBox="1"/>
          <p:nvPr/>
        </p:nvSpPr>
        <p:spPr>
          <a:xfrm>
            <a:off x="1251875" y="4265647"/>
            <a:ext cx="4036817" cy="296271"/>
          </a:xfrm>
          <a:prstGeom prst="roundRect">
            <a:avLst>
              <a:gd name="adj" fmla="val 50000"/>
            </a:avLst>
          </a:prstGeom>
          <a:gradFill>
            <a:gsLst>
              <a:gs pos="9000">
                <a:schemeClr val="accent2"/>
              </a:gs>
              <a:gs pos="85000">
                <a:schemeClr val="accent1"/>
              </a:gs>
            </a:gsLst>
            <a:lin ang="0" scaled="0"/>
          </a:gradFill>
        </p:spPr>
        <p:txBody>
          <a:bodyPr vert="horz" lIns="91440" tIns="45720" rIns="91440" bIns="45720" rtlCol="0" anchor="ctr">
            <a:noAutofit/>
          </a:bodyPr>
          <a:lstStyle>
            <a:lvl1pPr marL="0" indent="0" algn="l" defTabSz="913765"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3765"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t>院    系：信息科学与技术学院（软件学院）</a:t>
            </a:r>
            <a:endParaRPr lang="en-US" altLang="zh-CN" sz="1600" b="1" dirty="0"/>
          </a:p>
        </p:txBody>
      </p:sp>
      <p:sp>
        <p:nvSpPr>
          <p:cNvPr id="2" name="文本占位符 5">
            <a:extLst>
              <a:ext uri="{FF2B5EF4-FFF2-40B4-BE49-F238E27FC236}">
                <a16:creationId xmlns:a16="http://schemas.microsoft.com/office/drawing/2014/main" id="{FE165DB5-4AB7-E0B0-074D-D84F7A22D409}"/>
              </a:ext>
            </a:extLst>
          </p:cNvPr>
          <p:cNvSpPr txBox="1">
            <a:spLocks/>
          </p:cNvSpPr>
          <p:nvPr/>
        </p:nvSpPr>
        <p:spPr>
          <a:xfrm>
            <a:off x="1246982" y="4996289"/>
            <a:ext cx="2500975" cy="296271"/>
          </a:xfrm>
          <a:prstGeom prst="roundRect">
            <a:avLst>
              <a:gd name="adj" fmla="val 50000"/>
            </a:avLst>
          </a:prstGeom>
          <a:solidFill>
            <a:srgbClr val="269EEF"/>
          </a:solidFill>
        </p:spPr>
        <p:txBody>
          <a:bodyPr vert="horz" lIns="91440" tIns="45720" rIns="91440" bIns="45720" rtlCol="0" anchor="ctr">
            <a:noAutofit/>
          </a:bodyPr>
          <a:lstStyle>
            <a:lvl1pPr marL="0" indent="0" algn="l" defTabSz="913765"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3765"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600" b="1" kern="1200" dirty="0">
                <a:solidFill>
                  <a:srgbClr val="FFFFFF"/>
                </a:solidFill>
                <a:effectLst/>
                <a:latin typeface="Arial" panose="020B0604020202020204" pitchFamily="34" charset="0"/>
                <a:ea typeface="微软雅黑" panose="020B0503020204020204" pitchFamily="34" charset="-122"/>
                <a:cs typeface="+mn-cs"/>
              </a:rPr>
              <a:t>汇报人：俞家宝</a:t>
            </a:r>
            <a:endParaRPr lang="zh-CN" altLang="zh-CN" sz="1800"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íṣľîďè">
            <a:extLst>
              <a:ext uri="{FF2B5EF4-FFF2-40B4-BE49-F238E27FC236}">
                <a16:creationId xmlns:a16="http://schemas.microsoft.com/office/drawing/2014/main" id="{03D056FE-B7C8-AF6F-79C4-D527FEB80463}"/>
              </a:ext>
            </a:extLst>
          </p:cNvPr>
          <p:cNvGrpSpPr/>
          <p:nvPr/>
        </p:nvGrpSpPr>
        <p:grpSpPr>
          <a:xfrm>
            <a:off x="1261823" y="3529801"/>
            <a:ext cx="7762472" cy="601690"/>
            <a:chOff x="669925" y="2041516"/>
            <a:chExt cx="7762472" cy="601690"/>
          </a:xfrm>
        </p:grpSpPr>
        <p:sp>
          <p:nvSpPr>
            <p:cNvPr id="23" name="ïs1iḓè">
              <a:extLst>
                <a:ext uri="{FF2B5EF4-FFF2-40B4-BE49-F238E27FC236}">
                  <a16:creationId xmlns:a16="http://schemas.microsoft.com/office/drawing/2014/main" id="{943AEA72-261E-A9F4-565E-431F7F227672}"/>
                </a:ext>
              </a:extLst>
            </p:cNvPr>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24" name="íšḷîďè">
              <a:extLst>
                <a:ext uri="{FF2B5EF4-FFF2-40B4-BE49-F238E27FC236}">
                  <a16:creationId xmlns:a16="http://schemas.microsoft.com/office/drawing/2014/main" id="{E49640C9-9D5D-2965-103B-9D853AC2277B}"/>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3</a:t>
              </a:r>
            </a:p>
          </p:txBody>
        </p:sp>
        <p:sp>
          <p:nvSpPr>
            <p:cNvPr id="25" name="ïṧļïḑé">
              <a:extLst>
                <a:ext uri="{FF2B5EF4-FFF2-40B4-BE49-F238E27FC236}">
                  <a16:creationId xmlns:a16="http://schemas.microsoft.com/office/drawing/2014/main" id="{EA98579A-8A4A-AE09-5E18-65F9928E4183}"/>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solidFill>
                    <a:schemeClr val="accent2">
                      <a:lumMod val="75000"/>
                    </a:schemeClr>
                  </a:solidFill>
                </a:rPr>
                <a:t>领域划分设计</a:t>
              </a:r>
              <a:endParaRPr lang="en-US" altLang="zh-CN" b="1" dirty="0">
                <a:solidFill>
                  <a:schemeClr val="accent2">
                    <a:lumMod val="75000"/>
                  </a:schemeClr>
                </a:solidFill>
              </a:endParaRPr>
            </a:p>
          </p:txBody>
        </p:sp>
      </p:grpSp>
      <p:grpSp>
        <p:nvGrpSpPr>
          <p:cNvPr id="30" name="íṣľîďè">
            <a:extLst>
              <a:ext uri="{FF2B5EF4-FFF2-40B4-BE49-F238E27FC236}">
                <a16:creationId xmlns:a16="http://schemas.microsoft.com/office/drawing/2014/main" id="{B033F043-7012-8FD4-A1FD-1126E0B7D450}"/>
              </a:ext>
            </a:extLst>
          </p:cNvPr>
          <p:cNvGrpSpPr/>
          <p:nvPr/>
        </p:nvGrpSpPr>
        <p:grpSpPr>
          <a:xfrm>
            <a:off x="1572372" y="4218171"/>
            <a:ext cx="7762472" cy="601690"/>
            <a:chOff x="669925" y="2041516"/>
            <a:chExt cx="7762472" cy="601690"/>
          </a:xfrm>
        </p:grpSpPr>
        <p:sp>
          <p:nvSpPr>
            <p:cNvPr id="31" name="ïs1iḓè">
              <a:extLst>
                <a:ext uri="{FF2B5EF4-FFF2-40B4-BE49-F238E27FC236}">
                  <a16:creationId xmlns:a16="http://schemas.microsoft.com/office/drawing/2014/main" id="{CD3A022C-AB0F-B833-8549-718869D0ED67}"/>
                </a:ext>
              </a:extLst>
            </p:cNvPr>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32" name="íšḷîďè">
              <a:extLst>
                <a:ext uri="{FF2B5EF4-FFF2-40B4-BE49-F238E27FC236}">
                  <a16:creationId xmlns:a16="http://schemas.microsoft.com/office/drawing/2014/main" id="{B85EA334-DFBE-1438-1945-DADC7119BA5D}"/>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dirty="0">
                  <a:solidFill>
                    <a:schemeClr val="lt1"/>
                  </a:solidFill>
                  <a:latin typeface="Impact" panose="020B0806030902050204" pitchFamily="34" charset="0"/>
                </a:rPr>
                <a:t>4</a:t>
              </a:r>
              <a:endParaRPr lang="en-US" sz="2000" i="0" u="none" strike="noStrike" cap="none" baseline="0" dirty="0">
                <a:solidFill>
                  <a:schemeClr val="lt1"/>
                </a:solidFill>
                <a:latin typeface="Impact" panose="020B0806030902050204" pitchFamily="34" charset="0"/>
              </a:endParaRPr>
            </a:p>
          </p:txBody>
        </p:sp>
        <p:sp>
          <p:nvSpPr>
            <p:cNvPr id="33" name="ïṧļïḑé">
              <a:extLst>
                <a:ext uri="{FF2B5EF4-FFF2-40B4-BE49-F238E27FC236}">
                  <a16:creationId xmlns:a16="http://schemas.microsoft.com/office/drawing/2014/main" id="{F551A7F8-7379-9F93-0DE5-E9490C2B14EE}"/>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solidFill>
                    <a:schemeClr val="accent2">
                      <a:lumMod val="75000"/>
                    </a:schemeClr>
                  </a:solidFill>
                </a:rPr>
                <a:t>信息安全保障</a:t>
              </a:r>
              <a:endParaRPr lang="en-US" altLang="zh-CN" b="1" dirty="0">
                <a:solidFill>
                  <a:schemeClr val="accent2">
                    <a:lumMod val="75000"/>
                  </a:schemeClr>
                </a:solidFill>
              </a:endParaRPr>
            </a:p>
          </p:txBody>
        </p:sp>
      </p:grpSp>
      <p:grpSp>
        <p:nvGrpSpPr>
          <p:cNvPr id="34" name="íṣľîďè">
            <a:extLst>
              <a:ext uri="{FF2B5EF4-FFF2-40B4-BE49-F238E27FC236}">
                <a16:creationId xmlns:a16="http://schemas.microsoft.com/office/drawing/2014/main" id="{E90AE9DB-2660-EEA7-283B-834C7CA74CA4}"/>
              </a:ext>
            </a:extLst>
          </p:cNvPr>
          <p:cNvGrpSpPr/>
          <p:nvPr/>
        </p:nvGrpSpPr>
        <p:grpSpPr>
          <a:xfrm>
            <a:off x="1771664" y="4898107"/>
            <a:ext cx="7762472" cy="601690"/>
            <a:chOff x="669925" y="2041516"/>
            <a:chExt cx="7762472" cy="601690"/>
          </a:xfrm>
        </p:grpSpPr>
        <p:sp>
          <p:nvSpPr>
            <p:cNvPr id="35" name="ïs1iḓè">
              <a:extLst>
                <a:ext uri="{FF2B5EF4-FFF2-40B4-BE49-F238E27FC236}">
                  <a16:creationId xmlns:a16="http://schemas.microsoft.com/office/drawing/2014/main" id="{279CA8B1-08F1-599A-4587-E390144C4560}"/>
                </a:ext>
              </a:extLst>
            </p:cNvPr>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36" name="íšḷîďè">
              <a:extLst>
                <a:ext uri="{FF2B5EF4-FFF2-40B4-BE49-F238E27FC236}">
                  <a16:creationId xmlns:a16="http://schemas.microsoft.com/office/drawing/2014/main" id="{C89477B0-0716-35E1-AD30-B9E867C7B400}"/>
                </a:ext>
              </a:extLst>
            </p:cNvPr>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dirty="0">
                  <a:solidFill>
                    <a:schemeClr val="lt1"/>
                  </a:solidFill>
                  <a:latin typeface="Impact" panose="020B0806030902050204" pitchFamily="34" charset="0"/>
                </a:rPr>
                <a:t>5</a:t>
              </a:r>
              <a:endParaRPr lang="en-US" sz="2000" i="0" u="none" strike="noStrike" cap="none" baseline="0" dirty="0">
                <a:solidFill>
                  <a:schemeClr val="lt1"/>
                </a:solidFill>
                <a:latin typeface="Impact" panose="020B0806030902050204" pitchFamily="34" charset="0"/>
              </a:endParaRPr>
            </a:p>
          </p:txBody>
        </p:sp>
        <p:sp>
          <p:nvSpPr>
            <p:cNvPr id="37" name="ïṧļïḑé">
              <a:extLst>
                <a:ext uri="{FF2B5EF4-FFF2-40B4-BE49-F238E27FC236}">
                  <a16:creationId xmlns:a16="http://schemas.microsoft.com/office/drawing/2014/main" id="{23D0BF12-0516-EE1A-3EBE-ABD00DD07783}"/>
                </a:ext>
              </a:extLst>
            </p:cNvPr>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solidFill>
                    <a:schemeClr val="accent2">
                      <a:lumMod val="75000"/>
                    </a:schemeClr>
                  </a:solidFill>
                </a:rPr>
                <a:t>移动应用适配</a:t>
              </a:r>
              <a:endParaRPr lang="en-US" altLang="zh-CN" b="1" dirty="0">
                <a:solidFill>
                  <a:schemeClr val="accent2">
                    <a:lumMod val="75000"/>
                  </a:schemeClr>
                </a:solidFill>
              </a:endParaRPr>
            </a:p>
          </p:txBody>
        </p:sp>
      </p:grpSp>
      <p:sp>
        <p:nvSpPr>
          <p:cNvPr id="2" name="标题 1"/>
          <p:cNvSpPr>
            <a:spLocks noGrp="1"/>
          </p:cNvSpPr>
          <p:nvPr>
            <p:ph type="title"/>
          </p:nvPr>
        </p:nvSpPr>
        <p:spPr/>
        <p:txBody>
          <a:bodyPr/>
          <a:lstStyle/>
          <a:p>
            <a:r>
              <a:rPr lang="zh-CN" altLang="en-US" dirty="0"/>
              <a:t>三、</a:t>
            </a:r>
            <a:r>
              <a:rPr lang="zh-CN" altLang="en-US" sz="2800" dirty="0">
                <a:sym typeface="+mn-lt"/>
              </a:rPr>
              <a:t>拟解决的问题</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p:grpSp>
        <p:nvGrpSpPr>
          <p:cNvPr id="6" name="ïṧľíḑè"/>
          <p:cNvGrpSpPr/>
          <p:nvPr/>
        </p:nvGrpSpPr>
        <p:grpSpPr>
          <a:xfrm>
            <a:off x="669922" y="2041516"/>
            <a:ext cx="8486076" cy="601690"/>
            <a:chOff x="669925" y="2041516"/>
            <a:chExt cx="8486076" cy="601690"/>
          </a:xfrm>
        </p:grpSpPr>
        <p:sp>
          <p:nvSpPr>
            <p:cNvPr id="20" name="íṣḻíde"/>
            <p:cNvSpPr/>
            <p:nvPr/>
          </p:nvSpPr>
          <p:spPr>
            <a:xfrm>
              <a:off x="966001" y="2041516"/>
              <a:ext cx="8190000"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21" name="íṣľîḑe"/>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1</a:t>
              </a:r>
            </a:p>
          </p:txBody>
        </p:sp>
        <p:sp>
          <p:nvSpPr>
            <p:cNvPr id="22" name="iŝḻïḓe"/>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solidFill>
                    <a:schemeClr val="accent2">
                      <a:lumMod val="75000"/>
                    </a:schemeClr>
                  </a:solidFill>
                </a:rPr>
                <a:t>系统数据的管理与整合</a:t>
              </a:r>
              <a:endParaRPr lang="en-US" altLang="zh-CN" b="1" dirty="0">
                <a:solidFill>
                  <a:schemeClr val="accent2">
                    <a:lumMod val="75000"/>
                  </a:schemeClr>
                </a:solidFill>
              </a:endParaRPr>
            </a:p>
          </p:txBody>
        </p:sp>
      </p:grpSp>
      <p:grpSp>
        <p:nvGrpSpPr>
          <p:cNvPr id="7" name="íṣľîďè"/>
          <p:cNvGrpSpPr/>
          <p:nvPr/>
        </p:nvGrpSpPr>
        <p:grpSpPr>
          <a:xfrm>
            <a:off x="994944" y="2785847"/>
            <a:ext cx="7762472" cy="601690"/>
            <a:chOff x="669925" y="2041516"/>
            <a:chExt cx="7762472" cy="601690"/>
          </a:xfrm>
        </p:grpSpPr>
        <p:sp>
          <p:nvSpPr>
            <p:cNvPr id="17" name="ïs1iḓè"/>
            <p:cNvSpPr/>
            <p:nvPr/>
          </p:nvSpPr>
          <p:spPr>
            <a:xfrm>
              <a:off x="966001" y="2041516"/>
              <a:ext cx="7466396" cy="601690"/>
            </a:xfrm>
            <a:prstGeom prst="rect">
              <a:avLst/>
            </a:prstGeom>
            <a:solidFill>
              <a:schemeClr val="tx2">
                <a:lumMod val="20000"/>
                <a:lumOff val="80000"/>
              </a:schemeClr>
            </a:solidFill>
            <a:ln>
              <a:noFill/>
            </a:ln>
          </p:spPr>
          <p:txBody>
            <a:bodyPr anchor="ctr"/>
            <a:lstStyle/>
            <a:p>
              <a:pPr>
                <a:lnSpc>
                  <a:spcPct val="120000"/>
                </a:lnSpc>
              </a:pPr>
              <a:endParaRPr lang="en-US" altLang="zh-CN" sz="1100" dirty="0"/>
            </a:p>
          </p:txBody>
        </p:sp>
        <p:sp>
          <p:nvSpPr>
            <p:cNvPr id="18" name="íšḷîďè"/>
            <p:cNvSpPr/>
            <p:nvPr/>
          </p:nvSpPr>
          <p:spPr>
            <a:xfrm>
              <a:off x="669925" y="2041516"/>
              <a:ext cx="601690" cy="601690"/>
            </a:xfrm>
            <a:prstGeom prst="ellipse">
              <a:avLst/>
            </a:prstGeom>
            <a:solidFill>
              <a:schemeClr val="accent1"/>
            </a:solidFill>
            <a:ln w="38100">
              <a:solidFill>
                <a:schemeClr val="bg1"/>
              </a:solidFill>
            </a:ln>
          </p:spPr>
          <p:txBody>
            <a:bodyPr wrap="none" lIns="91425" tIns="45700" rIns="91425" bIns="45700" anchor="ctr" anchorCtr="0">
              <a:normAutofit/>
            </a:bodyPr>
            <a:lstStyle/>
            <a:p>
              <a:pPr marL="0" marR="0" lvl="0" indent="0" algn="ctr" rtl="0">
                <a:buNone/>
              </a:pPr>
              <a:r>
                <a:rPr lang="en-US" sz="2000" i="0" u="none" strike="noStrike" cap="none" baseline="0" dirty="0">
                  <a:solidFill>
                    <a:schemeClr val="lt1"/>
                  </a:solidFill>
                  <a:latin typeface="Impact" panose="020B0806030902050204" pitchFamily="34" charset="0"/>
                </a:rPr>
                <a:t>2</a:t>
              </a:r>
            </a:p>
          </p:txBody>
        </p:sp>
        <p:sp>
          <p:nvSpPr>
            <p:cNvPr id="19" name="ïṧļïḑé"/>
            <p:cNvSpPr txBox="1"/>
            <p:nvPr/>
          </p:nvSpPr>
          <p:spPr bwMode="auto">
            <a:xfrm>
              <a:off x="1271615" y="2109599"/>
              <a:ext cx="6219385" cy="4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solidFill>
                    <a:schemeClr val="accent2">
                      <a:lumMod val="75000"/>
                    </a:schemeClr>
                  </a:solidFill>
                </a:rPr>
                <a:t>用户体验优化</a:t>
              </a:r>
              <a:endParaRPr lang="en-US" altLang="zh-CN" b="1" dirty="0">
                <a:solidFill>
                  <a:schemeClr val="accent2">
                    <a:lumMod val="75000"/>
                  </a:schemeClr>
                </a:solidFill>
              </a:endParaRPr>
            </a:p>
          </p:txBody>
        </p:sp>
      </p:grpSp>
      <p:grpSp>
        <p:nvGrpSpPr>
          <p:cNvPr id="9" name="îsľîḓe"/>
          <p:cNvGrpSpPr/>
          <p:nvPr/>
        </p:nvGrpSpPr>
        <p:grpSpPr>
          <a:xfrm>
            <a:off x="7381874" y="1811835"/>
            <a:ext cx="5196988" cy="5386134"/>
            <a:chOff x="7806768" y="2257578"/>
            <a:chExt cx="4385232" cy="4600422"/>
          </a:xfrm>
        </p:grpSpPr>
        <p:sp>
          <p:nvSpPr>
            <p:cNvPr id="10" name="ïsḻîḋe"/>
            <p:cNvSpPr/>
            <p:nvPr/>
          </p:nvSpPr>
          <p:spPr>
            <a:xfrm>
              <a:off x="7806768" y="2257578"/>
              <a:ext cx="3369878" cy="3369883"/>
            </a:xfrm>
            <a:prstGeom prst="ellipse">
              <a:avLst/>
            </a:prstGeom>
            <a:solidFill>
              <a:schemeClr val="tx2">
                <a:lumMod val="40000"/>
                <a:lumOff val="60000"/>
                <a:alpha val="70000"/>
              </a:schemeClr>
            </a:solidFill>
            <a:ln>
              <a:noFill/>
            </a:ln>
          </p:spPr>
          <p:txBody>
            <a:bodyPr anchor="ctr"/>
            <a:lstStyle/>
            <a:p>
              <a:pPr algn="ctr"/>
              <a:endParaRPr/>
            </a:p>
          </p:txBody>
        </p:sp>
        <p:sp>
          <p:nvSpPr>
            <p:cNvPr id="11" name="íšḷiḑê"/>
            <p:cNvSpPr/>
            <p:nvPr/>
          </p:nvSpPr>
          <p:spPr>
            <a:xfrm>
              <a:off x="8014056" y="2466971"/>
              <a:ext cx="2959435" cy="2959436"/>
            </a:xfrm>
            <a:prstGeom prst="ellipse">
              <a:avLst/>
            </a:prstGeom>
            <a:blipFill>
              <a:blip r:embed="rId2"/>
              <a:stretch>
                <a:fillRect l="-4000" t="-16000" r="-40000"/>
              </a:stretch>
            </a:blip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lt1"/>
                </a:solidFill>
              </a:endParaRPr>
            </a:p>
          </p:txBody>
        </p:sp>
        <p:sp>
          <p:nvSpPr>
            <p:cNvPr id="12" name="îśliḋé"/>
            <p:cNvSpPr/>
            <p:nvPr/>
          </p:nvSpPr>
          <p:spPr>
            <a:xfrm>
              <a:off x="10447518" y="5136498"/>
              <a:ext cx="1744482" cy="1721502"/>
            </a:xfrm>
            <a:custGeom>
              <a:avLst/>
              <a:gdLst/>
              <a:ahLst/>
              <a:cxnLst/>
              <a:rect l="0" t="0" r="0" b="0"/>
              <a:pathLst>
                <a:path w="120000" h="120000" extrusionOk="0">
                  <a:moveTo>
                    <a:pt x="19892" y="0"/>
                  </a:moveTo>
                  <a:lnTo>
                    <a:pt x="0" y="16747"/>
                  </a:lnTo>
                  <a:lnTo>
                    <a:pt x="86032" y="120000"/>
                  </a:lnTo>
                  <a:lnTo>
                    <a:pt x="120000" y="120000"/>
                  </a:lnTo>
                  <a:lnTo>
                    <a:pt x="19892" y="0"/>
                  </a:lnTo>
                  <a:close/>
                </a:path>
              </a:pathLst>
            </a:custGeom>
            <a:solidFill>
              <a:schemeClr val="tx2">
                <a:lumMod val="60000"/>
                <a:lumOff val="40000"/>
              </a:schemeClr>
            </a:solidFill>
            <a:ln>
              <a:noFill/>
            </a:ln>
          </p:spPr>
          <p:txBody>
            <a:bodyPr anchor="ctr"/>
            <a:lstStyle/>
            <a:p>
              <a:pPr algn="ctr"/>
              <a:endParaRPr/>
            </a:p>
          </p:txBody>
        </p:sp>
        <p:sp>
          <p:nvSpPr>
            <p:cNvPr id="13" name="ïŝḻïďê"/>
            <p:cNvSpPr/>
            <p:nvPr/>
          </p:nvSpPr>
          <p:spPr>
            <a:xfrm>
              <a:off x="10332613" y="5025770"/>
              <a:ext cx="553637" cy="518122"/>
            </a:xfrm>
            <a:custGeom>
              <a:avLst/>
              <a:gdLst/>
              <a:ahLst/>
              <a:cxnLst/>
              <a:rect l="0" t="0" r="0" b="0"/>
              <a:pathLst>
                <a:path w="120000" h="120000" extrusionOk="0">
                  <a:moveTo>
                    <a:pt x="91245" y="0"/>
                  </a:moveTo>
                  <a:lnTo>
                    <a:pt x="0" y="81454"/>
                  </a:lnTo>
                  <a:lnTo>
                    <a:pt x="28301" y="120000"/>
                  </a:lnTo>
                  <a:lnTo>
                    <a:pt x="28301" y="120000"/>
                  </a:lnTo>
                  <a:lnTo>
                    <a:pt x="36452" y="117575"/>
                  </a:lnTo>
                  <a:lnTo>
                    <a:pt x="44603" y="114181"/>
                  </a:lnTo>
                  <a:lnTo>
                    <a:pt x="51849" y="111030"/>
                  </a:lnTo>
                  <a:lnTo>
                    <a:pt x="58867" y="107151"/>
                  </a:lnTo>
                  <a:lnTo>
                    <a:pt x="65660" y="103030"/>
                  </a:lnTo>
                  <a:lnTo>
                    <a:pt x="72452" y="98909"/>
                  </a:lnTo>
                  <a:lnTo>
                    <a:pt x="78566" y="94303"/>
                  </a:lnTo>
                  <a:lnTo>
                    <a:pt x="84226" y="89454"/>
                  </a:lnTo>
                  <a:lnTo>
                    <a:pt x="90113" y="84121"/>
                  </a:lnTo>
                  <a:lnTo>
                    <a:pt x="95094" y="78787"/>
                  </a:lnTo>
                  <a:lnTo>
                    <a:pt x="100301" y="72484"/>
                  </a:lnTo>
                  <a:lnTo>
                    <a:pt x="104830" y="66666"/>
                  </a:lnTo>
                  <a:lnTo>
                    <a:pt x="109132" y="60121"/>
                  </a:lnTo>
                  <a:lnTo>
                    <a:pt x="112981" y="53090"/>
                  </a:lnTo>
                  <a:lnTo>
                    <a:pt x="116377" y="46060"/>
                  </a:lnTo>
                  <a:lnTo>
                    <a:pt x="120000" y="38545"/>
                  </a:lnTo>
                  <a:lnTo>
                    <a:pt x="91245" y="0"/>
                  </a:lnTo>
                  <a:close/>
                </a:path>
              </a:pathLst>
            </a:custGeom>
            <a:solidFill>
              <a:schemeClr val="tx2">
                <a:lumMod val="40000"/>
                <a:lumOff val="60000"/>
              </a:schemeClr>
            </a:solidFill>
            <a:ln>
              <a:noFill/>
            </a:ln>
          </p:spPr>
          <p:txBody>
            <a:bodyPr anchor="ctr"/>
            <a:lstStyle/>
            <a:p>
              <a:pPr algn="ct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bwMode="auto">
          <a:xfrm>
            <a:off x="1728862" y="1803400"/>
            <a:ext cx="315815" cy="315913"/>
            <a:chOff x="1066800" y="2209799"/>
            <a:chExt cx="315279" cy="315280"/>
          </a:xfrm>
        </p:grpSpPr>
        <p:sp>
          <p:nvSpPr>
            <p:cNvPr id="3" name="Shape 796"/>
            <p:cNvSpPr/>
            <p:nvPr/>
          </p:nvSpPr>
          <p:spPr>
            <a:xfrm>
              <a:off x="1066800"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67712" tIns="67712" rIns="67712" bIns="67712" anchor="ctr"/>
            <a:lstStyle/>
            <a:p>
              <a:pPr defTabSz="913256">
                <a:defRPr/>
              </a:pPr>
              <a:endParaRPr sz="2399"/>
            </a:p>
          </p:txBody>
        </p:sp>
        <p:sp>
          <p:nvSpPr>
            <p:cNvPr id="19516" name="Shape 797"/>
            <p:cNvSpPr/>
            <p:nvPr/>
          </p:nvSpPr>
          <p:spPr bwMode="auto">
            <a:xfrm>
              <a:off x="1139147"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4" name="Group 4"/>
          <p:cNvGrpSpPr/>
          <p:nvPr/>
        </p:nvGrpSpPr>
        <p:grpSpPr bwMode="auto">
          <a:xfrm>
            <a:off x="7162603" y="1803400"/>
            <a:ext cx="315815" cy="315913"/>
            <a:chOff x="4645616" y="2209799"/>
            <a:chExt cx="315279" cy="315280"/>
          </a:xfrm>
        </p:grpSpPr>
        <p:sp>
          <p:nvSpPr>
            <p:cNvPr id="6" name="Shape 801"/>
            <p:cNvSpPr/>
            <p:nvPr/>
          </p:nvSpPr>
          <p:spPr>
            <a:xfrm>
              <a:off x="4645616" y="2209799"/>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67712" tIns="67712" rIns="67712" bIns="67712" anchor="ctr"/>
            <a:lstStyle/>
            <a:p>
              <a:pPr defTabSz="913256">
                <a:defRPr/>
              </a:pPr>
              <a:endParaRPr sz="2399"/>
            </a:p>
          </p:txBody>
        </p:sp>
        <p:sp>
          <p:nvSpPr>
            <p:cNvPr id="19514" name="Shape 802"/>
            <p:cNvSpPr/>
            <p:nvPr/>
          </p:nvSpPr>
          <p:spPr bwMode="auto">
            <a:xfrm>
              <a:off x="4717963" y="2295483"/>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7" name="Group 10"/>
          <p:cNvGrpSpPr/>
          <p:nvPr/>
        </p:nvGrpSpPr>
        <p:grpSpPr bwMode="auto">
          <a:xfrm>
            <a:off x="1728862" y="3255966"/>
            <a:ext cx="315815" cy="315912"/>
            <a:chOff x="1066800" y="3675945"/>
            <a:chExt cx="315279" cy="315279"/>
          </a:xfrm>
        </p:grpSpPr>
        <p:sp>
          <p:nvSpPr>
            <p:cNvPr id="12" name="Shape 811"/>
            <p:cNvSpPr/>
            <p:nvPr/>
          </p:nvSpPr>
          <p:spPr>
            <a:xfrm>
              <a:off x="1066800" y="3675945"/>
              <a:ext cx="315279" cy="315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67712" tIns="67712" rIns="67712" bIns="67712" anchor="ctr"/>
            <a:lstStyle/>
            <a:p>
              <a:pPr defTabSz="913256">
                <a:defRPr/>
              </a:pPr>
              <a:endParaRPr sz="2399"/>
            </a:p>
          </p:txBody>
        </p:sp>
        <p:sp>
          <p:nvSpPr>
            <p:cNvPr id="19510" name="Shape 812"/>
            <p:cNvSpPr/>
            <p:nvPr/>
          </p:nvSpPr>
          <p:spPr bwMode="auto">
            <a:xfrm>
              <a:off x="1139147" y="3761629"/>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8" name="Group 13"/>
          <p:cNvGrpSpPr/>
          <p:nvPr/>
        </p:nvGrpSpPr>
        <p:grpSpPr bwMode="auto">
          <a:xfrm>
            <a:off x="7162603" y="3255966"/>
            <a:ext cx="315815" cy="315912"/>
            <a:chOff x="4645616" y="3675945"/>
            <a:chExt cx="315279" cy="315279"/>
          </a:xfrm>
        </p:grpSpPr>
        <p:sp>
          <p:nvSpPr>
            <p:cNvPr id="15" name="Shape 816"/>
            <p:cNvSpPr/>
            <p:nvPr/>
          </p:nvSpPr>
          <p:spPr>
            <a:xfrm>
              <a:off x="4645616" y="3675945"/>
              <a:ext cx="315279" cy="315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67712" tIns="67712" rIns="67712" bIns="67712" anchor="ctr"/>
            <a:lstStyle/>
            <a:p>
              <a:pPr defTabSz="913256">
                <a:defRPr/>
              </a:pPr>
              <a:endParaRPr sz="2399"/>
            </a:p>
          </p:txBody>
        </p:sp>
        <p:sp>
          <p:nvSpPr>
            <p:cNvPr id="19508" name="Shape 817"/>
            <p:cNvSpPr/>
            <p:nvPr/>
          </p:nvSpPr>
          <p:spPr bwMode="auto">
            <a:xfrm>
              <a:off x="4717963" y="3761629"/>
              <a:ext cx="170585" cy="143910"/>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11" name="Group 19"/>
          <p:cNvGrpSpPr/>
          <p:nvPr/>
        </p:nvGrpSpPr>
        <p:grpSpPr bwMode="auto">
          <a:xfrm>
            <a:off x="1728862" y="4784726"/>
            <a:ext cx="315815" cy="315913"/>
            <a:chOff x="1066800" y="5218290"/>
            <a:chExt cx="315279" cy="315280"/>
          </a:xfrm>
        </p:grpSpPr>
        <p:sp>
          <p:nvSpPr>
            <p:cNvPr id="21" name="Shape 826"/>
            <p:cNvSpPr/>
            <p:nvPr/>
          </p:nvSpPr>
          <p:spPr>
            <a:xfrm>
              <a:off x="1066800" y="5218290"/>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67712" tIns="67712" rIns="67712" bIns="67712" anchor="ctr"/>
            <a:lstStyle/>
            <a:p>
              <a:pPr defTabSz="913256">
                <a:defRPr/>
              </a:pPr>
              <a:endParaRPr sz="2399"/>
            </a:p>
          </p:txBody>
        </p:sp>
        <p:sp>
          <p:nvSpPr>
            <p:cNvPr id="19504" name="Shape 827"/>
            <p:cNvSpPr/>
            <p:nvPr/>
          </p:nvSpPr>
          <p:spPr bwMode="auto">
            <a:xfrm>
              <a:off x="1139147" y="5303975"/>
              <a:ext cx="170585" cy="143909"/>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13" name="Group 22"/>
          <p:cNvGrpSpPr/>
          <p:nvPr/>
        </p:nvGrpSpPr>
        <p:grpSpPr bwMode="auto">
          <a:xfrm>
            <a:off x="7162603" y="4784726"/>
            <a:ext cx="315815" cy="315913"/>
            <a:chOff x="4645616" y="5218290"/>
            <a:chExt cx="315279" cy="315280"/>
          </a:xfrm>
        </p:grpSpPr>
        <p:sp>
          <p:nvSpPr>
            <p:cNvPr id="24" name="Shape 831"/>
            <p:cNvSpPr/>
            <p:nvPr/>
          </p:nvSpPr>
          <p:spPr>
            <a:xfrm>
              <a:off x="4645616" y="5218290"/>
              <a:ext cx="315279" cy="3152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67712" tIns="67712" rIns="67712" bIns="67712" anchor="ctr"/>
            <a:lstStyle/>
            <a:p>
              <a:pPr defTabSz="913256">
                <a:defRPr/>
              </a:pPr>
              <a:endParaRPr sz="2399"/>
            </a:p>
          </p:txBody>
        </p:sp>
        <p:sp>
          <p:nvSpPr>
            <p:cNvPr id="19502" name="Shape 832"/>
            <p:cNvSpPr/>
            <p:nvPr/>
          </p:nvSpPr>
          <p:spPr bwMode="auto">
            <a:xfrm>
              <a:off x="4717963" y="5303975"/>
              <a:ext cx="170585" cy="143909"/>
            </a:xfrm>
            <a:custGeom>
              <a:avLst/>
              <a:gdLst>
                <a:gd name="T0" fmla="*/ 85293 w 21600"/>
                <a:gd name="T1" fmla="*/ 71955 h 21600"/>
                <a:gd name="T2" fmla="*/ 85293 w 21600"/>
                <a:gd name="T3" fmla="*/ 71955 h 21600"/>
                <a:gd name="T4" fmla="*/ 85293 w 21600"/>
                <a:gd name="T5" fmla="*/ 71955 h 21600"/>
                <a:gd name="T6" fmla="*/ 85293 w 21600"/>
                <a:gd name="T7" fmla="*/ 7195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4435"/>
                  </a:moveTo>
                  <a:lnTo>
                    <a:pt x="5244" y="21600"/>
                  </a:lnTo>
                  <a:lnTo>
                    <a:pt x="21422" y="1264"/>
                  </a:lnTo>
                  <a:lnTo>
                    <a:pt x="21600" y="0"/>
                  </a:lnTo>
                  <a:lnTo>
                    <a:pt x="5867" y="14435"/>
                  </a:lnTo>
                  <a:lnTo>
                    <a:pt x="0" y="8429"/>
                  </a:lnTo>
                  <a:lnTo>
                    <a:pt x="0" y="14435"/>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sz="2399"/>
            </a:p>
          </p:txBody>
        </p:sp>
      </p:grpSp>
      <p:grpSp>
        <p:nvGrpSpPr>
          <p:cNvPr id="16" name="Group 46"/>
          <p:cNvGrpSpPr/>
          <p:nvPr/>
        </p:nvGrpSpPr>
        <p:grpSpPr bwMode="auto">
          <a:xfrm>
            <a:off x="2131962" y="1811338"/>
            <a:ext cx="2747115" cy="885825"/>
            <a:chOff x="1497673" y="1811884"/>
            <a:chExt cx="2746668" cy="884673"/>
          </a:xfrm>
        </p:grpSpPr>
        <p:sp>
          <p:nvSpPr>
            <p:cNvPr id="29" name="Text Placeholder 8"/>
            <p:cNvSpPr txBox="1"/>
            <p:nvPr/>
          </p:nvSpPr>
          <p:spPr>
            <a:xfrm>
              <a:off x="1497673" y="1811884"/>
              <a:ext cx="1891409" cy="271109"/>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需求分析</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 Placeholder 1"/>
            <p:cNvSpPr txBox="1"/>
            <p:nvPr/>
          </p:nvSpPr>
          <p:spPr>
            <a:xfrm>
              <a:off x="1592878" y="2082993"/>
              <a:ext cx="2651463" cy="613564"/>
            </a:xfrm>
            <a:prstGeom prst="rect">
              <a:avLst/>
            </a:prstGeom>
          </p:spPr>
          <p:txBody>
            <a:bodyPr lIns="0" anchor="ctr">
              <a:normAutofit fontScale="925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449869">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根据前期调研结果明确系统功能需求，确定主要功能，如贴子发布预览、参与救援、申请领养、动物投喂等功能点。</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17" name="Group 47"/>
          <p:cNvGrpSpPr/>
          <p:nvPr/>
        </p:nvGrpSpPr>
        <p:grpSpPr bwMode="auto">
          <a:xfrm>
            <a:off x="7565705" y="1811338"/>
            <a:ext cx="2745527" cy="885825"/>
            <a:chOff x="5075151" y="1811883"/>
            <a:chExt cx="2746667" cy="884674"/>
          </a:xfrm>
        </p:grpSpPr>
        <p:sp>
          <p:nvSpPr>
            <p:cNvPr id="31" name="Text Placeholder 8"/>
            <p:cNvSpPr txBox="1"/>
            <p:nvPr/>
          </p:nvSpPr>
          <p:spPr>
            <a:xfrm>
              <a:off x="5075151" y="1811883"/>
              <a:ext cx="1605133" cy="286964"/>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编码实现</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 Placeholder 1"/>
            <p:cNvSpPr txBox="1"/>
            <p:nvPr/>
          </p:nvSpPr>
          <p:spPr>
            <a:xfrm>
              <a:off x="5170411" y="2082992"/>
              <a:ext cx="2651407" cy="613565"/>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449869">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搭建开发环境，按照既定计划分阶段完成各部分代码编写工作</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0" name="Group 56"/>
          <p:cNvGrpSpPr/>
          <p:nvPr/>
        </p:nvGrpSpPr>
        <p:grpSpPr bwMode="auto">
          <a:xfrm>
            <a:off x="2139899" y="3241674"/>
            <a:ext cx="2889499" cy="1504948"/>
            <a:chOff x="1505293" y="3242448"/>
            <a:chExt cx="2890700" cy="1503798"/>
          </a:xfrm>
        </p:grpSpPr>
        <p:sp>
          <p:nvSpPr>
            <p:cNvPr id="35" name="Text Placeholder 8"/>
            <p:cNvSpPr txBox="1"/>
            <p:nvPr/>
          </p:nvSpPr>
          <p:spPr>
            <a:xfrm>
              <a:off x="1505293" y="3242448"/>
              <a:ext cx="1868687" cy="345810"/>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系统技术选型</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 Placeholder 1"/>
            <p:cNvSpPr txBox="1"/>
            <p:nvPr/>
          </p:nvSpPr>
          <p:spPr>
            <a:xfrm>
              <a:off x="1600553" y="3542256"/>
              <a:ext cx="2795440" cy="1203990"/>
            </a:xfrm>
            <a:prstGeom prst="rect">
              <a:avLst/>
            </a:prstGeom>
          </p:spPr>
          <p:txBody>
            <a:bodyPr lIns="0" anchor="ctr">
              <a:normAutofit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1449869">
                <a:defRPr/>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采用软件工程技术，结合领域驱动设计的理念，通过前后端分离架构构建了一款专门服务于流浪动物救助的综合性平台。该平台前端使用</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Uni-App</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框架进行开发，配合</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Httpd</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作为文件资源服务器，后端则基于</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Spring Boot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框架，并引入</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Elasticsearch</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以支持高效的全文搜索功能。</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2" name="Group 50"/>
          <p:cNvGrpSpPr/>
          <p:nvPr/>
        </p:nvGrpSpPr>
        <p:grpSpPr bwMode="auto">
          <a:xfrm>
            <a:off x="7573639" y="3227389"/>
            <a:ext cx="2745527" cy="928687"/>
            <a:chOff x="5082771" y="3227933"/>
            <a:chExt cx="2746667" cy="928216"/>
          </a:xfrm>
        </p:grpSpPr>
        <p:sp>
          <p:nvSpPr>
            <p:cNvPr id="37" name="Text Placeholder 8"/>
            <p:cNvSpPr txBox="1"/>
            <p:nvPr/>
          </p:nvSpPr>
          <p:spPr>
            <a:xfrm>
              <a:off x="5082771" y="3227933"/>
              <a:ext cx="1597195" cy="372873"/>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测试优化</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 Placeholder 1"/>
            <p:cNvSpPr txBox="1"/>
            <p:nvPr/>
          </p:nvSpPr>
          <p:spPr>
            <a:xfrm>
              <a:off x="5178031" y="3542099"/>
              <a:ext cx="2651407" cy="614050"/>
            </a:xfrm>
            <a:prstGeom prst="rect">
              <a:avLst/>
            </a:prstGeom>
          </p:spPr>
          <p:txBody>
            <a:bodyPr lIns="0" anchor="ctr">
              <a:normAutofit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449869">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配置运行环境，使用开源测试工具对系统进行全面测试（功能、性能、兼容性等）并邀请少量用户参与试用</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5" name="Group 57"/>
          <p:cNvGrpSpPr/>
          <p:nvPr/>
        </p:nvGrpSpPr>
        <p:grpSpPr bwMode="auto">
          <a:xfrm>
            <a:off x="2114505" y="4805365"/>
            <a:ext cx="2755050" cy="884236"/>
            <a:chOff x="1479894" y="4804867"/>
            <a:chExt cx="2756192" cy="884673"/>
          </a:xfrm>
        </p:grpSpPr>
        <p:sp>
          <p:nvSpPr>
            <p:cNvPr id="41" name="Text Placeholder 8"/>
            <p:cNvSpPr txBox="1"/>
            <p:nvPr/>
          </p:nvSpPr>
          <p:spPr>
            <a:xfrm>
              <a:off x="1479894" y="4804867"/>
              <a:ext cx="1709919" cy="252536"/>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原型制作</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 Placeholder 1"/>
            <p:cNvSpPr txBox="1"/>
            <p:nvPr/>
          </p:nvSpPr>
          <p:spPr>
            <a:xfrm>
              <a:off x="1584680" y="5076463"/>
              <a:ext cx="2651406" cy="613077"/>
            </a:xfrm>
            <a:prstGeom prst="rect">
              <a:avLst/>
            </a:prstGeom>
          </p:spPr>
          <p:txBody>
            <a:bodyPr lIns="0" anchor="ctr">
              <a:norm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449869">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利用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Figma</a:t>
              </a: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工具绘制高保真的产品原型</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26" name="Group 58"/>
          <p:cNvGrpSpPr/>
          <p:nvPr/>
        </p:nvGrpSpPr>
        <p:grpSpPr bwMode="auto">
          <a:xfrm>
            <a:off x="7567289" y="4805365"/>
            <a:ext cx="2736006" cy="884236"/>
            <a:chOff x="5076421" y="4804867"/>
            <a:chExt cx="2737142" cy="884673"/>
          </a:xfrm>
        </p:grpSpPr>
        <p:sp>
          <p:nvSpPr>
            <p:cNvPr id="43" name="Text Placeholder 8"/>
            <p:cNvSpPr txBox="1"/>
            <p:nvPr/>
          </p:nvSpPr>
          <p:spPr>
            <a:xfrm>
              <a:off x="5076421" y="4804867"/>
              <a:ext cx="1613072" cy="244596"/>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256">
                <a:defRPr/>
              </a:pPr>
              <a:r>
                <a:rPr lang="zh-CN" altLang="en-US" sz="1599" dirty="0">
                  <a:solidFill>
                    <a:schemeClr val="bg1">
                      <a:lumMod val="50000"/>
                    </a:schemeClr>
                  </a:solidFill>
                  <a:latin typeface="微软雅黑" panose="020B0503020204020204" pitchFamily="34" charset="-122"/>
                  <a:ea typeface="微软雅黑" panose="020B0503020204020204" pitchFamily="34" charset="-122"/>
                </a:rPr>
                <a:t>部署上线</a:t>
              </a:r>
              <a:endParaRPr lang="en-US" altLang="zh-CN" sz="15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Text Placeholder 1"/>
            <p:cNvSpPr txBox="1"/>
            <p:nvPr/>
          </p:nvSpPr>
          <p:spPr>
            <a:xfrm>
              <a:off x="5162155" y="5076463"/>
              <a:ext cx="2651408" cy="613077"/>
            </a:xfrm>
            <a:prstGeom prst="rect">
              <a:avLst/>
            </a:prstGeom>
          </p:spPr>
          <p:txBody>
            <a:bodyPr lIns="0" anchor="ctr">
              <a:normAutofit lnSpcReduction="1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449869">
                <a:defRPr/>
              </a:pPr>
              <a:r>
                <a:rPr lang="zh-CN" altLang="en-US" dirty="0">
                  <a:solidFill>
                    <a:schemeClr val="bg1">
                      <a:lumMod val="50000"/>
                    </a:schemeClr>
                  </a:solidFill>
                  <a:latin typeface="微软雅黑" panose="020B0503020204020204" pitchFamily="34" charset="-122"/>
                  <a:ea typeface="微软雅黑" panose="020B0503020204020204" pitchFamily="34" charset="-122"/>
                  <a:cs typeface="Open Sans" pitchFamily="34" charset="0"/>
                </a:rPr>
                <a:t>选择合适的云服务商进行产品发布，配置好服务器环境及相关安全设置后对外开放访问。</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Open Sans" pitchFamily="34" charset="0"/>
              </a:endParaRPr>
            </a:p>
          </p:txBody>
        </p:sp>
      </p:grpSp>
      <p:sp>
        <p:nvSpPr>
          <p:cNvPr id="14" name="文本框 13">
            <a:extLst>
              <a:ext uri="{FF2B5EF4-FFF2-40B4-BE49-F238E27FC236}">
                <a16:creationId xmlns:a16="http://schemas.microsoft.com/office/drawing/2014/main" id="{F2AF5F5A-1760-068F-09BC-8721731E4799}"/>
              </a:ext>
            </a:extLst>
          </p:cNvPr>
          <p:cNvSpPr txBox="1"/>
          <p:nvPr/>
        </p:nvSpPr>
        <p:spPr>
          <a:xfrm>
            <a:off x="2892152" y="450244"/>
            <a:ext cx="6101860"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四、</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sym typeface="+mn-lt"/>
              </a:rPr>
              <a:t>研究（设计）方法与技术路线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left)">
                                      <p:cBhvr>
                                        <p:cTn id="35" dur="500"/>
                                        <p:tgtEl>
                                          <p:spTgt spid="2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c 9"/>
          <p:cNvSpPr/>
          <p:nvPr/>
        </p:nvSpPr>
        <p:spPr>
          <a:xfrm rot="10800000">
            <a:off x="2649510" y="2702414"/>
            <a:ext cx="370000" cy="370114"/>
          </a:xfrm>
          <a:prstGeom prst="arc">
            <a:avLst>
              <a:gd name="adj1" fmla="val 1821037"/>
              <a:gd name="adj2" fmla="val 19752242"/>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cxnSp>
        <p:nvCxnSpPr>
          <p:cNvPr id="11" name="Straight Connector 10"/>
          <p:cNvCxnSpPr>
            <a:cxnSpLocks/>
            <a:stCxn id="10" idx="1"/>
          </p:cNvCxnSpPr>
          <p:nvPr/>
        </p:nvCxnSpPr>
        <p:spPr>
          <a:xfrm flipV="1">
            <a:off x="2834510" y="2887466"/>
            <a:ext cx="2987789" cy="5"/>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5616642" y="2887466"/>
            <a:ext cx="2839188"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8455830" y="2887466"/>
            <a:ext cx="2633530"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7" name="Arc 16"/>
          <p:cNvSpPr/>
          <p:nvPr/>
        </p:nvSpPr>
        <p:spPr>
          <a:xfrm rot="10800000">
            <a:off x="5431642" y="2702414"/>
            <a:ext cx="370000" cy="370114"/>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8" name="Arc 17"/>
          <p:cNvSpPr/>
          <p:nvPr/>
        </p:nvSpPr>
        <p:spPr>
          <a:xfrm rot="10800000">
            <a:off x="8272388" y="2702414"/>
            <a:ext cx="370000" cy="370114"/>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19" name="Arc 18"/>
          <p:cNvSpPr/>
          <p:nvPr/>
        </p:nvSpPr>
        <p:spPr>
          <a:xfrm rot="10960108">
            <a:off x="11077968" y="2702414"/>
            <a:ext cx="370000" cy="370114"/>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20"/>
          <p:cNvSpPr txBox="1"/>
          <p:nvPr/>
        </p:nvSpPr>
        <p:spPr>
          <a:xfrm>
            <a:off x="658522" y="2325220"/>
            <a:ext cx="2081500"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2024/11-2025/1</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3" name="TextBox 22"/>
          <p:cNvSpPr txBox="1"/>
          <p:nvPr/>
        </p:nvSpPr>
        <p:spPr>
          <a:xfrm>
            <a:off x="2932675" y="2309907"/>
            <a:ext cx="2557078"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2025/1/1-2025/1/20</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4" name="TextBox 23"/>
          <p:cNvSpPr txBox="1"/>
          <p:nvPr/>
        </p:nvSpPr>
        <p:spPr>
          <a:xfrm>
            <a:off x="3279589" y="3092445"/>
            <a:ext cx="1917585" cy="1814970"/>
          </a:xfrm>
          <a:prstGeom prst="rect">
            <a:avLst/>
          </a:prstGeom>
          <a:noFill/>
        </p:spPr>
        <p:txBody>
          <a:bodyPr wrap="square" lIns="91424" tIns="45713" rIns="91424" bIns="45713" rtlCol="0">
            <a:spAutoFit/>
          </a:bodyPr>
          <a:lstStyle/>
          <a:p>
            <a:r>
              <a:rPr lang="zh-CN" altLang="en-US"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整理资料，进行系统需求分析、明确设计方案，细化系统业务流程，对涉及的相关知识进行学习，为开发做前期准备工作</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5" name="TextBox 24"/>
          <p:cNvSpPr txBox="1"/>
          <p:nvPr/>
        </p:nvSpPr>
        <p:spPr>
          <a:xfrm>
            <a:off x="5846398" y="2310368"/>
            <a:ext cx="2557078"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2025/2/13-2025/3/7</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6" name="TextBox 25"/>
          <p:cNvSpPr txBox="1"/>
          <p:nvPr/>
        </p:nvSpPr>
        <p:spPr>
          <a:xfrm>
            <a:off x="6166144" y="3080941"/>
            <a:ext cx="1917585" cy="1077204"/>
          </a:xfrm>
          <a:prstGeom prst="rect">
            <a:avLst/>
          </a:prstGeom>
          <a:noFill/>
        </p:spPr>
        <p:txBody>
          <a:bodyPr wrap="square" lIns="91424" tIns="45713" rIns="91424" bIns="45713" rtlCol="0">
            <a:spAutoFit/>
          </a:bodyPr>
          <a:lstStyle/>
          <a:p>
            <a:pPr algn="just"/>
            <a:r>
              <a:rPr lang="zh-CN" alt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系统设计阶段，完成系统架构设计、数据库设计、功能设计及原型设计</a:t>
            </a:r>
            <a:endPar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7" name="TextBox 26"/>
          <p:cNvSpPr txBox="1"/>
          <p:nvPr/>
        </p:nvSpPr>
        <p:spPr>
          <a:xfrm>
            <a:off x="8687287" y="2310368"/>
            <a:ext cx="2557078"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2025/3/8-2025/4/20</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28" name="TextBox 27"/>
          <p:cNvSpPr txBox="1"/>
          <p:nvPr/>
        </p:nvSpPr>
        <p:spPr>
          <a:xfrm>
            <a:off x="8813802" y="3123651"/>
            <a:ext cx="1917585" cy="830983"/>
          </a:xfrm>
          <a:prstGeom prst="rect">
            <a:avLst/>
          </a:prstGeom>
          <a:noFill/>
        </p:spPr>
        <p:txBody>
          <a:bodyPr wrap="square" lIns="91424" tIns="45713" rIns="91424" bIns="45713" rtlCol="0">
            <a:spAutoFit/>
          </a:bodyPr>
          <a:lstStyle/>
          <a:p>
            <a:pPr algn="just"/>
            <a:r>
              <a:rPr lang="zh-CN" alt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系统的实现阶段，完成系统各个模块的开发与调试</a:t>
            </a:r>
            <a:endPar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3" name="文本框 2">
            <a:extLst>
              <a:ext uri="{FF2B5EF4-FFF2-40B4-BE49-F238E27FC236}">
                <a16:creationId xmlns:a16="http://schemas.microsoft.com/office/drawing/2014/main" id="{73755941-CAFF-92D7-2BD6-0D308079B027}"/>
              </a:ext>
            </a:extLst>
          </p:cNvPr>
          <p:cNvSpPr txBox="1"/>
          <p:nvPr/>
        </p:nvSpPr>
        <p:spPr>
          <a:xfrm>
            <a:off x="3188768" y="494528"/>
            <a:ext cx="6101860" cy="523220"/>
          </a:xfrm>
          <a:prstGeom prst="rect">
            <a:avLst/>
          </a:prstGeom>
          <a:noFill/>
        </p:spPr>
        <p:txBody>
          <a:bodyPr wrap="square">
            <a:spAutoFit/>
          </a:bodyPr>
          <a:lstStyle/>
          <a:p>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五、</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sym typeface="+mn-lt"/>
              </a:rPr>
              <a:t>工作步骤与时间安排</a:t>
            </a:r>
            <a:endParaRPr lang="zh-CN" altLang="en-US" dirty="0"/>
          </a:p>
        </p:txBody>
      </p:sp>
      <p:sp>
        <p:nvSpPr>
          <p:cNvPr id="6" name="TextBox 23">
            <a:extLst>
              <a:ext uri="{FF2B5EF4-FFF2-40B4-BE49-F238E27FC236}">
                <a16:creationId xmlns:a16="http://schemas.microsoft.com/office/drawing/2014/main" id="{394539FE-C2B9-8372-FAB5-A4974E516F4B}"/>
              </a:ext>
            </a:extLst>
          </p:cNvPr>
          <p:cNvSpPr txBox="1"/>
          <p:nvPr/>
        </p:nvSpPr>
        <p:spPr>
          <a:xfrm>
            <a:off x="761993" y="3072528"/>
            <a:ext cx="1917585" cy="1568877"/>
          </a:xfrm>
          <a:prstGeom prst="rect">
            <a:avLst/>
          </a:prstGeom>
          <a:noFill/>
        </p:spPr>
        <p:txBody>
          <a:bodyPr wrap="square" lIns="91424" tIns="45713" rIns="91424" bIns="45713" rtlCol="0">
            <a:spAutoFit/>
          </a:bodyPr>
          <a:lstStyle/>
          <a:p>
            <a:r>
              <a:rPr lang="zh-CN" altLang="en-US"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收集相关文献资料，了解国内外应用模式及发展现状，撰写开题报告并于</a:t>
            </a:r>
            <a:r>
              <a:rPr lang="en-US" altLang="zh-CN"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2025</a:t>
            </a:r>
            <a:r>
              <a:rPr lang="zh-CN" altLang="en-US"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年</a:t>
            </a:r>
            <a:r>
              <a:rPr lang="en-US" altLang="zh-CN"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1</a:t>
            </a:r>
            <a:r>
              <a:rPr lang="zh-CN" altLang="en-US"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月</a:t>
            </a:r>
            <a:r>
              <a:rPr lang="en-US" altLang="zh-CN"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7</a:t>
            </a:r>
            <a:r>
              <a:rPr lang="zh-CN" altLang="en-US" sz="1599" dirty="0">
                <a:solidFill>
                  <a:schemeClr val="accent6"/>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日答辩提交</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cxnSp>
        <p:nvCxnSpPr>
          <p:cNvPr id="12" name="Straight Connector 14">
            <a:extLst>
              <a:ext uri="{FF2B5EF4-FFF2-40B4-BE49-F238E27FC236}">
                <a16:creationId xmlns:a16="http://schemas.microsoft.com/office/drawing/2014/main" id="{E7F81795-E037-1BEA-0BA8-2FCFA9DDBB07}"/>
              </a:ext>
            </a:extLst>
          </p:cNvPr>
          <p:cNvCxnSpPr>
            <a:cxnSpLocks/>
            <a:stCxn id="19" idx="1"/>
          </p:cNvCxnSpPr>
          <p:nvPr/>
        </p:nvCxnSpPr>
        <p:spPr>
          <a:xfrm flipH="1">
            <a:off x="11244365" y="2887471"/>
            <a:ext cx="18603" cy="2317575"/>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31" name="Arc 17">
            <a:extLst>
              <a:ext uri="{FF2B5EF4-FFF2-40B4-BE49-F238E27FC236}">
                <a16:creationId xmlns:a16="http://schemas.microsoft.com/office/drawing/2014/main" id="{7900DE4E-77F6-8516-312A-D3EBF5279C0F}"/>
              </a:ext>
            </a:extLst>
          </p:cNvPr>
          <p:cNvSpPr/>
          <p:nvPr/>
        </p:nvSpPr>
        <p:spPr>
          <a:xfrm>
            <a:off x="8259107" y="4998349"/>
            <a:ext cx="370000" cy="370114"/>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cxnSp>
        <p:nvCxnSpPr>
          <p:cNvPr id="37" name="Straight Connector 10">
            <a:extLst>
              <a:ext uri="{FF2B5EF4-FFF2-40B4-BE49-F238E27FC236}">
                <a16:creationId xmlns:a16="http://schemas.microsoft.com/office/drawing/2014/main" id="{90034F51-4E4E-BDE8-DDF2-77005236505D}"/>
              </a:ext>
            </a:extLst>
          </p:cNvPr>
          <p:cNvCxnSpPr>
            <a:cxnSpLocks/>
          </p:cNvCxnSpPr>
          <p:nvPr/>
        </p:nvCxnSpPr>
        <p:spPr>
          <a:xfrm flipH="1">
            <a:off x="740479" y="2876263"/>
            <a:ext cx="2094030"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14">
            <a:extLst>
              <a:ext uri="{FF2B5EF4-FFF2-40B4-BE49-F238E27FC236}">
                <a16:creationId xmlns:a16="http://schemas.microsoft.com/office/drawing/2014/main" id="{5C4AEEF4-DD9D-B384-B7A4-98D15CEC4B57}"/>
              </a:ext>
            </a:extLst>
          </p:cNvPr>
          <p:cNvCxnSpPr>
            <a:cxnSpLocks/>
          </p:cNvCxnSpPr>
          <p:nvPr/>
        </p:nvCxnSpPr>
        <p:spPr>
          <a:xfrm>
            <a:off x="8444107" y="5181600"/>
            <a:ext cx="2822378" cy="0"/>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42" name="TextBox 26">
            <a:extLst>
              <a:ext uri="{FF2B5EF4-FFF2-40B4-BE49-F238E27FC236}">
                <a16:creationId xmlns:a16="http://schemas.microsoft.com/office/drawing/2014/main" id="{A60193B4-22E0-3A74-F757-B1A98123EB03}"/>
              </a:ext>
            </a:extLst>
          </p:cNvPr>
          <p:cNvSpPr txBox="1"/>
          <p:nvPr/>
        </p:nvSpPr>
        <p:spPr>
          <a:xfrm>
            <a:off x="8587584" y="4666863"/>
            <a:ext cx="2557078"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2025/4/20-2025/5/5</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43" name="TextBox 27">
            <a:extLst>
              <a:ext uri="{FF2B5EF4-FFF2-40B4-BE49-F238E27FC236}">
                <a16:creationId xmlns:a16="http://schemas.microsoft.com/office/drawing/2014/main" id="{0CB89C8C-E291-7E8B-A10B-9BDFE8186889}"/>
              </a:ext>
            </a:extLst>
          </p:cNvPr>
          <p:cNvSpPr txBox="1"/>
          <p:nvPr/>
        </p:nvSpPr>
        <p:spPr>
          <a:xfrm>
            <a:off x="8813802" y="5318538"/>
            <a:ext cx="1917585" cy="830983"/>
          </a:xfrm>
          <a:prstGeom prst="rect">
            <a:avLst/>
          </a:prstGeom>
          <a:noFill/>
        </p:spPr>
        <p:txBody>
          <a:bodyPr wrap="square" lIns="91424" tIns="45713" rIns="91424" bIns="45713" rtlCol="0">
            <a:spAutoFit/>
          </a:bodyPr>
          <a:lstStyle/>
          <a:p>
            <a:r>
              <a:rPr lang="zh-CN" alt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系统测试，完善系统，并完成相对应的文档编写任务</a:t>
            </a:r>
            <a:endPar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44" name="Arc 17">
            <a:extLst>
              <a:ext uri="{FF2B5EF4-FFF2-40B4-BE49-F238E27FC236}">
                <a16:creationId xmlns:a16="http://schemas.microsoft.com/office/drawing/2014/main" id="{F446D820-86D9-9F95-F950-B056B9B741E9}"/>
              </a:ext>
            </a:extLst>
          </p:cNvPr>
          <p:cNvSpPr/>
          <p:nvPr/>
        </p:nvSpPr>
        <p:spPr>
          <a:xfrm>
            <a:off x="5388401" y="4997643"/>
            <a:ext cx="370000" cy="370114"/>
          </a:xfrm>
          <a:prstGeom prst="arc">
            <a:avLst>
              <a:gd name="adj1" fmla="val 1821037"/>
              <a:gd name="adj2" fmla="val 19752242"/>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sz="2399">
              <a:latin typeface="Arial" panose="020B0604020202020204" pitchFamily="34" charset="0"/>
              <a:ea typeface="微软雅黑" panose="020B0503020204020204" pitchFamily="34" charset="-122"/>
              <a:sym typeface="Arial" panose="020B0604020202020204" pitchFamily="34" charset="0"/>
            </a:endParaRPr>
          </a:p>
        </p:txBody>
      </p:sp>
      <p:cxnSp>
        <p:nvCxnSpPr>
          <p:cNvPr id="45" name="Straight Connector 14">
            <a:extLst>
              <a:ext uri="{FF2B5EF4-FFF2-40B4-BE49-F238E27FC236}">
                <a16:creationId xmlns:a16="http://schemas.microsoft.com/office/drawing/2014/main" id="{C6BE41D3-DD89-D0FD-7B42-FB8C70D410F3}"/>
              </a:ext>
            </a:extLst>
          </p:cNvPr>
          <p:cNvCxnSpPr>
            <a:cxnSpLocks/>
            <a:stCxn id="44" idx="1"/>
          </p:cNvCxnSpPr>
          <p:nvPr/>
        </p:nvCxnSpPr>
        <p:spPr>
          <a:xfrm flipV="1">
            <a:off x="5573401" y="5180894"/>
            <a:ext cx="2963054" cy="1806"/>
          </a:xfrm>
          <a:prstGeom prst="line">
            <a:avLst/>
          </a:prstGeom>
          <a:ln w="50800">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46" name="TextBox 26">
            <a:extLst>
              <a:ext uri="{FF2B5EF4-FFF2-40B4-BE49-F238E27FC236}">
                <a16:creationId xmlns:a16="http://schemas.microsoft.com/office/drawing/2014/main" id="{BAA34925-1723-F6AF-4B89-25CF3F8F3F39}"/>
              </a:ext>
            </a:extLst>
          </p:cNvPr>
          <p:cNvSpPr txBox="1"/>
          <p:nvPr/>
        </p:nvSpPr>
        <p:spPr>
          <a:xfrm>
            <a:off x="6234483" y="4666863"/>
            <a:ext cx="1401313" cy="420550"/>
          </a:xfrm>
          <a:prstGeom prst="rect">
            <a:avLst/>
          </a:prstGeom>
          <a:noFill/>
        </p:spPr>
        <p:txBody>
          <a:bodyPr wrap="none" lIns="91424" tIns="45713" rIns="91424" bIns="45713" rtlCol="0">
            <a:spAutoFit/>
          </a:bodyPr>
          <a:lstStyle/>
          <a:p>
            <a:r>
              <a:rPr lang="en-US" altLang="zh-CN" sz="2133" dirty="0">
                <a:latin typeface="Arial" panose="020B0604020202020204" pitchFamily="34" charset="0"/>
                <a:ea typeface="微软雅黑" panose="020B0503020204020204" pitchFamily="34" charset="-122"/>
                <a:cs typeface="Open Sans" pitchFamily="34" charset="0"/>
                <a:sym typeface="Arial" panose="020B0604020202020204" pitchFamily="34" charset="0"/>
              </a:rPr>
              <a:t>2025/5/20</a:t>
            </a:r>
            <a:endParaRPr lang="en-US" sz="2133" dirty="0">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
        <p:nvSpPr>
          <p:cNvPr id="48" name="TextBox 27">
            <a:extLst>
              <a:ext uri="{FF2B5EF4-FFF2-40B4-BE49-F238E27FC236}">
                <a16:creationId xmlns:a16="http://schemas.microsoft.com/office/drawing/2014/main" id="{2DE4D98E-F7D1-1DCF-1E30-900B96B507B4}"/>
              </a:ext>
            </a:extLst>
          </p:cNvPr>
          <p:cNvSpPr txBox="1"/>
          <p:nvPr/>
        </p:nvSpPr>
        <p:spPr>
          <a:xfrm>
            <a:off x="5943096" y="5360971"/>
            <a:ext cx="1917585" cy="830983"/>
          </a:xfrm>
          <a:prstGeom prst="rect">
            <a:avLst/>
          </a:prstGeom>
          <a:noFill/>
        </p:spPr>
        <p:txBody>
          <a:bodyPr wrap="square" lIns="91424" tIns="45713" rIns="91424" bIns="45713" rtlCol="0">
            <a:spAutoFit/>
          </a:bodyPr>
          <a:lstStyle/>
          <a:p>
            <a:pPr algn="just"/>
            <a:r>
              <a:rPr lang="zh-CN" alt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准备答辩，完成</a:t>
            </a:r>
            <a:r>
              <a:rPr lang="en-US" altLang="zh-CN"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PPT</a:t>
            </a:r>
            <a:r>
              <a:rPr lang="zh-CN" alt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rPr>
              <a:t>的设计，并准时参加毕业答辩</a:t>
            </a:r>
            <a:endParaRPr lang="en-US" sz="1600" dirty="0">
              <a:solidFill>
                <a:schemeClr val="tx1">
                  <a:lumMod val="50000"/>
                  <a:lumOff val="50000"/>
                </a:schemeClr>
              </a:solidFill>
              <a:latin typeface="Arial" panose="020B0604020202020204" pitchFamily="34" charset="0"/>
              <a:ea typeface="微软雅黑" panose="020B0503020204020204" pitchFamily="34" charset="-122"/>
              <a:cs typeface="Open Sans"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25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2)">
                                      <p:cBhvr>
                                        <p:cTn id="17" dur="2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right)">
                                      <p:cBhvr>
                                        <p:cTn id="22" dur="25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2"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2)">
                                      <p:cBhvr>
                                        <p:cTn id="27" dur="25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2)">
                                      <p:cBhvr>
                                        <p:cTn id="37" dur="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anim calcmode="lin" valueType="num">
                                      <p:cBhvr>
                                        <p:cTn id="53" dur="1000" fill="hold"/>
                                        <p:tgtEl>
                                          <p:spTgt spid="23"/>
                                        </p:tgtEl>
                                        <p:attrNameLst>
                                          <p:attrName>ppt_x</p:attrName>
                                        </p:attrNameLst>
                                      </p:cBhvr>
                                      <p:tavLst>
                                        <p:tav tm="0">
                                          <p:val>
                                            <p:strVal val="#ppt_x"/>
                                          </p:val>
                                        </p:tav>
                                        <p:tav tm="100000">
                                          <p:val>
                                            <p:strVal val="#ppt_x"/>
                                          </p:val>
                                        </p:tav>
                                      </p:tavLst>
                                    </p:anim>
                                    <p:anim calcmode="lin" valueType="num">
                                      <p:cBhvr>
                                        <p:cTn id="54" dur="1000" fill="hold"/>
                                        <p:tgtEl>
                                          <p:spTgt spid="2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anim calcmode="lin" valueType="num">
                                      <p:cBhvr>
                                        <p:cTn id="58" dur="500" fill="hold"/>
                                        <p:tgtEl>
                                          <p:spTgt spid="21"/>
                                        </p:tgtEl>
                                        <p:attrNameLst>
                                          <p:attrName>ppt_x</p:attrName>
                                        </p:attrNameLst>
                                      </p:cBhvr>
                                      <p:tavLst>
                                        <p:tav tm="0">
                                          <p:val>
                                            <p:strVal val="#ppt_x"/>
                                          </p:val>
                                        </p:tav>
                                        <p:tav tm="100000">
                                          <p:val>
                                            <p:strVal val="#ppt_x"/>
                                          </p:val>
                                        </p:tav>
                                      </p:tavLst>
                                    </p:anim>
                                    <p:anim calcmode="lin" valueType="num">
                                      <p:cBhvr>
                                        <p:cTn id="59" dur="500" fill="hold"/>
                                        <p:tgtEl>
                                          <p:spTgt spid="21"/>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52"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Scale>
                                      <p:cBhvr>
                                        <p:cTn id="63" dur="5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500" decel="50000" fill="hold">
                                          <p:stCondLst>
                                            <p:cond delay="0"/>
                                          </p:stCondLst>
                                        </p:cTn>
                                        <p:tgtEl>
                                          <p:spTgt spid="24"/>
                                        </p:tgtEl>
                                        <p:attrNameLst>
                                          <p:attrName>ppt_x</p:attrName>
                                          <p:attrName>ppt_y</p:attrName>
                                        </p:attrNameLst>
                                      </p:cBhvr>
                                    </p:animMotion>
                                    <p:animEffect transition="in" filter="fade">
                                      <p:cBhvr>
                                        <p:cTn id="65" dur="500"/>
                                        <p:tgtEl>
                                          <p:spTgt spid="24"/>
                                        </p:tgtEl>
                                      </p:cBhvr>
                                    </p:animEffect>
                                  </p:childTnLst>
                                </p:cTn>
                              </p:par>
                            </p:childTnLst>
                          </p:cTn>
                        </p:par>
                        <p:par>
                          <p:cTn id="66" fill="hold">
                            <p:stCondLst>
                              <p:cond delay="1500"/>
                            </p:stCondLst>
                            <p:childTnLst>
                              <p:par>
                                <p:cTn id="67" presetID="52"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Scale>
                                      <p:cBhvr>
                                        <p:cTn id="69" dur="5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26"/>
                                        </p:tgtEl>
                                        <p:attrNameLst>
                                          <p:attrName>ppt_x</p:attrName>
                                          <p:attrName>ppt_y</p:attrName>
                                        </p:attrNameLst>
                                      </p:cBhvr>
                                    </p:animMotion>
                                    <p:animEffect transition="in" filter="fade">
                                      <p:cBhvr>
                                        <p:cTn id="71" dur="500"/>
                                        <p:tgtEl>
                                          <p:spTgt spid="26"/>
                                        </p:tgtEl>
                                      </p:cBhvr>
                                    </p:animEffect>
                                  </p:childTnLst>
                                </p:cTn>
                              </p:par>
                            </p:childTnLst>
                          </p:cTn>
                        </p:par>
                        <p:par>
                          <p:cTn id="72" fill="hold">
                            <p:stCondLst>
                              <p:cond delay="2000"/>
                            </p:stCondLst>
                            <p:childTnLst>
                              <p:par>
                                <p:cTn id="73" presetID="52" presetClass="entr" presetSubtype="0"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Scale>
                                      <p:cBhvr>
                                        <p:cTn id="75" dur="5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500" decel="50000" fill="hold">
                                          <p:stCondLst>
                                            <p:cond delay="0"/>
                                          </p:stCondLst>
                                        </p:cTn>
                                        <p:tgtEl>
                                          <p:spTgt spid="28"/>
                                        </p:tgtEl>
                                        <p:attrNameLst>
                                          <p:attrName>ppt_x</p:attrName>
                                          <p:attrName>ppt_y</p:attrName>
                                        </p:attrNameLst>
                                      </p:cBhvr>
                                    </p:animMotion>
                                    <p:animEffect transition="in" filter="fade">
                                      <p:cBhvr>
                                        <p:cTn id="77" dur="500"/>
                                        <p:tgtEl>
                                          <p:spTgt spid="28"/>
                                        </p:tgtEl>
                                      </p:cBhvr>
                                    </p:animEffect>
                                  </p:childTnLst>
                                </p:cTn>
                              </p:par>
                            </p:childTnLst>
                          </p:cTn>
                        </p:par>
                        <p:par>
                          <p:cTn id="78" fill="hold">
                            <p:stCondLst>
                              <p:cond delay="2500"/>
                            </p:stCondLst>
                            <p:childTnLst>
                              <p:par>
                                <p:cTn id="79" presetID="52" presetClass="entr" presetSubtype="0" fill="hold" grpId="0" nodeType="afterEffect">
                                  <p:stCondLst>
                                    <p:cond delay="0"/>
                                  </p:stCondLst>
                                  <p:childTnLst>
                                    <p:set>
                                      <p:cBhvr>
                                        <p:cTn id="80" dur="1" fill="hold">
                                          <p:stCondLst>
                                            <p:cond delay="0"/>
                                          </p:stCondLst>
                                        </p:cTn>
                                        <p:tgtEl>
                                          <p:spTgt spid="6"/>
                                        </p:tgtEl>
                                        <p:attrNameLst>
                                          <p:attrName>style.visibility</p:attrName>
                                        </p:attrNameLst>
                                      </p:cBhvr>
                                      <p:to>
                                        <p:strVal val="visible"/>
                                      </p:to>
                                    </p:set>
                                    <p:animScale>
                                      <p:cBhvr>
                                        <p:cTn id="81"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2" dur="500" decel="50000" fill="hold">
                                          <p:stCondLst>
                                            <p:cond delay="0"/>
                                          </p:stCondLst>
                                        </p:cTn>
                                        <p:tgtEl>
                                          <p:spTgt spid="6"/>
                                        </p:tgtEl>
                                        <p:attrNameLst>
                                          <p:attrName>ppt_x</p:attrName>
                                          <p:attrName>ppt_y</p:attrName>
                                        </p:attrNameLst>
                                      </p:cBhvr>
                                    </p:animMotion>
                                    <p:animEffect transition="in" filter="fade">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right)">
                                      <p:cBhvr>
                                        <p:cTn id="88" dur="25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2"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heel(2)">
                                      <p:cBhvr>
                                        <p:cTn id="93" dur="25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right)">
                                      <p:cBhvr>
                                        <p:cTn id="98" dur="25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25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1000"/>
                                        <p:tgtEl>
                                          <p:spTgt spid="42"/>
                                        </p:tgtEl>
                                      </p:cBhvr>
                                    </p:animEffect>
                                    <p:anim calcmode="lin" valueType="num">
                                      <p:cBhvr>
                                        <p:cTn id="109" dur="1000" fill="hold"/>
                                        <p:tgtEl>
                                          <p:spTgt spid="42"/>
                                        </p:tgtEl>
                                        <p:attrNameLst>
                                          <p:attrName>ppt_x</p:attrName>
                                        </p:attrNameLst>
                                      </p:cBhvr>
                                      <p:tavLst>
                                        <p:tav tm="0">
                                          <p:val>
                                            <p:strVal val="#ppt_x"/>
                                          </p:val>
                                        </p:tav>
                                        <p:tav tm="100000">
                                          <p:val>
                                            <p:strVal val="#ppt_x"/>
                                          </p:val>
                                        </p:tav>
                                      </p:tavLst>
                                    </p:anim>
                                    <p:anim calcmode="lin" valueType="num">
                                      <p:cBhvr>
                                        <p:cTn id="110" dur="1000" fill="hold"/>
                                        <p:tgtEl>
                                          <p:spTgt spid="42"/>
                                        </p:tgtEl>
                                        <p:attrNameLst>
                                          <p:attrName>ppt_y</p:attrName>
                                        </p:attrNameLst>
                                      </p:cBhvr>
                                      <p:tavLst>
                                        <p:tav tm="0">
                                          <p:val>
                                            <p:strVal val="#ppt_y-.1"/>
                                          </p:val>
                                        </p:tav>
                                        <p:tav tm="100000">
                                          <p:val>
                                            <p:strVal val="#ppt_y"/>
                                          </p:val>
                                        </p:tav>
                                      </p:tavLst>
                                    </p:anim>
                                  </p:childTnLst>
                                </p:cTn>
                              </p:par>
                            </p:childTnLst>
                          </p:cTn>
                        </p:par>
                        <p:par>
                          <p:cTn id="111" fill="hold">
                            <p:stCondLst>
                              <p:cond delay="1000"/>
                            </p:stCondLst>
                            <p:childTnLst>
                              <p:par>
                                <p:cTn id="112" presetID="52" presetClass="entr" presetSubtype="0" fill="hold" grpId="0" nodeType="afterEffect">
                                  <p:stCondLst>
                                    <p:cond delay="0"/>
                                  </p:stCondLst>
                                  <p:childTnLst>
                                    <p:set>
                                      <p:cBhvr>
                                        <p:cTn id="113" dur="1" fill="hold">
                                          <p:stCondLst>
                                            <p:cond delay="0"/>
                                          </p:stCondLst>
                                        </p:cTn>
                                        <p:tgtEl>
                                          <p:spTgt spid="43"/>
                                        </p:tgtEl>
                                        <p:attrNameLst>
                                          <p:attrName>style.visibility</p:attrName>
                                        </p:attrNameLst>
                                      </p:cBhvr>
                                      <p:to>
                                        <p:strVal val="visible"/>
                                      </p:to>
                                    </p:set>
                                    <p:animScale>
                                      <p:cBhvr>
                                        <p:cTn id="114" dur="5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500" decel="50000" fill="hold">
                                          <p:stCondLst>
                                            <p:cond delay="0"/>
                                          </p:stCondLst>
                                        </p:cTn>
                                        <p:tgtEl>
                                          <p:spTgt spid="43"/>
                                        </p:tgtEl>
                                        <p:attrNameLst>
                                          <p:attrName>ppt_x</p:attrName>
                                          <p:attrName>ppt_y</p:attrName>
                                        </p:attrNameLst>
                                      </p:cBhvr>
                                    </p:animMotion>
                                    <p:animEffect transition="in" filter="fade">
                                      <p:cBhvr>
                                        <p:cTn id="116" dur="500"/>
                                        <p:tgtEl>
                                          <p:spTgt spid="43"/>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2"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heel(2)">
                                      <p:cBhvr>
                                        <p:cTn id="121" dur="25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right)">
                                      <p:cBhvr>
                                        <p:cTn id="126" dur="25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47" presetClass="entr" presetSubtype="0"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fade">
                                      <p:cBhvr>
                                        <p:cTn id="131" dur="1000"/>
                                        <p:tgtEl>
                                          <p:spTgt spid="46"/>
                                        </p:tgtEl>
                                      </p:cBhvr>
                                    </p:animEffect>
                                    <p:anim calcmode="lin" valueType="num">
                                      <p:cBhvr>
                                        <p:cTn id="132" dur="1000" fill="hold"/>
                                        <p:tgtEl>
                                          <p:spTgt spid="46"/>
                                        </p:tgtEl>
                                        <p:attrNameLst>
                                          <p:attrName>ppt_x</p:attrName>
                                        </p:attrNameLst>
                                      </p:cBhvr>
                                      <p:tavLst>
                                        <p:tav tm="0">
                                          <p:val>
                                            <p:strVal val="#ppt_x"/>
                                          </p:val>
                                        </p:tav>
                                        <p:tav tm="100000">
                                          <p:val>
                                            <p:strVal val="#ppt_x"/>
                                          </p:val>
                                        </p:tav>
                                      </p:tavLst>
                                    </p:anim>
                                    <p:anim calcmode="lin" valueType="num">
                                      <p:cBhvr>
                                        <p:cTn id="133" dur="1000" fill="hold"/>
                                        <p:tgtEl>
                                          <p:spTgt spid="46"/>
                                        </p:tgtEl>
                                        <p:attrNameLst>
                                          <p:attrName>ppt_y</p:attrName>
                                        </p:attrNameLst>
                                      </p:cBhvr>
                                      <p:tavLst>
                                        <p:tav tm="0">
                                          <p:val>
                                            <p:strVal val="#ppt_y-.1"/>
                                          </p:val>
                                        </p:tav>
                                        <p:tav tm="100000">
                                          <p:val>
                                            <p:strVal val="#ppt_y"/>
                                          </p:val>
                                        </p:tav>
                                      </p:tavLst>
                                    </p:anim>
                                  </p:childTnLst>
                                </p:cTn>
                              </p:par>
                            </p:childTnLst>
                          </p:cTn>
                        </p:par>
                        <p:par>
                          <p:cTn id="134" fill="hold">
                            <p:stCondLst>
                              <p:cond delay="1000"/>
                            </p:stCondLst>
                            <p:childTnLst>
                              <p:par>
                                <p:cTn id="135" presetID="52" presetClass="entr" presetSubtype="0" fill="hold" grpId="0" nodeType="afterEffect">
                                  <p:stCondLst>
                                    <p:cond delay="0"/>
                                  </p:stCondLst>
                                  <p:childTnLst>
                                    <p:set>
                                      <p:cBhvr>
                                        <p:cTn id="136" dur="1" fill="hold">
                                          <p:stCondLst>
                                            <p:cond delay="0"/>
                                          </p:stCondLst>
                                        </p:cTn>
                                        <p:tgtEl>
                                          <p:spTgt spid="48"/>
                                        </p:tgtEl>
                                        <p:attrNameLst>
                                          <p:attrName>style.visibility</p:attrName>
                                        </p:attrNameLst>
                                      </p:cBhvr>
                                      <p:to>
                                        <p:strVal val="visible"/>
                                      </p:to>
                                    </p:set>
                                    <p:animScale>
                                      <p:cBhvr>
                                        <p:cTn id="137" dur="5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8" dur="500" decel="50000" fill="hold">
                                          <p:stCondLst>
                                            <p:cond delay="0"/>
                                          </p:stCondLst>
                                        </p:cTn>
                                        <p:tgtEl>
                                          <p:spTgt spid="48"/>
                                        </p:tgtEl>
                                        <p:attrNameLst>
                                          <p:attrName>ppt_x</p:attrName>
                                          <p:attrName>ppt_y</p:attrName>
                                        </p:attrNameLst>
                                      </p:cBhvr>
                                    </p:animMotion>
                                    <p:animEffect transition="in" filter="fade">
                                      <p:cBhvr>
                                        <p:cTn id="13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1" grpId="0"/>
      <p:bldP spid="23" grpId="0"/>
      <p:bldP spid="24" grpId="0"/>
      <p:bldP spid="25" grpId="0"/>
      <p:bldP spid="26" grpId="0"/>
      <p:bldP spid="27" grpId="0"/>
      <p:bldP spid="28" grpId="0"/>
      <p:bldP spid="6" grpId="0"/>
      <p:bldP spid="31" grpId="0" animBg="1"/>
      <p:bldP spid="42" grpId="0"/>
      <p:bldP spid="43" grpId="0"/>
      <p:bldP spid="44" grpId="0" animBg="1"/>
      <p:bldP spid="46"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致谢</a:t>
            </a:r>
            <a:br>
              <a:rPr lang="en-US" altLang="zh-CN" dirty="0"/>
            </a:br>
            <a:r>
              <a:rPr lang="zh-CN" altLang="en-US" dirty="0"/>
              <a:t>各位导师和同学</a:t>
            </a:r>
          </a:p>
        </p:txBody>
      </p:sp>
      <p:sp>
        <p:nvSpPr>
          <p:cNvPr id="7" name="文本占位符 6"/>
          <p:cNvSpPr>
            <a:spLocks noGrp="1"/>
          </p:cNvSpPr>
          <p:nvPr>
            <p:ph type="body" sz="quarter" idx="18"/>
          </p:nvPr>
        </p:nvSpPr>
        <p:spPr/>
        <p:txBody>
          <a:bodyPr/>
          <a:lstStyle/>
          <a:p>
            <a:r>
              <a:rPr lang="zh-CN" altLang="en-US" dirty="0"/>
              <a:t>西北大学       信息科学与技术学院（软件学院）</a:t>
            </a:r>
            <a:endParaRPr lang="en-US" altLang="en-US" dirty="0"/>
          </a:p>
        </p:txBody>
      </p:sp>
      <p:sp>
        <p:nvSpPr>
          <p:cNvPr id="6" name="文本占位符 5"/>
          <p:cNvSpPr>
            <a:spLocks noGrp="1"/>
          </p:cNvSpPr>
          <p:nvPr>
            <p:ph type="body" sz="quarter" idx="10"/>
          </p:nvPr>
        </p:nvSpPr>
        <p:spPr/>
        <p:txBody>
          <a:bodyPr/>
          <a:lstStyle/>
          <a:p>
            <a:r>
              <a:rPr lang="zh-CN" altLang="en-US" dirty="0"/>
              <a:t>答辩人：俞家宝</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7282" y="1700808"/>
            <a:ext cx="10887030" cy="4083608"/>
            <a:chOff x="757282" y="1700808"/>
            <a:chExt cx="10887030"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7282" y="1700808"/>
              <a:ext cx="10887030" cy="4083608"/>
              <a:chOff x="1175743" y="1700808"/>
              <a:chExt cx="10463755" cy="4083608"/>
            </a:xfrm>
          </p:grpSpPr>
          <p:sp>
            <p:nvSpPr>
              <p:cNvPr id="7" name="iṡľïḑè"/>
              <p:cNvSpPr txBox="1"/>
              <p:nvPr/>
            </p:nvSpPr>
            <p:spPr bwMode="auto">
              <a:xfrm>
                <a:off x="3941203" y="1779399"/>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200000"/>
                  </a:lnSpc>
                </a:pPr>
                <a:r>
                  <a:rPr lang="zh-CN" altLang="en-US" sz="2400" dirty="0">
                    <a:latin typeface="+mn-lt"/>
                    <a:ea typeface="+mn-ea"/>
                    <a:sym typeface="+mn-lt"/>
                  </a:rPr>
                  <a:t>一、选题的背景与意义</a:t>
                </a:r>
                <a:endParaRPr lang="en-US" altLang="zh-CN" sz="2400" dirty="0">
                  <a:latin typeface="+mn-lt"/>
                  <a:ea typeface="+mn-ea"/>
                  <a:sym typeface="+mn-lt"/>
                </a:endParaRPr>
              </a:p>
              <a:p>
                <a:pPr>
                  <a:lnSpc>
                    <a:spcPct val="200000"/>
                  </a:lnSpc>
                </a:pPr>
                <a:r>
                  <a:rPr lang="zh-CN" altLang="en-US" sz="2400" dirty="0">
                    <a:latin typeface="+mn-lt"/>
                    <a:ea typeface="+mn-ea"/>
                    <a:sym typeface="+mn-lt"/>
                  </a:rPr>
                  <a:t>二、</a:t>
                </a:r>
                <a:r>
                  <a:rPr lang="zh-CN" altLang="en-US" sz="2400" dirty="0">
                    <a:sym typeface="+mn-lt"/>
                  </a:rPr>
                  <a:t>理论与实证准备</a:t>
                </a:r>
                <a:endParaRPr lang="en-US" altLang="zh-CN" sz="2400" dirty="0">
                  <a:sym typeface="+mn-lt"/>
                </a:endParaRPr>
              </a:p>
              <a:p>
                <a:pPr>
                  <a:lnSpc>
                    <a:spcPct val="200000"/>
                  </a:lnSpc>
                </a:pPr>
                <a:r>
                  <a:rPr lang="zh-CN" altLang="en-US" sz="2400" dirty="0">
                    <a:latin typeface="+mn-lt"/>
                    <a:ea typeface="+mn-ea"/>
                    <a:sym typeface="+mn-lt"/>
                  </a:rPr>
                  <a:t>三、</a:t>
                </a:r>
                <a:r>
                  <a:rPr lang="zh-CN" altLang="en-US" sz="2400" dirty="0">
                    <a:sym typeface="+mn-lt"/>
                  </a:rPr>
                  <a:t>拟解决的问题</a:t>
                </a:r>
                <a:endParaRPr lang="en-US" altLang="zh-CN" sz="2400" dirty="0">
                  <a:sym typeface="+mn-lt"/>
                </a:endParaRPr>
              </a:p>
              <a:p>
                <a:pPr>
                  <a:lnSpc>
                    <a:spcPct val="200000"/>
                  </a:lnSpc>
                </a:pPr>
                <a:r>
                  <a:rPr lang="zh-CN" altLang="en-US" sz="2400" dirty="0">
                    <a:latin typeface="+mn-lt"/>
                    <a:ea typeface="+mn-ea"/>
                    <a:sym typeface="+mn-lt"/>
                  </a:rPr>
                  <a:t>四、</a:t>
                </a:r>
                <a:r>
                  <a:rPr lang="zh-CN" altLang="en-US" sz="2400" dirty="0">
                    <a:sym typeface="+mn-lt"/>
                  </a:rPr>
                  <a:t>研究（设计）方法与技术路线 </a:t>
                </a:r>
                <a:endParaRPr lang="en-US" altLang="zh-CN" sz="2400" dirty="0">
                  <a:sym typeface="+mn-lt"/>
                </a:endParaRPr>
              </a:p>
              <a:p>
                <a:pPr>
                  <a:lnSpc>
                    <a:spcPct val="200000"/>
                  </a:lnSpc>
                </a:pPr>
                <a:r>
                  <a:rPr lang="zh-CN" altLang="en-US" sz="2400" dirty="0">
                    <a:latin typeface="+mn-lt"/>
                    <a:ea typeface="+mn-ea"/>
                    <a:sym typeface="+mn-lt"/>
                  </a:rPr>
                  <a:t>五、</a:t>
                </a:r>
                <a:r>
                  <a:rPr lang="zh-CN" altLang="en-US" sz="2400" dirty="0">
                    <a:sym typeface="+mn-lt"/>
                  </a:rPr>
                  <a:t>工作步骤与时间安排</a:t>
                </a:r>
                <a:endParaRPr lang="en-US" altLang="zh-CN" sz="2400" dirty="0">
                  <a:sym typeface="+mn-lt"/>
                </a:endParaRPr>
              </a:p>
              <a:p>
                <a:pPr>
                  <a:lnSpc>
                    <a:spcPct val="200000"/>
                  </a:lnSpc>
                </a:pPr>
                <a:endParaRPr lang="en-US" altLang="zh-CN" sz="2400" dirty="0">
                  <a:latin typeface="+mn-lt"/>
                  <a:ea typeface="+mn-ea"/>
                  <a:sym typeface="+mn-lt"/>
                </a:endParaRPr>
              </a:p>
            </p:txBody>
          </p:sp>
          <p:cxnSp>
            <p:nvCxnSpPr>
              <p:cNvPr id="8" name="直接连接符 7"/>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p:cNvSpPr txBox="1"/>
              <p:nvPr/>
            </p:nvSpPr>
            <p:spPr>
              <a:xfrm>
                <a:off x="1175743" y="1700808"/>
                <a:ext cx="2521108" cy="584775"/>
              </a:xfrm>
              <a:prstGeom prst="rect">
                <a:avLst/>
              </a:prstGeom>
              <a:solidFill>
                <a:schemeClr val="bg1"/>
              </a:solidFill>
            </p:spPr>
            <p:txBody>
              <a:bodyPr wrap="square" rtlCol="0">
                <a:spAutoFit/>
              </a:bodyPr>
              <a:lstStyle/>
              <a:p>
                <a:pPr algn="r"/>
                <a:r>
                  <a:rPr lang="zh-CN" altLang="en-US" sz="3200" b="1" dirty="0">
                    <a:solidFill>
                      <a:schemeClr val="accent1"/>
                    </a:solidFill>
                    <a:cs typeface="+mn-ea"/>
                    <a:sym typeface="+mn-lt"/>
                  </a:rPr>
                  <a:t>汇报大纲</a:t>
                </a:r>
                <a:endParaRPr lang="tr-TR" sz="3200" b="1" dirty="0">
                  <a:solidFill>
                    <a:schemeClr val="accent1"/>
                  </a:solidFill>
                  <a:cs typeface="+mn-ea"/>
                  <a:sym typeface="+mn-lt"/>
                </a:endParaRPr>
              </a:p>
            </p:txBody>
          </p:sp>
        </p:grpSp>
        <p:sp>
          <p:nvSpPr>
            <p:cNvPr id="10"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sz="2800" dirty="0">
                <a:latin typeface="+mn-lt"/>
                <a:ea typeface="+mn-ea"/>
                <a:sym typeface="+mn-lt"/>
              </a:rPr>
              <a:t>选题的背景与意义</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dirty="0"/>
          </a:p>
        </p:txBody>
      </p:sp>
      <p:sp>
        <p:nvSpPr>
          <p:cNvPr id="5" name="矩形 4"/>
          <p:cNvSpPr/>
          <p:nvPr/>
        </p:nvSpPr>
        <p:spPr>
          <a:xfrm>
            <a:off x="1485269" y="1605117"/>
            <a:ext cx="6169900" cy="3846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50000"/>
              </a:lnSpc>
            </a:pPr>
            <a:r>
              <a:rPr lang="zh-CN" altLang="en-US" sz="1600" dirty="0">
                <a:solidFill>
                  <a:schemeClr val="tx1">
                    <a:lumMod val="50000"/>
                    <a:lumOff val="50000"/>
                  </a:schemeClr>
                </a:solidFill>
              </a:rPr>
              <a:t>        近年来，我国宠物行业迎来了的迅速发展，但同时也伴随着一些社会挑战。例如，宠物弃养、无序繁殖和意外走失等现象的增加，导致流浪动物数量不断上升，从而加大了救助工作的难度与复杂性。传统救助模式在处理这些问题时表现出明显的局限性，如缺乏科学有效的管理方法、资金和物资短缺、领养流程不畅等问题。鉴于上述情况，我决定设计并实现一款基于软件工程技术的流浪动物救助平台。希望该系统能为流浪动物救助工作的提供一份力量，一定程度上缓解流浪动物救助工作所面临的困难。同时，也希望该系统能为流浪动物救助的信息化进程提供了创新性的解决方案与实践范例。</a:t>
            </a:r>
          </a:p>
        </p:txBody>
      </p:sp>
      <p:sp>
        <p:nvSpPr>
          <p:cNvPr id="7" name="矩形 6"/>
          <p:cNvSpPr/>
          <p:nvPr/>
        </p:nvSpPr>
        <p:spPr>
          <a:xfrm>
            <a:off x="1033787" y="1223844"/>
            <a:ext cx="7052937" cy="369332"/>
          </a:xfrm>
          <a:prstGeom prst="rect">
            <a:avLst/>
          </a:prstGeom>
        </p:spPr>
        <p:txBody>
          <a:bodyPr wrap="square">
            <a:spAutoFit/>
          </a:bodyPr>
          <a:lstStyle/>
          <a:p>
            <a:r>
              <a:rPr lang="zh-CN" altLang="en-US" b="1" dirty="0">
                <a:solidFill>
                  <a:schemeClr val="accent2">
                    <a:lumMod val="75000"/>
                  </a:schemeClr>
                </a:solidFill>
              </a:rPr>
              <a:t>(一) 选题背景及意义</a:t>
            </a:r>
          </a:p>
        </p:txBody>
      </p:sp>
      <p:pic>
        <p:nvPicPr>
          <p:cNvPr id="11" name="图片占位符 10"/>
          <p:cNvPicPr>
            <a:picLocks noGrp="1" noChangeAspect="1"/>
          </p:cNvPicPr>
          <p:nvPr>
            <p:ph type="pic" idx="13"/>
          </p:nvPr>
        </p:nvPicPr>
        <p:blipFill>
          <a:blip r:embed="rId3" cstate="print">
            <a:extLst>
              <a:ext uri="{28A0092B-C50C-407E-A947-70E740481C1C}">
                <a14:useLocalDpi xmlns:a14="http://schemas.microsoft.com/office/drawing/2010/main" val="0"/>
              </a:ext>
            </a:extLst>
          </a:blip>
          <a:srcRect l="10938" r="10938"/>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279743" y="1706022"/>
            <a:ext cx="3641353" cy="3602891"/>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p>
          </p:txBody>
        </p:sp>
      </p:grpSp>
      <p:sp>
        <p:nvSpPr>
          <p:cNvPr id="9" name="矩形 3"/>
          <p:cNvSpPr>
            <a:spLocks noChangeArrowheads="1"/>
          </p:cNvSpPr>
          <p:nvPr/>
        </p:nvSpPr>
        <p:spPr bwMode="auto">
          <a:xfrm>
            <a:off x="4986277" y="3377706"/>
            <a:ext cx="2317899" cy="357474"/>
          </a:xfrm>
          <a:prstGeom prst="rect">
            <a:avLst/>
          </a:prstGeom>
          <a:solidFill>
            <a:schemeClr val="accent1"/>
          </a:solidFill>
          <a:ln>
            <a:noFill/>
          </a:ln>
        </p:spPr>
        <p:txBody>
          <a:bodyPr wrap="square" lIns="86683" tIns="43341" rIns="86683" bIns="43341">
            <a:spAutoFit/>
          </a:bodyP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a:lnSpc>
                <a:spcPct val="120000"/>
              </a:lnSpc>
              <a:buNone/>
            </a:pPr>
            <a:r>
              <a:rPr lang="zh-CN" altLang="en-US" sz="1599" dirty="0">
                <a:solidFill>
                  <a:schemeClr val="bg1"/>
                </a:solidFill>
                <a:latin typeface="Arial" panose="020B0604020202020204" pitchFamily="34" charset="0"/>
                <a:cs typeface="+mn-ea"/>
                <a:sym typeface="Arial" panose="020B0604020202020204" pitchFamily="34" charset="0"/>
              </a:rPr>
              <a:t>（二）、选题目标</a:t>
            </a:r>
            <a:endParaRPr lang="en-US" altLang="zh-CN" sz="1599" dirty="0">
              <a:solidFill>
                <a:schemeClr val="bg1"/>
              </a:solidFill>
              <a:latin typeface="Arial" panose="020B0604020202020204" pitchFamily="34" charset="0"/>
              <a:cs typeface="+mn-ea"/>
              <a:sym typeface="Arial" panose="020B0604020202020204" pitchFamily="34" charset="0"/>
            </a:endParaRPr>
          </a:p>
        </p:txBody>
      </p:sp>
      <p:sp>
        <p:nvSpPr>
          <p:cNvPr id="25" name="TextBox 170"/>
          <p:cNvSpPr txBox="1"/>
          <p:nvPr/>
        </p:nvSpPr>
        <p:spPr>
          <a:xfrm>
            <a:off x="1336431" y="1993104"/>
            <a:ext cx="2527663" cy="362252"/>
          </a:xfrm>
          <a:prstGeom prst="rect">
            <a:avLst/>
          </a:prstGeom>
          <a:noFill/>
        </p:spPr>
        <p:txBody>
          <a:bodyPr wrap="square" lIns="91414" tIns="45707" rIns="91414" bIns="45707" rtlCol="0">
            <a:spAutoFit/>
          </a:bodyPr>
          <a:lstStyle/>
          <a:p>
            <a:pPr algn="r">
              <a:lnSpc>
                <a:spcPct val="120000"/>
              </a:lnSpc>
            </a:pPr>
            <a:r>
              <a:rPr lang="zh-CN" altLang="en-US"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缺乏科学有效的管理方法</a:t>
            </a:r>
            <a:endParaRPr lang="en-US" altLang="zh-CN"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171"/>
          <p:cNvSpPr txBox="1"/>
          <p:nvPr/>
        </p:nvSpPr>
        <p:spPr>
          <a:xfrm>
            <a:off x="1336431" y="2266479"/>
            <a:ext cx="2527663" cy="613668"/>
          </a:xfrm>
          <a:prstGeom prst="rect">
            <a:avLst/>
          </a:prstGeom>
          <a:noFill/>
        </p:spPr>
        <p:txBody>
          <a:bodyPr wrap="square" lIns="91414" tIns="45707" rIns="91414" bIns="45707"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该平台将会提供后台信息管理功能给管理员，实现有效的管理流程</a:t>
            </a:r>
            <a:endPar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560589" y="3601312"/>
            <a:ext cx="2303505" cy="362252"/>
          </a:xfrm>
          <a:prstGeom prst="rect">
            <a:avLst/>
          </a:prstGeom>
          <a:noFill/>
        </p:spPr>
        <p:txBody>
          <a:bodyPr wrap="square" lIns="91414" tIns="45707" rIns="91414" bIns="45707" rtlCol="0">
            <a:spAutoFit/>
          </a:bodyPr>
          <a:lstStyle/>
          <a:p>
            <a:pPr algn="r">
              <a:lnSpc>
                <a:spcPct val="120000"/>
              </a:lnSpc>
            </a:pPr>
            <a:r>
              <a:rPr lang="zh-CN" altLang="en-US"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领养流程繁杂、不畅</a:t>
            </a:r>
            <a:endParaRPr lang="en-US" altLang="zh-CN"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171"/>
          <p:cNvSpPr txBox="1"/>
          <p:nvPr/>
        </p:nvSpPr>
        <p:spPr>
          <a:xfrm>
            <a:off x="1454784" y="3874688"/>
            <a:ext cx="2409310" cy="890667"/>
          </a:xfrm>
          <a:prstGeom prst="rect">
            <a:avLst/>
          </a:prstGeom>
          <a:noFill/>
        </p:spPr>
        <p:txBody>
          <a:bodyPr wrap="square" lIns="91414" tIns="45707" rIns="91414" bIns="45707"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该平台将会实现动物线上领养申请功能，简化流程以加强用户领养动物的积极性</a:t>
            </a:r>
            <a:endPar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1560589" y="5111631"/>
            <a:ext cx="2303505" cy="362252"/>
          </a:xfrm>
          <a:prstGeom prst="rect">
            <a:avLst/>
          </a:prstGeom>
          <a:noFill/>
        </p:spPr>
        <p:txBody>
          <a:bodyPr wrap="square" lIns="91414" tIns="45707" rIns="91414" bIns="45707" rtlCol="0">
            <a:spAutoFit/>
          </a:bodyPr>
          <a:lstStyle/>
          <a:p>
            <a:pPr algn="r">
              <a:lnSpc>
                <a:spcPct val="120000"/>
              </a:lnSpc>
            </a:pPr>
            <a:r>
              <a:rPr lang="zh-CN" altLang="en-US"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资金和物资短缺</a:t>
            </a:r>
            <a:endParaRPr lang="en-US" altLang="zh-CN"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171"/>
          <p:cNvSpPr txBox="1"/>
          <p:nvPr/>
        </p:nvSpPr>
        <p:spPr>
          <a:xfrm>
            <a:off x="1336431" y="5385006"/>
            <a:ext cx="2527663" cy="890667"/>
          </a:xfrm>
          <a:prstGeom prst="rect">
            <a:avLst/>
          </a:prstGeom>
          <a:noFill/>
        </p:spPr>
        <p:txBody>
          <a:bodyPr wrap="square" lIns="91414" tIns="45707" rIns="91414" bIns="45707" rtlCol="0">
            <a:spAutoFit/>
          </a:bodyPr>
          <a:lstStyle/>
          <a:p>
            <a:pPr algn="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该平台将会提供实名制的求助发布功能，让需要帮助的用户能够通过平台寻求更多爱心人士的救助</a:t>
            </a:r>
            <a:endPar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8286704" y="3741988"/>
            <a:ext cx="3190188" cy="362252"/>
          </a:xfrm>
          <a:prstGeom prst="rect">
            <a:avLst/>
          </a:prstGeom>
          <a:noFill/>
        </p:spPr>
        <p:txBody>
          <a:bodyPr wrap="square" lIns="91414" tIns="45707" rIns="91414" bIns="45707" rtlCol="0">
            <a:spAutoFit/>
          </a:bodyPr>
          <a:lstStyle/>
          <a:p>
            <a:pPr>
              <a:lnSpc>
                <a:spcPct val="120000"/>
              </a:lnSpc>
            </a:pPr>
            <a:r>
              <a:rPr lang="zh-CN" altLang="en-US"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流浪动物救助在社会关注度不足</a:t>
            </a:r>
            <a:endParaRPr lang="en-US" altLang="zh-CN"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71"/>
          <p:cNvSpPr txBox="1"/>
          <p:nvPr/>
        </p:nvSpPr>
        <p:spPr>
          <a:xfrm>
            <a:off x="8286704" y="4015364"/>
            <a:ext cx="2450516" cy="1167666"/>
          </a:xfrm>
          <a:prstGeom prst="rect">
            <a:avLst/>
          </a:prstGeom>
          <a:noFill/>
        </p:spPr>
        <p:txBody>
          <a:bodyPr wrap="square" lIns="91414" tIns="45707" rIns="91414" bIns="45707"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该平台将会设有专门的社区板块，鼓励用户分享经验、发布求助信息及参与讨论，以此来增加公众对于流浪动物救助的关注度</a:t>
            </a:r>
            <a:endPar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104971" y="1993104"/>
            <a:ext cx="2303505" cy="362252"/>
          </a:xfrm>
          <a:prstGeom prst="rect">
            <a:avLst/>
          </a:prstGeom>
          <a:noFill/>
        </p:spPr>
        <p:txBody>
          <a:bodyPr wrap="square" lIns="91414" tIns="45707" rIns="91414" bIns="45707" rtlCol="0">
            <a:spAutoFit/>
          </a:bodyPr>
          <a:lstStyle/>
          <a:p>
            <a:pPr>
              <a:lnSpc>
                <a:spcPct val="120000"/>
              </a:lnSpc>
            </a:pPr>
            <a:r>
              <a:rPr lang="zh-CN" altLang="en-US"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救助站缺乏信息和交流</a:t>
            </a:r>
            <a:endParaRPr lang="en-US" altLang="zh-CN" sz="1599"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8104973" y="2266479"/>
            <a:ext cx="2450516" cy="1167666"/>
          </a:xfrm>
          <a:prstGeom prst="rect">
            <a:avLst/>
          </a:prstGeom>
          <a:noFill/>
        </p:spPr>
        <p:txBody>
          <a:bodyPr wrap="square" lIns="91414" tIns="45707" rIns="91414" bIns="45707" rtlCol="0">
            <a:spAutoFit/>
          </a:bodyPr>
          <a:lstStyle/>
          <a:p>
            <a:pPr>
              <a:lnSpc>
                <a:spcPct val="15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该平台将会建立一个综合性的数据库，实现不同救助组织间的实时数据交换与合作，确保所有信息准确且及时更新</a:t>
            </a:r>
            <a:endPar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p:tgtEl>
                                          <p:spTgt spid="27"/>
                                        </p:tgtEl>
                                        <p:attrNameLst>
                                          <p:attrName>ppt_x</p:attrName>
                                        </p:attrNameLst>
                                      </p:cBhvr>
                                      <p:tavLst>
                                        <p:tav tm="0">
                                          <p:val>
                                            <p:strVal val="#ppt_x-#ppt_w*1.125000"/>
                                          </p:val>
                                        </p:tav>
                                        <p:tav tm="100000">
                                          <p:val>
                                            <p:strVal val="#ppt_x"/>
                                          </p:val>
                                        </p:tav>
                                      </p:tavLst>
                                    </p:anim>
                                    <p:animEffect transition="in" filter="wipe(right)">
                                      <p:cBhvr>
                                        <p:cTn id="28" dur="500"/>
                                        <p:tgtEl>
                                          <p:spTgt spid="2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p:tgtEl>
                                          <p:spTgt spid="29"/>
                                        </p:tgtEl>
                                        <p:attrNameLst>
                                          <p:attrName>ppt_x</p:attrName>
                                        </p:attrNameLst>
                                      </p:cBhvr>
                                      <p:tavLst>
                                        <p:tav tm="0">
                                          <p:val>
                                            <p:strVal val="#ppt_x-#ppt_w*1.125000"/>
                                          </p:val>
                                        </p:tav>
                                        <p:tav tm="100000">
                                          <p:val>
                                            <p:strVal val="#ppt_x"/>
                                          </p:val>
                                        </p:tav>
                                      </p:tavLst>
                                    </p:anim>
                                    <p:animEffect transition="in" filter="wipe(right)">
                                      <p:cBhvr>
                                        <p:cTn id="37" dur="500"/>
                                        <p:tgtEl>
                                          <p:spTgt spid="29"/>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2500"/>
                            </p:stCondLst>
                            <p:childTnLst>
                              <p:par>
                                <p:cTn id="43" presetID="12" presetClass="entr" presetSubtype="2"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p:tgtEl>
                                          <p:spTgt spid="33"/>
                                        </p:tgtEl>
                                        <p:attrNameLst>
                                          <p:attrName>ppt_x</p:attrName>
                                        </p:attrNameLst>
                                      </p:cBhvr>
                                      <p:tavLst>
                                        <p:tav tm="0">
                                          <p:val>
                                            <p:strVal val="#ppt_x+#ppt_w*1.125000"/>
                                          </p:val>
                                        </p:tav>
                                        <p:tav tm="100000">
                                          <p:val>
                                            <p:strVal val="#ppt_x"/>
                                          </p:val>
                                        </p:tav>
                                      </p:tavLst>
                                    </p:anim>
                                    <p:animEffect transition="in" filter="wipe(left)">
                                      <p:cBhvr>
                                        <p:cTn id="46" dur="500"/>
                                        <p:tgtEl>
                                          <p:spTgt spid="33"/>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p:tgtEl>
                                          <p:spTgt spid="34"/>
                                        </p:tgtEl>
                                        <p:attrNameLst>
                                          <p:attrName>ppt_x</p:attrName>
                                        </p:attrNameLst>
                                      </p:cBhvr>
                                      <p:tavLst>
                                        <p:tav tm="0">
                                          <p:val>
                                            <p:strVal val="#ppt_x+#ppt_w*1.125000"/>
                                          </p:val>
                                        </p:tav>
                                        <p:tav tm="100000">
                                          <p:val>
                                            <p:strVal val="#ppt_x"/>
                                          </p:val>
                                        </p:tav>
                                      </p:tavLst>
                                    </p:anim>
                                    <p:animEffect transition="in" filter="wipe(left)">
                                      <p:cBhvr>
                                        <p:cTn id="50" dur="500"/>
                                        <p:tgtEl>
                                          <p:spTgt spid="34"/>
                                        </p:tgtEl>
                                      </p:cBhvr>
                                    </p:animEffect>
                                  </p:childTnLst>
                                </p:cTn>
                              </p:par>
                            </p:childTnLst>
                          </p:cTn>
                        </p:par>
                        <p:par>
                          <p:cTn id="51" fill="hold">
                            <p:stCondLst>
                              <p:cond delay="3000"/>
                            </p:stCondLst>
                            <p:childTnLst>
                              <p:par>
                                <p:cTn id="52" presetID="12" presetClass="entr" presetSubtype="2"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p:tgtEl>
                                          <p:spTgt spid="35"/>
                                        </p:tgtEl>
                                        <p:attrNameLst>
                                          <p:attrName>ppt_x</p:attrName>
                                        </p:attrNameLst>
                                      </p:cBhvr>
                                      <p:tavLst>
                                        <p:tav tm="0">
                                          <p:val>
                                            <p:strVal val="#ppt_x+#ppt_w*1.125000"/>
                                          </p:val>
                                        </p:tav>
                                        <p:tav tm="100000">
                                          <p:val>
                                            <p:strVal val="#ppt_x"/>
                                          </p:val>
                                        </p:tav>
                                      </p:tavLst>
                                    </p:anim>
                                    <p:animEffect transition="in" filter="wipe(left)">
                                      <p:cBhvr>
                                        <p:cTn id="55" dur="500"/>
                                        <p:tgtEl>
                                          <p:spTgt spid="35"/>
                                        </p:tgtEl>
                                      </p:cBhvr>
                                    </p:animEffect>
                                  </p:childTnLst>
                                </p:cTn>
                              </p:par>
                              <p:par>
                                <p:cTn id="56" presetID="12" presetClass="entr" presetSubtype="2"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p:tgtEl>
                                          <p:spTgt spid="36"/>
                                        </p:tgtEl>
                                        <p:attrNameLst>
                                          <p:attrName>ppt_x</p:attrName>
                                        </p:attrNameLst>
                                      </p:cBhvr>
                                      <p:tavLst>
                                        <p:tav tm="0">
                                          <p:val>
                                            <p:strVal val="#ppt_x+#ppt_w*1.125000"/>
                                          </p:val>
                                        </p:tav>
                                        <p:tav tm="100000">
                                          <p:val>
                                            <p:strVal val="#ppt_x"/>
                                          </p:val>
                                        </p:tav>
                                      </p:tavLst>
                                    </p:anim>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P spid="26" grpId="0"/>
      <p:bldP spid="27" grpId="0"/>
      <p:bldP spid="28" grpId="0"/>
      <p:bldP spid="29" grpId="0"/>
      <p:bldP spid="30" grpId="0"/>
      <p:bldP spid="33" grpId="0"/>
      <p:bldP spid="34"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H="1">
            <a:off x="2203938" y="1688123"/>
            <a:ext cx="7209692" cy="3997067"/>
            <a:chOff x="4747260" y="958053"/>
            <a:chExt cx="3833827" cy="3560607"/>
          </a:xfrm>
        </p:grpSpPr>
        <p:sp>
          <p:nvSpPr>
            <p:cNvPr id="7" name="矩形 6"/>
            <p:cNvSpPr/>
            <p:nvPr/>
          </p:nvSpPr>
          <p:spPr>
            <a:xfrm>
              <a:off x="4747260" y="958053"/>
              <a:ext cx="3833827" cy="356060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Regular" panose="020B0500000000000000" pitchFamily="34" charset="-122"/>
                <a:ea typeface="Noto Sans S Chinese Regular" panose="020B0500000000000000" pitchFamily="34" charset="-122"/>
              </a:endParaRPr>
            </a:p>
          </p:txBody>
        </p:sp>
        <p:sp>
          <p:nvSpPr>
            <p:cNvPr id="10" name="TextBox 12"/>
            <p:cNvSpPr txBox="1"/>
            <p:nvPr/>
          </p:nvSpPr>
          <p:spPr>
            <a:xfrm>
              <a:off x="5077852" y="1334608"/>
              <a:ext cx="3172641" cy="2357395"/>
            </a:xfrm>
            <a:prstGeom prst="rect">
              <a:avLst/>
            </a:prstGeom>
            <a:noFill/>
          </p:spPr>
          <p:txBody>
            <a:bodyPr wrap="square" rtlCol="0">
              <a:spAutoFit/>
            </a:bodyPr>
            <a:lstStyle/>
            <a:p>
              <a:pPr algn="just" defTabSz="866140">
                <a:lnSpc>
                  <a:spcPct val="120000"/>
                </a:lnSpc>
                <a:defRPr/>
              </a:pP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近年来，国内外学者对流浪动物救助平台的研究取得了一定进展。王亚丽等提出了基于</a:t>
              </a:r>
              <a:r>
                <a:rPr lang="en-US" altLang="zh-CN" sz="2000" dirty="0" err="1">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uniapp</a:t>
              </a: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搭建的助推非遗平台的设计与实现方案，为流浪动物救助平台的技术选型提供了参考。我将采用基于</a:t>
              </a:r>
              <a:r>
                <a:rPr lang="en-US" altLang="zh-CN" sz="2000" dirty="0" err="1">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vue</a:t>
              </a: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的</a:t>
              </a:r>
              <a:r>
                <a:rPr lang="en-US" altLang="zh-CN" sz="2000" dirty="0" err="1">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uni</a:t>
              </a:r>
              <a:r>
                <a:rPr lang="en-US" altLang="zh-CN"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-app</a:t>
              </a: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前端框架，结合</a:t>
              </a:r>
              <a:r>
                <a:rPr lang="en-US" altLang="zh-CN" sz="2000" dirty="0" err="1">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jquery</a:t>
              </a: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和</a:t>
              </a:r>
              <a:r>
                <a:rPr lang="en-US" altLang="zh-CN"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ajax</a:t>
              </a: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技术实现用户交互，利用云数据库技术来实现平台界面效果和实际作用，为跨平台开发提供了可行方案。</a:t>
              </a:r>
              <a:endParaRPr lang="en-US" altLang="zh-CN" sz="2000" dirty="0">
                <a:solidFill>
                  <a:schemeClr val="bg1">
                    <a:lumMod val="50000"/>
                  </a:schemeClr>
                </a:solidFill>
                <a:latin typeface="Noto Sans S Chinese Regular" panose="020B0500000000000000" pitchFamily="34" charset="-122"/>
                <a:ea typeface="Noto Sans S Chinese Regular" panose="020B0500000000000000" pitchFamily="34" charset="-122"/>
              </a:endParaRPr>
            </a:p>
          </p:txBody>
        </p:sp>
      </p:grpSp>
      <p:sp>
        <p:nvSpPr>
          <p:cNvPr id="8" name="TextBox 8"/>
          <p:cNvSpPr txBox="1"/>
          <p:nvPr/>
        </p:nvSpPr>
        <p:spPr>
          <a:xfrm>
            <a:off x="4080396" y="339016"/>
            <a:ext cx="3743030" cy="369199"/>
          </a:xfrm>
          <a:prstGeom prst="rect">
            <a:avLst/>
          </a:prstGeom>
          <a:noFill/>
        </p:spPr>
        <p:txBody>
          <a:bodyPr wrap="square" lIns="0" tIns="0" rIns="0" bIns="0" rtlCol="0" anchor="ctr">
            <a:spAutoFit/>
          </a:bodyPr>
          <a:lstStyle/>
          <a:p>
            <a:pPr algn="ct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（三）、国内外现状综述</a:t>
            </a:r>
            <a:endParaRPr lang="zh-CN" altLang="en-US" sz="32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grpSp>
        <p:nvGrpSpPr>
          <p:cNvPr id="11" name="组合 10"/>
          <p:cNvGrpSpPr/>
          <p:nvPr/>
        </p:nvGrpSpPr>
        <p:grpSpPr>
          <a:xfrm>
            <a:off x="842272" y="562518"/>
            <a:ext cx="10507462" cy="0"/>
            <a:chOff x="1028775" y="591989"/>
            <a:chExt cx="11086097" cy="0"/>
          </a:xfrm>
        </p:grpSpPr>
        <p:cxnSp>
          <p:nvCxnSpPr>
            <p:cNvPr id="12" name="直接连接符 11"/>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87F3-8970-7B9A-8DC8-B6CA961E0073}"/>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56201073-5A00-6B6F-30FC-37D4C8C4CE57}"/>
              </a:ext>
            </a:extLst>
          </p:cNvPr>
          <p:cNvGrpSpPr/>
          <p:nvPr/>
        </p:nvGrpSpPr>
        <p:grpSpPr>
          <a:xfrm flipH="1">
            <a:off x="2203938" y="1688123"/>
            <a:ext cx="7209692" cy="3997067"/>
            <a:chOff x="4747260" y="958053"/>
            <a:chExt cx="3833827" cy="3560607"/>
          </a:xfrm>
        </p:grpSpPr>
        <p:sp>
          <p:nvSpPr>
            <p:cNvPr id="7" name="矩形 6">
              <a:extLst>
                <a:ext uri="{FF2B5EF4-FFF2-40B4-BE49-F238E27FC236}">
                  <a16:creationId xmlns:a16="http://schemas.microsoft.com/office/drawing/2014/main" id="{CB3EAE15-AD47-8EDE-CD5C-FA00485A648B}"/>
                </a:ext>
              </a:extLst>
            </p:cNvPr>
            <p:cNvSpPr/>
            <p:nvPr/>
          </p:nvSpPr>
          <p:spPr>
            <a:xfrm>
              <a:off x="4747260" y="958053"/>
              <a:ext cx="3833827" cy="356060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Regular" panose="020B0500000000000000" pitchFamily="34" charset="-122"/>
                <a:ea typeface="Noto Sans S Chinese Regular" panose="020B0500000000000000" pitchFamily="34" charset="-122"/>
              </a:endParaRPr>
            </a:p>
          </p:txBody>
        </p:sp>
        <p:sp>
          <p:nvSpPr>
            <p:cNvPr id="10" name="TextBox 12">
              <a:extLst>
                <a:ext uri="{FF2B5EF4-FFF2-40B4-BE49-F238E27FC236}">
                  <a16:creationId xmlns:a16="http://schemas.microsoft.com/office/drawing/2014/main" id="{33BD2E0D-CB83-E4AD-24DF-D3A4A998B987}"/>
                </a:ext>
              </a:extLst>
            </p:cNvPr>
            <p:cNvSpPr txBox="1"/>
            <p:nvPr/>
          </p:nvSpPr>
          <p:spPr>
            <a:xfrm>
              <a:off x="5077852" y="1334608"/>
              <a:ext cx="3172641" cy="2357395"/>
            </a:xfrm>
            <a:prstGeom prst="rect">
              <a:avLst/>
            </a:prstGeom>
            <a:noFill/>
          </p:spPr>
          <p:txBody>
            <a:bodyPr wrap="square" rtlCol="0">
              <a:spAutoFit/>
            </a:bodyPr>
            <a:lstStyle/>
            <a:p>
              <a:pPr algn="just" defTabSz="866140">
                <a:lnSpc>
                  <a:spcPct val="120000"/>
                </a:lnSpc>
                <a:defRPr/>
              </a:pP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在系统架构方面，李亮和舒畅探讨了微服务架构与容器化技术在软件开发中的应用。他们指出，微服务架构及容器化技术为企业提供了更加灵活、可扩展和高效的软件开发和部署方式。这一研究为流浪动物救助平台的系统架构设计提供了新的思路，有助于提高系统的可维护性和降低开发及运维的复杂性。</a:t>
              </a:r>
              <a:endParaRPr lang="en-US" altLang="zh-CN" sz="2000" dirty="0">
                <a:solidFill>
                  <a:schemeClr val="bg1">
                    <a:lumMod val="50000"/>
                  </a:schemeClr>
                </a:solidFill>
                <a:latin typeface="Noto Sans S Chinese Regular" panose="020B0500000000000000" pitchFamily="34" charset="-122"/>
                <a:ea typeface="Noto Sans S Chinese Regular" panose="020B0500000000000000" pitchFamily="34" charset="-122"/>
              </a:endParaRPr>
            </a:p>
          </p:txBody>
        </p:sp>
      </p:grpSp>
      <p:sp>
        <p:nvSpPr>
          <p:cNvPr id="8" name="TextBox 8">
            <a:extLst>
              <a:ext uri="{FF2B5EF4-FFF2-40B4-BE49-F238E27FC236}">
                <a16:creationId xmlns:a16="http://schemas.microsoft.com/office/drawing/2014/main" id="{1571A182-27D1-1814-B97C-459146AE7B8E}"/>
              </a:ext>
            </a:extLst>
          </p:cNvPr>
          <p:cNvSpPr txBox="1"/>
          <p:nvPr/>
        </p:nvSpPr>
        <p:spPr>
          <a:xfrm>
            <a:off x="4080396" y="339016"/>
            <a:ext cx="3743030" cy="369199"/>
          </a:xfrm>
          <a:prstGeom prst="rect">
            <a:avLst/>
          </a:prstGeom>
          <a:noFill/>
        </p:spPr>
        <p:txBody>
          <a:bodyPr wrap="square" lIns="0" tIns="0" rIns="0" bIns="0" rtlCol="0" anchor="ctr">
            <a:spAutoFit/>
          </a:bodyPr>
          <a:lstStyle/>
          <a:p>
            <a:pPr algn="ct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一、选题的背景与意义</a:t>
            </a:r>
            <a:endParaRPr lang="zh-CN" altLang="en-US" sz="32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grpSp>
        <p:nvGrpSpPr>
          <p:cNvPr id="11" name="组合 10">
            <a:extLst>
              <a:ext uri="{FF2B5EF4-FFF2-40B4-BE49-F238E27FC236}">
                <a16:creationId xmlns:a16="http://schemas.microsoft.com/office/drawing/2014/main" id="{568E98D9-CED0-69DF-29E5-D02DE8BA4822}"/>
              </a:ext>
            </a:extLst>
          </p:cNvPr>
          <p:cNvGrpSpPr/>
          <p:nvPr/>
        </p:nvGrpSpPr>
        <p:grpSpPr>
          <a:xfrm>
            <a:off x="842272" y="562518"/>
            <a:ext cx="10507462" cy="0"/>
            <a:chOff x="1028775" y="591989"/>
            <a:chExt cx="11086097" cy="0"/>
          </a:xfrm>
        </p:grpSpPr>
        <p:cxnSp>
          <p:nvCxnSpPr>
            <p:cNvPr id="12" name="直接连接符 11">
              <a:extLst>
                <a:ext uri="{FF2B5EF4-FFF2-40B4-BE49-F238E27FC236}">
                  <a16:creationId xmlns:a16="http://schemas.microsoft.com/office/drawing/2014/main" id="{81B36BCC-81AB-587A-353A-F11EBA5F9345}"/>
                </a:ext>
              </a:extLst>
            </p:cNvPr>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BF0C336-66D9-98CA-A07F-7ECEC9EB881B}"/>
                </a:ext>
              </a:extLst>
            </p:cNvPr>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188930"/>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0CCAD-D096-E399-9CC7-77FF7BF165A2}"/>
            </a:ext>
          </a:extLst>
        </p:cNvPr>
        <p:cNvGrpSpPr/>
        <p:nvPr/>
      </p:nvGrpSpPr>
      <p:grpSpPr>
        <a:xfrm>
          <a:off x="0" y="0"/>
          <a:ext cx="0" cy="0"/>
          <a:chOff x="0" y="0"/>
          <a:chExt cx="0" cy="0"/>
        </a:xfrm>
      </p:grpSpPr>
      <p:grpSp>
        <p:nvGrpSpPr>
          <p:cNvPr id="6" name="组合 5">
            <a:extLst>
              <a:ext uri="{FF2B5EF4-FFF2-40B4-BE49-F238E27FC236}">
                <a16:creationId xmlns:a16="http://schemas.microsoft.com/office/drawing/2014/main" id="{FADD2BC8-8794-6A3D-5B76-6DEC25BB7E3C}"/>
              </a:ext>
            </a:extLst>
          </p:cNvPr>
          <p:cNvGrpSpPr/>
          <p:nvPr/>
        </p:nvGrpSpPr>
        <p:grpSpPr>
          <a:xfrm flipH="1">
            <a:off x="2203938" y="1688123"/>
            <a:ext cx="7209692" cy="3997067"/>
            <a:chOff x="4747260" y="958053"/>
            <a:chExt cx="3833827" cy="3560607"/>
          </a:xfrm>
        </p:grpSpPr>
        <p:sp>
          <p:nvSpPr>
            <p:cNvPr id="7" name="矩形 6">
              <a:extLst>
                <a:ext uri="{FF2B5EF4-FFF2-40B4-BE49-F238E27FC236}">
                  <a16:creationId xmlns:a16="http://schemas.microsoft.com/office/drawing/2014/main" id="{4C2696DB-6839-D0DE-ACE6-8FC4EC3A9D51}"/>
                </a:ext>
              </a:extLst>
            </p:cNvPr>
            <p:cNvSpPr/>
            <p:nvPr/>
          </p:nvSpPr>
          <p:spPr>
            <a:xfrm>
              <a:off x="4747260" y="958053"/>
              <a:ext cx="3833827" cy="356060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Noto Sans S Chinese Regular" panose="020B0500000000000000" pitchFamily="34" charset="-122"/>
                <a:ea typeface="Noto Sans S Chinese Regular" panose="020B0500000000000000" pitchFamily="34" charset="-122"/>
              </a:endParaRPr>
            </a:p>
          </p:txBody>
        </p:sp>
        <p:sp>
          <p:nvSpPr>
            <p:cNvPr id="10" name="TextBox 12">
              <a:extLst>
                <a:ext uri="{FF2B5EF4-FFF2-40B4-BE49-F238E27FC236}">
                  <a16:creationId xmlns:a16="http://schemas.microsoft.com/office/drawing/2014/main" id="{AD961783-0042-4E3F-DA63-E45A82FB8094}"/>
                </a:ext>
              </a:extLst>
            </p:cNvPr>
            <p:cNvSpPr txBox="1"/>
            <p:nvPr/>
          </p:nvSpPr>
          <p:spPr>
            <a:xfrm>
              <a:off x="5077852" y="1334608"/>
              <a:ext cx="3172641" cy="2028393"/>
            </a:xfrm>
            <a:prstGeom prst="rect">
              <a:avLst/>
            </a:prstGeom>
            <a:noFill/>
          </p:spPr>
          <p:txBody>
            <a:bodyPr wrap="square" rtlCol="0">
              <a:spAutoFit/>
            </a:bodyPr>
            <a:lstStyle/>
            <a:p>
              <a:pPr algn="just" defTabSz="866140">
                <a:lnSpc>
                  <a:spcPct val="120000"/>
                </a:lnSpc>
                <a:defRPr/>
              </a:pPr>
              <a:r>
                <a:rPr lang="zh-CN" altLang="en-US" sz="20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rPr>
                <a:t>在平台功能设计方面，姜苏的研究提出了基于互联网平台解决社会流浪动物问题的可行性方案。该研究尝试构建了一套基于互联网平台的流浪动物救助系统，并通过验证实验确定了其在解决社会流浪动物问题的可行性。这一研究为流浪动物救助平台的功能设计提供了有价值的参考。</a:t>
              </a:r>
              <a:endParaRPr lang="en-US" altLang="zh-CN" sz="2000" dirty="0">
                <a:solidFill>
                  <a:schemeClr val="bg1">
                    <a:lumMod val="50000"/>
                  </a:schemeClr>
                </a:solidFill>
                <a:latin typeface="Noto Sans S Chinese Regular" panose="020B0500000000000000" pitchFamily="34" charset="-122"/>
                <a:ea typeface="Noto Sans S Chinese Regular" panose="020B0500000000000000" pitchFamily="34" charset="-122"/>
              </a:endParaRPr>
            </a:p>
          </p:txBody>
        </p:sp>
      </p:grpSp>
      <p:sp>
        <p:nvSpPr>
          <p:cNvPr id="8" name="TextBox 8">
            <a:extLst>
              <a:ext uri="{FF2B5EF4-FFF2-40B4-BE49-F238E27FC236}">
                <a16:creationId xmlns:a16="http://schemas.microsoft.com/office/drawing/2014/main" id="{5FAD6C93-4C5E-F866-64F6-861C92C68510}"/>
              </a:ext>
            </a:extLst>
          </p:cNvPr>
          <p:cNvSpPr txBox="1"/>
          <p:nvPr/>
        </p:nvSpPr>
        <p:spPr>
          <a:xfrm>
            <a:off x="4080396" y="339016"/>
            <a:ext cx="3743030" cy="369199"/>
          </a:xfrm>
          <a:prstGeom prst="rect">
            <a:avLst/>
          </a:prstGeom>
          <a:noFill/>
        </p:spPr>
        <p:txBody>
          <a:bodyPr wrap="square" lIns="0" tIns="0" rIns="0" bIns="0" rtlCol="0" anchor="ctr">
            <a:spAutoFit/>
          </a:bodyPr>
          <a:lstStyle/>
          <a:p>
            <a:pPr algn="ct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一、选题的背景与意义</a:t>
            </a:r>
            <a:endParaRPr lang="zh-CN" altLang="en-US" sz="32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grpSp>
        <p:nvGrpSpPr>
          <p:cNvPr id="11" name="组合 10">
            <a:extLst>
              <a:ext uri="{FF2B5EF4-FFF2-40B4-BE49-F238E27FC236}">
                <a16:creationId xmlns:a16="http://schemas.microsoft.com/office/drawing/2014/main" id="{A98C0886-2E33-72B1-B324-40BA56BED33A}"/>
              </a:ext>
            </a:extLst>
          </p:cNvPr>
          <p:cNvGrpSpPr/>
          <p:nvPr/>
        </p:nvGrpSpPr>
        <p:grpSpPr>
          <a:xfrm>
            <a:off x="842272" y="562518"/>
            <a:ext cx="10507462" cy="0"/>
            <a:chOff x="1028775" y="591989"/>
            <a:chExt cx="11086097" cy="0"/>
          </a:xfrm>
        </p:grpSpPr>
        <p:cxnSp>
          <p:nvCxnSpPr>
            <p:cNvPr id="12" name="直接连接符 11">
              <a:extLst>
                <a:ext uri="{FF2B5EF4-FFF2-40B4-BE49-F238E27FC236}">
                  <a16:creationId xmlns:a16="http://schemas.microsoft.com/office/drawing/2014/main" id="{25A58DE7-1A83-4D81-613F-3D4545E80B6D}"/>
                </a:ext>
              </a:extLst>
            </p:cNvPr>
            <p:cNvCxnSpPr/>
            <p:nvPr/>
          </p:nvCxnSpPr>
          <p:spPr>
            <a:xfrm>
              <a:off x="10287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1BD76C7-F42F-1B0F-C970-2FA5E19E51BD}"/>
                </a:ext>
              </a:extLst>
            </p:cNvPr>
            <p:cNvCxnSpPr/>
            <p:nvPr/>
          </p:nvCxnSpPr>
          <p:spPr>
            <a:xfrm>
              <a:off x="8610675" y="591989"/>
              <a:ext cx="35041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4758852"/>
      </p:ext>
    </p:extLst>
  </p:cSld>
  <p:clrMapOvr>
    <a:masterClrMapping/>
  </p:clrMapOvr>
  <mc:AlternateContent xmlns:mc="http://schemas.openxmlformats.org/markup-compatibility/2006" xmlns:p14="http://schemas.microsoft.com/office/powerpoint/2010/main">
    <mc:Choice Requires="p14">
      <p:transition spd="slow" p14:dur="1500" advClick="0" advTm="1000">
        <p:split orient="vert"/>
      </p:transition>
    </mc:Choice>
    <mc:Fallback xmlns="">
      <p:transition spd="slow" advClick="0" advTm="1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38038-5BE1-BF39-C4A6-DDDC4E0BFFC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A51D1CF-A15C-EFBD-12CF-AF65E1814D50}"/>
              </a:ext>
            </a:extLst>
          </p:cNvPr>
          <p:cNvSpPr>
            <a:spLocks noGrp="1"/>
          </p:cNvSpPr>
          <p:nvPr>
            <p:ph type="title"/>
          </p:nvPr>
        </p:nvSpPr>
        <p:spPr>
          <a:xfrm>
            <a:off x="669924" y="1"/>
            <a:ext cx="10850563" cy="1028699"/>
          </a:xfrm>
        </p:spPr>
        <p:txBody>
          <a:bodyPr/>
          <a:lstStyle/>
          <a:p>
            <a:r>
              <a:rPr lang="zh-CN" altLang="en-US" dirty="0"/>
              <a:t>二、</a:t>
            </a:r>
            <a:r>
              <a:rPr lang="zh-CN" altLang="en-US" sz="2800" dirty="0">
                <a:sym typeface="+mn-lt"/>
              </a:rPr>
              <a:t>理论与实证准备 </a:t>
            </a:r>
            <a:r>
              <a:rPr lang="en-US" altLang="zh-CN" sz="2800" dirty="0">
                <a:sym typeface="+mn-lt"/>
              </a:rPr>
              <a:t>– </a:t>
            </a:r>
            <a:r>
              <a:rPr lang="zh-CN" altLang="en-US" sz="2800" dirty="0">
                <a:sym typeface="+mn-lt"/>
              </a:rPr>
              <a:t>理论准备</a:t>
            </a:r>
            <a:endParaRPr lang="zh-CN" altLang="en-US" dirty="0"/>
          </a:p>
        </p:txBody>
      </p:sp>
      <p:sp>
        <p:nvSpPr>
          <p:cNvPr id="4" name="灯片编号占位符 3">
            <a:extLst>
              <a:ext uri="{FF2B5EF4-FFF2-40B4-BE49-F238E27FC236}">
                <a16:creationId xmlns:a16="http://schemas.microsoft.com/office/drawing/2014/main" id="{68118124-1E69-6109-C2D6-2441052C665B}"/>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grpSp>
        <p:nvGrpSpPr>
          <p:cNvPr id="5" name="6a01450b-ccf5-4c92-8db3-1b41b04e1d5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2AA3B6D-0B9F-9633-9E23-608F2E057747}"/>
              </a:ext>
            </a:extLst>
          </p:cNvPr>
          <p:cNvGrpSpPr>
            <a:grpSpLocks noChangeAspect="1"/>
          </p:cNvGrpSpPr>
          <p:nvPr>
            <p:custDataLst>
              <p:tags r:id="rId1"/>
            </p:custDataLst>
          </p:nvPr>
        </p:nvGrpSpPr>
        <p:grpSpPr>
          <a:xfrm>
            <a:off x="669925" y="1635201"/>
            <a:ext cx="10941360" cy="4811643"/>
            <a:chOff x="736745" y="1275545"/>
            <a:chExt cx="10941360" cy="4811643"/>
          </a:xfrm>
        </p:grpSpPr>
        <p:grpSp>
          <p:nvGrpSpPr>
            <p:cNvPr id="6" name="îšļiḍè">
              <a:extLst>
                <a:ext uri="{FF2B5EF4-FFF2-40B4-BE49-F238E27FC236}">
                  <a16:creationId xmlns:a16="http://schemas.microsoft.com/office/drawing/2014/main" id="{D4CD50A2-A987-AEEF-AFC9-3FB2E02714B8}"/>
                </a:ext>
              </a:extLst>
            </p:cNvPr>
            <p:cNvGrpSpPr/>
            <p:nvPr/>
          </p:nvGrpSpPr>
          <p:grpSpPr>
            <a:xfrm>
              <a:off x="736745" y="1356666"/>
              <a:ext cx="1933578" cy="1993257"/>
              <a:chOff x="736745" y="1356666"/>
              <a:chExt cx="1933578" cy="1993257"/>
            </a:xfrm>
          </p:grpSpPr>
          <p:sp>
            <p:nvSpPr>
              <p:cNvPr id="37" name="íṣḷîḓe">
                <a:extLst>
                  <a:ext uri="{FF2B5EF4-FFF2-40B4-BE49-F238E27FC236}">
                    <a16:creationId xmlns:a16="http://schemas.microsoft.com/office/drawing/2014/main" id="{B101D812-6833-FAC3-990E-C1CD8B907F3E}"/>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lumMod val="60000"/>
                    <a:lumOff val="40000"/>
                  </a:schemeClr>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8" name="ï$ľiḍê">
                <a:extLst>
                  <a:ext uri="{FF2B5EF4-FFF2-40B4-BE49-F238E27FC236}">
                    <a16:creationId xmlns:a16="http://schemas.microsoft.com/office/drawing/2014/main" id="{6CECF3C0-415F-F8B9-76F8-A9E826CB04B5}"/>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39" name="ïṥḷïde">
                <a:extLst>
                  <a:ext uri="{FF2B5EF4-FFF2-40B4-BE49-F238E27FC236}">
                    <a16:creationId xmlns:a16="http://schemas.microsoft.com/office/drawing/2014/main" id="{BB4C11D4-D522-C802-A89F-FD325CD2575C}"/>
                  </a:ext>
                </a:extLst>
              </p:cNvPr>
              <p:cNvGrpSpPr/>
              <p:nvPr/>
            </p:nvGrpSpPr>
            <p:grpSpPr>
              <a:xfrm>
                <a:off x="1936034" y="1356666"/>
                <a:ext cx="675000" cy="675005"/>
                <a:chOff x="7209746" y="4153276"/>
                <a:chExt cx="675000" cy="675005"/>
              </a:xfrm>
            </p:grpSpPr>
            <p:sp>
              <p:nvSpPr>
                <p:cNvPr id="40" name="ïṩḻîdé">
                  <a:extLst>
                    <a:ext uri="{FF2B5EF4-FFF2-40B4-BE49-F238E27FC236}">
                      <a16:creationId xmlns:a16="http://schemas.microsoft.com/office/drawing/2014/main" id="{2C3B0F3C-8CF9-18EA-8810-D9A73F4C46F6}"/>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41" name="iṩlíḋê">
                  <a:extLst>
                    <a:ext uri="{FF2B5EF4-FFF2-40B4-BE49-F238E27FC236}">
                      <a16:creationId xmlns:a16="http://schemas.microsoft.com/office/drawing/2014/main" id="{FE21F0F6-BAA9-451C-2B19-8EEB6E706BD4}"/>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7" name="iṥḻïḋe">
              <a:extLst>
                <a:ext uri="{FF2B5EF4-FFF2-40B4-BE49-F238E27FC236}">
                  <a16:creationId xmlns:a16="http://schemas.microsoft.com/office/drawing/2014/main" id="{FA40DEFE-B29B-D95D-3894-02B6334D7DB8}"/>
                </a:ext>
              </a:extLst>
            </p:cNvPr>
            <p:cNvGrpSpPr/>
            <p:nvPr/>
          </p:nvGrpSpPr>
          <p:grpSpPr>
            <a:xfrm>
              <a:off x="6411000" y="1356666"/>
              <a:ext cx="1933578" cy="1993257"/>
              <a:chOff x="736745" y="1356666"/>
              <a:chExt cx="1933578" cy="1993257"/>
            </a:xfrm>
          </p:grpSpPr>
          <p:sp>
            <p:nvSpPr>
              <p:cNvPr id="32" name="iSḻïdè">
                <a:extLst>
                  <a:ext uri="{FF2B5EF4-FFF2-40B4-BE49-F238E27FC236}">
                    <a16:creationId xmlns:a16="http://schemas.microsoft.com/office/drawing/2014/main" id="{D8E3E39F-36DE-B646-919D-488FEF13656A}"/>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2">
                    <a:lumMod val="60000"/>
                    <a:lumOff val="40000"/>
                  </a:schemeClr>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3" name="iṣḻïḋé">
                <a:extLst>
                  <a:ext uri="{FF2B5EF4-FFF2-40B4-BE49-F238E27FC236}">
                    <a16:creationId xmlns:a16="http://schemas.microsoft.com/office/drawing/2014/main" id="{0ED426D4-DA2D-5359-01A6-C4B4B2925775}"/>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34" name="ïṩľîḋê">
                <a:extLst>
                  <a:ext uri="{FF2B5EF4-FFF2-40B4-BE49-F238E27FC236}">
                    <a16:creationId xmlns:a16="http://schemas.microsoft.com/office/drawing/2014/main" id="{4916138E-95BD-1BA5-C06B-D812429F87CD}"/>
                  </a:ext>
                </a:extLst>
              </p:cNvPr>
              <p:cNvGrpSpPr/>
              <p:nvPr/>
            </p:nvGrpSpPr>
            <p:grpSpPr>
              <a:xfrm>
                <a:off x="1936034" y="1356666"/>
                <a:ext cx="675000" cy="675005"/>
                <a:chOff x="7209746" y="4153276"/>
                <a:chExt cx="675000" cy="675005"/>
              </a:xfrm>
            </p:grpSpPr>
            <p:sp>
              <p:nvSpPr>
                <p:cNvPr id="35" name="îsḻíḑê">
                  <a:extLst>
                    <a:ext uri="{FF2B5EF4-FFF2-40B4-BE49-F238E27FC236}">
                      <a16:creationId xmlns:a16="http://schemas.microsoft.com/office/drawing/2014/main" id="{FA9C621B-7076-902F-3862-AAEA2A91D192}"/>
                    </a:ext>
                  </a:extLst>
                </p:cNvPr>
                <p:cNvSpPr/>
                <p:nvPr/>
              </p:nvSpPr>
              <p:spPr>
                <a:xfrm>
                  <a:off x="7209746" y="4153276"/>
                  <a:ext cx="675000" cy="675005"/>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36" name="iS1íḍé">
                  <a:extLst>
                    <a:ext uri="{FF2B5EF4-FFF2-40B4-BE49-F238E27FC236}">
                      <a16:creationId xmlns:a16="http://schemas.microsoft.com/office/drawing/2014/main" id="{AE2FCA42-82DC-8AB1-AA53-D5B5643B710B}"/>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8" name="iŝḻîďe">
              <a:extLst>
                <a:ext uri="{FF2B5EF4-FFF2-40B4-BE49-F238E27FC236}">
                  <a16:creationId xmlns:a16="http://schemas.microsoft.com/office/drawing/2014/main" id="{158DF119-964A-8EA9-B275-4D6E41784DB1}"/>
                </a:ext>
              </a:extLst>
            </p:cNvPr>
            <p:cNvGrpSpPr/>
            <p:nvPr/>
          </p:nvGrpSpPr>
          <p:grpSpPr>
            <a:xfrm>
              <a:off x="736745" y="4014000"/>
              <a:ext cx="1933578" cy="1993257"/>
              <a:chOff x="736745" y="1356666"/>
              <a:chExt cx="1933578" cy="1993257"/>
            </a:xfrm>
          </p:grpSpPr>
          <p:sp>
            <p:nvSpPr>
              <p:cNvPr id="27" name="îśľïdé">
                <a:extLst>
                  <a:ext uri="{FF2B5EF4-FFF2-40B4-BE49-F238E27FC236}">
                    <a16:creationId xmlns:a16="http://schemas.microsoft.com/office/drawing/2014/main" id="{432755CB-41BA-C086-A080-0C0C80F5CA6A}"/>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lumMod val="60000"/>
                    <a:lumOff val="40000"/>
                  </a:schemeClr>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8" name="işľïḍé">
                <a:extLst>
                  <a:ext uri="{FF2B5EF4-FFF2-40B4-BE49-F238E27FC236}">
                    <a16:creationId xmlns:a16="http://schemas.microsoft.com/office/drawing/2014/main" id="{FF369E7F-7F2C-D7EA-D7B9-847240A9C75C}"/>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29" name="î$ḷídé">
                <a:extLst>
                  <a:ext uri="{FF2B5EF4-FFF2-40B4-BE49-F238E27FC236}">
                    <a16:creationId xmlns:a16="http://schemas.microsoft.com/office/drawing/2014/main" id="{D50EBD9F-41BB-A5A7-3F99-5FFE0DFE56E7}"/>
                  </a:ext>
                </a:extLst>
              </p:cNvPr>
              <p:cNvGrpSpPr/>
              <p:nvPr/>
            </p:nvGrpSpPr>
            <p:grpSpPr>
              <a:xfrm>
                <a:off x="1936034" y="1356666"/>
                <a:ext cx="675000" cy="675005"/>
                <a:chOff x="7209746" y="4153276"/>
                <a:chExt cx="675000" cy="675005"/>
              </a:xfrm>
            </p:grpSpPr>
            <p:sp>
              <p:nvSpPr>
                <p:cNvPr id="30" name="iS1iḓê">
                  <a:extLst>
                    <a:ext uri="{FF2B5EF4-FFF2-40B4-BE49-F238E27FC236}">
                      <a16:creationId xmlns:a16="http://schemas.microsoft.com/office/drawing/2014/main" id="{F3D4819A-95EE-7E33-A384-8F871894A1D0}"/>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31" name="iSlídê">
                  <a:extLst>
                    <a:ext uri="{FF2B5EF4-FFF2-40B4-BE49-F238E27FC236}">
                      <a16:creationId xmlns:a16="http://schemas.microsoft.com/office/drawing/2014/main" id="{621B381D-A6A6-EA66-F87A-2A84B63F425C}"/>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9" name="ï$ḻiḑê">
              <a:extLst>
                <a:ext uri="{FF2B5EF4-FFF2-40B4-BE49-F238E27FC236}">
                  <a16:creationId xmlns:a16="http://schemas.microsoft.com/office/drawing/2014/main" id="{31661A87-B86F-9915-AD2D-3B0BF1891EAA}"/>
                </a:ext>
              </a:extLst>
            </p:cNvPr>
            <p:cNvGrpSpPr/>
            <p:nvPr/>
          </p:nvGrpSpPr>
          <p:grpSpPr>
            <a:xfrm>
              <a:off x="6411000" y="4014000"/>
              <a:ext cx="1933578" cy="1993257"/>
              <a:chOff x="736745" y="1356666"/>
              <a:chExt cx="1933578" cy="1993257"/>
            </a:xfrm>
          </p:grpSpPr>
          <p:sp>
            <p:nvSpPr>
              <p:cNvPr id="22" name="îŝḻíḋe">
                <a:extLst>
                  <a:ext uri="{FF2B5EF4-FFF2-40B4-BE49-F238E27FC236}">
                    <a16:creationId xmlns:a16="http://schemas.microsoft.com/office/drawing/2014/main" id="{AA47C63C-030F-FCA6-DD9C-8D2F006965D9}"/>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4">
                    <a:lumMod val="60000"/>
                    <a:lumOff val="40000"/>
                  </a:schemeClr>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3" name="îšļíḋê">
                <a:extLst>
                  <a:ext uri="{FF2B5EF4-FFF2-40B4-BE49-F238E27FC236}">
                    <a16:creationId xmlns:a16="http://schemas.microsoft.com/office/drawing/2014/main" id="{3C7C8A76-7128-FE17-43C9-2BE604DA44AD}"/>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24" name="ísľíḋè">
                <a:extLst>
                  <a:ext uri="{FF2B5EF4-FFF2-40B4-BE49-F238E27FC236}">
                    <a16:creationId xmlns:a16="http://schemas.microsoft.com/office/drawing/2014/main" id="{25105F53-708B-E716-7F39-7D13DC1D46F4}"/>
                  </a:ext>
                </a:extLst>
              </p:cNvPr>
              <p:cNvGrpSpPr/>
              <p:nvPr/>
            </p:nvGrpSpPr>
            <p:grpSpPr>
              <a:xfrm>
                <a:off x="1936034" y="1356666"/>
                <a:ext cx="675000" cy="675005"/>
                <a:chOff x="7209746" y="4153276"/>
                <a:chExt cx="675000" cy="675005"/>
              </a:xfrm>
            </p:grpSpPr>
            <p:sp>
              <p:nvSpPr>
                <p:cNvPr id="25" name="ïśľiḓè">
                  <a:extLst>
                    <a:ext uri="{FF2B5EF4-FFF2-40B4-BE49-F238E27FC236}">
                      <a16:creationId xmlns:a16="http://schemas.microsoft.com/office/drawing/2014/main" id="{91696BDD-1A8D-6433-254B-FEFE2C0869EF}"/>
                    </a:ext>
                  </a:extLst>
                </p:cNvPr>
                <p:cNvSpPr/>
                <p:nvPr/>
              </p:nvSpPr>
              <p:spPr>
                <a:xfrm>
                  <a:off x="7209746" y="4153276"/>
                  <a:ext cx="675000" cy="675005"/>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zh-CN" altLang="en-US" dirty="0"/>
                </a:p>
              </p:txBody>
            </p:sp>
            <p:sp>
              <p:nvSpPr>
                <p:cNvPr id="26" name="iŝḷíḋé">
                  <a:extLst>
                    <a:ext uri="{FF2B5EF4-FFF2-40B4-BE49-F238E27FC236}">
                      <a16:creationId xmlns:a16="http://schemas.microsoft.com/office/drawing/2014/main" id="{EA32412E-CF15-CB51-8FC7-F48FDDC851D9}"/>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lang="en-US" sz="7200" dirty="0"/>
                </a:p>
              </p:txBody>
            </p:sp>
          </p:grpSp>
        </p:grpSp>
        <p:grpSp>
          <p:nvGrpSpPr>
            <p:cNvPr id="10" name="iṣḻïḋê">
              <a:extLst>
                <a:ext uri="{FF2B5EF4-FFF2-40B4-BE49-F238E27FC236}">
                  <a16:creationId xmlns:a16="http://schemas.microsoft.com/office/drawing/2014/main" id="{6382AC56-C269-89A5-A273-393FDBA9CDB8}"/>
                </a:ext>
              </a:extLst>
            </p:cNvPr>
            <p:cNvGrpSpPr/>
            <p:nvPr/>
          </p:nvGrpSpPr>
          <p:grpSpPr>
            <a:xfrm>
              <a:off x="2767467" y="1275545"/>
              <a:ext cx="3236383" cy="2075204"/>
              <a:chOff x="2776441" y="1231264"/>
              <a:chExt cx="3236383" cy="2075204"/>
            </a:xfrm>
          </p:grpSpPr>
          <p:sp>
            <p:nvSpPr>
              <p:cNvPr id="20" name="ïslíḋè">
                <a:extLst>
                  <a:ext uri="{FF2B5EF4-FFF2-40B4-BE49-F238E27FC236}">
                    <a16:creationId xmlns:a16="http://schemas.microsoft.com/office/drawing/2014/main" id="{7358DE30-9FF8-D80D-B4B0-CFDAC8E29F1B}"/>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1"/>
                    </a:solidFill>
                  </a:rPr>
                  <a:t>(</a:t>
                </a:r>
                <a:r>
                  <a:rPr lang="zh-CN" altLang="en-US" b="1" dirty="0">
                    <a:solidFill>
                      <a:schemeClr val="accent1"/>
                    </a:solidFill>
                  </a:rPr>
                  <a:t>一</a:t>
                </a:r>
                <a:r>
                  <a:rPr lang="en-US" altLang="zh-CN" b="1" dirty="0">
                    <a:solidFill>
                      <a:schemeClr val="accent1"/>
                    </a:solidFill>
                  </a:rPr>
                  <a:t>) </a:t>
                </a:r>
                <a:r>
                  <a:rPr lang="zh-CN" altLang="en-US" b="1" dirty="0">
                    <a:solidFill>
                      <a:schemeClr val="accent1"/>
                    </a:solidFill>
                  </a:rPr>
                  <a:t>软件工程</a:t>
                </a:r>
                <a:endParaRPr lang="en-US" altLang="zh-CN" b="1" dirty="0">
                  <a:solidFill>
                    <a:schemeClr val="accent1"/>
                  </a:solidFill>
                </a:endParaRPr>
              </a:p>
            </p:txBody>
          </p:sp>
          <p:sp>
            <p:nvSpPr>
              <p:cNvPr id="21" name="í$lîḍè">
                <a:extLst>
                  <a:ext uri="{FF2B5EF4-FFF2-40B4-BE49-F238E27FC236}">
                    <a16:creationId xmlns:a16="http://schemas.microsoft.com/office/drawing/2014/main" id="{7A6E0EDA-CE9E-53B5-A213-D6DF72AB6960}"/>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gn="just">
                  <a:lnSpc>
                    <a:spcPct val="150000"/>
                  </a:lnSpc>
                </a:pPr>
                <a:r>
                  <a:rPr lang="zh-CN" altLang="en-US" sz="1000" dirty="0"/>
                  <a:t>软件工程作为一门综合性学科，软件工程的系统化方法可以为需求分析、设计、编码、测试与维护等阶段提供了清晰的流程，确保了平台功能的全面性与稳定性。</a:t>
                </a:r>
                <a:endParaRPr lang="en-US" altLang="zh-CN" sz="1000" dirty="0"/>
              </a:p>
            </p:txBody>
          </p:sp>
        </p:grpSp>
        <p:grpSp>
          <p:nvGrpSpPr>
            <p:cNvPr id="11" name="îsļîdé">
              <a:extLst>
                <a:ext uri="{FF2B5EF4-FFF2-40B4-BE49-F238E27FC236}">
                  <a16:creationId xmlns:a16="http://schemas.microsoft.com/office/drawing/2014/main" id="{F43BD6D1-47A4-0163-162D-FFEC4014CDC3}"/>
                </a:ext>
              </a:extLst>
            </p:cNvPr>
            <p:cNvGrpSpPr/>
            <p:nvPr/>
          </p:nvGrpSpPr>
          <p:grpSpPr>
            <a:xfrm>
              <a:off x="8441722" y="1275545"/>
              <a:ext cx="3236383" cy="2075204"/>
              <a:chOff x="2776441" y="1231264"/>
              <a:chExt cx="3236383" cy="2075204"/>
            </a:xfrm>
          </p:grpSpPr>
          <p:sp>
            <p:nvSpPr>
              <p:cNvPr id="18" name="ïšḷiḋé">
                <a:extLst>
                  <a:ext uri="{FF2B5EF4-FFF2-40B4-BE49-F238E27FC236}">
                    <a16:creationId xmlns:a16="http://schemas.microsoft.com/office/drawing/2014/main" id="{9CAF1331-B8E1-FFD1-81AA-4E95DE3B535F}"/>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2"/>
                    </a:solidFill>
                  </a:rPr>
                  <a:t>(</a:t>
                </a:r>
                <a:r>
                  <a:rPr lang="zh-CN" altLang="en-US" b="1" dirty="0">
                    <a:solidFill>
                      <a:schemeClr val="accent2"/>
                    </a:solidFill>
                  </a:rPr>
                  <a:t>二</a:t>
                </a:r>
                <a:r>
                  <a:rPr lang="en-US" altLang="zh-CN" b="1" dirty="0">
                    <a:solidFill>
                      <a:schemeClr val="accent2"/>
                    </a:solidFill>
                  </a:rPr>
                  <a:t>)</a:t>
                </a:r>
                <a:r>
                  <a:rPr lang="zh-CN" altLang="en-US" b="1" dirty="0">
                    <a:solidFill>
                      <a:schemeClr val="accent2"/>
                    </a:solidFill>
                  </a:rPr>
                  <a:t>领域驱动设计</a:t>
                </a:r>
                <a:endParaRPr lang="en-US" altLang="zh-CN" b="1" dirty="0">
                  <a:solidFill>
                    <a:schemeClr val="accent2"/>
                  </a:solidFill>
                </a:endParaRPr>
              </a:p>
            </p:txBody>
          </p:sp>
          <p:sp>
            <p:nvSpPr>
              <p:cNvPr id="19" name="ïšḷíḍè">
                <a:extLst>
                  <a:ext uri="{FF2B5EF4-FFF2-40B4-BE49-F238E27FC236}">
                    <a16:creationId xmlns:a16="http://schemas.microsoft.com/office/drawing/2014/main" id="{5F37D563-411F-DB30-78D4-B0280462E02D}"/>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gn="just">
                  <a:lnSpc>
                    <a:spcPct val="150000"/>
                  </a:lnSpc>
                </a:pPr>
                <a:r>
                  <a:rPr lang="zh-CN" altLang="en-US" sz="1000" dirty="0"/>
                  <a:t>领域驱动设计通过建立领域模型，将复杂业务逻辑转化为软件设计中的实体、值对象、聚合等概念，使得代码结构紧密贴合业务需求。不仅可以精准描述业务需求，对于高效响应、处理并反馈这些业务需求也有良好的保证。</a:t>
                </a:r>
                <a:endParaRPr lang="en-US" altLang="zh-CN" sz="1000" dirty="0"/>
              </a:p>
            </p:txBody>
          </p:sp>
        </p:grpSp>
        <p:grpSp>
          <p:nvGrpSpPr>
            <p:cNvPr id="12" name="ísḷîḋê">
              <a:extLst>
                <a:ext uri="{FF2B5EF4-FFF2-40B4-BE49-F238E27FC236}">
                  <a16:creationId xmlns:a16="http://schemas.microsoft.com/office/drawing/2014/main" id="{17DD02F8-F47A-6627-CED7-9992C691A49D}"/>
                </a:ext>
              </a:extLst>
            </p:cNvPr>
            <p:cNvGrpSpPr/>
            <p:nvPr/>
          </p:nvGrpSpPr>
          <p:grpSpPr>
            <a:xfrm>
              <a:off x="2767467" y="4011984"/>
              <a:ext cx="3236383" cy="2075204"/>
              <a:chOff x="2776441" y="1231264"/>
              <a:chExt cx="3236383" cy="2075204"/>
            </a:xfrm>
          </p:grpSpPr>
          <p:sp>
            <p:nvSpPr>
              <p:cNvPr id="16" name="íSlïḍè">
                <a:extLst>
                  <a:ext uri="{FF2B5EF4-FFF2-40B4-BE49-F238E27FC236}">
                    <a16:creationId xmlns:a16="http://schemas.microsoft.com/office/drawing/2014/main" id="{C6EDF05A-0CA1-5303-198A-F3F9677B6E40}"/>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3"/>
                    </a:solidFill>
                  </a:rPr>
                  <a:t>(</a:t>
                </a:r>
                <a:r>
                  <a:rPr lang="zh-CN" altLang="en-US" b="1" dirty="0">
                    <a:solidFill>
                      <a:schemeClr val="accent3"/>
                    </a:solidFill>
                  </a:rPr>
                  <a:t>三</a:t>
                </a:r>
                <a:r>
                  <a:rPr lang="en-US" altLang="zh-CN" b="1" dirty="0">
                    <a:solidFill>
                      <a:schemeClr val="accent3"/>
                    </a:solidFill>
                  </a:rPr>
                  <a:t>) </a:t>
                </a:r>
                <a:r>
                  <a:rPr lang="en-US" altLang="zh-CN" b="1" dirty="0" err="1">
                    <a:solidFill>
                      <a:schemeClr val="accent3"/>
                    </a:solidFill>
                  </a:rPr>
                  <a:t>SpringBoot</a:t>
                </a:r>
                <a:r>
                  <a:rPr lang="zh-CN" altLang="en-US" b="1" dirty="0">
                    <a:solidFill>
                      <a:schemeClr val="accent3"/>
                    </a:solidFill>
                  </a:rPr>
                  <a:t>框架</a:t>
                </a:r>
                <a:endParaRPr lang="en-US" altLang="zh-CN" b="1" dirty="0">
                  <a:solidFill>
                    <a:schemeClr val="accent3"/>
                  </a:solidFill>
                </a:endParaRPr>
              </a:p>
            </p:txBody>
          </p:sp>
          <p:sp>
            <p:nvSpPr>
              <p:cNvPr id="17" name="í$ļíḍe">
                <a:extLst>
                  <a:ext uri="{FF2B5EF4-FFF2-40B4-BE49-F238E27FC236}">
                    <a16:creationId xmlns:a16="http://schemas.microsoft.com/office/drawing/2014/main" id="{B9BFCDBD-4C8F-764B-24C6-E41895A290F8}"/>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gn="just">
                  <a:lnSpc>
                    <a:spcPct val="150000"/>
                  </a:lnSpc>
                </a:pPr>
                <a:r>
                  <a:rPr lang="en-US" altLang="zh-CN" sz="1000" dirty="0" err="1"/>
                  <a:t>SpringBoot</a:t>
                </a:r>
                <a:r>
                  <a:rPr lang="zh-CN" altLang="en-US" sz="1000" dirty="0"/>
                  <a:t>框架以其轻量级、易配置的特性，成为构建高效、可扩展的微服务系统的首选。这些特性极大地提高了开发效率，确保了平台能够快速响应变化，满足高并发、大数据量的处理需求。</a:t>
                </a:r>
                <a:endParaRPr lang="en-US" altLang="zh-CN" sz="1000" dirty="0"/>
              </a:p>
            </p:txBody>
          </p:sp>
        </p:grpSp>
        <p:grpSp>
          <p:nvGrpSpPr>
            <p:cNvPr id="13" name="íṧľíde">
              <a:extLst>
                <a:ext uri="{FF2B5EF4-FFF2-40B4-BE49-F238E27FC236}">
                  <a16:creationId xmlns:a16="http://schemas.microsoft.com/office/drawing/2014/main" id="{91478D1F-D4D2-8DB7-E6C6-A784733CCCF9}"/>
                </a:ext>
              </a:extLst>
            </p:cNvPr>
            <p:cNvGrpSpPr/>
            <p:nvPr/>
          </p:nvGrpSpPr>
          <p:grpSpPr>
            <a:xfrm>
              <a:off x="8441722" y="4011984"/>
              <a:ext cx="3236383" cy="2075204"/>
              <a:chOff x="2776441" y="1231264"/>
              <a:chExt cx="3236383" cy="2075204"/>
            </a:xfrm>
          </p:grpSpPr>
          <p:sp>
            <p:nvSpPr>
              <p:cNvPr id="14" name="ïṡļíďe">
                <a:extLst>
                  <a:ext uri="{FF2B5EF4-FFF2-40B4-BE49-F238E27FC236}">
                    <a16:creationId xmlns:a16="http://schemas.microsoft.com/office/drawing/2014/main" id="{8AE13218-ACE6-068F-8623-B713C217D71E}"/>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4"/>
                    </a:solidFill>
                  </a:rPr>
                  <a:t>(</a:t>
                </a:r>
                <a:r>
                  <a:rPr lang="zh-CN" altLang="en-US" b="1" dirty="0">
                    <a:solidFill>
                      <a:schemeClr val="accent4"/>
                    </a:solidFill>
                  </a:rPr>
                  <a:t>四</a:t>
                </a:r>
                <a:r>
                  <a:rPr lang="en-US" altLang="zh-CN" b="1" dirty="0">
                    <a:solidFill>
                      <a:schemeClr val="accent4"/>
                    </a:solidFill>
                  </a:rPr>
                  <a:t>) Uni-App</a:t>
                </a:r>
                <a:r>
                  <a:rPr lang="zh-CN" altLang="en-US" b="1" dirty="0">
                    <a:solidFill>
                      <a:schemeClr val="accent4"/>
                    </a:solidFill>
                  </a:rPr>
                  <a:t>框架</a:t>
                </a:r>
                <a:endParaRPr lang="en-US" altLang="zh-CN" b="1" dirty="0">
                  <a:solidFill>
                    <a:schemeClr val="accent4"/>
                  </a:solidFill>
                </a:endParaRPr>
              </a:p>
            </p:txBody>
          </p:sp>
          <p:sp>
            <p:nvSpPr>
              <p:cNvPr id="15" name="î$ḻiḋê">
                <a:extLst>
                  <a:ext uri="{FF2B5EF4-FFF2-40B4-BE49-F238E27FC236}">
                    <a16:creationId xmlns:a16="http://schemas.microsoft.com/office/drawing/2014/main" id="{672FF234-730E-E2C5-7231-D3E9B082058D}"/>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gn="just">
                  <a:lnSpc>
                    <a:spcPct val="150000"/>
                  </a:lnSpc>
                </a:pPr>
                <a:r>
                  <a:rPr lang="en-US" altLang="zh-CN" sz="1000" dirty="0"/>
                  <a:t>Uni-App</a:t>
                </a:r>
                <a:r>
                  <a:rPr lang="zh-CN" altLang="en-US" sz="1000" dirty="0"/>
                  <a:t>框架为提供了统一的解决方案，支持多端适配。这一特性确保了无论用户使用何种设备，都能获得一致的使用体验。</a:t>
                </a:r>
                <a:endParaRPr lang="en-US" altLang="zh-CN" sz="1000" dirty="0"/>
              </a:p>
            </p:txBody>
          </p:sp>
        </p:grpSp>
      </p:grpSp>
    </p:spTree>
    <p:extLst>
      <p:ext uri="{BB962C8B-B14F-4D97-AF65-F5344CB8AC3E}">
        <p14:creationId xmlns:p14="http://schemas.microsoft.com/office/powerpoint/2010/main" val="408899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04873-9AC5-3008-FDD8-73513EEAA28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CF130E4-0887-603C-0A2C-E0C22D9EEB8E}"/>
              </a:ext>
            </a:extLst>
          </p:cNvPr>
          <p:cNvSpPr>
            <a:spLocks noGrp="1"/>
          </p:cNvSpPr>
          <p:nvPr>
            <p:ph type="title"/>
          </p:nvPr>
        </p:nvSpPr>
        <p:spPr/>
        <p:txBody>
          <a:bodyPr/>
          <a:lstStyle/>
          <a:p>
            <a:r>
              <a:rPr lang="zh-CN" altLang="en-US" dirty="0"/>
              <a:t>二、</a:t>
            </a:r>
            <a:r>
              <a:rPr lang="zh-CN" altLang="en-US" sz="2800" dirty="0">
                <a:sym typeface="+mn-lt"/>
              </a:rPr>
              <a:t>理论与实证准备 </a:t>
            </a:r>
            <a:r>
              <a:rPr lang="en-US" altLang="zh-CN" sz="2800" dirty="0">
                <a:sym typeface="+mn-lt"/>
              </a:rPr>
              <a:t>– </a:t>
            </a:r>
            <a:r>
              <a:rPr lang="zh-CN" altLang="en-US" sz="2800" dirty="0">
                <a:sym typeface="+mn-lt"/>
              </a:rPr>
              <a:t>实证准备</a:t>
            </a:r>
            <a:endParaRPr lang="zh-CN" altLang="en-US" dirty="0"/>
          </a:p>
        </p:txBody>
      </p:sp>
      <p:sp>
        <p:nvSpPr>
          <p:cNvPr id="4" name="灯片编号占位符 3">
            <a:extLst>
              <a:ext uri="{FF2B5EF4-FFF2-40B4-BE49-F238E27FC236}">
                <a16:creationId xmlns:a16="http://schemas.microsoft.com/office/drawing/2014/main" id="{7B7F619A-AC98-DCA4-8194-9913307AC2BF}"/>
              </a:ext>
            </a:extLst>
          </p:cNvPr>
          <p:cNvSpPr>
            <a:spLocks noGrp="1"/>
          </p:cNvSpPr>
          <p:nvPr>
            <p:ph type="sldNum" sz="quarter" idx="12"/>
          </p:nvPr>
        </p:nvSpPr>
        <p:spPr/>
        <p:txBody>
          <a:bodyPr/>
          <a:lstStyle/>
          <a:p>
            <a:fld id="{5DD3DB80-B894-403A-B48E-6FDC1A72010E}" type="slidenum">
              <a:rPr lang="zh-CN" altLang="en-US" smtClean="0"/>
              <a:t>9</a:t>
            </a:fld>
            <a:endParaRPr lang="zh-CN" altLang="en-US" dirty="0"/>
          </a:p>
        </p:txBody>
      </p:sp>
      <p:sp>
        <p:nvSpPr>
          <p:cNvPr id="5" name="矩形 4">
            <a:extLst>
              <a:ext uri="{FF2B5EF4-FFF2-40B4-BE49-F238E27FC236}">
                <a16:creationId xmlns:a16="http://schemas.microsoft.com/office/drawing/2014/main" id="{89B4B048-C848-D76D-1FBF-5F82BD550621}"/>
              </a:ext>
            </a:extLst>
          </p:cNvPr>
          <p:cNvSpPr/>
          <p:nvPr/>
        </p:nvSpPr>
        <p:spPr>
          <a:xfrm>
            <a:off x="1485269" y="2259367"/>
            <a:ext cx="6149972" cy="178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just">
              <a:lnSpc>
                <a:spcPct val="150000"/>
              </a:lnSpc>
            </a:pPr>
            <a:r>
              <a:rPr lang="zh-CN" altLang="en-US" sz="1600" dirty="0">
                <a:solidFill>
                  <a:schemeClr val="tx1">
                    <a:lumMod val="50000"/>
                    <a:lumOff val="50000"/>
                  </a:schemeClr>
                </a:solidFill>
              </a:rPr>
              <a:t>本研究通过阅读调研文献、用户访谈的方式了解现有救助模式的局限性及其改进方向，为新平台的功能设计提供参考。基于选定的技术栈配置相应开发环境，搭建五台中间件服务器以验证关键技术是否能满足预期效果，如数据库连接池配置、缓存机制实现等。对于数据安全与隐私保护，研究并设计的安全策略和技术手段。</a:t>
            </a:r>
          </a:p>
        </p:txBody>
      </p:sp>
      <p:pic>
        <p:nvPicPr>
          <p:cNvPr id="11" name="图片占位符 10">
            <a:extLst>
              <a:ext uri="{FF2B5EF4-FFF2-40B4-BE49-F238E27FC236}">
                <a16:creationId xmlns:a16="http://schemas.microsoft.com/office/drawing/2014/main" id="{97672E26-7EA4-81E6-4C3B-F89B410C77C4}"/>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10938" r="10938"/>
          <a:stretch>
            <a:fillRect/>
          </a:stretch>
        </p:blipFill>
        <p:spPr/>
      </p:pic>
    </p:spTree>
    <p:extLst>
      <p:ext uri="{BB962C8B-B14F-4D97-AF65-F5344CB8AC3E}">
        <p14:creationId xmlns:p14="http://schemas.microsoft.com/office/powerpoint/2010/main" val="2436148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2.xml><?xml version="1.0" encoding="utf-8"?>
<p:tagLst xmlns:a="http://schemas.openxmlformats.org/drawingml/2006/main" xmlns:r="http://schemas.openxmlformats.org/officeDocument/2006/relationships" xmlns:p="http://schemas.openxmlformats.org/presentationml/2006/main">
  <p:tag name="ISLIDE.DIAGRAM" val="6a01450b-ccf5-4c92-8db3-1b41b04e1d5e"/>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65</TotalTime>
  <Words>1343</Words>
  <Application>Microsoft Office PowerPoint</Application>
  <PresentationFormat>宽屏</PresentationFormat>
  <Paragraphs>93</Paragraphs>
  <Slides>13</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Noto Sans S Chinese Regular</vt:lpstr>
      <vt:lpstr>等线</vt:lpstr>
      <vt:lpstr>微软雅黑</vt:lpstr>
      <vt:lpstr>Arial</vt:lpstr>
      <vt:lpstr>Calibri</vt:lpstr>
      <vt:lpstr>Impact</vt:lpstr>
      <vt:lpstr>主题5</vt:lpstr>
      <vt:lpstr>西北大学论文答辩PPT模板</vt:lpstr>
      <vt:lpstr>PowerPoint 演示文稿</vt:lpstr>
      <vt:lpstr>一、选题的背景与意义</vt:lpstr>
      <vt:lpstr>PowerPoint 演示文稿</vt:lpstr>
      <vt:lpstr>PowerPoint 演示文稿</vt:lpstr>
      <vt:lpstr>PowerPoint 演示文稿</vt:lpstr>
      <vt:lpstr>PowerPoint 演示文稿</vt:lpstr>
      <vt:lpstr>二、理论与实证准备 – 理论准备</vt:lpstr>
      <vt:lpstr>二、理论与实证准备 – 实证准备</vt:lpstr>
      <vt:lpstr>三、拟解决的问题</vt:lpstr>
      <vt:lpstr>PowerPoint 演示文稿</vt:lpstr>
      <vt:lpstr>PowerPoint 演示文稿</vt:lpstr>
      <vt:lpstr>致谢 各位导师和同学</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西北大学PPT模板</dc:title>
  <dc:creator>张思旺</dc:creator>
  <cp:lastModifiedBy>Jiabao Yu</cp:lastModifiedBy>
  <cp:revision>139</cp:revision>
  <cp:lastPrinted>2018-05-15T16:00:00Z</cp:lastPrinted>
  <dcterms:created xsi:type="dcterms:W3CDTF">2018-05-15T16:00:00Z</dcterms:created>
  <dcterms:modified xsi:type="dcterms:W3CDTF">2025-01-06T06:10:36Z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2052-10.1.0.7245</vt:lpwstr>
  </property>
</Properties>
</file>