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sldIdLst>
    <p:sldId id="256" r:id="rId4"/>
    <p:sldId id="276" r:id="rId5"/>
    <p:sldId id="260" r:id="rId6"/>
    <p:sldId id="277" r:id="rId7"/>
    <p:sldId id="278" r:id="rId8"/>
    <p:sldId id="279" r:id="rId9"/>
    <p:sldId id="280" r:id="rId10"/>
    <p:sldId id="261" r:id="rId11"/>
    <p:sldId id="281" r:id="rId12"/>
    <p:sldId id="282" r:id="rId13"/>
    <p:sldId id="283" r:id="rId14"/>
    <p:sldId id="284" r:id="rId15"/>
    <p:sldId id="285" r:id="rId16"/>
    <p:sldId id="286" r:id="rId17"/>
    <p:sldId id="287" r:id="rId18"/>
    <p:sldId id="288" r:id="rId19"/>
    <p:sldId id="289" r:id="rId20"/>
    <p:sldId id="290" r:id="rId21"/>
    <p:sldId id="291" r:id="rId22"/>
    <p:sldId id="292" r:id="rId23"/>
    <p:sldId id="293" r:id="rId24"/>
    <p:sldId id="294" r:id="rId25"/>
    <p:sldId id="295" r:id="rId26"/>
    <p:sldId id="296" r:id="rId27"/>
    <p:sldId id="262" r:id="rId28"/>
    <p:sldId id="339" r:id="rId29"/>
    <p:sldId id="504" r:id="rId30"/>
    <p:sldId id="340" r:id="rId31"/>
    <p:sldId id="341" r:id="rId32"/>
    <p:sldId id="342" r:id="rId33"/>
    <p:sldId id="343" r:id="rId34"/>
    <p:sldId id="344" r:id="rId35"/>
    <p:sldId id="345" r:id="rId36"/>
    <p:sldId id="471" r:id="rId37"/>
    <p:sldId id="347" r:id="rId38"/>
    <p:sldId id="348" r:id="rId39"/>
    <p:sldId id="349" r:id="rId40"/>
    <p:sldId id="350" r:id="rId41"/>
    <p:sldId id="351" r:id="rId42"/>
    <p:sldId id="352" r:id="rId43"/>
    <p:sldId id="353" r:id="rId44"/>
    <p:sldId id="354" r:id="rId45"/>
    <p:sldId id="355" r:id="rId46"/>
    <p:sldId id="356" r:id="rId47"/>
    <p:sldId id="367" r:id="rId48"/>
    <p:sldId id="263" r:id="rId49"/>
    <p:sldId id="265" r:id="rId50"/>
    <p:sldId id="264" r:id="rId51"/>
    <p:sldId id="266" r:id="rId52"/>
    <p:sldId id="267" r:id="rId53"/>
    <p:sldId id="297" r:id="rId54"/>
    <p:sldId id="272" r:id="rId55"/>
    <p:sldId id="390" r:id="rId56"/>
    <p:sldId id="391" r:id="rId57"/>
    <p:sldId id="392" r:id="rId58"/>
    <p:sldId id="393" r:id="rId59"/>
    <p:sldId id="394" r:id="rId60"/>
    <p:sldId id="395" r:id="rId61"/>
    <p:sldId id="396" r:id="rId62"/>
    <p:sldId id="397" r:id="rId63"/>
    <p:sldId id="398" r:id="rId64"/>
    <p:sldId id="332" r:id="rId65"/>
    <p:sldId id="328" r:id="rId66"/>
    <p:sldId id="329" r:id="rId67"/>
    <p:sldId id="369" r:id="rId68"/>
    <p:sldId id="404" r:id="rId69"/>
  </p:sldIdLst>
  <p:sldSz cx="9144000" cy="6858000" type="screen4x3"/>
  <p:notesSz cx="6858000" cy="9144000"/>
  <p:defaultTextStyle>
    <a:defPPr>
      <a:defRPr lang="en-GB"/>
    </a:defPPr>
    <a:lvl1pPr marL="0" lvl="0"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31" charset="0"/>
        <a:ea typeface="MS PGothic" panose="020B0600070205080204" pitchFamily="31" charset="-128"/>
        <a:cs typeface="+mn-cs"/>
      </a:defRPr>
    </a:lvl1pPr>
    <a:lvl2pPr marL="457200" lvl="1"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31" charset="0"/>
        <a:ea typeface="MS PGothic" panose="020B0600070205080204" pitchFamily="31" charset="-128"/>
        <a:cs typeface="+mn-cs"/>
      </a:defRPr>
    </a:lvl2pPr>
    <a:lvl3pPr marL="914400" lvl="2"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31" charset="0"/>
        <a:ea typeface="MS PGothic" panose="020B0600070205080204" pitchFamily="31" charset="-128"/>
        <a:cs typeface="+mn-cs"/>
      </a:defRPr>
    </a:lvl3pPr>
    <a:lvl4pPr marL="1371600" lvl="3"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31" charset="0"/>
        <a:ea typeface="MS PGothic" panose="020B0600070205080204" pitchFamily="31" charset="-128"/>
        <a:cs typeface="+mn-cs"/>
      </a:defRPr>
    </a:lvl4pPr>
    <a:lvl5pPr marL="1828800" lvl="4"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31" charset="0"/>
        <a:ea typeface="MS PGothic" panose="020B0600070205080204" pitchFamily="31" charset="-128"/>
        <a:cs typeface="+mn-cs"/>
      </a:defRPr>
    </a:lvl5pPr>
    <a:lvl6pPr marL="2286000" lvl="5"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31" charset="0"/>
        <a:ea typeface="MS PGothic" panose="020B0600070205080204" pitchFamily="31" charset="-128"/>
        <a:cs typeface="+mn-cs"/>
      </a:defRPr>
    </a:lvl6pPr>
    <a:lvl7pPr marL="2743200" lvl="6"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31" charset="0"/>
        <a:ea typeface="MS PGothic" panose="020B0600070205080204" pitchFamily="31" charset="-128"/>
        <a:cs typeface="+mn-cs"/>
      </a:defRPr>
    </a:lvl7pPr>
    <a:lvl8pPr marL="3200400" lvl="7"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31" charset="0"/>
        <a:ea typeface="MS PGothic" panose="020B0600070205080204" pitchFamily="31" charset="-128"/>
        <a:cs typeface="+mn-cs"/>
      </a:defRPr>
    </a:lvl8pPr>
    <a:lvl9pPr marL="3657600" lvl="8" indent="0" algn="l" defTabSz="914400" rtl="0" eaLnBrk="1" fontAlgn="base" latinLnBrk="0" hangingPunct="1">
      <a:lnSpc>
        <a:spcPct val="100000"/>
      </a:lnSpc>
      <a:spcBef>
        <a:spcPct val="0"/>
      </a:spcBef>
      <a:spcAft>
        <a:spcPct val="0"/>
      </a:spcAft>
      <a:buNone/>
      <a:defRPr sz="2000" b="0" i="0" u="none" kern="1200" baseline="0">
        <a:solidFill>
          <a:schemeClr val="tx1"/>
        </a:solidFill>
        <a:latin typeface="Times New Roman" panose="02020603050405020304" pitchFamily="31" charset="0"/>
        <a:ea typeface="MS PGothic" panose="020B0600070205080204" pitchFamily="31"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154" d="100"/>
          <a:sy n="154" d="100"/>
        </p:scale>
        <p:origin x="-1144" y="-10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1828419" cy="1828419"/>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2" Type="http://schemas.openxmlformats.org/officeDocument/2006/relationships/tableStyles" Target="tableStyles.xml"/><Relationship Id="rId71" Type="http://schemas.openxmlformats.org/officeDocument/2006/relationships/viewProps" Target="viewProps.xml"/><Relationship Id="rId70" Type="http://schemas.openxmlformats.org/officeDocument/2006/relationships/presProps" Target="presProps.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日期占位符 3"/>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5" name="页脚占位符 4"/>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日期占位符 3"/>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5" name="页脚占位符 4"/>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85800" y="609600"/>
            <a:ext cx="5676900" cy="54864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日期占位符 3"/>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5" name="页脚占位符 4"/>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fontAlgn="base"/>
            <a:r>
              <a:rPr lang="en-US" strike="noStrike" noProof="1" smtClean="0"/>
              <a:t>Click to edit Master title style</a:t>
            </a:r>
            <a:endParaRPr lang="en-US" strike="noStrike" noProof="1"/>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pPr fontAlgn="base"/>
            <a:r>
              <a:rPr lang="en-US" strike="noStrike" noProof="1" smtClean="0"/>
              <a:t>Click to edit Master subtitle style</a:t>
            </a:r>
            <a:endParaRPr lang="en-US" strike="noStrike" noProof="1"/>
          </a:p>
        </p:txBody>
      </p:sp>
      <p:sp>
        <p:nvSpPr>
          <p:cNvPr id="4" name="日期占位符 3"/>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5" name="页脚占位符 4"/>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日期占位符 3"/>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5" name="页脚占位符 4"/>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日期占位符 3"/>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5" name="页脚占位符 4"/>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日期占位符 4"/>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6" name="页脚占位符 5"/>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日期占位符 6"/>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8" name="页脚占位符 7"/>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日期占位符 2"/>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4" name="页脚占位符 3"/>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3" name="页脚占位符 2"/>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日期占位符 4"/>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6" name="页脚占位符 5"/>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p:txBody>
          <a:body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日期占位符 3"/>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5" name="页脚占位符 4"/>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S PGothic" panose="020B0600070205080204" pitchFamily="31" charset="-128"/>
              <a:cs typeface="MS PGothic" panose="020B0600070205080204" pitchFamily="31"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日期占位符 4"/>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6" name="页脚占位符 5"/>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日期占位符 3"/>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5" name="页脚占位符 4"/>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pPr fontAlgn="base"/>
            <a:r>
              <a:rPr lang="en-US" strike="noStrike" noProof="1" smtClean="0"/>
              <a:t>Click to edit Master title style</a:t>
            </a:r>
            <a:endParaRPr lang="en-US" strike="noStrike" noProof="1"/>
          </a:p>
        </p:txBody>
      </p:sp>
      <p:sp>
        <p:nvSpPr>
          <p:cNvPr id="3" name="Vertical Text Placeholder 2"/>
          <p:cNvSpPr>
            <a:spLocks noGrp="1"/>
          </p:cNvSpPr>
          <p:nvPr>
            <p:ph type="body" orient="vert" idx="1"/>
          </p:nvPr>
        </p:nvSpPr>
        <p:spPr>
          <a:xfrm>
            <a:off x="685800" y="609600"/>
            <a:ext cx="5676900" cy="5486400"/>
          </a:xfrm>
        </p:spPr>
        <p:txBody>
          <a:bodyPr vert="eaVert"/>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日期占位符 3"/>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5" name="页脚占位符 4"/>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en-US" strike="noStrike" noProof="1" smtClean="0"/>
              <a:t>Click to edit Master text styles</a:t>
            </a:r>
            <a:endParaRPr lang="en-US" strike="noStrike" noProof="1" smtClean="0"/>
          </a:p>
        </p:txBody>
      </p:sp>
      <p:sp>
        <p:nvSpPr>
          <p:cNvPr id="4" name="日期占位符 3"/>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5" name="页脚占位符 4"/>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6" name="灯片编号占位符 5"/>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日期占位符 4"/>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6" name="页脚占位符 5"/>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pPr fontAlgn="base"/>
            <a:r>
              <a:rPr lang="en-US" strike="noStrike" noProof="1" smtClean="0"/>
              <a:t>Click to edit Master title style</a:t>
            </a:r>
            <a:endParaRPr lang="en-US" strike="noStrike" noProof="1"/>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smtClean="0"/>
              <a:t>Click to edit Master text styles</a:t>
            </a:r>
            <a:endParaRPr lang="en-US" strike="noStrike" noProof="1"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7" name="日期占位符 6"/>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8" name="页脚占位符 7"/>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9" name="灯片编号占位符 8"/>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ase"/>
            <a:r>
              <a:rPr lang="en-US" strike="noStrike" noProof="1" smtClean="0"/>
              <a:t>Click to edit Master title style</a:t>
            </a:r>
            <a:endParaRPr lang="en-US" strike="noStrike" noProof="1"/>
          </a:p>
        </p:txBody>
      </p:sp>
      <p:sp>
        <p:nvSpPr>
          <p:cNvPr id="3" name="日期占位符 2"/>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4" name="页脚占位符 3"/>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5" name="灯片编号占位符 4"/>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3" name="页脚占位符 2"/>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4" name="灯片编号占位符 3"/>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smtClean="0"/>
              <a:t>Click to edit Master text styles</a:t>
            </a:r>
            <a:endParaRPr lang="en-US" strike="noStrike" noProof="1" smtClean="0"/>
          </a:p>
          <a:p>
            <a:pPr lvl="1" fontAlgn="base"/>
            <a:r>
              <a:rPr lang="en-US" strike="noStrike" noProof="1" smtClean="0"/>
              <a:t>Second level</a:t>
            </a:r>
            <a:endParaRPr lang="en-US" strike="noStrike" noProof="1" smtClean="0"/>
          </a:p>
          <a:p>
            <a:pPr lvl="2" fontAlgn="base"/>
            <a:r>
              <a:rPr lang="en-US" strike="noStrike" noProof="1" smtClean="0"/>
              <a:t>Third level</a:t>
            </a:r>
            <a:endParaRPr lang="en-US" strike="noStrike" noProof="1" smtClean="0"/>
          </a:p>
          <a:p>
            <a:pPr lvl="3" fontAlgn="base"/>
            <a:r>
              <a:rPr lang="en-US" strike="noStrike" noProof="1" smtClean="0"/>
              <a:t>Fourth level</a:t>
            </a:r>
            <a:endParaRPr lang="en-US" strike="noStrike" noProof="1" smtClean="0"/>
          </a:p>
          <a:p>
            <a:pPr lvl="4" fontAlgn="base"/>
            <a:r>
              <a:rPr lang="en-US" strike="noStrike" noProof="1" smtClean="0"/>
              <a:t>Fifth level</a:t>
            </a:r>
            <a:endParaRPr lang="en-US" strike="noStrike" noProof="1"/>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日期占位符 4"/>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6" name="页脚占位符 5"/>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smtClean="0"/>
              <a:t>Click to edit Master title style</a:t>
            </a:r>
            <a:endParaRPr lang="en-US" strike="noStrike" noProof="1"/>
          </a:p>
        </p:txBody>
      </p:sp>
      <p:sp>
        <p:nvSpPr>
          <p:cNvPr id="3" name="Picture Placeholder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en-US" sz="3200" b="0" i="0" u="none" strike="noStrike" kern="0" cap="none" spc="0" normalizeH="0" baseline="0" noProof="0" smtClean="0">
              <a:ln>
                <a:noFill/>
              </a:ln>
              <a:solidFill>
                <a:schemeClr val="tx1"/>
              </a:solidFill>
              <a:effectLst/>
              <a:uLnTx/>
              <a:uFillTx/>
              <a:latin typeface="+mn-lt"/>
              <a:ea typeface="MS PGothic" panose="020B0600070205080204" pitchFamily="31" charset="-128"/>
              <a:cs typeface="MS PGothic" panose="020B0600070205080204" pitchFamily="31" charset="-128"/>
            </a:endParaRP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smtClean="0"/>
              <a:t>Click to edit Master text styles</a:t>
            </a:r>
            <a:endParaRPr lang="en-US" strike="noStrike" noProof="1" smtClean="0"/>
          </a:p>
        </p:txBody>
      </p:sp>
      <p:sp>
        <p:nvSpPr>
          <p:cNvPr id="5" name="日期占位符 4"/>
          <p:cNvSpPr>
            <a:spLocks noGrp="1"/>
          </p:cNvSpPr>
          <p:nvPr>
            <p:ph type="dt" sz="half" idx="10"/>
          </p:nvPr>
        </p:nvSpPr>
        <p:spPr/>
        <p:txBody>
          <a:bodyPr/>
          <a:p>
            <a:pPr lvl="0" eaLnBrk="1" fontAlgn="base" hangingPunct="1"/>
            <a:endParaRPr strike="noStrike" noProof="1" dirty="0">
              <a:latin typeface="Times New Roman" panose="02020603050405020304" pitchFamily="31" charset="0"/>
            </a:endParaRPr>
          </a:p>
        </p:txBody>
      </p:sp>
      <p:sp>
        <p:nvSpPr>
          <p:cNvPr id="6" name="页脚占位符 5"/>
          <p:cNvSpPr>
            <a:spLocks noGrp="1"/>
          </p:cNvSpPr>
          <p:nvPr>
            <p:ph type="ftr" sz="quarter" idx="11"/>
          </p:nvPr>
        </p:nvSpPr>
        <p:spPr/>
        <p:txBody>
          <a:bodyPr/>
          <a:p>
            <a:pPr lvl="0" eaLnBrk="1" fontAlgn="base" hangingPunct="1"/>
            <a:endParaRPr strike="noStrike" noProof="1" dirty="0">
              <a:latin typeface="Times New Roman" panose="02020603050405020304" pitchFamily="31" charset="0"/>
            </a:endParaRPr>
          </a:p>
        </p:txBody>
      </p:sp>
      <p:sp>
        <p:nvSpPr>
          <p:cNvPr id="7" name="灯片编号占位符 6"/>
          <p:cNvSpPr>
            <a:spLocks noGrp="1"/>
          </p:cNvSpPr>
          <p:nvPr>
            <p:ph type="sldNum" sz="quarter" idx="12"/>
          </p:nvPr>
        </p:nvSpPr>
        <p:spPr/>
        <p:txBody>
          <a:bodyPr/>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7" name="Rectangle 3"/>
          <p:cNvSpPr>
            <a:spLocks noGrp="1"/>
          </p:cNvSpPr>
          <p:nvPr>
            <p:ph type="body"/>
          </p:nvPr>
        </p:nvSpPr>
        <p:spPr>
          <a:xfrm>
            <a:off x="685800" y="1981200"/>
            <a:ext cx="7772400" cy="41148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lvl="0" eaLnBrk="1" fontAlgn="base" hangingPunct="1"/>
            <a:endParaRPr strike="noStrike" noProof="1" dirty="0">
              <a:latin typeface="Times New Roman" panose="02020603050405020304" pitchFamily="31"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lvl="0" eaLnBrk="1" fontAlgn="base" hangingPunct="1"/>
            <a:endParaRPr strike="noStrike" noProof="1" dirty="0">
              <a:latin typeface="Times New Roman" panose="02020603050405020304" pitchFamily="31"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1" charset="-128"/>
          <a:cs typeface="MS PGothic" panose="020B0600070205080204" pitchFamily="31" charset="-128"/>
        </a:defRPr>
      </a:lvl1pPr>
      <a:lvl2pPr algn="ctr" rtl="0" eaLnBrk="0" fontAlgn="base" hangingPunct="0">
        <a:spcBef>
          <a:spcPct val="0"/>
        </a:spcBef>
        <a:spcAft>
          <a:spcPct val="0"/>
        </a:spcAft>
        <a:defRPr sz="4400">
          <a:solidFill>
            <a:schemeClr val="tx2"/>
          </a:solidFill>
          <a:latin typeface="Times New Roman" panose="02020603050405020304" pitchFamily="31" charset="0"/>
          <a:ea typeface="MS PGothic" panose="020B0600070205080204" pitchFamily="31" charset="-128"/>
          <a:cs typeface="MS PGothic" panose="020B0600070205080204" pitchFamily="31" charset="-128"/>
        </a:defRPr>
      </a:lvl2pPr>
      <a:lvl3pPr algn="ctr" rtl="0" eaLnBrk="0" fontAlgn="base" hangingPunct="0">
        <a:spcBef>
          <a:spcPct val="0"/>
        </a:spcBef>
        <a:spcAft>
          <a:spcPct val="0"/>
        </a:spcAft>
        <a:defRPr sz="4400">
          <a:solidFill>
            <a:schemeClr val="tx2"/>
          </a:solidFill>
          <a:latin typeface="Times New Roman" panose="02020603050405020304" pitchFamily="31" charset="0"/>
          <a:ea typeface="MS PGothic" panose="020B0600070205080204" pitchFamily="31" charset="-128"/>
          <a:cs typeface="MS PGothic" panose="020B0600070205080204" pitchFamily="31" charset="-128"/>
        </a:defRPr>
      </a:lvl3pPr>
      <a:lvl4pPr algn="ctr" rtl="0" eaLnBrk="0" fontAlgn="base" hangingPunct="0">
        <a:spcBef>
          <a:spcPct val="0"/>
        </a:spcBef>
        <a:spcAft>
          <a:spcPct val="0"/>
        </a:spcAft>
        <a:defRPr sz="4400">
          <a:solidFill>
            <a:schemeClr val="tx2"/>
          </a:solidFill>
          <a:latin typeface="Times New Roman" panose="02020603050405020304" pitchFamily="31" charset="0"/>
          <a:ea typeface="MS PGothic" panose="020B0600070205080204" pitchFamily="31" charset="-128"/>
          <a:cs typeface="MS PGothic" panose="020B0600070205080204" pitchFamily="31" charset="-128"/>
        </a:defRPr>
      </a:lvl4pPr>
      <a:lvl5pPr algn="ctr" rtl="0" eaLnBrk="0" fontAlgn="base" hangingPunct="0">
        <a:spcBef>
          <a:spcPct val="0"/>
        </a:spcBef>
        <a:spcAft>
          <a:spcPct val="0"/>
        </a:spcAft>
        <a:defRPr sz="4400">
          <a:solidFill>
            <a:schemeClr val="tx2"/>
          </a:solidFill>
          <a:latin typeface="Times New Roman" panose="02020603050405020304" pitchFamily="31" charset="0"/>
          <a:ea typeface="MS PGothic" panose="020B0600070205080204" pitchFamily="31" charset="-128"/>
          <a:cs typeface="MS PGothic" panose="020B0600070205080204" pitchFamily="31" charset="-128"/>
        </a:defRPr>
      </a:lvl5pPr>
      <a:lvl6pPr marL="457200" algn="ctr" rtl="0" fontAlgn="base">
        <a:spcBef>
          <a:spcPct val="0"/>
        </a:spcBef>
        <a:spcAft>
          <a:spcPct val="0"/>
        </a:spcAft>
        <a:defRPr sz="4400">
          <a:solidFill>
            <a:schemeClr val="tx2"/>
          </a:solidFill>
          <a:latin typeface="Times New Roman" panose="02020603050405020304" pitchFamily="31" charset="0"/>
        </a:defRPr>
      </a:lvl6pPr>
      <a:lvl7pPr marL="914400" algn="ctr" rtl="0" fontAlgn="base">
        <a:spcBef>
          <a:spcPct val="0"/>
        </a:spcBef>
        <a:spcAft>
          <a:spcPct val="0"/>
        </a:spcAft>
        <a:defRPr sz="4400">
          <a:solidFill>
            <a:schemeClr val="tx2"/>
          </a:solidFill>
          <a:latin typeface="Times New Roman" panose="02020603050405020304" pitchFamily="31" charset="0"/>
        </a:defRPr>
      </a:lvl7pPr>
      <a:lvl8pPr marL="1371600" algn="ctr" rtl="0" fontAlgn="base">
        <a:spcBef>
          <a:spcPct val="0"/>
        </a:spcBef>
        <a:spcAft>
          <a:spcPct val="0"/>
        </a:spcAft>
        <a:defRPr sz="4400">
          <a:solidFill>
            <a:schemeClr val="tx2"/>
          </a:solidFill>
          <a:latin typeface="Times New Roman" panose="02020603050405020304" pitchFamily="31" charset="0"/>
        </a:defRPr>
      </a:lvl8pPr>
      <a:lvl9pPr marL="1828800" algn="ctr" rtl="0" fontAlgn="base">
        <a:spcBef>
          <a:spcPct val="0"/>
        </a:spcBef>
        <a:spcAft>
          <a:spcPct val="0"/>
        </a:spcAft>
        <a:defRPr sz="4400">
          <a:solidFill>
            <a:schemeClr val="tx2"/>
          </a:solidFill>
          <a:latin typeface="Times New Roman" panose="02020603050405020304" pitchFamily="3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1" charset="-128"/>
          <a:cs typeface="MS PGothic" panose="020B0600070205080204" pitchFamily="31"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1"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1"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1"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1" charset="-128"/>
        </a:defRPr>
      </a:lvl5pPr>
      <a:lvl6pPr marL="2514600" indent="-228600" algn="l" rtl="0" fontAlgn="base">
        <a:spcBef>
          <a:spcPct val="20000"/>
        </a:spcBef>
        <a:spcAft>
          <a:spcPct val="0"/>
        </a:spcAft>
        <a:buChar char="»"/>
        <a:defRPr sz="2000">
          <a:solidFill>
            <a:schemeClr val="tx1"/>
          </a:solidFill>
          <a:latin typeface="+mn-lt"/>
          <a:ea typeface="MS PGothic" panose="020B0600070205080204" pitchFamily="31" charset="-128"/>
        </a:defRPr>
      </a:lvl6pPr>
      <a:lvl7pPr marL="2971800" indent="-228600" algn="l" rtl="0" fontAlgn="base">
        <a:spcBef>
          <a:spcPct val="20000"/>
        </a:spcBef>
        <a:spcAft>
          <a:spcPct val="0"/>
        </a:spcAft>
        <a:buChar char="»"/>
        <a:defRPr sz="2000">
          <a:solidFill>
            <a:schemeClr val="tx1"/>
          </a:solidFill>
          <a:latin typeface="+mn-lt"/>
          <a:ea typeface="MS PGothic" panose="020B0600070205080204" pitchFamily="31" charset="-128"/>
        </a:defRPr>
      </a:lvl7pPr>
      <a:lvl8pPr marL="3429000" indent="-228600" algn="l" rtl="0" fontAlgn="base">
        <a:spcBef>
          <a:spcPct val="20000"/>
        </a:spcBef>
        <a:spcAft>
          <a:spcPct val="0"/>
        </a:spcAft>
        <a:buChar char="»"/>
        <a:defRPr sz="2000">
          <a:solidFill>
            <a:schemeClr val="tx1"/>
          </a:solidFill>
          <a:latin typeface="+mn-lt"/>
          <a:ea typeface="MS PGothic" panose="020B0600070205080204" pitchFamily="31" charset="-128"/>
        </a:defRPr>
      </a:lvl8pPr>
      <a:lvl9pPr marL="3886200" indent="-228600" algn="l" rtl="0" fontAlgn="base">
        <a:spcBef>
          <a:spcPct val="20000"/>
        </a:spcBef>
        <a:spcAft>
          <a:spcPct val="0"/>
        </a:spcAft>
        <a:buChar char="»"/>
        <a:defRPr sz="2000">
          <a:solidFill>
            <a:schemeClr val="tx1"/>
          </a:solidFill>
          <a:latin typeface="+mn-lt"/>
          <a:ea typeface="MS PGothic" panose="020B0600070205080204" pitchFamily="3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050" name="Rectangle 2"/>
          <p:cNvSpPr>
            <a:spLocks noGrp="1"/>
          </p:cNvSpPr>
          <p:nvPr>
            <p:ph type="title"/>
          </p:nvPr>
        </p:nvSpPr>
        <p:spPr>
          <a:xfrm>
            <a:off x="685800" y="609600"/>
            <a:ext cx="77724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2051" name="Rectangle 3"/>
          <p:cNvSpPr>
            <a:spLocks noGrp="1"/>
          </p:cNvSpPr>
          <p:nvPr>
            <p:ph type="body"/>
          </p:nvPr>
        </p:nvSpPr>
        <p:spPr>
          <a:xfrm>
            <a:off x="685800" y="1981200"/>
            <a:ext cx="7772400" cy="4114800"/>
          </a:xfrm>
          <a:prstGeom prst="rect">
            <a:avLst/>
          </a:prstGeom>
          <a:noFill/>
          <a:ln w="9525">
            <a:noFill/>
          </a:ln>
        </p:spPr>
        <p:txBody>
          <a:bodyPr anchor="t" anchorCtr="0"/>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ln>
          <a:effectLst/>
        </p:spPr>
        <p:txBody>
          <a:bodyPr vert="horz" wrap="square" lIns="91440" tIns="45720" rIns="91440" bIns="45720" numCol="1" anchor="t" anchorCtr="0" compatLnSpc="1"/>
          <a:lstStyle>
            <a:lvl1pPr>
              <a:defRPr sz="1400"/>
            </a:lvl1pPr>
          </a:lstStyle>
          <a:p>
            <a:pPr lvl="0" eaLnBrk="1" fontAlgn="base" hangingPunct="1"/>
            <a:endParaRPr strike="noStrike" noProof="1" dirty="0">
              <a:latin typeface="Times New Roman" panose="02020603050405020304" pitchFamily="31" charset="0"/>
            </a:endParaRP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400"/>
            </a:lvl1pPr>
          </a:lstStyle>
          <a:p>
            <a:pPr lvl="0" eaLnBrk="1" fontAlgn="base" hangingPunct="1"/>
            <a:endParaRPr strike="noStrike" noProof="1" dirty="0">
              <a:latin typeface="Times New Roman" panose="02020603050405020304" pitchFamily="31" charset="0"/>
            </a:endParaRP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fontAlgn="base" hangingPunct="1"/>
            <a:fld id="{9A0DB2DC-4C9A-4742-B13C-FB6460FD3503}" type="slidenum">
              <a:rPr lang="en-GB" strike="noStrike" noProof="1" dirty="0">
                <a:latin typeface="Times New Roman" panose="02020603050405020304" pitchFamily="31" charset="0"/>
                <a:ea typeface="MS PGothic" panose="020B0600070205080204" pitchFamily="31" charset="-128"/>
                <a:cs typeface="+mn-cs"/>
              </a:rPr>
            </a:fld>
            <a:endParaRPr lang="en-GB" strike="noStrike" noProof="1" dirty="0">
              <a:latin typeface="Times New Roman" panose="02020603050405020304" pitchFamily="31" charset="0"/>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rtl="0" eaLnBrk="0" fontAlgn="base" hangingPunct="0">
        <a:spcBef>
          <a:spcPct val="0"/>
        </a:spcBef>
        <a:spcAft>
          <a:spcPct val="0"/>
        </a:spcAft>
        <a:defRPr sz="4400">
          <a:solidFill>
            <a:schemeClr val="tx2"/>
          </a:solidFill>
          <a:latin typeface="+mj-lt"/>
          <a:ea typeface="MS PGothic" panose="020B0600070205080204" pitchFamily="31" charset="-128"/>
          <a:cs typeface="MS PGothic" panose="020B0600070205080204" pitchFamily="31" charset="-128"/>
        </a:defRPr>
      </a:lvl1pPr>
      <a:lvl2pPr algn="ctr" rtl="0" eaLnBrk="0" fontAlgn="base" hangingPunct="0">
        <a:spcBef>
          <a:spcPct val="0"/>
        </a:spcBef>
        <a:spcAft>
          <a:spcPct val="0"/>
        </a:spcAft>
        <a:defRPr sz="4400">
          <a:solidFill>
            <a:schemeClr val="tx2"/>
          </a:solidFill>
          <a:latin typeface="Times New Roman" panose="02020603050405020304" pitchFamily="31" charset="0"/>
          <a:ea typeface="MS PGothic" panose="020B0600070205080204" pitchFamily="31" charset="-128"/>
          <a:cs typeface="MS PGothic" panose="020B0600070205080204" pitchFamily="31" charset="-128"/>
        </a:defRPr>
      </a:lvl2pPr>
      <a:lvl3pPr algn="ctr" rtl="0" eaLnBrk="0" fontAlgn="base" hangingPunct="0">
        <a:spcBef>
          <a:spcPct val="0"/>
        </a:spcBef>
        <a:spcAft>
          <a:spcPct val="0"/>
        </a:spcAft>
        <a:defRPr sz="4400">
          <a:solidFill>
            <a:schemeClr val="tx2"/>
          </a:solidFill>
          <a:latin typeface="Times New Roman" panose="02020603050405020304" pitchFamily="31" charset="0"/>
          <a:ea typeface="MS PGothic" panose="020B0600070205080204" pitchFamily="31" charset="-128"/>
          <a:cs typeface="MS PGothic" panose="020B0600070205080204" pitchFamily="31" charset="-128"/>
        </a:defRPr>
      </a:lvl3pPr>
      <a:lvl4pPr algn="ctr" rtl="0" eaLnBrk="0" fontAlgn="base" hangingPunct="0">
        <a:spcBef>
          <a:spcPct val="0"/>
        </a:spcBef>
        <a:spcAft>
          <a:spcPct val="0"/>
        </a:spcAft>
        <a:defRPr sz="4400">
          <a:solidFill>
            <a:schemeClr val="tx2"/>
          </a:solidFill>
          <a:latin typeface="Times New Roman" panose="02020603050405020304" pitchFamily="31" charset="0"/>
          <a:ea typeface="MS PGothic" panose="020B0600070205080204" pitchFamily="31" charset="-128"/>
          <a:cs typeface="MS PGothic" panose="020B0600070205080204" pitchFamily="31" charset="-128"/>
        </a:defRPr>
      </a:lvl4pPr>
      <a:lvl5pPr algn="ctr" rtl="0" eaLnBrk="0" fontAlgn="base" hangingPunct="0">
        <a:spcBef>
          <a:spcPct val="0"/>
        </a:spcBef>
        <a:spcAft>
          <a:spcPct val="0"/>
        </a:spcAft>
        <a:defRPr sz="4400">
          <a:solidFill>
            <a:schemeClr val="tx2"/>
          </a:solidFill>
          <a:latin typeface="Times New Roman" panose="02020603050405020304" pitchFamily="31" charset="0"/>
          <a:ea typeface="MS PGothic" panose="020B0600070205080204" pitchFamily="31" charset="-128"/>
          <a:cs typeface="MS PGothic" panose="020B0600070205080204" pitchFamily="31" charset="-128"/>
        </a:defRPr>
      </a:lvl5pPr>
      <a:lvl6pPr marL="457200" algn="ctr" rtl="0" fontAlgn="base">
        <a:spcBef>
          <a:spcPct val="0"/>
        </a:spcBef>
        <a:spcAft>
          <a:spcPct val="0"/>
        </a:spcAft>
        <a:defRPr sz="4400">
          <a:solidFill>
            <a:schemeClr val="tx2"/>
          </a:solidFill>
          <a:latin typeface="Times New Roman" panose="02020603050405020304" pitchFamily="31" charset="0"/>
        </a:defRPr>
      </a:lvl6pPr>
      <a:lvl7pPr marL="914400" algn="ctr" rtl="0" fontAlgn="base">
        <a:spcBef>
          <a:spcPct val="0"/>
        </a:spcBef>
        <a:spcAft>
          <a:spcPct val="0"/>
        </a:spcAft>
        <a:defRPr sz="4400">
          <a:solidFill>
            <a:schemeClr val="tx2"/>
          </a:solidFill>
          <a:latin typeface="Times New Roman" panose="02020603050405020304" pitchFamily="31" charset="0"/>
        </a:defRPr>
      </a:lvl7pPr>
      <a:lvl8pPr marL="1371600" algn="ctr" rtl="0" fontAlgn="base">
        <a:spcBef>
          <a:spcPct val="0"/>
        </a:spcBef>
        <a:spcAft>
          <a:spcPct val="0"/>
        </a:spcAft>
        <a:defRPr sz="4400">
          <a:solidFill>
            <a:schemeClr val="tx2"/>
          </a:solidFill>
          <a:latin typeface="Times New Roman" panose="02020603050405020304" pitchFamily="31" charset="0"/>
        </a:defRPr>
      </a:lvl8pPr>
      <a:lvl9pPr marL="1828800" algn="ctr" rtl="0" fontAlgn="base">
        <a:spcBef>
          <a:spcPct val="0"/>
        </a:spcBef>
        <a:spcAft>
          <a:spcPct val="0"/>
        </a:spcAft>
        <a:defRPr sz="4400">
          <a:solidFill>
            <a:schemeClr val="tx2"/>
          </a:solidFill>
          <a:latin typeface="Times New Roman" panose="02020603050405020304" pitchFamily="31"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S PGothic" panose="020B0600070205080204" pitchFamily="31" charset="-128"/>
          <a:cs typeface="MS PGothic" panose="020B0600070205080204" pitchFamily="31" charset="-128"/>
        </a:defRPr>
      </a:lvl1pPr>
      <a:lvl2pPr marL="742950" indent="-285750" algn="l" rtl="0" eaLnBrk="0" fontAlgn="base" hangingPunct="0">
        <a:spcBef>
          <a:spcPct val="20000"/>
        </a:spcBef>
        <a:spcAft>
          <a:spcPct val="0"/>
        </a:spcAft>
        <a:buChar char="–"/>
        <a:defRPr sz="2800">
          <a:solidFill>
            <a:schemeClr val="tx1"/>
          </a:solidFill>
          <a:latin typeface="+mn-lt"/>
          <a:ea typeface="MS PGothic" panose="020B0600070205080204" pitchFamily="31" charset="-128"/>
        </a:defRPr>
      </a:lvl2pPr>
      <a:lvl3pPr marL="1143000" indent="-228600" algn="l" rtl="0" eaLnBrk="0" fontAlgn="base" hangingPunct="0">
        <a:spcBef>
          <a:spcPct val="20000"/>
        </a:spcBef>
        <a:spcAft>
          <a:spcPct val="0"/>
        </a:spcAft>
        <a:buChar char="•"/>
        <a:defRPr sz="2400">
          <a:solidFill>
            <a:schemeClr val="tx1"/>
          </a:solidFill>
          <a:latin typeface="+mn-lt"/>
          <a:ea typeface="MS PGothic" panose="020B0600070205080204" pitchFamily="31" charset="-128"/>
        </a:defRPr>
      </a:lvl3pPr>
      <a:lvl4pPr marL="1600200" indent="-228600" algn="l" rtl="0" eaLnBrk="0" fontAlgn="base" hangingPunct="0">
        <a:spcBef>
          <a:spcPct val="20000"/>
        </a:spcBef>
        <a:spcAft>
          <a:spcPct val="0"/>
        </a:spcAft>
        <a:buChar char="–"/>
        <a:defRPr sz="2000">
          <a:solidFill>
            <a:schemeClr val="tx1"/>
          </a:solidFill>
          <a:latin typeface="+mn-lt"/>
          <a:ea typeface="MS PGothic" panose="020B0600070205080204" pitchFamily="31" charset="-128"/>
        </a:defRPr>
      </a:lvl4pPr>
      <a:lvl5pPr marL="2057400" indent="-228600" algn="l" rtl="0" eaLnBrk="0" fontAlgn="base" hangingPunct="0">
        <a:spcBef>
          <a:spcPct val="20000"/>
        </a:spcBef>
        <a:spcAft>
          <a:spcPct val="0"/>
        </a:spcAft>
        <a:buChar char="»"/>
        <a:defRPr sz="2000">
          <a:solidFill>
            <a:schemeClr val="tx1"/>
          </a:solidFill>
          <a:latin typeface="+mn-lt"/>
          <a:ea typeface="MS PGothic" panose="020B0600070205080204" pitchFamily="31" charset="-128"/>
        </a:defRPr>
      </a:lvl5pPr>
      <a:lvl6pPr marL="2514600" indent="-228600" algn="l" rtl="0" fontAlgn="base">
        <a:spcBef>
          <a:spcPct val="20000"/>
        </a:spcBef>
        <a:spcAft>
          <a:spcPct val="0"/>
        </a:spcAft>
        <a:buChar char="»"/>
        <a:defRPr sz="2000">
          <a:solidFill>
            <a:schemeClr val="tx1"/>
          </a:solidFill>
          <a:latin typeface="+mn-lt"/>
          <a:ea typeface="MS PGothic" panose="020B0600070205080204" pitchFamily="31" charset="-128"/>
        </a:defRPr>
      </a:lvl6pPr>
      <a:lvl7pPr marL="2971800" indent="-228600" algn="l" rtl="0" fontAlgn="base">
        <a:spcBef>
          <a:spcPct val="20000"/>
        </a:spcBef>
        <a:spcAft>
          <a:spcPct val="0"/>
        </a:spcAft>
        <a:buChar char="»"/>
        <a:defRPr sz="2000">
          <a:solidFill>
            <a:schemeClr val="tx1"/>
          </a:solidFill>
          <a:latin typeface="+mn-lt"/>
          <a:ea typeface="MS PGothic" panose="020B0600070205080204" pitchFamily="31" charset="-128"/>
        </a:defRPr>
      </a:lvl7pPr>
      <a:lvl8pPr marL="3429000" indent="-228600" algn="l" rtl="0" fontAlgn="base">
        <a:spcBef>
          <a:spcPct val="20000"/>
        </a:spcBef>
        <a:spcAft>
          <a:spcPct val="0"/>
        </a:spcAft>
        <a:buChar char="»"/>
        <a:defRPr sz="2000">
          <a:solidFill>
            <a:schemeClr val="tx1"/>
          </a:solidFill>
          <a:latin typeface="+mn-lt"/>
          <a:ea typeface="MS PGothic" panose="020B0600070205080204" pitchFamily="31" charset="-128"/>
        </a:defRPr>
      </a:lvl8pPr>
      <a:lvl9pPr marL="3886200" indent="-228600" algn="l" rtl="0" fontAlgn="base">
        <a:spcBef>
          <a:spcPct val="20000"/>
        </a:spcBef>
        <a:spcAft>
          <a:spcPct val="0"/>
        </a:spcAft>
        <a:buChar char="»"/>
        <a:defRPr sz="2000">
          <a:solidFill>
            <a:schemeClr val="tx1"/>
          </a:solidFill>
          <a:latin typeface="+mn-lt"/>
          <a:ea typeface="MS PGothic" panose="020B0600070205080204" pitchFamily="3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2.png"/><Relationship Id="rId1"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19.wmf"/><Relationship Id="rId3" Type="http://schemas.openxmlformats.org/officeDocument/2006/relationships/oleObject" Target="../embeddings/oleObject2.bin"/><Relationship Id="rId2" Type="http://schemas.openxmlformats.org/officeDocument/2006/relationships/image" Target="../media/image18.wmf"/><Relationship Id="rId1" Type="http://schemas.openxmlformats.org/officeDocument/2006/relationships/oleObject" Target="../embeddings/oleObject1.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0.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0.png"/><Relationship Id="rId1" Type="http://schemas.openxmlformats.org/officeDocument/2006/relationships/image" Target="../media/image29.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5.emf"/><Relationship Id="rId1" Type="http://schemas.openxmlformats.org/officeDocument/2006/relationships/image" Target="../media/image34.emf"/></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6.emf"/></Relationships>
</file>

<file path=ppt/slides/_rels/slide6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7.emf"/></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8.png"/><Relationship Id="rId1" Type="http://schemas.openxmlformats.org/officeDocument/2006/relationships/tags" Target="../tags/tag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3" name="Text Box 3"/>
          <p:cNvSpPr txBox="1"/>
          <p:nvPr/>
        </p:nvSpPr>
        <p:spPr>
          <a:xfrm>
            <a:off x="2286000" y="4637088"/>
            <a:ext cx="6629400" cy="1311275"/>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31" charset="0"/>
              </a:rPr>
              <a:t>George F Luger</a:t>
            </a:r>
            <a:endParaRPr lang="en-US" altLang="zh-CN" dirty="0">
              <a:latin typeface="Times New Roman" panose="02020603050405020304" pitchFamily="31" charset="0"/>
            </a:endParaRPr>
          </a:p>
          <a:p>
            <a:pPr>
              <a:spcBef>
                <a:spcPct val="50000"/>
              </a:spcBef>
            </a:pPr>
            <a:r>
              <a:rPr lang="en-US" altLang="zh-CN" sz="2400" b="1" dirty="0">
                <a:latin typeface="Times New Roman" panose="02020603050405020304" pitchFamily="31" charset="0"/>
              </a:rPr>
              <a:t>ARTIFICIAL INTELLIGENCE </a:t>
            </a:r>
            <a:r>
              <a:rPr lang="en-US" altLang="zh-CN" sz="2400" i="1" dirty="0">
                <a:latin typeface="Times New Roman" panose="02020603050405020304" pitchFamily="31" charset="0"/>
              </a:rPr>
              <a:t>6th edition</a:t>
            </a:r>
            <a:endParaRPr lang="en-US" altLang="zh-CN" sz="2400" b="1" dirty="0">
              <a:latin typeface="Times New Roman" panose="02020603050405020304" pitchFamily="31" charset="0"/>
            </a:endParaRPr>
          </a:p>
          <a:p>
            <a:pPr>
              <a:spcBef>
                <a:spcPct val="50000"/>
              </a:spcBef>
            </a:pPr>
            <a:r>
              <a:rPr lang="en-US" altLang="zh-CN" sz="1600" dirty="0">
                <a:latin typeface="Times New Roman" panose="02020603050405020304" pitchFamily="31" charset="0"/>
              </a:rPr>
              <a:t>Structures and Strategies for Complex Problem Solving</a:t>
            </a:r>
            <a:endParaRPr lang="en-US" altLang="zh-CN" sz="1600" dirty="0">
              <a:latin typeface="Times New Roman" panose="02020603050405020304" pitchFamily="31" charset="0"/>
            </a:endParaRPr>
          </a:p>
        </p:txBody>
      </p:sp>
      <p:sp>
        <p:nvSpPr>
          <p:cNvPr id="3074" name="Line 4"/>
          <p:cNvSpPr/>
          <p:nvPr/>
        </p:nvSpPr>
        <p:spPr>
          <a:xfrm>
            <a:off x="2133600" y="4637088"/>
            <a:ext cx="6781800" cy="0"/>
          </a:xfrm>
          <a:prstGeom prst="line">
            <a:avLst/>
          </a:prstGeom>
          <a:ln w="57150" cap="flat" cmpd="thickThin">
            <a:solidFill>
              <a:schemeClr val="tx1"/>
            </a:solidFill>
            <a:prstDash val="solid"/>
            <a:round/>
            <a:headEnd type="none" w="med" len="med"/>
            <a:tailEnd type="none" w="med" len="med"/>
          </a:ln>
        </p:spPr>
      </p:sp>
      <p:sp>
        <p:nvSpPr>
          <p:cNvPr id="3075" name="Line 5"/>
          <p:cNvSpPr/>
          <p:nvPr/>
        </p:nvSpPr>
        <p:spPr>
          <a:xfrm>
            <a:off x="2133600" y="6008688"/>
            <a:ext cx="6705600" cy="0"/>
          </a:xfrm>
          <a:prstGeom prst="line">
            <a:avLst/>
          </a:prstGeom>
          <a:ln w="9525" cap="flat" cmpd="sng">
            <a:solidFill>
              <a:schemeClr val="tx1"/>
            </a:solidFill>
            <a:prstDash val="solid"/>
            <a:round/>
            <a:headEnd type="none" w="med" len="med"/>
            <a:tailEnd type="none" w="med" len="med"/>
          </a:ln>
        </p:spPr>
      </p:sp>
      <p:sp>
        <p:nvSpPr>
          <p:cNvPr id="3076" name="Text Box 6"/>
          <p:cNvSpPr txBox="1"/>
          <p:nvPr/>
        </p:nvSpPr>
        <p:spPr>
          <a:xfrm>
            <a:off x="2057400" y="685800"/>
            <a:ext cx="6553200" cy="579438"/>
          </a:xfrm>
          <a:prstGeom prst="rect">
            <a:avLst/>
          </a:prstGeom>
          <a:noFill/>
          <a:ln w="9525">
            <a:noFill/>
          </a:ln>
        </p:spPr>
        <p:txBody>
          <a:bodyPr anchor="t" anchorCtr="0">
            <a:spAutoFit/>
          </a:bodyPr>
          <a:p>
            <a:pPr>
              <a:spcBef>
                <a:spcPct val="50000"/>
              </a:spcBef>
            </a:pPr>
            <a:r>
              <a:rPr lang="en-US" altLang="zh-CN" sz="3200" dirty="0">
                <a:latin typeface="Times New Roman" panose="02020603050405020304" pitchFamily="31" charset="0"/>
              </a:rPr>
              <a:t>Automated Reasoning</a:t>
            </a:r>
            <a:endParaRPr lang="en-US" altLang="zh-CN" sz="3200" dirty="0">
              <a:latin typeface="Times New Roman" panose="02020603050405020304" pitchFamily="31" charset="0"/>
            </a:endParaRPr>
          </a:p>
        </p:txBody>
      </p:sp>
      <p:sp>
        <p:nvSpPr>
          <p:cNvPr id="3077" name="Text Box 8"/>
          <p:cNvSpPr txBox="1"/>
          <p:nvPr/>
        </p:nvSpPr>
        <p:spPr>
          <a:xfrm>
            <a:off x="381000" y="1817688"/>
            <a:ext cx="4114800" cy="1568450"/>
          </a:xfrm>
          <a:prstGeom prst="rect">
            <a:avLst/>
          </a:prstGeom>
          <a:noFill/>
          <a:ln w="9525">
            <a:noFill/>
          </a:ln>
        </p:spPr>
        <p:txBody>
          <a:bodyPr anchor="t" anchorCtr="0">
            <a:spAutoFit/>
          </a:bodyPr>
          <a:p>
            <a:pPr>
              <a:spcBef>
                <a:spcPct val="50000"/>
              </a:spcBef>
            </a:pPr>
            <a:r>
              <a:rPr lang="en-US" altLang="zh-CN" sz="1600" dirty="0">
                <a:latin typeface="Times New Roman" panose="02020603050405020304" pitchFamily="31" charset="0"/>
              </a:rPr>
              <a:t>14.0	Introduction to Weak Methods in 	Theorem Proving</a:t>
            </a:r>
            <a:endParaRPr lang="en-US" altLang="zh-CN" sz="1600" dirty="0">
              <a:latin typeface="Times New Roman" panose="02020603050405020304" pitchFamily="31" charset="0"/>
            </a:endParaRPr>
          </a:p>
          <a:p>
            <a:pPr>
              <a:spcBef>
                <a:spcPct val="50000"/>
              </a:spcBef>
            </a:pPr>
            <a:r>
              <a:rPr lang="en-US" altLang="zh-CN" sz="1600">
                <a:latin typeface="Times New Roman" panose="02020603050405020304" pitchFamily="31" charset="0"/>
              </a:rPr>
              <a:t>14.1	The General Problem Solver and 	Difference Tables</a:t>
            </a:r>
            <a:endParaRPr lang="en-US" altLang="zh-CN" sz="1600">
              <a:latin typeface="Times New Roman" panose="02020603050405020304" pitchFamily="31" charset="0"/>
            </a:endParaRPr>
          </a:p>
          <a:p>
            <a:pPr>
              <a:spcBef>
                <a:spcPct val="50000"/>
              </a:spcBef>
            </a:pPr>
            <a:r>
              <a:rPr lang="en-US" altLang="zh-CN" sz="1600" b="1">
                <a:latin typeface="Times New Roman" panose="02020603050405020304" pitchFamily="31" charset="0"/>
              </a:rPr>
              <a:t>14.2	Resolution Theorem Proving</a:t>
            </a:r>
            <a:endParaRPr lang="en-US" altLang="zh-CN" sz="1600" b="1">
              <a:latin typeface="Times New Roman" panose="02020603050405020304" pitchFamily="31" charset="0"/>
            </a:endParaRPr>
          </a:p>
        </p:txBody>
      </p:sp>
      <p:sp>
        <p:nvSpPr>
          <p:cNvPr id="3078" name="Text Box 9"/>
          <p:cNvSpPr txBox="1"/>
          <p:nvPr/>
        </p:nvSpPr>
        <p:spPr>
          <a:xfrm>
            <a:off x="4495800" y="1817688"/>
            <a:ext cx="4495800" cy="1436687"/>
          </a:xfrm>
          <a:prstGeom prst="rect">
            <a:avLst/>
          </a:prstGeom>
          <a:noFill/>
          <a:ln w="9525">
            <a:noFill/>
          </a:ln>
        </p:spPr>
        <p:txBody>
          <a:bodyPr anchor="t" anchorCtr="0">
            <a:spAutoFit/>
          </a:bodyPr>
          <a:p>
            <a:pPr>
              <a:spcBef>
                <a:spcPct val="50000"/>
              </a:spcBef>
            </a:pPr>
            <a:r>
              <a:rPr lang="en-US" altLang="zh-CN" sz="1600" dirty="0">
                <a:latin typeface="Times New Roman" panose="02020603050405020304" pitchFamily="31" charset="0"/>
              </a:rPr>
              <a:t>14.3	PROLOG and Automated Reasoning</a:t>
            </a:r>
            <a:endParaRPr lang="en-US" altLang="zh-CN" sz="1600" dirty="0">
              <a:latin typeface="Times New Roman" panose="02020603050405020304" pitchFamily="31" charset="0"/>
            </a:endParaRPr>
          </a:p>
          <a:p>
            <a:pPr>
              <a:spcBef>
                <a:spcPct val="50000"/>
              </a:spcBef>
            </a:pPr>
            <a:r>
              <a:rPr lang="en-US" altLang="zh-CN" sz="1600" dirty="0">
                <a:latin typeface="Times New Roman" panose="02020603050405020304" pitchFamily="31" charset="0"/>
              </a:rPr>
              <a:t>14.4	Further Issues in Automated Reasoning</a:t>
            </a:r>
            <a:endParaRPr lang="en-US" altLang="zh-CN" sz="1600" dirty="0">
              <a:latin typeface="Times New Roman" panose="02020603050405020304" pitchFamily="31" charset="0"/>
            </a:endParaRPr>
          </a:p>
          <a:p>
            <a:pPr>
              <a:spcBef>
                <a:spcPct val="50000"/>
              </a:spcBef>
            </a:pPr>
            <a:r>
              <a:rPr lang="en-US" altLang="zh-CN" sz="1600" dirty="0">
                <a:latin typeface="Times New Roman" panose="02020603050405020304" pitchFamily="31" charset="0"/>
              </a:rPr>
              <a:t>14.5	Epilogue and References</a:t>
            </a:r>
            <a:endParaRPr lang="en-US" altLang="zh-CN" sz="1600" dirty="0">
              <a:latin typeface="Times New Roman" panose="02020603050405020304" pitchFamily="31" charset="0"/>
            </a:endParaRPr>
          </a:p>
          <a:p>
            <a:pPr>
              <a:spcBef>
                <a:spcPct val="50000"/>
              </a:spcBef>
            </a:pPr>
            <a:r>
              <a:rPr lang="en-US" altLang="zh-CN" sz="1600" dirty="0">
                <a:latin typeface="Times New Roman" panose="02020603050405020304" pitchFamily="31" charset="0"/>
              </a:rPr>
              <a:t>14.6	Exercises</a:t>
            </a:r>
            <a:endParaRPr lang="en-US" altLang="zh-CN" sz="1600" dirty="0">
              <a:latin typeface="Times New Roman" panose="02020603050405020304" pitchFamily="31" charset="0"/>
            </a:endParaRPr>
          </a:p>
        </p:txBody>
      </p:sp>
      <p:sp>
        <p:nvSpPr>
          <p:cNvPr id="3079" name="Text Box 12"/>
          <p:cNvSpPr txBox="1"/>
          <p:nvPr/>
        </p:nvSpPr>
        <p:spPr>
          <a:xfrm>
            <a:off x="8382000" y="6577013"/>
            <a:ext cx="762000" cy="274637"/>
          </a:xfrm>
          <a:prstGeom prst="rect">
            <a:avLst/>
          </a:prstGeom>
          <a:noFill/>
          <a:ln w="9525">
            <a:noFill/>
          </a:ln>
        </p:spPr>
        <p:txBody>
          <a:bodyPr anchor="t" anchorCtr="0">
            <a:spAutoFit/>
          </a:bodyPr>
          <a:p>
            <a:pPr>
              <a:spcBef>
                <a:spcPct val="50000"/>
              </a:spcBef>
            </a:pPr>
            <a:r>
              <a:rPr lang="en-US" altLang="zh-CN" sz="1200" dirty="0">
                <a:latin typeface="Times New Roman" panose="02020603050405020304" pitchFamily="31" charset="0"/>
              </a:rPr>
              <a:t>1</a:t>
            </a:r>
            <a:endParaRPr lang="en-US" altLang="zh-CN" sz="1200" dirty="0">
              <a:latin typeface="Times New Roman" panose="02020603050405020304" pitchFamily="31" charset="0"/>
            </a:endParaRPr>
          </a:p>
        </p:txBody>
      </p:sp>
      <p:pic>
        <p:nvPicPr>
          <p:cNvPr id="3080" name="Picture 11"/>
          <p:cNvPicPr>
            <a:picLocks noChangeAspect="1"/>
          </p:cNvPicPr>
          <p:nvPr/>
        </p:nvPicPr>
        <p:blipFill>
          <a:blip r:embed="rId1"/>
          <a:stretch>
            <a:fillRect/>
          </a:stretch>
        </p:blipFill>
        <p:spPr>
          <a:xfrm>
            <a:off x="457200" y="685800"/>
            <a:ext cx="914400" cy="923925"/>
          </a:xfrm>
          <a:prstGeom prst="rect">
            <a:avLst/>
          </a:prstGeom>
          <a:noFill/>
          <a:ln w="9525">
            <a:noFill/>
          </a:ln>
        </p:spPr>
      </p:pic>
      <p:pic>
        <p:nvPicPr>
          <p:cNvPr id="3081" name="Picture 11" descr="cover.jpeg"/>
          <p:cNvPicPr>
            <a:picLocks noChangeAspect="1"/>
          </p:cNvPicPr>
          <p:nvPr/>
        </p:nvPicPr>
        <p:blipFill>
          <a:blip r:embed="rId2"/>
          <a:stretch>
            <a:fillRect/>
          </a:stretch>
        </p:blipFill>
        <p:spPr>
          <a:xfrm>
            <a:off x="381000" y="4343400"/>
            <a:ext cx="1828800" cy="228600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9" name="内容占位符 2"/>
          <p:cNvSpPr>
            <a:spLocks noGrp="1"/>
          </p:cNvSpPr>
          <p:nvPr>
            <p:ph idx="4294967295"/>
          </p:nvPr>
        </p:nvSpPr>
        <p:spPr>
          <a:xfrm>
            <a:off x="457200" y="533400"/>
            <a:ext cx="8382000" cy="5867400"/>
          </a:xfrm>
        </p:spPr>
        <p:txBody>
          <a:bodyPr vert="horz" wrap="square" lIns="91440" tIns="45720" rIns="91440" bIns="45720" anchor="t" anchorCtr="0"/>
          <a:p>
            <a:pPr marL="609600" indent="-609600" eaLnBrk="1" hangingPunct="1">
              <a:lnSpc>
                <a:spcPct val="110000"/>
              </a:lnSpc>
            </a:pPr>
            <a:r>
              <a:rPr lang="en-US" altLang="zh-CN" sz="2400" b="1" dirty="0"/>
              <a:t>An </a:t>
            </a:r>
            <a:r>
              <a:rPr lang="en-US" altLang="zh-CN" sz="2400" b="1" dirty="0">
                <a:solidFill>
                  <a:srgbClr val="FF0000"/>
                </a:solidFill>
              </a:rPr>
              <a:t>algorithm</a:t>
            </a:r>
            <a:r>
              <a:rPr lang="en-US" altLang="zh-CN" sz="2400" b="1" dirty="0"/>
              <a:t> for reducing any predicate expressions to clause form.</a:t>
            </a:r>
            <a:endParaRPr lang="en-US" altLang="zh-CN" sz="2400" b="1" dirty="0"/>
          </a:p>
          <a:p>
            <a:pPr marL="609600" indent="-609600" eaLnBrk="1" hangingPunct="1">
              <a:lnSpc>
                <a:spcPct val="110000"/>
              </a:lnSpc>
            </a:pPr>
            <a:r>
              <a:rPr lang="en-US" altLang="zh-CN" sz="2400" b="1" dirty="0"/>
              <a:t>We demonstrate the process of the algorithm through an example:</a:t>
            </a:r>
            <a:endParaRPr lang="en-US" altLang="zh-CN" sz="2400" b="1" dirty="0"/>
          </a:p>
          <a:p>
            <a:pPr marL="609600" indent="-609600" eaLnBrk="1" hangingPunct="1">
              <a:lnSpc>
                <a:spcPct val="110000"/>
              </a:lnSpc>
            </a:pPr>
            <a:r>
              <a:rPr lang="en-US" altLang="zh-CN" sz="2400" b="1" dirty="0"/>
              <a:t>Suppose X, Y, Z are variables and I is a constant</a:t>
            </a:r>
            <a:endParaRPr lang="en-US" altLang="zh-CN" sz="2400" b="1" dirty="0"/>
          </a:p>
          <a:p>
            <a:pPr marL="609600" indent="-609600" eaLnBrk="1" hangingPunct="1">
              <a:lnSpc>
                <a:spcPct val="110000"/>
              </a:lnSpc>
              <a:buNone/>
            </a:pPr>
            <a:r>
              <a:rPr lang="en-US" altLang="zh-CN" sz="2400" b="1" dirty="0"/>
              <a:t>    (∀X) </a:t>
            </a:r>
            <a:r>
              <a:rPr lang="en-US" altLang="zh-CN" sz="2400" b="1" dirty="0">
                <a:solidFill>
                  <a:srgbClr val="FF3300"/>
                </a:solidFill>
              </a:rPr>
              <a:t>(</a:t>
            </a:r>
            <a:r>
              <a:rPr lang="en-US" altLang="zh-CN" sz="2400" b="1" dirty="0"/>
              <a:t> [ a(X) ∧b(X) ] →</a:t>
            </a:r>
            <a:endParaRPr lang="en-US" altLang="zh-CN" sz="2400" b="1" dirty="0"/>
          </a:p>
          <a:p>
            <a:pPr marL="609600" indent="-609600" eaLnBrk="1" hangingPunct="1">
              <a:lnSpc>
                <a:spcPct val="110000"/>
              </a:lnSpc>
              <a:buNone/>
            </a:pPr>
            <a:r>
              <a:rPr lang="en-US" altLang="zh-CN" sz="2400" b="1" dirty="0"/>
              <a:t>                </a:t>
            </a:r>
            <a:r>
              <a:rPr lang="en-US" altLang="zh-CN" sz="2400" b="1" dirty="0">
                <a:solidFill>
                  <a:srgbClr val="FF3300"/>
                </a:solidFill>
              </a:rPr>
              <a:t>[</a:t>
            </a:r>
            <a:r>
              <a:rPr lang="en-US" altLang="zh-CN" sz="2400" b="1" dirty="0"/>
              <a:t> c(X, I) ∧ (∃Y)</a:t>
            </a:r>
            <a:r>
              <a:rPr lang="en-US" altLang="zh-CN" sz="2400" b="1" dirty="0">
                <a:solidFill>
                  <a:srgbClr val="0000FF"/>
                </a:solidFill>
              </a:rPr>
              <a:t> (</a:t>
            </a:r>
            <a:r>
              <a:rPr lang="en-US" altLang="zh-CN" sz="2400" b="1" dirty="0"/>
              <a:t> (∃Z)[ c(Y, Z) ] →d(X, Y)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 ∨</a:t>
            </a:r>
            <a:endParaRPr lang="en-US" altLang="zh-CN" sz="2400" b="1" dirty="0"/>
          </a:p>
          <a:p>
            <a:pPr marL="609600" indent="-609600" eaLnBrk="1" hangingPunct="1">
              <a:lnSpc>
                <a:spcPct val="110000"/>
              </a:lnSpc>
              <a:buNone/>
            </a:pPr>
            <a:r>
              <a:rPr lang="en-US" altLang="zh-CN" sz="2400" b="1" dirty="0"/>
              <a:t>    (∀X) ( e(X) )</a:t>
            </a:r>
            <a:endParaRPr lang="en-US" altLang="zh-CN" sz="2400" b="1" dirty="0"/>
          </a:p>
          <a:p>
            <a:pPr marL="609600" indent="-609600" eaLnBrk="1" hangingPunct="1">
              <a:lnSpc>
                <a:spcPct val="110000"/>
              </a:lnSpc>
              <a:buFont typeface="Wingdings" panose="05000000000000000000" pitchFamily="2" charset="2"/>
              <a:buAutoNum type="arabicPeriod"/>
            </a:pPr>
            <a:r>
              <a:rPr lang="en-US" altLang="zh-CN" sz="2400" b="1" dirty="0"/>
              <a:t>Eliminate the →</a:t>
            </a:r>
            <a:endParaRPr lang="en-US" altLang="zh-CN" sz="2400" b="1" dirty="0"/>
          </a:p>
          <a:p>
            <a:pPr marL="609600" indent="-609600" eaLnBrk="1" hangingPunct="1">
              <a:lnSpc>
                <a:spcPct val="110000"/>
              </a:lnSpc>
              <a:buNone/>
            </a:pPr>
            <a:r>
              <a:rPr lang="en-US" altLang="zh-CN" sz="2400" b="1" dirty="0"/>
              <a:t>(∀X) </a:t>
            </a:r>
            <a:r>
              <a:rPr lang="en-US" altLang="zh-CN" sz="2400" b="1" dirty="0">
                <a:solidFill>
                  <a:srgbClr val="FF3300"/>
                </a:solidFill>
              </a:rPr>
              <a:t>( </a:t>
            </a:r>
            <a:r>
              <a:rPr lang="en-US" altLang="zh-CN" sz="2400" b="1" dirty="0"/>
              <a:t>¬ [ a(X) ∧b(X) ] ∨</a:t>
            </a:r>
            <a:endParaRPr lang="en-US" altLang="zh-CN" sz="2400" b="1" dirty="0"/>
          </a:p>
          <a:p>
            <a:pPr marL="609600" indent="-609600" eaLnBrk="1" hangingPunct="1">
              <a:lnSpc>
                <a:spcPct val="110000"/>
              </a:lnSpc>
              <a:buNone/>
            </a:pPr>
            <a:r>
              <a:rPr lang="en-US" altLang="zh-CN" sz="2400" b="1" dirty="0"/>
              <a:t>            </a:t>
            </a:r>
            <a:r>
              <a:rPr lang="en-US" altLang="zh-CN" sz="2400" b="1" dirty="0">
                <a:solidFill>
                  <a:srgbClr val="FF3300"/>
                </a:solidFill>
              </a:rPr>
              <a:t>[</a:t>
            </a:r>
            <a:r>
              <a:rPr lang="en-US" altLang="zh-CN" sz="2400" b="1" dirty="0"/>
              <a:t> c(X, I) ∧ (∃Y) </a:t>
            </a:r>
            <a:r>
              <a:rPr lang="en-US" altLang="zh-CN" sz="2400" b="1" dirty="0">
                <a:solidFill>
                  <a:srgbClr val="0000FF"/>
                </a:solidFill>
              </a:rPr>
              <a:t>(</a:t>
            </a:r>
            <a:r>
              <a:rPr lang="en-US" altLang="zh-CN" sz="2400" b="1" dirty="0"/>
              <a:t> </a:t>
            </a:r>
            <a:r>
              <a:rPr lang="en-US" altLang="zh-CN" sz="2400" b="1" dirty="0">
                <a:solidFill>
                  <a:srgbClr val="CC00FF"/>
                </a:solidFill>
              </a:rPr>
              <a:t>¬ (∃Z)[ c(Y, Z) ]</a:t>
            </a:r>
            <a:r>
              <a:rPr lang="en-US" altLang="zh-CN" sz="2400" b="1" dirty="0"/>
              <a:t> ∨ d(X, Y)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 ∨</a:t>
            </a:r>
            <a:endParaRPr lang="en-US" altLang="zh-CN" sz="2400" b="1" dirty="0"/>
          </a:p>
          <a:p>
            <a:pPr marL="609600" indent="-609600" eaLnBrk="1" hangingPunct="1">
              <a:lnSpc>
                <a:spcPct val="110000"/>
              </a:lnSpc>
              <a:buNone/>
            </a:pPr>
            <a:r>
              <a:rPr lang="en-US" altLang="zh-CN" sz="2400" b="1" dirty="0"/>
              <a:t>(∀X) ( e(X) )</a:t>
            </a:r>
            <a:endParaRPr lang="en-US" altLang="zh-CN" sz="2400" b="1" dirty="0"/>
          </a:p>
        </p:txBody>
      </p:sp>
      <p:pic>
        <p:nvPicPr>
          <p:cNvPr id="2" name="图片 1"/>
          <p:cNvPicPr>
            <a:picLocks noChangeAspect="1"/>
          </p:cNvPicPr>
          <p:nvPr/>
        </p:nvPicPr>
        <p:blipFill>
          <a:blip r:embed="rId1"/>
          <a:stretch>
            <a:fillRect/>
          </a:stretch>
        </p:blipFill>
        <p:spPr>
          <a:xfrm>
            <a:off x="3687445" y="4240530"/>
            <a:ext cx="4174490" cy="3721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3" name="内容占位符 2"/>
          <p:cNvSpPr>
            <a:spLocks noGrp="1"/>
          </p:cNvSpPr>
          <p:nvPr>
            <p:ph idx="4294967295"/>
          </p:nvPr>
        </p:nvSpPr>
        <p:spPr>
          <a:xfrm>
            <a:off x="457200" y="533400"/>
            <a:ext cx="8382000" cy="5867400"/>
          </a:xfrm>
        </p:spPr>
        <p:txBody>
          <a:bodyPr vert="horz" wrap="square" lIns="91440" tIns="45720" rIns="91440" bIns="45720" anchor="t" anchorCtr="0"/>
          <a:p>
            <a:pPr marL="609600" indent="-609600" eaLnBrk="1" hangingPunct="1">
              <a:lnSpc>
                <a:spcPct val="160000"/>
              </a:lnSpc>
              <a:buFont typeface="Wingdings" panose="05000000000000000000" pitchFamily="2" charset="2"/>
              <a:buAutoNum type="arabicPeriod"/>
            </a:pPr>
            <a:r>
              <a:rPr lang="en-US" altLang="zh-CN" sz="2400" b="1" dirty="0"/>
              <a:t>Eliminate the →</a:t>
            </a:r>
            <a:endParaRPr lang="en-US" altLang="zh-CN" sz="2400" b="1" dirty="0"/>
          </a:p>
          <a:p>
            <a:pPr marL="609600" indent="-609600" eaLnBrk="1" hangingPunct="1">
              <a:lnSpc>
                <a:spcPct val="160000"/>
              </a:lnSpc>
              <a:buNone/>
            </a:pPr>
            <a:r>
              <a:rPr lang="en-US" altLang="zh-CN" sz="2400" b="1" dirty="0"/>
              <a:t>(∀X) </a:t>
            </a:r>
            <a:r>
              <a:rPr lang="en-US" altLang="zh-CN" sz="2400" b="1" dirty="0">
                <a:solidFill>
                  <a:srgbClr val="FF3300"/>
                </a:solidFill>
              </a:rPr>
              <a:t>( </a:t>
            </a:r>
            <a:r>
              <a:rPr lang="en-US" altLang="zh-CN" sz="2400" b="1" dirty="0"/>
              <a:t>¬ [ a(X) ∧b(X) ] ∨</a:t>
            </a:r>
            <a:endParaRPr lang="en-US" altLang="zh-CN" sz="2400" b="1" dirty="0"/>
          </a:p>
          <a:p>
            <a:pPr marL="609600" indent="-609600" eaLnBrk="1" hangingPunct="1">
              <a:lnSpc>
                <a:spcPct val="160000"/>
              </a:lnSpc>
              <a:buNone/>
            </a:pPr>
            <a:r>
              <a:rPr lang="en-US" altLang="zh-CN" sz="2400" b="1" dirty="0"/>
              <a:t>            </a:t>
            </a:r>
            <a:r>
              <a:rPr lang="en-US" altLang="zh-CN" sz="2400" b="1" dirty="0">
                <a:solidFill>
                  <a:srgbClr val="FF3300"/>
                </a:solidFill>
              </a:rPr>
              <a:t>[</a:t>
            </a:r>
            <a:r>
              <a:rPr lang="en-US" altLang="zh-CN" sz="2400" b="1" dirty="0"/>
              <a:t> c(X, I) ∧ (∃Y) </a:t>
            </a:r>
            <a:r>
              <a:rPr lang="en-US" altLang="zh-CN" sz="2400" b="1" dirty="0">
                <a:solidFill>
                  <a:srgbClr val="0000FF"/>
                </a:solidFill>
              </a:rPr>
              <a:t>(</a:t>
            </a:r>
            <a:r>
              <a:rPr lang="en-US" altLang="zh-CN" sz="2400" b="1" dirty="0"/>
              <a:t> </a:t>
            </a:r>
            <a:r>
              <a:rPr lang="en-US" altLang="zh-CN" sz="2400" b="1" dirty="0">
                <a:solidFill>
                  <a:srgbClr val="CC00FF"/>
                </a:solidFill>
              </a:rPr>
              <a:t>¬ (∃Z)[ c(Y, Z) ]</a:t>
            </a:r>
            <a:r>
              <a:rPr lang="en-US" altLang="zh-CN" sz="2400" b="1" dirty="0"/>
              <a:t> ∨ d(X, Y)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 ∨</a:t>
            </a:r>
            <a:endParaRPr lang="en-US" altLang="zh-CN" sz="2400" b="1" dirty="0"/>
          </a:p>
          <a:p>
            <a:pPr marL="609600" indent="-609600" eaLnBrk="1" hangingPunct="1">
              <a:lnSpc>
                <a:spcPct val="160000"/>
              </a:lnSpc>
              <a:buNone/>
            </a:pPr>
            <a:r>
              <a:rPr lang="en-US" altLang="zh-CN" sz="2400" b="1" dirty="0"/>
              <a:t>(∀X) ( e(X) )</a:t>
            </a:r>
            <a:endParaRPr lang="en-US" altLang="zh-CN" sz="2400" b="1" dirty="0"/>
          </a:p>
          <a:p>
            <a:pPr marL="609600" indent="-609600" eaLnBrk="1" hangingPunct="1">
              <a:lnSpc>
                <a:spcPct val="160000"/>
              </a:lnSpc>
              <a:buFont typeface="Wingdings" panose="05000000000000000000" pitchFamily="2" charset="2"/>
              <a:buAutoNum type="arabicPeriod" startAt="2"/>
            </a:pPr>
            <a:r>
              <a:rPr lang="en-US" altLang="zh-CN" sz="2400" b="1" dirty="0"/>
              <a:t>Reduce the scope of ¬ to atoms</a:t>
            </a:r>
            <a:endParaRPr lang="en-US" altLang="zh-CN" sz="2400" b="1" dirty="0"/>
          </a:p>
          <a:p>
            <a:pPr marL="609600" indent="-609600" eaLnBrk="1" hangingPunct="1">
              <a:lnSpc>
                <a:spcPct val="160000"/>
              </a:lnSpc>
              <a:buNone/>
            </a:pPr>
            <a:r>
              <a:rPr lang="en-US" altLang="zh-CN" sz="2400" b="1" dirty="0"/>
              <a:t>(∀X) </a:t>
            </a:r>
            <a:r>
              <a:rPr lang="en-US" altLang="zh-CN" sz="2400" b="1" dirty="0">
                <a:solidFill>
                  <a:srgbClr val="FF3300"/>
                </a:solidFill>
              </a:rPr>
              <a:t>( </a:t>
            </a:r>
            <a:r>
              <a:rPr lang="en-US" altLang="zh-CN" sz="2400" b="1" dirty="0"/>
              <a:t>[ ¬ a(X) ∨ ¬ b(X) ] ∨</a:t>
            </a:r>
            <a:endParaRPr lang="en-US" altLang="zh-CN" sz="2400" b="1" dirty="0"/>
          </a:p>
          <a:p>
            <a:pPr marL="609600" indent="-609600" eaLnBrk="1" hangingPunct="1">
              <a:lnSpc>
                <a:spcPct val="160000"/>
              </a:lnSpc>
              <a:buNone/>
            </a:pPr>
            <a:r>
              <a:rPr lang="en-US" altLang="zh-CN" sz="2400" b="1" dirty="0"/>
              <a:t>            </a:t>
            </a:r>
            <a:r>
              <a:rPr lang="en-US" altLang="zh-CN" sz="2400" b="1" dirty="0">
                <a:solidFill>
                  <a:srgbClr val="FF3300"/>
                </a:solidFill>
              </a:rPr>
              <a:t>[</a:t>
            </a:r>
            <a:r>
              <a:rPr lang="en-US" altLang="zh-CN" sz="2400" b="1" dirty="0"/>
              <a:t> c(X, I) ∧ (∃Y)</a:t>
            </a:r>
            <a:r>
              <a:rPr lang="en-US" altLang="zh-CN" sz="2400" b="1" dirty="0">
                <a:solidFill>
                  <a:srgbClr val="0000FF"/>
                </a:solidFill>
              </a:rPr>
              <a:t> ( </a:t>
            </a:r>
            <a:r>
              <a:rPr lang="en-US" altLang="zh-CN" sz="2400" b="1" dirty="0">
                <a:solidFill>
                  <a:srgbClr val="CC00FF"/>
                </a:solidFill>
              </a:rPr>
              <a:t>(∀Z)[ ¬ c(Y, Z) ]</a:t>
            </a:r>
            <a:r>
              <a:rPr lang="en-US" altLang="zh-CN" sz="2400" b="1" dirty="0"/>
              <a:t> ∨ d(X, Y)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 ∨</a:t>
            </a:r>
            <a:endParaRPr lang="en-US" altLang="zh-CN" sz="2400" b="1" dirty="0"/>
          </a:p>
          <a:p>
            <a:pPr marL="609600" indent="-609600" eaLnBrk="1" hangingPunct="1">
              <a:lnSpc>
                <a:spcPct val="160000"/>
              </a:lnSpc>
              <a:buNone/>
            </a:pPr>
            <a:r>
              <a:rPr lang="en-US" altLang="zh-CN" sz="2400" b="1" dirty="0"/>
              <a:t>(∀X) ( e(X) )</a:t>
            </a:r>
            <a:endParaRPr lang="en-US" altLang="zh-CN" sz="2400" b="1" dirty="0"/>
          </a:p>
        </p:txBody>
      </p:sp>
      <p:pic>
        <p:nvPicPr>
          <p:cNvPr id="4" name="图片 3"/>
          <p:cNvPicPr>
            <a:picLocks noChangeAspect="1"/>
          </p:cNvPicPr>
          <p:nvPr/>
        </p:nvPicPr>
        <p:blipFill>
          <a:blip r:embed="rId1"/>
          <a:stretch>
            <a:fillRect/>
          </a:stretch>
        </p:blipFill>
        <p:spPr>
          <a:xfrm>
            <a:off x="5253990" y="3313430"/>
            <a:ext cx="3288030" cy="521970"/>
          </a:xfrm>
          <a:prstGeom prst="rect">
            <a:avLst/>
          </a:prstGeom>
        </p:spPr>
      </p:pic>
      <p:pic>
        <p:nvPicPr>
          <p:cNvPr id="6" name="图片 5"/>
          <p:cNvPicPr>
            <a:picLocks noChangeAspect="1"/>
          </p:cNvPicPr>
          <p:nvPr/>
        </p:nvPicPr>
        <p:blipFill>
          <a:blip r:embed="rId2"/>
          <a:stretch>
            <a:fillRect/>
          </a:stretch>
        </p:blipFill>
        <p:spPr>
          <a:xfrm>
            <a:off x="5617210" y="1600835"/>
            <a:ext cx="2630170" cy="15798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7" name="内容占位符 2"/>
          <p:cNvSpPr>
            <a:spLocks noGrp="1"/>
          </p:cNvSpPr>
          <p:nvPr>
            <p:ph idx="4294967295"/>
          </p:nvPr>
        </p:nvSpPr>
        <p:spPr>
          <a:xfrm>
            <a:off x="457200" y="685800"/>
            <a:ext cx="8382000" cy="5715000"/>
          </a:xfrm>
        </p:spPr>
        <p:txBody>
          <a:bodyPr vert="horz" wrap="square" lIns="91440" tIns="45720" rIns="91440" bIns="45720" anchor="t" anchorCtr="0"/>
          <a:p>
            <a:pPr marL="609600" indent="-609600" eaLnBrk="1" hangingPunct="1">
              <a:lnSpc>
                <a:spcPct val="130000"/>
              </a:lnSpc>
              <a:buFont typeface="Wingdings" panose="05000000000000000000" pitchFamily="2" charset="2"/>
              <a:buAutoNum type="arabicPeriod" startAt="2"/>
            </a:pPr>
            <a:r>
              <a:rPr lang="en-US" altLang="zh-CN" sz="2400" b="1" dirty="0"/>
              <a:t>Reduce the scope of ¬ to atoms</a:t>
            </a:r>
            <a:endParaRPr lang="en-US" altLang="zh-CN" sz="2400" b="1" dirty="0"/>
          </a:p>
          <a:p>
            <a:pPr marL="609600" indent="-609600" eaLnBrk="1" hangingPunct="1">
              <a:lnSpc>
                <a:spcPct val="130000"/>
              </a:lnSpc>
              <a:buNone/>
            </a:pPr>
            <a:r>
              <a:rPr lang="en-US" altLang="zh-CN" sz="2400" b="1" dirty="0"/>
              <a:t>(∀X) </a:t>
            </a:r>
            <a:r>
              <a:rPr lang="en-US" altLang="zh-CN" sz="2400" b="1" dirty="0">
                <a:solidFill>
                  <a:srgbClr val="FF3300"/>
                </a:solidFill>
              </a:rPr>
              <a:t>( </a:t>
            </a:r>
            <a:r>
              <a:rPr lang="en-US" altLang="zh-CN" sz="2400" b="1" dirty="0"/>
              <a:t>[ ¬ a(X) ∨ ¬ b(X) ] ∨</a:t>
            </a:r>
            <a:endParaRPr lang="en-US" altLang="zh-CN" sz="2400" b="1" dirty="0"/>
          </a:p>
          <a:p>
            <a:pPr marL="609600" indent="-609600" eaLnBrk="1" hangingPunct="1">
              <a:lnSpc>
                <a:spcPct val="130000"/>
              </a:lnSpc>
              <a:buNone/>
            </a:pPr>
            <a:r>
              <a:rPr lang="en-US" altLang="zh-CN" sz="2400" b="1" dirty="0"/>
              <a:t>            </a:t>
            </a:r>
            <a:r>
              <a:rPr lang="en-US" altLang="zh-CN" sz="2400" b="1" dirty="0">
                <a:solidFill>
                  <a:srgbClr val="FF3300"/>
                </a:solidFill>
              </a:rPr>
              <a:t>[</a:t>
            </a:r>
            <a:r>
              <a:rPr lang="en-US" altLang="zh-CN" sz="2400" b="1" dirty="0"/>
              <a:t> c(X, I) ∧ (∃Y)</a:t>
            </a:r>
            <a:r>
              <a:rPr lang="en-US" altLang="zh-CN" sz="2400" b="1" dirty="0">
                <a:solidFill>
                  <a:srgbClr val="0000FF"/>
                </a:solidFill>
              </a:rPr>
              <a:t> ( </a:t>
            </a:r>
            <a:r>
              <a:rPr lang="en-US" altLang="zh-CN" sz="2400" b="1" dirty="0">
                <a:solidFill>
                  <a:srgbClr val="CC00FF"/>
                </a:solidFill>
              </a:rPr>
              <a:t>(∀Z)[ ¬ c(Y, Z) ]</a:t>
            </a:r>
            <a:r>
              <a:rPr lang="en-US" altLang="zh-CN" sz="2400" b="1" dirty="0"/>
              <a:t> ∨ d(X, Y)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 ∨</a:t>
            </a:r>
            <a:endParaRPr lang="en-US" altLang="zh-CN" sz="2400" b="1" dirty="0"/>
          </a:p>
          <a:p>
            <a:pPr marL="609600" indent="-609600" eaLnBrk="1" hangingPunct="1">
              <a:lnSpc>
                <a:spcPct val="130000"/>
              </a:lnSpc>
              <a:buNone/>
            </a:pPr>
            <a:r>
              <a:rPr lang="en-US" altLang="zh-CN" sz="2400" b="1" dirty="0"/>
              <a:t>(∀X) ( e(X) )</a:t>
            </a:r>
            <a:endParaRPr lang="en-US" altLang="zh-CN" sz="2400" b="1" dirty="0"/>
          </a:p>
          <a:p>
            <a:pPr marL="609600" indent="-609600" eaLnBrk="1" hangingPunct="1">
              <a:lnSpc>
                <a:spcPct val="130000"/>
              </a:lnSpc>
              <a:buFont typeface="Wingdings" panose="05000000000000000000" pitchFamily="2" charset="2"/>
              <a:buAutoNum type="arabicPeriod" startAt="3"/>
            </a:pPr>
            <a:r>
              <a:rPr lang="en-US" altLang="zh-CN" sz="2400" b="1" dirty="0"/>
              <a:t>Variable standardization :  Renaming variables so that each quantifier has unique variable name.</a:t>
            </a:r>
            <a:endParaRPr lang="en-US" altLang="zh-CN" sz="2400" b="1" dirty="0"/>
          </a:p>
          <a:p>
            <a:pPr marL="609600" indent="-609600" eaLnBrk="1" hangingPunct="1">
              <a:lnSpc>
                <a:spcPct val="130000"/>
              </a:lnSpc>
              <a:buNone/>
            </a:pPr>
            <a:r>
              <a:rPr lang="en-US" altLang="zh-CN" sz="2400" b="1" dirty="0"/>
              <a:t>(∀X) </a:t>
            </a:r>
            <a:r>
              <a:rPr lang="en-US" altLang="zh-CN" sz="2400" b="1" dirty="0">
                <a:solidFill>
                  <a:srgbClr val="FF3300"/>
                </a:solidFill>
              </a:rPr>
              <a:t>( </a:t>
            </a:r>
            <a:r>
              <a:rPr lang="en-US" altLang="zh-CN" sz="2400" b="1" dirty="0"/>
              <a:t>[ ¬ a(X) ∨ ¬ b(X) ] ∨</a:t>
            </a:r>
            <a:endParaRPr lang="en-US" altLang="zh-CN" sz="2400" b="1" dirty="0"/>
          </a:p>
          <a:p>
            <a:pPr marL="609600" indent="-609600" eaLnBrk="1" hangingPunct="1">
              <a:lnSpc>
                <a:spcPct val="130000"/>
              </a:lnSpc>
              <a:buNone/>
            </a:pPr>
            <a:r>
              <a:rPr lang="en-US" altLang="zh-CN" sz="2400" b="1" dirty="0"/>
              <a:t>            </a:t>
            </a:r>
            <a:r>
              <a:rPr lang="en-US" altLang="zh-CN" sz="2400" b="1" dirty="0">
                <a:solidFill>
                  <a:srgbClr val="FF3300"/>
                </a:solidFill>
              </a:rPr>
              <a:t>[</a:t>
            </a:r>
            <a:r>
              <a:rPr lang="en-US" altLang="zh-CN" sz="2400" b="1" dirty="0"/>
              <a:t> c(X, I) ∧ (∃Y)</a:t>
            </a:r>
            <a:r>
              <a:rPr lang="en-US" altLang="zh-CN" sz="2400" b="1" dirty="0">
                <a:solidFill>
                  <a:srgbClr val="0000FF"/>
                </a:solidFill>
              </a:rPr>
              <a:t> ( </a:t>
            </a:r>
            <a:r>
              <a:rPr lang="en-US" altLang="zh-CN" sz="2400" b="1" dirty="0">
                <a:solidFill>
                  <a:schemeClr val="tx1"/>
                </a:solidFill>
              </a:rPr>
              <a:t>(∀Z)[ ¬ c(Y, Z) ] </a:t>
            </a:r>
            <a:r>
              <a:rPr lang="en-US" altLang="zh-CN" sz="2400" b="1" dirty="0"/>
              <a:t>∨ d(X, Y)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 ∨</a:t>
            </a:r>
            <a:endParaRPr lang="en-US" altLang="zh-CN" sz="2400" b="1" dirty="0"/>
          </a:p>
          <a:p>
            <a:pPr marL="609600" indent="-609600" eaLnBrk="1" hangingPunct="1">
              <a:lnSpc>
                <a:spcPct val="130000"/>
              </a:lnSpc>
              <a:buNone/>
            </a:pPr>
            <a:r>
              <a:rPr lang="en-US" altLang="zh-CN" sz="2400" b="1" dirty="0"/>
              <a:t>(∀</a:t>
            </a:r>
            <a:r>
              <a:rPr lang="en-US" altLang="zh-CN" sz="2400" b="1" dirty="0">
                <a:solidFill>
                  <a:srgbClr val="FF0000"/>
                </a:solidFill>
              </a:rPr>
              <a:t>W) ( e(W</a:t>
            </a:r>
            <a:r>
              <a:rPr lang="en-US" altLang="zh-CN" sz="2400" b="1" dirty="0"/>
              <a:t>) )</a:t>
            </a:r>
            <a:endParaRPr lang="en-US" altLang="zh-CN" sz="2400" b="1" dirty="0"/>
          </a:p>
        </p:txBody>
      </p:sp>
      <p:sp>
        <p:nvSpPr>
          <p:cNvPr id="2" name="文本框 1"/>
          <p:cNvSpPr txBox="1"/>
          <p:nvPr/>
        </p:nvSpPr>
        <p:spPr>
          <a:xfrm>
            <a:off x="4941570" y="3905250"/>
            <a:ext cx="4202430" cy="706755"/>
          </a:xfrm>
          <a:prstGeom prst="rect">
            <a:avLst/>
          </a:prstGeom>
          <a:noFill/>
        </p:spPr>
        <p:txBody>
          <a:bodyPr wrap="square" rtlCol="0">
            <a:spAutoFit/>
          </a:bodyPr>
          <a:p>
            <a:r>
              <a:rPr lang="zh-CN" altLang="en-US"/>
              <a:t>不同量词限制的变量具有唯一的名字</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1" name="内容占位符 2"/>
          <p:cNvSpPr>
            <a:spLocks noGrp="1"/>
          </p:cNvSpPr>
          <p:nvPr>
            <p:ph idx="4294967295"/>
          </p:nvPr>
        </p:nvSpPr>
        <p:spPr>
          <a:xfrm>
            <a:off x="457200" y="685800"/>
            <a:ext cx="8382000" cy="5715000"/>
          </a:xfrm>
        </p:spPr>
        <p:txBody>
          <a:bodyPr vert="horz" wrap="square" lIns="91440" tIns="45720" rIns="91440" bIns="45720" anchor="t" anchorCtr="0"/>
          <a:p>
            <a:pPr marL="609600" indent="-609600" eaLnBrk="1" hangingPunct="1">
              <a:lnSpc>
                <a:spcPct val="130000"/>
              </a:lnSpc>
              <a:buFont typeface="Wingdings" panose="05000000000000000000" pitchFamily="2" charset="2"/>
              <a:buAutoNum type="arabicPeriod" startAt="3"/>
            </a:pPr>
            <a:r>
              <a:rPr lang="en-US" altLang="zh-CN" sz="2400" b="1" dirty="0"/>
              <a:t>Variable standardization :  Renaming variables so that each quantifier has unique variable name.</a:t>
            </a:r>
            <a:endParaRPr lang="en-US" altLang="zh-CN" sz="2400" b="1" dirty="0"/>
          </a:p>
          <a:p>
            <a:pPr marL="609600" indent="-609600" eaLnBrk="1" hangingPunct="1">
              <a:lnSpc>
                <a:spcPct val="130000"/>
              </a:lnSpc>
              <a:buNone/>
            </a:pPr>
            <a:r>
              <a:rPr lang="en-US" altLang="zh-CN" sz="2400" b="1" dirty="0"/>
              <a:t>(∀X) </a:t>
            </a:r>
            <a:r>
              <a:rPr lang="en-US" altLang="zh-CN" sz="2400" b="1" dirty="0">
                <a:solidFill>
                  <a:srgbClr val="FF3300"/>
                </a:solidFill>
              </a:rPr>
              <a:t>( </a:t>
            </a:r>
            <a:r>
              <a:rPr lang="en-US" altLang="zh-CN" sz="2400" b="1" dirty="0"/>
              <a:t>[ ¬ a(X) ∨ ¬ b(X) ] ∨</a:t>
            </a:r>
            <a:endParaRPr lang="en-US" altLang="zh-CN" sz="2400" b="1" dirty="0"/>
          </a:p>
          <a:p>
            <a:pPr marL="609600" indent="-609600" eaLnBrk="1" hangingPunct="1">
              <a:lnSpc>
                <a:spcPct val="130000"/>
              </a:lnSpc>
              <a:buNone/>
            </a:pPr>
            <a:r>
              <a:rPr lang="en-US" altLang="zh-CN" sz="2400" b="1" dirty="0"/>
              <a:t>            </a:t>
            </a:r>
            <a:r>
              <a:rPr lang="en-US" altLang="zh-CN" sz="2400" b="1" dirty="0">
                <a:solidFill>
                  <a:srgbClr val="FF3300"/>
                </a:solidFill>
              </a:rPr>
              <a:t>[</a:t>
            </a:r>
            <a:r>
              <a:rPr lang="en-US" altLang="zh-CN" sz="2400" b="1" dirty="0"/>
              <a:t> c(X, I) ∧ (∃Y)</a:t>
            </a:r>
            <a:r>
              <a:rPr lang="en-US" altLang="zh-CN" sz="2400" b="1" dirty="0">
                <a:solidFill>
                  <a:schemeClr val="tx1"/>
                </a:solidFill>
              </a:rPr>
              <a:t> ( (∀Z)[ ¬ c(Y, Z) ] ∨ d(X, Y) ) ] ) ∨</a:t>
            </a:r>
            <a:endParaRPr lang="en-US" altLang="zh-CN" sz="2400" b="1" dirty="0">
              <a:solidFill>
                <a:schemeClr val="tx1"/>
              </a:solidFill>
            </a:endParaRPr>
          </a:p>
          <a:p>
            <a:pPr marL="609600" indent="-609600" eaLnBrk="1" hangingPunct="1">
              <a:lnSpc>
                <a:spcPct val="130000"/>
              </a:lnSpc>
              <a:buNone/>
            </a:pPr>
            <a:r>
              <a:rPr lang="en-US" altLang="zh-CN" sz="2400" b="1" dirty="0">
                <a:solidFill>
                  <a:schemeClr val="tx1"/>
                </a:solidFill>
              </a:rPr>
              <a:t>(∀W) ( e(W) )</a:t>
            </a:r>
            <a:endParaRPr lang="en-US" altLang="zh-CN" sz="2400" b="1" dirty="0">
              <a:solidFill>
                <a:schemeClr val="tx1"/>
              </a:solidFill>
            </a:endParaRPr>
          </a:p>
          <a:p>
            <a:pPr marL="609600" indent="-609600" eaLnBrk="1" hangingPunct="1">
              <a:lnSpc>
                <a:spcPct val="130000"/>
              </a:lnSpc>
              <a:buFont typeface="Wingdings" panose="05000000000000000000" pitchFamily="2" charset="2"/>
              <a:buAutoNum type="arabicPeriod" startAt="4"/>
            </a:pPr>
            <a:r>
              <a:rPr lang="en-US" altLang="zh-CN" sz="2400" b="1" dirty="0"/>
              <a:t>Move all quantifiers to the left without changing their order. ( </a:t>
            </a:r>
            <a:r>
              <a:rPr lang="en-US" altLang="zh-CN" sz="2400" b="1" i="1" dirty="0">
                <a:solidFill>
                  <a:srgbClr val="FF0000"/>
                </a:solidFill>
              </a:rPr>
              <a:t>prenex normal form )</a:t>
            </a:r>
            <a:endParaRPr lang="en-US" altLang="zh-CN" sz="2400" b="1" dirty="0"/>
          </a:p>
          <a:p>
            <a:pPr marL="609600" indent="-609600" eaLnBrk="1" hangingPunct="1">
              <a:lnSpc>
                <a:spcPct val="130000"/>
              </a:lnSpc>
              <a:buNone/>
            </a:pPr>
            <a:r>
              <a:rPr lang="en-US" altLang="zh-CN" sz="2400" b="1" dirty="0"/>
              <a:t>(∀X) (∃Y)</a:t>
            </a:r>
            <a:r>
              <a:rPr lang="en-US" altLang="zh-CN" sz="2400" b="1" dirty="0">
                <a:solidFill>
                  <a:srgbClr val="0000FF"/>
                </a:solidFill>
              </a:rPr>
              <a:t> </a:t>
            </a:r>
            <a:r>
              <a:rPr lang="en-US" altLang="zh-CN" sz="2400" b="1" dirty="0">
                <a:solidFill>
                  <a:srgbClr val="CC00FF"/>
                </a:solidFill>
              </a:rPr>
              <a:t>(∀Z) </a:t>
            </a:r>
            <a:r>
              <a:rPr lang="en-US" altLang="zh-CN" sz="2400" b="1" dirty="0"/>
              <a:t>(∀W) </a:t>
            </a:r>
            <a:r>
              <a:rPr lang="en-US" altLang="zh-CN" sz="2400" b="1" dirty="0">
                <a:solidFill>
                  <a:srgbClr val="FF3300"/>
                </a:solidFill>
              </a:rPr>
              <a:t>( </a:t>
            </a:r>
            <a:r>
              <a:rPr lang="en-US" altLang="zh-CN" sz="2400" b="1" dirty="0"/>
              <a:t>[ ¬ a(X) ∨ ¬ b(X) ] ∨</a:t>
            </a:r>
            <a:endParaRPr lang="en-US" altLang="zh-CN" sz="2400" b="1" dirty="0"/>
          </a:p>
          <a:p>
            <a:pPr marL="609600" indent="-609600" eaLnBrk="1" hangingPunct="1">
              <a:lnSpc>
                <a:spcPct val="130000"/>
              </a:lnSpc>
              <a:buNone/>
            </a:pPr>
            <a:r>
              <a:rPr lang="en-US" altLang="zh-CN" sz="2400" b="1" dirty="0"/>
              <a:t>            </a:t>
            </a:r>
            <a:r>
              <a:rPr lang="en-US" altLang="zh-CN" sz="2400" b="1" dirty="0">
                <a:solidFill>
                  <a:srgbClr val="FF3300"/>
                </a:solidFill>
              </a:rPr>
              <a:t>[</a:t>
            </a:r>
            <a:r>
              <a:rPr lang="en-US" altLang="zh-CN" sz="2400" b="1" dirty="0"/>
              <a:t> c(X, I) ∧ </a:t>
            </a:r>
            <a:r>
              <a:rPr lang="en-US" altLang="zh-CN" sz="2400" b="1" dirty="0">
                <a:solidFill>
                  <a:srgbClr val="0000FF"/>
                </a:solidFill>
              </a:rPr>
              <a:t>( </a:t>
            </a:r>
            <a:r>
              <a:rPr lang="en-US" altLang="zh-CN" sz="2400" b="1" dirty="0">
                <a:solidFill>
                  <a:srgbClr val="CC00FF"/>
                </a:solidFill>
              </a:rPr>
              <a:t>[ ¬ c(Y, Z) ]</a:t>
            </a:r>
            <a:r>
              <a:rPr lang="en-US" altLang="zh-CN" sz="2400" b="1" dirty="0"/>
              <a:t> ∨ d(X, Y)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a:t>
            </a:r>
            <a:endParaRPr lang="en-US" altLang="zh-CN" sz="2400" b="1" dirty="0"/>
          </a:p>
          <a:p>
            <a:pPr marL="609600" indent="-609600" eaLnBrk="1" hangingPunct="1">
              <a:lnSpc>
                <a:spcPct val="130000"/>
              </a:lnSpc>
              <a:buNone/>
            </a:pPr>
            <a:r>
              <a:rPr lang="en-US" altLang="zh-CN" sz="2400" b="1" dirty="0"/>
              <a:t>            e(W) </a:t>
            </a:r>
            <a:r>
              <a:rPr lang="en-US" altLang="zh-CN" sz="2400" b="1" dirty="0">
                <a:solidFill>
                  <a:srgbClr val="FF3300"/>
                </a:solidFill>
              </a:rPr>
              <a:t>)</a:t>
            </a:r>
            <a:endParaRPr lang="en-US" altLang="zh-CN" sz="2400" b="1" dirty="0">
              <a:solidFill>
                <a:srgbClr val="FF3300"/>
              </a:solidFill>
            </a:endParaRPr>
          </a:p>
        </p:txBody>
      </p:sp>
      <p:sp>
        <p:nvSpPr>
          <p:cNvPr id="2" name="文本框 1"/>
          <p:cNvSpPr txBox="1"/>
          <p:nvPr/>
        </p:nvSpPr>
        <p:spPr>
          <a:xfrm>
            <a:off x="5294630" y="3733800"/>
            <a:ext cx="2934335" cy="706755"/>
          </a:xfrm>
          <a:prstGeom prst="rect">
            <a:avLst/>
          </a:prstGeom>
          <a:noFill/>
        </p:spPr>
        <p:txBody>
          <a:bodyPr wrap="square" rtlCol="0">
            <a:spAutoFit/>
          </a:bodyPr>
          <a:p>
            <a:r>
              <a:rPr lang="zh-CN" altLang="en-US"/>
              <a:t>将所有量词不改变顺序全部移到左边。</a:t>
            </a:r>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5" name="内容占位符 2"/>
          <p:cNvSpPr>
            <a:spLocks noGrp="1"/>
          </p:cNvSpPr>
          <p:nvPr>
            <p:ph idx="4294967295"/>
          </p:nvPr>
        </p:nvSpPr>
        <p:spPr>
          <a:xfrm>
            <a:off x="457200" y="685800"/>
            <a:ext cx="8382000" cy="5715000"/>
          </a:xfrm>
        </p:spPr>
        <p:txBody>
          <a:bodyPr vert="horz" wrap="square" lIns="91440" tIns="45720" rIns="91440" bIns="45720" anchor="t" anchorCtr="0"/>
          <a:p>
            <a:pPr marL="609600" indent="-609600" eaLnBrk="1" hangingPunct="1">
              <a:lnSpc>
                <a:spcPct val="130000"/>
              </a:lnSpc>
              <a:buFont typeface="Wingdings" panose="05000000000000000000" pitchFamily="2" charset="2"/>
              <a:buAutoNum type="arabicPeriod" startAt="4"/>
            </a:pPr>
            <a:r>
              <a:rPr lang="en-US" altLang="zh-CN" sz="2400" b="1" dirty="0"/>
              <a:t>Move all quantifiers to the left without changing their order.</a:t>
            </a:r>
            <a:endParaRPr lang="en-US" altLang="zh-CN" sz="2400" b="1" dirty="0"/>
          </a:p>
          <a:p>
            <a:pPr marL="609600" indent="-609600" eaLnBrk="1" hangingPunct="1">
              <a:lnSpc>
                <a:spcPct val="130000"/>
              </a:lnSpc>
              <a:buNone/>
            </a:pPr>
            <a:r>
              <a:rPr lang="en-US" altLang="zh-CN" sz="2400" b="1" dirty="0"/>
              <a:t>(∀X) (∃Y)</a:t>
            </a:r>
            <a:r>
              <a:rPr lang="en-US" altLang="zh-CN" sz="2400" b="1" dirty="0">
                <a:solidFill>
                  <a:srgbClr val="0000FF"/>
                </a:solidFill>
              </a:rPr>
              <a:t> </a:t>
            </a:r>
            <a:r>
              <a:rPr lang="en-US" altLang="zh-CN" sz="2400" b="1" dirty="0">
                <a:solidFill>
                  <a:srgbClr val="CC00FF"/>
                </a:solidFill>
              </a:rPr>
              <a:t>(∀Z) </a:t>
            </a:r>
            <a:r>
              <a:rPr lang="en-US" altLang="zh-CN" sz="2400" b="1" dirty="0"/>
              <a:t>(∀W) </a:t>
            </a:r>
            <a:r>
              <a:rPr lang="en-US" altLang="zh-CN" sz="2400" b="1" dirty="0">
                <a:solidFill>
                  <a:srgbClr val="FF3300"/>
                </a:solidFill>
              </a:rPr>
              <a:t>( </a:t>
            </a:r>
            <a:r>
              <a:rPr lang="en-US" altLang="zh-CN" sz="2400" b="1" dirty="0"/>
              <a:t>[ ¬ a(X) ∨ ¬ b(X) ] ∨</a:t>
            </a:r>
            <a:endParaRPr lang="en-US" altLang="zh-CN" sz="2400" b="1" dirty="0"/>
          </a:p>
          <a:p>
            <a:pPr marL="609600" indent="-609600" eaLnBrk="1" hangingPunct="1">
              <a:lnSpc>
                <a:spcPct val="130000"/>
              </a:lnSpc>
              <a:buNone/>
            </a:pPr>
            <a:r>
              <a:rPr lang="en-US" altLang="zh-CN" sz="2400" b="1" dirty="0"/>
              <a:t>            </a:t>
            </a:r>
            <a:r>
              <a:rPr lang="en-US" altLang="zh-CN" sz="2400" b="1" dirty="0">
                <a:solidFill>
                  <a:srgbClr val="FF3300"/>
                </a:solidFill>
              </a:rPr>
              <a:t>[</a:t>
            </a:r>
            <a:r>
              <a:rPr lang="en-US" altLang="zh-CN" sz="2400" b="1" dirty="0"/>
              <a:t> c(X, I) ∧ </a:t>
            </a:r>
            <a:r>
              <a:rPr lang="en-US" altLang="zh-CN" sz="2400" b="1" dirty="0">
                <a:solidFill>
                  <a:srgbClr val="0000FF"/>
                </a:solidFill>
              </a:rPr>
              <a:t>( </a:t>
            </a:r>
            <a:r>
              <a:rPr lang="en-US" altLang="zh-CN" sz="2400" b="1" dirty="0">
                <a:solidFill>
                  <a:srgbClr val="CC00FF"/>
                </a:solidFill>
              </a:rPr>
              <a:t>[ ¬ c(Y, Z) ]</a:t>
            </a:r>
            <a:r>
              <a:rPr lang="en-US" altLang="zh-CN" sz="2400" b="1" dirty="0"/>
              <a:t> ∨ d(X, Y)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a:t>
            </a:r>
            <a:endParaRPr lang="en-US" altLang="zh-CN" sz="2400" b="1" dirty="0"/>
          </a:p>
          <a:p>
            <a:pPr marL="609600" indent="-609600" eaLnBrk="1" hangingPunct="1">
              <a:lnSpc>
                <a:spcPct val="130000"/>
              </a:lnSpc>
              <a:buNone/>
            </a:pPr>
            <a:r>
              <a:rPr lang="en-US" altLang="zh-CN" sz="2400" b="1" dirty="0"/>
              <a:t>            e(W) </a:t>
            </a:r>
            <a:r>
              <a:rPr lang="en-US" altLang="zh-CN" sz="2400" b="1" dirty="0">
                <a:solidFill>
                  <a:srgbClr val="FF3300"/>
                </a:solidFill>
              </a:rPr>
              <a:t>)</a:t>
            </a:r>
            <a:endParaRPr lang="en-US" altLang="zh-CN" sz="2400" b="1" dirty="0">
              <a:solidFill>
                <a:srgbClr val="FF3300"/>
              </a:solidFill>
            </a:endParaRPr>
          </a:p>
          <a:p>
            <a:pPr marL="609600" indent="-609600" eaLnBrk="1" hangingPunct="1">
              <a:lnSpc>
                <a:spcPct val="130000"/>
              </a:lnSpc>
              <a:buFont typeface="Wingdings" panose="05000000000000000000" pitchFamily="2" charset="2"/>
              <a:buAutoNum type="arabicPeriod" startAt="5"/>
            </a:pPr>
            <a:r>
              <a:rPr lang="en-US" altLang="zh-CN" sz="2400" b="1" dirty="0"/>
              <a:t>Eliminate all existential quantifiers by skolemization.</a:t>
            </a:r>
            <a:endParaRPr lang="en-US" altLang="zh-CN" sz="2400" b="1" dirty="0"/>
          </a:p>
          <a:p>
            <a:pPr marL="609600" indent="-609600" eaLnBrk="1" hangingPunct="1">
              <a:lnSpc>
                <a:spcPct val="130000"/>
              </a:lnSpc>
              <a:buNone/>
            </a:pPr>
            <a:r>
              <a:rPr lang="en-US" altLang="zh-CN" sz="2400" b="1" dirty="0"/>
              <a:t>(∀X) </a:t>
            </a:r>
            <a:r>
              <a:rPr lang="en-US" altLang="zh-CN" sz="2400" b="1" dirty="0">
                <a:solidFill>
                  <a:srgbClr val="CC00FF"/>
                </a:solidFill>
              </a:rPr>
              <a:t>(∀Z) </a:t>
            </a:r>
            <a:r>
              <a:rPr lang="en-US" altLang="zh-CN" sz="2400" b="1" dirty="0"/>
              <a:t>(∀W) </a:t>
            </a:r>
            <a:r>
              <a:rPr lang="en-US" altLang="zh-CN" sz="2400" b="1" dirty="0">
                <a:solidFill>
                  <a:srgbClr val="FF3300"/>
                </a:solidFill>
              </a:rPr>
              <a:t>( </a:t>
            </a:r>
            <a:r>
              <a:rPr lang="en-US" altLang="zh-CN" sz="2400" b="1" dirty="0"/>
              <a:t>[ ¬ a(X) ∨ ¬ b(X) ] ∨</a:t>
            </a:r>
            <a:endParaRPr lang="en-US" altLang="zh-CN" sz="2400" b="1" dirty="0"/>
          </a:p>
          <a:p>
            <a:pPr marL="609600" indent="-609600" eaLnBrk="1" hangingPunct="1">
              <a:lnSpc>
                <a:spcPct val="130000"/>
              </a:lnSpc>
              <a:buNone/>
            </a:pPr>
            <a:r>
              <a:rPr lang="en-US" altLang="zh-CN" sz="2400" b="1" dirty="0"/>
              <a:t>            </a:t>
            </a:r>
            <a:r>
              <a:rPr lang="en-US" altLang="zh-CN" sz="2400" b="1" dirty="0">
                <a:solidFill>
                  <a:srgbClr val="FF3300"/>
                </a:solidFill>
              </a:rPr>
              <a:t>[</a:t>
            </a:r>
            <a:r>
              <a:rPr lang="en-US" altLang="zh-CN" sz="2400" b="1" dirty="0"/>
              <a:t> c(X, I) ∧ </a:t>
            </a:r>
            <a:r>
              <a:rPr lang="en-US" altLang="zh-CN" sz="2400" b="1" dirty="0">
                <a:solidFill>
                  <a:srgbClr val="0000FF"/>
                </a:solidFill>
              </a:rPr>
              <a:t>( </a:t>
            </a:r>
            <a:r>
              <a:rPr lang="en-US" altLang="zh-CN" sz="2400" b="1" dirty="0">
                <a:solidFill>
                  <a:srgbClr val="CC00FF"/>
                </a:solidFill>
              </a:rPr>
              <a:t>[ ¬ c( f(X), Z) ]</a:t>
            </a:r>
            <a:r>
              <a:rPr lang="en-US" altLang="zh-CN" sz="2400" b="1" dirty="0"/>
              <a:t> ∨ d(X, f(X))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a:t>
            </a:r>
            <a:endParaRPr lang="en-US" altLang="zh-CN" sz="2400" b="1" dirty="0"/>
          </a:p>
          <a:p>
            <a:pPr marL="609600" indent="-609600" eaLnBrk="1" hangingPunct="1">
              <a:lnSpc>
                <a:spcPct val="130000"/>
              </a:lnSpc>
              <a:buNone/>
            </a:pPr>
            <a:r>
              <a:rPr lang="en-US" altLang="zh-CN" sz="2400" b="1" dirty="0"/>
              <a:t>            e(W) </a:t>
            </a:r>
            <a:r>
              <a:rPr lang="en-US" altLang="zh-CN" sz="2400" b="1" dirty="0">
                <a:solidFill>
                  <a:srgbClr val="FF3300"/>
                </a:solidFill>
              </a:rPr>
              <a:t>)</a:t>
            </a:r>
            <a:endParaRPr lang="en-US" altLang="zh-CN" sz="2400" b="1" dirty="0">
              <a:solidFill>
                <a:srgbClr val="FF3300"/>
              </a:solidFill>
            </a:endParaRPr>
          </a:p>
          <a:p>
            <a:pPr marL="609600" indent="-609600" eaLnBrk="1" hangingPunct="1">
              <a:lnSpc>
                <a:spcPct val="130000"/>
              </a:lnSpc>
              <a:buNone/>
            </a:pPr>
            <a:endParaRPr lang="en-US" altLang="zh-CN" sz="2400" b="1" dirty="0">
              <a:solidFill>
                <a:srgbClr val="FF3300"/>
              </a:solidFill>
            </a:endParaRPr>
          </a:p>
        </p:txBody>
      </p:sp>
      <p:pic>
        <p:nvPicPr>
          <p:cNvPr id="3" name="图片 2"/>
          <p:cNvPicPr>
            <a:picLocks noChangeAspect="1"/>
          </p:cNvPicPr>
          <p:nvPr/>
        </p:nvPicPr>
        <p:blipFill>
          <a:blip r:embed="rId1"/>
          <a:stretch>
            <a:fillRect/>
          </a:stretch>
        </p:blipFill>
        <p:spPr>
          <a:xfrm>
            <a:off x="2470150" y="3075940"/>
            <a:ext cx="5719445" cy="353060"/>
          </a:xfrm>
          <a:prstGeom prst="rect">
            <a:avLst/>
          </a:prstGeom>
        </p:spPr>
      </p:pic>
      <p:pic>
        <p:nvPicPr>
          <p:cNvPr id="4" name="图片 3"/>
          <p:cNvPicPr>
            <a:picLocks noChangeAspect="1"/>
          </p:cNvPicPr>
          <p:nvPr/>
        </p:nvPicPr>
        <p:blipFill>
          <a:blip r:embed="rId2"/>
          <a:stretch>
            <a:fillRect/>
          </a:stretch>
        </p:blipFill>
        <p:spPr>
          <a:xfrm>
            <a:off x="587375" y="328295"/>
            <a:ext cx="7645400" cy="2912745"/>
          </a:xfrm>
          <a:prstGeom prst="rect">
            <a:avLst/>
          </a:prstGeom>
        </p:spPr>
      </p:pic>
      <p:pic>
        <p:nvPicPr>
          <p:cNvPr id="5" name="图片 4"/>
          <p:cNvPicPr>
            <a:picLocks noChangeAspect="1"/>
          </p:cNvPicPr>
          <p:nvPr/>
        </p:nvPicPr>
        <p:blipFill>
          <a:blip r:embed="rId3"/>
          <a:stretch>
            <a:fillRect/>
          </a:stretch>
        </p:blipFill>
        <p:spPr>
          <a:xfrm>
            <a:off x="748665" y="3141345"/>
            <a:ext cx="7242810" cy="33947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9" name="内容占位符 2"/>
          <p:cNvSpPr>
            <a:spLocks noGrp="1"/>
          </p:cNvSpPr>
          <p:nvPr>
            <p:ph idx="4294967295"/>
          </p:nvPr>
        </p:nvSpPr>
        <p:spPr>
          <a:xfrm>
            <a:off x="457200" y="685800"/>
            <a:ext cx="8382000" cy="5715000"/>
          </a:xfrm>
        </p:spPr>
        <p:txBody>
          <a:bodyPr vert="horz" wrap="square" lIns="91440" tIns="45720" rIns="91440" bIns="45720" anchor="t" anchorCtr="0"/>
          <a:p>
            <a:pPr marL="609600" indent="-609600" eaLnBrk="1" hangingPunct="1">
              <a:lnSpc>
                <a:spcPct val="150000"/>
              </a:lnSpc>
              <a:buFont typeface="Wingdings" panose="05000000000000000000" pitchFamily="2" charset="2"/>
              <a:buAutoNum type="arabicPeriod" startAt="5"/>
            </a:pPr>
            <a:r>
              <a:rPr lang="en-US" altLang="zh-CN" sz="2400" b="1" dirty="0"/>
              <a:t>Eliminate all existential quantifiers by skolemization.</a:t>
            </a:r>
            <a:endParaRPr lang="en-US" altLang="zh-CN" sz="2400" b="1" dirty="0"/>
          </a:p>
          <a:p>
            <a:pPr marL="609600" indent="-609600" eaLnBrk="1" hangingPunct="1">
              <a:lnSpc>
                <a:spcPct val="150000"/>
              </a:lnSpc>
              <a:buNone/>
            </a:pPr>
            <a:r>
              <a:rPr lang="en-US" altLang="zh-CN" sz="2400" b="1" dirty="0"/>
              <a:t>(∀X) </a:t>
            </a:r>
            <a:r>
              <a:rPr lang="en-US" altLang="zh-CN" sz="2400" b="1" dirty="0">
                <a:solidFill>
                  <a:srgbClr val="CC00FF"/>
                </a:solidFill>
              </a:rPr>
              <a:t>(∀Z) </a:t>
            </a:r>
            <a:r>
              <a:rPr lang="en-US" altLang="zh-CN" sz="2400" b="1" dirty="0"/>
              <a:t>(∀W) </a:t>
            </a:r>
            <a:r>
              <a:rPr lang="en-US" altLang="zh-CN" sz="2400" b="1" dirty="0">
                <a:solidFill>
                  <a:srgbClr val="FF3300"/>
                </a:solidFill>
              </a:rPr>
              <a:t>( </a:t>
            </a:r>
            <a:r>
              <a:rPr lang="en-US" altLang="zh-CN" sz="2400" b="1" dirty="0"/>
              <a:t>[ ¬ a(X) ∨ ¬ b(X) ] ∨</a:t>
            </a:r>
            <a:endParaRPr lang="en-US" altLang="zh-CN" sz="2400" b="1" dirty="0"/>
          </a:p>
          <a:p>
            <a:pPr marL="609600" indent="-609600" eaLnBrk="1" hangingPunct="1">
              <a:lnSpc>
                <a:spcPct val="150000"/>
              </a:lnSpc>
              <a:buNone/>
            </a:pPr>
            <a:r>
              <a:rPr lang="en-US" altLang="zh-CN" sz="2400" b="1" dirty="0"/>
              <a:t>            </a:t>
            </a:r>
            <a:r>
              <a:rPr lang="en-US" altLang="zh-CN" sz="2400" b="1" dirty="0">
                <a:solidFill>
                  <a:srgbClr val="FF3300"/>
                </a:solidFill>
              </a:rPr>
              <a:t>[</a:t>
            </a:r>
            <a:r>
              <a:rPr lang="en-US" altLang="zh-CN" sz="2400" b="1" dirty="0"/>
              <a:t> c(X, I) ∧ </a:t>
            </a:r>
            <a:r>
              <a:rPr lang="en-US" altLang="zh-CN" sz="2400" b="1" dirty="0">
                <a:solidFill>
                  <a:srgbClr val="0000FF"/>
                </a:solidFill>
              </a:rPr>
              <a:t>( </a:t>
            </a:r>
            <a:r>
              <a:rPr lang="en-US" altLang="zh-CN" sz="2400" b="1" dirty="0">
                <a:solidFill>
                  <a:srgbClr val="CC00FF"/>
                </a:solidFill>
              </a:rPr>
              <a:t>[ ¬ c( f(X), Z) ]</a:t>
            </a:r>
            <a:r>
              <a:rPr lang="en-US" altLang="zh-CN" sz="2400" b="1" dirty="0"/>
              <a:t> ∨ d(X, f(X))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a:t>
            </a:r>
            <a:endParaRPr lang="en-US" altLang="zh-CN" sz="2400" b="1" dirty="0"/>
          </a:p>
          <a:p>
            <a:pPr marL="609600" indent="-609600" eaLnBrk="1" hangingPunct="1">
              <a:lnSpc>
                <a:spcPct val="150000"/>
              </a:lnSpc>
              <a:buNone/>
            </a:pPr>
            <a:r>
              <a:rPr lang="en-US" altLang="zh-CN" sz="2400" b="1" dirty="0"/>
              <a:t>            e(W) </a:t>
            </a:r>
            <a:r>
              <a:rPr lang="en-US" altLang="zh-CN" sz="2400" b="1" dirty="0">
                <a:solidFill>
                  <a:srgbClr val="FF3300"/>
                </a:solidFill>
              </a:rPr>
              <a:t>)</a:t>
            </a:r>
            <a:endParaRPr lang="en-US" altLang="zh-CN" sz="2400" b="1" dirty="0">
              <a:solidFill>
                <a:srgbClr val="FF3300"/>
              </a:solidFill>
            </a:endParaRPr>
          </a:p>
          <a:p>
            <a:pPr marL="609600" indent="-609600" eaLnBrk="1" hangingPunct="1">
              <a:lnSpc>
                <a:spcPct val="150000"/>
              </a:lnSpc>
              <a:buFont typeface="Wingdings" panose="05000000000000000000" pitchFamily="2" charset="2"/>
              <a:buAutoNum type="arabicPeriod" startAt="6"/>
            </a:pPr>
            <a:r>
              <a:rPr lang="en-US" altLang="zh-CN" sz="2400" b="1" dirty="0"/>
              <a:t>Drop all universal quantification.</a:t>
            </a:r>
            <a:endParaRPr lang="en-US" altLang="zh-CN" sz="2400" b="1" dirty="0"/>
          </a:p>
          <a:p>
            <a:pPr marL="609600" indent="-609600" eaLnBrk="1" hangingPunct="1">
              <a:lnSpc>
                <a:spcPct val="150000"/>
              </a:lnSpc>
              <a:buNone/>
            </a:pPr>
            <a:r>
              <a:rPr lang="en-US" altLang="zh-CN" sz="2400" b="1" dirty="0"/>
              <a:t>            [ ¬ a(X) ∨ ¬ b(X) ] ∨</a:t>
            </a:r>
            <a:endParaRPr lang="en-US" altLang="zh-CN" sz="2400" b="1" dirty="0"/>
          </a:p>
          <a:p>
            <a:pPr marL="609600" indent="-609600" eaLnBrk="1" hangingPunct="1">
              <a:lnSpc>
                <a:spcPct val="150000"/>
              </a:lnSpc>
              <a:buNone/>
            </a:pPr>
            <a:r>
              <a:rPr lang="en-US" altLang="zh-CN" sz="2400" b="1" dirty="0"/>
              <a:t>            </a:t>
            </a:r>
            <a:r>
              <a:rPr lang="en-US" altLang="zh-CN" sz="2400" b="1" dirty="0">
                <a:solidFill>
                  <a:srgbClr val="FF3300"/>
                </a:solidFill>
              </a:rPr>
              <a:t>[</a:t>
            </a:r>
            <a:r>
              <a:rPr lang="en-US" altLang="zh-CN" sz="2400" b="1" dirty="0"/>
              <a:t> c(X, I) ∧ </a:t>
            </a:r>
            <a:r>
              <a:rPr lang="en-US" altLang="zh-CN" sz="2400" b="1" dirty="0">
                <a:solidFill>
                  <a:srgbClr val="0000FF"/>
                </a:solidFill>
              </a:rPr>
              <a:t>( </a:t>
            </a:r>
            <a:r>
              <a:rPr lang="en-US" altLang="zh-CN" sz="2400" b="1" dirty="0">
                <a:solidFill>
                  <a:srgbClr val="CC00FF"/>
                </a:solidFill>
              </a:rPr>
              <a:t>[ ¬ c( f(X), Z) ]</a:t>
            </a:r>
            <a:r>
              <a:rPr lang="en-US" altLang="zh-CN" sz="2400" b="1" dirty="0"/>
              <a:t> ∨ d(X, f(X))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a:t>
            </a:r>
            <a:endParaRPr lang="en-US" altLang="zh-CN" sz="2400" b="1" dirty="0"/>
          </a:p>
          <a:p>
            <a:pPr marL="609600" indent="-609600" eaLnBrk="1" hangingPunct="1">
              <a:lnSpc>
                <a:spcPct val="150000"/>
              </a:lnSpc>
              <a:buNone/>
            </a:pPr>
            <a:r>
              <a:rPr lang="en-US" altLang="zh-CN" sz="2400" b="1" dirty="0"/>
              <a:t>            e(W) </a:t>
            </a:r>
            <a:endParaRPr lang="en-US" altLang="zh-CN" sz="2400" b="1" dirty="0">
              <a:solidFill>
                <a:srgbClr val="FF3300"/>
              </a:solidFill>
            </a:endParaRPr>
          </a:p>
        </p:txBody>
      </p:sp>
      <p:sp>
        <p:nvSpPr>
          <p:cNvPr id="2" name="文本框 1"/>
          <p:cNvSpPr txBox="1"/>
          <p:nvPr/>
        </p:nvSpPr>
        <p:spPr>
          <a:xfrm>
            <a:off x="5657850" y="3279775"/>
            <a:ext cx="2571115" cy="398780"/>
          </a:xfrm>
          <a:prstGeom prst="rect">
            <a:avLst/>
          </a:prstGeom>
          <a:noFill/>
        </p:spPr>
        <p:txBody>
          <a:bodyPr wrap="square" rtlCol="0">
            <a:spAutoFit/>
          </a:bodyPr>
          <a:p>
            <a:r>
              <a:rPr lang="zh-CN" altLang="en-US"/>
              <a:t>去掉所有全称量化</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3" name="内容占位符 2"/>
          <p:cNvSpPr>
            <a:spLocks noGrp="1"/>
          </p:cNvSpPr>
          <p:nvPr>
            <p:ph idx="4294967295"/>
          </p:nvPr>
        </p:nvSpPr>
        <p:spPr>
          <a:xfrm>
            <a:off x="457200" y="609600"/>
            <a:ext cx="8382000" cy="5791200"/>
          </a:xfrm>
        </p:spPr>
        <p:txBody>
          <a:bodyPr vert="horz" wrap="square" lIns="91440" tIns="45720" rIns="91440" bIns="45720" anchor="t" anchorCtr="0"/>
          <a:p>
            <a:pPr marL="609600" indent="-609600" eaLnBrk="1" hangingPunct="1">
              <a:lnSpc>
                <a:spcPct val="140000"/>
              </a:lnSpc>
              <a:buFont typeface="Wingdings" panose="05000000000000000000" pitchFamily="2" charset="2"/>
              <a:buAutoNum type="arabicPeriod" startAt="6"/>
            </a:pPr>
            <a:r>
              <a:rPr lang="en-US" altLang="zh-CN" sz="2400" b="1" dirty="0"/>
              <a:t>Drop all universal quantification.</a:t>
            </a:r>
            <a:endParaRPr lang="en-US" altLang="zh-CN" sz="2400" b="1" dirty="0"/>
          </a:p>
          <a:p>
            <a:pPr marL="609600" indent="-609600" eaLnBrk="1" hangingPunct="1">
              <a:lnSpc>
                <a:spcPct val="140000"/>
              </a:lnSpc>
              <a:buNone/>
            </a:pPr>
            <a:r>
              <a:rPr lang="en-US" altLang="zh-CN" sz="2400" b="1" dirty="0"/>
              <a:t>            [ ¬ a(X) ∨ ¬ b(X) ] ∨</a:t>
            </a:r>
            <a:endParaRPr lang="en-US" altLang="zh-CN" sz="2400" b="1" dirty="0"/>
          </a:p>
          <a:p>
            <a:pPr marL="609600" indent="-609600" eaLnBrk="1" hangingPunct="1">
              <a:lnSpc>
                <a:spcPct val="140000"/>
              </a:lnSpc>
              <a:buNone/>
            </a:pPr>
            <a:r>
              <a:rPr lang="en-US" altLang="zh-CN" sz="2400" b="1" dirty="0"/>
              <a:t>            </a:t>
            </a:r>
            <a:r>
              <a:rPr lang="en-US" altLang="zh-CN" sz="2400" b="1" dirty="0">
                <a:solidFill>
                  <a:srgbClr val="FF3300"/>
                </a:solidFill>
              </a:rPr>
              <a:t>[</a:t>
            </a:r>
            <a:r>
              <a:rPr lang="en-US" altLang="zh-CN" sz="2400" b="1" dirty="0"/>
              <a:t> c(X, I) ∧ </a:t>
            </a:r>
            <a:r>
              <a:rPr lang="en-US" altLang="zh-CN" sz="2400" b="1" dirty="0">
                <a:solidFill>
                  <a:srgbClr val="0000FF"/>
                </a:solidFill>
              </a:rPr>
              <a:t>( </a:t>
            </a:r>
            <a:r>
              <a:rPr lang="en-US" altLang="zh-CN" sz="2400" b="1" dirty="0">
                <a:solidFill>
                  <a:srgbClr val="CC00FF"/>
                </a:solidFill>
              </a:rPr>
              <a:t>[ ¬ c( f(X), Z) ]</a:t>
            </a:r>
            <a:r>
              <a:rPr lang="en-US" altLang="zh-CN" sz="2400" b="1" dirty="0"/>
              <a:t> ∨ d(X, f(X)) </a:t>
            </a:r>
            <a:r>
              <a:rPr lang="en-US" altLang="zh-CN" sz="2400" b="1" dirty="0">
                <a:solidFill>
                  <a:srgbClr val="0000FF"/>
                </a:solidFill>
              </a:rPr>
              <a:t>)</a:t>
            </a:r>
            <a:r>
              <a:rPr lang="en-US" altLang="zh-CN" sz="2400" b="1" dirty="0"/>
              <a:t> </a:t>
            </a:r>
            <a:r>
              <a:rPr lang="en-US" altLang="zh-CN" sz="2400" b="1" dirty="0">
                <a:solidFill>
                  <a:srgbClr val="FF3300"/>
                </a:solidFill>
              </a:rPr>
              <a:t>] </a:t>
            </a:r>
            <a:r>
              <a:rPr lang="en-US" altLang="zh-CN" sz="2400" b="1" dirty="0"/>
              <a:t>∨</a:t>
            </a:r>
            <a:endParaRPr lang="en-US" altLang="zh-CN" sz="2400" b="1" dirty="0"/>
          </a:p>
          <a:p>
            <a:pPr marL="609600" indent="-609600" eaLnBrk="1" hangingPunct="1">
              <a:lnSpc>
                <a:spcPct val="140000"/>
              </a:lnSpc>
              <a:buNone/>
            </a:pPr>
            <a:r>
              <a:rPr lang="en-US" altLang="zh-CN" sz="2400" b="1" dirty="0"/>
              <a:t>            e(W) </a:t>
            </a:r>
            <a:endParaRPr lang="en-US" altLang="zh-CN" sz="2400" b="1" dirty="0"/>
          </a:p>
          <a:p>
            <a:pPr marL="609600" indent="-609600" eaLnBrk="1" hangingPunct="1">
              <a:lnSpc>
                <a:spcPct val="140000"/>
              </a:lnSpc>
              <a:buFont typeface="Wingdings" panose="05000000000000000000" pitchFamily="2" charset="2"/>
              <a:buAutoNum type="arabicPeriod" startAt="7"/>
            </a:pPr>
            <a:r>
              <a:rPr lang="en-US" altLang="zh-CN" sz="2400" b="1" dirty="0"/>
              <a:t>Convert the expression to the conjunct of disjuncts form.</a:t>
            </a:r>
            <a:endParaRPr lang="en-US" altLang="zh-CN" sz="2400" b="1" dirty="0"/>
          </a:p>
          <a:p>
            <a:pPr marL="609600" indent="-609600" eaLnBrk="1" hangingPunct="1">
              <a:lnSpc>
                <a:spcPct val="140000"/>
              </a:lnSpc>
              <a:buNone/>
            </a:pPr>
            <a:r>
              <a:rPr lang="en-US" altLang="zh-CN" sz="2400" b="1" dirty="0">
                <a:solidFill>
                  <a:srgbClr val="FF3300"/>
                </a:solidFill>
              </a:rPr>
              <a:t>   [</a:t>
            </a:r>
            <a:r>
              <a:rPr lang="en-US" altLang="zh-CN" sz="2400" b="1" dirty="0"/>
              <a:t> [ ¬ a(X) ∨ ¬ b(X) ∨ c(X, I) ∨ e(W) ] ∧ </a:t>
            </a:r>
            <a:endParaRPr lang="en-US" altLang="zh-CN" sz="2400" b="1" dirty="0"/>
          </a:p>
          <a:p>
            <a:pPr marL="609600" indent="-609600" eaLnBrk="1" hangingPunct="1">
              <a:lnSpc>
                <a:spcPct val="140000"/>
              </a:lnSpc>
              <a:buNone/>
            </a:pPr>
            <a:r>
              <a:rPr lang="en-US" altLang="zh-CN" sz="2400" b="1" dirty="0"/>
              <a:t>     [ ¬ a(X) ∨ ¬ b(X) ∨ </a:t>
            </a:r>
            <a:r>
              <a:rPr lang="en-US" altLang="zh-CN" sz="2400" b="1" dirty="0">
                <a:solidFill>
                  <a:srgbClr val="CC00FF"/>
                </a:solidFill>
              </a:rPr>
              <a:t>¬ c( f(X), Z)</a:t>
            </a:r>
            <a:r>
              <a:rPr lang="en-US" altLang="zh-CN" sz="2400" b="1" dirty="0"/>
              <a:t> ∨ d(X, f(X)) ∨ e(W) ] </a:t>
            </a:r>
            <a:r>
              <a:rPr lang="en-US" altLang="zh-CN" sz="2400" b="1" dirty="0">
                <a:solidFill>
                  <a:srgbClr val="FF3300"/>
                </a:solidFill>
              </a:rPr>
              <a:t>]</a:t>
            </a:r>
            <a:endParaRPr lang="en-US" altLang="zh-CN" sz="2400" b="1" dirty="0">
              <a:solidFill>
                <a:srgbClr val="FF3300"/>
              </a:solidFill>
            </a:endParaRPr>
          </a:p>
        </p:txBody>
      </p:sp>
      <p:sp>
        <p:nvSpPr>
          <p:cNvPr id="2" name="文本框 1"/>
          <p:cNvSpPr txBox="1"/>
          <p:nvPr/>
        </p:nvSpPr>
        <p:spPr>
          <a:xfrm>
            <a:off x="944880" y="4918075"/>
            <a:ext cx="7284085" cy="398780"/>
          </a:xfrm>
          <a:prstGeom prst="rect">
            <a:avLst/>
          </a:prstGeom>
          <a:noFill/>
        </p:spPr>
        <p:txBody>
          <a:bodyPr wrap="square" rtlCol="0">
            <a:spAutoFit/>
          </a:bodyPr>
          <a:p>
            <a:r>
              <a:rPr lang="zh-CN" altLang="en-US"/>
              <a:t>将表达式转化为析取子句的合取形式。</a:t>
            </a:r>
            <a:endParaRPr lang="zh-CN" altLang="en-US"/>
          </a:p>
        </p:txBody>
      </p:sp>
      <p:pic>
        <p:nvPicPr>
          <p:cNvPr id="5" name="图片 4"/>
          <p:cNvPicPr>
            <a:picLocks noChangeAspect="1"/>
          </p:cNvPicPr>
          <p:nvPr/>
        </p:nvPicPr>
        <p:blipFill>
          <a:blip r:embed="rId1"/>
          <a:stretch>
            <a:fillRect/>
          </a:stretch>
        </p:blipFill>
        <p:spPr>
          <a:xfrm>
            <a:off x="3101340" y="5508625"/>
            <a:ext cx="3914775" cy="51498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7" name="内容占位符 2"/>
          <p:cNvSpPr>
            <a:spLocks noGrp="1"/>
          </p:cNvSpPr>
          <p:nvPr>
            <p:ph idx="4294967295"/>
          </p:nvPr>
        </p:nvSpPr>
        <p:spPr>
          <a:xfrm>
            <a:off x="457200" y="838200"/>
            <a:ext cx="8382000" cy="5562600"/>
          </a:xfrm>
        </p:spPr>
        <p:txBody>
          <a:bodyPr vert="horz" wrap="square" lIns="91440" tIns="45720" rIns="91440" bIns="45720" anchor="t" anchorCtr="0"/>
          <a:p>
            <a:pPr marL="609600" indent="-609600" eaLnBrk="1" hangingPunct="1">
              <a:lnSpc>
                <a:spcPct val="120000"/>
              </a:lnSpc>
              <a:buFont typeface="Wingdings" panose="05000000000000000000" pitchFamily="2" charset="2"/>
              <a:buAutoNum type="arabicPeriod" startAt="7"/>
            </a:pPr>
            <a:r>
              <a:rPr lang="en-US" altLang="zh-CN" sz="2400" b="1" dirty="0"/>
              <a:t>Convert the expression to the conjunct of disjuncts form.</a:t>
            </a:r>
            <a:endParaRPr lang="en-US" altLang="zh-CN" sz="2400" b="1" dirty="0"/>
          </a:p>
          <a:p>
            <a:pPr marL="609600" indent="-609600" eaLnBrk="1" hangingPunct="1">
              <a:lnSpc>
                <a:spcPct val="170000"/>
              </a:lnSpc>
              <a:buNone/>
            </a:pPr>
            <a:r>
              <a:rPr lang="en-US" altLang="zh-CN" sz="2400" b="1" dirty="0">
                <a:solidFill>
                  <a:srgbClr val="FF3300"/>
                </a:solidFill>
              </a:rPr>
              <a:t>   [</a:t>
            </a:r>
            <a:r>
              <a:rPr lang="en-US" altLang="zh-CN" sz="2400" b="1" dirty="0"/>
              <a:t> [ ¬ a(X) ∨ ¬ b(X) ∨ c(X, I) ∨ e(W) ] ∧ </a:t>
            </a:r>
            <a:endParaRPr lang="en-US" altLang="zh-CN" sz="2400" b="1" dirty="0"/>
          </a:p>
          <a:p>
            <a:pPr marL="609600" indent="-609600" eaLnBrk="1" hangingPunct="1">
              <a:lnSpc>
                <a:spcPct val="170000"/>
              </a:lnSpc>
              <a:buNone/>
            </a:pPr>
            <a:r>
              <a:rPr lang="en-US" altLang="zh-CN" sz="2400" b="1" dirty="0"/>
              <a:t>     [ ¬ a(X) ∨ ¬ b(X) ∨ </a:t>
            </a:r>
            <a:r>
              <a:rPr lang="en-US" altLang="zh-CN" sz="2400" b="1" dirty="0">
                <a:solidFill>
                  <a:srgbClr val="CC00FF"/>
                </a:solidFill>
              </a:rPr>
              <a:t>¬ c( f(X), Z)</a:t>
            </a:r>
            <a:r>
              <a:rPr lang="en-US" altLang="zh-CN" sz="2400" b="1" dirty="0"/>
              <a:t> ∨ d(X, f(X)) ∨ e(W) ] </a:t>
            </a:r>
            <a:r>
              <a:rPr lang="en-US" altLang="zh-CN" sz="2400" b="1" dirty="0">
                <a:solidFill>
                  <a:srgbClr val="FF3300"/>
                </a:solidFill>
              </a:rPr>
              <a:t>]</a:t>
            </a:r>
            <a:endParaRPr lang="en-US" altLang="zh-CN" sz="2400" b="1" dirty="0">
              <a:solidFill>
                <a:srgbClr val="FF3300"/>
              </a:solidFill>
            </a:endParaRPr>
          </a:p>
          <a:p>
            <a:pPr marL="609600" indent="-609600" eaLnBrk="1" hangingPunct="1">
              <a:lnSpc>
                <a:spcPct val="170000"/>
              </a:lnSpc>
              <a:buFont typeface="Wingdings" panose="05000000000000000000" pitchFamily="2" charset="2"/>
              <a:buAutoNum type="arabicPeriod" startAt="8"/>
            </a:pPr>
            <a:r>
              <a:rPr lang="en-US" altLang="zh-CN" sz="2400" b="1" dirty="0"/>
              <a:t>Call each conjunct a separate clause. ( drop ∧ )</a:t>
            </a:r>
            <a:endParaRPr lang="en-US" altLang="zh-CN" sz="2400" b="1" dirty="0"/>
          </a:p>
          <a:p>
            <a:pPr marL="609600" indent="-609600" eaLnBrk="1" hangingPunct="1">
              <a:lnSpc>
                <a:spcPct val="170000"/>
              </a:lnSpc>
              <a:buFont typeface="Wingdings" panose="05000000000000000000" pitchFamily="2" charset="2"/>
              <a:buAutoNum type="circleNumDbPlain"/>
            </a:pPr>
            <a:r>
              <a:rPr lang="en-US" altLang="zh-CN" sz="2400" b="1" dirty="0"/>
              <a:t>[ ¬ a(X) ∨ ¬ b(X) ∨ c(X, I) ∨ e(W) ]  </a:t>
            </a:r>
            <a:endParaRPr lang="en-US" altLang="zh-CN" sz="2400" b="1" dirty="0"/>
          </a:p>
          <a:p>
            <a:pPr marL="609600" indent="-609600" eaLnBrk="1" hangingPunct="1">
              <a:lnSpc>
                <a:spcPct val="170000"/>
              </a:lnSpc>
              <a:buFont typeface="Wingdings" panose="05000000000000000000" pitchFamily="2" charset="2"/>
              <a:buAutoNum type="circleNumDbPlain"/>
            </a:pPr>
            <a:r>
              <a:rPr lang="en-US" altLang="zh-CN" sz="2400" b="1" dirty="0"/>
              <a:t>[ ¬ a(X) ∨ ¬ b(X) ∨ </a:t>
            </a:r>
            <a:r>
              <a:rPr lang="en-US" altLang="zh-CN" sz="2400" b="1" dirty="0">
                <a:solidFill>
                  <a:srgbClr val="CC00FF"/>
                </a:solidFill>
              </a:rPr>
              <a:t>¬ c( f(X), Z)</a:t>
            </a:r>
            <a:r>
              <a:rPr lang="en-US" altLang="zh-CN" sz="2400" b="1" dirty="0"/>
              <a:t> ∨ d(X, f(X)) ∨ e(W) ] </a:t>
            </a:r>
            <a:endParaRPr lang="en-US" altLang="zh-CN" sz="2400" b="1" dirty="0">
              <a:solidFill>
                <a:srgbClr val="FF3300"/>
              </a:solidFill>
            </a:endParaRPr>
          </a:p>
        </p:txBody>
      </p:sp>
      <p:sp>
        <p:nvSpPr>
          <p:cNvPr id="2" name="文本框 1"/>
          <p:cNvSpPr txBox="1"/>
          <p:nvPr/>
        </p:nvSpPr>
        <p:spPr>
          <a:xfrm>
            <a:off x="1174115" y="5113020"/>
            <a:ext cx="7045325" cy="398780"/>
          </a:xfrm>
          <a:prstGeom prst="rect">
            <a:avLst/>
          </a:prstGeom>
          <a:noFill/>
        </p:spPr>
        <p:txBody>
          <a:bodyPr wrap="square" rtlCol="0">
            <a:spAutoFit/>
          </a:bodyPr>
          <a:p>
            <a:r>
              <a:rPr lang="zh-CN" altLang="en-US"/>
              <a:t>将合取分为单独的子句</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1" name="内容占位符 2"/>
          <p:cNvSpPr>
            <a:spLocks noGrp="1"/>
          </p:cNvSpPr>
          <p:nvPr>
            <p:ph idx="4294967295"/>
          </p:nvPr>
        </p:nvSpPr>
        <p:spPr>
          <a:xfrm>
            <a:off x="457200" y="533400"/>
            <a:ext cx="8382000" cy="5867400"/>
          </a:xfrm>
        </p:spPr>
        <p:txBody>
          <a:bodyPr vert="horz" wrap="square" lIns="91440" tIns="45720" rIns="91440" bIns="45720" anchor="t" anchorCtr="0"/>
          <a:p>
            <a:pPr marL="609600" indent="-609600" eaLnBrk="1" hangingPunct="1">
              <a:lnSpc>
                <a:spcPct val="190000"/>
              </a:lnSpc>
              <a:buFont typeface="Wingdings" panose="05000000000000000000" pitchFamily="2" charset="2"/>
              <a:buAutoNum type="arabicPeriod" startAt="8"/>
            </a:pPr>
            <a:r>
              <a:rPr lang="en-US" altLang="zh-CN" sz="2400" b="1" dirty="0"/>
              <a:t>Call each conjunct a separate clause. ( drop ∧ )</a:t>
            </a:r>
            <a:endParaRPr lang="en-US" altLang="zh-CN" sz="2400" b="1" dirty="0"/>
          </a:p>
          <a:p>
            <a:pPr marL="609600" indent="-609600" eaLnBrk="1" hangingPunct="1">
              <a:lnSpc>
                <a:spcPct val="190000"/>
              </a:lnSpc>
              <a:buFont typeface="Wingdings" panose="05000000000000000000" pitchFamily="2" charset="2"/>
              <a:buAutoNum type="circleNumDbPlain"/>
            </a:pPr>
            <a:r>
              <a:rPr lang="en-US" altLang="zh-CN" sz="2400" b="1" dirty="0"/>
              <a:t>[ ¬ a(X) ∨ ¬ b(X) ∨ c(X, I) ∨ e(W) ]  </a:t>
            </a:r>
            <a:endParaRPr lang="en-US" altLang="zh-CN" sz="2400" b="1" dirty="0"/>
          </a:p>
          <a:p>
            <a:pPr marL="609600" indent="-609600" eaLnBrk="1" hangingPunct="1">
              <a:lnSpc>
                <a:spcPct val="190000"/>
              </a:lnSpc>
              <a:buFont typeface="Wingdings" panose="05000000000000000000" pitchFamily="2" charset="2"/>
              <a:buAutoNum type="circleNumDbPlain"/>
            </a:pPr>
            <a:r>
              <a:rPr lang="en-US" altLang="zh-CN" sz="2400" b="1" dirty="0"/>
              <a:t>[ ¬ a(X) ∨ ¬ b(X) ∨ </a:t>
            </a:r>
            <a:r>
              <a:rPr lang="en-US" altLang="zh-CN" sz="2400" b="1" dirty="0">
                <a:solidFill>
                  <a:srgbClr val="CC00FF"/>
                </a:solidFill>
              </a:rPr>
              <a:t>¬ c( f(X), Z)</a:t>
            </a:r>
            <a:r>
              <a:rPr lang="en-US" altLang="zh-CN" sz="2400" b="1" dirty="0"/>
              <a:t> ∨ d(X, f(X)) ∨ e(W) ] </a:t>
            </a:r>
            <a:endParaRPr lang="en-US" altLang="zh-CN" sz="2400" b="1" dirty="0"/>
          </a:p>
          <a:p>
            <a:pPr marL="609600" indent="-609600" eaLnBrk="1" hangingPunct="1">
              <a:lnSpc>
                <a:spcPct val="190000"/>
              </a:lnSpc>
              <a:buFont typeface="Wingdings" panose="05000000000000000000" pitchFamily="2" charset="2"/>
              <a:buAutoNum type="arabicPeriod" startAt="9"/>
            </a:pPr>
            <a:r>
              <a:rPr lang="en-US" altLang="zh-CN" sz="2400" b="1" dirty="0"/>
              <a:t>Standardize the variables apart again :  give the variables in each clauses different names. </a:t>
            </a:r>
            <a:endParaRPr lang="en-US" altLang="zh-CN" sz="2400" b="1" dirty="0"/>
          </a:p>
          <a:p>
            <a:pPr marL="609600" indent="-609600" eaLnBrk="1" hangingPunct="1">
              <a:lnSpc>
                <a:spcPct val="190000"/>
              </a:lnSpc>
              <a:buFont typeface="Wingdings" panose="05000000000000000000" pitchFamily="2" charset="2"/>
              <a:buAutoNum type="circleNumDbPlain"/>
            </a:pPr>
            <a:r>
              <a:rPr lang="en-US" altLang="zh-CN" sz="2400" b="1" dirty="0"/>
              <a:t>[ ¬ a(X) ∨ ¬ b(X) ∨ c(X, I) ∨ e(W) ]  </a:t>
            </a:r>
            <a:endParaRPr lang="en-US" altLang="zh-CN" sz="2400" b="1" dirty="0"/>
          </a:p>
          <a:p>
            <a:pPr marL="609600" indent="-609600" eaLnBrk="1" hangingPunct="1">
              <a:lnSpc>
                <a:spcPct val="190000"/>
              </a:lnSpc>
              <a:buFont typeface="Wingdings" panose="05000000000000000000" pitchFamily="2" charset="2"/>
              <a:buAutoNum type="circleNumDbPlain"/>
            </a:pPr>
            <a:r>
              <a:rPr lang="en-US" altLang="zh-CN" sz="2400" b="1" dirty="0"/>
              <a:t>[ ¬ a(U) ∨ ¬ b(U) ∨ </a:t>
            </a:r>
            <a:r>
              <a:rPr lang="en-US" altLang="zh-CN" sz="2400" b="1" dirty="0">
                <a:solidFill>
                  <a:srgbClr val="CC00FF"/>
                </a:solidFill>
              </a:rPr>
              <a:t>¬ c( f(U), Z)</a:t>
            </a:r>
            <a:r>
              <a:rPr lang="en-US" altLang="zh-CN" sz="2400" b="1" dirty="0"/>
              <a:t> ∨ d(U, f(U)) ∨ e(V) ] </a:t>
            </a:r>
            <a:endParaRPr lang="en-US" altLang="zh-CN" sz="2400" b="1" dirty="0"/>
          </a:p>
        </p:txBody>
      </p:sp>
      <p:sp>
        <p:nvSpPr>
          <p:cNvPr id="2" name="文本框 1"/>
          <p:cNvSpPr txBox="1"/>
          <p:nvPr/>
        </p:nvSpPr>
        <p:spPr>
          <a:xfrm>
            <a:off x="5518785" y="3690620"/>
            <a:ext cx="2710180" cy="398780"/>
          </a:xfrm>
          <a:prstGeom prst="rect">
            <a:avLst/>
          </a:prstGeom>
          <a:noFill/>
        </p:spPr>
        <p:txBody>
          <a:bodyPr wrap="square" rtlCol="0">
            <a:spAutoFit/>
          </a:bodyPr>
          <a:p>
            <a:r>
              <a:rPr lang="zh-CN" altLang="en-US"/>
              <a:t>变量标准化</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5" name="内容占位符 2"/>
          <p:cNvSpPr>
            <a:spLocks noGrp="1"/>
          </p:cNvSpPr>
          <p:nvPr>
            <p:ph idx="4294967295"/>
          </p:nvPr>
        </p:nvSpPr>
        <p:spPr>
          <a:xfrm>
            <a:off x="457200" y="1371600"/>
            <a:ext cx="8229600" cy="4953000"/>
          </a:xfrm>
        </p:spPr>
        <p:txBody>
          <a:bodyPr vert="horz" wrap="square" lIns="91440" tIns="45720" rIns="91440" bIns="45720" anchor="t" anchorCtr="0"/>
          <a:p>
            <a:pPr marL="457200" indent="-457200" eaLnBrk="1" hangingPunct="1">
              <a:lnSpc>
                <a:spcPct val="150000"/>
              </a:lnSpc>
              <a:buNone/>
            </a:pPr>
            <a:r>
              <a:rPr lang="en-US" altLang="zh-CN" sz="2400" b="1" dirty="0"/>
              <a:t>	This </a:t>
            </a:r>
            <a:r>
              <a:rPr lang="en-US" altLang="zh-CN" sz="2400" b="1" dirty="0">
                <a:solidFill>
                  <a:srgbClr val="FF0000"/>
                </a:solidFill>
              </a:rPr>
              <a:t>nine-step process</a:t>
            </a:r>
            <a:r>
              <a:rPr lang="en-US" altLang="zh-CN" sz="2400" b="1" dirty="0"/>
              <a:t> is used to change any set of predicate calculus expressions to clause form. The completeness property of resolution is not lost. </a:t>
            </a:r>
            <a:endParaRPr lang="zh-CN" altLang="en-US" sz="24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7" name="标题 1"/>
          <p:cNvSpPr>
            <a:spLocks noGrp="1"/>
          </p:cNvSpPr>
          <p:nvPr>
            <p:ph type="title" idx="4294967295"/>
          </p:nvPr>
        </p:nvSpPr>
        <p:spPr>
          <a:xfrm>
            <a:off x="0" y="674688"/>
            <a:ext cx="8183563" cy="563562"/>
          </a:xfrm>
        </p:spPr>
        <p:txBody>
          <a:bodyPr vert="horz" wrap="square" lIns="91440" tIns="45720" rIns="91440" bIns="45720" anchor="ctr" anchorCtr="0"/>
          <a:p>
            <a:pPr eaLnBrk="1" hangingPunct="1"/>
            <a:r>
              <a:rPr lang="en-GB" altLang="zh-CN" sz="2400" b="1" dirty="0"/>
              <a:t>14.2   Resolution</a:t>
            </a:r>
            <a:r>
              <a:rPr lang="zh-CN" altLang="en-GB" sz="2400" b="1" dirty="0">
                <a:solidFill>
                  <a:srgbClr val="0000FF"/>
                </a:solidFill>
              </a:rPr>
              <a:t>（归结）</a:t>
            </a:r>
            <a:r>
              <a:rPr lang="en-GB" altLang="zh-CN" sz="2400" b="1" dirty="0"/>
              <a:t>Theorem Proving</a:t>
            </a:r>
            <a:endParaRPr lang="zh-CN" altLang="en-US" sz="2400" b="1" dirty="0"/>
          </a:p>
        </p:txBody>
      </p:sp>
      <p:sp>
        <p:nvSpPr>
          <p:cNvPr id="4098" name="内容占位符 2"/>
          <p:cNvSpPr>
            <a:spLocks noGrp="1"/>
          </p:cNvSpPr>
          <p:nvPr>
            <p:ph idx="4294967295"/>
          </p:nvPr>
        </p:nvSpPr>
        <p:spPr>
          <a:xfrm>
            <a:off x="914400" y="2033588"/>
            <a:ext cx="7261225" cy="4603750"/>
          </a:xfrm>
        </p:spPr>
        <p:txBody>
          <a:bodyPr vert="horz" wrap="square" lIns="91440" tIns="45720" rIns="91440" bIns="45720" anchor="t" anchorCtr="0"/>
          <a:p>
            <a:pPr eaLnBrk="1" latinLnBrk="0" hangingPunct="1">
              <a:lnSpc>
                <a:spcPct val="120000"/>
              </a:lnSpc>
              <a:spcBef>
                <a:spcPts val="1200"/>
              </a:spcBef>
              <a:spcAft>
                <a:spcPts val="1200"/>
              </a:spcAft>
            </a:pPr>
            <a:r>
              <a:rPr lang="en-GB" altLang="zh-CN" sz="2400" b="1" dirty="0"/>
              <a:t>Resolution is </a:t>
            </a:r>
            <a:r>
              <a:rPr lang="en-GB" altLang="zh-CN" sz="2400" b="1" dirty="0">
                <a:solidFill>
                  <a:srgbClr val="FF3300"/>
                </a:solidFill>
              </a:rPr>
              <a:t>a technique</a:t>
            </a:r>
            <a:r>
              <a:rPr lang="en-GB" altLang="zh-CN" sz="2400" b="1" dirty="0"/>
              <a:t> for </a:t>
            </a:r>
            <a:r>
              <a:rPr lang="en-GB" altLang="zh-CN" sz="2400" b="1" dirty="0">
                <a:solidFill>
                  <a:srgbClr val="FF3300"/>
                </a:solidFill>
              </a:rPr>
              <a:t>proving theorems</a:t>
            </a:r>
            <a:r>
              <a:rPr lang="en-GB" altLang="zh-CN" sz="2400" b="1" dirty="0"/>
              <a:t> in the propositional or </a:t>
            </a:r>
            <a:r>
              <a:rPr lang="en-GB" altLang="zh-CN" sz="2400" b="1" dirty="0">
                <a:solidFill>
                  <a:srgbClr val="FF3300"/>
                </a:solidFill>
              </a:rPr>
              <a:t>predicate calculus</a:t>
            </a:r>
            <a:r>
              <a:rPr lang="en-GB" altLang="zh-CN" sz="2400" b="1" dirty="0"/>
              <a:t> that has been a part of AI problem-solving research.</a:t>
            </a:r>
            <a:endParaRPr lang="en-GB" altLang="zh-CN" sz="2400" b="1" dirty="0"/>
          </a:p>
          <a:p>
            <a:pPr eaLnBrk="1" latinLnBrk="0" hangingPunct="1">
              <a:lnSpc>
                <a:spcPct val="120000"/>
              </a:lnSpc>
              <a:spcBef>
                <a:spcPts val="1200"/>
              </a:spcBef>
              <a:spcAft>
                <a:spcPts val="1200"/>
              </a:spcAft>
            </a:pPr>
            <a:r>
              <a:rPr lang="en-GB" altLang="zh-CN" sz="2400" b="1" dirty="0"/>
              <a:t>Resolution is </a:t>
            </a:r>
            <a:r>
              <a:rPr lang="en-GB" altLang="zh-CN" sz="2400" b="1" dirty="0">
                <a:solidFill>
                  <a:srgbClr val="FF3300"/>
                </a:solidFill>
              </a:rPr>
              <a:t>a sound inference rule</a:t>
            </a:r>
            <a:r>
              <a:rPr lang="en-GB" altLang="zh-CN" sz="2400" b="1" dirty="0"/>
              <a:t> that, when used to produce a </a:t>
            </a:r>
            <a:r>
              <a:rPr lang="en-GB" altLang="zh-CN" sz="2400" b="1" dirty="0">
                <a:solidFill>
                  <a:srgbClr val="FF3300"/>
                </a:solidFill>
              </a:rPr>
              <a:t>refutation</a:t>
            </a:r>
            <a:r>
              <a:rPr lang="zh-CN" altLang="en-GB" sz="2400" b="1" dirty="0">
                <a:solidFill>
                  <a:srgbClr val="0000FF"/>
                </a:solidFill>
              </a:rPr>
              <a:t>（反证）</a:t>
            </a:r>
            <a:r>
              <a:rPr lang="en-GB" altLang="zh-CN" sz="2400" b="1" dirty="0"/>
              <a:t>, is also </a:t>
            </a:r>
            <a:r>
              <a:rPr lang="en-GB" altLang="zh-CN" sz="2400" b="1" dirty="0">
                <a:solidFill>
                  <a:srgbClr val="FF3300"/>
                </a:solidFill>
              </a:rPr>
              <a:t>complete</a:t>
            </a:r>
            <a:r>
              <a:rPr lang="en-GB" altLang="zh-CN" sz="2400" b="1" dirty="0"/>
              <a:t>.</a:t>
            </a:r>
            <a:endParaRPr lang="zh-CN" altLang="en-US" sz="2400" b="1" dirty="0"/>
          </a:p>
        </p:txBody>
      </p:sp>
      <p:sp>
        <p:nvSpPr>
          <p:cNvPr id="2" name="文本框 1"/>
          <p:cNvSpPr txBox="1"/>
          <p:nvPr/>
        </p:nvSpPr>
        <p:spPr>
          <a:xfrm>
            <a:off x="914400" y="1384300"/>
            <a:ext cx="7297420" cy="706755"/>
          </a:xfrm>
          <a:prstGeom prst="rect">
            <a:avLst/>
          </a:prstGeom>
          <a:noFill/>
        </p:spPr>
        <p:txBody>
          <a:bodyPr wrap="square" rtlCol="0">
            <a:spAutoFit/>
          </a:bodyPr>
          <a:p>
            <a:r>
              <a:rPr lang="zh-CN" altLang="en-US"/>
              <a:t>归结是命题演算或谓词演算中的一种定理证明技术，是人工智能求解研究的一部分。</a:t>
            </a:r>
            <a:endParaRPr lang="en-US" altLang="zh-CN"/>
          </a:p>
        </p:txBody>
      </p:sp>
      <p:pic>
        <p:nvPicPr>
          <p:cNvPr id="3" name="图片 2"/>
          <p:cNvPicPr>
            <a:picLocks noChangeAspect="1"/>
          </p:cNvPicPr>
          <p:nvPr/>
        </p:nvPicPr>
        <p:blipFill>
          <a:blip r:embed="rId1"/>
          <a:stretch>
            <a:fillRect/>
          </a:stretch>
        </p:blipFill>
        <p:spPr>
          <a:xfrm>
            <a:off x="1243330" y="5126990"/>
            <a:ext cx="6986905" cy="99187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Rectangle 2" descr="Rectangle: Click to edit Master text styles&#13;&#10;Second level&#13;&#10;Third level&#13;&#10;Fourth level&#13;&#10;Fifth level"/>
          <p:cNvSpPr>
            <a:spLocks noGrp="1"/>
          </p:cNvSpPr>
          <p:nvPr>
            <p:ph idx="1"/>
          </p:nvPr>
        </p:nvSpPr>
        <p:spPr>
          <a:xfrm>
            <a:off x="457200" y="838200"/>
            <a:ext cx="8077200" cy="2209800"/>
          </a:xfrm>
        </p:spPr>
        <p:txBody>
          <a:bodyPr vert="horz" wrap="square" lIns="91440" tIns="45720" rIns="91440" bIns="45720" anchor="t" anchorCtr="0"/>
          <a:p>
            <a:pPr>
              <a:spcAft>
                <a:spcPct val="20000"/>
              </a:spcAft>
              <a:buNone/>
            </a:pPr>
            <a:endParaRPr lang="en-US" altLang="zh-CN" sz="2400" b="1" dirty="0">
              <a:latin typeface="宋体" panose="02010600030101010101" pitchFamily="2" charset="-122"/>
            </a:endParaRPr>
          </a:p>
          <a:p>
            <a:endParaRPr lang="en-US" altLang="zh-CN" dirty="0">
              <a:latin typeface="华文新魏" panose="02010800040101010101" pitchFamily="2" charset="-122"/>
              <a:ea typeface="华文新魏" panose="02010800040101010101" pitchFamily="2" charset="-122"/>
            </a:endParaRPr>
          </a:p>
        </p:txBody>
      </p:sp>
      <p:sp>
        <p:nvSpPr>
          <p:cNvPr id="22530" name="Text Box 3"/>
          <p:cNvSpPr txBox="1"/>
          <p:nvPr/>
        </p:nvSpPr>
        <p:spPr>
          <a:xfrm>
            <a:off x="762000" y="609600"/>
            <a:ext cx="7391400" cy="603250"/>
          </a:xfrm>
          <a:prstGeom prst="rect">
            <a:avLst/>
          </a:prstGeom>
          <a:noFill/>
          <a:ln w="9525">
            <a:noFill/>
          </a:ln>
        </p:spPr>
        <p:txBody>
          <a:bodyPr anchor="t" anchorCtr="0">
            <a:spAutoFit/>
          </a:bodyPr>
          <a:p>
            <a:pPr eaLnBrk="0" hangingPunct="0">
              <a:lnSpc>
                <a:spcPct val="140000"/>
              </a:lnSpc>
              <a:spcBef>
                <a:spcPct val="50000"/>
              </a:spcBef>
            </a:pPr>
            <a:endParaRPr lang="zh-CN" altLang="zh-CN" b="1" dirty="0">
              <a:latin typeface="宋体" panose="02010600030101010101" pitchFamily="2" charset="-122"/>
            </a:endParaRPr>
          </a:p>
        </p:txBody>
      </p:sp>
      <p:sp>
        <p:nvSpPr>
          <p:cNvPr id="22531" name="Text Box 4"/>
          <p:cNvSpPr txBox="1"/>
          <p:nvPr/>
        </p:nvSpPr>
        <p:spPr>
          <a:xfrm>
            <a:off x="457200" y="389255"/>
            <a:ext cx="8305800" cy="6080125"/>
          </a:xfrm>
          <a:prstGeom prst="rect">
            <a:avLst/>
          </a:prstGeom>
          <a:noFill/>
          <a:ln w="9525">
            <a:noFill/>
          </a:ln>
        </p:spPr>
        <p:txBody>
          <a:bodyPr anchor="t" anchorCtr="0">
            <a:spAutoFit/>
          </a:bodyPr>
          <a:p>
            <a:pPr eaLnBrk="0" hangingPunct="0">
              <a:spcBef>
                <a:spcPct val="20000"/>
              </a:spcBef>
              <a:spcAft>
                <a:spcPct val="20000"/>
              </a:spcAft>
            </a:pPr>
            <a:r>
              <a:rPr lang="zh-CN" altLang="en-US" sz="2400" b="1" dirty="0">
                <a:solidFill>
                  <a:srgbClr val="000000"/>
                </a:solidFill>
                <a:latin typeface="黑体" panose="02010609060101010101" pitchFamily="49" charset="-122"/>
                <a:ea typeface="黑体" panose="02010609060101010101" pitchFamily="49" charset="-122"/>
              </a:rPr>
              <a:t>例：将谓词公式</a:t>
            </a:r>
            <a:endParaRPr lang="zh-CN" altLang="en-US" sz="2400" b="1" dirty="0">
              <a:solidFill>
                <a:srgbClr val="000000"/>
              </a:solidFill>
              <a:latin typeface="黑体" panose="02010609060101010101" pitchFamily="49" charset="-122"/>
              <a:ea typeface="黑体" panose="02010609060101010101" pitchFamily="49" charset="-122"/>
            </a:endParaRPr>
          </a:p>
          <a:p>
            <a:pPr eaLnBrk="0" hangingPunct="0">
              <a:spcBef>
                <a:spcPct val="20000"/>
              </a:spcBef>
              <a:spcAft>
                <a:spcPct val="20000"/>
              </a:spcAft>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G</a:t>
            </a:r>
            <a:r>
              <a:rPr lang="zh-CN" altLang="en-US"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x)((y)P(x,y)→</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y)(Q(x,y)→R(x,y)))</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eaLnBrk="0" hangingPunct="0">
              <a:spcBef>
                <a:spcPct val="20000"/>
              </a:spcBef>
              <a:spcAft>
                <a:spcPct val="20000"/>
              </a:spcAft>
            </a:pP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化为子句集。</a:t>
            </a:r>
            <a:endPar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eaLnBrk="0" hangingPunct="0">
              <a:spcBef>
                <a:spcPct val="20000"/>
              </a:spcBef>
              <a:spcAft>
                <a:spcPct val="20000"/>
              </a:spcAft>
            </a:pP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解</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取消</a:t>
            </a:r>
            <a:r>
              <a:rPr lang="zh-CN" altLang="en-US" sz="2400" b="1" dirty="0">
                <a:solidFill>
                  <a:srgbClr val="000000"/>
                </a:solidFill>
                <a:latin typeface="Arial Narrow" panose="020B0606020202030204" pitchFamily="34" charset="0"/>
                <a:ea typeface="黑体" panose="02010609060101010101" pitchFamily="49" charset="-122"/>
                <a:sym typeface="Wingdings" panose="05000000000000000000" pitchFamily="2" charset="2"/>
              </a:rPr>
              <a:t>“</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zh-CN" altLang="en-US" sz="2400" b="1" dirty="0">
                <a:solidFill>
                  <a:srgbClr val="000000"/>
                </a:solidFill>
                <a:latin typeface="Arial Narrow" panose="020B0606020202030204" pitchFamily="34" charset="0"/>
                <a:ea typeface="黑体" panose="02010609060101010101" pitchFamily="49" charset="-122"/>
                <a:sym typeface="Wingdings" panose="05000000000000000000" pitchFamily="2" charset="2"/>
              </a:rPr>
              <a:t>”</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连接词。</a:t>
            </a:r>
            <a:endPar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0" hangingPunct="0">
              <a:spcBef>
                <a:spcPct val="20000"/>
              </a:spcBef>
              <a:spcAft>
                <a:spcPct val="20000"/>
              </a:spcAft>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x)(</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(y)P(x,y)∨</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y)(</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Q(x,y)∨R(x,y)))</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eaLnBrk="0" hangingPunct="0">
              <a:spcBef>
                <a:spcPct val="20000"/>
              </a:spcBef>
              <a:spcAft>
                <a:spcPct val="20000"/>
              </a:spcAft>
            </a:pP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(2)</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将</a:t>
            </a:r>
            <a:r>
              <a:rPr lang="zh-CN" altLang="en-US" sz="2400" b="1" dirty="0">
                <a:solidFill>
                  <a:srgbClr val="000000"/>
                </a:solidFill>
                <a:latin typeface="Arial Narrow" panose="020B0606020202030204" pitchFamily="34" charset="0"/>
                <a:ea typeface="黑体" panose="02010609060101010101" pitchFamily="49" charset="-122"/>
                <a:sym typeface="Symbol" panose="05050102010706020507" pitchFamily="18" charset="2"/>
              </a:rPr>
              <a:t>“</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sz="2400" b="1" dirty="0">
                <a:solidFill>
                  <a:srgbClr val="000000"/>
                </a:solidFill>
                <a:latin typeface="Arial Narrow" panose="020B0606020202030204" pitchFamily="34" charset="0"/>
                <a:ea typeface="黑体" panose="02010609060101010101" pitchFamily="49" charset="-122"/>
                <a:sym typeface="Symbol" panose="05050102010706020507" pitchFamily="18" charset="2"/>
              </a:rPr>
              <a:t>”</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的辖域减少到最多只作用于一个谓词。</a:t>
            </a:r>
            <a:endPar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eaLnBrk="0" hangingPunct="0">
              <a:spcBef>
                <a:spcPct val="20000"/>
              </a:spcBef>
              <a:spcAft>
                <a:spcPct val="20000"/>
              </a:spcAft>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x)((y)</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P(x,y)∨(y)(Q(x,y)∧</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R(x,y)))</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eaLnBrk="0" hangingPunct="0">
              <a:spcBef>
                <a:spcPct val="20000"/>
              </a:spcBef>
              <a:spcAft>
                <a:spcPct val="20000"/>
              </a:spcAft>
            </a:pP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(3)</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变量换名。</a:t>
            </a:r>
            <a:endPar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eaLnBrk="0" hangingPunct="0">
              <a:spcBef>
                <a:spcPct val="20000"/>
              </a:spcBef>
              <a:spcAft>
                <a:spcPct val="20000"/>
              </a:spcAft>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x)((y)</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P(x,y)∨(z)(Q(x,z)∧</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R(x,z)))</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eaLnBrk="0" hangingPunct="0">
              <a:spcBef>
                <a:spcPct val="20000"/>
              </a:spcBef>
              <a:spcAft>
                <a:spcPct val="20000"/>
              </a:spcAft>
            </a:pP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(4)</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消去存在量词。</a:t>
            </a:r>
            <a:endPar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eaLnBrk="0" hangingPunct="0">
              <a:spcBef>
                <a:spcPct val="20000"/>
              </a:spcBef>
              <a:spcAft>
                <a:spcPct val="20000"/>
              </a:spcAft>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x)(</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P(x,f(x))∨(Q(x,g(x))∧</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R(x,g(x))))</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eaLnBrk="0" hangingPunct="0">
              <a:spcBef>
                <a:spcPct val="20000"/>
              </a:spcBef>
              <a:spcAft>
                <a:spcPct val="20000"/>
              </a:spcAft>
            </a:pPr>
            <a:endParaRPr lang="en-US" altLang="zh-CN" b="1" dirty="0">
              <a:latin typeface="宋体" panose="02010600030101010101" pitchFamily="2" charset="-122"/>
              <a:sym typeface="Symbol" panose="05050102010706020507" pitchFamily="18" charset="2"/>
            </a:endParaRPr>
          </a:p>
        </p:txBody>
      </p:sp>
      <p:pic>
        <p:nvPicPr>
          <p:cNvPr id="2" name="图片 1"/>
          <p:cNvPicPr>
            <a:picLocks noChangeAspect="1"/>
          </p:cNvPicPr>
          <p:nvPr/>
        </p:nvPicPr>
        <p:blipFill>
          <a:blip r:embed="rId1"/>
          <a:stretch>
            <a:fillRect/>
          </a:stretch>
        </p:blipFill>
        <p:spPr>
          <a:xfrm>
            <a:off x="4195445" y="1884680"/>
            <a:ext cx="2700000" cy="533973"/>
          </a:xfrm>
          <a:prstGeom prst="rect">
            <a:avLst/>
          </a:prstGeom>
        </p:spPr>
      </p:pic>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21186"/>
                                        </p:tgtEl>
                                        <p:attrNameLst>
                                          <p:attrName>style.visibility</p:attrName>
                                        </p:attrNameLst>
                                      </p:cBhvr>
                                      <p:to>
                                        <p:strVal val="visible"/>
                                      </p:to>
                                    </p:set>
                                    <p:anim calcmode="lin" valueType="num">
                                      <p:cBhvr>
                                        <p:cTn id="7" dur="500" fill="hold"/>
                                        <p:tgtEl>
                                          <p:spTgt spid="221186"/>
                                        </p:tgtEl>
                                        <p:attrNameLst>
                                          <p:attrName>ppt_x</p:attrName>
                                        </p:attrNameLst>
                                      </p:cBhvr>
                                      <p:tavLst>
                                        <p:tav tm="0">
                                          <p:val>
                                            <p:strVal val="0-#ppt_w/2"/>
                                          </p:val>
                                        </p:tav>
                                        <p:tav tm="100000">
                                          <p:val>
                                            <p:strVal val="#ppt_x"/>
                                          </p:val>
                                        </p:tav>
                                      </p:tavLst>
                                    </p:anim>
                                    <p:anim calcmode="lin" valueType="num">
                                      <p:cBhvr>
                                        <p:cTn id="8" dur="500" fill="hold"/>
                                        <p:tgtEl>
                                          <p:spTgt spid="2211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3" name="Rectangle 2" descr="Rectangle: Click to edit Master text styles&#13;&#10;Second level&#13;&#10;Third level&#13;&#10;Fourth level&#13;&#10;Fifth level"/>
          <p:cNvSpPr>
            <a:spLocks noGrp="1"/>
          </p:cNvSpPr>
          <p:nvPr>
            <p:ph idx="1"/>
          </p:nvPr>
        </p:nvSpPr>
        <p:spPr>
          <a:xfrm>
            <a:off x="457200" y="609600"/>
            <a:ext cx="8077200" cy="5562600"/>
          </a:xfrm>
        </p:spPr>
        <p:txBody>
          <a:bodyPr vert="horz" wrap="square" lIns="91440" tIns="45720" rIns="91440" bIns="45720" anchor="t" anchorCtr="0"/>
          <a:p>
            <a:pPr>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(5)</a:t>
            </a:r>
            <a:r>
              <a:rPr lang="zh-CN" altLang="en-US" sz="2400" b="1" dirty="0">
                <a:solidFill>
                  <a:srgbClr val="000000"/>
                </a:solidFill>
                <a:latin typeface="黑体" panose="02010609060101010101" pitchFamily="49" charset="-122"/>
                <a:ea typeface="黑体" panose="02010609060101010101" pitchFamily="49" charset="-122"/>
              </a:rPr>
              <a:t>全称量词左移。</a:t>
            </a:r>
            <a:endParaRPr lang="zh-CN" altLang="en-US" sz="2400" b="1" dirty="0">
              <a:solidFill>
                <a:srgbClr val="000000"/>
              </a:solidFill>
              <a:latin typeface="黑体" panose="02010609060101010101" pitchFamily="49" charset="-122"/>
              <a:ea typeface="黑体" panose="02010609060101010101" pitchFamily="49" charset="-122"/>
            </a:endParaRPr>
          </a:p>
          <a:p>
            <a:pPr>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x)(</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P(x,f(x))∨(Q(x,g(x))∧</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R(x,g(x))))</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(6)</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将母式化为合取范式。</a:t>
            </a:r>
            <a:endPar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x)((</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P(x,f(x))∨(Q(x,g(x)))∧ (</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P(x,f(x))∨ </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R(x,g(x))))</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(7)</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消去全称量词。</a:t>
            </a:r>
            <a:endPar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P(x,f(x))∨(Q(x,g(x)))∧ (</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P(x,f(x))∨ </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R(x,g(x))))</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(8)</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消去合取词，得</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G</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的子句集</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S</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endPar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S</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P(x,f(x))∨(Q(x,g(x))</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P(x,f(x))∨ </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R(x,g(x))}</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buNone/>
            </a:pP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p:txBody>
      </p:sp>
      <p:graphicFrame>
        <p:nvGraphicFramePr>
          <p:cNvPr id="2" name="对象 1"/>
          <p:cNvGraphicFramePr/>
          <p:nvPr/>
        </p:nvGraphicFramePr>
        <p:xfrm>
          <a:off x="3529965" y="769620"/>
          <a:ext cx="2007870" cy="180340"/>
        </p:xfrm>
        <a:graphic>
          <a:graphicData uri="http://schemas.openxmlformats.org/presentationml/2006/ole">
            <mc:AlternateContent xmlns:mc="http://schemas.openxmlformats.org/markup-compatibility/2006">
              <mc:Choice xmlns:v="urn:schemas-microsoft-com:vml" Requires="v">
                <p:oleObj spid="_x0000_s3" name="" r:id="rId1" imgW="2032000" imgH="203200" progId="Equation.DSMT4">
                  <p:embed/>
                </p:oleObj>
              </mc:Choice>
              <mc:Fallback>
                <p:oleObj name="" r:id="rId1" imgW="2032000" imgH="203200" progId="Equation.DSMT4">
                  <p:embed/>
                  <p:pic>
                    <p:nvPicPr>
                      <p:cNvPr id="0" name="图片 2"/>
                      <p:cNvPicPr/>
                      <p:nvPr/>
                    </p:nvPicPr>
                    <p:blipFill>
                      <a:blip r:embed="rId2"/>
                      <a:stretch>
                        <a:fillRect/>
                      </a:stretch>
                    </p:blipFill>
                    <p:spPr>
                      <a:xfrm>
                        <a:off x="3529965" y="769620"/>
                        <a:ext cx="2007870" cy="180340"/>
                      </a:xfrm>
                      <a:prstGeom prst="rect">
                        <a:avLst/>
                      </a:prstGeom>
                    </p:spPr>
                  </p:pic>
                </p:oleObj>
              </mc:Fallback>
            </mc:AlternateContent>
          </a:graphicData>
        </a:graphic>
      </p:graphicFrame>
      <p:graphicFrame>
        <p:nvGraphicFramePr>
          <p:cNvPr id="4" name="对象 3"/>
          <p:cNvGraphicFramePr/>
          <p:nvPr/>
        </p:nvGraphicFramePr>
        <p:xfrm>
          <a:off x="5760085" y="769620"/>
          <a:ext cx="2007870" cy="180340"/>
        </p:xfrm>
        <a:graphic>
          <a:graphicData uri="http://schemas.openxmlformats.org/presentationml/2006/ole">
            <mc:AlternateContent xmlns:mc="http://schemas.openxmlformats.org/markup-compatibility/2006">
              <mc:Choice xmlns:v="urn:schemas-microsoft-com:vml" Requires="v">
                <p:oleObj spid="_x0000_s5" name="" r:id="rId3" imgW="2032000" imgH="203200" progId="Equation.DSMT4">
                  <p:embed/>
                </p:oleObj>
              </mc:Choice>
              <mc:Fallback>
                <p:oleObj name="" r:id="rId3" imgW="2032000" imgH="203200" progId="Equation.DSMT4">
                  <p:embed/>
                  <p:pic>
                    <p:nvPicPr>
                      <p:cNvPr id="0" name="图片 4"/>
                      <p:cNvPicPr/>
                      <p:nvPr/>
                    </p:nvPicPr>
                    <p:blipFill>
                      <a:blip r:embed="rId4"/>
                      <a:stretch>
                        <a:fillRect/>
                      </a:stretch>
                    </p:blipFill>
                    <p:spPr>
                      <a:xfrm>
                        <a:off x="5760085" y="769620"/>
                        <a:ext cx="2007870" cy="180340"/>
                      </a:xfrm>
                      <a:prstGeom prst="rect">
                        <a:avLst/>
                      </a:prstGeom>
                    </p:spPr>
                  </p:pic>
                </p:oleObj>
              </mc:Fallback>
            </mc:AlternateContent>
          </a:graphicData>
        </a:graphic>
      </p:graphicFrame>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7" name="Rectangle 2" descr="Rectangle: Click to edit Master text styles&#13;&#10;Second level&#13;&#10;Third level&#13;&#10;Fourth level&#13;&#10;Fifth level"/>
          <p:cNvSpPr>
            <a:spLocks noGrp="1"/>
          </p:cNvSpPr>
          <p:nvPr>
            <p:ph idx="1"/>
          </p:nvPr>
        </p:nvSpPr>
        <p:spPr>
          <a:xfrm>
            <a:off x="381000" y="914400"/>
            <a:ext cx="8686800" cy="5257800"/>
          </a:xfrm>
        </p:spPr>
        <p:txBody>
          <a:bodyPr vert="horz" wrap="square" lIns="91440" tIns="45720" rIns="91440" bIns="45720" anchor="t" anchorCtr="0"/>
          <a:p>
            <a:pPr>
              <a:lnSpc>
                <a:spcPct val="11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例：求下列公式</a:t>
            </a:r>
            <a:r>
              <a:rPr lang="en-US" altLang="zh-CN" sz="2400" b="1" dirty="0">
                <a:solidFill>
                  <a:srgbClr val="000000"/>
                </a:solidFill>
                <a:latin typeface="黑体" panose="02010609060101010101" pitchFamily="49" charset="-122"/>
                <a:ea typeface="黑体" panose="02010609060101010101" pitchFamily="49" charset="-122"/>
              </a:rPr>
              <a:t>G</a:t>
            </a:r>
            <a:r>
              <a:rPr lang="zh-CN" altLang="en-US" sz="2400" b="1" dirty="0">
                <a:solidFill>
                  <a:srgbClr val="000000"/>
                </a:solidFill>
                <a:latin typeface="黑体" panose="02010609060101010101" pitchFamily="49" charset="-122"/>
                <a:ea typeface="黑体" panose="02010609060101010101" pitchFamily="49" charset="-122"/>
              </a:rPr>
              <a:t>的子句集。 </a:t>
            </a:r>
            <a:endParaRPr lang="zh-CN" altLang="en-US" sz="2400" b="1" dirty="0">
              <a:solidFill>
                <a:srgbClr val="000000"/>
              </a:solidFill>
              <a:latin typeface="黑体" panose="02010609060101010101" pitchFamily="49" charset="-122"/>
              <a:ea typeface="黑体" panose="02010609060101010101" pitchFamily="49" charset="-122"/>
            </a:endParaRPr>
          </a:p>
          <a:p>
            <a:pPr>
              <a:lnSpc>
                <a:spcPct val="11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x)(y)(z)((</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P(x,y)∨R(x,y,z))∧(Q(x,z)∨R(x,y,z)))</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lnSpc>
                <a:spcPct val="11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解：首先求得</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G</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的</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Skolem</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标准型如下：</a:t>
            </a:r>
            <a:endPar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lnSpc>
                <a:spcPct val="11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x)((</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P(x,f(x))∨R(x,f(x),g(x)))                   ∧(Q(x,g(x))∨R(x,f(x),g(x))))</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lnSpc>
                <a:spcPct val="11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则</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G</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的子句集为：</a:t>
            </a:r>
            <a:endPar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a:p>
            <a:pPr>
              <a:lnSpc>
                <a:spcPct val="11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S={</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P(x,f(x))∨R(x,f(x),g(x)), Q(x,g(x))∨R(x,f(x),g(x))}</a:t>
            </a:r>
            <a:endPar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endParaRP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1" name="内容占位符 2"/>
          <p:cNvSpPr>
            <a:spLocks noGrp="1"/>
          </p:cNvSpPr>
          <p:nvPr>
            <p:ph idx="4294967295"/>
          </p:nvPr>
        </p:nvSpPr>
        <p:spPr>
          <a:xfrm>
            <a:off x="579438" y="1241425"/>
            <a:ext cx="8229600" cy="5329238"/>
          </a:xfrm>
        </p:spPr>
        <p:txBody>
          <a:bodyPr vert="horz" wrap="square" lIns="91440" tIns="45720" rIns="91440" bIns="45720" anchor="t" anchorCtr="0"/>
          <a:p>
            <a:pPr marL="609600" indent="0" eaLnBrk="1" latinLnBrk="0" hangingPunct="1">
              <a:lnSpc>
                <a:spcPct val="120000"/>
              </a:lnSpc>
              <a:spcBef>
                <a:spcPts val="1200"/>
              </a:spcBef>
              <a:spcAft>
                <a:spcPts val="1200"/>
              </a:spcAft>
            </a:pPr>
            <a:r>
              <a:rPr lang="en-US" altLang="zh-CN" sz="2400" b="1" dirty="0"/>
              <a:t>An example from the </a:t>
            </a:r>
            <a:r>
              <a:rPr lang="en-US" altLang="zh-CN" sz="2400" b="1" dirty="0">
                <a:solidFill>
                  <a:srgbClr val="FF3300"/>
                </a:solidFill>
              </a:rPr>
              <a:t>propositional</a:t>
            </a:r>
            <a:r>
              <a:rPr lang="en-US" altLang="zh-CN" sz="2400" b="1" dirty="0"/>
              <a:t> clauses   </a:t>
            </a:r>
            <a:endParaRPr lang="en-US" altLang="zh-CN" sz="2400" b="1" dirty="0"/>
          </a:p>
          <a:p>
            <a:pPr marL="609600" indent="0" eaLnBrk="1" latinLnBrk="0" hangingPunct="1">
              <a:lnSpc>
                <a:spcPct val="120000"/>
              </a:lnSpc>
              <a:spcBef>
                <a:spcPts val="1200"/>
              </a:spcBef>
              <a:spcAft>
                <a:spcPts val="1200"/>
              </a:spcAft>
              <a:buNone/>
            </a:pPr>
            <a:r>
              <a:rPr lang="en-US" altLang="zh-CN" sz="2400" b="1" dirty="0"/>
              <a:t>          To prove “</a:t>
            </a:r>
            <a:r>
              <a:rPr lang="en-US" altLang="zh-CN" sz="2400" b="1" dirty="0">
                <a:solidFill>
                  <a:srgbClr val="FF0000"/>
                </a:solidFill>
              </a:rPr>
              <a:t>a</a:t>
            </a:r>
            <a:r>
              <a:rPr lang="en-US" altLang="zh-CN" sz="2400" b="1" dirty="0"/>
              <a:t>” from the following axioms : </a:t>
            </a:r>
            <a:endParaRPr lang="en-US" altLang="zh-CN" sz="2400" b="1" dirty="0"/>
          </a:p>
          <a:p>
            <a:pPr marL="990600" lvl="1" indent="0" eaLnBrk="1" latinLnBrk="0" hangingPunct="1">
              <a:lnSpc>
                <a:spcPct val="120000"/>
              </a:lnSpc>
              <a:spcBef>
                <a:spcPts val="1200"/>
              </a:spcBef>
              <a:spcAft>
                <a:spcPts val="1200"/>
              </a:spcAft>
              <a:buFont typeface="Wingdings" panose="05000000000000000000" pitchFamily="2" charset="2"/>
              <a:buAutoNum type="circleNumDbPlain"/>
            </a:pPr>
            <a:r>
              <a:rPr lang="en-US" altLang="zh-CN" sz="2400" b="1" dirty="0"/>
              <a:t>a←b∧c</a:t>
            </a:r>
            <a:endParaRPr lang="en-US" altLang="zh-CN" sz="2400" b="1" dirty="0"/>
          </a:p>
          <a:p>
            <a:pPr marL="990600" lvl="1" indent="0" eaLnBrk="1" latinLnBrk="0" hangingPunct="1">
              <a:lnSpc>
                <a:spcPct val="120000"/>
              </a:lnSpc>
              <a:spcBef>
                <a:spcPts val="1200"/>
              </a:spcBef>
              <a:spcAft>
                <a:spcPts val="1200"/>
              </a:spcAft>
              <a:buFont typeface="Wingdings" panose="05000000000000000000" pitchFamily="2" charset="2"/>
              <a:buAutoNum type="circleNumDbPlain"/>
            </a:pPr>
            <a:r>
              <a:rPr lang="en-US" altLang="zh-CN" sz="2400" b="1" dirty="0"/>
              <a:t>b</a:t>
            </a:r>
            <a:endParaRPr lang="en-US" altLang="zh-CN" sz="2400" b="1" dirty="0"/>
          </a:p>
          <a:p>
            <a:pPr marL="990600" lvl="1" indent="0" eaLnBrk="1" latinLnBrk="0" hangingPunct="1">
              <a:lnSpc>
                <a:spcPct val="120000"/>
              </a:lnSpc>
              <a:spcBef>
                <a:spcPts val="1200"/>
              </a:spcBef>
              <a:spcAft>
                <a:spcPts val="1200"/>
              </a:spcAft>
              <a:buFont typeface="Wingdings" panose="05000000000000000000" pitchFamily="2" charset="2"/>
              <a:buAutoNum type="circleNumDbPlain"/>
            </a:pPr>
            <a:r>
              <a:rPr lang="en-US" altLang="zh-CN" sz="2400" b="1" dirty="0"/>
              <a:t>c←d ∧e</a:t>
            </a:r>
            <a:endParaRPr lang="en-US" altLang="zh-CN" sz="2400" b="1" dirty="0"/>
          </a:p>
          <a:p>
            <a:pPr marL="990600" lvl="1" indent="0" eaLnBrk="1" latinLnBrk="0" hangingPunct="1">
              <a:lnSpc>
                <a:spcPct val="120000"/>
              </a:lnSpc>
              <a:spcBef>
                <a:spcPts val="1200"/>
              </a:spcBef>
              <a:spcAft>
                <a:spcPts val="1200"/>
              </a:spcAft>
              <a:buFont typeface="Wingdings" panose="05000000000000000000" pitchFamily="2" charset="2"/>
              <a:buAutoNum type="circleNumDbPlain"/>
            </a:pPr>
            <a:r>
              <a:rPr lang="en-US" altLang="zh-CN" sz="2400" b="1" dirty="0"/>
              <a:t>e ∨f</a:t>
            </a:r>
            <a:endParaRPr lang="en-US" altLang="zh-CN" sz="2400" b="1" dirty="0"/>
          </a:p>
          <a:p>
            <a:pPr marL="990600" lvl="1" indent="0" eaLnBrk="1" latinLnBrk="0" hangingPunct="1">
              <a:lnSpc>
                <a:spcPct val="120000"/>
              </a:lnSpc>
              <a:spcBef>
                <a:spcPts val="1200"/>
              </a:spcBef>
              <a:spcAft>
                <a:spcPts val="1200"/>
              </a:spcAft>
              <a:buFont typeface="Wingdings" panose="05000000000000000000" pitchFamily="2" charset="2"/>
              <a:buAutoNum type="circleNumDbPlain"/>
            </a:pPr>
            <a:r>
              <a:rPr lang="en-US" altLang="zh-CN" sz="2400" b="1" dirty="0"/>
              <a:t>d ∧¬ f</a:t>
            </a:r>
            <a:endParaRPr lang="zh-CN" altLang="en-US" sz="2400" b="1" dirty="0"/>
          </a:p>
        </p:txBody>
      </p:sp>
      <p:sp>
        <p:nvSpPr>
          <p:cNvPr id="25602" name="标题 1"/>
          <p:cNvSpPr/>
          <p:nvPr/>
        </p:nvSpPr>
        <p:spPr>
          <a:xfrm>
            <a:off x="490538" y="515938"/>
            <a:ext cx="8196262" cy="487362"/>
          </a:xfrm>
          <a:prstGeom prst="rect">
            <a:avLst/>
          </a:prstGeom>
          <a:noFill/>
          <a:ln w="9525">
            <a:noFill/>
          </a:ln>
        </p:spPr>
        <p:txBody>
          <a:bodyPr anchor="ctr" anchorCtr="0"/>
          <a:p>
            <a:pPr algn="ctr"/>
            <a:r>
              <a:rPr lang="en-GB" altLang="zh-CN" sz="2400" b="1" dirty="0">
                <a:solidFill>
                  <a:schemeClr val="tx2"/>
                </a:solidFill>
                <a:latin typeface="Arial" panose="020B0604020202020204" pitchFamily="34" charset="0"/>
                <a:ea typeface="宋体" panose="02010600030101010101" pitchFamily="2" charset="-122"/>
              </a:rPr>
              <a:t>14.2.3  The Binary Resolution Proof Procedure</a:t>
            </a:r>
            <a:endParaRPr lang="zh-CN" altLang="en-US" sz="2400" b="1" dirty="0">
              <a:solidFill>
                <a:schemeClr val="tx2"/>
              </a:solidFill>
              <a:latin typeface="Arial" panose="020B0604020202020204" pitchFamily="34" charset="0"/>
              <a:ea typeface="宋体" panose="02010600030101010101" pitchFamily="2" charset="-122"/>
            </a:endParaRPr>
          </a:p>
        </p:txBody>
      </p:sp>
      <p:sp>
        <p:nvSpPr>
          <p:cNvPr id="2" name="文本框 1"/>
          <p:cNvSpPr txBox="1"/>
          <p:nvPr/>
        </p:nvSpPr>
        <p:spPr>
          <a:xfrm>
            <a:off x="3174365" y="1003300"/>
            <a:ext cx="5036185" cy="398780"/>
          </a:xfrm>
          <a:prstGeom prst="rect">
            <a:avLst/>
          </a:prstGeom>
          <a:noFill/>
        </p:spPr>
        <p:txBody>
          <a:bodyPr wrap="square" rtlCol="0">
            <a:spAutoFit/>
          </a:bodyPr>
          <a:p>
            <a:r>
              <a:rPr lang="zh-CN" altLang="en-US" b="1"/>
              <a:t>二元归结的证明过程</a:t>
            </a:r>
            <a:endParaRPr lang="zh-CN" altLang="en-US" b="1"/>
          </a:p>
        </p:txBody>
      </p:sp>
      <p:sp>
        <p:nvSpPr>
          <p:cNvPr id="3" name="文本框 2"/>
          <p:cNvSpPr txBox="1"/>
          <p:nvPr/>
        </p:nvSpPr>
        <p:spPr>
          <a:xfrm>
            <a:off x="2105660" y="1723390"/>
            <a:ext cx="6104890" cy="398780"/>
          </a:xfrm>
          <a:prstGeom prst="rect">
            <a:avLst/>
          </a:prstGeom>
          <a:noFill/>
        </p:spPr>
        <p:txBody>
          <a:bodyPr wrap="square" rtlCol="0">
            <a:spAutoFit/>
          </a:bodyPr>
          <a:p>
            <a:r>
              <a:rPr lang="zh-CN" altLang="en-US"/>
              <a:t>我们来看一个命题演算的例子</a:t>
            </a:r>
            <a:endParaRPr lang="zh-CN" alt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5" name="内容占位符 2"/>
          <p:cNvSpPr>
            <a:spLocks noGrp="1"/>
          </p:cNvSpPr>
          <p:nvPr>
            <p:ph idx="4294967295"/>
          </p:nvPr>
        </p:nvSpPr>
        <p:spPr>
          <a:xfrm>
            <a:off x="914400" y="609600"/>
            <a:ext cx="7793038" cy="5638800"/>
          </a:xfrm>
        </p:spPr>
        <p:txBody>
          <a:bodyPr vert="horz" wrap="square" lIns="91440" tIns="45720" rIns="91440" bIns="45720" anchor="t" anchorCtr="0"/>
          <a:p>
            <a:pPr marL="609600" indent="-609600" eaLnBrk="1" hangingPunct="1">
              <a:lnSpc>
                <a:spcPct val="120000"/>
              </a:lnSpc>
            </a:pPr>
            <a:r>
              <a:rPr lang="en-US" altLang="zh-CN" sz="2400" b="1" dirty="0"/>
              <a:t>Reduced to clause form : </a:t>
            </a:r>
            <a:endParaRPr lang="en-US" altLang="zh-CN" sz="2400" b="1" dirty="0"/>
          </a:p>
          <a:p>
            <a:pPr marL="990600" lvl="1" indent="-533400" eaLnBrk="1" hangingPunct="1">
              <a:lnSpc>
                <a:spcPct val="120000"/>
              </a:lnSpc>
              <a:buFont typeface="Wingdings" panose="05000000000000000000" pitchFamily="2" charset="2"/>
              <a:buAutoNum type="circleNumDbPlain"/>
            </a:pPr>
            <a:r>
              <a:rPr lang="en-US" altLang="zh-CN" sz="2400" b="1" dirty="0"/>
              <a:t>a ∨ ¬ b ∨ ¬ c </a:t>
            </a:r>
            <a:endParaRPr lang="en-US" altLang="zh-CN" sz="2400" b="1" dirty="0"/>
          </a:p>
          <a:p>
            <a:pPr marL="990600" lvl="1" indent="-533400" eaLnBrk="1" hangingPunct="1">
              <a:lnSpc>
                <a:spcPct val="120000"/>
              </a:lnSpc>
              <a:buFont typeface="Wingdings" panose="05000000000000000000" pitchFamily="2" charset="2"/>
              <a:buAutoNum type="circleNumDbPlain"/>
            </a:pPr>
            <a:r>
              <a:rPr lang="en-US" altLang="zh-CN" sz="2400" b="1" dirty="0"/>
              <a:t>b </a:t>
            </a:r>
            <a:endParaRPr lang="en-US" altLang="zh-CN" sz="2400" b="1" dirty="0"/>
          </a:p>
          <a:p>
            <a:pPr marL="990600" lvl="1" indent="-533400" eaLnBrk="1" hangingPunct="1">
              <a:lnSpc>
                <a:spcPct val="120000"/>
              </a:lnSpc>
              <a:buFont typeface="Wingdings" panose="05000000000000000000" pitchFamily="2" charset="2"/>
              <a:buAutoNum type="circleNumDbPlain"/>
            </a:pPr>
            <a:r>
              <a:rPr lang="en-US" altLang="zh-CN" sz="2400" b="1" dirty="0"/>
              <a:t>c ∨ ¬ d ∨ ¬ e </a:t>
            </a:r>
            <a:endParaRPr lang="en-US" altLang="zh-CN" sz="2400" b="1" dirty="0"/>
          </a:p>
          <a:p>
            <a:pPr marL="990600" lvl="1" indent="-533400" eaLnBrk="1" hangingPunct="1">
              <a:lnSpc>
                <a:spcPct val="120000"/>
              </a:lnSpc>
              <a:buFont typeface="Wingdings" panose="05000000000000000000" pitchFamily="2" charset="2"/>
              <a:buAutoNum type="circleNumDbPlain"/>
            </a:pPr>
            <a:r>
              <a:rPr lang="en-US" altLang="zh-CN" sz="2400" b="1" dirty="0"/>
              <a:t>e ∨ f </a:t>
            </a:r>
            <a:endParaRPr lang="en-US" altLang="zh-CN" sz="2400" b="1" dirty="0"/>
          </a:p>
          <a:p>
            <a:pPr marL="990600" lvl="1" indent="-533400" eaLnBrk="1" hangingPunct="1">
              <a:lnSpc>
                <a:spcPct val="120000"/>
              </a:lnSpc>
              <a:buFont typeface="Wingdings" panose="05000000000000000000" pitchFamily="2" charset="2"/>
              <a:buAutoNum type="circleNumDbPlain"/>
            </a:pPr>
            <a:r>
              <a:rPr lang="en-US" altLang="zh-CN" sz="2400" b="1" dirty="0"/>
              <a:t>d </a:t>
            </a:r>
            <a:endParaRPr lang="en-US" altLang="zh-CN" sz="2400" b="1" dirty="0"/>
          </a:p>
          <a:p>
            <a:pPr marL="990600" lvl="1" indent="-533400" eaLnBrk="1" hangingPunct="1">
              <a:lnSpc>
                <a:spcPct val="120000"/>
              </a:lnSpc>
              <a:buFont typeface="Wingdings" panose="05000000000000000000" pitchFamily="2" charset="2"/>
              <a:buAutoNum type="circleNumDbPlain"/>
            </a:pPr>
            <a:r>
              <a:rPr lang="en-US" altLang="zh-CN" sz="2400" b="1" dirty="0"/>
              <a:t>¬ f</a:t>
            </a:r>
            <a:endParaRPr lang="en-US" altLang="zh-CN" sz="2400" b="1" dirty="0"/>
          </a:p>
          <a:p>
            <a:pPr marL="609600" indent="-609600" eaLnBrk="1" hangingPunct="1">
              <a:lnSpc>
                <a:spcPct val="120000"/>
              </a:lnSpc>
              <a:buNone/>
            </a:pPr>
            <a:endParaRPr lang="zh-CN" altLang="en-US" sz="2400" b="1" dirty="0"/>
          </a:p>
          <a:p>
            <a:pPr marL="609600" indent="-609600" eaLnBrk="1" hangingPunct="1">
              <a:lnSpc>
                <a:spcPct val="120000"/>
              </a:lnSpc>
            </a:pPr>
            <a:r>
              <a:rPr lang="en-GB" altLang="zh-CN" sz="2400" b="1" dirty="0"/>
              <a:t>Fig 14.4  shows one resolution proof.</a:t>
            </a:r>
            <a:endParaRPr lang="zh-CN" altLang="en-US" sz="2400" b="1" dirty="0"/>
          </a:p>
        </p:txBody>
      </p:sp>
      <p:pic>
        <p:nvPicPr>
          <p:cNvPr id="2" name="图片 1"/>
          <p:cNvPicPr>
            <a:picLocks noChangeAspect="1"/>
          </p:cNvPicPr>
          <p:nvPr/>
        </p:nvPicPr>
        <p:blipFill>
          <a:blip r:embed="rId1"/>
          <a:stretch>
            <a:fillRect/>
          </a:stretch>
        </p:blipFill>
        <p:spPr>
          <a:xfrm>
            <a:off x="4191000" y="1087755"/>
            <a:ext cx="4322445" cy="134556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49" name="Text Box 2"/>
          <p:cNvSpPr txBox="1"/>
          <p:nvPr/>
        </p:nvSpPr>
        <p:spPr>
          <a:xfrm>
            <a:off x="609600" y="609600"/>
            <a:ext cx="8382000" cy="396875"/>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31" charset="0"/>
              </a:rPr>
              <a:t>Fig 14.4	One resolution proof for an example from the propositional calculus. </a:t>
            </a:r>
            <a:endParaRPr lang="en-US" altLang="zh-CN" dirty="0">
              <a:latin typeface="Times New Roman" panose="02020603050405020304" pitchFamily="31" charset="0"/>
            </a:endParaRPr>
          </a:p>
        </p:txBody>
      </p:sp>
      <p:pic>
        <p:nvPicPr>
          <p:cNvPr id="27650" name="Picture 3"/>
          <p:cNvPicPr>
            <a:picLocks noChangeAspect="1"/>
          </p:cNvPicPr>
          <p:nvPr/>
        </p:nvPicPr>
        <p:blipFill>
          <a:blip r:embed="rId1"/>
          <a:stretch>
            <a:fillRect/>
          </a:stretch>
        </p:blipFill>
        <p:spPr>
          <a:xfrm>
            <a:off x="1736725" y="1006475"/>
            <a:ext cx="5670550" cy="5772150"/>
          </a:xfrm>
          <a:prstGeom prst="rect">
            <a:avLst/>
          </a:prstGeom>
          <a:noFill/>
          <a:ln w="9525">
            <a:noFill/>
          </a:ln>
        </p:spPr>
      </p:pic>
      <p:sp>
        <p:nvSpPr>
          <p:cNvPr id="27651" name="Text Box 5"/>
          <p:cNvSpPr txBox="1"/>
          <p:nvPr/>
        </p:nvSpPr>
        <p:spPr>
          <a:xfrm>
            <a:off x="8382000" y="6577013"/>
            <a:ext cx="762000" cy="274637"/>
          </a:xfrm>
          <a:prstGeom prst="rect">
            <a:avLst/>
          </a:prstGeom>
          <a:noFill/>
          <a:ln w="9525">
            <a:noFill/>
          </a:ln>
        </p:spPr>
        <p:txBody>
          <a:bodyPr anchor="t" anchorCtr="0">
            <a:spAutoFit/>
          </a:bodyPr>
          <a:p>
            <a:pPr>
              <a:spcBef>
                <a:spcPct val="50000"/>
              </a:spcBef>
            </a:pPr>
            <a:r>
              <a:rPr lang="en-US" altLang="zh-CN" sz="1200" dirty="0">
                <a:latin typeface="Times New Roman" panose="02020603050405020304" pitchFamily="31" charset="0"/>
              </a:rPr>
              <a:t>7</a:t>
            </a:r>
            <a:endParaRPr lang="en-US" altLang="zh-CN" sz="1200" dirty="0">
              <a:latin typeface="Times New Roman" panose="02020603050405020304" pitchFamily="31"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9378" name="Rectangle 2"/>
          <p:cNvSpPr>
            <a:spLocks noGrp="1"/>
          </p:cNvSpPr>
          <p:nvPr>
            <p:ph type="title"/>
          </p:nvPr>
        </p:nvSpPr>
        <p:spPr>
          <a:xfrm>
            <a:off x="3276600" y="304800"/>
            <a:ext cx="2133600" cy="838200"/>
          </a:xfrm>
        </p:spPr>
        <p:txBody>
          <a:bodyPr vert="horz" wrap="square" lIns="91440" tIns="45720" rIns="91440" bIns="45720" anchor="b" anchorCtr="0"/>
          <a:p>
            <a:pPr eaLnBrk="1" hangingPunct="1"/>
            <a:r>
              <a:rPr lang="zh-CN" altLang="en-US" sz="2800" b="1" dirty="0">
                <a:latin typeface="黑体" panose="02010609060101010101" pitchFamily="49" charset="-122"/>
                <a:ea typeface="黑体" panose="02010609060101010101" pitchFamily="49" charset="-122"/>
              </a:rPr>
              <a:t>归结原理</a:t>
            </a:r>
            <a:endParaRPr lang="zh-CN" altLang="en-US" sz="2800" b="1" dirty="0">
              <a:latin typeface="黑体" panose="02010609060101010101" pitchFamily="49" charset="-122"/>
              <a:ea typeface="黑体" panose="02010609060101010101" pitchFamily="49" charset="-122"/>
            </a:endParaRPr>
          </a:p>
        </p:txBody>
      </p:sp>
      <p:sp>
        <p:nvSpPr>
          <p:cNvPr id="229379" name="Rectangle 3" descr="Rectangle: Click to edit Master text styles&#10;Second level&#10;Third level&#10;Fourth level&#10;Fifth level"/>
          <p:cNvSpPr>
            <a:spLocks noGrp="1" noChangeArrowheads="1"/>
          </p:cNvSpPr>
          <p:nvPr>
            <p:ph idx="1"/>
          </p:nvPr>
        </p:nvSpPr>
        <p:spPr>
          <a:xfrm>
            <a:off x="914400" y="1524000"/>
            <a:ext cx="7620000" cy="4876800"/>
          </a:xfrm>
        </p:spPr>
        <p:txBody>
          <a:bodyPr vert="horz" wrap="square" lIns="91440" tIns="45720" rIns="91440" bIns="45720" numCol="1" anchor="t" anchorCtr="0" compatLnSpc="1"/>
          <a:lstStyle/>
          <a:p>
            <a:pPr marL="533400" marR="0" lvl="0" indent="-5334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r>
              <a:rPr kumimoji="1" lang="en-US" altLang="zh-CN" sz="2400" b="1" i="0" u="none" strike="noStrike" kern="0" cap="none" spc="0" normalizeH="0" baseline="0" noProof="0" smtClean="0">
                <a:ln>
                  <a:noFill/>
                </a:ln>
                <a:solidFill>
                  <a:srgbClr val="0099FF"/>
                </a:solidFill>
                <a:effectLst>
                  <a:outerShdw blurRad="38100" dist="38100" dir="2700000" algn="tl">
                    <a:srgbClr val="C0C0C0"/>
                  </a:outerShdw>
                </a:effectLst>
                <a:uLnTx/>
                <a:uFillTx/>
                <a:latin typeface="华文新魏" panose="02010800040101010101" pitchFamily="2" charset="-122"/>
                <a:ea typeface="华文新魏" panose="02010800040101010101" pitchFamily="2" charset="-122"/>
                <a:cs typeface="+mn-cs"/>
              </a:rPr>
              <a:t> </a:t>
            </a:r>
            <a:r>
              <a:rPr kumimoji="1" lang="zh-CN" altLang="en-US" sz="2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定义</a:t>
            </a:r>
            <a:r>
              <a:rPr kumimoji="1" lang="en-US" altLang="zh-CN" sz="2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若</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P</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是原子谓词，则称</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P</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与</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sym typeface="Symbol" panose="05050102010706020507" pitchFamily="18" charset="2"/>
              </a:rPr>
              <a:t></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sym typeface="cajcd fntbd" pitchFamily="18" charset="2"/>
              </a:rPr>
              <a:t> </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sym typeface="cajcd fntaa" pitchFamily="18" charset="2"/>
              </a:rPr>
              <a:t>P </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为互补文字。</a:t>
            </a:r>
            <a:endPar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a:p>
            <a:pPr marL="533400" marR="0" lvl="0" indent="-533400" algn="l" defTabSz="914400" rtl="0" eaLnBrk="1" fontAlgn="base" latinLnBrk="0" hangingPunct="1">
              <a:lnSpc>
                <a:spcPct val="100000"/>
              </a:lnSpc>
              <a:spcBef>
                <a:spcPct val="30000"/>
              </a:spcBef>
              <a:spcAft>
                <a:spcPct val="0"/>
              </a:spcAft>
              <a:buClr>
                <a:schemeClr val="hlink"/>
              </a:buClr>
              <a:buSzPct val="110000"/>
              <a:buFont typeface="Wingdings" panose="05000000000000000000" pitchFamily="2" charset="2"/>
              <a:buNone/>
              <a:defRPr/>
            </a:pP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、命题逻辑中的归结原理</a:t>
            </a:r>
            <a:endPar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a:p>
            <a:pPr marL="533400" marR="0" lvl="0" indent="-533400" algn="l" defTabSz="914400" rtl="0" eaLnBrk="1" fontAlgn="base" latinLnBrk="0" hangingPunct="1">
              <a:lnSpc>
                <a:spcPct val="100000"/>
              </a:lnSpc>
              <a:spcBef>
                <a:spcPct val="30000"/>
              </a:spcBef>
              <a:spcAft>
                <a:spcPct val="0"/>
              </a:spcAft>
              <a:buClr>
                <a:schemeClr val="hlink"/>
              </a:buClr>
              <a:buSzPct val="110000"/>
              <a:buFont typeface="Wingdings" panose="05000000000000000000" pitchFamily="2" charset="2"/>
              <a:buNone/>
              <a:defRPr/>
            </a:pPr>
            <a:r>
              <a:rPr kumimoji="1" lang="zh-CN" altLang="en-US" sz="2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 </a:t>
            </a:r>
            <a:endParaRPr kumimoji="1" lang="zh-CN" altLang="en-US" sz="2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endParaRPr>
          </a:p>
          <a:p>
            <a:pPr marL="533400" marR="0" lvl="0" indent="-533400" algn="l" defTabSz="914400" rtl="0" eaLnBrk="1" fontAlgn="base" latinLnBrk="0" hangingPunct="1">
              <a:lnSpc>
                <a:spcPct val="100000"/>
              </a:lnSpc>
              <a:spcBef>
                <a:spcPct val="30000"/>
              </a:spcBef>
              <a:spcAft>
                <a:spcPct val="0"/>
              </a:spcAft>
              <a:buClr>
                <a:schemeClr val="hlink"/>
              </a:buClr>
              <a:buSzPct val="110000"/>
              <a:buFont typeface="Wingdings" panose="05000000000000000000" pitchFamily="2" charset="2"/>
              <a:buNone/>
              <a:defRPr/>
            </a:pPr>
            <a:r>
              <a:rPr kumimoji="1" lang="zh-CN" altLang="en-US" sz="2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定义</a:t>
            </a:r>
            <a:r>
              <a:rPr kumimoji="1" lang="en-US" altLang="zh-CN" sz="2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设</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与</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是子句集中的任意两个子句，如果</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中的文字</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L</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与</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中的</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L</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互补，那么从</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和</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中分别消去</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L</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和</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L</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，并将而个子句中余下的部分析取，构成一个新子句</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，则称这一过程为归结，称</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为</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和</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的归结式，称</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和</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为</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的亲本子句。</a:t>
            </a:r>
            <a:endPar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endPar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a:p>
            <a:pPr marL="533400" marR="0" lvl="0" indent="-533400" algn="l" defTabSz="914400" rtl="0" eaLnBrk="1" fontAlgn="base" latinLnBrk="0" hangingPunct="1">
              <a:lnSpc>
                <a:spcPct val="100000"/>
              </a:lnSpc>
              <a:spcBef>
                <a:spcPct val="20000"/>
              </a:spcBef>
              <a:spcAft>
                <a:spcPct val="0"/>
              </a:spcAft>
              <a:buClr>
                <a:schemeClr val="hlink"/>
              </a:buClr>
              <a:buSzPct val="110000"/>
              <a:buFont typeface="Wingdings" panose="05000000000000000000" pitchFamily="2" charset="2"/>
              <a:buNone/>
              <a:defRPr/>
            </a:pPr>
            <a:r>
              <a:rPr kumimoji="1" lang="zh-CN" altLang="en-US" sz="2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定理</a:t>
            </a:r>
            <a:r>
              <a:rPr kumimoji="1" lang="en-US" altLang="zh-CN" sz="2400" b="1" i="0" u="none" strike="noStrike" kern="0" cap="none" spc="0" normalizeH="0" baseline="0" noProof="0" smtClean="0">
                <a:ln>
                  <a:noFill/>
                </a:ln>
                <a:solidFill>
                  <a:srgbClr val="000000"/>
                </a:solidFill>
                <a:effectLst>
                  <a:outerShdw blurRad="38100" dist="38100" dir="2700000" algn="tl">
                    <a:srgbClr val="C0C0C0"/>
                  </a:outerShdw>
                </a:effectLst>
                <a:uLnTx/>
                <a:uFillTx/>
                <a:latin typeface="黑体" panose="02010609060101010101" pitchFamily="49" charset="-122"/>
                <a:ea typeface="黑体" panose="02010609060101010101" pitchFamily="49" charset="-122"/>
                <a:cs typeface="+mn-cs"/>
              </a:rPr>
              <a:t>:</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归结式</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是其亲本子句</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1</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与</a:t>
            </a:r>
            <a:r>
              <a:rPr kumimoji="1" lang="en-US" altLang="zh-CN"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C</a:t>
            </a:r>
            <a:r>
              <a:rPr kumimoji="1" lang="en-US" altLang="zh-CN" sz="2400" b="1" i="0" u="none" strike="noStrike" kern="0" cap="none" spc="0" normalizeH="0" baseline="-25000" noProof="0" smtClean="0">
                <a:ln>
                  <a:noFill/>
                </a:ln>
                <a:solidFill>
                  <a:srgbClr val="000000"/>
                </a:solidFill>
                <a:effectLst/>
                <a:uLnTx/>
                <a:uFillTx/>
                <a:latin typeface="黑体" panose="02010609060101010101" pitchFamily="49" charset="-122"/>
                <a:ea typeface="黑体" panose="02010609060101010101" pitchFamily="49" charset="-122"/>
                <a:cs typeface="+mn-cs"/>
              </a:rPr>
              <a:t>2</a:t>
            </a:r>
            <a:r>
              <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rPr>
              <a:t>的逻辑结论。</a:t>
            </a:r>
            <a:endParaRPr kumimoji="1" lang="zh-CN" altLang="en-US" sz="2400" b="1" i="0" u="none" strike="noStrike" kern="0" cap="none" spc="0" normalizeH="0" baseline="0" noProof="0" smtClean="0">
              <a:ln>
                <a:noFill/>
              </a:ln>
              <a:solidFill>
                <a:srgbClr val="000000"/>
              </a:solidFill>
              <a:effectLst/>
              <a:uLnTx/>
              <a:uFillTx/>
              <a:latin typeface="黑体" panose="02010609060101010101" pitchFamily="49" charset="-122"/>
              <a:ea typeface="黑体" panose="02010609060101010101" pitchFamily="49"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229378"/>
                                        </p:tgtEl>
                                        <p:attrNameLst>
                                          <p:attrName>style.visibility</p:attrName>
                                        </p:attrNameLst>
                                      </p:cBhvr>
                                      <p:to>
                                        <p:strVal val="visible"/>
                                      </p:to>
                                    </p:set>
                                    <p:animEffect transition="in" filter="slide(fromRight)">
                                      <p:cBhvr>
                                        <p:cTn id="7" dur="500"/>
                                        <p:tgtEl>
                                          <p:spTgt spid="22937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29379"/>
                                        </p:tgtEl>
                                        <p:attrNameLst>
                                          <p:attrName>style.visibility</p:attrName>
                                        </p:attrNameLst>
                                      </p:cBhvr>
                                      <p:to>
                                        <p:strVal val="visible"/>
                                      </p:to>
                                    </p:set>
                                    <p:animEffect transition="in" filter="checkerboard(across)">
                                      <p:cBhvr>
                                        <p:cTn id="12" dur="500"/>
                                        <p:tgtEl>
                                          <p:spTgt spid="2293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9378" grpId="0"/>
      <p:bldP spid="22937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3" name="Text Box 5"/>
          <p:cNvSpPr txBox="1"/>
          <p:nvPr/>
        </p:nvSpPr>
        <p:spPr>
          <a:xfrm>
            <a:off x="8382000" y="6577013"/>
            <a:ext cx="762000" cy="274637"/>
          </a:xfrm>
          <a:prstGeom prst="rect">
            <a:avLst/>
          </a:prstGeom>
          <a:noFill/>
          <a:ln w="9525">
            <a:noFill/>
          </a:ln>
        </p:spPr>
        <p:txBody>
          <a:bodyPr anchor="t" anchorCtr="0">
            <a:spAutoFit/>
          </a:bodyPr>
          <a:p>
            <a:pPr>
              <a:spcBef>
                <a:spcPct val="50000"/>
              </a:spcBef>
            </a:pPr>
            <a:r>
              <a:rPr lang="en-US" altLang="zh-CN" sz="1200" dirty="0">
                <a:latin typeface="Times New Roman" panose="02020603050405020304" pitchFamily="31" charset="0"/>
              </a:rPr>
              <a:t>6</a:t>
            </a:r>
            <a:endParaRPr lang="en-US" altLang="zh-CN" sz="1200" dirty="0">
              <a:latin typeface="Times New Roman" panose="02020603050405020304" pitchFamily="31" charset="0"/>
            </a:endParaRPr>
          </a:p>
        </p:txBody>
      </p:sp>
      <p:pic>
        <p:nvPicPr>
          <p:cNvPr id="11" name="图片 10"/>
          <p:cNvPicPr>
            <a:picLocks noChangeAspect="1"/>
          </p:cNvPicPr>
          <p:nvPr/>
        </p:nvPicPr>
        <p:blipFill>
          <a:blip r:embed="rId1"/>
          <a:stretch>
            <a:fillRect/>
          </a:stretch>
        </p:blipFill>
        <p:spPr>
          <a:xfrm>
            <a:off x="244475" y="557530"/>
            <a:ext cx="8778240" cy="574230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0402" name="Rectangle 2" descr="Rectangle: Click to edit Master text styles&#13;&#10;Second level&#13;&#10;Third level&#13;&#10;Fourth level&#13;&#10;Fifth level"/>
          <p:cNvSpPr>
            <a:spLocks noGrp="1"/>
          </p:cNvSpPr>
          <p:nvPr>
            <p:ph idx="1"/>
          </p:nvPr>
        </p:nvSpPr>
        <p:spPr>
          <a:xfrm>
            <a:off x="457200" y="685800"/>
            <a:ext cx="8458200" cy="5715000"/>
          </a:xfrm>
        </p:spPr>
        <p:txBody>
          <a:bodyPr vert="horz" wrap="square" lIns="91440" tIns="45720" rIns="91440" bIns="45720" anchor="t" anchorCtr="0"/>
          <a:p>
            <a:pPr eaLnBrk="1" hangingPunct="1">
              <a:buNone/>
            </a:pPr>
            <a:r>
              <a:rPr lang="zh-CN" altLang="en-US" sz="2400" b="1" dirty="0">
                <a:solidFill>
                  <a:srgbClr val="000000"/>
                </a:solidFill>
                <a:latin typeface="黑体" panose="02010609060101010101" pitchFamily="49" charset="-122"/>
                <a:ea typeface="黑体" panose="02010609060101010101" pitchFamily="49" charset="-122"/>
              </a:rPr>
              <a:t>定理证明：</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buNone/>
            </a:pPr>
            <a:r>
              <a:rPr lang="zh-CN" altLang="en-US" sz="2400" b="1" dirty="0">
                <a:solidFill>
                  <a:srgbClr val="000000"/>
                </a:solidFill>
                <a:latin typeface="黑体" panose="02010609060101010101" pitchFamily="49" charset="-122"/>
                <a:ea typeface="黑体" panose="02010609060101010101" pitchFamily="49" charset="-122"/>
              </a:rPr>
              <a:t>     设</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rPr>
              <a:t> = L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25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18000" dirty="0">
                <a:solidFill>
                  <a:srgbClr val="000000"/>
                </a:solidFill>
                <a:latin typeface="黑体" panose="02010609060101010101" pitchFamily="49" charset="-122"/>
                <a:ea typeface="黑体" panose="02010609060101010101" pitchFamily="49" charset="-122"/>
              </a:rPr>
              <a:t>2 </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L∨ C</a:t>
            </a:r>
            <a:r>
              <a:rPr lang="en-US" altLang="zh-CN" sz="2400" b="1" baseline="-18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ea typeface="黑体" panose="02010609060101010101" pitchFamily="49" charset="-122"/>
              </a:rPr>
              <a:t>’</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通过归结可得到</a:t>
            </a: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18000" dirty="0">
                <a:solidFill>
                  <a:srgbClr val="000000"/>
                </a:solidFill>
                <a:latin typeface="黑体" panose="02010609060101010101" pitchFamily="49" charset="-122"/>
                <a:ea typeface="黑体" panose="02010609060101010101" pitchFamily="49" charset="-122"/>
              </a:rPr>
              <a:t>12</a:t>
            </a:r>
            <a:r>
              <a:rPr lang="en-US" altLang="zh-CN" sz="2400" b="1" dirty="0">
                <a:solidFill>
                  <a:srgbClr val="000000"/>
                </a:solidFill>
                <a:latin typeface="黑体" panose="02010609060101010101" pitchFamily="49" charset="-122"/>
                <a:ea typeface="黑体" panose="02010609060101010101" pitchFamily="49" charset="-122"/>
              </a:rPr>
              <a:t> = C</a:t>
            </a:r>
            <a:r>
              <a:rPr lang="en-US" altLang="zh-CN" sz="2400" b="1" baseline="-25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18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ea typeface="黑体" panose="02010609060101010101" pitchFamily="49" charset="-122"/>
              </a:rPr>
              <a:t>’</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25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是</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12</a:t>
            </a:r>
            <a:r>
              <a:rPr lang="zh-CN" altLang="en-US" sz="2400" b="1" dirty="0">
                <a:solidFill>
                  <a:srgbClr val="000000"/>
                </a:solidFill>
                <a:latin typeface="黑体" panose="02010609060101010101" pitchFamily="49" charset="-122"/>
                <a:ea typeface="黑体" panose="02010609060101010101" pitchFamily="49" charset="-122"/>
              </a:rPr>
              <a:t>的亲本子句。</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buNone/>
            </a:pPr>
            <a:r>
              <a:rPr lang="zh-CN" altLang="en-US" sz="2400" b="1" dirty="0">
                <a:solidFill>
                  <a:srgbClr val="000000"/>
                </a:solidFill>
                <a:latin typeface="黑体" panose="02010609060101010101" pitchFamily="49" charset="-122"/>
                <a:ea typeface="黑体" panose="02010609060101010101" pitchFamily="49" charset="-122"/>
              </a:rPr>
              <a:t>     因为</a:t>
            </a: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25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L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25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L </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buNone/>
            </a:pP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L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cajcd fntaa" pitchFamily="18" charset="2"/>
              </a:rPr>
              <a:t></a:t>
            </a:r>
            <a:r>
              <a:rPr lang="en-US" altLang="zh-CN" sz="2400" b="1" dirty="0">
                <a:solidFill>
                  <a:srgbClr val="000000"/>
                </a:solidFill>
                <a:latin typeface="黑体" panose="02010609060101010101" pitchFamily="49" charset="-122"/>
                <a:ea typeface="黑体" panose="02010609060101010101" pitchFamily="49" charset="-122"/>
              </a:rPr>
              <a:t>  L</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18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ea typeface="黑体" panose="02010609060101010101" pitchFamily="49" charset="-122"/>
              </a:rPr>
              <a:t>’</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所以</a:t>
            </a: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25000" dirty="0">
                <a:solidFill>
                  <a:srgbClr val="000000"/>
                </a:solidFill>
                <a:latin typeface="黑体" panose="02010609060101010101" pitchFamily="49" charset="-122"/>
                <a:ea typeface="黑体" panose="02010609060101010101" pitchFamily="49" charset="-122"/>
              </a:rPr>
              <a:t>1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baseline="-25000"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18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L </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baseline="-25000"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(L</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根据假言三段论得到：</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25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L </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baseline="-25000"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(L</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18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25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18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ea typeface="黑体" panose="02010609060101010101" pitchFamily="49" charset="-122"/>
              </a:rPr>
              <a:t>’</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因为</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25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18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25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18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 C</a:t>
            </a:r>
            <a:r>
              <a:rPr lang="en-US" altLang="zh-CN" sz="2400" b="1" baseline="-18000" dirty="0">
                <a:solidFill>
                  <a:srgbClr val="000000"/>
                </a:solidFill>
                <a:latin typeface="黑体" panose="02010609060101010101" pitchFamily="49" charset="-122"/>
                <a:ea typeface="黑体" panose="02010609060101010101" pitchFamily="49" charset="-122"/>
              </a:rPr>
              <a:t>12</a:t>
            </a:r>
            <a:endParaRPr lang="en-US" altLang="zh-CN" sz="2400" b="1" baseline="-18000"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所以</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baseline="-25000"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baseline="-25000"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18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baseline="-18000" dirty="0">
                <a:solidFill>
                  <a:srgbClr val="000000"/>
                </a:solidFill>
                <a:latin typeface="黑体" panose="02010609060101010101" pitchFamily="49" charset="-122"/>
                <a:ea typeface="黑体" panose="02010609060101010101" pitchFamily="49" charset="-122"/>
              </a:rPr>
              <a:t>2</a:t>
            </a:r>
            <a:endParaRPr lang="en-US" altLang="zh-CN" sz="2400" b="1" baseline="-18000"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可知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12</a:t>
            </a:r>
            <a:r>
              <a:rPr lang="zh-CN" altLang="en-US" sz="2400" b="1" dirty="0">
                <a:solidFill>
                  <a:srgbClr val="000000"/>
                </a:solidFill>
                <a:latin typeface="黑体" panose="02010609060101010101" pitchFamily="49" charset="-122"/>
                <a:ea typeface="黑体" panose="02010609060101010101" pitchFamily="49" charset="-122"/>
              </a:rPr>
              <a:t>是其亲本子句</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 </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的逻辑结论。</a:t>
            </a:r>
            <a:endParaRPr lang="zh-CN" altLang="en-US"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30402"/>
                                        </p:tgtEl>
                                        <p:attrNameLst>
                                          <p:attrName>style.visibility</p:attrName>
                                        </p:attrNameLst>
                                      </p:cBhvr>
                                      <p:to>
                                        <p:strVal val="visible"/>
                                      </p:to>
                                    </p:set>
                                    <p:animEffect transition="in" filter="checkerboard(across)">
                                      <p:cBhvr>
                                        <p:cTn id="7" dur="500"/>
                                        <p:tgtEl>
                                          <p:spTgt spid="2304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040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1426" name="Rectangle 2" descr="Rectangle: Click to edit Master text styles&#13;&#10;Second level&#13;&#10;Third level&#13;&#10;Fourth level&#13;&#10;Fifth level"/>
          <p:cNvSpPr>
            <a:spLocks noGrp="1"/>
          </p:cNvSpPr>
          <p:nvPr>
            <p:ph idx="1"/>
          </p:nvPr>
        </p:nvSpPr>
        <p:spPr>
          <a:xfrm>
            <a:off x="685800" y="609600"/>
            <a:ext cx="7772400" cy="5638800"/>
          </a:xfrm>
        </p:spPr>
        <p:txBody>
          <a:bodyPr vert="horz" wrap="square" lIns="91440" tIns="45720" rIns="91440" bIns="45720" anchor="t" anchorCtr="0"/>
          <a:p>
            <a:pPr eaLnBrk="1" hangingPunct="1">
              <a:buNone/>
            </a:pPr>
            <a:r>
              <a:rPr lang="zh-CN" altLang="en-US" sz="2800" b="1" dirty="0">
                <a:solidFill>
                  <a:srgbClr val="000000"/>
                </a:solidFill>
                <a:latin typeface="黑体" panose="02010609060101010101" pitchFamily="49" charset="-122"/>
                <a:ea typeface="黑体" panose="02010609060101010101" pitchFamily="49" charset="-122"/>
              </a:rPr>
              <a:t>推论</a:t>
            </a:r>
            <a:r>
              <a:rPr lang="en-US" altLang="zh-CN" sz="2800" b="1" dirty="0">
                <a:solidFill>
                  <a:srgbClr val="000000"/>
                </a:solidFill>
                <a:latin typeface="黑体" panose="02010609060101010101" pitchFamily="49" charset="-122"/>
                <a:ea typeface="黑体" panose="02010609060101010101" pitchFamily="49" charset="-122"/>
              </a:rPr>
              <a:t>1</a:t>
            </a:r>
            <a:r>
              <a:rPr lang="en-US" altLang="zh-CN" b="1" dirty="0">
                <a:solidFill>
                  <a:srgbClr val="000000"/>
                </a:solidFill>
                <a:latin typeface="黑体" panose="02010609060101010101" pitchFamily="49" charset="-122"/>
                <a:ea typeface="黑体" panose="02010609060101010101" pitchFamily="49" charset="-122"/>
              </a:rPr>
              <a:t>  </a:t>
            </a:r>
            <a:endParaRPr lang="en-US" altLang="zh-CN"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设</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是子句集</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中的两个子句，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12</a:t>
            </a:r>
            <a:r>
              <a:rPr lang="zh-CN" altLang="en-US" sz="2400" b="1" dirty="0">
                <a:solidFill>
                  <a:srgbClr val="000000"/>
                </a:solidFill>
                <a:latin typeface="黑体" panose="02010609060101010101" pitchFamily="49" charset="-122"/>
                <a:ea typeface="黑体" panose="02010609060101010101" pitchFamily="49" charset="-122"/>
              </a:rPr>
              <a:t>是它们的归结式，若用</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12</a:t>
            </a:r>
            <a:r>
              <a:rPr lang="zh-CN" altLang="en-US" sz="2400" b="1" dirty="0">
                <a:solidFill>
                  <a:srgbClr val="000000"/>
                </a:solidFill>
                <a:latin typeface="黑体" panose="02010609060101010101" pitchFamily="49" charset="-122"/>
                <a:ea typeface="黑体" panose="02010609060101010101" pitchFamily="49" charset="-122"/>
              </a:rPr>
              <a:t>代替</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得到新子句集</a:t>
            </a:r>
            <a:r>
              <a:rPr lang="en-US" altLang="zh-CN" sz="2400" b="1" dirty="0">
                <a:solidFill>
                  <a:srgbClr val="000000"/>
                </a:solidFill>
                <a:latin typeface="黑体" panose="02010609060101010101" pitchFamily="49" charset="-122"/>
                <a:ea typeface="黑体" panose="02010609060101010101" pitchFamily="49" charset="-122"/>
              </a:rPr>
              <a:t>S</a:t>
            </a:r>
            <a:r>
              <a:rPr lang="en-US" altLang="zh-CN" sz="2400" b="1" baseline="-25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，则由</a:t>
            </a:r>
            <a:r>
              <a:rPr lang="en-US" altLang="zh-CN" sz="2400" b="1" dirty="0">
                <a:solidFill>
                  <a:srgbClr val="000000"/>
                </a:solidFill>
                <a:latin typeface="黑体" panose="02010609060101010101" pitchFamily="49" charset="-122"/>
                <a:ea typeface="黑体" panose="02010609060101010101" pitchFamily="49" charset="-122"/>
              </a:rPr>
              <a:t>S</a:t>
            </a:r>
            <a:r>
              <a:rPr lang="en-US" altLang="zh-CN" sz="2400" b="1" baseline="-25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的不可满足性可推出原子句集</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的不可满足性，即</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S</a:t>
            </a:r>
            <a:r>
              <a:rPr lang="en-US" altLang="zh-CN" sz="2400" b="1" baseline="-25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的不可满足性</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的不可满足性</a:t>
            </a:r>
            <a:r>
              <a:rPr lang="zh-CN" altLang="en-US" sz="2400" b="1" baseline="-25000" dirty="0">
                <a:solidFill>
                  <a:srgbClr val="000000"/>
                </a:solidFill>
                <a:latin typeface="黑体" panose="02010609060101010101" pitchFamily="49" charset="-122"/>
                <a:ea typeface="黑体" panose="02010609060101010101" pitchFamily="49" charset="-122"/>
              </a:rPr>
              <a:t> </a:t>
            </a:r>
            <a:endParaRPr lang="zh-CN" altLang="en-US" sz="2400" b="1" baseline="-25000" dirty="0">
              <a:solidFill>
                <a:srgbClr val="000000"/>
              </a:solidFill>
              <a:latin typeface="黑体" panose="02010609060101010101" pitchFamily="49" charset="-122"/>
              <a:ea typeface="黑体" panose="02010609060101010101" pitchFamily="49" charset="-122"/>
            </a:endParaRPr>
          </a:p>
          <a:p>
            <a:pPr eaLnBrk="1" hangingPunct="1">
              <a:buNone/>
            </a:pPr>
            <a:endParaRPr lang="zh-CN" altLang="en-US" sz="2400" b="1" baseline="-25000" dirty="0">
              <a:solidFill>
                <a:srgbClr val="000000"/>
              </a:solidFill>
              <a:latin typeface="黑体" panose="02010609060101010101" pitchFamily="49" charset="-122"/>
              <a:ea typeface="黑体" panose="02010609060101010101" pitchFamily="49" charset="-122"/>
            </a:endParaRPr>
          </a:p>
          <a:p>
            <a:pPr eaLnBrk="1" hangingPunct="1">
              <a:buNone/>
            </a:pPr>
            <a:r>
              <a:rPr lang="zh-CN" altLang="en-US" sz="2800" b="1" dirty="0">
                <a:solidFill>
                  <a:srgbClr val="000000"/>
                </a:solidFill>
                <a:latin typeface="黑体" panose="02010609060101010101" pitchFamily="49" charset="-122"/>
                <a:ea typeface="黑体" panose="02010609060101010101" pitchFamily="49" charset="-122"/>
              </a:rPr>
              <a:t>推论</a:t>
            </a:r>
            <a:r>
              <a:rPr lang="en-US" altLang="zh-CN" sz="2800" b="1" dirty="0">
                <a:solidFill>
                  <a:srgbClr val="000000"/>
                </a:solidFill>
                <a:latin typeface="黑体" panose="02010609060101010101" pitchFamily="49" charset="-122"/>
                <a:ea typeface="黑体" panose="02010609060101010101" pitchFamily="49" charset="-122"/>
              </a:rPr>
              <a:t>2</a:t>
            </a:r>
            <a:r>
              <a:rPr lang="en-US" altLang="zh-CN" b="1" dirty="0">
                <a:solidFill>
                  <a:srgbClr val="000000"/>
                </a:solidFill>
                <a:latin typeface="黑体" panose="02010609060101010101" pitchFamily="49" charset="-122"/>
                <a:ea typeface="黑体" panose="02010609060101010101" pitchFamily="49" charset="-122"/>
              </a:rPr>
              <a:t> </a:t>
            </a:r>
            <a:endParaRPr lang="en-US" altLang="zh-CN"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设</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是子句集</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中的两个子句，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12</a:t>
            </a:r>
            <a:r>
              <a:rPr lang="zh-CN" altLang="en-US" sz="2400" b="1" dirty="0">
                <a:solidFill>
                  <a:srgbClr val="000000"/>
                </a:solidFill>
                <a:latin typeface="黑体" panose="02010609060101010101" pitchFamily="49" charset="-122"/>
                <a:ea typeface="黑体" panose="02010609060101010101" pitchFamily="49" charset="-122"/>
              </a:rPr>
              <a:t>是它们的归结式，若把</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5000" dirty="0">
                <a:solidFill>
                  <a:srgbClr val="000000"/>
                </a:solidFill>
                <a:latin typeface="黑体" panose="02010609060101010101" pitchFamily="49" charset="-122"/>
                <a:ea typeface="黑体" panose="02010609060101010101" pitchFamily="49" charset="-122"/>
              </a:rPr>
              <a:t>12</a:t>
            </a:r>
            <a:r>
              <a:rPr lang="zh-CN" altLang="en-US" sz="2400" b="1" dirty="0">
                <a:solidFill>
                  <a:srgbClr val="000000"/>
                </a:solidFill>
                <a:latin typeface="黑体" panose="02010609060101010101" pitchFamily="49" charset="-122"/>
                <a:ea typeface="黑体" panose="02010609060101010101" pitchFamily="49" charset="-122"/>
              </a:rPr>
              <a:t>加入</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中得到新子句集</a:t>
            </a:r>
            <a:r>
              <a:rPr lang="en-US" altLang="zh-CN" sz="2400" b="1" dirty="0">
                <a:solidFill>
                  <a:srgbClr val="000000"/>
                </a:solidFill>
                <a:latin typeface="黑体" panose="02010609060101010101" pitchFamily="49" charset="-122"/>
                <a:ea typeface="黑体" panose="02010609060101010101" pitchFamily="49" charset="-122"/>
              </a:rPr>
              <a:t>S</a:t>
            </a:r>
            <a:r>
              <a:rPr lang="en-US" altLang="zh-CN" sz="2400" b="1" baseline="-25000" dirty="0">
                <a:solidFill>
                  <a:srgbClr val="000000"/>
                </a:solidFill>
                <a:latin typeface="黑体" panose="02010609060101010101" pitchFamily="49" charset="-122"/>
                <a:ea typeface="黑体" panose="02010609060101010101" pitchFamily="49" charset="-122"/>
              </a:rPr>
              <a:t>2 </a:t>
            </a:r>
            <a:r>
              <a:rPr lang="zh-CN" altLang="en-US" sz="2400" b="1" dirty="0">
                <a:solidFill>
                  <a:srgbClr val="000000"/>
                </a:solidFill>
                <a:latin typeface="黑体" panose="02010609060101010101" pitchFamily="49" charset="-122"/>
                <a:ea typeface="黑体" panose="02010609060101010101" pitchFamily="49" charset="-122"/>
              </a:rPr>
              <a:t>，则</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S</a:t>
            </a:r>
            <a:r>
              <a:rPr lang="en-US" altLang="zh-CN" sz="2400" b="1" baseline="-25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在不可满足的意义上是等价的，即</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S</a:t>
            </a:r>
            <a:r>
              <a:rPr lang="en-US" altLang="zh-CN" sz="2400" b="1" baseline="-25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的不可满足性</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的不可满足性</a:t>
            </a:r>
            <a:r>
              <a:rPr lang="zh-CN" altLang="en-US" sz="2400" b="1" baseline="-25000" dirty="0">
                <a:latin typeface="宋体" panose="02010600030101010101" pitchFamily="2" charset="-122"/>
              </a:rPr>
              <a:t> </a:t>
            </a:r>
            <a:endParaRPr lang="zh-CN" altLang="en-US" sz="2400" b="1" baseline="-25000" dirty="0">
              <a:latin typeface="宋体" panose="02010600030101010101" pitchFamily="2" charset="-122"/>
            </a:endParaRPr>
          </a:p>
          <a:p>
            <a:pPr eaLnBrk="1" hangingPunct="1">
              <a:buNone/>
            </a:pPr>
            <a:endParaRPr lang="en-US" altLang="zh-CN" sz="2400" b="1" dirty="0">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1426"/>
                                        </p:tgtEl>
                                        <p:attrNameLst>
                                          <p:attrName>style.visibility</p:attrName>
                                        </p:attrNameLst>
                                      </p:cBhvr>
                                      <p:to>
                                        <p:strVal val="visible"/>
                                      </p:to>
                                    </p:set>
                                    <p:animEffect transition="in" filter="box(in)">
                                      <p:cBhvr>
                                        <p:cTn id="7" dur="500"/>
                                        <p:tgtEl>
                                          <p:spTgt spid="2314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4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1" name="Text Box 3"/>
          <p:cNvSpPr txBox="1"/>
          <p:nvPr/>
        </p:nvSpPr>
        <p:spPr>
          <a:xfrm>
            <a:off x="609600" y="704850"/>
            <a:ext cx="8382000" cy="460375"/>
          </a:xfrm>
          <a:prstGeom prst="rect">
            <a:avLst/>
          </a:prstGeom>
          <a:noFill/>
          <a:ln w="9525">
            <a:noFill/>
          </a:ln>
        </p:spPr>
        <p:txBody>
          <a:bodyPr anchor="t" anchorCtr="0">
            <a:spAutoFit/>
          </a:bodyPr>
          <a:p>
            <a:pPr>
              <a:spcBef>
                <a:spcPct val="50000"/>
              </a:spcBef>
            </a:pPr>
            <a:r>
              <a:rPr lang="en-US" altLang="zh-CN" sz="2400" b="1" dirty="0">
                <a:latin typeface="Times New Roman" panose="02020603050405020304" pitchFamily="31" charset="0"/>
              </a:rPr>
              <a:t>Resolution refutation proofs involve the following steps: </a:t>
            </a:r>
            <a:endParaRPr lang="en-US" altLang="zh-CN" sz="2400" b="1" dirty="0">
              <a:latin typeface="Times New Roman" panose="02020603050405020304" pitchFamily="31" charset="0"/>
            </a:endParaRPr>
          </a:p>
        </p:txBody>
      </p:sp>
      <p:pic>
        <p:nvPicPr>
          <p:cNvPr id="5122" name="Picture 4"/>
          <p:cNvPicPr>
            <a:picLocks noChangeAspect="1"/>
          </p:cNvPicPr>
          <p:nvPr/>
        </p:nvPicPr>
        <p:blipFill>
          <a:blip r:embed="rId1"/>
          <a:stretch>
            <a:fillRect/>
          </a:stretch>
        </p:blipFill>
        <p:spPr>
          <a:xfrm>
            <a:off x="609600" y="1747520"/>
            <a:ext cx="8134350" cy="3506788"/>
          </a:xfrm>
          <a:prstGeom prst="rect">
            <a:avLst/>
          </a:prstGeom>
          <a:noFill/>
          <a:ln w="9525">
            <a:noFill/>
          </a:ln>
        </p:spPr>
      </p:pic>
      <p:sp>
        <p:nvSpPr>
          <p:cNvPr id="5123" name="Text Box 6"/>
          <p:cNvSpPr txBox="1"/>
          <p:nvPr/>
        </p:nvSpPr>
        <p:spPr>
          <a:xfrm>
            <a:off x="8382000" y="6577013"/>
            <a:ext cx="762000" cy="274637"/>
          </a:xfrm>
          <a:prstGeom prst="rect">
            <a:avLst/>
          </a:prstGeom>
          <a:noFill/>
          <a:ln w="9525">
            <a:noFill/>
          </a:ln>
        </p:spPr>
        <p:txBody>
          <a:bodyPr anchor="t" anchorCtr="0">
            <a:spAutoFit/>
          </a:bodyPr>
          <a:p>
            <a:pPr>
              <a:spcBef>
                <a:spcPct val="50000"/>
              </a:spcBef>
            </a:pPr>
            <a:r>
              <a:rPr lang="en-US" altLang="zh-CN" sz="1200" dirty="0">
                <a:latin typeface="Times New Roman" panose="02020603050405020304" pitchFamily="31" charset="0"/>
              </a:rPr>
              <a:t>5</a:t>
            </a:r>
            <a:endParaRPr lang="en-US" altLang="zh-CN" sz="1200" dirty="0">
              <a:latin typeface="Times New Roman" panose="02020603050405020304" pitchFamily="31" charset="0"/>
            </a:endParaRPr>
          </a:p>
        </p:txBody>
      </p:sp>
      <p:pic>
        <p:nvPicPr>
          <p:cNvPr id="2" name="图片 1"/>
          <p:cNvPicPr>
            <a:picLocks noChangeAspect="1"/>
          </p:cNvPicPr>
          <p:nvPr/>
        </p:nvPicPr>
        <p:blipFill>
          <a:blip r:embed="rId2"/>
          <a:stretch>
            <a:fillRect/>
          </a:stretch>
        </p:blipFill>
        <p:spPr>
          <a:xfrm>
            <a:off x="704215" y="1820545"/>
            <a:ext cx="5376545" cy="735330"/>
          </a:xfrm>
          <a:prstGeom prst="rect">
            <a:avLst/>
          </a:prstGeom>
        </p:spPr>
      </p:pic>
      <p:pic>
        <p:nvPicPr>
          <p:cNvPr id="3" name="图片 2"/>
          <p:cNvPicPr>
            <a:picLocks noChangeAspect="1"/>
          </p:cNvPicPr>
          <p:nvPr/>
        </p:nvPicPr>
        <p:blipFill>
          <a:blip r:embed="rId3"/>
          <a:stretch>
            <a:fillRect/>
          </a:stretch>
        </p:blipFill>
        <p:spPr>
          <a:xfrm>
            <a:off x="314325" y="2437765"/>
            <a:ext cx="8515350" cy="14693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5" name="Rectangle 4"/>
          <p:cNvSpPr>
            <a:spLocks noGrp="1"/>
          </p:cNvSpPr>
          <p:nvPr>
            <p:ph type="title"/>
          </p:nvPr>
        </p:nvSpPr>
        <p:spPr>
          <a:xfrm>
            <a:off x="2362200" y="609600"/>
            <a:ext cx="4953000" cy="609600"/>
          </a:xfrm>
        </p:spPr>
        <p:txBody>
          <a:bodyPr vert="horz" wrap="square" lIns="91440" tIns="45720" rIns="91440" bIns="45720" anchor="b" anchorCtr="0"/>
          <a:p>
            <a:pPr eaLnBrk="1" hangingPunct="1"/>
            <a:r>
              <a:rPr lang="zh-CN" altLang="en-US" sz="2800" b="1" dirty="0">
                <a:latin typeface="黑体" panose="02010609060101010101" pitchFamily="49" charset="-122"/>
                <a:ea typeface="黑体" panose="02010609060101010101" pitchFamily="49" charset="-122"/>
              </a:rPr>
              <a:t>谓词逻辑中的归结原理</a:t>
            </a:r>
            <a:endParaRPr lang="zh-CN" altLang="en-US" sz="2800" b="1"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a:stretch>
            <a:fillRect/>
          </a:stretch>
        </p:blipFill>
        <p:spPr>
          <a:xfrm>
            <a:off x="210185" y="1600835"/>
            <a:ext cx="8723630" cy="2279650"/>
          </a:xfrm>
          <a:prstGeom prst="rect">
            <a:avLst/>
          </a:prstGeom>
        </p:spPr>
      </p:pic>
      <p:pic>
        <p:nvPicPr>
          <p:cNvPr id="5" name="图片 4"/>
          <p:cNvPicPr>
            <a:picLocks noChangeAspect="1"/>
          </p:cNvPicPr>
          <p:nvPr/>
        </p:nvPicPr>
        <p:blipFill>
          <a:blip r:embed="rId2"/>
          <a:stretch>
            <a:fillRect/>
          </a:stretch>
        </p:blipFill>
        <p:spPr>
          <a:xfrm>
            <a:off x="1523365" y="4044315"/>
            <a:ext cx="5867400" cy="184340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3474" name="Rectangle 2" descr="Rectangle: Click to edit Master text styles&#13;&#10;Second level&#13;&#10;Third level&#13;&#10;Fourth level&#13;&#10;Fifth level"/>
          <p:cNvSpPr>
            <a:spLocks noGrp="1"/>
          </p:cNvSpPr>
          <p:nvPr>
            <p:ph idx="1"/>
          </p:nvPr>
        </p:nvSpPr>
        <p:spPr>
          <a:xfrm>
            <a:off x="876300" y="381000"/>
            <a:ext cx="7886700" cy="6248400"/>
          </a:xfrm>
        </p:spPr>
        <p:txBody>
          <a:bodyPr vert="horz" wrap="square" lIns="91440" tIns="45720" rIns="91440" bIns="45720" anchor="t" anchorCtr="0"/>
          <a:p>
            <a:pPr eaLnBrk="1" hangingPunct="1">
              <a:buNone/>
            </a:pPr>
            <a:r>
              <a:rPr lang="zh-CN" altLang="en-US" sz="2000" b="1" dirty="0">
                <a:solidFill>
                  <a:srgbClr val="000000"/>
                </a:solidFill>
                <a:latin typeface="黑体" panose="02010609060101010101" pitchFamily="49" charset="-122"/>
                <a:ea typeface="黑体" panose="02010609060101010101" pitchFamily="49" charset="-122"/>
              </a:rPr>
              <a:t>例 设</a:t>
            </a:r>
            <a:r>
              <a:rPr lang="en-US" altLang="zh-CN" sz="2000" b="1" dirty="0">
                <a:solidFill>
                  <a:srgbClr val="000000"/>
                </a:solidFill>
                <a:latin typeface="黑体" panose="02010609060101010101" pitchFamily="49" charset="-122"/>
                <a:ea typeface="黑体" panose="02010609060101010101" pitchFamily="49" charset="-122"/>
              </a:rPr>
              <a:t>C</a:t>
            </a:r>
            <a:r>
              <a:rPr lang="en-US" altLang="zh-CN" sz="2000" b="1" baseline="-22000" dirty="0">
                <a:solidFill>
                  <a:srgbClr val="000000"/>
                </a:solidFill>
                <a:latin typeface="黑体" panose="02010609060101010101" pitchFamily="49" charset="-122"/>
                <a:ea typeface="黑体" panose="02010609060101010101" pitchFamily="49" charset="-122"/>
              </a:rPr>
              <a:t>1</a:t>
            </a:r>
            <a:r>
              <a:rPr lang="en-US" altLang="zh-CN" sz="2000" b="1" dirty="0">
                <a:solidFill>
                  <a:srgbClr val="000000"/>
                </a:solidFill>
                <a:latin typeface="黑体" panose="02010609060101010101" pitchFamily="49" charset="-122"/>
                <a:ea typeface="黑体" panose="02010609060101010101" pitchFamily="49" charset="-122"/>
              </a:rPr>
              <a:t> =P(a)</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rPr>
              <a:t> Q(x)</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000" b="1" dirty="0">
                <a:solidFill>
                  <a:srgbClr val="000000"/>
                </a:solidFill>
                <a:latin typeface="黑体" panose="02010609060101010101" pitchFamily="49" charset="-122"/>
                <a:ea typeface="黑体" panose="02010609060101010101" pitchFamily="49" charset="-122"/>
              </a:rPr>
              <a:t>R(x)</a:t>
            </a:r>
            <a:endParaRPr lang="en-US" altLang="zh-CN" sz="20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rPr>
              <a:t>     C</a:t>
            </a:r>
            <a:r>
              <a:rPr lang="en-US" altLang="zh-CN" sz="2000" b="1" baseline="-20000" dirty="0">
                <a:solidFill>
                  <a:srgbClr val="000000"/>
                </a:solidFill>
                <a:latin typeface="黑体" panose="02010609060101010101" pitchFamily="49" charset="-122"/>
                <a:ea typeface="黑体" panose="02010609060101010101" pitchFamily="49" charset="-122"/>
              </a:rPr>
              <a:t>2 </a:t>
            </a:r>
            <a:r>
              <a:rPr lang="en-US" altLang="zh-CN" sz="2000" b="1" dirty="0">
                <a:solidFill>
                  <a:srgbClr val="000000"/>
                </a:solidFill>
                <a:latin typeface="黑体" panose="02010609060101010101" pitchFamily="49" charset="-122"/>
                <a:ea typeface="黑体" panose="02010609060101010101" pitchFamily="49" charset="-122"/>
              </a:rPr>
              <a:t>= </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rPr>
              <a:t> P(y) </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rPr>
              <a:t>Q(b) </a:t>
            </a:r>
            <a:endParaRPr lang="en-US" altLang="zh-CN" sz="20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rPr>
              <a:t>1)</a:t>
            </a:r>
            <a:r>
              <a:rPr lang="zh-CN" altLang="en-US" sz="2000" b="1" dirty="0">
                <a:solidFill>
                  <a:srgbClr val="000000"/>
                </a:solidFill>
                <a:latin typeface="黑体" panose="02010609060101010101" pitchFamily="49" charset="-122"/>
                <a:ea typeface="黑体" panose="02010609060101010101" pitchFamily="49" charset="-122"/>
              </a:rPr>
              <a:t>若选</a:t>
            </a:r>
            <a:r>
              <a:rPr lang="en-US" altLang="zh-CN" sz="2000" b="1" dirty="0">
                <a:solidFill>
                  <a:srgbClr val="000000"/>
                </a:solidFill>
                <a:latin typeface="黑体" panose="02010609060101010101" pitchFamily="49" charset="-122"/>
                <a:ea typeface="黑体" panose="02010609060101010101" pitchFamily="49" charset="-122"/>
              </a:rPr>
              <a:t>L</a:t>
            </a:r>
            <a:r>
              <a:rPr lang="en-US" altLang="zh-CN" sz="2000" b="1" baseline="-22000" dirty="0">
                <a:solidFill>
                  <a:srgbClr val="000000"/>
                </a:solidFill>
                <a:latin typeface="黑体" panose="02010609060101010101" pitchFamily="49" charset="-122"/>
                <a:ea typeface="黑体" panose="02010609060101010101" pitchFamily="49" charset="-122"/>
              </a:rPr>
              <a:t>1</a:t>
            </a:r>
            <a:r>
              <a:rPr lang="en-US" altLang="zh-CN" sz="2000" b="1" dirty="0">
                <a:solidFill>
                  <a:srgbClr val="000000"/>
                </a:solidFill>
                <a:latin typeface="黑体" panose="02010609060101010101" pitchFamily="49" charset="-122"/>
                <a:ea typeface="黑体" panose="02010609060101010101" pitchFamily="49" charset="-122"/>
              </a:rPr>
              <a:t> =P(a) </a:t>
            </a:r>
            <a:r>
              <a:rPr lang="zh-CN" altLang="en-US" sz="2000" b="1" dirty="0">
                <a:solidFill>
                  <a:srgbClr val="000000"/>
                </a:solidFill>
                <a:latin typeface="黑体" panose="02010609060101010101" pitchFamily="49" charset="-122"/>
                <a:ea typeface="黑体" panose="02010609060101010101" pitchFamily="49" charset="-122"/>
              </a:rPr>
              <a:t>，</a:t>
            </a:r>
            <a:r>
              <a:rPr lang="en-US" altLang="zh-CN" sz="2000" b="1" dirty="0">
                <a:solidFill>
                  <a:srgbClr val="000000"/>
                </a:solidFill>
                <a:latin typeface="黑体" panose="02010609060101010101" pitchFamily="49" charset="-122"/>
                <a:ea typeface="黑体" panose="02010609060101010101" pitchFamily="49" charset="-122"/>
              </a:rPr>
              <a:t>L</a:t>
            </a:r>
            <a:r>
              <a:rPr lang="en-US" altLang="zh-CN" sz="2000" b="1" baseline="-20000" dirty="0">
                <a:solidFill>
                  <a:srgbClr val="000000"/>
                </a:solidFill>
                <a:latin typeface="黑体" panose="02010609060101010101" pitchFamily="49" charset="-122"/>
                <a:ea typeface="黑体" panose="02010609060101010101" pitchFamily="49" charset="-122"/>
              </a:rPr>
              <a:t>2 </a:t>
            </a:r>
            <a:r>
              <a:rPr lang="en-US" altLang="zh-CN" sz="2000" b="1" dirty="0">
                <a:solidFill>
                  <a:srgbClr val="000000"/>
                </a:solidFill>
                <a:latin typeface="黑体" panose="02010609060101010101" pitchFamily="49" charset="-122"/>
                <a:ea typeface="黑体" panose="02010609060101010101" pitchFamily="49" charset="-122"/>
              </a:rPr>
              <a:t>= </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rPr>
              <a:t> P(y) ,</a:t>
            </a:r>
            <a:r>
              <a:rPr lang="zh-CN" altLang="en-US" sz="2000" b="1" dirty="0">
                <a:solidFill>
                  <a:srgbClr val="000000"/>
                </a:solidFill>
                <a:latin typeface="黑体" panose="02010609060101010101" pitchFamily="49" charset="-122"/>
                <a:ea typeface="黑体" panose="02010609060101010101" pitchFamily="49" charset="-122"/>
              </a:rPr>
              <a:t>则</a:t>
            </a:r>
            <a:r>
              <a:rPr lang="en-US" altLang="zh-CN" sz="2000" b="1" dirty="0">
                <a:solidFill>
                  <a:srgbClr val="FF0000"/>
                </a:solidFill>
                <a:latin typeface="黑体" panose="02010609060101010101" pitchFamily="49" charset="-122"/>
                <a:ea typeface="黑体" panose="02010609060101010101" pitchFamily="49" charset="-122"/>
                <a:sym typeface="cajcd fnta7" pitchFamily="18" charset="2"/>
              </a:rPr>
              <a:t>σ ={a/y}</a:t>
            </a:r>
            <a:r>
              <a:rPr lang="zh-CN" altLang="en-US" sz="2000" b="1" dirty="0">
                <a:solidFill>
                  <a:srgbClr val="000000"/>
                </a:solidFill>
                <a:latin typeface="黑体" panose="02010609060101010101" pitchFamily="49" charset="-122"/>
                <a:ea typeface="黑体" panose="02010609060101010101" pitchFamily="49" charset="-122"/>
              </a:rPr>
              <a:t>是</a:t>
            </a:r>
            <a:r>
              <a:rPr lang="en-US" altLang="zh-CN" sz="2000" b="1" dirty="0">
                <a:solidFill>
                  <a:srgbClr val="000000"/>
                </a:solidFill>
                <a:latin typeface="黑体" panose="02010609060101010101" pitchFamily="49" charset="-122"/>
                <a:ea typeface="黑体" panose="02010609060101010101" pitchFamily="49" charset="-122"/>
              </a:rPr>
              <a:t>L</a:t>
            </a:r>
            <a:r>
              <a:rPr lang="en-US" altLang="zh-CN" sz="2000" b="1" baseline="-22000" dirty="0">
                <a:solidFill>
                  <a:srgbClr val="000000"/>
                </a:solidFill>
                <a:latin typeface="黑体" panose="02010609060101010101" pitchFamily="49" charset="-122"/>
                <a:ea typeface="黑体" panose="02010609060101010101" pitchFamily="49" charset="-122"/>
              </a:rPr>
              <a:t>1</a:t>
            </a:r>
            <a:r>
              <a:rPr lang="zh-CN" altLang="en-US" sz="2000" b="1" dirty="0">
                <a:solidFill>
                  <a:srgbClr val="000000"/>
                </a:solidFill>
                <a:latin typeface="黑体" panose="02010609060101010101" pitchFamily="49" charset="-122"/>
                <a:ea typeface="黑体" panose="02010609060101010101" pitchFamily="49" charset="-122"/>
              </a:rPr>
              <a:t>与 </a:t>
            </a:r>
            <a:r>
              <a:rPr lang="zh-CN" altLang="en-US"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rPr>
              <a:t>L</a:t>
            </a:r>
            <a:r>
              <a:rPr lang="en-US" altLang="zh-CN" sz="2000" b="1" baseline="-20000" dirty="0">
                <a:solidFill>
                  <a:srgbClr val="000000"/>
                </a:solidFill>
                <a:latin typeface="黑体" panose="02010609060101010101" pitchFamily="49" charset="-122"/>
                <a:ea typeface="黑体" panose="02010609060101010101" pitchFamily="49" charset="-122"/>
              </a:rPr>
              <a:t>2</a:t>
            </a:r>
            <a:r>
              <a:rPr lang="zh-CN" altLang="en-US" sz="2000" b="1" dirty="0">
                <a:solidFill>
                  <a:srgbClr val="000000"/>
                </a:solidFill>
                <a:latin typeface="黑体" panose="02010609060101010101" pitchFamily="49" charset="-122"/>
                <a:ea typeface="黑体" panose="02010609060101010101" pitchFamily="49" charset="-122"/>
              </a:rPr>
              <a:t>的最一般合一，根据定义，可得：</a:t>
            </a:r>
            <a:endParaRPr lang="zh-CN" altLang="en-US" sz="2000" b="1" dirty="0">
              <a:solidFill>
                <a:srgbClr val="000000"/>
              </a:solidFill>
              <a:latin typeface="黑体" panose="02010609060101010101" pitchFamily="49" charset="-122"/>
              <a:ea typeface="黑体" panose="02010609060101010101" pitchFamily="49" charset="-122"/>
            </a:endParaRPr>
          </a:p>
          <a:p>
            <a:pPr eaLnBrk="1" hangingPunct="1">
              <a:buNone/>
            </a:pPr>
            <a:r>
              <a:rPr lang="zh-CN" altLang="en-US" sz="2000" b="1" dirty="0">
                <a:solidFill>
                  <a:srgbClr val="000000"/>
                </a:solidFill>
                <a:latin typeface="黑体" panose="02010609060101010101" pitchFamily="49" charset="-122"/>
                <a:ea typeface="黑体" panose="02010609060101010101" pitchFamily="49" charset="-122"/>
              </a:rPr>
              <a:t>    </a:t>
            </a:r>
            <a:r>
              <a:rPr lang="en-US" altLang="zh-CN" sz="2000" b="1" dirty="0">
                <a:solidFill>
                  <a:srgbClr val="000000"/>
                </a:solidFill>
                <a:latin typeface="黑体" panose="02010609060101010101" pitchFamily="49" charset="-122"/>
                <a:ea typeface="黑体" panose="02010609060101010101" pitchFamily="49" charset="-122"/>
              </a:rPr>
              <a:t>C</a:t>
            </a:r>
            <a:r>
              <a:rPr lang="en-US" altLang="zh-CN" sz="2000" b="1" baseline="-22000" dirty="0">
                <a:solidFill>
                  <a:srgbClr val="000000"/>
                </a:solidFill>
                <a:latin typeface="黑体" panose="02010609060101010101" pitchFamily="49" charset="-122"/>
                <a:ea typeface="黑体" panose="02010609060101010101" pitchFamily="49" charset="-122"/>
              </a:rPr>
              <a:t>12</a:t>
            </a:r>
            <a:r>
              <a:rPr lang="en-US" altLang="zh-CN" sz="2000" b="1" dirty="0">
                <a:solidFill>
                  <a:srgbClr val="000000"/>
                </a:solidFill>
                <a:latin typeface="黑体" panose="02010609060101010101" pitchFamily="49" charset="-122"/>
                <a:ea typeface="黑体" panose="02010609060101010101" pitchFamily="49" charset="-122"/>
              </a:rPr>
              <a:t> =(C</a:t>
            </a:r>
            <a:r>
              <a:rPr lang="en-US" altLang="zh-CN" sz="2000" b="1" baseline="-22000" dirty="0">
                <a:solidFill>
                  <a:srgbClr val="000000"/>
                </a:solidFill>
                <a:latin typeface="黑体" panose="02010609060101010101" pitchFamily="49" charset="-122"/>
                <a:ea typeface="黑体" panose="02010609060101010101" pitchFamily="49" charset="-122"/>
              </a:rPr>
              <a:t>1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σ -{</a:t>
            </a:r>
            <a:r>
              <a:rPr lang="en-US" altLang="zh-CN" sz="2000" b="1" dirty="0">
                <a:solidFill>
                  <a:srgbClr val="000000"/>
                </a:solidFill>
                <a:latin typeface="黑体" panose="02010609060101010101" pitchFamily="49" charset="-122"/>
                <a:ea typeface="黑体" panose="02010609060101010101" pitchFamily="49" charset="-122"/>
              </a:rPr>
              <a:t>L</a:t>
            </a:r>
            <a:r>
              <a:rPr lang="en-US" altLang="zh-CN" sz="2000" b="1" baseline="-22000" dirty="0">
                <a:solidFill>
                  <a:srgbClr val="000000"/>
                </a:solidFill>
                <a:latin typeface="黑体" panose="02010609060101010101" pitchFamily="49" charset="-122"/>
                <a:ea typeface="黑体" panose="02010609060101010101" pitchFamily="49" charset="-122"/>
              </a:rPr>
              <a:t>1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σ })</a:t>
            </a:r>
            <a:r>
              <a:rPr lang="en-US" altLang="zh-CN" sz="2000" b="1" dirty="0">
                <a:solidFill>
                  <a:srgbClr val="000000"/>
                </a:solidFill>
                <a:latin typeface="黑体" panose="02010609060101010101" pitchFamily="49" charset="-122"/>
                <a:ea typeface="黑体" panose="02010609060101010101" pitchFamily="49" charset="-122"/>
              </a:rPr>
              <a:t> </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000" b="1" dirty="0">
                <a:solidFill>
                  <a:srgbClr val="000000"/>
                </a:solidFill>
                <a:latin typeface="黑体" panose="02010609060101010101" pitchFamily="49" charset="-122"/>
                <a:ea typeface="黑体" panose="02010609060101010101" pitchFamily="49" charset="-122"/>
              </a:rPr>
              <a:t>C</a:t>
            </a:r>
            <a:r>
              <a:rPr lang="en-US" altLang="zh-CN" sz="2000" b="1" baseline="-22000" dirty="0">
                <a:solidFill>
                  <a:srgbClr val="000000"/>
                </a:solidFill>
                <a:latin typeface="黑体" panose="02010609060101010101" pitchFamily="49" charset="-122"/>
                <a:ea typeface="黑体" panose="02010609060101010101" pitchFamily="49" charset="-122"/>
              </a:rPr>
              <a:t>2</a:t>
            </a:r>
            <a:r>
              <a:rPr lang="en-US" altLang="zh-CN" sz="2000" b="1" baseline="-25000" dirty="0">
                <a:solidFill>
                  <a:srgbClr val="000000"/>
                </a:solidFill>
                <a:latin typeface="黑体" panose="02010609060101010101" pitchFamily="49" charset="-122"/>
                <a:ea typeface="黑体" panose="02010609060101010101" pitchFamily="49" charset="-122"/>
              </a:rPr>
              <a:t>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σ -{</a:t>
            </a:r>
            <a:r>
              <a:rPr lang="en-US" altLang="zh-CN" sz="2000" b="1" dirty="0">
                <a:solidFill>
                  <a:srgbClr val="000000"/>
                </a:solidFill>
                <a:latin typeface="黑体" panose="02010609060101010101" pitchFamily="49" charset="-122"/>
                <a:ea typeface="黑体" panose="02010609060101010101" pitchFamily="49" charset="-122"/>
              </a:rPr>
              <a:t>L</a:t>
            </a:r>
            <a:r>
              <a:rPr lang="en-US" altLang="zh-CN" sz="2000" b="1" baseline="-22000" dirty="0">
                <a:solidFill>
                  <a:srgbClr val="000000"/>
                </a:solidFill>
                <a:latin typeface="黑体" panose="02010609060101010101" pitchFamily="49" charset="-122"/>
                <a:ea typeface="黑体" panose="02010609060101010101" pitchFamily="49" charset="-122"/>
              </a:rPr>
              <a:t>2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σ }) </a:t>
            </a:r>
            <a:endParaRPr lang="en-US" altLang="zh-CN" sz="2000" b="1" dirty="0">
              <a:solidFill>
                <a:srgbClr val="000000"/>
              </a:solidFill>
              <a:latin typeface="黑体" panose="02010609060101010101" pitchFamily="49" charset="-122"/>
              <a:ea typeface="黑体" panose="02010609060101010101" pitchFamily="49" charset="-122"/>
              <a:sym typeface="cajcd fnta7" pitchFamily="18" charset="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           =({P(a), </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 </a:t>
            </a:r>
            <a:r>
              <a:rPr lang="en-US" altLang="zh-CN" sz="2000" b="1" dirty="0">
                <a:solidFill>
                  <a:srgbClr val="000000"/>
                </a:solidFill>
                <a:latin typeface="黑体" panose="02010609060101010101" pitchFamily="49" charset="-122"/>
                <a:ea typeface="黑体" panose="02010609060101010101" pitchFamily="49" charset="-122"/>
              </a:rPr>
              <a:t>Q(x) </a:t>
            </a:r>
            <a:r>
              <a:rPr lang="zh-CN" altLang="en-US" sz="2000" b="1" dirty="0">
                <a:solidFill>
                  <a:srgbClr val="000000"/>
                </a:solidFill>
                <a:latin typeface="黑体" panose="02010609060101010101" pitchFamily="49" charset="-122"/>
                <a:ea typeface="黑体" panose="02010609060101010101" pitchFamily="49" charset="-122"/>
              </a:rPr>
              <a:t>，</a:t>
            </a:r>
            <a:r>
              <a:rPr lang="en-US" altLang="zh-CN" sz="2000" b="1" dirty="0">
                <a:solidFill>
                  <a:srgbClr val="000000"/>
                </a:solidFill>
                <a:latin typeface="黑体" panose="02010609060101010101" pitchFamily="49" charset="-122"/>
                <a:ea typeface="黑体" panose="02010609060101010101" pitchFamily="49" charset="-122"/>
              </a:rPr>
              <a:t>R(x)}-{P(a)})∪</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endParaRPr lang="en-US" altLang="zh-CN" sz="2000" b="1" dirty="0">
              <a:solidFill>
                <a:srgbClr val="000000"/>
              </a:solidFill>
              <a:latin typeface="黑体" panose="02010609060101010101" pitchFamily="49" charset="-122"/>
              <a:ea typeface="黑体" panose="02010609060101010101" pitchFamily="49" charset="-122"/>
              <a:sym typeface="cajcd fnta1" pitchFamily="18" charset="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P(a), </a:t>
            </a:r>
            <a:r>
              <a:rPr lang="en-US" altLang="zh-CN" sz="2000" b="1" dirty="0">
                <a:solidFill>
                  <a:srgbClr val="000000"/>
                </a:solidFill>
                <a:latin typeface="黑体" panose="02010609060101010101" pitchFamily="49" charset="-122"/>
                <a:ea typeface="黑体" panose="02010609060101010101" pitchFamily="49" charset="-122"/>
              </a:rPr>
              <a:t> Q(b)} </a:t>
            </a:r>
            <a:r>
              <a:rPr lang="en-US" altLang="zh-CN" sz="2000" b="1" dirty="0">
                <a:solidFill>
                  <a:srgbClr val="000000"/>
                </a:solidFill>
                <a:ea typeface="黑体" panose="02010609060101010101" pitchFamily="49" charset="-122"/>
              </a:rPr>
              <a:t>–</a:t>
            </a:r>
            <a:r>
              <a:rPr lang="en-US" altLang="zh-CN" sz="2000" b="1" dirty="0">
                <a:solidFill>
                  <a:srgbClr val="000000"/>
                </a:solidFill>
                <a:latin typeface="黑体" panose="02010609060101010101" pitchFamily="49" charset="-122"/>
                <a:ea typeface="黑体" panose="02010609060101010101" pitchFamily="49" charset="-122"/>
              </a:rPr>
              <a:t> {</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rPr>
              <a:t>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P(a)</a:t>
            </a:r>
            <a:r>
              <a:rPr lang="en-US" altLang="zh-CN" sz="2000" b="1" dirty="0">
                <a:solidFill>
                  <a:srgbClr val="000000"/>
                </a:solidFill>
                <a:latin typeface="黑体" panose="02010609060101010101" pitchFamily="49" charset="-122"/>
                <a:ea typeface="黑体" panose="02010609060101010101" pitchFamily="49" charset="-122"/>
              </a:rPr>
              <a:t> })</a:t>
            </a:r>
            <a:endParaRPr lang="en-US" altLang="zh-CN" sz="20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rPr>
              <a:t>           =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 </a:t>
            </a:r>
            <a:r>
              <a:rPr lang="en-US" altLang="zh-CN" sz="2000" b="1" dirty="0">
                <a:solidFill>
                  <a:srgbClr val="000000"/>
                </a:solidFill>
                <a:latin typeface="黑体" panose="02010609060101010101" pitchFamily="49" charset="-122"/>
                <a:ea typeface="黑体" panose="02010609060101010101" pitchFamily="49" charset="-122"/>
              </a:rPr>
              <a:t>Q(x) ,R(x)}) </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rPr>
              <a:t>Q(b)})</a:t>
            </a:r>
            <a:endParaRPr lang="en-US" altLang="zh-CN" sz="20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rPr>
              <a:t>           =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 </a:t>
            </a:r>
            <a:r>
              <a:rPr lang="en-US" altLang="zh-CN" sz="2000" b="1" dirty="0">
                <a:solidFill>
                  <a:srgbClr val="000000"/>
                </a:solidFill>
                <a:latin typeface="黑体" panose="02010609060101010101" pitchFamily="49" charset="-122"/>
                <a:ea typeface="黑体" panose="02010609060101010101" pitchFamily="49" charset="-122"/>
              </a:rPr>
              <a:t>Q(x) ,R(x),Q(b)}</a:t>
            </a:r>
            <a:endParaRPr lang="en-US" altLang="zh-CN" sz="20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rPr>
              <a:t>           = </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 </a:t>
            </a:r>
            <a:r>
              <a:rPr lang="en-US" altLang="zh-CN" sz="2000" b="1" dirty="0">
                <a:solidFill>
                  <a:srgbClr val="000000"/>
                </a:solidFill>
                <a:latin typeface="黑体" panose="02010609060101010101" pitchFamily="49" charset="-122"/>
                <a:ea typeface="黑体" panose="02010609060101010101" pitchFamily="49" charset="-122"/>
              </a:rPr>
              <a:t>Q(x) </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000" b="1" dirty="0">
                <a:solidFill>
                  <a:srgbClr val="000000"/>
                </a:solidFill>
                <a:latin typeface="黑体" panose="02010609060101010101" pitchFamily="49" charset="-122"/>
                <a:ea typeface="黑体" panose="02010609060101010101" pitchFamily="49" charset="-122"/>
              </a:rPr>
              <a:t>R(x) </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000" b="1" dirty="0">
                <a:solidFill>
                  <a:srgbClr val="000000"/>
                </a:solidFill>
                <a:latin typeface="黑体" panose="02010609060101010101" pitchFamily="49" charset="-122"/>
                <a:ea typeface="黑体" panose="02010609060101010101" pitchFamily="49" charset="-122"/>
              </a:rPr>
              <a:t>Q(b)</a:t>
            </a:r>
            <a:endParaRPr lang="en-US" altLang="zh-CN" sz="20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rPr>
              <a:t>2)</a:t>
            </a:r>
            <a:r>
              <a:rPr lang="zh-CN" altLang="en-US" sz="2000" b="1" dirty="0">
                <a:solidFill>
                  <a:srgbClr val="000000"/>
                </a:solidFill>
                <a:latin typeface="黑体" panose="02010609060101010101" pitchFamily="49" charset="-122"/>
                <a:ea typeface="黑体" panose="02010609060101010101" pitchFamily="49" charset="-122"/>
              </a:rPr>
              <a:t>若选</a:t>
            </a:r>
            <a:r>
              <a:rPr lang="en-US" altLang="zh-CN" sz="2000" b="1" dirty="0">
                <a:solidFill>
                  <a:srgbClr val="000000"/>
                </a:solidFill>
                <a:latin typeface="黑体" panose="02010609060101010101" pitchFamily="49" charset="-122"/>
                <a:ea typeface="黑体" panose="02010609060101010101" pitchFamily="49" charset="-122"/>
              </a:rPr>
              <a:t>L</a:t>
            </a:r>
            <a:r>
              <a:rPr lang="en-US" altLang="zh-CN" sz="2000" b="1" baseline="-22000" dirty="0">
                <a:solidFill>
                  <a:srgbClr val="000000"/>
                </a:solidFill>
                <a:latin typeface="黑体" panose="02010609060101010101" pitchFamily="49" charset="-122"/>
                <a:ea typeface="黑体" panose="02010609060101010101" pitchFamily="49" charset="-122"/>
              </a:rPr>
              <a:t>1</a:t>
            </a:r>
            <a:r>
              <a:rPr lang="en-US" altLang="zh-CN" sz="2000" b="1" dirty="0">
                <a:solidFill>
                  <a:srgbClr val="000000"/>
                </a:solidFill>
                <a:latin typeface="黑体" panose="02010609060101010101" pitchFamily="49" charset="-122"/>
                <a:ea typeface="黑体" panose="02010609060101010101" pitchFamily="49" charset="-122"/>
              </a:rPr>
              <a:t> = </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rPr>
              <a:t> Q(x) </a:t>
            </a:r>
            <a:r>
              <a:rPr lang="zh-CN" altLang="en-US" sz="2000" b="1" dirty="0">
                <a:solidFill>
                  <a:srgbClr val="000000"/>
                </a:solidFill>
                <a:latin typeface="黑体" panose="02010609060101010101" pitchFamily="49" charset="-122"/>
                <a:ea typeface="黑体" panose="02010609060101010101" pitchFamily="49" charset="-122"/>
              </a:rPr>
              <a:t>，</a:t>
            </a:r>
            <a:r>
              <a:rPr lang="en-US" altLang="zh-CN" sz="2000" b="1" dirty="0">
                <a:solidFill>
                  <a:srgbClr val="000000"/>
                </a:solidFill>
                <a:latin typeface="黑体" panose="02010609060101010101" pitchFamily="49" charset="-122"/>
                <a:ea typeface="黑体" panose="02010609060101010101" pitchFamily="49" charset="-122"/>
              </a:rPr>
              <a:t>L</a:t>
            </a:r>
            <a:r>
              <a:rPr lang="en-US" altLang="zh-CN" sz="2000" b="1" baseline="-20000" dirty="0">
                <a:solidFill>
                  <a:srgbClr val="000000"/>
                </a:solidFill>
                <a:latin typeface="黑体" panose="02010609060101010101" pitchFamily="49" charset="-122"/>
                <a:ea typeface="黑体" panose="02010609060101010101" pitchFamily="49" charset="-122"/>
              </a:rPr>
              <a:t>2 </a:t>
            </a:r>
            <a:r>
              <a:rPr lang="en-US" altLang="zh-CN" sz="2000" b="1" dirty="0">
                <a:solidFill>
                  <a:srgbClr val="000000"/>
                </a:solidFill>
                <a:latin typeface="黑体" panose="02010609060101010101" pitchFamily="49" charset="-122"/>
                <a:ea typeface="黑体" panose="02010609060101010101" pitchFamily="49" charset="-122"/>
              </a:rPr>
              <a:t>= Q(b) , </a:t>
            </a:r>
            <a:r>
              <a:rPr lang="en-US" altLang="zh-CN" sz="2000" b="1" dirty="0">
                <a:solidFill>
                  <a:srgbClr val="FF0000"/>
                </a:solidFill>
                <a:latin typeface="黑体" panose="02010609060101010101" pitchFamily="49" charset="-122"/>
                <a:ea typeface="黑体" panose="02010609060101010101" pitchFamily="49" charset="-122"/>
                <a:sym typeface="cajcd fnta7" pitchFamily="18" charset="2"/>
              </a:rPr>
              <a:t>σ ={b/x}</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a:t>
            </a:r>
            <a:endParaRPr lang="en-US" altLang="zh-CN" sz="2000" b="1" dirty="0">
              <a:solidFill>
                <a:srgbClr val="000000"/>
              </a:solidFill>
              <a:latin typeface="黑体" panose="02010609060101010101" pitchFamily="49" charset="-122"/>
              <a:ea typeface="黑体" panose="02010609060101010101" pitchFamily="49" charset="-122"/>
              <a:sym typeface="cajcd fnta7" pitchFamily="18" charset="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  </a:t>
            </a:r>
            <a:r>
              <a:rPr lang="zh-CN" altLang="en-US" sz="2000" b="1" dirty="0">
                <a:solidFill>
                  <a:srgbClr val="000000"/>
                </a:solidFill>
                <a:latin typeface="黑体" panose="02010609060101010101" pitchFamily="49" charset="-122"/>
                <a:ea typeface="黑体" panose="02010609060101010101" pitchFamily="49" charset="-122"/>
              </a:rPr>
              <a:t>可得：</a:t>
            </a:r>
            <a:endParaRPr lang="zh-CN" altLang="en-US" sz="2000" b="1" dirty="0">
              <a:solidFill>
                <a:srgbClr val="000000"/>
              </a:solidFill>
              <a:latin typeface="黑体" panose="02010609060101010101" pitchFamily="49" charset="-122"/>
              <a:ea typeface="黑体" panose="02010609060101010101" pitchFamily="49" charset="-122"/>
            </a:endParaRPr>
          </a:p>
          <a:p>
            <a:pPr eaLnBrk="1" hangingPunct="1">
              <a:buNone/>
            </a:pPr>
            <a:r>
              <a:rPr lang="zh-CN" altLang="en-US" sz="2000" b="1" dirty="0">
                <a:solidFill>
                  <a:srgbClr val="000000"/>
                </a:solidFill>
                <a:latin typeface="黑体" panose="02010609060101010101" pitchFamily="49" charset="-122"/>
                <a:ea typeface="黑体" panose="02010609060101010101" pitchFamily="49" charset="-122"/>
              </a:rPr>
              <a:t>    </a:t>
            </a:r>
            <a:r>
              <a:rPr lang="en-US" altLang="zh-CN" sz="2000" b="1" dirty="0">
                <a:solidFill>
                  <a:srgbClr val="000000"/>
                </a:solidFill>
                <a:latin typeface="黑体" panose="02010609060101010101" pitchFamily="49" charset="-122"/>
                <a:ea typeface="黑体" panose="02010609060101010101" pitchFamily="49" charset="-122"/>
              </a:rPr>
              <a:t>C</a:t>
            </a:r>
            <a:r>
              <a:rPr lang="en-US" altLang="zh-CN" sz="2000" b="1" baseline="-22000" dirty="0">
                <a:solidFill>
                  <a:srgbClr val="000000"/>
                </a:solidFill>
                <a:latin typeface="黑体" panose="02010609060101010101" pitchFamily="49" charset="-122"/>
                <a:ea typeface="黑体" panose="02010609060101010101" pitchFamily="49" charset="-122"/>
              </a:rPr>
              <a:t>12</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 =({P(a), </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rPr>
              <a:t> Q(b) ,R(b)}-{</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rPr>
              <a:t> Q(b) }) </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a:t>
            </a:r>
            <a:endParaRPr lang="en-US" altLang="zh-CN" sz="2000" b="1" dirty="0">
              <a:solidFill>
                <a:srgbClr val="000000"/>
              </a:solidFill>
              <a:latin typeface="黑体" panose="02010609060101010101" pitchFamily="49" charset="-122"/>
              <a:ea typeface="黑体" panose="02010609060101010101" pitchFamily="49" charset="-122"/>
              <a:sym typeface="cajcd fnta1" pitchFamily="18" charset="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rPr>
              <a:t>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P(y), </a:t>
            </a:r>
            <a:r>
              <a:rPr lang="en-US" altLang="zh-CN" sz="2000" b="1" dirty="0">
                <a:solidFill>
                  <a:srgbClr val="000000"/>
                </a:solidFill>
                <a:latin typeface="黑体" panose="02010609060101010101" pitchFamily="49" charset="-122"/>
                <a:ea typeface="黑体" panose="02010609060101010101" pitchFamily="49" charset="-122"/>
              </a:rPr>
              <a:t> Q(b)} </a:t>
            </a:r>
            <a:r>
              <a:rPr lang="en-US" altLang="zh-CN" sz="2000" b="1" dirty="0">
                <a:solidFill>
                  <a:srgbClr val="000000"/>
                </a:solidFill>
                <a:ea typeface="黑体" panose="02010609060101010101" pitchFamily="49" charset="-122"/>
              </a:rPr>
              <a:t>–</a:t>
            </a:r>
            <a:r>
              <a:rPr lang="en-US" altLang="zh-CN" sz="2000" b="1" dirty="0">
                <a:solidFill>
                  <a:srgbClr val="000000"/>
                </a:solidFill>
                <a:latin typeface="黑体" panose="02010609060101010101" pitchFamily="49" charset="-122"/>
                <a:ea typeface="黑体" panose="02010609060101010101" pitchFamily="49" charset="-122"/>
              </a:rPr>
              <a:t> {Q(b) })</a:t>
            </a:r>
            <a:endParaRPr lang="en-US" altLang="zh-CN" sz="20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rPr>
              <a:t>           =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({P(a</a:t>
            </a:r>
            <a:r>
              <a:rPr lang="en-US" altLang="zh-CN" sz="2000" b="1" dirty="0">
                <a:solidFill>
                  <a:srgbClr val="000000"/>
                </a:solidFill>
                <a:latin typeface="黑体" panose="02010609060101010101" pitchFamily="49" charset="-122"/>
                <a:ea typeface="黑体" panose="02010609060101010101" pitchFamily="49" charset="-122"/>
              </a:rPr>
              <a:t>) ,R(b)}) </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P(y)</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rPr>
              <a:t>})</a:t>
            </a:r>
            <a:endParaRPr lang="en-US" altLang="zh-CN" sz="20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rPr>
              <a:t>           =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{P(a</a:t>
            </a:r>
            <a:r>
              <a:rPr lang="en-US" altLang="zh-CN" sz="2000" b="1" dirty="0">
                <a:solidFill>
                  <a:srgbClr val="000000"/>
                </a:solidFill>
                <a:latin typeface="黑体" panose="02010609060101010101" pitchFamily="49" charset="-122"/>
                <a:ea typeface="黑体" panose="02010609060101010101" pitchFamily="49" charset="-122"/>
              </a:rPr>
              <a:t>) ,R(b), </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P(y)</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rPr>
              <a:t>}</a:t>
            </a:r>
            <a:endParaRPr lang="en-US" altLang="zh-CN" sz="2000" b="1" dirty="0">
              <a:solidFill>
                <a:srgbClr val="000000"/>
              </a:solidFill>
              <a:latin typeface="黑体" panose="02010609060101010101" pitchFamily="49" charset="-122"/>
              <a:ea typeface="黑体" panose="02010609060101010101" pitchFamily="49" charset="-122"/>
            </a:endParaRPr>
          </a:p>
          <a:p>
            <a:pPr eaLnBrk="1" hangingPunct="1">
              <a:buNone/>
            </a:pPr>
            <a:r>
              <a:rPr lang="en-US" altLang="zh-CN" sz="2000" b="1" dirty="0">
                <a:solidFill>
                  <a:srgbClr val="000000"/>
                </a:solidFill>
                <a:latin typeface="黑体" panose="02010609060101010101" pitchFamily="49" charset="-122"/>
                <a:ea typeface="黑体" panose="02010609060101010101" pitchFamily="49" charset="-122"/>
              </a:rPr>
              <a:t>           =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P(a</a:t>
            </a:r>
            <a:r>
              <a:rPr lang="en-US" altLang="zh-CN" sz="2000" b="1" dirty="0">
                <a:solidFill>
                  <a:srgbClr val="000000"/>
                </a:solidFill>
                <a:latin typeface="黑体" panose="02010609060101010101" pitchFamily="49" charset="-122"/>
                <a:ea typeface="黑体" panose="02010609060101010101" pitchFamily="49" charset="-122"/>
              </a:rPr>
              <a:t>)∨R(b)</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0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000" b="1" dirty="0">
                <a:solidFill>
                  <a:srgbClr val="000000"/>
                </a:solidFill>
                <a:latin typeface="黑体" panose="02010609060101010101" pitchFamily="49" charset="-122"/>
                <a:ea typeface="黑体" panose="02010609060101010101" pitchFamily="49" charset="-122"/>
                <a:sym typeface="cajcd fnta7" pitchFamily="18" charset="2"/>
              </a:rPr>
              <a:t>P(y)</a:t>
            </a:r>
            <a:r>
              <a:rPr lang="en-US" altLang="zh-CN" sz="2000" b="1" dirty="0">
                <a:solidFill>
                  <a:srgbClr val="000000"/>
                </a:solidFill>
                <a:latin typeface="黑体" panose="02010609060101010101" pitchFamily="49" charset="-122"/>
                <a:ea typeface="黑体" panose="02010609060101010101" pitchFamily="49" charset="-122"/>
                <a:sym typeface="cajcd fnta1" pitchFamily="18" charset="2"/>
              </a:rPr>
              <a:t> </a:t>
            </a:r>
            <a:endParaRPr lang="en-US" altLang="zh-CN" sz="20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233474"/>
                                        </p:tgtEl>
                                        <p:attrNameLst>
                                          <p:attrName>style.visibility</p:attrName>
                                        </p:attrNameLst>
                                      </p:cBhvr>
                                      <p:to>
                                        <p:strVal val="visible"/>
                                      </p:to>
                                    </p:set>
                                    <p:animEffect transition="in" filter="barn(outHorizontal)">
                                      <p:cBhvr>
                                        <p:cTn id="7" dur="500"/>
                                        <p:tgtEl>
                                          <p:spTgt spid="233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347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22" name="Rectangle 2" descr="Rectangle: Click to edit Master text styles&#13;&#10;Second level&#13;&#10;Third level&#13;&#10;Fourth level&#13;&#10;Fifth level"/>
          <p:cNvSpPr>
            <a:spLocks noGrp="1"/>
          </p:cNvSpPr>
          <p:nvPr>
            <p:ph idx="1"/>
          </p:nvPr>
        </p:nvSpPr>
        <p:spPr>
          <a:xfrm>
            <a:off x="457200" y="609600"/>
            <a:ext cx="8305800" cy="5486400"/>
          </a:xfrm>
        </p:spPr>
        <p:txBody>
          <a:bodyPr vert="horz" wrap="square" lIns="91440" tIns="45720" rIns="91440" bIns="45720" anchor="t" anchorCtr="0"/>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例</a:t>
            </a:r>
            <a:r>
              <a:rPr lang="en-US" altLang="zh-CN" sz="2400" b="1" dirty="0">
                <a:solidFill>
                  <a:srgbClr val="000000"/>
                </a:solidFill>
                <a:latin typeface="黑体" panose="02010609060101010101" pitchFamily="49" charset="-122"/>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rPr>
              <a:t>设</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rPr>
              <a:t> =P(x)∨Q(a), C</a:t>
            </a:r>
            <a:r>
              <a:rPr lang="en-US" altLang="zh-CN" sz="2400" b="1" baseline="-20000" dirty="0">
                <a:solidFill>
                  <a:srgbClr val="000000"/>
                </a:solidFill>
                <a:latin typeface="黑体" panose="02010609060101010101" pitchFamily="49" charset="-122"/>
                <a:ea typeface="黑体" panose="02010609060101010101" pitchFamily="49" charset="-122"/>
              </a:rPr>
              <a:t>2 </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P(b)</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∨R</a:t>
            </a:r>
            <a:r>
              <a:rPr lang="en-US" altLang="zh-CN" sz="2400" b="1" dirty="0">
                <a:solidFill>
                  <a:srgbClr val="000000"/>
                </a:solidFill>
                <a:latin typeface="黑体" panose="02010609060101010101" pitchFamily="49" charset="-122"/>
                <a:ea typeface="黑体" panose="02010609060101010101" pitchFamily="49" charset="-122"/>
              </a:rPr>
              <a:t>(x)</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由于</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2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0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FF0000"/>
                </a:solidFill>
                <a:latin typeface="黑体" panose="02010609060101010101" pitchFamily="49" charset="-122"/>
                <a:ea typeface="黑体" panose="02010609060101010101" pitchFamily="49" charset="-122"/>
              </a:rPr>
              <a:t>有相同的变元</a:t>
            </a:r>
            <a:r>
              <a:rPr lang="zh-CN" altLang="en-US" sz="2400" b="1" dirty="0">
                <a:solidFill>
                  <a:srgbClr val="000000"/>
                </a:solidFill>
                <a:latin typeface="黑体" panose="02010609060101010101" pitchFamily="49" charset="-122"/>
                <a:ea typeface="黑体" panose="02010609060101010101" pitchFamily="49" charset="-122"/>
              </a:rPr>
              <a:t>，不符合定义的要求。为了进行归结，需修改</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0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中的变元的名字，</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令</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0000" dirty="0">
                <a:solidFill>
                  <a:srgbClr val="000000"/>
                </a:solidFill>
                <a:latin typeface="黑体" panose="02010609060101010101" pitchFamily="49" charset="-122"/>
                <a:ea typeface="黑体" panose="02010609060101010101" pitchFamily="49" charset="-122"/>
              </a:rPr>
              <a:t>2 </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P(b)∨</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R</a:t>
            </a:r>
            <a:r>
              <a:rPr lang="en-US" altLang="zh-CN" sz="2400" b="1" dirty="0">
                <a:solidFill>
                  <a:srgbClr val="000000"/>
                </a:solidFill>
                <a:latin typeface="黑体" panose="02010609060101010101" pitchFamily="49" charset="-122"/>
                <a:ea typeface="黑体" panose="02010609060101010101" pitchFamily="49" charset="-122"/>
              </a:rPr>
              <a:t>(y)</a:t>
            </a:r>
            <a:r>
              <a:rPr lang="zh-CN" altLang="en-US" sz="2400" b="1" dirty="0">
                <a:solidFill>
                  <a:srgbClr val="000000"/>
                </a:solidFill>
                <a:latin typeface="黑体" panose="02010609060101010101" pitchFamily="49" charset="-122"/>
                <a:ea typeface="黑体" panose="02010609060101010101" pitchFamily="49" charset="-122"/>
              </a:rPr>
              <a:t>。此时，对</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2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0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有</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L</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rPr>
              <a:t> =P(x),L</a:t>
            </a:r>
            <a:r>
              <a:rPr lang="en-US" altLang="zh-CN" sz="2400" b="1" baseline="-20000" dirty="0">
                <a:solidFill>
                  <a:srgbClr val="000000"/>
                </a:solidFill>
                <a:latin typeface="黑体" panose="02010609060101010101" pitchFamily="49" charset="-122"/>
                <a:ea typeface="黑体" panose="02010609060101010101" pitchFamily="49" charset="-122"/>
              </a:rPr>
              <a:t>2 </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P(b)</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L</a:t>
            </a:r>
            <a:r>
              <a:rPr lang="en-US" altLang="zh-CN" sz="2400" b="1" baseline="-22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与</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L</a:t>
            </a:r>
            <a:r>
              <a:rPr lang="en-US" altLang="zh-CN" sz="2400" b="1" baseline="-20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的最一般合一</a:t>
            </a:r>
            <a:r>
              <a:rPr lang="en-US" altLang="zh-CN" sz="2400" b="1" dirty="0">
                <a:solidFill>
                  <a:srgbClr val="000000"/>
                </a:solidFill>
                <a:latin typeface="黑体" panose="02010609060101010101" pitchFamily="49" charset="-122"/>
                <a:ea typeface="黑体" panose="02010609060101010101" pitchFamily="49" charset="-122"/>
                <a:sym typeface="cajcd fnta7" pitchFamily="18" charset="2"/>
              </a:rPr>
              <a:t>σ={b/x}</a:t>
            </a:r>
            <a:r>
              <a:rPr lang="zh-CN" altLang="en-US" sz="2400" b="1" dirty="0">
                <a:solidFill>
                  <a:srgbClr val="000000"/>
                </a:solidFill>
                <a:latin typeface="黑体" panose="02010609060101010101" pitchFamily="49" charset="-122"/>
                <a:ea typeface="黑体" panose="02010609060101010101" pitchFamily="49" charset="-122"/>
              </a:rPr>
              <a:t>，</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则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2000" dirty="0">
                <a:solidFill>
                  <a:srgbClr val="000000"/>
                </a:solidFill>
                <a:latin typeface="黑体" panose="02010609060101010101" pitchFamily="49" charset="-122"/>
                <a:ea typeface="黑体" panose="02010609060101010101" pitchFamily="49" charset="-122"/>
              </a:rPr>
              <a:t>12</a:t>
            </a:r>
            <a:r>
              <a:rPr lang="en-US" altLang="zh-CN" sz="2400" b="1" dirty="0">
                <a:solidFill>
                  <a:srgbClr val="000000"/>
                </a:solidFill>
                <a:latin typeface="黑体" panose="02010609060101010101" pitchFamily="49" charset="-122"/>
                <a:ea typeface="黑体" panose="02010609060101010101" pitchFamily="49" charset="-122"/>
                <a:sym typeface="cajcd fnta7" pitchFamily="18" charset="2"/>
              </a:rPr>
              <a:t> =({P(a),</a:t>
            </a:r>
            <a:r>
              <a:rPr lang="en-US" altLang="zh-CN" sz="2400" b="1" dirty="0">
                <a:solidFill>
                  <a:srgbClr val="000000"/>
                </a:solidFill>
                <a:latin typeface="黑体" panose="02010609060101010101" pitchFamily="49" charset="-122"/>
                <a:ea typeface="黑体" panose="02010609060101010101" pitchFamily="49" charset="-122"/>
              </a:rPr>
              <a:t>Q(a)}-{</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P</a:t>
            </a:r>
            <a:r>
              <a:rPr lang="en-US" altLang="zh-CN" sz="2400" b="1" dirty="0">
                <a:solidFill>
                  <a:srgbClr val="000000"/>
                </a:solidFill>
                <a:latin typeface="黑体" panose="02010609060101010101" pitchFamily="49" charset="-122"/>
                <a:ea typeface="黑体" panose="02010609060101010101" pitchFamily="49" charset="-122"/>
              </a:rPr>
              <a:t>(b)})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endParaRPr lang="en-US" altLang="zh-CN" sz="2400" b="1" dirty="0">
              <a:solidFill>
                <a:srgbClr val="000000"/>
              </a:solidFill>
              <a:latin typeface="黑体" panose="02010609060101010101" pitchFamily="49" charset="-122"/>
              <a:ea typeface="黑体" panose="02010609060101010101" pitchFamily="49" charset="-122"/>
              <a:sym typeface="cajcd fnta1" pitchFamily="18" charset="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a7" pitchFamily="18" charset="2"/>
              </a:rPr>
              <a:t>P(b),R</a:t>
            </a:r>
            <a:r>
              <a:rPr lang="en-US" altLang="zh-CN" sz="2400" b="1" dirty="0">
                <a:solidFill>
                  <a:srgbClr val="000000"/>
                </a:solidFill>
                <a:latin typeface="黑体" panose="02010609060101010101" pitchFamily="49" charset="-122"/>
                <a:ea typeface="黑体" panose="02010609060101010101" pitchFamily="49" charset="-122"/>
              </a:rPr>
              <a:t>(y)}</a:t>
            </a:r>
            <a:r>
              <a:rPr lang="en-US" altLang="zh-CN"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P(b)})</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 </a:t>
            </a:r>
            <a:r>
              <a:rPr lang="en-US" altLang="zh-CN" sz="2400" b="1" dirty="0">
                <a:solidFill>
                  <a:srgbClr val="000000"/>
                </a:solidFill>
                <a:latin typeface="黑体" panose="02010609060101010101" pitchFamily="49" charset="-122"/>
                <a:ea typeface="黑体" panose="02010609060101010101" pitchFamily="49" charset="-122"/>
                <a:sym typeface="cajcd fnta7" pitchFamily="18" charset="2"/>
              </a:rPr>
              <a:t>{Q(a</a:t>
            </a:r>
            <a:r>
              <a:rPr lang="en-US" altLang="zh-CN" sz="2400" b="1" dirty="0">
                <a:solidFill>
                  <a:srgbClr val="000000"/>
                </a:solidFill>
                <a:latin typeface="黑体" panose="02010609060101010101" pitchFamily="49" charset="-122"/>
                <a:ea typeface="黑体" panose="02010609060101010101" pitchFamily="49" charset="-122"/>
              </a:rPr>
              <a:t>),R(y)}</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 Q</a:t>
            </a:r>
            <a:r>
              <a:rPr lang="en-US" altLang="zh-CN" sz="2400" b="1" dirty="0">
                <a:solidFill>
                  <a:srgbClr val="000000"/>
                </a:solidFill>
                <a:latin typeface="黑体" panose="02010609060101010101" pitchFamily="49" charset="-122"/>
                <a:ea typeface="黑体" panose="02010609060101010101" pitchFamily="49" charset="-122"/>
                <a:sym typeface="cajcd fnta7" pitchFamily="18" charset="2"/>
              </a:rPr>
              <a:t>(a</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R(y)</a:t>
            </a:r>
            <a:r>
              <a:rPr lang="en-US" altLang="zh-CN" sz="3600" b="1" dirty="0">
                <a:solidFill>
                  <a:srgbClr val="000000"/>
                </a:solidFill>
                <a:latin typeface="黑体" panose="02010609060101010101" pitchFamily="49" charset="-122"/>
                <a:ea typeface="黑体" panose="02010609060101010101" pitchFamily="49" charset="-122"/>
                <a:sym typeface="cajcd fnta1" pitchFamily="18" charset="2"/>
              </a:rPr>
              <a:t> </a:t>
            </a:r>
            <a:endParaRPr lang="en-US" altLang="zh-CN" sz="3600" b="1" dirty="0">
              <a:solidFill>
                <a:srgbClr val="000000"/>
              </a:solidFill>
              <a:latin typeface="黑体" panose="02010609060101010101" pitchFamily="49" charset="-122"/>
              <a:ea typeface="黑体" panose="02010609060101010101" pitchFamily="49" charset="-122"/>
              <a:sym typeface="cajcd fnta1"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10" fill="hold" grpId="0" nodeType="clickEffect">
                                  <p:stCondLst>
                                    <p:cond delay="0"/>
                                  </p:stCondLst>
                                  <p:childTnLst>
                                    <p:set>
                                      <p:cBhvr>
                                        <p:cTn id="6" dur="1" fill="hold">
                                          <p:stCondLst>
                                            <p:cond delay="0"/>
                                          </p:stCondLst>
                                        </p:cTn>
                                        <p:tgtEl>
                                          <p:spTgt spid="235522"/>
                                        </p:tgtEl>
                                        <p:attrNameLst>
                                          <p:attrName>style.visibility</p:attrName>
                                        </p:attrNameLst>
                                      </p:cBhvr>
                                      <p:to>
                                        <p:strVal val="visible"/>
                                      </p:to>
                                    </p:set>
                                    <p:anim calcmode="lin" valueType="num">
                                      <p:cBhvr>
                                        <p:cTn id="7" dur="500" fill="hold"/>
                                        <p:tgtEl>
                                          <p:spTgt spid="235522"/>
                                        </p:tgtEl>
                                        <p:attrNameLst>
                                          <p:attrName>ppt_w</p:attrName>
                                        </p:attrNameLst>
                                      </p:cBhvr>
                                      <p:tavLst>
                                        <p:tav tm="0">
                                          <p:val>
                                            <p:fltVal val="0.000000"/>
                                          </p:val>
                                        </p:tav>
                                        <p:tav tm="100000">
                                          <p:val>
                                            <p:strVal val="#ppt_w"/>
                                          </p:val>
                                        </p:tav>
                                      </p:tavLst>
                                    </p:anim>
                                    <p:anim calcmode="lin" valueType="num">
                                      <p:cBhvr>
                                        <p:cTn id="8" dur="500" fill="hold"/>
                                        <p:tgtEl>
                                          <p:spTgt spid="235522"/>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5522">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52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522">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35522">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3552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552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552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552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2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6546" name="Rectangle 2" descr="Rectangle: Click to edit Master text styles&#13;&#10;Second level&#13;&#10;Third level&#13;&#10;Fourth level&#13;&#10;Fifth level"/>
          <p:cNvSpPr>
            <a:spLocks noGrp="1"/>
          </p:cNvSpPr>
          <p:nvPr>
            <p:ph idx="1"/>
          </p:nvPr>
        </p:nvSpPr>
        <p:spPr>
          <a:xfrm>
            <a:off x="571500" y="457200"/>
            <a:ext cx="8001000" cy="5943600"/>
          </a:xfrm>
        </p:spPr>
        <p:txBody>
          <a:bodyPr vert="horz" wrap="square" lIns="91440" tIns="45720" rIns="91440" bIns="45720" anchor="t" anchorCtr="0"/>
          <a:p>
            <a:pPr eaLnBrk="1" hangingPunct="1">
              <a:spcBef>
                <a:spcPct val="30000"/>
              </a:spcBef>
              <a:spcAft>
                <a:spcPct val="30000"/>
              </a:spcAft>
              <a:buNone/>
            </a:pPr>
            <a:r>
              <a:rPr lang="zh-CN" altLang="en-US" sz="2400" b="1" dirty="0">
                <a:solidFill>
                  <a:srgbClr val="000000"/>
                </a:solidFill>
                <a:latin typeface="黑体" panose="02010609060101010101" pitchFamily="49" charset="-122"/>
                <a:ea typeface="黑体" panose="02010609060101010101" pitchFamily="49" charset="-122"/>
              </a:rPr>
              <a:t>例 设有如下两个子句</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Bef>
                <a:spcPct val="30000"/>
              </a:spcBef>
              <a:spcAft>
                <a:spcPct val="3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rPr>
              <a:t> =P(x)</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∨P(f(a))∨</a:t>
            </a:r>
            <a:r>
              <a:rPr lang="en-US" altLang="zh-CN" sz="2400" b="1" dirty="0">
                <a:solidFill>
                  <a:srgbClr val="000000"/>
                </a:solidFill>
                <a:latin typeface="黑体" panose="02010609060101010101" pitchFamily="49" charset="-122"/>
                <a:ea typeface="黑体" panose="02010609060101010101" pitchFamily="49" charset="-122"/>
              </a:rPr>
              <a:t>Q(x), </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Bef>
                <a:spcPct val="30000"/>
              </a:spcBef>
              <a:spcAft>
                <a:spcPct val="30000"/>
              </a:spcAft>
              <a:buNone/>
            </a:pPr>
            <a:r>
              <a:rPr lang="en-US" altLang="zh-CN" sz="2400" b="1" dirty="0">
                <a:solidFill>
                  <a:srgbClr val="000000"/>
                </a:solidFill>
                <a:latin typeface="黑体" panose="02010609060101010101" pitchFamily="49" charset="-122"/>
                <a:ea typeface="黑体" panose="02010609060101010101" pitchFamily="49" charset="-122"/>
              </a:rPr>
              <a:t>            C</a:t>
            </a:r>
            <a:r>
              <a:rPr lang="en-US" altLang="zh-CN" sz="2400" b="1" baseline="-20000" dirty="0">
                <a:solidFill>
                  <a:srgbClr val="000000"/>
                </a:solidFill>
                <a:latin typeface="黑体" panose="02010609060101010101" pitchFamily="49" charset="-122"/>
                <a:ea typeface="黑体" panose="02010609060101010101" pitchFamily="49" charset="-122"/>
              </a:rPr>
              <a:t>2 </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P(y)</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∨R</a:t>
            </a:r>
            <a:r>
              <a:rPr lang="en-US" altLang="zh-CN" sz="2400" b="1" dirty="0">
                <a:solidFill>
                  <a:srgbClr val="000000"/>
                </a:solidFill>
                <a:latin typeface="黑体" panose="02010609060101010101" pitchFamily="49" charset="-122"/>
                <a:ea typeface="黑体" panose="02010609060101010101" pitchFamily="49" charset="-122"/>
              </a:rPr>
              <a:t>(b)</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Bef>
                <a:spcPct val="30000"/>
              </a:spcBef>
              <a:spcAft>
                <a:spcPct val="30000"/>
              </a:spcAft>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在</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2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中</a:t>
            </a:r>
            <a:r>
              <a:rPr lang="zh-CN" altLang="en-US" sz="2400" b="1" dirty="0">
                <a:solidFill>
                  <a:srgbClr val="FF0000"/>
                </a:solidFill>
                <a:latin typeface="黑体" panose="02010609060101010101" pitchFamily="49" charset="-122"/>
                <a:ea typeface="黑体" panose="02010609060101010101" pitchFamily="49" charset="-122"/>
              </a:rPr>
              <a:t>有可合一的文字</a:t>
            </a:r>
            <a:r>
              <a:rPr lang="en-US" altLang="zh-CN" sz="2400" b="1" dirty="0">
                <a:solidFill>
                  <a:srgbClr val="000000"/>
                </a:solidFill>
                <a:latin typeface="黑体" panose="02010609060101010101" pitchFamily="49" charset="-122"/>
                <a:ea typeface="黑体" panose="02010609060101010101" pitchFamily="49" charset="-122"/>
              </a:rPr>
              <a:t>P(x)</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P(f(a))</a:t>
            </a:r>
            <a:r>
              <a:rPr lang="zh-CN" altLang="en-US" sz="2400" b="1" dirty="0">
                <a:solidFill>
                  <a:srgbClr val="000000"/>
                </a:solidFill>
                <a:latin typeface="黑体" panose="02010609060101010101" pitchFamily="49" charset="-122"/>
                <a:ea typeface="黑体" panose="02010609060101010101" pitchFamily="49" charset="-122"/>
                <a:sym typeface="cajcd fnta1" pitchFamily="18" charset="2"/>
              </a:rPr>
              <a:t>，</a:t>
            </a:r>
            <a:r>
              <a:rPr lang="zh-CN" altLang="en-US" sz="2400" b="1" dirty="0">
                <a:solidFill>
                  <a:srgbClr val="000000"/>
                </a:solidFill>
                <a:latin typeface="黑体" panose="02010609060101010101" pitchFamily="49" charset="-122"/>
                <a:ea typeface="黑体" panose="02010609060101010101" pitchFamily="49" charset="-122"/>
              </a:rPr>
              <a:t>若用它们的最一般合一</a:t>
            </a:r>
            <a:r>
              <a:rPr lang="en-US" altLang="zh-CN" sz="2400" b="1" dirty="0">
                <a:solidFill>
                  <a:srgbClr val="000000"/>
                </a:solidFill>
                <a:latin typeface="黑体" panose="02010609060101010101" pitchFamily="49" charset="-122"/>
                <a:ea typeface="黑体" panose="02010609060101010101" pitchFamily="49" charset="-122"/>
                <a:sym typeface="cajcd fnta7" pitchFamily="18" charset="2"/>
              </a:rPr>
              <a:t>θ={f(a)/x}</a:t>
            </a:r>
            <a:r>
              <a:rPr lang="zh-CN" altLang="en-US" sz="2400" b="1" dirty="0">
                <a:solidFill>
                  <a:srgbClr val="000000"/>
                </a:solidFill>
                <a:latin typeface="黑体" panose="02010609060101010101" pitchFamily="49" charset="-122"/>
                <a:ea typeface="黑体" panose="02010609060101010101" pitchFamily="49" charset="-122"/>
              </a:rPr>
              <a:t>进行代换，得到</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Bef>
                <a:spcPct val="30000"/>
              </a:spcBef>
              <a:spcAft>
                <a:spcPct val="3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sym typeface="cajcd fnta7" pitchFamily="18" charset="2"/>
              </a:rPr>
              <a:t>θ=P(f(a))</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a7" pitchFamily="18" charset="2"/>
              </a:rPr>
              <a:t>Q(f(a))</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Bef>
                <a:spcPct val="30000"/>
              </a:spcBef>
              <a:spcAft>
                <a:spcPct val="30000"/>
              </a:spcAft>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此时可对</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sym typeface="cajcd fnta7" pitchFamily="18" charset="2"/>
              </a:rPr>
              <a:t>θ</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0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进行归结，从而得到</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0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0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的二元归结式。</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Bef>
                <a:spcPct val="30000"/>
              </a:spcBef>
              <a:spcAft>
                <a:spcPct val="30000"/>
              </a:spcAft>
              <a:buNone/>
            </a:pPr>
            <a:r>
              <a:rPr lang="zh-CN" altLang="en-US" sz="2400" b="1" dirty="0">
                <a:solidFill>
                  <a:srgbClr val="000000"/>
                </a:solidFill>
                <a:latin typeface="黑体" panose="02010609060101010101" pitchFamily="49" charset="-122"/>
                <a:ea typeface="黑体" panose="02010609060101010101" pitchFamily="49" charset="-122"/>
              </a:rPr>
              <a:t>    对</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sym typeface="cajcd fnta7" pitchFamily="18" charset="2"/>
              </a:rPr>
              <a:t>θ</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2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分别选</a:t>
            </a:r>
            <a:r>
              <a:rPr lang="en-US" altLang="zh-CN" sz="2400" b="1" dirty="0">
                <a:solidFill>
                  <a:srgbClr val="000000"/>
                </a:solidFill>
                <a:latin typeface="黑体" panose="02010609060101010101" pitchFamily="49" charset="-122"/>
                <a:ea typeface="黑体" panose="02010609060101010101" pitchFamily="49" charset="-122"/>
              </a:rPr>
              <a:t>L</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rPr>
              <a:t>=P(f(a)),L</a:t>
            </a:r>
            <a:r>
              <a:rPr lang="en-US" altLang="zh-CN" sz="2400" b="1" baseline="-22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P(y)</a:t>
            </a: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L</a:t>
            </a:r>
            <a:r>
              <a:rPr lang="en-US" altLang="zh-CN" sz="2400" b="1" baseline="-22000"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和</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L</a:t>
            </a:r>
            <a:r>
              <a:rPr lang="en-US" altLang="zh-CN" sz="2400" b="1" baseline="-22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的最一般合一是</a:t>
            </a:r>
            <a:r>
              <a:rPr lang="zh-CN" altLang="en-US" sz="2400" b="1" dirty="0">
                <a:solidFill>
                  <a:srgbClr val="000000"/>
                </a:solidFill>
                <a:latin typeface="黑体" panose="02010609060101010101" pitchFamily="49" charset="-122"/>
                <a:ea typeface="黑体" panose="02010609060101010101" pitchFamily="49" charset="-122"/>
                <a:sym typeface="cajcd fnta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a7" pitchFamily="18" charset="2"/>
              </a:rPr>
              <a:t>={f(a)/y}</a:t>
            </a:r>
            <a:r>
              <a:rPr lang="zh-CN" altLang="en-US" sz="2400" b="1" dirty="0">
                <a:solidFill>
                  <a:srgbClr val="000000"/>
                </a:solidFill>
                <a:latin typeface="黑体" panose="02010609060101010101" pitchFamily="49" charset="-122"/>
                <a:ea typeface="黑体" panose="02010609060101010101" pitchFamily="49" charset="-122"/>
              </a:rPr>
              <a:t>，则</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Bef>
                <a:spcPct val="30000"/>
              </a:spcBef>
              <a:spcAft>
                <a:spcPct val="3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C</a:t>
            </a:r>
            <a:r>
              <a:rPr lang="en-US" altLang="zh-CN" sz="2400" b="1" baseline="-20000" dirty="0">
                <a:solidFill>
                  <a:srgbClr val="000000"/>
                </a:solidFill>
                <a:latin typeface="黑体" panose="02010609060101010101" pitchFamily="49" charset="-122"/>
                <a:ea typeface="黑体" panose="02010609060101010101" pitchFamily="49" charset="-122"/>
              </a:rPr>
              <a:t>12 </a:t>
            </a:r>
            <a:r>
              <a:rPr lang="en-US" altLang="zh-CN" sz="2400" b="1" dirty="0">
                <a:solidFill>
                  <a:srgbClr val="000000"/>
                </a:solidFill>
                <a:latin typeface="黑体" panose="02010609060101010101" pitchFamily="49" charset="-122"/>
                <a:ea typeface="黑体" panose="02010609060101010101" pitchFamily="49" charset="-122"/>
              </a:rPr>
              <a:t>= R(b)</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∨Q(f(a)</a:t>
            </a:r>
            <a:r>
              <a:rPr lang="en-US" altLang="zh-CN" sz="2400" b="1" dirty="0">
                <a:solidFill>
                  <a:srgbClr val="000000"/>
                </a:solidFill>
                <a:latin typeface="黑体" panose="02010609060101010101" pitchFamily="49" charset="-122"/>
                <a:ea typeface="黑体" panose="02010609060101010101" pitchFamily="49" charset="-122"/>
              </a:rPr>
              <a:t>)</a:t>
            </a:r>
            <a:endParaRPr lang="en-US"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6546"/>
                                        </p:tgtEl>
                                        <p:attrNameLst>
                                          <p:attrName>style.visibility</p:attrName>
                                        </p:attrNameLst>
                                      </p:cBhvr>
                                      <p:to>
                                        <p:strVal val="visible"/>
                                      </p:to>
                                    </p:set>
                                    <p:animEffect transition="in" filter="box(in)">
                                      <p:cBhvr>
                                        <p:cTn id="7" dur="500"/>
                                        <p:tgtEl>
                                          <p:spTgt spid="2365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46"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5" name="内容占位符 2"/>
          <p:cNvSpPr>
            <a:spLocks noGrp="1"/>
          </p:cNvSpPr>
          <p:nvPr>
            <p:ph idx="4294967295"/>
          </p:nvPr>
        </p:nvSpPr>
        <p:spPr>
          <a:xfrm>
            <a:off x="688975" y="1260475"/>
            <a:ext cx="7764463" cy="4664075"/>
          </a:xfrm>
        </p:spPr>
        <p:txBody>
          <a:bodyPr vert="horz" wrap="square" lIns="91440" tIns="45720" rIns="91440" bIns="45720" anchor="t" anchorCtr="0"/>
          <a:p>
            <a:pPr indent="0" eaLnBrk="1" latinLnBrk="0" hangingPunct="1">
              <a:spcBef>
                <a:spcPts val="1200"/>
              </a:spcBef>
              <a:spcAft>
                <a:spcPts val="1200"/>
              </a:spcAft>
            </a:pPr>
            <a:r>
              <a:rPr lang="en-US" altLang="zh-CN" sz="2400" b="1" dirty="0"/>
              <a:t>The algorithm for resolution </a:t>
            </a:r>
            <a:r>
              <a:rPr lang="en-US" altLang="zh-CN" sz="2400" b="1" dirty="0">
                <a:solidFill>
                  <a:srgbClr val="FF3300"/>
                </a:solidFill>
              </a:rPr>
              <a:t>on the predicate calculus</a:t>
            </a:r>
            <a:r>
              <a:rPr lang="en-US" altLang="zh-CN" sz="2400" b="1" dirty="0"/>
              <a:t> is very much like that </a:t>
            </a:r>
            <a:r>
              <a:rPr lang="en-US" altLang="zh-CN" sz="2400" b="1" dirty="0">
                <a:solidFill>
                  <a:srgbClr val="FF3300"/>
                </a:solidFill>
              </a:rPr>
              <a:t>on the propositional calculus</a:t>
            </a:r>
            <a:r>
              <a:rPr lang="en-US" altLang="zh-CN" sz="2400" b="1" dirty="0"/>
              <a:t> except that : </a:t>
            </a:r>
            <a:endParaRPr lang="en-US" altLang="zh-CN" sz="2400" b="1" dirty="0"/>
          </a:p>
          <a:p>
            <a:pPr lvl="1" indent="0" eaLnBrk="1" latinLnBrk="0" hangingPunct="1">
              <a:spcBef>
                <a:spcPts val="1200"/>
              </a:spcBef>
              <a:spcAft>
                <a:spcPts val="1200"/>
              </a:spcAft>
            </a:pPr>
            <a:r>
              <a:rPr lang="en-US" altLang="zh-CN" sz="2400" b="1" dirty="0">
                <a:solidFill>
                  <a:srgbClr val="FF3300"/>
                </a:solidFill>
              </a:rPr>
              <a:t>A literal</a:t>
            </a:r>
            <a:r>
              <a:rPr lang="en-US" altLang="zh-CN" sz="2400" b="1" dirty="0"/>
              <a:t> and </a:t>
            </a:r>
            <a:r>
              <a:rPr lang="en-US" altLang="zh-CN" sz="2400" b="1" dirty="0">
                <a:solidFill>
                  <a:srgbClr val="FF3300"/>
                </a:solidFill>
              </a:rPr>
              <a:t>its negation</a:t>
            </a:r>
            <a:r>
              <a:rPr lang="en-US" altLang="zh-CN" sz="2400" b="1" dirty="0"/>
              <a:t> in parent clauses produce </a:t>
            </a:r>
            <a:r>
              <a:rPr lang="en-US" altLang="zh-CN" sz="2400" b="1" dirty="0">
                <a:solidFill>
                  <a:srgbClr val="FF3300"/>
                </a:solidFill>
              </a:rPr>
              <a:t>a resolvent</a:t>
            </a:r>
            <a:r>
              <a:rPr lang="en-US" altLang="zh-CN" sz="2400" b="1" dirty="0"/>
              <a:t> only if they unify under </a:t>
            </a:r>
            <a:r>
              <a:rPr lang="en-US" altLang="zh-CN" sz="2400" b="1" dirty="0">
                <a:solidFill>
                  <a:srgbClr val="FF3300"/>
                </a:solidFill>
              </a:rPr>
              <a:t>the most general unifier</a:t>
            </a:r>
            <a:r>
              <a:rPr lang="el-GR" altLang="zh-CN" sz="2400" b="1" dirty="0"/>
              <a:t>σ</a:t>
            </a:r>
            <a:r>
              <a:rPr lang="en-US" altLang="zh-CN" sz="2400" b="1" dirty="0"/>
              <a:t>,</a:t>
            </a:r>
            <a:r>
              <a:rPr lang="el-GR" altLang="zh-CN" sz="2400" b="1" dirty="0"/>
              <a:t>σ</a:t>
            </a:r>
            <a:r>
              <a:rPr lang="en-US" altLang="zh-CN" sz="2400" b="1" dirty="0"/>
              <a:t>is then </a:t>
            </a:r>
            <a:r>
              <a:rPr lang="en-US" altLang="zh-CN" sz="2400" b="1" dirty="0">
                <a:solidFill>
                  <a:srgbClr val="FF3300"/>
                </a:solidFill>
              </a:rPr>
              <a:t>applied to</a:t>
            </a:r>
            <a:r>
              <a:rPr lang="en-US" altLang="zh-CN" sz="2400" b="1" dirty="0"/>
              <a:t> the resolvent  before adding it to the </a:t>
            </a:r>
            <a:r>
              <a:rPr lang="en-US" altLang="zh-CN" sz="2400" b="1" dirty="0">
                <a:solidFill>
                  <a:srgbClr val="FF3300"/>
                </a:solidFill>
              </a:rPr>
              <a:t>clause set</a:t>
            </a:r>
            <a:r>
              <a:rPr lang="en-US" altLang="zh-CN" sz="2400" b="1" dirty="0"/>
              <a:t>.</a:t>
            </a:r>
            <a:endParaRPr lang="en-US" altLang="zh-CN" sz="2400" b="1" dirty="0"/>
          </a:p>
          <a:p>
            <a:pPr lvl="1" indent="0" eaLnBrk="1" latinLnBrk="0" hangingPunct="1">
              <a:spcBef>
                <a:spcPts val="1200"/>
              </a:spcBef>
              <a:spcAft>
                <a:spcPts val="1200"/>
              </a:spcAft>
            </a:pPr>
            <a:r>
              <a:rPr lang="en-US" altLang="zh-CN" sz="2400" b="1" dirty="0"/>
              <a:t>The unification </a:t>
            </a:r>
            <a:r>
              <a:rPr lang="en-US" altLang="zh-CN" sz="2400" b="1" dirty="0">
                <a:solidFill>
                  <a:srgbClr val="FF3300"/>
                </a:solidFill>
              </a:rPr>
              <a:t>substitutions</a:t>
            </a:r>
            <a:r>
              <a:rPr lang="en-US" altLang="zh-CN" sz="2400" b="1" dirty="0"/>
              <a:t> used to find the contradiction </a:t>
            </a:r>
            <a:r>
              <a:rPr lang="en-US" altLang="zh-CN" sz="2400" b="1" dirty="0">
                <a:solidFill>
                  <a:srgbClr val="FF3300"/>
                </a:solidFill>
              </a:rPr>
              <a:t>offer variable bindings</a:t>
            </a:r>
            <a:r>
              <a:rPr lang="en-US" altLang="zh-CN" sz="2400" b="1" dirty="0"/>
              <a:t> under which </a:t>
            </a:r>
            <a:r>
              <a:rPr lang="en-US" altLang="zh-CN" sz="2400" b="1" dirty="0">
                <a:solidFill>
                  <a:srgbClr val="FF3300"/>
                </a:solidFill>
              </a:rPr>
              <a:t>the original query</a:t>
            </a:r>
            <a:r>
              <a:rPr lang="en-US" altLang="zh-CN" sz="2400" b="1" dirty="0"/>
              <a:t> is true. </a:t>
            </a:r>
            <a:endParaRPr lang="zh-CN" altLang="en-US" sz="2400" b="1" dirty="0"/>
          </a:p>
        </p:txBody>
      </p:sp>
      <p:pic>
        <p:nvPicPr>
          <p:cNvPr id="2" name="图片 1"/>
          <p:cNvPicPr>
            <a:picLocks noChangeAspect="1"/>
          </p:cNvPicPr>
          <p:nvPr/>
        </p:nvPicPr>
        <p:blipFill>
          <a:blip r:embed="rId1"/>
          <a:stretch>
            <a:fillRect/>
          </a:stretch>
        </p:blipFill>
        <p:spPr>
          <a:xfrm>
            <a:off x="4237355" y="384810"/>
            <a:ext cx="4216400" cy="211518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5" name="Rectangle 2"/>
          <p:cNvSpPr>
            <a:spLocks noGrp="1"/>
          </p:cNvSpPr>
          <p:nvPr>
            <p:ph type="title"/>
          </p:nvPr>
        </p:nvSpPr>
        <p:spPr>
          <a:xfrm>
            <a:off x="609600" y="1828800"/>
            <a:ext cx="7924800" cy="1143000"/>
          </a:xfrm>
        </p:spPr>
        <p:txBody>
          <a:bodyPr vert="horz" wrap="square" lIns="91440" tIns="45720" rIns="91440" bIns="45720" anchor="b" anchorCtr="0"/>
          <a:p>
            <a:pPr eaLnBrk="1" hangingPunct="1"/>
            <a:r>
              <a:rPr lang="zh-CN" altLang="en-US" sz="2400" b="1" dirty="0">
                <a:latin typeface="黑体" panose="02010609060101010101" pitchFamily="49" charset="-122"/>
                <a:ea typeface="黑体" panose="02010609060101010101" pitchFamily="49" charset="-122"/>
              </a:rPr>
              <a:t>设</a:t>
            </a:r>
            <a:r>
              <a:rPr lang="en-US" altLang="zh-CN" sz="2400" b="1" dirty="0">
                <a:latin typeface="黑体" panose="02010609060101010101" pitchFamily="49" charset="-122"/>
                <a:ea typeface="黑体" panose="02010609060101010101" pitchFamily="49" charset="-122"/>
              </a:rPr>
              <a:t>F</a:t>
            </a:r>
            <a:r>
              <a:rPr lang="zh-CN" altLang="en-US" sz="2400" b="1" dirty="0">
                <a:latin typeface="黑体" panose="02010609060101010101" pitchFamily="49" charset="-122"/>
                <a:ea typeface="黑体" panose="02010609060101010101" pitchFamily="49" charset="-122"/>
              </a:rPr>
              <a:t>为已知前提的公式集，</a:t>
            </a:r>
            <a:r>
              <a:rPr lang="en-US" altLang="zh-CN" sz="2400" b="1" dirty="0">
                <a:latin typeface="黑体" panose="02010609060101010101" pitchFamily="49" charset="-122"/>
                <a:ea typeface="黑体" panose="02010609060101010101" pitchFamily="49" charset="-122"/>
              </a:rPr>
              <a:t>Q</a:t>
            </a:r>
            <a:r>
              <a:rPr lang="zh-CN" altLang="en-US" sz="2400" b="1" dirty="0">
                <a:latin typeface="黑体" panose="02010609060101010101" pitchFamily="49" charset="-122"/>
                <a:ea typeface="黑体" panose="02010609060101010101" pitchFamily="49" charset="-122"/>
              </a:rPr>
              <a:t>为目标公式（结论），用归结反演证明</a:t>
            </a:r>
            <a:r>
              <a:rPr lang="en-US" altLang="zh-CN" sz="2400" b="1" dirty="0">
                <a:latin typeface="黑体" panose="02010609060101010101" pitchFamily="49" charset="-122"/>
                <a:ea typeface="黑体" panose="02010609060101010101" pitchFamily="49" charset="-122"/>
              </a:rPr>
              <a:t>Q</a:t>
            </a:r>
            <a:r>
              <a:rPr lang="zh-CN" altLang="en-US" sz="2400" b="1" dirty="0">
                <a:latin typeface="黑体" panose="02010609060101010101" pitchFamily="49" charset="-122"/>
                <a:ea typeface="黑体" panose="02010609060101010101" pitchFamily="49" charset="-122"/>
              </a:rPr>
              <a:t>为真的步骤是：</a:t>
            </a:r>
            <a:endParaRPr lang="zh-CN" altLang="en-US" sz="2400" b="1" dirty="0">
              <a:latin typeface="黑体" panose="02010609060101010101" pitchFamily="49" charset="-122"/>
              <a:ea typeface="黑体" panose="02010609060101010101" pitchFamily="49" charset="-122"/>
            </a:endParaRPr>
          </a:p>
        </p:txBody>
      </p:sp>
      <p:sp>
        <p:nvSpPr>
          <p:cNvPr id="36866" name="Rectangle 3" descr="Rectangle: Click to edit Master text styles&#13;&#10;Second level&#13;&#10;Third level&#13;&#10;Fourth level&#13;&#10;Fifth level"/>
          <p:cNvSpPr>
            <a:spLocks noGrp="1"/>
          </p:cNvSpPr>
          <p:nvPr>
            <p:ph idx="1"/>
          </p:nvPr>
        </p:nvSpPr>
        <p:spPr>
          <a:xfrm>
            <a:off x="685800" y="3124200"/>
            <a:ext cx="7924800" cy="2971800"/>
          </a:xfrm>
        </p:spPr>
        <p:txBody>
          <a:bodyPr vert="horz" wrap="square" lIns="91440" tIns="45720" rIns="91440" bIns="45720" anchor="t" anchorCtr="0"/>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）否定</a:t>
            </a:r>
            <a:r>
              <a:rPr lang="en-US" altLang="zh-CN" sz="2400" b="1" dirty="0">
                <a:solidFill>
                  <a:srgbClr val="000000"/>
                </a:solidFill>
                <a:latin typeface="黑体" panose="02010609060101010101" pitchFamily="49" charset="-122"/>
                <a:ea typeface="黑体" panose="02010609060101010101" pitchFamily="49" charset="-122"/>
              </a:rPr>
              <a:t>Q</a:t>
            </a:r>
            <a:r>
              <a:rPr lang="zh-CN" altLang="en-US" sz="2400" b="1" dirty="0">
                <a:solidFill>
                  <a:srgbClr val="000000"/>
                </a:solidFill>
                <a:latin typeface="黑体" panose="02010609060101010101" pitchFamily="49" charset="-122"/>
                <a:ea typeface="黑体" panose="02010609060101010101" pitchFamily="49" charset="-122"/>
              </a:rPr>
              <a:t>，得到</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Q</a:t>
            </a:r>
            <a:r>
              <a:rPr lang="zh-CN" altLang="en-US" sz="2400" b="1" dirty="0">
                <a:solidFill>
                  <a:srgbClr val="000000"/>
                </a:solidFill>
                <a:latin typeface="黑体" panose="02010609060101010101" pitchFamily="49" charset="-122"/>
                <a:ea typeface="黑体" panose="02010609060101010101" pitchFamily="49" charset="-122"/>
              </a:rPr>
              <a:t>。</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）把</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Q</a:t>
            </a:r>
            <a:r>
              <a:rPr lang="zh-CN" altLang="en-US" sz="2400" b="1" dirty="0">
                <a:solidFill>
                  <a:srgbClr val="000000"/>
                </a:solidFill>
                <a:latin typeface="黑体" panose="02010609060101010101" pitchFamily="49" charset="-122"/>
                <a:ea typeface="黑体" panose="02010609060101010101" pitchFamily="49" charset="-122"/>
              </a:rPr>
              <a:t>并入到公式集</a:t>
            </a:r>
            <a:r>
              <a:rPr lang="en-US" altLang="zh-CN" sz="2400" b="1" dirty="0">
                <a:solidFill>
                  <a:srgbClr val="000000"/>
                </a:solidFill>
                <a:latin typeface="黑体" panose="02010609060101010101" pitchFamily="49" charset="-122"/>
                <a:ea typeface="黑体" panose="02010609060101010101" pitchFamily="49" charset="-122"/>
              </a:rPr>
              <a:t>F</a:t>
            </a:r>
            <a:r>
              <a:rPr lang="zh-CN" altLang="en-US" sz="2400" b="1" dirty="0">
                <a:solidFill>
                  <a:srgbClr val="000000"/>
                </a:solidFill>
                <a:latin typeface="黑体" panose="02010609060101010101" pitchFamily="49" charset="-122"/>
                <a:ea typeface="黑体" panose="02010609060101010101" pitchFamily="49" charset="-122"/>
              </a:rPr>
              <a:t>中，得到</a:t>
            </a:r>
            <a:r>
              <a:rPr lang="en-US" altLang="zh-CN" sz="2400" b="1" dirty="0">
                <a:solidFill>
                  <a:srgbClr val="000000"/>
                </a:solidFill>
                <a:latin typeface="黑体" panose="02010609060101010101" pitchFamily="49" charset="-122"/>
                <a:ea typeface="黑体" panose="02010609060101010101" pitchFamily="49" charset="-122"/>
              </a:rPr>
              <a:t>{F</a:t>
            </a:r>
            <a:r>
              <a:rPr lang="zh-CN" altLang="en-US" sz="2400" b="1" dirty="0">
                <a:solidFill>
                  <a:srgbClr val="000000"/>
                </a:solidFill>
                <a:latin typeface="黑体" panose="02010609060101010101" pitchFamily="49" charset="-122"/>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Q}</a:t>
            </a:r>
            <a:r>
              <a:rPr lang="zh-CN" altLang="en-US" sz="2400" b="1" dirty="0">
                <a:solidFill>
                  <a:srgbClr val="000000"/>
                </a:solidFill>
                <a:latin typeface="黑体" panose="02010609060101010101" pitchFamily="49" charset="-122"/>
                <a:ea typeface="黑体" panose="02010609060101010101" pitchFamily="49" charset="-122"/>
              </a:rPr>
              <a:t>。</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3</a:t>
            </a:r>
            <a:r>
              <a:rPr lang="zh-CN" altLang="en-US" sz="2400" b="1" dirty="0">
                <a:solidFill>
                  <a:srgbClr val="000000"/>
                </a:solidFill>
                <a:latin typeface="黑体" panose="02010609060101010101" pitchFamily="49" charset="-122"/>
                <a:ea typeface="黑体" panose="02010609060101010101" pitchFamily="49" charset="-122"/>
              </a:rPr>
              <a:t>）把公式集</a:t>
            </a:r>
            <a:r>
              <a:rPr lang="en-US" altLang="zh-CN" sz="2400" b="1" dirty="0">
                <a:solidFill>
                  <a:srgbClr val="000000"/>
                </a:solidFill>
                <a:latin typeface="黑体" panose="02010609060101010101" pitchFamily="49" charset="-122"/>
                <a:ea typeface="黑体" panose="02010609060101010101" pitchFamily="49" charset="-122"/>
              </a:rPr>
              <a:t>{F</a:t>
            </a:r>
            <a:r>
              <a:rPr lang="zh-CN" altLang="en-US" sz="2400" b="1" dirty="0">
                <a:solidFill>
                  <a:srgbClr val="000000"/>
                </a:solidFill>
                <a:latin typeface="黑体" panose="02010609060101010101" pitchFamily="49" charset="-122"/>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sym typeface="cajcd fntbd" pitchFamily="18" charset="2"/>
              </a:rPr>
              <a:t> </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Q }</a:t>
            </a:r>
            <a:r>
              <a:rPr lang="zh-CN" altLang="en-US" sz="2400" b="1" dirty="0">
                <a:solidFill>
                  <a:srgbClr val="000000"/>
                </a:solidFill>
                <a:latin typeface="黑体" panose="02010609060101010101" pitchFamily="49" charset="-122"/>
                <a:ea typeface="黑体" panose="02010609060101010101" pitchFamily="49" charset="-122"/>
              </a:rPr>
              <a:t>化为子句集</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4</a:t>
            </a:r>
            <a:r>
              <a:rPr lang="zh-CN" altLang="en-US" sz="2400" b="1" dirty="0">
                <a:solidFill>
                  <a:srgbClr val="000000"/>
                </a:solidFill>
                <a:latin typeface="黑体" panose="02010609060101010101" pitchFamily="49" charset="-122"/>
                <a:ea typeface="黑体" panose="02010609060101010101" pitchFamily="49" charset="-122"/>
              </a:rPr>
              <a:t>）应用归结原理对子句集</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中的子句进行归结，并把每次归结得到的归结式都并入</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中。如此反复进行，若出现了空子句，则停止归结，此时就证明了</a:t>
            </a:r>
            <a:r>
              <a:rPr lang="en-US" altLang="zh-CN" sz="2400" b="1" dirty="0">
                <a:solidFill>
                  <a:srgbClr val="000000"/>
                </a:solidFill>
                <a:latin typeface="黑体" panose="02010609060101010101" pitchFamily="49" charset="-122"/>
                <a:ea typeface="黑体" panose="02010609060101010101" pitchFamily="49" charset="-122"/>
              </a:rPr>
              <a:t>Q</a:t>
            </a:r>
            <a:r>
              <a:rPr lang="zh-CN" altLang="en-US" sz="2400" b="1" dirty="0">
                <a:solidFill>
                  <a:srgbClr val="000000"/>
                </a:solidFill>
                <a:latin typeface="黑体" panose="02010609060101010101" pitchFamily="49" charset="-122"/>
                <a:ea typeface="黑体" panose="02010609060101010101" pitchFamily="49" charset="-122"/>
              </a:rPr>
              <a:t>为真。</a:t>
            </a:r>
            <a:endParaRPr lang="zh-CN" altLang="en-US" sz="2400" b="1" dirty="0">
              <a:solidFill>
                <a:srgbClr val="000000"/>
              </a:solidFill>
              <a:latin typeface="黑体" panose="02010609060101010101" pitchFamily="49" charset="-122"/>
              <a:ea typeface="黑体" panose="02010609060101010101" pitchFamily="49" charset="-122"/>
            </a:endParaRPr>
          </a:p>
        </p:txBody>
      </p:sp>
      <p:sp>
        <p:nvSpPr>
          <p:cNvPr id="36867" name="Rectangle 4"/>
          <p:cNvSpPr>
            <a:spLocks noRot="1"/>
          </p:cNvSpPr>
          <p:nvPr/>
        </p:nvSpPr>
        <p:spPr>
          <a:xfrm>
            <a:off x="304800" y="228600"/>
            <a:ext cx="8159750" cy="685800"/>
          </a:xfrm>
          <a:prstGeom prst="rect">
            <a:avLst/>
          </a:prstGeom>
          <a:noFill/>
          <a:ln w="9525">
            <a:noFill/>
          </a:ln>
        </p:spPr>
        <p:txBody>
          <a:bodyPr anchor="ctr" anchorCtr="0"/>
          <a:p>
            <a:pPr algn="ctr"/>
            <a:r>
              <a:rPr lang="zh-CN" altLang="en-US" sz="3200" b="1" dirty="0">
                <a:solidFill>
                  <a:schemeClr val="tx2"/>
                </a:solidFill>
                <a:latin typeface="华文新魏" panose="02010800040101010101" pitchFamily="2" charset="-122"/>
                <a:ea typeface="华文新魏" panose="02010800040101010101" pitchFamily="2" charset="-122"/>
              </a:rPr>
              <a:t>归结反演</a:t>
            </a:r>
            <a:endParaRPr lang="zh-CN" altLang="en-US" sz="3200" b="1" dirty="0">
              <a:solidFill>
                <a:schemeClr val="tx2"/>
              </a:solidFill>
              <a:latin typeface="华文新魏" panose="02010800040101010101" pitchFamily="2" charset="-122"/>
              <a:ea typeface="华文新魏" panose="02010800040101010101" pitchFamily="2" charset="-122"/>
            </a:endParaRPr>
          </a:p>
        </p:txBody>
      </p:sp>
      <p:sp>
        <p:nvSpPr>
          <p:cNvPr id="36868" name="Rectangle 5"/>
          <p:cNvSpPr/>
          <p:nvPr/>
        </p:nvSpPr>
        <p:spPr>
          <a:xfrm>
            <a:off x="596900" y="1066800"/>
            <a:ext cx="7843838" cy="603250"/>
          </a:xfrm>
          <a:prstGeom prst="rect">
            <a:avLst/>
          </a:prstGeom>
          <a:noFill/>
          <a:ln w="9525">
            <a:noFill/>
          </a:ln>
        </p:spPr>
        <p:txBody>
          <a:bodyPr wrap="none" anchor="t" anchorCtr="0">
            <a:spAutoFit/>
          </a:bodyPr>
          <a:p>
            <a:pPr marL="457200" indent="-457200" eaLnBrk="0" hangingPunct="0">
              <a:lnSpc>
                <a:spcPct val="140000"/>
              </a:lnSpc>
            </a:pPr>
            <a:r>
              <a:rPr lang="zh-CN" altLang="en-US" b="1" dirty="0">
                <a:latin typeface="黑体" panose="02010609060101010101" pitchFamily="49" charset="-122"/>
                <a:ea typeface="黑体" panose="02010609060101010101" pitchFamily="49" charset="-122"/>
              </a:rPr>
              <a:t>定义：应用归结原理证明结论为真的过程称为</a:t>
            </a:r>
            <a:r>
              <a:rPr lang="zh-CN" altLang="en-US" b="1" dirty="0">
                <a:solidFill>
                  <a:schemeClr val="tx2"/>
                </a:solidFill>
                <a:latin typeface="黑体" panose="02010609060101010101" pitchFamily="49" charset="-122"/>
                <a:ea typeface="黑体" panose="02010609060101010101" pitchFamily="49" charset="-122"/>
              </a:rPr>
              <a:t>归结反演</a:t>
            </a:r>
            <a:r>
              <a:rPr lang="zh-CN" altLang="en-US" b="1" dirty="0">
                <a:latin typeface="黑体" panose="02010609060101010101" pitchFamily="49" charset="-122"/>
                <a:ea typeface="黑体" panose="02010609060101010101" pitchFamily="49" charset="-122"/>
              </a:rPr>
              <a:t>。</a:t>
            </a:r>
            <a:endParaRPr lang="zh-CN" altLang="en-US" b="1" dirty="0">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9618" name="Rectangle 2" descr="Rectangle: Click to edit Master text styles&#13;&#10;Second level&#13;&#10;Third level&#13;&#10;Fourth level&#13;&#10;Fifth level"/>
          <p:cNvSpPr>
            <a:spLocks noGrp="1"/>
          </p:cNvSpPr>
          <p:nvPr>
            <p:ph idx="1"/>
          </p:nvPr>
        </p:nvSpPr>
        <p:spPr>
          <a:xfrm>
            <a:off x="800100" y="457200"/>
            <a:ext cx="8039100" cy="6019800"/>
          </a:xfrm>
        </p:spPr>
        <p:txBody>
          <a:bodyPr vert="horz" wrap="square" lIns="91440" tIns="45720" rIns="91440" bIns="45720" anchor="t" anchorCtr="0"/>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例 已知</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F: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aa" pitchFamily="18" charset="2"/>
              </a:rPr>
              <a:t>x)</a:t>
            </a:r>
            <a:r>
              <a:rPr lang="en-US" altLang="zh-CN" sz="2400" b="1" dirty="0">
                <a:solidFill>
                  <a:srgbClr val="FF5050"/>
                </a:solidFill>
                <a:latin typeface="黑体" panose="02010609060101010101" pitchFamily="49" charset="-122"/>
                <a:ea typeface="黑体" panose="02010609060101010101" pitchFamily="49" charset="-122"/>
                <a:sym typeface="cajcd fntaa"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aa"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aa" pitchFamily="18" charset="2"/>
              </a:rPr>
              <a:t>y)(A(x,y)</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aa" pitchFamily="18" charset="2"/>
              </a:rPr>
              <a:t>B(y))</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y)(C(y)</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D(x,y))</a:t>
            </a:r>
            <a:r>
              <a:rPr lang="en-US" altLang="zh-CN" sz="2400" b="1" dirty="0">
                <a:solidFill>
                  <a:srgbClr val="FF5050"/>
                </a:solidFill>
                <a:latin typeface="黑体" panose="02010609060101010101" pitchFamily="49" charset="-122"/>
                <a:ea typeface="黑体" panose="02010609060101010101" pitchFamily="49" charset="-122"/>
                <a:sym typeface="Wingdings" panose="05000000000000000000" pitchFamily="2" charset="2"/>
              </a:rPr>
              <a:t>)</a:t>
            </a:r>
            <a:endParaRPr lang="en-US" altLang="zh-CN" sz="2400" b="1" dirty="0">
              <a:solidFill>
                <a:srgbClr val="FF505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G: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x)C(x)</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x)(</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y)(A(x,y)</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B(y))</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求证：</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G</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是</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F</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的逻辑结论。</a:t>
            </a:r>
            <a:endPar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证</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首先把</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F</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和</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G</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化为子句集：</a:t>
            </a:r>
            <a:endPar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F: (1)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A(x,y)∨</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B(y)</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C(f(x))</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(2)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A(x,y)</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B(y)</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∨D</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(x,f(x))</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G: (3)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C(z)</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(4) A(a,b)</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(5) B(b)</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90000"/>
              </a:lnSpc>
              <a:spcAft>
                <a:spcPct val="20000"/>
              </a:spcAft>
              <a:buNone/>
            </a:pP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90000"/>
              </a:lnSpc>
              <a:spcAft>
                <a:spcPct val="20000"/>
              </a:spcAft>
              <a:buNone/>
            </a:pPr>
            <a:endPar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9618"/>
                                        </p:tgtEl>
                                        <p:attrNameLst>
                                          <p:attrName>style.visibility</p:attrName>
                                        </p:attrNameLst>
                                      </p:cBhvr>
                                      <p:to>
                                        <p:strVal val="visible"/>
                                      </p:to>
                                    </p:set>
                                    <p:animEffect transition="in" filter="blinds(horizontal)">
                                      <p:cBhvr>
                                        <p:cTn id="7" dur="500"/>
                                        <p:tgtEl>
                                          <p:spTgt spid="239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1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0642" name="Rectangle 2" descr="Rectangle: Click to edit Master text styles&#13;&#10;Second level&#13;&#10;Third level&#13;&#10;Fourth level&#13;&#10;Fifth level"/>
          <p:cNvSpPr>
            <a:spLocks noGrp="1"/>
          </p:cNvSpPr>
          <p:nvPr>
            <p:ph idx="1"/>
          </p:nvPr>
        </p:nvSpPr>
        <p:spPr>
          <a:xfrm>
            <a:off x="685800" y="914400"/>
            <a:ext cx="8153400" cy="4800600"/>
          </a:xfrm>
        </p:spPr>
        <p:txBody>
          <a:bodyPr vert="horz" wrap="square" lIns="91440" tIns="45720" rIns="91440" bIns="45720" anchor="t" anchorCtr="0"/>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下面进行归结：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(6)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A(x,y)∨</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B(y)  </a:t>
            </a:r>
            <a:r>
              <a:rPr lang="zh-CN" altLang="en-US" sz="2400" b="1" dirty="0">
                <a:solidFill>
                  <a:srgbClr val="000000"/>
                </a:solidFill>
                <a:latin typeface="黑体" panose="02010609060101010101" pitchFamily="49" charset="-122"/>
                <a:ea typeface="黑体" panose="02010609060101010101" pitchFamily="49" charset="-122"/>
              </a:rPr>
              <a:t>由</a:t>
            </a:r>
            <a:r>
              <a:rPr lang="en-US" altLang="zh-CN" sz="2400" b="1"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(3)</a:t>
            </a:r>
            <a:r>
              <a:rPr lang="zh-CN" altLang="en-US" sz="2400" b="1" dirty="0">
                <a:solidFill>
                  <a:srgbClr val="000000"/>
                </a:solidFill>
                <a:latin typeface="黑体" panose="02010609060101010101" pitchFamily="49" charset="-122"/>
                <a:ea typeface="黑体" panose="02010609060101010101" pitchFamily="49" charset="-122"/>
              </a:rPr>
              <a:t>归结，</a:t>
            </a:r>
            <a:r>
              <a:rPr lang="en-US" altLang="zh-CN" sz="2400" b="1" dirty="0">
                <a:solidFill>
                  <a:srgbClr val="000000"/>
                </a:solidFill>
                <a:latin typeface="黑体" panose="02010609060101010101" pitchFamily="49" charset="-122"/>
                <a:ea typeface="黑体" panose="02010609060101010101" pitchFamily="49" charset="-122"/>
              </a:rPr>
              <a:t>{f(x)/z}</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(7)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B(b)             </a:t>
            </a:r>
            <a:r>
              <a:rPr lang="zh-CN" altLang="en-US" sz="2400" b="1" dirty="0">
                <a:solidFill>
                  <a:srgbClr val="000000"/>
                </a:solidFill>
                <a:latin typeface="黑体" panose="02010609060101010101" pitchFamily="49" charset="-122"/>
                <a:ea typeface="黑体" panose="02010609060101010101" pitchFamily="49" charset="-122"/>
              </a:rPr>
              <a:t>由</a:t>
            </a:r>
            <a:r>
              <a:rPr lang="en-US" altLang="zh-CN" sz="2400" b="1" dirty="0">
                <a:solidFill>
                  <a:srgbClr val="000000"/>
                </a:solidFill>
                <a:latin typeface="黑体" panose="02010609060101010101" pitchFamily="49" charset="-122"/>
                <a:ea typeface="黑体" panose="02010609060101010101" pitchFamily="49" charset="-122"/>
              </a:rPr>
              <a:t>(4)</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(6)</a:t>
            </a:r>
            <a:r>
              <a:rPr lang="zh-CN" altLang="en-US" sz="2400" b="1" dirty="0">
                <a:solidFill>
                  <a:srgbClr val="000000"/>
                </a:solidFill>
                <a:latin typeface="黑体" panose="02010609060101010101" pitchFamily="49" charset="-122"/>
                <a:ea typeface="黑体" panose="02010609060101010101" pitchFamily="49" charset="-122"/>
              </a:rPr>
              <a:t>归结，</a:t>
            </a:r>
            <a:r>
              <a:rPr lang="en-US" altLang="zh-CN" sz="2400" b="1" dirty="0">
                <a:solidFill>
                  <a:srgbClr val="000000"/>
                </a:solidFill>
                <a:latin typeface="黑体" panose="02010609060101010101" pitchFamily="49" charset="-122"/>
                <a:ea typeface="黑体" panose="02010609060101010101" pitchFamily="49" charset="-122"/>
              </a:rPr>
              <a:t>{a/x,b/y}</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(8) NIL(</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空子句）        </a:t>
            </a:r>
            <a:r>
              <a:rPr lang="zh-CN" altLang="en-US" sz="2400" b="1" dirty="0">
                <a:solidFill>
                  <a:srgbClr val="000000"/>
                </a:solidFill>
                <a:latin typeface="黑体" panose="02010609060101010101" pitchFamily="49" charset="-122"/>
                <a:ea typeface="黑体" panose="02010609060101010101" pitchFamily="49" charset="-122"/>
              </a:rPr>
              <a:t>由</a:t>
            </a:r>
            <a:r>
              <a:rPr lang="en-US" altLang="zh-CN" sz="2400" b="1" dirty="0">
                <a:solidFill>
                  <a:srgbClr val="000000"/>
                </a:solidFill>
                <a:latin typeface="黑体" panose="02010609060101010101" pitchFamily="49" charset="-122"/>
                <a:ea typeface="黑体" panose="02010609060101010101" pitchFamily="49" charset="-122"/>
              </a:rPr>
              <a:t>(5)</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(7)</a:t>
            </a:r>
            <a:r>
              <a:rPr lang="zh-CN" altLang="en-US" sz="2400" b="1" dirty="0">
                <a:solidFill>
                  <a:srgbClr val="000000"/>
                </a:solidFill>
                <a:latin typeface="黑体" panose="02010609060101010101" pitchFamily="49" charset="-122"/>
                <a:ea typeface="黑体" panose="02010609060101010101" pitchFamily="49" charset="-122"/>
              </a:rPr>
              <a:t>归结</a:t>
            </a:r>
            <a:endPar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所以</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G</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是</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F</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的逻辑结论。</a:t>
            </a:r>
            <a:endPar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90000"/>
              </a:lnSpc>
              <a:buNone/>
            </a:pPr>
            <a:endPar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90000"/>
              </a:lnSpc>
              <a:buNone/>
            </a:pP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上述归结过程可用图</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1</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所示的归结树表示</a:t>
            </a:r>
            <a:endPar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0642"/>
                                        </p:tgtEl>
                                        <p:attrNameLst>
                                          <p:attrName>style.visibility</p:attrName>
                                        </p:attrNameLst>
                                      </p:cBhvr>
                                      <p:to>
                                        <p:strVal val="visible"/>
                                      </p:to>
                                    </p:set>
                                    <p:animEffect transition="in" filter="checkerboard(across)">
                                      <p:cBhvr>
                                        <p:cTn id="7" dur="500"/>
                                        <p:tgtEl>
                                          <p:spTgt spid="240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064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 name="Group 2"/>
          <p:cNvGrpSpPr/>
          <p:nvPr/>
        </p:nvGrpSpPr>
        <p:grpSpPr>
          <a:xfrm>
            <a:off x="762000" y="914400"/>
            <a:ext cx="7467600" cy="4648200"/>
            <a:chOff x="1152" y="576"/>
            <a:chExt cx="3504" cy="2928"/>
          </a:xfrm>
        </p:grpSpPr>
        <p:sp>
          <p:nvSpPr>
            <p:cNvPr id="39938" name="Rectangle 3"/>
            <p:cNvSpPr/>
            <p:nvPr/>
          </p:nvSpPr>
          <p:spPr>
            <a:xfrm>
              <a:off x="1152" y="576"/>
              <a:ext cx="172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spcBef>
                  <a:spcPct val="20000"/>
                </a:spcBef>
                <a:buClr>
                  <a:schemeClr val="tx1"/>
                </a:buClr>
                <a:buSzPct val="75000"/>
                <a:buFont typeface="Wingdings" panose="05000000000000000000" pitchFamily="2" charset="2"/>
              </a:pPr>
              <a:r>
                <a:rPr lang="en-US" altLang="zh-CN" sz="18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A(x,y) </a:t>
              </a:r>
              <a:r>
                <a:rPr lang="en-US" altLang="zh-CN" sz="18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sz="2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B(y) </a:t>
              </a:r>
              <a:r>
                <a:rPr lang="en-US" altLang="zh-CN" sz="18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C(f(x))</a:t>
              </a:r>
              <a:endPar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p:txBody>
        </p:sp>
        <p:sp>
          <p:nvSpPr>
            <p:cNvPr id="39939" name="Rectangle 4"/>
            <p:cNvSpPr/>
            <p:nvPr/>
          </p:nvSpPr>
          <p:spPr>
            <a:xfrm>
              <a:off x="1776" y="1296"/>
              <a:ext cx="1152"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latin typeface="Times New Roman" panose="02020603050405020304" pitchFamily="31" charset="0"/>
                  <a:ea typeface="黑体" panose="02010609060101010101" pitchFamily="49" charset="-122"/>
                  <a:sym typeface="cajcd fntbd" pitchFamily="18" charset="2"/>
                </a:rPr>
                <a:t> </a:t>
              </a:r>
              <a:r>
                <a:rPr lang="en-US" altLang="zh-CN" sz="2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A(x,y) </a:t>
              </a:r>
              <a:r>
                <a:rPr lang="en-US" altLang="zh-CN" sz="18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sz="18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B(y)</a:t>
              </a:r>
              <a:endPar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p:txBody>
        </p:sp>
        <p:sp>
          <p:nvSpPr>
            <p:cNvPr id="39940" name="Rectangle 5"/>
            <p:cNvSpPr/>
            <p:nvPr/>
          </p:nvSpPr>
          <p:spPr>
            <a:xfrm>
              <a:off x="3696" y="576"/>
              <a:ext cx="720"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spcBef>
                  <a:spcPct val="20000"/>
                </a:spcBef>
                <a:buClr>
                  <a:schemeClr val="tx2"/>
                </a:buClr>
                <a:buSzPct val="90000"/>
                <a:buFont typeface="Symbol" panose="05050102010706020507" pitchFamily="18" charset="2"/>
              </a:pPr>
              <a:r>
                <a:rPr lang="en-US" altLang="zh-CN" sz="2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C(z)</a:t>
              </a:r>
              <a:endPar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p:txBody>
        </p:sp>
        <p:sp>
          <p:nvSpPr>
            <p:cNvPr id="39941" name="Rectangle 6"/>
            <p:cNvSpPr/>
            <p:nvPr/>
          </p:nvSpPr>
          <p:spPr>
            <a:xfrm>
              <a:off x="3936" y="1296"/>
              <a:ext cx="720" cy="28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latin typeface="Arial" panose="020B0604020202020204" pitchFamily="34" charset="0"/>
                  <a:ea typeface="黑体" panose="02010609060101010101" pitchFamily="49" charset="-122"/>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A(a,b)</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39942" name="Rectangle 7"/>
            <p:cNvSpPr/>
            <p:nvPr/>
          </p:nvSpPr>
          <p:spPr>
            <a:xfrm>
              <a:off x="3840" y="1872"/>
              <a:ext cx="720" cy="28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latin typeface="Arial" panose="020B0604020202020204" pitchFamily="34" charset="0"/>
                  <a:ea typeface="黑体" panose="02010609060101010101" pitchFamily="49" charset="-122"/>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B(b)</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39943" name="Rectangle 8"/>
            <p:cNvSpPr/>
            <p:nvPr/>
          </p:nvSpPr>
          <p:spPr>
            <a:xfrm>
              <a:off x="2304" y="1872"/>
              <a:ext cx="720" cy="28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2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B(b)</a:t>
              </a:r>
              <a:endPar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p:txBody>
        </p:sp>
        <p:sp>
          <p:nvSpPr>
            <p:cNvPr id="39944" name="Rectangle 9"/>
            <p:cNvSpPr/>
            <p:nvPr/>
          </p:nvSpPr>
          <p:spPr>
            <a:xfrm>
              <a:off x="2976" y="2448"/>
              <a:ext cx="720" cy="28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latin typeface="Arial" panose="020B0604020202020204" pitchFamily="34" charset="0"/>
                  <a:ea typeface="黑体" panose="02010609060101010101" pitchFamily="49" charset="-122"/>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Wingdings" panose="05000000000000000000" pitchFamily="2" charset="2"/>
                </a:rPr>
                <a:t>NIL</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39945" name="Text Box 10"/>
            <p:cNvSpPr txBox="1"/>
            <p:nvPr/>
          </p:nvSpPr>
          <p:spPr>
            <a:xfrm>
              <a:off x="2208" y="3216"/>
              <a:ext cx="1776" cy="288"/>
            </a:xfrm>
            <a:prstGeom prst="rect">
              <a:avLst/>
            </a:prstGeom>
            <a:noFill/>
            <a:ln w="28575">
              <a:noFill/>
            </a:ln>
          </p:spPr>
          <p:txBody>
            <a:bodyPr anchor="t" anchorCtr="0">
              <a:spAutoFit/>
            </a:bodyPr>
            <a:p>
              <a:pPr algn="ctr">
                <a:spcBef>
                  <a:spcPct val="50000"/>
                </a:spcBef>
              </a:pPr>
              <a:r>
                <a:rPr lang="zh-CN" altLang="en-US" b="1" dirty="0">
                  <a:solidFill>
                    <a:srgbClr val="000000"/>
                  </a:solidFill>
                  <a:latin typeface="华文新魏" panose="02010800040101010101" pitchFamily="2" charset="-122"/>
                  <a:ea typeface="黑体" panose="02010609060101010101" pitchFamily="49" charset="-122"/>
                </a:rPr>
                <a:t>图</a:t>
              </a:r>
              <a:r>
                <a:rPr lang="en-US" altLang="zh-CN" b="1" dirty="0">
                  <a:solidFill>
                    <a:srgbClr val="000000"/>
                  </a:solidFill>
                  <a:latin typeface="华文新魏" panose="02010800040101010101" pitchFamily="2" charset="-122"/>
                  <a:ea typeface="黑体" panose="02010609060101010101" pitchFamily="49" charset="-122"/>
                </a:rPr>
                <a:t>1</a:t>
              </a:r>
              <a:r>
                <a:rPr lang="zh-CN" altLang="en-US" b="1" dirty="0">
                  <a:solidFill>
                    <a:srgbClr val="000000"/>
                  </a:solidFill>
                  <a:latin typeface="华文新魏" panose="02010800040101010101" pitchFamily="2" charset="-122"/>
                  <a:ea typeface="黑体" panose="02010609060101010101" pitchFamily="49" charset="-122"/>
                </a:rPr>
                <a:t>　归结树</a:t>
              </a:r>
              <a:endParaRPr lang="zh-CN" altLang="en-US" b="1" dirty="0">
                <a:solidFill>
                  <a:srgbClr val="000000"/>
                </a:solidFill>
                <a:latin typeface="华文新魏" panose="02010800040101010101" pitchFamily="2" charset="-122"/>
                <a:ea typeface="黑体" panose="02010609060101010101" pitchFamily="49" charset="-122"/>
              </a:endParaRPr>
            </a:p>
          </p:txBody>
        </p:sp>
        <p:sp>
          <p:nvSpPr>
            <p:cNvPr id="39946" name="Line 11"/>
            <p:cNvSpPr/>
            <p:nvPr/>
          </p:nvSpPr>
          <p:spPr>
            <a:xfrm flipV="1">
              <a:off x="2304" y="816"/>
              <a:ext cx="1680" cy="480"/>
            </a:xfrm>
            <a:prstGeom prst="line">
              <a:avLst/>
            </a:prstGeom>
            <a:ln w="28575" cap="sq" cmpd="sng">
              <a:solidFill>
                <a:schemeClr val="tx1"/>
              </a:solidFill>
              <a:prstDash val="solid"/>
              <a:miter/>
              <a:headEnd type="none" w="sm" len="sm"/>
              <a:tailEnd type="none" w="sm" len="sm"/>
            </a:ln>
          </p:spPr>
        </p:sp>
        <p:sp>
          <p:nvSpPr>
            <p:cNvPr id="39947" name="Line 12"/>
            <p:cNvSpPr/>
            <p:nvPr/>
          </p:nvSpPr>
          <p:spPr>
            <a:xfrm flipH="1" flipV="1">
              <a:off x="1536" y="816"/>
              <a:ext cx="768" cy="480"/>
            </a:xfrm>
            <a:prstGeom prst="line">
              <a:avLst/>
            </a:prstGeom>
            <a:ln w="28575" cap="sq" cmpd="sng">
              <a:solidFill>
                <a:schemeClr val="tx1"/>
              </a:solidFill>
              <a:prstDash val="solid"/>
              <a:miter/>
              <a:headEnd type="none" w="sm" len="sm"/>
              <a:tailEnd type="none" w="sm" len="sm"/>
            </a:ln>
          </p:spPr>
        </p:sp>
        <p:sp>
          <p:nvSpPr>
            <p:cNvPr id="39948" name="Line 13"/>
            <p:cNvSpPr/>
            <p:nvPr/>
          </p:nvSpPr>
          <p:spPr>
            <a:xfrm flipH="1" flipV="1">
              <a:off x="2256" y="1536"/>
              <a:ext cx="432" cy="336"/>
            </a:xfrm>
            <a:prstGeom prst="line">
              <a:avLst/>
            </a:prstGeom>
            <a:ln w="28575" cap="sq" cmpd="sng">
              <a:solidFill>
                <a:schemeClr val="tx1"/>
              </a:solidFill>
              <a:prstDash val="solid"/>
              <a:miter/>
              <a:headEnd type="none" w="sm" len="sm"/>
              <a:tailEnd type="none" w="sm" len="sm"/>
            </a:ln>
          </p:spPr>
        </p:sp>
        <p:sp>
          <p:nvSpPr>
            <p:cNvPr id="39949" name="Line 14"/>
            <p:cNvSpPr/>
            <p:nvPr/>
          </p:nvSpPr>
          <p:spPr>
            <a:xfrm flipV="1">
              <a:off x="2688" y="1584"/>
              <a:ext cx="1536" cy="288"/>
            </a:xfrm>
            <a:prstGeom prst="line">
              <a:avLst/>
            </a:prstGeom>
            <a:ln w="28575" cap="sq" cmpd="sng">
              <a:solidFill>
                <a:schemeClr val="tx1"/>
              </a:solidFill>
              <a:prstDash val="solid"/>
              <a:miter/>
              <a:headEnd type="none" w="sm" len="sm"/>
              <a:tailEnd type="none" w="sm" len="sm"/>
            </a:ln>
          </p:spPr>
        </p:sp>
        <p:sp>
          <p:nvSpPr>
            <p:cNvPr id="39950" name="Line 15"/>
            <p:cNvSpPr/>
            <p:nvPr/>
          </p:nvSpPr>
          <p:spPr>
            <a:xfrm flipH="1" flipV="1">
              <a:off x="2640" y="2160"/>
              <a:ext cx="672" cy="288"/>
            </a:xfrm>
            <a:prstGeom prst="line">
              <a:avLst/>
            </a:prstGeom>
            <a:ln w="28575" cap="sq" cmpd="sng">
              <a:solidFill>
                <a:schemeClr val="tx1"/>
              </a:solidFill>
              <a:prstDash val="solid"/>
              <a:miter/>
              <a:headEnd type="none" w="sm" len="sm"/>
              <a:tailEnd type="none" w="sm" len="sm"/>
            </a:ln>
          </p:spPr>
        </p:sp>
        <p:sp>
          <p:nvSpPr>
            <p:cNvPr id="39951" name="Line 16"/>
            <p:cNvSpPr/>
            <p:nvPr/>
          </p:nvSpPr>
          <p:spPr>
            <a:xfrm flipV="1">
              <a:off x="3312" y="2160"/>
              <a:ext cx="912" cy="288"/>
            </a:xfrm>
            <a:prstGeom prst="line">
              <a:avLst/>
            </a:prstGeom>
            <a:ln w="28575" cap="sq" cmpd="sng">
              <a:solidFill>
                <a:schemeClr val="tx1"/>
              </a:solidFill>
              <a:prstDash val="solid"/>
              <a:miter/>
              <a:headEnd type="none" w="sm" len="sm"/>
              <a:tailEnd type="none" w="sm" len="sm"/>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2690" name="Rectangle 2" descr="Rectangle: Click to edit Master text styles&#13;&#10;Second level&#13;&#10;Third level&#13;&#10;Fourth level&#13;&#10;Fifth level"/>
          <p:cNvSpPr>
            <a:spLocks noGrp="1"/>
          </p:cNvSpPr>
          <p:nvPr>
            <p:ph idx="1"/>
          </p:nvPr>
        </p:nvSpPr>
        <p:spPr>
          <a:xfrm>
            <a:off x="685800" y="990600"/>
            <a:ext cx="7886700" cy="4495800"/>
          </a:xfrm>
        </p:spPr>
        <p:txBody>
          <a:bodyPr vert="horz" wrap="square" lIns="91440" tIns="45720" rIns="91440" bIns="45720" anchor="t" anchorCtr="0"/>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例 如下公式：</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F</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x)(N(x)</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(GZ(x)</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I(x)) </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rgbClr val="000000"/>
                </a:solidFill>
                <a:latin typeface="黑体" panose="02010609060101010101" pitchFamily="49" charset="-122"/>
                <a:ea typeface="黑体" panose="02010609060101010101" pitchFamily="49" charset="-122"/>
              </a:rPr>
              <a:t>自然数都是大于零的整数。</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F</a:t>
            </a:r>
            <a:r>
              <a:rPr lang="en-US" altLang="zh-CN" sz="2400" b="1" baseline="-22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x)(I(x)</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E(x)</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∨O</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(x)) </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rgbClr val="000000"/>
                </a:solidFill>
                <a:latin typeface="黑体" panose="02010609060101010101" pitchFamily="49" charset="-122"/>
                <a:ea typeface="黑体" panose="02010609060101010101" pitchFamily="49" charset="-122"/>
              </a:rPr>
              <a:t>所有整数不是偶数就是奇数。</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F</a:t>
            </a:r>
            <a:r>
              <a:rPr lang="en-US" altLang="zh-CN" sz="2400" b="1" baseline="-22000" dirty="0">
                <a:solidFill>
                  <a:srgbClr val="000000"/>
                </a:solidFill>
                <a:latin typeface="黑体" panose="02010609060101010101" pitchFamily="49" charset="-122"/>
                <a:ea typeface="黑体" panose="02010609060101010101" pitchFamily="49" charset="-122"/>
              </a:rPr>
              <a:t>3</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x)(E(x)</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I(s(x))</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zh-CN" altLang="en-US" sz="2400" b="1" dirty="0">
                <a:solidFill>
                  <a:srgbClr val="000000"/>
                </a:solidFill>
                <a:latin typeface="黑体" panose="02010609060101010101" pitchFamily="49" charset="-122"/>
                <a:ea typeface="黑体" panose="02010609060101010101" pitchFamily="49" charset="-122"/>
              </a:rPr>
              <a:t>偶数除以</a:t>
            </a:r>
            <a:r>
              <a:rPr lang="en-US" altLang="zh-CN" sz="2400" b="1"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是整数。</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求证：所有自然数不是奇数就是其一半为整数的数。</a:t>
            </a:r>
            <a:endParaRPr lang="zh-CN" altLang="en-US"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42690"/>
                                        </p:tgtEl>
                                        <p:attrNameLst>
                                          <p:attrName>style.visibility</p:attrName>
                                        </p:attrNameLst>
                                      </p:cBhvr>
                                      <p:to>
                                        <p:strVal val="visible"/>
                                      </p:to>
                                    </p:set>
                                    <p:animEffect transition="in" filter="box(in)">
                                      <p:cBhvr>
                                        <p:cTn id="7" dur="500"/>
                                        <p:tgtEl>
                                          <p:spTgt spid="2426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269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5" name="内容占位符 2"/>
          <p:cNvSpPr>
            <a:spLocks noGrp="1"/>
          </p:cNvSpPr>
          <p:nvPr>
            <p:ph idx="4294967295"/>
          </p:nvPr>
        </p:nvSpPr>
        <p:spPr>
          <a:xfrm>
            <a:off x="457200" y="685800"/>
            <a:ext cx="7832725" cy="5638800"/>
          </a:xfrm>
        </p:spPr>
        <p:txBody>
          <a:bodyPr vert="horz" wrap="square" lIns="91440" tIns="45720" rIns="91440" bIns="45720" anchor="t" anchorCtr="0"/>
          <a:p>
            <a:pPr indent="0" eaLnBrk="1" latinLnBrk="0" hangingPunct="1">
              <a:lnSpc>
                <a:spcPct val="110000"/>
              </a:lnSpc>
              <a:spcBef>
                <a:spcPts val="1200"/>
              </a:spcBef>
              <a:spcAft>
                <a:spcPts val="1200"/>
              </a:spcAft>
            </a:pPr>
            <a:r>
              <a:rPr lang="en-GB" altLang="zh-CN" sz="2400" b="1" dirty="0"/>
              <a:t>Resolution refutation proofs require that </a:t>
            </a:r>
            <a:r>
              <a:rPr lang="en-GB" altLang="zh-CN" sz="2400" b="1" dirty="0">
                <a:solidFill>
                  <a:srgbClr val="C00000"/>
                </a:solidFill>
              </a:rPr>
              <a:t>the axioms</a:t>
            </a:r>
            <a:r>
              <a:rPr lang="en-GB" altLang="zh-CN" sz="2400" b="1" dirty="0"/>
              <a:t> and </a:t>
            </a:r>
            <a:r>
              <a:rPr lang="en-GB" altLang="zh-CN" sz="2400" b="1" dirty="0">
                <a:solidFill>
                  <a:srgbClr val="C00000"/>
                </a:solidFill>
              </a:rPr>
              <a:t>the negation of the goal</a:t>
            </a:r>
            <a:r>
              <a:rPr lang="en-GB" altLang="zh-CN" sz="2400" b="1" dirty="0"/>
              <a:t> be placed in a normal form called </a:t>
            </a:r>
            <a:r>
              <a:rPr lang="en-GB" altLang="zh-CN" sz="2400" b="1" i="1" dirty="0"/>
              <a:t>clause form</a:t>
            </a:r>
            <a:r>
              <a:rPr lang="en-GB" altLang="zh-CN" sz="2400" b="1" dirty="0"/>
              <a:t> .</a:t>
            </a:r>
            <a:endParaRPr lang="en-GB" altLang="zh-CN" sz="2400" b="1" dirty="0"/>
          </a:p>
          <a:p>
            <a:pPr lvl="1" indent="0" eaLnBrk="1" latinLnBrk="0" hangingPunct="1">
              <a:lnSpc>
                <a:spcPct val="110000"/>
              </a:lnSpc>
              <a:spcBef>
                <a:spcPts val="1200"/>
              </a:spcBef>
              <a:spcAft>
                <a:spcPts val="1200"/>
              </a:spcAft>
            </a:pPr>
            <a:r>
              <a:rPr lang="en-GB" altLang="zh-CN" sz="2400" b="1" dirty="0">
                <a:solidFill>
                  <a:srgbClr val="C00000"/>
                </a:solidFill>
              </a:rPr>
              <a:t>A literal</a:t>
            </a:r>
            <a:r>
              <a:rPr lang="en-GB" altLang="zh-CN" sz="2400" b="1" dirty="0"/>
              <a:t> is an atomic expression or the negation of an atomic expression</a:t>
            </a:r>
            <a:r>
              <a:rPr lang="en-US" altLang="zh-CN" sz="2400" b="1" dirty="0"/>
              <a:t>.</a:t>
            </a:r>
            <a:endParaRPr lang="en-US" altLang="zh-CN" sz="2400" b="1" dirty="0"/>
          </a:p>
          <a:p>
            <a:pPr lvl="1" indent="0" eaLnBrk="1" latinLnBrk="0" hangingPunct="1">
              <a:lnSpc>
                <a:spcPct val="110000"/>
              </a:lnSpc>
              <a:spcBef>
                <a:spcPts val="1200"/>
              </a:spcBef>
              <a:spcAft>
                <a:spcPts val="1200"/>
              </a:spcAft>
            </a:pPr>
            <a:r>
              <a:rPr lang="en-GB" altLang="zh-CN" sz="2400" b="1" dirty="0">
                <a:solidFill>
                  <a:srgbClr val="C00000"/>
                </a:solidFill>
              </a:rPr>
              <a:t>Clause form</a:t>
            </a:r>
            <a:r>
              <a:rPr lang="en-GB" altLang="zh-CN" sz="2400" b="1" dirty="0"/>
              <a:t> represents the logical database as a set of disjunctions of literals.</a:t>
            </a:r>
            <a:endParaRPr lang="en-GB" altLang="zh-CN" sz="2400" b="1" dirty="0"/>
          </a:p>
          <a:p>
            <a:pPr indent="0" eaLnBrk="1" latinLnBrk="0" hangingPunct="1">
              <a:lnSpc>
                <a:spcPct val="110000"/>
              </a:lnSpc>
              <a:spcBef>
                <a:spcPts val="1200"/>
              </a:spcBef>
              <a:spcAft>
                <a:spcPts val="1200"/>
              </a:spcAft>
            </a:pPr>
            <a:r>
              <a:rPr lang="en-US" altLang="zh-CN" sz="2400" b="1" dirty="0"/>
              <a:t>The most common form of resolution called </a:t>
            </a:r>
            <a:r>
              <a:rPr lang="en-US" altLang="zh-CN" sz="2400" b="1" i="1" dirty="0">
                <a:solidFill>
                  <a:srgbClr val="C00000"/>
                </a:solidFill>
              </a:rPr>
              <a:t>binary resolution .</a:t>
            </a:r>
            <a:endParaRPr lang="en-US" altLang="zh-CN" sz="2400" b="1" i="1" dirty="0">
              <a:solidFill>
                <a:srgbClr val="C00000"/>
              </a:solidFill>
            </a:endParaRPr>
          </a:p>
        </p:txBody>
      </p:sp>
      <p:sp>
        <p:nvSpPr>
          <p:cNvPr id="2" name="文本框 1"/>
          <p:cNvSpPr txBox="1"/>
          <p:nvPr/>
        </p:nvSpPr>
        <p:spPr>
          <a:xfrm>
            <a:off x="4130040" y="1896745"/>
            <a:ext cx="3822700" cy="398780"/>
          </a:xfrm>
          <a:prstGeom prst="rect">
            <a:avLst/>
          </a:prstGeom>
          <a:noFill/>
        </p:spPr>
        <p:txBody>
          <a:bodyPr wrap="square" rtlCol="0">
            <a:spAutoFit/>
          </a:bodyPr>
          <a:p>
            <a:r>
              <a:rPr lang="zh-CN" altLang="en-US"/>
              <a:t>文字是</a:t>
            </a:r>
            <a:r>
              <a:rPr lang="zh-CN" altLang="en-US" dirty="0">
                <a:sym typeface="+mn-ea"/>
              </a:rPr>
              <a:t>原子谓词公式及其否定</a:t>
            </a:r>
            <a:endParaRPr lang="en-US" altLang="zh-CN"/>
          </a:p>
        </p:txBody>
      </p:sp>
      <p:sp>
        <p:nvSpPr>
          <p:cNvPr id="3" name="文本框 2"/>
          <p:cNvSpPr txBox="1"/>
          <p:nvPr/>
        </p:nvSpPr>
        <p:spPr>
          <a:xfrm>
            <a:off x="1551305" y="3004820"/>
            <a:ext cx="7103745" cy="398780"/>
          </a:xfrm>
          <a:prstGeom prst="rect">
            <a:avLst/>
          </a:prstGeom>
          <a:noFill/>
        </p:spPr>
        <p:txBody>
          <a:bodyPr wrap="square" rtlCol="0">
            <a:spAutoFit/>
          </a:bodyPr>
          <a:p>
            <a:r>
              <a:rPr lang="zh-CN" altLang="en-US" dirty="0">
                <a:sym typeface="+mn-ea"/>
              </a:rPr>
              <a:t>任何文字的</a:t>
            </a:r>
            <a:r>
              <a:rPr lang="zh-CN" altLang="en-US" dirty="0">
                <a:solidFill>
                  <a:schemeClr val="accent2"/>
                </a:solidFill>
                <a:sym typeface="+mn-ea"/>
              </a:rPr>
              <a:t>析取式</a:t>
            </a:r>
            <a:r>
              <a:rPr lang="zh-CN" altLang="en-US" dirty="0">
                <a:sym typeface="+mn-ea"/>
              </a:rPr>
              <a:t>。任何文字本身也都是子句。</a:t>
            </a:r>
            <a:endParaRPr lang="zh-CN" altLang="en-US"/>
          </a:p>
        </p:txBody>
      </p:sp>
      <p:sp>
        <p:nvSpPr>
          <p:cNvPr id="4" name="文本框 3"/>
          <p:cNvSpPr txBox="1"/>
          <p:nvPr/>
        </p:nvSpPr>
        <p:spPr>
          <a:xfrm>
            <a:off x="1551305" y="5476875"/>
            <a:ext cx="5513705" cy="398780"/>
          </a:xfrm>
          <a:prstGeom prst="rect">
            <a:avLst/>
          </a:prstGeom>
          <a:noFill/>
        </p:spPr>
        <p:txBody>
          <a:bodyPr wrap="square" rtlCol="0">
            <a:spAutoFit/>
          </a:bodyPr>
          <a:p>
            <a:r>
              <a:rPr lang="zh-CN" altLang="en-US"/>
              <a:t>归结的最一般形式是二元归结。</a:t>
            </a:r>
            <a:endParaRPr lang="zh-CN"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3714" name="Rectangle 2" descr="Rectangle: Click to edit Master text styles&#13;&#10;Second level&#13;&#10;Third level&#13;&#10;Fourth level&#13;&#10;Fifth level"/>
          <p:cNvSpPr>
            <a:spLocks noGrp="1"/>
          </p:cNvSpPr>
          <p:nvPr>
            <p:ph idx="1"/>
          </p:nvPr>
        </p:nvSpPr>
        <p:spPr>
          <a:xfrm>
            <a:off x="533400" y="609600"/>
            <a:ext cx="8077200" cy="5791200"/>
          </a:xfrm>
        </p:spPr>
        <p:txBody>
          <a:bodyPr vert="horz" wrap="square" lIns="91440" tIns="45720" rIns="91440" bIns="45720" anchor="t" anchorCtr="0"/>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证</a:t>
            </a: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首先把求证的问题用谓词公式表示出来：</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G:(</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x)(N(x)</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(O(x)</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∨I</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(s(x))))</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将</a:t>
            </a:r>
            <a:r>
              <a:rPr lang="en-US" altLang="zh-CN" sz="2400" b="1" dirty="0">
                <a:solidFill>
                  <a:srgbClr val="000000"/>
                </a:solidFill>
                <a:latin typeface="黑体" panose="02010609060101010101" pitchFamily="49" charset="-122"/>
                <a:ea typeface="黑体" panose="02010609060101010101" pitchFamily="49" charset="-122"/>
              </a:rPr>
              <a:t>F</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rPr>
              <a:t>, F</a:t>
            </a:r>
            <a:r>
              <a:rPr lang="en-US" altLang="zh-CN" sz="2400" b="1" baseline="-22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latin typeface="黑体" panose="02010609060101010101" pitchFamily="49" charset="-122"/>
                <a:ea typeface="黑体" panose="02010609060101010101" pitchFamily="49" charset="-122"/>
              </a:rPr>
              <a:t>, F</a:t>
            </a:r>
            <a:r>
              <a:rPr lang="en-US" altLang="zh-CN" sz="2400" b="1" baseline="-22000" dirty="0">
                <a:solidFill>
                  <a:srgbClr val="000000"/>
                </a:solidFill>
                <a:latin typeface="黑体" panose="02010609060101010101" pitchFamily="49" charset="-122"/>
                <a:ea typeface="黑体" panose="02010609060101010101" pitchFamily="49" charset="-122"/>
              </a:rPr>
              <a:t>3</a:t>
            </a:r>
            <a:r>
              <a:rPr lang="zh-CN" altLang="en-US" sz="2400" b="1" dirty="0">
                <a:solidFill>
                  <a:srgbClr val="000000"/>
                </a:solidFill>
                <a:latin typeface="黑体" panose="02010609060101010101" pitchFamily="49" charset="-122"/>
                <a:ea typeface="黑体" panose="02010609060101010101" pitchFamily="49" charset="-122"/>
              </a:rPr>
              <a:t>及</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G</a:t>
            </a:r>
            <a:r>
              <a:rPr lang="zh-CN" altLang="en-US" sz="2400" b="1" dirty="0">
                <a:solidFill>
                  <a:srgbClr val="000000"/>
                </a:solidFill>
                <a:latin typeface="黑体" panose="02010609060101010101" pitchFamily="49" charset="-122"/>
                <a:ea typeface="黑体" panose="02010609060101010101" pitchFamily="49" charset="-122"/>
              </a:rPr>
              <a:t>化成子句集：</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(1)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rPr>
              <a:t>N(x)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GZ(x)                 </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(2)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rPr>
              <a:t>N(u)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I (u)</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(3)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I(y)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E(y)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O(y)    </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(4)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rPr>
              <a:t>E(z)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I(s(z))</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(5)N(t)                                     </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(6)</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rPr>
              <a:t>O(t)</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(7)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I(s(t))</a:t>
            </a:r>
            <a:endParaRPr lang="en-US"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43714"/>
                                        </p:tgtEl>
                                        <p:attrNameLst>
                                          <p:attrName>style.visibility</p:attrName>
                                        </p:attrNameLst>
                                      </p:cBhvr>
                                      <p:to>
                                        <p:strVal val="visible"/>
                                      </p:to>
                                    </p:set>
                                    <p:animEffect transition="in" filter="dissolve">
                                      <p:cBhvr>
                                        <p:cTn id="7" dur="500"/>
                                        <p:tgtEl>
                                          <p:spTgt spid="243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09" name="Rectangle 2" descr="Rectangle: Click to edit Master text styles&#13;&#10;Second level&#13;&#10;Third level&#13;&#10;Fourth level&#13;&#10;Fifth level"/>
          <p:cNvSpPr>
            <a:spLocks noGrp="1"/>
          </p:cNvSpPr>
          <p:nvPr>
            <p:ph idx="1"/>
          </p:nvPr>
        </p:nvSpPr>
        <p:spPr>
          <a:xfrm>
            <a:off x="762000" y="990600"/>
            <a:ext cx="7924800" cy="5257800"/>
          </a:xfrm>
        </p:spPr>
        <p:txBody>
          <a:bodyPr vert="horz" wrap="square" lIns="91440" tIns="45720" rIns="91440" bIns="45720" anchor="t" anchorCtr="0"/>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对上述子句进行归结：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(8)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rPr>
              <a:t>I(y)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E(y)         (3) </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(6)</a:t>
            </a:r>
            <a:r>
              <a:rPr lang="zh-CN" altLang="en-US" sz="2400" b="1" dirty="0">
                <a:solidFill>
                  <a:srgbClr val="000000"/>
                </a:solidFill>
                <a:latin typeface="黑体" panose="02010609060101010101" pitchFamily="49" charset="-122"/>
                <a:ea typeface="黑体" panose="02010609060101010101" pitchFamily="49" charset="-122"/>
              </a:rPr>
              <a:t>归结</a:t>
            </a:r>
            <a:r>
              <a:rPr lang="en-US" altLang="zh-CN" sz="2400" b="1" dirty="0">
                <a:solidFill>
                  <a:srgbClr val="000000"/>
                </a:solidFill>
                <a:latin typeface="黑体" panose="02010609060101010101" pitchFamily="49" charset="-122"/>
                <a:ea typeface="黑体" panose="02010609060101010101" pitchFamily="49" charset="-122"/>
              </a:rPr>
              <a:t>,{y/t}</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(9)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E(z)                 (4) </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(7)</a:t>
            </a:r>
            <a:r>
              <a:rPr lang="zh-CN" altLang="en-US" sz="2400" b="1" dirty="0">
                <a:solidFill>
                  <a:srgbClr val="000000"/>
                </a:solidFill>
                <a:latin typeface="黑体" panose="02010609060101010101" pitchFamily="49" charset="-122"/>
                <a:ea typeface="黑体" panose="02010609060101010101" pitchFamily="49" charset="-122"/>
              </a:rPr>
              <a:t>归结</a:t>
            </a:r>
            <a:r>
              <a:rPr lang="en-US" altLang="zh-CN" sz="2400" b="1" dirty="0">
                <a:solidFill>
                  <a:srgbClr val="000000"/>
                </a:solidFill>
                <a:latin typeface="黑体" panose="02010609060101010101" pitchFamily="49" charset="-122"/>
                <a:ea typeface="黑体" panose="02010609060101010101" pitchFamily="49" charset="-122"/>
              </a:rPr>
              <a:t>,{z/t}</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(10)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I(y)                (8) </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(9)</a:t>
            </a:r>
            <a:r>
              <a:rPr lang="zh-CN" altLang="en-US" sz="2400" b="1" dirty="0">
                <a:solidFill>
                  <a:srgbClr val="000000"/>
                </a:solidFill>
                <a:latin typeface="黑体" panose="02010609060101010101" pitchFamily="49" charset="-122"/>
                <a:ea typeface="黑体" panose="02010609060101010101" pitchFamily="49" charset="-122"/>
              </a:rPr>
              <a:t>归结</a:t>
            </a:r>
            <a:r>
              <a:rPr lang="en-US" altLang="zh-CN" sz="2400" b="1" dirty="0">
                <a:solidFill>
                  <a:srgbClr val="000000"/>
                </a:solidFill>
                <a:latin typeface="黑体" panose="02010609060101010101" pitchFamily="49" charset="-122"/>
                <a:ea typeface="黑体" panose="02010609060101010101" pitchFamily="49" charset="-122"/>
              </a:rPr>
              <a:t>,{y/z}</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(11)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N(u)                (2) </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(10)</a:t>
            </a:r>
            <a:r>
              <a:rPr lang="zh-CN" altLang="en-US" sz="2400" b="1" dirty="0">
                <a:solidFill>
                  <a:srgbClr val="000000"/>
                </a:solidFill>
                <a:latin typeface="黑体" panose="02010609060101010101" pitchFamily="49" charset="-122"/>
                <a:ea typeface="黑体" panose="02010609060101010101" pitchFamily="49" charset="-122"/>
              </a:rPr>
              <a:t>归结</a:t>
            </a:r>
            <a:r>
              <a:rPr lang="en-US" altLang="zh-CN" sz="2400" b="1" dirty="0">
                <a:solidFill>
                  <a:srgbClr val="000000"/>
                </a:solidFill>
                <a:latin typeface="黑体" panose="02010609060101010101" pitchFamily="49" charset="-122"/>
                <a:ea typeface="黑体" panose="02010609060101010101" pitchFamily="49" charset="-122"/>
              </a:rPr>
              <a:t>,{u/y}</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(12) NIL                   (5) </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(11)</a:t>
            </a:r>
            <a:r>
              <a:rPr lang="zh-CN" altLang="en-US" sz="2400" b="1" dirty="0">
                <a:solidFill>
                  <a:srgbClr val="000000"/>
                </a:solidFill>
                <a:latin typeface="黑体" panose="02010609060101010101" pitchFamily="49" charset="-122"/>
                <a:ea typeface="黑体" panose="02010609060101010101" pitchFamily="49" charset="-122"/>
              </a:rPr>
              <a:t>归结</a:t>
            </a:r>
            <a:r>
              <a:rPr lang="en-US" altLang="zh-CN" sz="2400" b="1" dirty="0">
                <a:solidFill>
                  <a:srgbClr val="000000"/>
                </a:solidFill>
                <a:latin typeface="黑体" panose="02010609060101010101" pitchFamily="49" charset="-122"/>
                <a:ea typeface="黑体" panose="02010609060101010101" pitchFamily="49" charset="-122"/>
              </a:rPr>
              <a:t>,{u/t}</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所以所有自然数不是基数就是其一半为整数的数。</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上述归结过程可用图所示的归结树表示</a:t>
            </a:r>
            <a:endParaRPr lang="zh-CN" altLang="en-US"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033" name="Group 2"/>
          <p:cNvGrpSpPr/>
          <p:nvPr/>
        </p:nvGrpSpPr>
        <p:grpSpPr>
          <a:xfrm>
            <a:off x="611188" y="838200"/>
            <a:ext cx="7770812" cy="4910138"/>
            <a:chOff x="385" y="528"/>
            <a:chExt cx="4895" cy="3093"/>
          </a:xfrm>
        </p:grpSpPr>
        <p:sp>
          <p:nvSpPr>
            <p:cNvPr id="44034" name="Rectangle 3"/>
            <p:cNvSpPr/>
            <p:nvPr/>
          </p:nvSpPr>
          <p:spPr>
            <a:xfrm>
              <a:off x="385" y="528"/>
              <a:ext cx="1546"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spcBef>
                  <a:spcPct val="20000"/>
                </a:spcBef>
                <a:buClr>
                  <a:schemeClr val="tx1"/>
                </a:buClr>
                <a:buSzPct val="75000"/>
                <a:buFont typeface="Wingdings" panose="05000000000000000000" pitchFamily="2" charset="2"/>
              </a:pPr>
              <a:r>
                <a:rPr lang="en-US" altLang="zh-CN" sz="1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rPr>
                <a:t>I(y)</a:t>
              </a:r>
              <a:r>
                <a:rPr lang="en-US" altLang="zh-CN" sz="18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1800" b="1" dirty="0">
                  <a:solidFill>
                    <a:srgbClr val="000000"/>
                  </a:solidFill>
                  <a:latin typeface="黑体" panose="02010609060101010101" pitchFamily="49" charset="-122"/>
                  <a:ea typeface="黑体" panose="02010609060101010101" pitchFamily="49" charset="-122"/>
                </a:rPr>
                <a:t>E(y)</a:t>
              </a:r>
              <a:r>
                <a:rPr lang="en-US" altLang="zh-CN" sz="18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1800" b="1" dirty="0">
                  <a:solidFill>
                    <a:srgbClr val="000000"/>
                  </a:solidFill>
                  <a:latin typeface="黑体" panose="02010609060101010101" pitchFamily="49" charset="-122"/>
                  <a:ea typeface="黑体" panose="02010609060101010101" pitchFamily="49" charset="-122"/>
                </a:rPr>
                <a:t>O(y)</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44035" name="Rectangle 4"/>
            <p:cNvSpPr/>
            <p:nvPr/>
          </p:nvSpPr>
          <p:spPr>
            <a:xfrm>
              <a:off x="1312" y="1104"/>
              <a:ext cx="979"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latin typeface="Times New Roman" panose="02020603050405020304" pitchFamily="31" charset="0"/>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rPr>
                <a:t>I(y)</a:t>
              </a:r>
              <a:r>
                <a:rPr lang="en-US" altLang="zh-CN" sz="18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1800" b="1" dirty="0">
                  <a:solidFill>
                    <a:srgbClr val="000000"/>
                  </a:solidFill>
                  <a:latin typeface="黑体" panose="02010609060101010101" pitchFamily="49" charset="-122"/>
                  <a:ea typeface="黑体" panose="02010609060101010101" pitchFamily="49" charset="-122"/>
                </a:rPr>
                <a:t>E(y)</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44036" name="Rectangle 5"/>
            <p:cNvSpPr/>
            <p:nvPr/>
          </p:nvSpPr>
          <p:spPr>
            <a:xfrm>
              <a:off x="3219" y="528"/>
              <a:ext cx="1030" cy="28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lnSpc>
                  <a:spcPct val="90000"/>
                </a:lnSpc>
                <a:spcBef>
                  <a:spcPct val="20000"/>
                </a:spcBef>
                <a:buClr>
                  <a:schemeClr val="tx2"/>
                </a:buClr>
                <a:buSzPct val="90000"/>
                <a:buFont typeface="Symbol" panose="05050102010706020507" pitchFamily="18" charset="2"/>
              </a:pPr>
              <a:r>
                <a:rPr lang="en-US" altLang="zh-CN" sz="1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rPr>
                <a:t>E(z)</a:t>
              </a:r>
              <a:r>
                <a:rPr lang="en-US" altLang="zh-CN" sz="18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1800" b="1" dirty="0">
                  <a:solidFill>
                    <a:srgbClr val="000000"/>
                  </a:solidFill>
                  <a:latin typeface="黑体" panose="02010609060101010101" pitchFamily="49" charset="-122"/>
                  <a:ea typeface="黑体" panose="02010609060101010101" pitchFamily="49" charset="-122"/>
                </a:rPr>
                <a:t>I(s(z))</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44037" name="Rectangle 6"/>
            <p:cNvSpPr/>
            <p:nvPr/>
          </p:nvSpPr>
          <p:spPr>
            <a:xfrm>
              <a:off x="4507" y="528"/>
              <a:ext cx="773" cy="28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rPr>
                <a:t>I(s(t))</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44038" name="Rectangle 7"/>
            <p:cNvSpPr/>
            <p:nvPr/>
          </p:nvSpPr>
          <p:spPr>
            <a:xfrm>
              <a:off x="2240" y="528"/>
              <a:ext cx="670"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latin typeface="Arial" panose="020B0604020202020204" pitchFamily="34" charset="0"/>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rPr>
                <a:t>O(t)</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44039" name="Rectangle 8"/>
            <p:cNvSpPr/>
            <p:nvPr/>
          </p:nvSpPr>
          <p:spPr>
            <a:xfrm>
              <a:off x="1931" y="1584"/>
              <a:ext cx="61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latin typeface="Arial" panose="020B0604020202020204" pitchFamily="34" charset="0"/>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rPr>
                <a:t>I(y)</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44040" name="Rectangle 9"/>
            <p:cNvSpPr/>
            <p:nvPr/>
          </p:nvSpPr>
          <p:spPr>
            <a:xfrm>
              <a:off x="3528" y="1536"/>
              <a:ext cx="979" cy="28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latin typeface="Arial" panose="020B0604020202020204" pitchFamily="34" charset="0"/>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rPr>
                <a:t>N(u)</a:t>
              </a:r>
              <a:r>
                <a:rPr lang="en-US" altLang="zh-CN" sz="18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1800" b="1" dirty="0">
                  <a:solidFill>
                    <a:srgbClr val="000000"/>
                  </a:solidFill>
                  <a:latin typeface="黑体" panose="02010609060101010101" pitchFamily="49" charset="-122"/>
                  <a:ea typeface="黑体" panose="02010609060101010101" pitchFamily="49" charset="-122"/>
                </a:rPr>
                <a:t>I(u)</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44041" name="Text Box 10"/>
            <p:cNvSpPr txBox="1"/>
            <p:nvPr/>
          </p:nvSpPr>
          <p:spPr>
            <a:xfrm>
              <a:off x="1746" y="3294"/>
              <a:ext cx="2945" cy="327"/>
            </a:xfrm>
            <a:prstGeom prst="rect">
              <a:avLst/>
            </a:prstGeom>
            <a:noFill/>
            <a:ln w="28575">
              <a:noFill/>
            </a:ln>
          </p:spPr>
          <p:txBody>
            <a:bodyPr anchor="t" anchorCtr="0">
              <a:spAutoFit/>
            </a:bodyPr>
            <a:p>
              <a:pPr algn="ctr">
                <a:spcBef>
                  <a:spcPct val="50000"/>
                </a:spcBef>
              </a:pPr>
              <a:r>
                <a:rPr lang="zh-CN" altLang="en-US" sz="2800" b="1" dirty="0">
                  <a:solidFill>
                    <a:srgbClr val="000000"/>
                  </a:solidFill>
                  <a:latin typeface="黑体" panose="02010609060101010101" pitchFamily="49" charset="-122"/>
                  <a:ea typeface="黑体" panose="02010609060101010101" pitchFamily="49" charset="-122"/>
                </a:rPr>
                <a:t>图</a:t>
              </a:r>
              <a:r>
                <a:rPr lang="en-US" altLang="zh-CN" sz="2800" b="1" dirty="0">
                  <a:solidFill>
                    <a:srgbClr val="000000"/>
                  </a:solidFill>
                  <a:latin typeface="黑体" panose="02010609060101010101" pitchFamily="49" charset="-122"/>
                  <a:ea typeface="黑体" panose="02010609060101010101" pitchFamily="49" charset="-122"/>
                </a:rPr>
                <a:t>2 </a:t>
              </a:r>
              <a:r>
                <a:rPr lang="zh-CN" altLang="en-US" sz="2800" b="1" dirty="0">
                  <a:solidFill>
                    <a:srgbClr val="000000"/>
                  </a:solidFill>
                  <a:latin typeface="黑体" panose="02010609060101010101" pitchFamily="49" charset="-122"/>
                  <a:ea typeface="黑体" panose="02010609060101010101" pitchFamily="49" charset="-122"/>
                </a:rPr>
                <a:t>归结树</a:t>
              </a:r>
              <a:endParaRPr lang="zh-CN" altLang="en-US" sz="2800" b="1" dirty="0">
                <a:solidFill>
                  <a:srgbClr val="000000"/>
                </a:solidFill>
                <a:latin typeface="黑体" panose="02010609060101010101" pitchFamily="49" charset="-122"/>
                <a:ea typeface="黑体" panose="02010609060101010101" pitchFamily="49" charset="-122"/>
              </a:endParaRPr>
            </a:p>
          </p:txBody>
        </p:sp>
        <p:sp>
          <p:nvSpPr>
            <p:cNvPr id="44042" name="Rectangle 11"/>
            <p:cNvSpPr/>
            <p:nvPr/>
          </p:nvSpPr>
          <p:spPr>
            <a:xfrm>
              <a:off x="3837" y="1104"/>
              <a:ext cx="619"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rPr>
                <a:t>E(z)</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44043" name="Rectangle 12"/>
            <p:cNvSpPr/>
            <p:nvPr/>
          </p:nvSpPr>
          <p:spPr>
            <a:xfrm>
              <a:off x="2395" y="2160"/>
              <a:ext cx="61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rPr>
                <a:t>N(u)</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44044" name="Rectangle 13"/>
            <p:cNvSpPr/>
            <p:nvPr/>
          </p:nvSpPr>
          <p:spPr>
            <a:xfrm>
              <a:off x="3837" y="2160"/>
              <a:ext cx="619"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latin typeface="Arial" panose="020B0604020202020204" pitchFamily="34" charset="0"/>
                  <a:sym typeface="cajcd fntbd" pitchFamily="18" charset="2"/>
                </a:rPr>
                <a:t> </a:t>
              </a:r>
              <a:r>
                <a:rPr lang="en-US" altLang="zh-CN" sz="18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1800" b="1" dirty="0">
                  <a:solidFill>
                    <a:srgbClr val="000000"/>
                  </a:solidFill>
                  <a:latin typeface="黑体" panose="02010609060101010101" pitchFamily="49" charset="-122"/>
                  <a:ea typeface="黑体" panose="02010609060101010101" pitchFamily="49" charset="-122"/>
                </a:rPr>
                <a:t>N(t) </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44045" name="Rectangle 14"/>
            <p:cNvSpPr/>
            <p:nvPr/>
          </p:nvSpPr>
          <p:spPr>
            <a:xfrm>
              <a:off x="3167" y="2688"/>
              <a:ext cx="619"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sz="1800" b="1" dirty="0">
                  <a:solidFill>
                    <a:srgbClr val="000000"/>
                  </a:solidFill>
                  <a:latin typeface="黑体" panose="02010609060101010101" pitchFamily="49" charset="-122"/>
                  <a:ea typeface="黑体" panose="02010609060101010101" pitchFamily="49" charset="-122"/>
                  <a:sym typeface="cajcd fntbd" pitchFamily="18" charset="2"/>
                </a:rPr>
                <a:t>NIL</a:t>
              </a:r>
              <a:endParaRPr lang="en-US" altLang="zh-CN" sz="1800" b="1" dirty="0">
                <a:solidFill>
                  <a:srgbClr val="000000"/>
                </a:solidFill>
                <a:latin typeface="黑体" panose="02010609060101010101" pitchFamily="49" charset="-122"/>
                <a:ea typeface="黑体" panose="02010609060101010101" pitchFamily="49" charset="-122"/>
              </a:endParaRPr>
            </a:p>
          </p:txBody>
        </p:sp>
        <p:sp>
          <p:nvSpPr>
            <p:cNvPr id="44046" name="Line 15"/>
            <p:cNvSpPr/>
            <p:nvPr/>
          </p:nvSpPr>
          <p:spPr>
            <a:xfrm>
              <a:off x="1055" y="768"/>
              <a:ext cx="721" cy="336"/>
            </a:xfrm>
            <a:prstGeom prst="line">
              <a:avLst/>
            </a:prstGeom>
            <a:ln w="28575" cap="sq" cmpd="sng">
              <a:solidFill>
                <a:schemeClr val="tx1"/>
              </a:solidFill>
              <a:prstDash val="solid"/>
              <a:miter/>
              <a:headEnd type="none" w="sm" len="sm"/>
              <a:tailEnd type="none" w="sm" len="sm"/>
            </a:ln>
          </p:spPr>
        </p:sp>
        <p:sp>
          <p:nvSpPr>
            <p:cNvPr id="44047" name="Line 16"/>
            <p:cNvSpPr/>
            <p:nvPr/>
          </p:nvSpPr>
          <p:spPr>
            <a:xfrm flipV="1">
              <a:off x="1776" y="768"/>
              <a:ext cx="722" cy="336"/>
            </a:xfrm>
            <a:prstGeom prst="line">
              <a:avLst/>
            </a:prstGeom>
            <a:ln w="28575" cap="sq" cmpd="sng">
              <a:solidFill>
                <a:schemeClr val="tx1"/>
              </a:solidFill>
              <a:prstDash val="solid"/>
              <a:miter/>
              <a:headEnd type="none" w="sm" len="sm"/>
              <a:tailEnd type="none" w="sm" len="sm"/>
            </a:ln>
          </p:spPr>
        </p:sp>
        <p:sp>
          <p:nvSpPr>
            <p:cNvPr id="44048" name="Line 17"/>
            <p:cNvSpPr/>
            <p:nvPr/>
          </p:nvSpPr>
          <p:spPr>
            <a:xfrm>
              <a:off x="3631" y="816"/>
              <a:ext cx="515" cy="288"/>
            </a:xfrm>
            <a:prstGeom prst="line">
              <a:avLst/>
            </a:prstGeom>
            <a:ln w="28575" cap="sq" cmpd="sng">
              <a:solidFill>
                <a:schemeClr val="tx1"/>
              </a:solidFill>
              <a:prstDash val="solid"/>
              <a:miter/>
              <a:headEnd type="none" w="sm" len="sm"/>
              <a:tailEnd type="none" w="sm" len="sm"/>
            </a:ln>
          </p:spPr>
        </p:sp>
        <p:sp>
          <p:nvSpPr>
            <p:cNvPr id="44049" name="Line 18"/>
            <p:cNvSpPr/>
            <p:nvPr/>
          </p:nvSpPr>
          <p:spPr>
            <a:xfrm flipV="1">
              <a:off x="4198" y="816"/>
              <a:ext cx="670" cy="288"/>
            </a:xfrm>
            <a:prstGeom prst="line">
              <a:avLst/>
            </a:prstGeom>
            <a:ln w="28575" cap="sq" cmpd="sng">
              <a:solidFill>
                <a:schemeClr val="tx1"/>
              </a:solidFill>
              <a:prstDash val="solid"/>
              <a:miter/>
              <a:headEnd type="none" w="sm" len="sm"/>
              <a:tailEnd type="none" w="sm" len="sm"/>
            </a:ln>
          </p:spPr>
        </p:sp>
        <p:sp>
          <p:nvSpPr>
            <p:cNvPr id="44050" name="Line 19"/>
            <p:cNvSpPr/>
            <p:nvPr/>
          </p:nvSpPr>
          <p:spPr>
            <a:xfrm>
              <a:off x="1879" y="1344"/>
              <a:ext cx="361" cy="240"/>
            </a:xfrm>
            <a:prstGeom prst="line">
              <a:avLst/>
            </a:prstGeom>
            <a:ln w="28575" cap="sq" cmpd="sng">
              <a:solidFill>
                <a:schemeClr val="tx1"/>
              </a:solidFill>
              <a:prstDash val="solid"/>
              <a:miter/>
              <a:headEnd type="none" w="sm" len="sm"/>
              <a:tailEnd type="none" w="sm" len="sm"/>
            </a:ln>
          </p:spPr>
        </p:sp>
        <p:sp>
          <p:nvSpPr>
            <p:cNvPr id="44051" name="Line 20"/>
            <p:cNvSpPr/>
            <p:nvPr/>
          </p:nvSpPr>
          <p:spPr>
            <a:xfrm flipV="1">
              <a:off x="2240" y="1344"/>
              <a:ext cx="1855" cy="240"/>
            </a:xfrm>
            <a:prstGeom prst="line">
              <a:avLst/>
            </a:prstGeom>
            <a:ln w="28575" cap="sq" cmpd="sng">
              <a:solidFill>
                <a:schemeClr val="tx1"/>
              </a:solidFill>
              <a:prstDash val="solid"/>
              <a:miter/>
              <a:headEnd type="none" w="sm" len="sm"/>
              <a:tailEnd type="none" w="sm" len="sm"/>
            </a:ln>
          </p:spPr>
        </p:sp>
        <p:sp>
          <p:nvSpPr>
            <p:cNvPr id="44052" name="Line 21"/>
            <p:cNvSpPr/>
            <p:nvPr/>
          </p:nvSpPr>
          <p:spPr>
            <a:xfrm>
              <a:off x="2291" y="1824"/>
              <a:ext cx="413" cy="336"/>
            </a:xfrm>
            <a:prstGeom prst="line">
              <a:avLst/>
            </a:prstGeom>
            <a:ln w="28575" cap="sq" cmpd="sng">
              <a:solidFill>
                <a:schemeClr val="tx1"/>
              </a:solidFill>
              <a:prstDash val="solid"/>
              <a:miter/>
              <a:headEnd type="none" w="sm" len="sm"/>
              <a:tailEnd type="none" w="sm" len="sm"/>
            </a:ln>
          </p:spPr>
        </p:sp>
        <p:sp>
          <p:nvSpPr>
            <p:cNvPr id="44053" name="Line 22"/>
            <p:cNvSpPr/>
            <p:nvPr/>
          </p:nvSpPr>
          <p:spPr>
            <a:xfrm flipV="1">
              <a:off x="2704" y="1824"/>
              <a:ext cx="1236" cy="336"/>
            </a:xfrm>
            <a:prstGeom prst="line">
              <a:avLst/>
            </a:prstGeom>
            <a:ln w="28575" cap="sq" cmpd="sng">
              <a:solidFill>
                <a:schemeClr val="tx1"/>
              </a:solidFill>
              <a:prstDash val="solid"/>
              <a:miter/>
              <a:headEnd type="none" w="sm" len="sm"/>
              <a:tailEnd type="none" w="sm" len="sm"/>
            </a:ln>
          </p:spPr>
        </p:sp>
        <p:sp>
          <p:nvSpPr>
            <p:cNvPr id="44054" name="Line 23"/>
            <p:cNvSpPr/>
            <p:nvPr/>
          </p:nvSpPr>
          <p:spPr>
            <a:xfrm>
              <a:off x="2755" y="2400"/>
              <a:ext cx="722" cy="288"/>
            </a:xfrm>
            <a:prstGeom prst="line">
              <a:avLst/>
            </a:prstGeom>
            <a:ln w="28575" cap="sq" cmpd="sng">
              <a:solidFill>
                <a:schemeClr val="tx1"/>
              </a:solidFill>
              <a:prstDash val="solid"/>
              <a:miter/>
              <a:headEnd type="none" w="sm" len="sm"/>
              <a:tailEnd type="none" w="sm" len="sm"/>
            </a:ln>
          </p:spPr>
        </p:sp>
        <p:sp>
          <p:nvSpPr>
            <p:cNvPr id="44055" name="Line 24"/>
            <p:cNvSpPr/>
            <p:nvPr/>
          </p:nvSpPr>
          <p:spPr>
            <a:xfrm flipV="1">
              <a:off x="3477" y="2400"/>
              <a:ext cx="669" cy="288"/>
            </a:xfrm>
            <a:prstGeom prst="line">
              <a:avLst/>
            </a:prstGeom>
            <a:ln w="28575" cap="sq" cmpd="sng">
              <a:solidFill>
                <a:schemeClr val="tx1"/>
              </a:solidFill>
              <a:prstDash val="solid"/>
              <a:miter/>
              <a:headEnd type="none" w="sm" len="sm"/>
              <a:tailEnd type="none" w="sm" len="sm"/>
            </a:ln>
          </p:spPr>
        </p:sp>
      </p:grpSp>
      <p:grpSp>
        <p:nvGrpSpPr>
          <p:cNvPr id="44056" name="Group 31"/>
          <p:cNvGrpSpPr/>
          <p:nvPr/>
        </p:nvGrpSpPr>
        <p:grpSpPr>
          <a:xfrm>
            <a:off x="2209800" y="1295400"/>
            <a:ext cx="6096000" cy="3048000"/>
            <a:chOff x="1392" y="816"/>
            <a:chExt cx="3840" cy="1920"/>
          </a:xfrm>
        </p:grpSpPr>
        <p:sp>
          <p:nvSpPr>
            <p:cNvPr id="44057" name="Text Box 26"/>
            <p:cNvSpPr txBox="1"/>
            <p:nvPr/>
          </p:nvSpPr>
          <p:spPr>
            <a:xfrm>
              <a:off x="2208" y="816"/>
              <a:ext cx="672" cy="288"/>
            </a:xfrm>
            <a:prstGeom prst="rect">
              <a:avLst/>
            </a:prstGeom>
            <a:noFill/>
            <a:ln w="9525">
              <a:noFill/>
            </a:ln>
          </p:spPr>
          <p:txBody>
            <a:bodyPr anchor="t" anchorCtr="0">
              <a:spAutoFit/>
            </a:bodyPr>
            <a:p>
              <a:pPr>
                <a:spcBef>
                  <a:spcPct val="50000"/>
                </a:spcBef>
              </a:pPr>
              <a:r>
                <a:rPr lang="en-US" altLang="zh-CN" dirty="0">
                  <a:latin typeface="Tahoma" panose="020B0604030504040204" pitchFamily="34" charset="0"/>
                </a:rPr>
                <a:t>{y/t}</a:t>
              </a:r>
              <a:endParaRPr lang="en-US" altLang="zh-CN" dirty="0">
                <a:latin typeface="Tahoma" panose="020B0604030504040204" pitchFamily="34" charset="0"/>
              </a:endParaRPr>
            </a:p>
          </p:txBody>
        </p:sp>
        <p:sp>
          <p:nvSpPr>
            <p:cNvPr id="44058" name="Text Box 27"/>
            <p:cNvSpPr txBox="1"/>
            <p:nvPr/>
          </p:nvSpPr>
          <p:spPr>
            <a:xfrm>
              <a:off x="4560" y="864"/>
              <a:ext cx="672" cy="288"/>
            </a:xfrm>
            <a:prstGeom prst="rect">
              <a:avLst/>
            </a:prstGeom>
            <a:noFill/>
            <a:ln w="9525">
              <a:noFill/>
            </a:ln>
          </p:spPr>
          <p:txBody>
            <a:bodyPr anchor="t" anchorCtr="0">
              <a:spAutoFit/>
            </a:bodyPr>
            <a:p>
              <a:pPr>
                <a:spcBef>
                  <a:spcPct val="50000"/>
                </a:spcBef>
              </a:pPr>
              <a:r>
                <a:rPr lang="en-US" altLang="zh-CN" dirty="0">
                  <a:latin typeface="Tahoma" panose="020B0604030504040204" pitchFamily="34" charset="0"/>
                </a:rPr>
                <a:t>{z/t}</a:t>
              </a:r>
              <a:endParaRPr lang="en-US" altLang="zh-CN" dirty="0">
                <a:latin typeface="Tahoma" panose="020B0604030504040204" pitchFamily="34" charset="0"/>
              </a:endParaRPr>
            </a:p>
          </p:txBody>
        </p:sp>
        <p:sp>
          <p:nvSpPr>
            <p:cNvPr id="44059" name="Text Box 28"/>
            <p:cNvSpPr txBox="1"/>
            <p:nvPr/>
          </p:nvSpPr>
          <p:spPr>
            <a:xfrm>
              <a:off x="1392" y="1344"/>
              <a:ext cx="672" cy="288"/>
            </a:xfrm>
            <a:prstGeom prst="rect">
              <a:avLst/>
            </a:prstGeom>
            <a:noFill/>
            <a:ln w="9525">
              <a:noFill/>
            </a:ln>
          </p:spPr>
          <p:txBody>
            <a:bodyPr anchor="t" anchorCtr="0">
              <a:spAutoFit/>
            </a:bodyPr>
            <a:p>
              <a:pPr>
                <a:spcBef>
                  <a:spcPct val="50000"/>
                </a:spcBef>
              </a:pPr>
              <a:r>
                <a:rPr lang="en-US" altLang="zh-CN" dirty="0">
                  <a:latin typeface="Tahoma" panose="020B0604030504040204" pitchFamily="34" charset="0"/>
                </a:rPr>
                <a:t>{y/z}</a:t>
              </a:r>
              <a:endParaRPr lang="en-US" altLang="zh-CN" dirty="0">
                <a:latin typeface="Tahoma" panose="020B0604030504040204" pitchFamily="34" charset="0"/>
              </a:endParaRPr>
            </a:p>
          </p:txBody>
        </p:sp>
        <p:sp>
          <p:nvSpPr>
            <p:cNvPr id="44060" name="Text Box 29"/>
            <p:cNvSpPr txBox="1"/>
            <p:nvPr/>
          </p:nvSpPr>
          <p:spPr>
            <a:xfrm>
              <a:off x="1920" y="1872"/>
              <a:ext cx="672" cy="288"/>
            </a:xfrm>
            <a:prstGeom prst="rect">
              <a:avLst/>
            </a:prstGeom>
            <a:noFill/>
            <a:ln w="9525">
              <a:noFill/>
            </a:ln>
          </p:spPr>
          <p:txBody>
            <a:bodyPr anchor="t" anchorCtr="0">
              <a:spAutoFit/>
            </a:bodyPr>
            <a:p>
              <a:pPr>
                <a:spcBef>
                  <a:spcPct val="50000"/>
                </a:spcBef>
              </a:pPr>
              <a:r>
                <a:rPr lang="en-US" altLang="zh-CN" dirty="0">
                  <a:latin typeface="Tahoma" panose="020B0604030504040204" pitchFamily="34" charset="0"/>
                </a:rPr>
                <a:t>{u/y}</a:t>
              </a:r>
              <a:endParaRPr lang="en-US" altLang="zh-CN" dirty="0">
                <a:latin typeface="Tahoma" panose="020B0604030504040204" pitchFamily="34" charset="0"/>
              </a:endParaRPr>
            </a:p>
          </p:txBody>
        </p:sp>
        <p:sp>
          <p:nvSpPr>
            <p:cNvPr id="44061" name="Text Box 30"/>
            <p:cNvSpPr txBox="1"/>
            <p:nvPr/>
          </p:nvSpPr>
          <p:spPr>
            <a:xfrm>
              <a:off x="2544" y="2448"/>
              <a:ext cx="672" cy="288"/>
            </a:xfrm>
            <a:prstGeom prst="rect">
              <a:avLst/>
            </a:prstGeom>
            <a:noFill/>
            <a:ln w="9525">
              <a:noFill/>
            </a:ln>
          </p:spPr>
          <p:txBody>
            <a:bodyPr anchor="t" anchorCtr="0">
              <a:spAutoFit/>
            </a:bodyPr>
            <a:p>
              <a:pPr>
                <a:spcBef>
                  <a:spcPct val="50000"/>
                </a:spcBef>
              </a:pPr>
              <a:r>
                <a:rPr lang="en-US" altLang="zh-CN" dirty="0">
                  <a:latin typeface="Tahoma" panose="020B0604030504040204" pitchFamily="34" charset="0"/>
                </a:rPr>
                <a:t>{u/t}</a:t>
              </a:r>
              <a:endParaRPr lang="en-US" altLang="zh-CN" dirty="0">
                <a:latin typeface="Tahoma" panose="020B0604030504040204" pitchFamily="34" charset="0"/>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7" name="Rectangle 2"/>
          <p:cNvSpPr>
            <a:spLocks noGrp="1"/>
          </p:cNvSpPr>
          <p:nvPr>
            <p:ph type="title"/>
          </p:nvPr>
        </p:nvSpPr>
        <p:spPr>
          <a:xfrm>
            <a:off x="685800" y="0"/>
            <a:ext cx="7772400" cy="1143000"/>
          </a:xfrm>
        </p:spPr>
        <p:txBody>
          <a:bodyPr vert="horz" wrap="square" lIns="91440" tIns="45720" rIns="91440" bIns="45720" anchor="b" anchorCtr="0"/>
          <a:p>
            <a:pPr eaLnBrk="1" hangingPunct="1"/>
            <a:r>
              <a:rPr lang="zh-CN" altLang="en-US" sz="2800" dirty="0">
                <a:solidFill>
                  <a:srgbClr val="000000"/>
                </a:solidFill>
                <a:ea typeface="黑体" panose="02010609060101010101" pitchFamily="49" charset="-122"/>
              </a:rPr>
              <a:t>归结举例</a:t>
            </a:r>
            <a:endParaRPr lang="zh-CN" altLang="en-US" sz="2800" dirty="0">
              <a:solidFill>
                <a:srgbClr val="000000"/>
              </a:solidFill>
              <a:ea typeface="黑体" panose="02010609060101010101" pitchFamily="49" charset="-122"/>
            </a:endParaRPr>
          </a:p>
        </p:txBody>
      </p:sp>
      <p:sp>
        <p:nvSpPr>
          <p:cNvPr id="45058" name="Text Box 3"/>
          <p:cNvSpPr txBox="1"/>
          <p:nvPr/>
        </p:nvSpPr>
        <p:spPr>
          <a:xfrm>
            <a:off x="990600" y="1447800"/>
            <a:ext cx="7559675" cy="2562225"/>
          </a:xfrm>
          <a:prstGeom prst="rect">
            <a:avLst/>
          </a:prstGeom>
          <a:noFill/>
          <a:ln w="9525">
            <a:noFill/>
          </a:ln>
        </p:spPr>
        <p:txBody>
          <a:bodyPr anchor="t" anchorCtr="0">
            <a:spAutoFit/>
          </a:bodyPr>
          <a:p>
            <a:pPr>
              <a:spcBef>
                <a:spcPct val="20000"/>
              </a:spcBef>
              <a:spcAft>
                <a:spcPct val="20000"/>
              </a:spcAft>
            </a:pPr>
            <a:r>
              <a:rPr lang="en-US" altLang="zh-CN" b="1" dirty="0">
                <a:solidFill>
                  <a:srgbClr val="000000"/>
                </a:solidFill>
                <a:latin typeface="黑体" panose="02010609060101010101" pitchFamily="49" charset="-122"/>
                <a:ea typeface="黑体" panose="02010609060101010101" pitchFamily="49" charset="-122"/>
              </a:rPr>
              <a:t>Sam</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Clyde</a:t>
            </a:r>
            <a:r>
              <a:rPr lang="zh-CN" altLang="en-US" b="1" dirty="0">
                <a:solidFill>
                  <a:srgbClr val="000000"/>
                </a:solidFill>
                <a:latin typeface="黑体" panose="02010609060101010101" pitchFamily="49" charset="-122"/>
                <a:ea typeface="黑体" panose="02010609060101010101" pitchFamily="49" charset="-122"/>
              </a:rPr>
              <a:t>和</a:t>
            </a:r>
            <a:r>
              <a:rPr lang="en-US" altLang="zh-CN" b="1" dirty="0">
                <a:solidFill>
                  <a:srgbClr val="000000"/>
                </a:solidFill>
                <a:latin typeface="黑体" panose="02010609060101010101" pitchFamily="49" charset="-122"/>
                <a:ea typeface="黑体" panose="02010609060101010101" pitchFamily="49" charset="-122"/>
              </a:rPr>
              <a:t>Oscar</a:t>
            </a:r>
            <a:r>
              <a:rPr lang="zh-CN" altLang="en-US" b="1" dirty="0">
                <a:solidFill>
                  <a:srgbClr val="000000"/>
                </a:solidFill>
                <a:latin typeface="黑体" panose="02010609060101010101" pitchFamily="49" charset="-122"/>
                <a:ea typeface="黑体" panose="02010609060101010101" pitchFamily="49" charset="-122"/>
              </a:rPr>
              <a:t>是大象。关于它们，我们知道以下事实：</a:t>
            </a:r>
            <a:endParaRPr lang="zh-CN" altLang="en-US" b="1" dirty="0">
              <a:solidFill>
                <a:srgbClr val="000000"/>
              </a:solidFill>
              <a:latin typeface="黑体" panose="02010609060101010101" pitchFamily="49" charset="-122"/>
              <a:ea typeface="黑体" panose="02010609060101010101" pitchFamily="49" charset="-122"/>
            </a:endParaRPr>
          </a:p>
          <a:p>
            <a:pPr>
              <a:spcBef>
                <a:spcPct val="20000"/>
              </a:spcBef>
              <a:spcAft>
                <a:spcPct val="20000"/>
              </a:spcAft>
            </a:pPr>
            <a:r>
              <a:rPr lang="en-US" altLang="zh-CN" b="1" dirty="0">
                <a:solidFill>
                  <a:srgbClr val="000000"/>
                </a:solidFill>
                <a:latin typeface="黑体" panose="02010609060101010101" pitchFamily="49" charset="-122"/>
                <a:ea typeface="黑体" panose="02010609060101010101" pitchFamily="49" charset="-122"/>
              </a:rPr>
              <a:t>1</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Sam</a:t>
            </a:r>
            <a:r>
              <a:rPr lang="zh-CN" altLang="en-US" b="1" dirty="0">
                <a:solidFill>
                  <a:srgbClr val="000000"/>
                </a:solidFill>
                <a:latin typeface="黑体" panose="02010609060101010101" pitchFamily="49" charset="-122"/>
                <a:ea typeface="黑体" panose="02010609060101010101" pitchFamily="49" charset="-122"/>
              </a:rPr>
              <a:t>是粉色的；</a:t>
            </a:r>
            <a:endParaRPr lang="zh-CN" altLang="en-US" b="1" dirty="0">
              <a:solidFill>
                <a:srgbClr val="000000"/>
              </a:solidFill>
              <a:latin typeface="黑体" panose="02010609060101010101" pitchFamily="49" charset="-122"/>
              <a:ea typeface="黑体" panose="02010609060101010101" pitchFamily="49" charset="-122"/>
            </a:endParaRPr>
          </a:p>
          <a:p>
            <a:pPr>
              <a:spcBef>
                <a:spcPct val="20000"/>
              </a:spcBef>
              <a:spcAft>
                <a:spcPct val="20000"/>
              </a:spcAft>
            </a:pPr>
            <a:r>
              <a:rPr lang="en-US" altLang="zh-CN" b="1" dirty="0">
                <a:solidFill>
                  <a:srgbClr val="000000"/>
                </a:solidFill>
                <a:latin typeface="黑体" panose="02010609060101010101" pitchFamily="49" charset="-122"/>
                <a:ea typeface="黑体" panose="02010609060101010101" pitchFamily="49" charset="-122"/>
              </a:rPr>
              <a:t>2</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Clyde</a:t>
            </a:r>
            <a:r>
              <a:rPr lang="zh-CN" altLang="en-US" b="1" dirty="0">
                <a:solidFill>
                  <a:srgbClr val="000000"/>
                </a:solidFill>
                <a:latin typeface="黑体" panose="02010609060101010101" pitchFamily="49" charset="-122"/>
                <a:ea typeface="黑体" panose="02010609060101010101" pitchFamily="49" charset="-122"/>
              </a:rPr>
              <a:t>是灰色的且喜欢</a:t>
            </a:r>
            <a:r>
              <a:rPr lang="en-US" altLang="zh-CN" b="1" dirty="0">
                <a:solidFill>
                  <a:srgbClr val="000000"/>
                </a:solidFill>
                <a:latin typeface="黑体" panose="02010609060101010101" pitchFamily="49" charset="-122"/>
                <a:ea typeface="黑体" panose="02010609060101010101" pitchFamily="49" charset="-122"/>
              </a:rPr>
              <a:t>Oscar</a:t>
            </a:r>
            <a:r>
              <a:rPr lang="zh-CN" altLang="en-US" b="1" dirty="0">
                <a:solidFill>
                  <a:srgbClr val="000000"/>
                </a:solidFill>
                <a:latin typeface="黑体" panose="02010609060101010101" pitchFamily="49" charset="-122"/>
                <a:ea typeface="黑体" panose="02010609060101010101" pitchFamily="49" charset="-122"/>
              </a:rPr>
              <a:t>；</a:t>
            </a:r>
            <a:endParaRPr lang="zh-CN" altLang="en-US" b="1" dirty="0">
              <a:solidFill>
                <a:srgbClr val="000000"/>
              </a:solidFill>
              <a:latin typeface="黑体" panose="02010609060101010101" pitchFamily="49" charset="-122"/>
              <a:ea typeface="黑体" panose="02010609060101010101" pitchFamily="49" charset="-122"/>
            </a:endParaRPr>
          </a:p>
          <a:p>
            <a:pPr>
              <a:spcBef>
                <a:spcPct val="20000"/>
              </a:spcBef>
              <a:spcAft>
                <a:spcPct val="20000"/>
              </a:spcAft>
            </a:pPr>
            <a:r>
              <a:rPr lang="en-US" altLang="zh-CN" b="1" dirty="0">
                <a:solidFill>
                  <a:srgbClr val="000000"/>
                </a:solidFill>
                <a:latin typeface="黑体" panose="02010609060101010101" pitchFamily="49" charset="-122"/>
                <a:ea typeface="黑体" panose="02010609060101010101" pitchFamily="49" charset="-122"/>
              </a:rPr>
              <a:t>3</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Oscar</a:t>
            </a:r>
            <a:r>
              <a:rPr lang="zh-CN" altLang="en-US" b="1" dirty="0">
                <a:solidFill>
                  <a:srgbClr val="000000"/>
                </a:solidFill>
                <a:latin typeface="黑体" panose="02010609060101010101" pitchFamily="49" charset="-122"/>
                <a:ea typeface="黑体" panose="02010609060101010101" pitchFamily="49" charset="-122"/>
              </a:rPr>
              <a:t>是粉色或者是灰色（但不是两种颜色）且喜欢</a:t>
            </a:r>
            <a:r>
              <a:rPr lang="en-US" altLang="zh-CN" b="1" dirty="0">
                <a:solidFill>
                  <a:srgbClr val="000000"/>
                </a:solidFill>
                <a:latin typeface="黑体" panose="02010609060101010101" pitchFamily="49" charset="-122"/>
                <a:ea typeface="黑体" panose="02010609060101010101" pitchFamily="49" charset="-122"/>
              </a:rPr>
              <a:t>Sam</a:t>
            </a:r>
            <a:r>
              <a:rPr lang="zh-CN" altLang="en-US" b="1" dirty="0">
                <a:solidFill>
                  <a:srgbClr val="000000"/>
                </a:solidFill>
                <a:latin typeface="黑体" panose="02010609060101010101" pitchFamily="49" charset="-122"/>
                <a:ea typeface="黑体" panose="02010609060101010101" pitchFamily="49" charset="-122"/>
              </a:rPr>
              <a:t>。</a:t>
            </a:r>
            <a:endParaRPr lang="zh-CN" altLang="en-US" b="1" dirty="0">
              <a:solidFill>
                <a:srgbClr val="000000"/>
              </a:solidFill>
              <a:latin typeface="黑体" panose="02010609060101010101" pitchFamily="49" charset="-122"/>
              <a:ea typeface="黑体" panose="02010609060101010101" pitchFamily="49" charset="-122"/>
            </a:endParaRPr>
          </a:p>
          <a:p>
            <a:pPr>
              <a:spcBef>
                <a:spcPct val="20000"/>
              </a:spcBef>
              <a:spcAft>
                <a:spcPct val="20000"/>
              </a:spcAft>
            </a:pPr>
            <a:r>
              <a:rPr lang="zh-CN" altLang="en-US" b="1" dirty="0">
                <a:solidFill>
                  <a:srgbClr val="000000"/>
                </a:solidFill>
                <a:latin typeface="黑体" panose="02010609060101010101" pitchFamily="49" charset="-122"/>
                <a:ea typeface="黑体" panose="02010609060101010101" pitchFamily="49" charset="-122"/>
              </a:rPr>
              <a:t>用归结法证明：一头灰色大象喜欢一头粉色大象。</a:t>
            </a:r>
            <a:endParaRPr lang="zh-CN" altLang="en-US" b="1" dirty="0">
              <a:solidFill>
                <a:srgbClr val="000000"/>
              </a:solidFill>
              <a:latin typeface="黑体" panose="02010609060101010101" pitchFamily="49" charset="-122"/>
              <a:ea typeface="黑体" panose="02010609060101010101" pitchFamily="49" charset="-122"/>
            </a:endParaRPr>
          </a:p>
          <a:p>
            <a:pPr>
              <a:spcBef>
                <a:spcPct val="20000"/>
              </a:spcBef>
              <a:spcAft>
                <a:spcPct val="20000"/>
              </a:spcAft>
            </a:pPr>
            <a:r>
              <a:rPr lang="zh-CN" altLang="en-US" b="1" dirty="0">
                <a:solidFill>
                  <a:srgbClr val="000000"/>
                </a:solidFill>
                <a:latin typeface="黑体" panose="02010609060101010101" pitchFamily="49" charset="-122"/>
                <a:ea typeface="黑体" panose="02010609060101010101" pitchFamily="49" charset="-122"/>
              </a:rPr>
              <a:t>即证明：</a:t>
            </a:r>
            <a:r>
              <a:rPr lang="zh-CN" altLang="en-US"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rPr>
              <a:t>x</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rPr>
              <a:t>y[Gray(x)∧Pink(y)∧Likes(x,y)]</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45059" name="Text Box 5"/>
          <p:cNvSpPr txBox="1"/>
          <p:nvPr/>
        </p:nvSpPr>
        <p:spPr>
          <a:xfrm>
            <a:off x="1131888" y="4173538"/>
            <a:ext cx="7137400" cy="1673225"/>
          </a:xfrm>
          <a:prstGeom prst="rect">
            <a:avLst/>
          </a:prstGeom>
          <a:noFill/>
          <a:ln w="9525">
            <a:noFill/>
          </a:ln>
        </p:spPr>
        <p:txBody>
          <a:bodyPr wrap="none" anchor="t" anchorCtr="0">
            <a:spAutoFit/>
          </a:bodyPr>
          <a:p>
            <a:pPr>
              <a:spcBef>
                <a:spcPct val="20000"/>
              </a:spcBef>
              <a:spcAft>
                <a:spcPct val="20000"/>
              </a:spcAft>
            </a:pPr>
            <a:r>
              <a:rPr lang="zh-CN" altLang="en-US" b="1" dirty="0">
                <a:solidFill>
                  <a:srgbClr val="000000"/>
                </a:solidFill>
                <a:latin typeface="黑体" panose="02010609060101010101" pitchFamily="49" charset="-122"/>
                <a:ea typeface="黑体" panose="02010609060101010101" pitchFamily="49" charset="-122"/>
              </a:rPr>
              <a:t>谓词：	</a:t>
            </a:r>
            <a:r>
              <a:rPr lang="en-US" altLang="zh-CN" b="1" dirty="0">
                <a:solidFill>
                  <a:srgbClr val="000000"/>
                </a:solidFill>
                <a:latin typeface="黑体" panose="02010609060101010101" pitchFamily="49" charset="-122"/>
                <a:ea typeface="黑体" panose="02010609060101010101" pitchFamily="49" charset="-122"/>
              </a:rPr>
              <a:t>Gray(x), Pink(x), Like</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x,y</a:t>
            </a:r>
            <a:r>
              <a:rPr lang="zh-CN" altLang="en-US" b="1" dirty="0">
                <a:solidFill>
                  <a:srgbClr val="000000"/>
                </a:solidFill>
                <a:latin typeface="黑体" panose="02010609060101010101" pitchFamily="49" charset="-122"/>
                <a:ea typeface="黑体" panose="02010609060101010101" pitchFamily="49" charset="-122"/>
              </a:rPr>
              <a:t>）</a:t>
            </a:r>
            <a:endParaRPr lang="zh-CN" altLang="en-US" b="1" dirty="0">
              <a:solidFill>
                <a:srgbClr val="000000"/>
              </a:solidFill>
              <a:latin typeface="黑体" panose="02010609060101010101" pitchFamily="49" charset="-122"/>
              <a:ea typeface="黑体" panose="02010609060101010101" pitchFamily="49" charset="-122"/>
            </a:endParaRPr>
          </a:p>
          <a:p>
            <a:pPr>
              <a:spcBef>
                <a:spcPct val="20000"/>
              </a:spcBef>
              <a:spcAft>
                <a:spcPct val="20000"/>
              </a:spcAft>
            </a:pPr>
            <a:r>
              <a:rPr lang="zh-CN" altLang="en-US" b="1" dirty="0">
                <a:solidFill>
                  <a:srgbClr val="000000"/>
                </a:solidFill>
                <a:latin typeface="黑体" panose="02010609060101010101" pitchFamily="49" charset="-122"/>
                <a:ea typeface="黑体" panose="02010609060101010101" pitchFamily="49" charset="-122"/>
              </a:rPr>
              <a:t>事实： 	</a:t>
            </a:r>
            <a:r>
              <a:rPr lang="en-US" altLang="zh-CN" b="1" dirty="0">
                <a:solidFill>
                  <a:srgbClr val="000000"/>
                </a:solidFill>
                <a:latin typeface="黑体" panose="02010609060101010101" pitchFamily="49" charset="-122"/>
                <a:ea typeface="黑体" panose="02010609060101010101" pitchFamily="49" charset="-122"/>
              </a:rPr>
              <a:t>1</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Pinky(Sam)</a:t>
            </a:r>
            <a:endParaRPr lang="en-US" altLang="zh-CN" b="1" dirty="0">
              <a:solidFill>
                <a:srgbClr val="000000"/>
              </a:solidFill>
              <a:latin typeface="黑体" panose="02010609060101010101" pitchFamily="49" charset="-122"/>
              <a:ea typeface="黑体" panose="02010609060101010101" pitchFamily="49" charset="-122"/>
            </a:endParaRPr>
          </a:p>
          <a:p>
            <a:pPr>
              <a:spcBef>
                <a:spcPct val="20000"/>
              </a:spcBef>
              <a:spcAft>
                <a:spcPct val="20000"/>
              </a:spcAft>
            </a:pPr>
            <a:r>
              <a:rPr lang="en-US" altLang="zh-CN" b="1" dirty="0">
                <a:solidFill>
                  <a:srgbClr val="000000"/>
                </a:solidFill>
                <a:latin typeface="黑体" panose="02010609060101010101" pitchFamily="49" charset="-122"/>
                <a:ea typeface="黑体" panose="02010609060101010101" pitchFamily="49" charset="-122"/>
              </a:rPr>
              <a:t>	2</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Gray(Clyde)∧Like(Clyde,Oscar)</a:t>
            </a:r>
            <a:endParaRPr lang="en-US" altLang="zh-CN" b="1" dirty="0">
              <a:solidFill>
                <a:srgbClr val="000000"/>
              </a:solidFill>
              <a:latin typeface="黑体" panose="02010609060101010101" pitchFamily="49" charset="-122"/>
              <a:ea typeface="黑体" panose="02010609060101010101" pitchFamily="49" charset="-122"/>
            </a:endParaRPr>
          </a:p>
          <a:p>
            <a:pPr>
              <a:spcBef>
                <a:spcPct val="20000"/>
              </a:spcBef>
              <a:spcAft>
                <a:spcPct val="20000"/>
              </a:spcAft>
            </a:pPr>
            <a:r>
              <a:rPr lang="en-US" altLang="zh-CN" b="1" dirty="0">
                <a:solidFill>
                  <a:srgbClr val="000000"/>
                </a:solidFill>
                <a:latin typeface="黑体" panose="02010609060101010101" pitchFamily="49" charset="-122"/>
                <a:ea typeface="黑体" panose="02010609060101010101" pitchFamily="49" charset="-122"/>
              </a:rPr>
              <a:t>	3</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(Gray(Oscar)∨Pink(Oscar))∧Likes(Oscar,Sam)</a:t>
            </a:r>
            <a:endParaRPr lang="en-US" altLang="zh-CN" b="1" dirty="0">
              <a:solidFill>
                <a:srgbClr val="000000"/>
              </a:solidFill>
              <a:latin typeface="黑体" panose="02010609060101010101" pitchFamily="49" charset="-122"/>
              <a:ea typeface="黑体" panose="02010609060101010101" pitchFamily="49"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1" name="Rectangle 2"/>
          <p:cNvSpPr/>
          <p:nvPr/>
        </p:nvSpPr>
        <p:spPr>
          <a:xfrm>
            <a:off x="685800" y="487363"/>
            <a:ext cx="7772400" cy="5883275"/>
          </a:xfrm>
          <a:prstGeom prst="rect">
            <a:avLst/>
          </a:prstGeom>
          <a:noFill/>
          <a:ln w="9525">
            <a:noFill/>
          </a:ln>
        </p:spPr>
        <p:txBody>
          <a:bodyPr anchor="t" anchorCtr="0">
            <a:spAutoFit/>
          </a:bodyPr>
          <a:p>
            <a:pPr>
              <a:spcBef>
                <a:spcPct val="50000"/>
              </a:spcBef>
            </a:pPr>
            <a:r>
              <a:rPr lang="zh-CN" altLang="en-US" b="1" dirty="0">
                <a:solidFill>
                  <a:srgbClr val="000000"/>
                </a:solidFill>
                <a:latin typeface="黑体" panose="02010609060101010101" pitchFamily="49" charset="-122"/>
                <a:ea typeface="黑体" panose="02010609060101010101" pitchFamily="49" charset="-122"/>
              </a:rPr>
              <a:t>子句集：</a:t>
            </a:r>
            <a:r>
              <a:rPr lang="en-US" altLang="zh-CN" b="1" dirty="0">
                <a:solidFill>
                  <a:srgbClr val="000000"/>
                </a:solidFill>
                <a:latin typeface="黑体" panose="02010609060101010101" pitchFamily="49" charset="-122"/>
                <a:ea typeface="黑体" panose="02010609060101010101" pitchFamily="49" charset="-122"/>
              </a:rPr>
              <a:t>1</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Pink(Sam)</a:t>
            </a:r>
            <a:endParaRPr lang="en-US" altLang="zh-CN" b="1" dirty="0">
              <a:solidFill>
                <a:srgbClr val="000000"/>
              </a:solidFill>
              <a:latin typeface="黑体" panose="02010609060101010101" pitchFamily="49" charset="-122"/>
              <a:ea typeface="黑体" panose="02010609060101010101" pitchFamily="49" charset="-122"/>
            </a:endParaRPr>
          </a:p>
          <a:p>
            <a:pPr>
              <a:spcBef>
                <a:spcPct val="50000"/>
              </a:spcBef>
            </a:pPr>
            <a:r>
              <a:rPr lang="en-US" altLang="zh-CN" b="1" dirty="0">
                <a:solidFill>
                  <a:srgbClr val="000000"/>
                </a:solidFill>
                <a:latin typeface="黑体" panose="02010609060101010101" pitchFamily="49" charset="-122"/>
                <a:ea typeface="黑体" panose="02010609060101010101" pitchFamily="49" charset="-122"/>
              </a:rPr>
              <a:t>	2</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Gray(Clyde) </a:t>
            </a:r>
            <a:endParaRPr lang="en-US" altLang="zh-CN" b="1" dirty="0">
              <a:solidFill>
                <a:srgbClr val="000000"/>
              </a:solidFill>
              <a:latin typeface="黑体" panose="02010609060101010101" pitchFamily="49" charset="-122"/>
              <a:ea typeface="黑体" panose="02010609060101010101" pitchFamily="49" charset="-122"/>
            </a:endParaRPr>
          </a:p>
          <a:p>
            <a:pPr>
              <a:spcBef>
                <a:spcPct val="50000"/>
              </a:spcBef>
            </a:pPr>
            <a:r>
              <a:rPr lang="en-US" altLang="zh-CN" b="1" dirty="0">
                <a:solidFill>
                  <a:srgbClr val="000000"/>
                </a:solidFill>
                <a:latin typeface="黑体" panose="02010609060101010101" pitchFamily="49" charset="-122"/>
                <a:ea typeface="黑体" panose="02010609060101010101" pitchFamily="49" charset="-122"/>
              </a:rPr>
              <a:t>	3</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Like(Clyde,Oscar)</a:t>
            </a:r>
            <a:endParaRPr lang="en-US" altLang="zh-CN" b="1" dirty="0">
              <a:solidFill>
                <a:srgbClr val="000000"/>
              </a:solidFill>
              <a:latin typeface="黑体" panose="02010609060101010101" pitchFamily="49" charset="-122"/>
              <a:ea typeface="黑体" panose="02010609060101010101" pitchFamily="49" charset="-122"/>
            </a:endParaRPr>
          </a:p>
          <a:p>
            <a:pPr>
              <a:spcBef>
                <a:spcPct val="50000"/>
              </a:spcBef>
            </a:pPr>
            <a:r>
              <a:rPr lang="en-US" altLang="zh-CN" b="1" dirty="0">
                <a:solidFill>
                  <a:srgbClr val="000000"/>
                </a:solidFill>
                <a:latin typeface="黑体" panose="02010609060101010101" pitchFamily="49" charset="-122"/>
                <a:ea typeface="黑体" panose="02010609060101010101" pitchFamily="49" charset="-122"/>
              </a:rPr>
              <a:t>	4</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Gray(Oscar)∨Pink(Oscar)</a:t>
            </a:r>
            <a:endParaRPr lang="en-US" altLang="zh-CN" b="1" dirty="0">
              <a:solidFill>
                <a:srgbClr val="000000"/>
              </a:solidFill>
              <a:latin typeface="黑体" panose="02010609060101010101" pitchFamily="49" charset="-122"/>
              <a:ea typeface="黑体" panose="02010609060101010101" pitchFamily="49" charset="-122"/>
            </a:endParaRPr>
          </a:p>
          <a:p>
            <a:pPr>
              <a:spcBef>
                <a:spcPct val="50000"/>
              </a:spcBef>
            </a:pPr>
            <a:r>
              <a:rPr lang="en-US" altLang="zh-CN" b="1" dirty="0">
                <a:solidFill>
                  <a:srgbClr val="000000"/>
                </a:solidFill>
                <a:latin typeface="黑体" panose="02010609060101010101" pitchFamily="49" charset="-122"/>
                <a:ea typeface="黑体" panose="02010609060101010101" pitchFamily="49" charset="-122"/>
              </a:rPr>
              <a:t>	5</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Likes(Oscar,Sam)</a:t>
            </a:r>
            <a:endParaRPr lang="en-US" altLang="zh-CN" b="1" dirty="0">
              <a:solidFill>
                <a:srgbClr val="000000"/>
              </a:solidFill>
              <a:latin typeface="黑体" panose="02010609060101010101" pitchFamily="49" charset="-122"/>
              <a:ea typeface="黑体" panose="02010609060101010101" pitchFamily="49" charset="-122"/>
            </a:endParaRPr>
          </a:p>
          <a:p>
            <a:pPr>
              <a:spcBef>
                <a:spcPct val="50000"/>
              </a:spcBef>
            </a:pPr>
            <a:r>
              <a:rPr lang="en-US" altLang="zh-CN" b="1" dirty="0">
                <a:solidFill>
                  <a:srgbClr val="000000"/>
                </a:solidFill>
                <a:latin typeface="黑体" panose="02010609060101010101" pitchFamily="49" charset="-122"/>
                <a:ea typeface="黑体" panose="02010609060101010101" pitchFamily="49" charset="-122"/>
              </a:rPr>
              <a:t>	6</a:t>
            </a:r>
            <a:r>
              <a:rPr lang="zh-CN" altLang="en-US" b="1" dirty="0">
                <a:solidFill>
                  <a:srgbClr val="000000"/>
                </a:solidFill>
                <a:latin typeface="黑体" panose="02010609060101010101" pitchFamily="49" charset="-122"/>
                <a:ea typeface="黑体" panose="02010609060101010101" pitchFamily="49" charset="-122"/>
              </a:rPr>
              <a:t>）</a:t>
            </a:r>
            <a:r>
              <a:rPr lang="zh-CN" altLang="en-US"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000000"/>
                </a:solidFill>
                <a:latin typeface="Times New Roman" panose="02020603050405020304" pitchFamily="31" charset="0"/>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000000"/>
                </a:solidFill>
                <a:latin typeface="黑体" panose="02010609060101010101" pitchFamily="49" charset="-122"/>
                <a:ea typeface="黑体" panose="02010609060101010101" pitchFamily="49" charset="-122"/>
              </a:rPr>
              <a:t>Gray(x) ∨ </a:t>
            </a:r>
            <a:r>
              <a:rPr lang="en-US" altLang="zh-CN" b="1" dirty="0">
                <a:solidFill>
                  <a:srgbClr val="000000"/>
                </a:solidFill>
                <a:latin typeface="Times New Roman" panose="02020603050405020304" pitchFamily="31" charset="0"/>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000000"/>
                </a:solidFill>
                <a:latin typeface="黑体" panose="02010609060101010101" pitchFamily="49" charset="-122"/>
                <a:ea typeface="黑体" panose="02010609060101010101" pitchFamily="49" charset="-122"/>
              </a:rPr>
              <a:t>Pink(y) ∨ </a:t>
            </a:r>
            <a:r>
              <a:rPr lang="en-US" altLang="zh-CN" b="1" dirty="0">
                <a:solidFill>
                  <a:srgbClr val="000000"/>
                </a:solidFill>
                <a:latin typeface="Times New Roman" panose="02020603050405020304" pitchFamily="31" charset="0"/>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000000"/>
                </a:solidFill>
                <a:latin typeface="黑体" panose="02010609060101010101" pitchFamily="49" charset="-122"/>
                <a:ea typeface="黑体" panose="02010609060101010101" pitchFamily="49" charset="-122"/>
              </a:rPr>
              <a:t>Likes(x,y)</a:t>
            </a:r>
            <a:endParaRPr lang="en-US" altLang="zh-CN" b="1" dirty="0">
              <a:solidFill>
                <a:srgbClr val="000000"/>
              </a:solidFill>
              <a:latin typeface="黑体" panose="02010609060101010101" pitchFamily="49" charset="-122"/>
              <a:ea typeface="黑体" panose="02010609060101010101" pitchFamily="49" charset="-122"/>
            </a:endParaRPr>
          </a:p>
          <a:p>
            <a:pPr>
              <a:spcBef>
                <a:spcPct val="50000"/>
              </a:spcBef>
            </a:pPr>
            <a:r>
              <a:rPr lang="zh-CN" altLang="en-US" b="1" dirty="0">
                <a:solidFill>
                  <a:srgbClr val="000000"/>
                </a:solidFill>
                <a:latin typeface="黑体" panose="02010609060101010101" pitchFamily="49" charset="-122"/>
                <a:ea typeface="黑体" panose="02010609060101010101" pitchFamily="49" charset="-122"/>
              </a:rPr>
              <a:t>归结：	</a:t>
            </a:r>
            <a:r>
              <a:rPr lang="en-US" altLang="zh-CN" b="1" dirty="0">
                <a:solidFill>
                  <a:srgbClr val="000000"/>
                </a:solidFill>
                <a:latin typeface="黑体" panose="02010609060101010101" pitchFamily="49" charset="-122"/>
                <a:ea typeface="黑体" panose="02010609060101010101" pitchFamily="49" charset="-122"/>
              </a:rPr>
              <a:t>7</a:t>
            </a:r>
            <a:r>
              <a:rPr lang="zh-CN" altLang="en-US" b="1" dirty="0">
                <a:solidFill>
                  <a:srgbClr val="000000"/>
                </a:solidFill>
                <a:latin typeface="黑体" panose="02010609060101010101" pitchFamily="49" charset="-122"/>
                <a:ea typeface="黑体" panose="02010609060101010101" pitchFamily="49" charset="-122"/>
              </a:rPr>
              <a:t>） </a:t>
            </a:r>
            <a:r>
              <a:rPr lang="en-US" altLang="zh-CN" b="1" dirty="0">
                <a:solidFill>
                  <a:srgbClr val="000000"/>
                </a:solidFill>
                <a:latin typeface="Times New Roman" panose="02020603050405020304" pitchFamily="31" charset="0"/>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000000"/>
                </a:solidFill>
                <a:latin typeface="黑体" panose="02010609060101010101" pitchFamily="49" charset="-122"/>
                <a:ea typeface="黑体" panose="02010609060101010101" pitchFamily="49" charset="-122"/>
              </a:rPr>
              <a:t>Gray(Oscar) ∨ </a:t>
            </a:r>
            <a:r>
              <a:rPr lang="en-US" altLang="zh-CN" b="1" dirty="0">
                <a:solidFill>
                  <a:srgbClr val="000000"/>
                </a:solidFill>
                <a:latin typeface="Times New Roman" panose="02020603050405020304" pitchFamily="31" charset="0"/>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000000"/>
                </a:solidFill>
                <a:latin typeface="黑体" panose="02010609060101010101" pitchFamily="49" charset="-122"/>
                <a:ea typeface="黑体" panose="02010609060101010101" pitchFamily="49" charset="-122"/>
              </a:rPr>
              <a:t>Pink (Sam )		5</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6</a:t>
            </a:r>
            <a:r>
              <a:rPr lang="zh-CN" altLang="en-US" b="1" dirty="0">
                <a:solidFill>
                  <a:srgbClr val="000000"/>
                </a:solidFill>
                <a:latin typeface="黑体" panose="02010609060101010101" pitchFamily="49" charset="-122"/>
                <a:ea typeface="黑体" panose="02010609060101010101" pitchFamily="49" charset="-122"/>
              </a:rPr>
              <a:t>得</a:t>
            </a:r>
            <a:endParaRPr lang="zh-CN" altLang="en-US" b="1" dirty="0">
              <a:solidFill>
                <a:srgbClr val="000000"/>
              </a:solidFill>
              <a:latin typeface="黑体" panose="02010609060101010101" pitchFamily="49" charset="-122"/>
              <a:ea typeface="黑体" panose="02010609060101010101" pitchFamily="49" charset="-122"/>
            </a:endParaRPr>
          </a:p>
          <a:p>
            <a:pPr>
              <a:spcBef>
                <a:spcPct val="50000"/>
              </a:spcBef>
            </a:pPr>
            <a:r>
              <a:rPr lang="zh-CN" altLang="en-US" b="1" dirty="0">
                <a:solidFill>
                  <a:srgbClr val="000000"/>
                </a:solidFill>
                <a:latin typeface="黑体" panose="02010609060101010101" pitchFamily="49" charset="-122"/>
                <a:ea typeface="黑体" panose="02010609060101010101" pitchFamily="49" charset="-122"/>
              </a:rPr>
              <a:t>	</a:t>
            </a:r>
            <a:r>
              <a:rPr lang="en-US" altLang="zh-CN" b="1" dirty="0">
                <a:solidFill>
                  <a:srgbClr val="000000"/>
                </a:solidFill>
                <a:latin typeface="黑体" panose="02010609060101010101" pitchFamily="49" charset="-122"/>
                <a:ea typeface="黑体" panose="02010609060101010101" pitchFamily="49" charset="-122"/>
              </a:rPr>
              <a:t>8</a:t>
            </a:r>
            <a:r>
              <a:rPr lang="zh-CN" altLang="en-US" b="1" dirty="0">
                <a:solidFill>
                  <a:srgbClr val="000000"/>
                </a:solidFill>
                <a:latin typeface="黑体" panose="02010609060101010101" pitchFamily="49" charset="-122"/>
                <a:ea typeface="黑体" panose="02010609060101010101" pitchFamily="49" charset="-122"/>
              </a:rPr>
              <a:t>） </a:t>
            </a:r>
            <a:r>
              <a:rPr lang="en-US" altLang="zh-CN" b="1" dirty="0">
                <a:solidFill>
                  <a:srgbClr val="000000"/>
                </a:solidFill>
                <a:latin typeface="Times New Roman" panose="02020603050405020304" pitchFamily="31" charset="0"/>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000000"/>
                </a:solidFill>
                <a:latin typeface="黑体" panose="02010609060101010101" pitchFamily="49" charset="-122"/>
                <a:ea typeface="黑体" panose="02010609060101010101" pitchFamily="49" charset="-122"/>
              </a:rPr>
              <a:t>Gray(Clyde) ∨ </a:t>
            </a:r>
            <a:r>
              <a:rPr lang="en-US" altLang="zh-CN" b="1" dirty="0">
                <a:solidFill>
                  <a:srgbClr val="000000"/>
                </a:solidFill>
                <a:latin typeface="Times New Roman" panose="02020603050405020304" pitchFamily="31" charset="0"/>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000000"/>
                </a:solidFill>
                <a:latin typeface="黑体" panose="02010609060101010101" pitchFamily="49" charset="-122"/>
                <a:ea typeface="黑体" panose="02010609060101010101" pitchFamily="49" charset="-122"/>
              </a:rPr>
              <a:t>Pink(Oscar) 		3</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6</a:t>
            </a:r>
            <a:r>
              <a:rPr lang="zh-CN" altLang="en-US" b="1" dirty="0">
                <a:solidFill>
                  <a:srgbClr val="000000"/>
                </a:solidFill>
                <a:latin typeface="黑体" panose="02010609060101010101" pitchFamily="49" charset="-122"/>
                <a:ea typeface="黑体" panose="02010609060101010101" pitchFamily="49" charset="-122"/>
              </a:rPr>
              <a:t>得</a:t>
            </a:r>
            <a:endParaRPr lang="zh-CN" altLang="en-US" b="1" dirty="0">
              <a:solidFill>
                <a:srgbClr val="000000"/>
              </a:solidFill>
              <a:latin typeface="黑体" panose="02010609060101010101" pitchFamily="49" charset="-122"/>
              <a:ea typeface="黑体" panose="02010609060101010101" pitchFamily="49" charset="-122"/>
            </a:endParaRPr>
          </a:p>
          <a:p>
            <a:pPr>
              <a:spcBef>
                <a:spcPct val="50000"/>
              </a:spcBef>
            </a:pPr>
            <a:r>
              <a:rPr lang="zh-CN" altLang="en-US" b="1" dirty="0">
                <a:solidFill>
                  <a:srgbClr val="000000"/>
                </a:solidFill>
                <a:latin typeface="黑体" panose="02010609060101010101" pitchFamily="49" charset="-122"/>
                <a:ea typeface="黑体" panose="02010609060101010101" pitchFamily="49" charset="-122"/>
              </a:rPr>
              <a:t>	</a:t>
            </a:r>
            <a:r>
              <a:rPr lang="en-US" altLang="zh-CN" b="1" dirty="0">
                <a:solidFill>
                  <a:srgbClr val="000000"/>
                </a:solidFill>
                <a:latin typeface="黑体" panose="02010609060101010101" pitchFamily="49" charset="-122"/>
                <a:ea typeface="黑体" panose="02010609060101010101" pitchFamily="49" charset="-122"/>
              </a:rPr>
              <a:t>9</a:t>
            </a:r>
            <a:r>
              <a:rPr lang="zh-CN" altLang="en-US" b="1" dirty="0">
                <a:solidFill>
                  <a:srgbClr val="000000"/>
                </a:solidFill>
                <a:latin typeface="黑体" panose="02010609060101010101" pitchFamily="49" charset="-122"/>
                <a:ea typeface="黑体" panose="02010609060101010101" pitchFamily="49" charset="-122"/>
              </a:rPr>
              <a:t>） </a:t>
            </a:r>
            <a:r>
              <a:rPr lang="en-US" altLang="zh-CN" b="1" dirty="0">
                <a:solidFill>
                  <a:srgbClr val="000000"/>
                </a:solidFill>
                <a:latin typeface="黑体" panose="02010609060101010101" pitchFamily="49" charset="-122"/>
                <a:ea typeface="黑体" panose="02010609060101010101" pitchFamily="49" charset="-122"/>
              </a:rPr>
              <a:t>Pink(Oscar) ∨ </a:t>
            </a:r>
            <a:r>
              <a:rPr lang="en-US" altLang="zh-CN" b="1" dirty="0">
                <a:solidFill>
                  <a:srgbClr val="000000"/>
                </a:solidFill>
                <a:latin typeface="Times New Roman" panose="02020603050405020304" pitchFamily="31" charset="0"/>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000000"/>
                </a:solidFill>
                <a:latin typeface="黑体" panose="02010609060101010101" pitchFamily="49" charset="-122"/>
                <a:ea typeface="黑体" panose="02010609060101010101" pitchFamily="49" charset="-122"/>
              </a:rPr>
              <a:t>Pink (Sam )		4</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7</a:t>
            </a:r>
            <a:r>
              <a:rPr lang="zh-CN" altLang="en-US" b="1" dirty="0">
                <a:solidFill>
                  <a:srgbClr val="000000"/>
                </a:solidFill>
                <a:latin typeface="黑体" panose="02010609060101010101" pitchFamily="49" charset="-122"/>
                <a:ea typeface="黑体" panose="02010609060101010101" pitchFamily="49" charset="-122"/>
              </a:rPr>
              <a:t>得</a:t>
            </a:r>
            <a:endParaRPr lang="zh-CN" altLang="en-US" b="1" dirty="0">
              <a:solidFill>
                <a:srgbClr val="000000"/>
              </a:solidFill>
              <a:latin typeface="黑体" panose="02010609060101010101" pitchFamily="49" charset="-122"/>
              <a:ea typeface="黑体" panose="02010609060101010101" pitchFamily="49" charset="-122"/>
            </a:endParaRPr>
          </a:p>
          <a:p>
            <a:pPr>
              <a:spcBef>
                <a:spcPct val="50000"/>
              </a:spcBef>
            </a:pPr>
            <a:r>
              <a:rPr lang="zh-CN" altLang="en-US" b="1" dirty="0">
                <a:solidFill>
                  <a:srgbClr val="000000"/>
                </a:solidFill>
                <a:latin typeface="黑体" panose="02010609060101010101" pitchFamily="49" charset="-122"/>
                <a:ea typeface="黑体" panose="02010609060101010101" pitchFamily="49" charset="-122"/>
              </a:rPr>
              <a:t>	</a:t>
            </a:r>
            <a:r>
              <a:rPr lang="en-US" altLang="zh-CN" b="1" dirty="0">
                <a:solidFill>
                  <a:srgbClr val="000000"/>
                </a:solidFill>
                <a:latin typeface="黑体" panose="02010609060101010101" pitchFamily="49" charset="-122"/>
                <a:ea typeface="黑体" panose="02010609060101010101" pitchFamily="49" charset="-122"/>
              </a:rPr>
              <a:t>10</a:t>
            </a:r>
            <a:r>
              <a:rPr lang="zh-CN" altLang="en-US" b="1" dirty="0">
                <a:solidFill>
                  <a:srgbClr val="000000"/>
                </a:solidFill>
                <a:latin typeface="黑体" panose="02010609060101010101" pitchFamily="49" charset="-122"/>
                <a:ea typeface="黑体" panose="02010609060101010101" pitchFamily="49" charset="-122"/>
              </a:rPr>
              <a:t>） </a:t>
            </a:r>
            <a:r>
              <a:rPr lang="en-US" altLang="zh-CN" b="1" dirty="0">
                <a:solidFill>
                  <a:srgbClr val="000000"/>
                </a:solidFill>
                <a:latin typeface="Times New Roman" panose="02020603050405020304" pitchFamily="31" charset="0"/>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000000"/>
                </a:solidFill>
                <a:latin typeface="黑体" panose="02010609060101010101" pitchFamily="49" charset="-122"/>
                <a:ea typeface="黑体" panose="02010609060101010101" pitchFamily="49" charset="-122"/>
              </a:rPr>
              <a:t>Pink(Oscar) 			8</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2</a:t>
            </a:r>
            <a:r>
              <a:rPr lang="zh-CN" altLang="en-US" b="1" dirty="0">
                <a:solidFill>
                  <a:srgbClr val="000000"/>
                </a:solidFill>
                <a:latin typeface="黑体" panose="02010609060101010101" pitchFamily="49" charset="-122"/>
                <a:ea typeface="黑体" panose="02010609060101010101" pitchFamily="49" charset="-122"/>
              </a:rPr>
              <a:t>得</a:t>
            </a:r>
            <a:endParaRPr lang="zh-CN" altLang="en-US" b="1" dirty="0">
              <a:solidFill>
                <a:srgbClr val="000000"/>
              </a:solidFill>
              <a:latin typeface="黑体" panose="02010609060101010101" pitchFamily="49" charset="-122"/>
              <a:ea typeface="黑体" panose="02010609060101010101" pitchFamily="49" charset="-122"/>
            </a:endParaRPr>
          </a:p>
          <a:p>
            <a:pPr>
              <a:spcBef>
                <a:spcPct val="50000"/>
              </a:spcBef>
            </a:pPr>
            <a:r>
              <a:rPr lang="zh-CN" altLang="en-US" b="1" dirty="0">
                <a:solidFill>
                  <a:srgbClr val="000000"/>
                </a:solidFill>
                <a:latin typeface="黑体" panose="02010609060101010101" pitchFamily="49" charset="-122"/>
                <a:ea typeface="黑体" panose="02010609060101010101" pitchFamily="49" charset="-122"/>
              </a:rPr>
              <a:t>	</a:t>
            </a:r>
            <a:r>
              <a:rPr lang="en-US" altLang="zh-CN" b="1" dirty="0">
                <a:solidFill>
                  <a:srgbClr val="000000"/>
                </a:solidFill>
                <a:latin typeface="黑体" panose="02010609060101010101" pitchFamily="49" charset="-122"/>
                <a:ea typeface="黑体" panose="02010609060101010101" pitchFamily="49" charset="-122"/>
              </a:rPr>
              <a:t>11</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Times New Roman" panose="02020603050405020304" pitchFamily="31" charset="0"/>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 </a:t>
            </a:r>
            <a:r>
              <a:rPr lang="en-US" altLang="zh-CN" b="1" dirty="0">
                <a:solidFill>
                  <a:srgbClr val="000000"/>
                </a:solidFill>
                <a:latin typeface="黑体" panose="02010609060101010101" pitchFamily="49" charset="-122"/>
                <a:ea typeface="黑体" panose="02010609060101010101" pitchFamily="49" charset="-122"/>
              </a:rPr>
              <a:t>Pink (Sam )			9</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10</a:t>
            </a:r>
            <a:r>
              <a:rPr lang="zh-CN" altLang="en-US" b="1" dirty="0">
                <a:solidFill>
                  <a:srgbClr val="000000"/>
                </a:solidFill>
                <a:latin typeface="黑体" panose="02010609060101010101" pitchFamily="49" charset="-122"/>
                <a:ea typeface="黑体" panose="02010609060101010101" pitchFamily="49" charset="-122"/>
              </a:rPr>
              <a:t>得</a:t>
            </a:r>
            <a:endParaRPr lang="zh-CN" altLang="en-US" b="1" dirty="0">
              <a:solidFill>
                <a:srgbClr val="000000"/>
              </a:solidFill>
              <a:latin typeface="黑体" panose="02010609060101010101" pitchFamily="49" charset="-122"/>
              <a:ea typeface="黑体" panose="02010609060101010101" pitchFamily="49" charset="-122"/>
            </a:endParaRPr>
          </a:p>
          <a:p>
            <a:pPr>
              <a:spcBef>
                <a:spcPct val="50000"/>
              </a:spcBef>
            </a:pPr>
            <a:r>
              <a:rPr lang="zh-CN" altLang="en-US" b="1" dirty="0">
                <a:solidFill>
                  <a:srgbClr val="000000"/>
                </a:solidFill>
                <a:latin typeface="黑体" panose="02010609060101010101" pitchFamily="49" charset="-122"/>
                <a:ea typeface="黑体" panose="02010609060101010101" pitchFamily="49" charset="-122"/>
              </a:rPr>
              <a:t>	</a:t>
            </a:r>
            <a:r>
              <a:rPr lang="en-US" altLang="zh-CN" b="1" dirty="0">
                <a:solidFill>
                  <a:srgbClr val="000000"/>
                </a:solidFill>
                <a:latin typeface="黑体" panose="02010609060101010101" pitchFamily="49" charset="-122"/>
                <a:ea typeface="黑体" panose="02010609060101010101" pitchFamily="49" charset="-122"/>
              </a:rPr>
              <a:t>12</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NIL				1</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11</a:t>
            </a:r>
            <a:r>
              <a:rPr lang="zh-CN" altLang="en-US" b="1" dirty="0">
                <a:solidFill>
                  <a:srgbClr val="000000"/>
                </a:solidFill>
                <a:latin typeface="黑体" panose="02010609060101010101" pitchFamily="49" charset="-122"/>
                <a:ea typeface="黑体" panose="02010609060101010101" pitchFamily="49" charset="-122"/>
              </a:rPr>
              <a:t>得</a:t>
            </a:r>
            <a:endParaRPr lang="zh-CN" altLang="en-US" b="1" dirty="0">
              <a:solidFill>
                <a:srgbClr val="000000"/>
              </a:solidFill>
              <a:latin typeface="黑体" panose="02010609060101010101" pitchFamily="49" charset="-122"/>
              <a:ea typeface="黑体" panose="02010609060101010101" pitchFamily="49" charset="-122"/>
            </a:endParaRPr>
          </a:p>
          <a:p>
            <a:pPr>
              <a:spcBef>
                <a:spcPct val="50000"/>
              </a:spcBef>
            </a:pPr>
            <a:endParaRPr lang="en-US" altLang="zh-CN" b="1" dirty="0">
              <a:solidFill>
                <a:srgbClr val="000000"/>
              </a:solidFill>
              <a:latin typeface="黑体" panose="02010609060101010101" pitchFamily="49" charset="-122"/>
              <a:ea typeface="黑体" panose="02010609060101010101" pitchFamily="49"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29" name="内容占位符 2"/>
          <p:cNvSpPr>
            <a:spLocks noGrp="1"/>
          </p:cNvSpPr>
          <p:nvPr>
            <p:ph idx="4294967295"/>
          </p:nvPr>
        </p:nvSpPr>
        <p:spPr>
          <a:xfrm>
            <a:off x="457200" y="533400"/>
            <a:ext cx="8229600" cy="5791200"/>
          </a:xfrm>
        </p:spPr>
        <p:txBody>
          <a:bodyPr vert="horz" wrap="square" lIns="91440" tIns="45720" rIns="91440" bIns="45720" anchor="t" anchorCtr="0"/>
          <a:p>
            <a:pPr marL="609600" indent="0" eaLnBrk="1" latinLnBrk="0" hangingPunct="1">
              <a:spcBef>
                <a:spcPts val="1200"/>
              </a:spcBef>
              <a:spcAft>
                <a:spcPts val="1200"/>
              </a:spcAft>
            </a:pPr>
            <a:r>
              <a:rPr lang="en-US" altLang="zh-CN" sz="2400" b="1" dirty="0"/>
              <a:t>An example of a </a:t>
            </a:r>
            <a:r>
              <a:rPr lang="en-US" altLang="zh-CN" sz="2400" b="1" dirty="0">
                <a:solidFill>
                  <a:srgbClr val="FF3300"/>
                </a:solidFill>
              </a:rPr>
              <a:t>resolution refutation</a:t>
            </a:r>
            <a:r>
              <a:rPr lang="en-US" altLang="zh-CN" sz="2400" b="1" dirty="0"/>
              <a:t> for the </a:t>
            </a:r>
            <a:r>
              <a:rPr lang="en-US" altLang="zh-CN" sz="2400" b="1" dirty="0">
                <a:solidFill>
                  <a:srgbClr val="FF3300"/>
                </a:solidFill>
              </a:rPr>
              <a:t>predicate claulus</a:t>
            </a:r>
            <a:r>
              <a:rPr lang="en-US" altLang="zh-CN" sz="2400" b="1" dirty="0"/>
              <a:t>. </a:t>
            </a:r>
            <a:endParaRPr lang="en-US" altLang="zh-CN" sz="2400" b="1" dirty="0"/>
          </a:p>
          <a:p>
            <a:pPr marL="609600" indent="0" eaLnBrk="1" latinLnBrk="0" hangingPunct="1">
              <a:spcBef>
                <a:spcPts val="1200"/>
              </a:spcBef>
              <a:spcAft>
                <a:spcPts val="1200"/>
              </a:spcAft>
            </a:pPr>
            <a:r>
              <a:rPr lang="en-US" altLang="zh-CN" sz="2400" b="1" dirty="0"/>
              <a:t>Consider the following story of the “happy student” :</a:t>
            </a:r>
            <a:endParaRPr lang="en-US" altLang="zh-CN" sz="2400" b="1" dirty="0"/>
          </a:p>
          <a:p>
            <a:pPr marL="990600" lvl="1" indent="0" eaLnBrk="1" latinLnBrk="0" hangingPunct="1">
              <a:spcBef>
                <a:spcPts val="1200"/>
              </a:spcBef>
              <a:spcAft>
                <a:spcPts val="1200"/>
              </a:spcAft>
              <a:buFont typeface="Wingdings" panose="05000000000000000000" pitchFamily="2" charset="2"/>
              <a:buAutoNum type="arabicPeriod"/>
            </a:pPr>
            <a:r>
              <a:rPr lang="en-US" altLang="zh-CN" sz="2400" b="1" dirty="0"/>
              <a:t>Anyone passing his history exams and winning the lottery(</a:t>
            </a:r>
            <a:r>
              <a:rPr lang="zh-CN" altLang="en-US" sz="2400" b="1" dirty="0"/>
              <a:t>中奖</a:t>
            </a:r>
            <a:r>
              <a:rPr lang="en-US" altLang="zh-CN" sz="2400" b="1" dirty="0"/>
              <a:t>) is happy. </a:t>
            </a:r>
            <a:endParaRPr lang="en-US" altLang="zh-CN" sz="2400" b="1" dirty="0"/>
          </a:p>
          <a:p>
            <a:pPr marL="990600" lvl="1" indent="0" eaLnBrk="1" latinLnBrk="0" hangingPunct="1">
              <a:spcBef>
                <a:spcPts val="1200"/>
              </a:spcBef>
              <a:spcAft>
                <a:spcPts val="1200"/>
              </a:spcAft>
              <a:buFont typeface="Wingdings" panose="05000000000000000000" pitchFamily="2" charset="2"/>
              <a:buAutoNum type="arabicPeriod"/>
            </a:pPr>
            <a:r>
              <a:rPr lang="en-US" altLang="zh-CN" sz="2400" b="1" dirty="0"/>
              <a:t>Anyone who studies or is lucky can pass all his exams. </a:t>
            </a:r>
            <a:endParaRPr lang="en-US" altLang="zh-CN" sz="2400" b="1" dirty="0"/>
          </a:p>
          <a:p>
            <a:pPr marL="990600" lvl="1" indent="0" eaLnBrk="1" latinLnBrk="0" hangingPunct="1">
              <a:spcBef>
                <a:spcPts val="1200"/>
              </a:spcBef>
              <a:spcAft>
                <a:spcPts val="1200"/>
              </a:spcAft>
              <a:buFont typeface="Wingdings" panose="05000000000000000000" pitchFamily="2" charset="2"/>
              <a:buAutoNum type="arabicPeriod"/>
            </a:pPr>
            <a:r>
              <a:rPr lang="en-US" altLang="zh-CN" sz="2400" b="1" dirty="0"/>
              <a:t>John did not study but he is lucky. </a:t>
            </a:r>
            <a:endParaRPr lang="en-US" altLang="zh-CN" sz="2400" b="1" dirty="0"/>
          </a:p>
          <a:p>
            <a:pPr marL="990600" lvl="1" indent="0" eaLnBrk="1" latinLnBrk="0" hangingPunct="1">
              <a:spcBef>
                <a:spcPts val="1200"/>
              </a:spcBef>
              <a:spcAft>
                <a:spcPts val="1200"/>
              </a:spcAft>
              <a:buFont typeface="Wingdings" panose="05000000000000000000" pitchFamily="2" charset="2"/>
              <a:buAutoNum type="arabicPeriod"/>
            </a:pPr>
            <a:r>
              <a:rPr lang="en-US" altLang="zh-CN" sz="2400" b="1" dirty="0"/>
              <a:t>Anyone who is lucky wins the lottery. </a:t>
            </a:r>
            <a:endParaRPr lang="en-US" altLang="zh-CN" sz="2400" b="1" dirty="0"/>
          </a:p>
          <a:p>
            <a:pPr marL="990600" lvl="1" indent="0" eaLnBrk="1" latinLnBrk="0" hangingPunct="1">
              <a:spcBef>
                <a:spcPts val="1200"/>
              </a:spcBef>
              <a:spcAft>
                <a:spcPts val="1200"/>
              </a:spcAft>
              <a:buFont typeface="Wingdings" panose="05000000000000000000" pitchFamily="2" charset="2"/>
              <a:buAutoNum type="arabicPeriod"/>
            </a:pPr>
            <a:r>
              <a:rPr lang="en-US" altLang="zh-CN" sz="2400" b="1" dirty="0"/>
              <a:t>Is John happy?</a:t>
            </a:r>
            <a:endParaRPr lang="zh-CN" altLang="en-US" sz="2400" b="1" dirty="0"/>
          </a:p>
        </p:txBody>
      </p:sp>
      <p:pic>
        <p:nvPicPr>
          <p:cNvPr id="2" name="图片 1"/>
          <p:cNvPicPr>
            <a:picLocks noChangeAspect="1"/>
          </p:cNvPicPr>
          <p:nvPr/>
        </p:nvPicPr>
        <p:blipFill>
          <a:blip r:embed="rId1"/>
          <a:stretch>
            <a:fillRect/>
          </a:stretch>
        </p:blipFill>
        <p:spPr>
          <a:xfrm>
            <a:off x="728345" y="236855"/>
            <a:ext cx="8068945" cy="129794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9153" name="Picture 2" descr="&#13;pg526_unl.pct                                                  00026B6D_x000C_Macintosh HD                   ABA78158:"/>
          <p:cNvPicPr>
            <a:picLocks noChangeAspect="1"/>
          </p:cNvPicPr>
          <p:nvPr/>
        </p:nvPicPr>
        <p:blipFill>
          <a:blip r:embed="rId1"/>
          <a:stretch>
            <a:fillRect/>
          </a:stretch>
        </p:blipFill>
        <p:spPr>
          <a:xfrm>
            <a:off x="1025525" y="192088"/>
            <a:ext cx="7092950" cy="6346825"/>
          </a:xfrm>
          <a:prstGeom prst="rect">
            <a:avLst/>
          </a:prstGeom>
          <a:noFill/>
          <a:ln w="9525">
            <a:noFill/>
          </a:ln>
        </p:spPr>
      </p:pic>
      <p:sp>
        <p:nvSpPr>
          <p:cNvPr id="49154" name="Text Box 4"/>
          <p:cNvSpPr txBox="1"/>
          <p:nvPr/>
        </p:nvSpPr>
        <p:spPr>
          <a:xfrm>
            <a:off x="8382000" y="6577013"/>
            <a:ext cx="762000" cy="274637"/>
          </a:xfrm>
          <a:prstGeom prst="rect">
            <a:avLst/>
          </a:prstGeom>
          <a:noFill/>
          <a:ln w="9525">
            <a:noFill/>
          </a:ln>
        </p:spPr>
        <p:txBody>
          <a:bodyPr anchor="t" anchorCtr="0">
            <a:spAutoFit/>
          </a:bodyPr>
          <a:p>
            <a:pPr>
              <a:spcBef>
                <a:spcPct val="50000"/>
              </a:spcBef>
            </a:pPr>
            <a:r>
              <a:rPr lang="en-US" altLang="zh-CN" sz="1200" dirty="0">
                <a:latin typeface="Times New Roman" panose="02020603050405020304" pitchFamily="31" charset="0"/>
              </a:rPr>
              <a:t>8</a:t>
            </a:r>
            <a:endParaRPr lang="en-US" altLang="zh-CN" sz="1200" dirty="0">
              <a:latin typeface="Times New Roman" panose="02020603050405020304" pitchFamily="31"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7" name="Text Box 2"/>
          <p:cNvSpPr txBox="1"/>
          <p:nvPr/>
        </p:nvSpPr>
        <p:spPr>
          <a:xfrm>
            <a:off x="657225" y="327025"/>
            <a:ext cx="8382000" cy="396875"/>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31" charset="0"/>
              </a:rPr>
              <a:t>Fig 14.5	One refutation for the “happy student” problem. </a:t>
            </a:r>
            <a:endParaRPr lang="en-US" altLang="zh-CN" dirty="0">
              <a:latin typeface="Times New Roman" panose="02020603050405020304" pitchFamily="31" charset="0"/>
            </a:endParaRPr>
          </a:p>
        </p:txBody>
      </p:sp>
      <p:pic>
        <p:nvPicPr>
          <p:cNvPr id="50178" name="Picture 3"/>
          <p:cNvPicPr>
            <a:picLocks noChangeAspect="1"/>
          </p:cNvPicPr>
          <p:nvPr/>
        </p:nvPicPr>
        <p:blipFill>
          <a:blip r:embed="rId1"/>
          <a:stretch>
            <a:fillRect/>
          </a:stretch>
        </p:blipFill>
        <p:spPr>
          <a:xfrm>
            <a:off x="1295400" y="1066800"/>
            <a:ext cx="6629400" cy="5535613"/>
          </a:xfrm>
          <a:prstGeom prst="rect">
            <a:avLst/>
          </a:prstGeom>
          <a:noFill/>
          <a:ln w="9525">
            <a:noFill/>
          </a:ln>
        </p:spPr>
      </p:pic>
      <p:sp>
        <p:nvSpPr>
          <p:cNvPr id="50179" name="Text Box 5"/>
          <p:cNvSpPr txBox="1"/>
          <p:nvPr/>
        </p:nvSpPr>
        <p:spPr>
          <a:xfrm>
            <a:off x="8382000" y="6577013"/>
            <a:ext cx="762000" cy="274637"/>
          </a:xfrm>
          <a:prstGeom prst="rect">
            <a:avLst/>
          </a:prstGeom>
          <a:noFill/>
          <a:ln w="9525">
            <a:noFill/>
          </a:ln>
        </p:spPr>
        <p:txBody>
          <a:bodyPr anchor="t" anchorCtr="0">
            <a:spAutoFit/>
          </a:bodyPr>
          <a:p>
            <a:pPr>
              <a:spcBef>
                <a:spcPct val="50000"/>
              </a:spcBef>
            </a:pPr>
            <a:r>
              <a:rPr lang="en-US" altLang="zh-CN" sz="1200" dirty="0">
                <a:latin typeface="Times New Roman" panose="02020603050405020304" pitchFamily="31" charset="0"/>
              </a:rPr>
              <a:t>10</a:t>
            </a:r>
            <a:endParaRPr lang="en-US" altLang="zh-CN" sz="1200" dirty="0">
              <a:latin typeface="Times New Roman" panose="02020603050405020304" pitchFamily="31"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1201" name="Picture 2" descr="_x000E_pg526_unl1.pct                                                 00026B6D_x000C_Macintosh HD                   ABA78158:"/>
          <p:cNvPicPr>
            <a:picLocks noChangeAspect="1"/>
          </p:cNvPicPr>
          <p:nvPr/>
        </p:nvPicPr>
        <p:blipFill>
          <a:blip r:embed="rId1"/>
          <a:stretch>
            <a:fillRect/>
          </a:stretch>
        </p:blipFill>
        <p:spPr>
          <a:xfrm>
            <a:off x="641350" y="254000"/>
            <a:ext cx="7861300" cy="6161088"/>
          </a:xfrm>
          <a:prstGeom prst="rect">
            <a:avLst/>
          </a:prstGeom>
          <a:noFill/>
          <a:ln w="9525">
            <a:noFill/>
          </a:ln>
        </p:spPr>
      </p:pic>
      <p:sp>
        <p:nvSpPr>
          <p:cNvPr id="51202" name="Text Box 4"/>
          <p:cNvSpPr txBox="1"/>
          <p:nvPr/>
        </p:nvSpPr>
        <p:spPr>
          <a:xfrm>
            <a:off x="8382000" y="6577013"/>
            <a:ext cx="762000" cy="274637"/>
          </a:xfrm>
          <a:prstGeom prst="rect">
            <a:avLst/>
          </a:prstGeom>
          <a:noFill/>
          <a:ln w="9525">
            <a:noFill/>
          </a:ln>
        </p:spPr>
        <p:txBody>
          <a:bodyPr anchor="t" anchorCtr="0">
            <a:spAutoFit/>
          </a:bodyPr>
          <a:p>
            <a:pPr>
              <a:spcBef>
                <a:spcPct val="50000"/>
              </a:spcBef>
            </a:pPr>
            <a:r>
              <a:rPr lang="en-US" altLang="zh-CN" sz="1200" dirty="0">
                <a:latin typeface="Times New Roman" panose="02020603050405020304" pitchFamily="31" charset="0"/>
              </a:rPr>
              <a:t>9</a:t>
            </a:r>
            <a:endParaRPr lang="en-US" altLang="zh-CN" sz="1200" dirty="0">
              <a:latin typeface="Times New Roman" panose="02020603050405020304" pitchFamily="31" charset="0"/>
            </a:endParaRPr>
          </a:p>
        </p:txBody>
      </p:sp>
      <p:pic>
        <p:nvPicPr>
          <p:cNvPr id="3" name="图片 2"/>
          <p:cNvPicPr>
            <a:picLocks noChangeAspect="1"/>
          </p:cNvPicPr>
          <p:nvPr/>
        </p:nvPicPr>
        <p:blipFill>
          <a:blip r:embed="rId2"/>
          <a:stretch>
            <a:fillRect/>
          </a:stretch>
        </p:blipFill>
        <p:spPr>
          <a:xfrm>
            <a:off x="205740" y="302895"/>
            <a:ext cx="8615680" cy="68326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5" name="Text Box 2"/>
          <p:cNvSpPr txBox="1"/>
          <p:nvPr/>
        </p:nvSpPr>
        <p:spPr>
          <a:xfrm>
            <a:off x="638175" y="365125"/>
            <a:ext cx="8382000" cy="396875"/>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31" charset="0"/>
              </a:rPr>
              <a:t>Fig 14.6	Resolution proof for the “exciting life” problem. </a:t>
            </a:r>
            <a:endParaRPr lang="en-US" altLang="zh-CN" dirty="0">
              <a:latin typeface="Times New Roman" panose="02020603050405020304" pitchFamily="31" charset="0"/>
            </a:endParaRPr>
          </a:p>
        </p:txBody>
      </p:sp>
      <p:pic>
        <p:nvPicPr>
          <p:cNvPr id="52226" name="Picture 3"/>
          <p:cNvPicPr>
            <a:picLocks noChangeAspect="1"/>
          </p:cNvPicPr>
          <p:nvPr/>
        </p:nvPicPr>
        <p:blipFill>
          <a:blip r:embed="rId1"/>
          <a:stretch>
            <a:fillRect/>
          </a:stretch>
        </p:blipFill>
        <p:spPr>
          <a:xfrm>
            <a:off x="1524000" y="1066800"/>
            <a:ext cx="6086475" cy="5219700"/>
          </a:xfrm>
          <a:prstGeom prst="rect">
            <a:avLst/>
          </a:prstGeom>
          <a:noFill/>
          <a:ln w="9525">
            <a:noFill/>
          </a:ln>
        </p:spPr>
      </p:pic>
      <p:sp>
        <p:nvSpPr>
          <p:cNvPr id="52227" name="Text Box 5"/>
          <p:cNvSpPr txBox="1"/>
          <p:nvPr/>
        </p:nvSpPr>
        <p:spPr>
          <a:xfrm>
            <a:off x="8382000" y="6577013"/>
            <a:ext cx="762000" cy="274637"/>
          </a:xfrm>
          <a:prstGeom prst="rect">
            <a:avLst/>
          </a:prstGeom>
          <a:noFill/>
          <a:ln w="9525">
            <a:noFill/>
          </a:ln>
        </p:spPr>
        <p:txBody>
          <a:bodyPr anchor="t" anchorCtr="0">
            <a:spAutoFit/>
          </a:bodyPr>
          <a:p>
            <a:pPr>
              <a:spcBef>
                <a:spcPct val="50000"/>
              </a:spcBef>
            </a:pPr>
            <a:r>
              <a:rPr lang="en-US" altLang="zh-CN" sz="1200" dirty="0">
                <a:latin typeface="Times New Roman" panose="02020603050405020304" pitchFamily="31" charset="0"/>
              </a:rPr>
              <a:t>11</a:t>
            </a:r>
            <a:endParaRPr lang="en-US" altLang="zh-CN" sz="1200" dirty="0">
              <a:latin typeface="Times New Roman" panose="02020603050405020304" pitchFamily="31"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9" name="内容占位符 2"/>
          <p:cNvSpPr>
            <a:spLocks noGrp="1"/>
          </p:cNvSpPr>
          <p:nvPr>
            <p:ph idx="4294967295"/>
          </p:nvPr>
        </p:nvSpPr>
        <p:spPr>
          <a:xfrm>
            <a:off x="650875" y="1057275"/>
            <a:ext cx="7842250" cy="5949950"/>
          </a:xfrm>
        </p:spPr>
        <p:txBody>
          <a:bodyPr vert="horz" wrap="square" lIns="91440" tIns="45720" rIns="91440" bIns="45720" anchor="t" anchorCtr="0"/>
          <a:p>
            <a:pPr indent="0" eaLnBrk="1" latinLnBrk="0" hangingPunct="1">
              <a:lnSpc>
                <a:spcPct val="100000"/>
              </a:lnSpc>
              <a:spcBef>
                <a:spcPts val="300"/>
              </a:spcBef>
              <a:spcAft>
                <a:spcPts val="300"/>
              </a:spcAft>
            </a:pPr>
            <a:r>
              <a:rPr lang="en-US" altLang="zh-CN" sz="2400" b="1" dirty="0"/>
              <a:t>Given : </a:t>
            </a:r>
            <a:endParaRPr lang="en-US" altLang="zh-CN" sz="2400" b="1" dirty="0"/>
          </a:p>
          <a:p>
            <a:pPr lvl="1" indent="0" eaLnBrk="1" latinLnBrk="0" hangingPunct="1">
              <a:lnSpc>
                <a:spcPct val="100000"/>
              </a:lnSpc>
              <a:spcBef>
                <a:spcPts val="300"/>
              </a:spcBef>
              <a:spcAft>
                <a:spcPts val="300"/>
              </a:spcAft>
            </a:pPr>
            <a:r>
              <a:rPr lang="en-US" altLang="zh-CN" sz="2400" b="1" dirty="0"/>
              <a:t>“all dogs are animals” </a:t>
            </a:r>
            <a:endParaRPr lang="en-US" altLang="zh-CN" sz="2400" b="1" dirty="0"/>
          </a:p>
          <a:p>
            <a:pPr lvl="1" indent="0" eaLnBrk="1" latinLnBrk="0" hangingPunct="1">
              <a:lnSpc>
                <a:spcPct val="100000"/>
              </a:lnSpc>
              <a:spcBef>
                <a:spcPts val="300"/>
              </a:spcBef>
              <a:spcAft>
                <a:spcPts val="300"/>
              </a:spcAft>
            </a:pPr>
            <a:r>
              <a:rPr lang="en-US" altLang="zh-CN" sz="2400" b="1" dirty="0"/>
              <a:t>“all animals will die”</a:t>
            </a:r>
            <a:endParaRPr lang="en-US" altLang="zh-CN" sz="2400" b="1" dirty="0"/>
          </a:p>
          <a:p>
            <a:pPr lvl="1" indent="0" eaLnBrk="1" latinLnBrk="0" hangingPunct="1">
              <a:lnSpc>
                <a:spcPct val="100000"/>
              </a:lnSpc>
              <a:spcBef>
                <a:spcPts val="300"/>
              </a:spcBef>
              <a:spcAft>
                <a:spcPts val="300"/>
              </a:spcAft>
            </a:pPr>
            <a:r>
              <a:rPr lang="en-US" altLang="zh-CN" sz="2400" b="1" dirty="0"/>
              <a:t>“Fido is a dog” </a:t>
            </a:r>
            <a:endParaRPr lang="en-US" altLang="zh-CN" sz="2400" b="1" dirty="0"/>
          </a:p>
          <a:p>
            <a:pPr indent="0" eaLnBrk="1" latinLnBrk="0" hangingPunct="1">
              <a:lnSpc>
                <a:spcPct val="100000"/>
              </a:lnSpc>
              <a:spcBef>
                <a:spcPts val="300"/>
              </a:spcBef>
              <a:spcAft>
                <a:spcPts val="300"/>
              </a:spcAft>
            </a:pPr>
            <a:r>
              <a:rPr lang="en-US" altLang="zh-CN" sz="2400" b="1" dirty="0"/>
              <a:t>Prove that “Fido will die” </a:t>
            </a:r>
            <a:endParaRPr lang="en-US" altLang="zh-CN" sz="2400" b="1" dirty="0"/>
          </a:p>
          <a:p>
            <a:pPr indent="0" eaLnBrk="1" latinLnBrk="0" hangingPunct="1">
              <a:lnSpc>
                <a:spcPct val="100000"/>
              </a:lnSpc>
              <a:spcBef>
                <a:spcPts val="300"/>
              </a:spcBef>
              <a:spcAft>
                <a:spcPts val="300"/>
              </a:spcAft>
            </a:pPr>
            <a:r>
              <a:rPr lang="en-US" altLang="zh-CN" sz="2400" b="1" dirty="0"/>
              <a:t>Representation : </a:t>
            </a:r>
            <a:endParaRPr lang="en-US" altLang="zh-CN" sz="2400" b="1" dirty="0"/>
          </a:p>
          <a:p>
            <a:pPr lvl="1" indent="0" eaLnBrk="1" latinLnBrk="0" hangingPunct="1">
              <a:lnSpc>
                <a:spcPct val="100000"/>
              </a:lnSpc>
              <a:spcBef>
                <a:spcPts val="300"/>
              </a:spcBef>
              <a:spcAft>
                <a:spcPts val="300"/>
              </a:spcAft>
            </a:pPr>
            <a:r>
              <a:rPr lang="en-US" altLang="zh-CN" sz="2400" b="1" dirty="0"/>
              <a:t>All dogs are animals:</a:t>
            </a:r>
            <a:r>
              <a:rPr lang="zh-CN" altLang="en-US" sz="2400" b="1" dirty="0">
                <a:sym typeface="Symbol" panose="05050102010706020507" pitchFamily="18" charset="2"/>
              </a:rPr>
              <a:t> </a:t>
            </a:r>
            <a:endParaRPr lang="zh-CN" altLang="en-US" sz="2400" b="1" dirty="0">
              <a:sym typeface="Symbol" panose="05050102010706020507" pitchFamily="18" charset="2"/>
            </a:endParaRPr>
          </a:p>
          <a:p>
            <a:pPr lvl="1" indent="0" eaLnBrk="1" latinLnBrk="0" hangingPunct="1">
              <a:lnSpc>
                <a:spcPct val="100000"/>
              </a:lnSpc>
              <a:spcBef>
                <a:spcPts val="300"/>
              </a:spcBef>
              <a:spcAft>
                <a:spcPts val="300"/>
              </a:spcAft>
              <a:buNone/>
            </a:pPr>
            <a:r>
              <a:rPr lang="zh-CN" altLang="en-US" sz="2400" b="1" dirty="0">
                <a:sym typeface="Symbol" panose="05050102010706020507" pitchFamily="18" charset="2"/>
              </a:rPr>
              <a:t>             </a:t>
            </a:r>
            <a:r>
              <a:rPr lang="en-US" altLang="zh-CN" sz="2400" b="1" dirty="0">
                <a:sym typeface="Symbol" panose="05050102010706020507" pitchFamily="18" charset="2"/>
              </a:rPr>
              <a:t>(X)(dog(X) →animals(X))</a:t>
            </a:r>
            <a:endParaRPr lang="en-US" altLang="zh-CN" sz="2400" b="1" dirty="0"/>
          </a:p>
          <a:p>
            <a:pPr lvl="1" indent="0" eaLnBrk="1" latinLnBrk="0" hangingPunct="1">
              <a:lnSpc>
                <a:spcPct val="100000"/>
              </a:lnSpc>
              <a:spcBef>
                <a:spcPts val="300"/>
              </a:spcBef>
              <a:spcAft>
                <a:spcPts val="300"/>
              </a:spcAft>
            </a:pPr>
            <a:r>
              <a:rPr lang="en-US" altLang="zh-CN" sz="2400" b="1" dirty="0"/>
              <a:t>All animals will die: </a:t>
            </a:r>
            <a:endParaRPr lang="en-US" altLang="zh-CN" sz="2400" b="1" dirty="0"/>
          </a:p>
          <a:p>
            <a:pPr lvl="1" indent="0" eaLnBrk="1" latinLnBrk="0" hangingPunct="1">
              <a:lnSpc>
                <a:spcPct val="100000"/>
              </a:lnSpc>
              <a:spcBef>
                <a:spcPts val="300"/>
              </a:spcBef>
              <a:spcAft>
                <a:spcPts val="300"/>
              </a:spcAft>
              <a:buNone/>
            </a:pPr>
            <a:r>
              <a:rPr lang="zh-CN" altLang="en-US" sz="2400" b="1" dirty="0">
                <a:sym typeface="Symbol" panose="05050102010706020507" pitchFamily="18" charset="2"/>
              </a:rPr>
              <a:t>              </a:t>
            </a:r>
            <a:r>
              <a:rPr lang="en-US" altLang="zh-CN" sz="2400" b="1" dirty="0">
                <a:sym typeface="Symbol" panose="05050102010706020507" pitchFamily="18" charset="2"/>
              </a:rPr>
              <a:t>(Y)(animals(Y) →die(Y))</a:t>
            </a:r>
            <a:endParaRPr lang="en-US" altLang="zh-CN" sz="2400" b="1" dirty="0">
              <a:sym typeface="Symbol" panose="05050102010706020507" pitchFamily="18" charset="2"/>
            </a:endParaRPr>
          </a:p>
          <a:p>
            <a:pPr lvl="1" indent="0" eaLnBrk="1" latinLnBrk="0" hangingPunct="1">
              <a:lnSpc>
                <a:spcPct val="100000"/>
              </a:lnSpc>
              <a:spcBef>
                <a:spcPts val="300"/>
              </a:spcBef>
              <a:spcAft>
                <a:spcPts val="300"/>
              </a:spcAft>
            </a:pPr>
            <a:r>
              <a:rPr lang="en-US" altLang="zh-CN" sz="2400" b="1" dirty="0"/>
              <a:t>Fido is a dog: </a:t>
            </a:r>
            <a:endParaRPr lang="en-US" altLang="zh-CN" sz="2400" b="1" dirty="0"/>
          </a:p>
          <a:p>
            <a:pPr lvl="1" indent="0" eaLnBrk="1" latinLnBrk="0" hangingPunct="1">
              <a:lnSpc>
                <a:spcPct val="100000"/>
              </a:lnSpc>
              <a:spcBef>
                <a:spcPts val="300"/>
              </a:spcBef>
              <a:spcAft>
                <a:spcPts val="300"/>
              </a:spcAft>
              <a:buNone/>
            </a:pPr>
            <a:r>
              <a:rPr lang="en-US" altLang="zh-CN" sz="2400" b="1" dirty="0"/>
              <a:t>             dog(fido)</a:t>
            </a:r>
            <a:endParaRPr lang="en-US" altLang="zh-CN" sz="2400" b="1" dirty="0"/>
          </a:p>
        </p:txBody>
      </p:sp>
      <p:sp>
        <p:nvSpPr>
          <p:cNvPr id="7170" name="标题 1"/>
          <p:cNvSpPr/>
          <p:nvPr/>
        </p:nvSpPr>
        <p:spPr>
          <a:xfrm>
            <a:off x="0" y="274638"/>
            <a:ext cx="9144000" cy="868362"/>
          </a:xfrm>
          <a:prstGeom prst="rect">
            <a:avLst/>
          </a:prstGeom>
          <a:noFill/>
          <a:ln w="9525">
            <a:noFill/>
          </a:ln>
        </p:spPr>
        <p:txBody>
          <a:bodyPr anchor="ctr" anchorCtr="0"/>
          <a:p>
            <a:pPr algn="ctr"/>
            <a:r>
              <a:rPr lang="en-US" altLang="zh-CN" sz="2400" b="1" dirty="0">
                <a:solidFill>
                  <a:schemeClr val="tx2"/>
                </a:solidFill>
                <a:latin typeface="Arial" panose="020B0604020202020204" pitchFamily="34" charset="0"/>
                <a:ea typeface="宋体" panose="02010600030101010101" pitchFamily="2" charset="-122"/>
              </a:rPr>
              <a:t>A simple example</a:t>
            </a:r>
            <a:endParaRPr lang="en-US" altLang="zh-CN" sz="2400" b="1" dirty="0">
              <a:solidFill>
                <a:schemeClr val="tx2"/>
              </a:solidFill>
              <a:latin typeface="Arial" panose="020B0604020202020204" pitchFamily="34" charset="0"/>
              <a:ea typeface="宋体" panose="02010600030101010101" pitchFamily="2"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49" name="Text Box 2"/>
          <p:cNvSpPr txBox="1"/>
          <p:nvPr/>
        </p:nvSpPr>
        <p:spPr>
          <a:xfrm>
            <a:off x="676275" y="431800"/>
            <a:ext cx="8382000" cy="396875"/>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31" charset="0"/>
              </a:rPr>
              <a:t>Fig 14.7	another resolution refutation for the example of Fig 14.6.</a:t>
            </a:r>
            <a:endParaRPr lang="en-US" altLang="zh-CN" dirty="0">
              <a:latin typeface="Times New Roman" panose="02020603050405020304" pitchFamily="31" charset="0"/>
            </a:endParaRPr>
          </a:p>
        </p:txBody>
      </p:sp>
      <p:pic>
        <p:nvPicPr>
          <p:cNvPr id="53250" name="Picture 3"/>
          <p:cNvPicPr>
            <a:picLocks noChangeAspect="1"/>
          </p:cNvPicPr>
          <p:nvPr/>
        </p:nvPicPr>
        <p:blipFill>
          <a:blip r:embed="rId1"/>
          <a:stretch>
            <a:fillRect/>
          </a:stretch>
        </p:blipFill>
        <p:spPr>
          <a:xfrm>
            <a:off x="1371600" y="1066800"/>
            <a:ext cx="6429375" cy="4962525"/>
          </a:xfrm>
          <a:prstGeom prst="rect">
            <a:avLst/>
          </a:prstGeom>
          <a:noFill/>
          <a:ln w="9525">
            <a:noFill/>
          </a:ln>
        </p:spPr>
      </p:pic>
      <p:sp>
        <p:nvSpPr>
          <p:cNvPr id="53251" name="Text Box 5"/>
          <p:cNvSpPr txBox="1"/>
          <p:nvPr/>
        </p:nvSpPr>
        <p:spPr>
          <a:xfrm>
            <a:off x="8382000" y="6577013"/>
            <a:ext cx="762000" cy="274637"/>
          </a:xfrm>
          <a:prstGeom prst="rect">
            <a:avLst/>
          </a:prstGeom>
          <a:noFill/>
          <a:ln w="9525">
            <a:noFill/>
          </a:ln>
        </p:spPr>
        <p:txBody>
          <a:bodyPr anchor="t" anchorCtr="0">
            <a:spAutoFit/>
          </a:bodyPr>
          <a:p>
            <a:pPr>
              <a:spcBef>
                <a:spcPct val="50000"/>
              </a:spcBef>
            </a:pPr>
            <a:r>
              <a:rPr lang="en-US" altLang="zh-CN" sz="1200" dirty="0">
                <a:latin typeface="Times New Roman" panose="02020603050405020304" pitchFamily="31" charset="0"/>
              </a:rPr>
              <a:t>12</a:t>
            </a:r>
            <a:endParaRPr lang="en-US" altLang="zh-CN" sz="1200" dirty="0">
              <a:latin typeface="Times New Roman" panose="02020603050405020304" pitchFamily="31"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3" name="标题 1"/>
          <p:cNvSpPr>
            <a:spLocks noGrp="1"/>
          </p:cNvSpPr>
          <p:nvPr>
            <p:ph type="title" idx="4294967295"/>
          </p:nvPr>
        </p:nvSpPr>
        <p:spPr>
          <a:xfrm>
            <a:off x="0" y="608013"/>
            <a:ext cx="9144000" cy="914400"/>
          </a:xfrm>
        </p:spPr>
        <p:txBody>
          <a:bodyPr vert="horz" wrap="square" lIns="91440" tIns="45720" rIns="91440" bIns="45720" anchor="ctr" anchorCtr="0"/>
          <a:p>
            <a:pPr eaLnBrk="1" hangingPunct="1"/>
            <a:r>
              <a:rPr lang="en-GB" altLang="zh-CN" sz="2400" b="1" dirty="0"/>
              <a:t>14.2.4  Strategies and Simplification Techniques </a:t>
            </a:r>
            <a:br>
              <a:rPr lang="en-GB" altLang="zh-CN" sz="2400" b="1" dirty="0"/>
            </a:br>
            <a:r>
              <a:rPr lang="en-GB" altLang="zh-CN" sz="2400" b="1" dirty="0"/>
              <a:t>for Resolution</a:t>
            </a:r>
            <a:endParaRPr lang="zh-CN" altLang="en-US" sz="2400" b="1" dirty="0"/>
          </a:p>
        </p:txBody>
      </p:sp>
      <p:sp>
        <p:nvSpPr>
          <p:cNvPr id="54274" name="内容占位符 2"/>
          <p:cNvSpPr>
            <a:spLocks noGrp="1"/>
          </p:cNvSpPr>
          <p:nvPr>
            <p:ph idx="4294967295"/>
          </p:nvPr>
        </p:nvSpPr>
        <p:spPr>
          <a:xfrm>
            <a:off x="1236663" y="2036763"/>
            <a:ext cx="7348537" cy="4267200"/>
          </a:xfrm>
        </p:spPr>
        <p:txBody>
          <a:bodyPr vert="horz" wrap="square" lIns="91440" tIns="45720" rIns="91440" bIns="45720" anchor="t" anchorCtr="0"/>
          <a:p>
            <a:pPr eaLnBrk="1" latinLnBrk="0" hangingPunct="1">
              <a:lnSpc>
                <a:spcPct val="130000"/>
              </a:lnSpc>
              <a:spcBef>
                <a:spcPts val="1200"/>
              </a:spcBef>
              <a:spcAft>
                <a:spcPts val="1200"/>
              </a:spcAft>
            </a:pPr>
            <a:r>
              <a:rPr lang="en-US" altLang="zh-CN" sz="2400" b="1" dirty="0"/>
              <a:t>Possible combinations of clauses may cause exponential complexity. </a:t>
            </a:r>
            <a:endParaRPr lang="en-US" altLang="zh-CN" sz="2400" b="1" dirty="0"/>
          </a:p>
          <a:p>
            <a:pPr eaLnBrk="1" latinLnBrk="0" hangingPunct="1">
              <a:lnSpc>
                <a:spcPct val="130000"/>
              </a:lnSpc>
              <a:spcBef>
                <a:spcPts val="1200"/>
              </a:spcBef>
              <a:spcAft>
                <a:spcPts val="1200"/>
              </a:spcAft>
            </a:pPr>
            <a:r>
              <a:rPr lang="en-US" altLang="zh-CN" sz="2400" b="1" dirty="0"/>
              <a:t>Search heuristics are very important in resolution proof procedures, as they are in all weak method problem solving.</a:t>
            </a:r>
            <a:endParaRPr lang="en-US" altLang="zh-CN" sz="2400" b="1" dirty="0"/>
          </a:p>
        </p:txBody>
      </p:sp>
      <p:sp>
        <p:nvSpPr>
          <p:cNvPr id="2" name="文本框 1"/>
          <p:cNvSpPr txBox="1"/>
          <p:nvPr/>
        </p:nvSpPr>
        <p:spPr>
          <a:xfrm>
            <a:off x="1379220" y="1494155"/>
            <a:ext cx="6849745" cy="398780"/>
          </a:xfrm>
          <a:prstGeom prst="rect">
            <a:avLst/>
          </a:prstGeom>
          <a:noFill/>
        </p:spPr>
        <p:txBody>
          <a:bodyPr wrap="square" rtlCol="0">
            <a:spAutoFit/>
          </a:bodyPr>
          <a:p>
            <a:pPr algn="ctr"/>
            <a:r>
              <a:rPr lang="zh-CN" altLang="en-US"/>
              <a:t>归结策略和简化技术</a:t>
            </a:r>
            <a:endParaRPr lang="zh-CN" altLang="en-US"/>
          </a:p>
        </p:txBody>
      </p:sp>
      <p:sp>
        <p:nvSpPr>
          <p:cNvPr id="3" name="文本框 2"/>
          <p:cNvSpPr txBox="1"/>
          <p:nvPr/>
        </p:nvSpPr>
        <p:spPr>
          <a:xfrm>
            <a:off x="1403350" y="5003800"/>
            <a:ext cx="6825615" cy="398780"/>
          </a:xfrm>
          <a:prstGeom prst="rect">
            <a:avLst/>
          </a:prstGeom>
          <a:noFill/>
        </p:spPr>
        <p:txBody>
          <a:bodyPr wrap="square" rtlCol="0">
            <a:spAutoFit/>
          </a:bodyPr>
          <a:p>
            <a:r>
              <a:rPr lang="zh-CN" altLang="en-US"/>
              <a:t>启发式搜索在归结定理中非常重要</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1" name="Text Box 2"/>
          <p:cNvSpPr txBox="1"/>
          <p:nvPr/>
        </p:nvSpPr>
        <p:spPr>
          <a:xfrm>
            <a:off x="609600" y="609600"/>
            <a:ext cx="8382000" cy="396875"/>
          </a:xfrm>
          <a:prstGeom prst="rect">
            <a:avLst/>
          </a:prstGeom>
          <a:noFill/>
          <a:ln w="9525">
            <a:noFill/>
          </a:ln>
        </p:spPr>
        <p:txBody>
          <a:bodyPr anchor="t" anchorCtr="0">
            <a:spAutoFit/>
          </a:bodyPr>
          <a:p>
            <a:pPr>
              <a:spcBef>
                <a:spcPct val="50000"/>
              </a:spcBef>
            </a:pPr>
            <a:r>
              <a:rPr lang="en-US" altLang="zh-CN" dirty="0">
                <a:latin typeface="Times New Roman" panose="02020603050405020304" pitchFamily="31" charset="0"/>
              </a:rPr>
              <a:t>Fig 14.12 Skolemization as part of the answer extraction process.</a:t>
            </a:r>
            <a:endParaRPr lang="en-US" altLang="zh-CN" dirty="0">
              <a:latin typeface="Times New Roman" panose="02020603050405020304" pitchFamily="31" charset="0"/>
            </a:endParaRPr>
          </a:p>
        </p:txBody>
      </p:sp>
      <p:pic>
        <p:nvPicPr>
          <p:cNvPr id="61442" name="Picture 3"/>
          <p:cNvPicPr>
            <a:picLocks noChangeAspect="1"/>
          </p:cNvPicPr>
          <p:nvPr/>
        </p:nvPicPr>
        <p:blipFill>
          <a:blip r:embed="rId1"/>
          <a:stretch>
            <a:fillRect/>
          </a:stretch>
        </p:blipFill>
        <p:spPr>
          <a:xfrm>
            <a:off x="838200" y="1066800"/>
            <a:ext cx="7429500" cy="5067300"/>
          </a:xfrm>
          <a:prstGeom prst="rect">
            <a:avLst/>
          </a:prstGeom>
          <a:noFill/>
          <a:ln w="9525">
            <a:noFill/>
          </a:ln>
        </p:spPr>
      </p:pic>
      <p:sp>
        <p:nvSpPr>
          <p:cNvPr id="61443" name="Text Box 5"/>
          <p:cNvSpPr txBox="1"/>
          <p:nvPr/>
        </p:nvSpPr>
        <p:spPr>
          <a:xfrm>
            <a:off x="8382000" y="6577013"/>
            <a:ext cx="762000" cy="274637"/>
          </a:xfrm>
          <a:prstGeom prst="rect">
            <a:avLst/>
          </a:prstGeom>
          <a:noFill/>
          <a:ln w="9525">
            <a:noFill/>
          </a:ln>
        </p:spPr>
        <p:txBody>
          <a:bodyPr anchor="t" anchorCtr="0">
            <a:spAutoFit/>
          </a:bodyPr>
          <a:p>
            <a:pPr>
              <a:spcBef>
                <a:spcPct val="50000"/>
              </a:spcBef>
            </a:pPr>
            <a:r>
              <a:rPr lang="en-US" altLang="zh-CN" sz="1200" dirty="0">
                <a:latin typeface="Times New Roman" panose="02020603050405020304" pitchFamily="31" charset="0"/>
              </a:rPr>
              <a:t>17</a:t>
            </a:r>
            <a:endParaRPr lang="en-US" altLang="zh-CN" sz="1200" dirty="0">
              <a:latin typeface="Times New Roman" panose="02020603050405020304" pitchFamily="31"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6786" name="Rectangle 2"/>
          <p:cNvSpPr>
            <a:spLocks noGrp="1"/>
          </p:cNvSpPr>
          <p:nvPr>
            <p:ph type="title"/>
          </p:nvPr>
        </p:nvSpPr>
        <p:spPr>
          <a:xfrm>
            <a:off x="1524000" y="381000"/>
            <a:ext cx="6096000" cy="762000"/>
          </a:xfrm>
        </p:spPr>
        <p:txBody>
          <a:bodyPr vert="horz" wrap="square" lIns="91440" tIns="45720" rIns="91440" bIns="45720" anchor="b" anchorCtr="0"/>
          <a:p>
            <a:pPr eaLnBrk="1" hangingPunct="1"/>
            <a:r>
              <a:rPr lang="zh-CN" altLang="en-US" sz="2800" b="1" dirty="0">
                <a:latin typeface="黑体" panose="02010609060101010101" pitchFamily="49" charset="-122"/>
                <a:ea typeface="黑体" panose="02010609060101010101" pitchFamily="49" charset="-122"/>
              </a:rPr>
              <a:t>基于归结反演的问题求解</a:t>
            </a:r>
            <a:endParaRPr lang="zh-CN" altLang="en-US" sz="2800" b="1" dirty="0">
              <a:latin typeface="黑体" panose="02010609060101010101" pitchFamily="49" charset="-122"/>
              <a:ea typeface="黑体" panose="02010609060101010101" pitchFamily="49" charset="-122"/>
            </a:endParaRPr>
          </a:p>
        </p:txBody>
      </p:sp>
      <p:sp>
        <p:nvSpPr>
          <p:cNvPr id="246787" name="Rectangle 3" descr="Rectangle: Click to edit Master text styles&#13;&#10;Second level&#13;&#10;Third level&#13;&#10;Fourth level&#13;&#10;Fifth level"/>
          <p:cNvSpPr>
            <a:spLocks noGrp="1"/>
          </p:cNvSpPr>
          <p:nvPr>
            <p:ph idx="1"/>
          </p:nvPr>
        </p:nvSpPr>
        <p:spPr>
          <a:xfrm>
            <a:off x="304800" y="1447800"/>
            <a:ext cx="8610600" cy="4800600"/>
          </a:xfrm>
        </p:spPr>
        <p:txBody>
          <a:bodyPr vert="horz" wrap="square" lIns="91440" tIns="45720" rIns="91440" bIns="45720" anchor="t" anchorCtr="0"/>
          <a:p>
            <a:pPr algn="ctr" eaLnBrk="1" hangingPunct="1">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问题求解的步骤</a:t>
            </a:r>
            <a:r>
              <a:rPr lang="en-US" altLang="zh-CN" sz="2400" b="1" dirty="0">
                <a:solidFill>
                  <a:srgbClr val="000000"/>
                </a:solidFill>
                <a:latin typeface="黑体" panose="02010609060101010101" pitchFamily="49" charset="-122"/>
                <a:ea typeface="黑体" panose="02010609060101010101" pitchFamily="49" charset="-122"/>
              </a:rPr>
              <a:t>:</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130000"/>
              </a:lnSpc>
              <a:buNone/>
            </a:pPr>
            <a:r>
              <a:rPr lang="en-US" altLang="zh-CN" sz="2400" b="1" dirty="0">
                <a:solidFill>
                  <a:srgbClr val="000000"/>
                </a:solidFill>
                <a:latin typeface="黑体" panose="02010609060101010101" pitchFamily="49" charset="-122"/>
                <a:ea typeface="黑体" panose="02010609060101010101" pitchFamily="49" charset="-122"/>
              </a:rPr>
              <a:t>1</a:t>
            </a:r>
            <a:r>
              <a:rPr lang="zh-CN" altLang="en-US" sz="2400" b="1" dirty="0">
                <a:solidFill>
                  <a:srgbClr val="000000"/>
                </a:solidFill>
                <a:latin typeface="黑体" panose="02010609060101010101" pitchFamily="49" charset="-122"/>
                <a:ea typeface="黑体" panose="02010609060101010101" pitchFamily="49" charset="-122"/>
              </a:rPr>
              <a:t>）把已知前提用谓词公式表示出来，并且化为相应的子句集</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130000"/>
              </a:lnSpc>
              <a:buNone/>
            </a:pPr>
            <a:r>
              <a:rPr lang="en-US" altLang="zh-CN" sz="2400" b="1"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）把待求解的问题也用谓词公式表示出来，然后把它的否定式与谓词</a:t>
            </a:r>
            <a:r>
              <a:rPr lang="en-US" altLang="zh-CN" sz="2400" b="1" dirty="0">
                <a:solidFill>
                  <a:srgbClr val="000000"/>
                </a:solidFill>
                <a:latin typeface="黑体" panose="02010609060101010101" pitchFamily="49" charset="-122"/>
                <a:ea typeface="黑体" panose="02010609060101010101" pitchFamily="49" charset="-122"/>
              </a:rPr>
              <a:t>ANSWER</a:t>
            </a:r>
            <a:r>
              <a:rPr lang="zh-CN" altLang="en-US" sz="2400" b="1" dirty="0">
                <a:solidFill>
                  <a:srgbClr val="000000"/>
                </a:solidFill>
                <a:latin typeface="黑体" panose="02010609060101010101" pitchFamily="49" charset="-122"/>
                <a:ea typeface="黑体" panose="02010609060101010101" pitchFamily="49" charset="-122"/>
              </a:rPr>
              <a:t>构成一个析取式，</a:t>
            </a:r>
            <a:r>
              <a:rPr lang="en-US" altLang="zh-CN" sz="2400" b="1" dirty="0">
                <a:solidFill>
                  <a:srgbClr val="000000"/>
                </a:solidFill>
                <a:latin typeface="黑体" panose="02010609060101010101" pitchFamily="49" charset="-122"/>
                <a:ea typeface="黑体" panose="02010609060101010101" pitchFamily="49" charset="-122"/>
              </a:rPr>
              <a:t>ANSWER</a:t>
            </a:r>
            <a:r>
              <a:rPr lang="zh-CN" altLang="en-US" sz="2400" b="1" dirty="0">
                <a:solidFill>
                  <a:srgbClr val="000000"/>
                </a:solidFill>
                <a:latin typeface="黑体" panose="02010609060101010101" pitchFamily="49" charset="-122"/>
                <a:ea typeface="黑体" panose="02010609060101010101" pitchFamily="49" charset="-122"/>
              </a:rPr>
              <a:t>是一个为了求解问题而专设的谓词，其变元必须与问题公式的变元完全一致。</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130000"/>
              </a:lnSpc>
              <a:buNone/>
            </a:pPr>
            <a:r>
              <a:rPr lang="en-US" altLang="zh-CN" sz="2400" b="1" dirty="0">
                <a:solidFill>
                  <a:srgbClr val="000000"/>
                </a:solidFill>
                <a:latin typeface="黑体" panose="02010609060101010101" pitchFamily="49" charset="-122"/>
                <a:ea typeface="黑体" panose="02010609060101010101" pitchFamily="49" charset="-122"/>
              </a:rPr>
              <a:t>3</a:t>
            </a:r>
            <a:r>
              <a:rPr lang="zh-CN" altLang="en-US" sz="2400" b="1" dirty="0">
                <a:solidFill>
                  <a:srgbClr val="000000"/>
                </a:solidFill>
                <a:latin typeface="黑体" panose="02010609060101010101" pitchFamily="49" charset="-122"/>
                <a:ea typeface="黑体" panose="02010609060101010101" pitchFamily="49" charset="-122"/>
              </a:rPr>
              <a:t>）把此析取式化为子句集，并且把该子句集并入到子句集</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中，得到子句集</a:t>
            </a:r>
            <a:r>
              <a:rPr lang="en-US" altLang="zh-CN" sz="2400" b="1" dirty="0">
                <a:solidFill>
                  <a:srgbClr val="000000"/>
                </a:solidFill>
                <a:latin typeface="黑体" panose="02010609060101010101" pitchFamily="49" charset="-122"/>
                <a:ea typeface="黑体" panose="02010609060101010101" pitchFamily="49" charset="-122"/>
              </a:rPr>
              <a:t>S</a:t>
            </a:r>
            <a:r>
              <a:rPr lang="en-US" altLang="zh-CN" sz="2400" b="1" dirty="0">
                <a:solidFill>
                  <a:srgbClr val="000000"/>
                </a:solidFill>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rPr>
              <a:t>。</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130000"/>
              </a:lnSpc>
              <a:buNone/>
            </a:pPr>
            <a:r>
              <a:rPr lang="en-US" altLang="zh-CN" sz="2400" b="1" dirty="0">
                <a:solidFill>
                  <a:srgbClr val="000000"/>
                </a:solidFill>
                <a:latin typeface="黑体" panose="02010609060101010101" pitchFamily="49" charset="-122"/>
                <a:ea typeface="黑体" panose="02010609060101010101" pitchFamily="49" charset="-122"/>
              </a:rPr>
              <a:t>4</a:t>
            </a:r>
            <a:r>
              <a:rPr lang="zh-CN" altLang="en-US" sz="2400" b="1" dirty="0">
                <a:solidFill>
                  <a:srgbClr val="000000"/>
                </a:solidFill>
                <a:latin typeface="黑体" panose="02010609060101010101" pitchFamily="49" charset="-122"/>
                <a:ea typeface="黑体" panose="02010609060101010101" pitchFamily="49" charset="-122"/>
              </a:rPr>
              <a:t>）对</a:t>
            </a:r>
            <a:r>
              <a:rPr lang="en-US" altLang="zh-CN" sz="2400" b="1" dirty="0">
                <a:solidFill>
                  <a:srgbClr val="000000"/>
                </a:solidFill>
                <a:latin typeface="黑体" panose="02010609060101010101" pitchFamily="49" charset="-122"/>
                <a:ea typeface="黑体" panose="02010609060101010101" pitchFamily="49" charset="-122"/>
              </a:rPr>
              <a:t>S</a:t>
            </a:r>
            <a:r>
              <a:rPr lang="en-US" altLang="zh-CN" sz="2400" b="1" dirty="0">
                <a:solidFill>
                  <a:srgbClr val="000000"/>
                </a:solidFill>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rPr>
              <a:t>应用归结原理进行归结。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130000"/>
              </a:lnSpc>
              <a:buNone/>
            </a:pPr>
            <a:r>
              <a:rPr lang="en-US" altLang="zh-CN" sz="2400" b="1" dirty="0">
                <a:solidFill>
                  <a:srgbClr val="000000"/>
                </a:solidFill>
                <a:latin typeface="黑体" panose="02010609060101010101" pitchFamily="49" charset="-122"/>
                <a:ea typeface="黑体" panose="02010609060101010101" pitchFamily="49" charset="-122"/>
              </a:rPr>
              <a:t>5</a:t>
            </a:r>
            <a:r>
              <a:rPr lang="zh-CN" altLang="en-US" sz="2400" b="1" dirty="0">
                <a:solidFill>
                  <a:srgbClr val="000000"/>
                </a:solidFill>
                <a:latin typeface="黑体" panose="02010609060101010101" pitchFamily="49" charset="-122"/>
                <a:ea typeface="黑体" panose="02010609060101010101" pitchFamily="49" charset="-122"/>
              </a:rPr>
              <a:t>）若得到归结式</a:t>
            </a:r>
            <a:r>
              <a:rPr lang="en-US" altLang="zh-CN" sz="2400" b="1" dirty="0">
                <a:solidFill>
                  <a:srgbClr val="000000"/>
                </a:solidFill>
                <a:latin typeface="黑体" panose="02010609060101010101" pitchFamily="49" charset="-122"/>
                <a:ea typeface="黑体" panose="02010609060101010101" pitchFamily="49" charset="-122"/>
              </a:rPr>
              <a:t>ANSWER</a:t>
            </a:r>
            <a:r>
              <a:rPr lang="zh-CN" altLang="en-US" sz="2400" b="1" dirty="0">
                <a:solidFill>
                  <a:srgbClr val="000000"/>
                </a:solidFill>
                <a:latin typeface="黑体" panose="02010609060101010101" pitchFamily="49" charset="-122"/>
                <a:ea typeface="黑体" panose="02010609060101010101" pitchFamily="49" charset="-122"/>
              </a:rPr>
              <a:t>，则答案就在</a:t>
            </a:r>
            <a:r>
              <a:rPr lang="en-US" altLang="zh-CN" sz="2400" b="1" dirty="0">
                <a:solidFill>
                  <a:srgbClr val="000000"/>
                </a:solidFill>
                <a:latin typeface="黑体" panose="02010609060101010101" pitchFamily="49" charset="-122"/>
                <a:ea typeface="黑体" panose="02010609060101010101" pitchFamily="49" charset="-122"/>
              </a:rPr>
              <a:t>ANSWER</a:t>
            </a:r>
            <a:r>
              <a:rPr lang="zh-CN" altLang="en-US" sz="2400" b="1" dirty="0">
                <a:solidFill>
                  <a:srgbClr val="000000"/>
                </a:solidFill>
                <a:latin typeface="黑体" panose="02010609060101010101" pitchFamily="49" charset="-122"/>
                <a:ea typeface="黑体" panose="02010609060101010101" pitchFamily="49" charset="-122"/>
              </a:rPr>
              <a:t>中</a:t>
            </a:r>
            <a:endParaRPr lang="zh-CN" altLang="en-US"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6786"/>
                                        </p:tgtEl>
                                        <p:attrNameLst>
                                          <p:attrName>style.visibility</p:attrName>
                                        </p:attrNameLst>
                                      </p:cBhvr>
                                      <p:to>
                                        <p:strVal val="visible"/>
                                      </p:to>
                                    </p:set>
                                    <p:anim calcmode="lin" valueType="num">
                                      <p:cBhvr>
                                        <p:cTn id="7" dur="500" fill="hold"/>
                                        <p:tgtEl>
                                          <p:spTgt spid="246786"/>
                                        </p:tgtEl>
                                        <p:attrNameLst>
                                          <p:attrName>ppt_x</p:attrName>
                                        </p:attrNameLst>
                                      </p:cBhvr>
                                      <p:tavLst>
                                        <p:tav tm="0">
                                          <p:val>
                                            <p:strVal val="0-#ppt_w/2"/>
                                          </p:val>
                                        </p:tav>
                                        <p:tav tm="100000">
                                          <p:val>
                                            <p:strVal val="#ppt_x"/>
                                          </p:val>
                                        </p:tav>
                                      </p:tavLst>
                                    </p:anim>
                                    <p:anim calcmode="lin" valueType="num">
                                      <p:cBhvr>
                                        <p:cTn id="8" dur="500" fill="hold"/>
                                        <p:tgtEl>
                                          <p:spTgt spid="24678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 presetClass="entr" presetSubtype="16" fill="hold" grpId="0" nodeType="clickEffect">
                                  <p:stCondLst>
                                    <p:cond delay="0"/>
                                  </p:stCondLst>
                                  <p:childTnLst>
                                    <p:set>
                                      <p:cBhvr>
                                        <p:cTn id="12" dur="1" fill="hold">
                                          <p:stCondLst>
                                            <p:cond delay="0"/>
                                          </p:stCondLst>
                                        </p:cTn>
                                        <p:tgtEl>
                                          <p:spTgt spid="246787"/>
                                        </p:tgtEl>
                                        <p:attrNameLst>
                                          <p:attrName>style.visibility</p:attrName>
                                        </p:attrNameLst>
                                      </p:cBhvr>
                                      <p:to>
                                        <p:strVal val="visible"/>
                                      </p:to>
                                    </p:set>
                                    <p:animEffect transition="in" filter="box(in)">
                                      <p:cBhvr>
                                        <p:cTn id="13" dur="500"/>
                                        <p:tgtEl>
                                          <p:spTgt spid="2467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786" grpId="0"/>
      <p:bldP spid="246787"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3489" name="Group 15"/>
          <p:cNvGrpSpPr/>
          <p:nvPr/>
        </p:nvGrpSpPr>
        <p:grpSpPr>
          <a:xfrm>
            <a:off x="1771650" y="533400"/>
            <a:ext cx="5543550" cy="5638800"/>
            <a:chOff x="1134" y="192"/>
            <a:chExt cx="3492" cy="3552"/>
          </a:xfrm>
        </p:grpSpPr>
        <p:sp>
          <p:nvSpPr>
            <p:cNvPr id="63490" name="AutoShape 3"/>
            <p:cNvSpPr/>
            <p:nvPr/>
          </p:nvSpPr>
          <p:spPr>
            <a:xfrm>
              <a:off x="1764" y="192"/>
              <a:ext cx="2316" cy="432"/>
            </a:xfrm>
            <a:prstGeom prst="bevel">
              <a:avLst>
                <a:gd name="adj" fmla="val 125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b="1" dirty="0">
                  <a:solidFill>
                    <a:srgbClr val="000000"/>
                  </a:solidFill>
                  <a:latin typeface="黑体" panose="02010609060101010101" pitchFamily="49" charset="-122"/>
                  <a:ea typeface="黑体" panose="02010609060101010101" pitchFamily="49" charset="-122"/>
                </a:rPr>
                <a:t>已知前提化成谓词公式集合</a:t>
              </a:r>
              <a:r>
                <a:rPr lang="en-US" altLang="zh-CN" b="1" dirty="0">
                  <a:solidFill>
                    <a:srgbClr val="000000"/>
                  </a:solidFill>
                  <a:latin typeface="黑体" panose="02010609060101010101" pitchFamily="49" charset="-122"/>
                  <a:ea typeface="黑体" panose="02010609060101010101" pitchFamily="49" charset="-122"/>
                </a:rPr>
                <a:t>F</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63491" name="AutoShape 4"/>
            <p:cNvSpPr/>
            <p:nvPr/>
          </p:nvSpPr>
          <p:spPr>
            <a:xfrm>
              <a:off x="2208" y="864"/>
              <a:ext cx="1344" cy="384"/>
            </a:xfrm>
            <a:prstGeom prst="bevel">
              <a:avLst>
                <a:gd name="adj" fmla="val 125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b="1" dirty="0">
                  <a:solidFill>
                    <a:srgbClr val="000000"/>
                  </a:solidFill>
                  <a:latin typeface="黑体" panose="02010609060101010101" pitchFamily="49" charset="-122"/>
                  <a:ea typeface="黑体" panose="02010609060101010101" pitchFamily="49" charset="-122"/>
                </a:rPr>
                <a:t>求</a:t>
              </a:r>
              <a:r>
                <a:rPr lang="en-US" altLang="zh-CN" b="1" dirty="0">
                  <a:solidFill>
                    <a:srgbClr val="000000"/>
                  </a:solidFill>
                  <a:latin typeface="黑体" panose="02010609060101010101" pitchFamily="49" charset="-122"/>
                  <a:ea typeface="黑体" panose="02010609060101010101" pitchFamily="49" charset="-122"/>
                </a:rPr>
                <a:t>F</a:t>
              </a:r>
              <a:r>
                <a:rPr lang="zh-CN" altLang="en-US" b="1" dirty="0">
                  <a:solidFill>
                    <a:srgbClr val="000000"/>
                  </a:solidFill>
                  <a:latin typeface="黑体" panose="02010609060101010101" pitchFamily="49" charset="-122"/>
                  <a:ea typeface="黑体" panose="02010609060101010101" pitchFamily="49" charset="-122"/>
                </a:rPr>
                <a:t>的子句集</a:t>
              </a:r>
              <a:r>
                <a:rPr lang="en-US" altLang="zh-CN" b="1" dirty="0">
                  <a:solidFill>
                    <a:srgbClr val="000000"/>
                  </a:solidFill>
                  <a:latin typeface="黑体" panose="02010609060101010101" pitchFamily="49" charset="-122"/>
                  <a:ea typeface="黑体" panose="02010609060101010101" pitchFamily="49" charset="-122"/>
                </a:rPr>
                <a:t>S</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63492" name="AutoShape 5"/>
            <p:cNvSpPr/>
            <p:nvPr/>
          </p:nvSpPr>
          <p:spPr>
            <a:xfrm>
              <a:off x="1602" y="1488"/>
              <a:ext cx="2622" cy="384"/>
            </a:xfrm>
            <a:prstGeom prst="bevel">
              <a:avLst>
                <a:gd name="adj" fmla="val 125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b="1" dirty="0">
                  <a:solidFill>
                    <a:srgbClr val="000000"/>
                  </a:solidFill>
                  <a:latin typeface="黑体" panose="02010609060101010101" pitchFamily="49" charset="-122"/>
                  <a:ea typeface="黑体" panose="02010609060101010101" pitchFamily="49" charset="-122"/>
                </a:rPr>
                <a:t>待求解的问题化成谓词公式集合</a:t>
              </a:r>
              <a:r>
                <a:rPr lang="en-US" altLang="zh-CN" b="1" dirty="0">
                  <a:solidFill>
                    <a:srgbClr val="000000"/>
                  </a:solidFill>
                  <a:latin typeface="黑体" panose="02010609060101010101" pitchFamily="49" charset="-122"/>
                  <a:ea typeface="黑体" panose="02010609060101010101" pitchFamily="49" charset="-122"/>
                </a:rPr>
                <a:t>G</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63493" name="AutoShape 6"/>
            <p:cNvSpPr/>
            <p:nvPr/>
          </p:nvSpPr>
          <p:spPr>
            <a:xfrm>
              <a:off x="1134" y="2112"/>
              <a:ext cx="3492" cy="384"/>
            </a:xfrm>
            <a:prstGeom prst="bevel">
              <a:avLst>
                <a:gd name="adj" fmla="val 125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en-US" altLang="zh-CN" b="1" dirty="0">
                  <a:solidFill>
                    <a:srgbClr val="000000"/>
                  </a:solidFill>
                  <a:latin typeface="Times New Roman" panose="02020603050405020304" pitchFamily="31" charset="0"/>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 G ∨ANSWER</a:t>
              </a:r>
              <a:r>
                <a:rPr lang="zh-CN" altLang="en-US"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rPr>
                <a:t>X</a:t>
              </a:r>
              <a:r>
                <a:rPr lang="zh-CN" altLang="en-US" b="1" dirty="0">
                  <a:solidFill>
                    <a:srgbClr val="000000"/>
                  </a:solidFill>
                  <a:latin typeface="黑体" panose="02010609060101010101" pitchFamily="49" charset="-122"/>
                  <a:ea typeface="黑体" panose="02010609060101010101" pitchFamily="49" charset="-122"/>
                </a:rPr>
                <a:t>）化成子句集加入</a:t>
              </a:r>
              <a:r>
                <a:rPr lang="en-US" altLang="zh-CN" b="1" dirty="0">
                  <a:solidFill>
                    <a:srgbClr val="000000"/>
                  </a:solidFill>
                  <a:latin typeface="黑体" panose="02010609060101010101" pitchFamily="49" charset="-122"/>
                  <a:ea typeface="黑体" panose="02010609060101010101" pitchFamily="49" charset="-122"/>
                </a:rPr>
                <a:t>S</a:t>
              </a:r>
              <a:r>
                <a:rPr lang="zh-CN" altLang="en-US" b="1" dirty="0">
                  <a:solidFill>
                    <a:srgbClr val="000000"/>
                  </a:solidFill>
                  <a:latin typeface="黑体" panose="02010609060101010101" pitchFamily="49" charset="-122"/>
                  <a:ea typeface="黑体" panose="02010609060101010101" pitchFamily="49" charset="-122"/>
                </a:rPr>
                <a:t>得</a:t>
              </a:r>
              <a:r>
                <a:rPr lang="en-US" altLang="zh-CN" b="1" dirty="0">
                  <a:solidFill>
                    <a:srgbClr val="000000"/>
                  </a:solidFill>
                  <a:latin typeface="黑体" panose="02010609060101010101" pitchFamily="49" charset="-122"/>
                  <a:ea typeface="黑体" panose="02010609060101010101" pitchFamily="49" charset="-122"/>
                </a:rPr>
                <a:t>S</a:t>
              </a:r>
              <a:r>
                <a:rPr lang="en-US" altLang="zh-CN" b="1" dirty="0">
                  <a:solidFill>
                    <a:srgbClr val="000000"/>
                  </a:solidFill>
                  <a:latin typeface="Times New Roman" panose="02020603050405020304" pitchFamily="31" charset="0"/>
                  <a:ea typeface="黑体" panose="02010609060101010101" pitchFamily="49" charset="-122"/>
                </a:rPr>
                <a:t>’</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63494" name="AutoShape 7"/>
            <p:cNvSpPr/>
            <p:nvPr/>
          </p:nvSpPr>
          <p:spPr>
            <a:xfrm>
              <a:off x="1776" y="2736"/>
              <a:ext cx="2304" cy="384"/>
            </a:xfrm>
            <a:prstGeom prst="bevel">
              <a:avLst>
                <a:gd name="adj" fmla="val 125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b="1" dirty="0">
                  <a:solidFill>
                    <a:srgbClr val="000000"/>
                  </a:solidFill>
                  <a:latin typeface="黑体" panose="02010609060101010101" pitchFamily="49" charset="-122"/>
                  <a:ea typeface="黑体" panose="02010609060101010101" pitchFamily="49" charset="-122"/>
                </a:rPr>
                <a:t>对</a:t>
              </a:r>
              <a:r>
                <a:rPr lang="en-US" altLang="zh-CN" b="1" dirty="0">
                  <a:solidFill>
                    <a:srgbClr val="000000"/>
                  </a:solidFill>
                  <a:latin typeface="黑体" panose="02010609060101010101" pitchFamily="49" charset="-122"/>
                  <a:ea typeface="黑体" panose="02010609060101010101" pitchFamily="49" charset="-122"/>
                </a:rPr>
                <a:t>S</a:t>
              </a:r>
              <a:r>
                <a:rPr lang="en-US" altLang="zh-CN" b="1" dirty="0">
                  <a:solidFill>
                    <a:srgbClr val="000000"/>
                  </a:solidFill>
                  <a:latin typeface="Times New Roman" panose="02020603050405020304" pitchFamily="31" charset="0"/>
                  <a:ea typeface="黑体" panose="02010609060101010101" pitchFamily="49" charset="-122"/>
                </a:rPr>
                <a:t>’</a:t>
              </a:r>
              <a:r>
                <a:rPr lang="zh-CN" altLang="en-US" b="1" dirty="0">
                  <a:solidFill>
                    <a:srgbClr val="000000"/>
                  </a:solidFill>
                  <a:latin typeface="黑体" panose="02010609060101010101" pitchFamily="49" charset="-122"/>
                  <a:ea typeface="黑体" panose="02010609060101010101" pitchFamily="49" charset="-122"/>
                </a:rPr>
                <a:t>应用归结原理进行归结</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63495" name="AutoShape 9"/>
            <p:cNvSpPr/>
            <p:nvPr/>
          </p:nvSpPr>
          <p:spPr>
            <a:xfrm>
              <a:off x="1800" y="3360"/>
              <a:ext cx="2280" cy="384"/>
            </a:xfrm>
            <a:prstGeom prst="bevel">
              <a:avLst>
                <a:gd name="adj" fmla="val 12500"/>
              </a:avLst>
            </a:prstGeom>
            <a:solidFill>
              <a:schemeClr val="accent1"/>
            </a:solidFill>
            <a:ln w="9525" cap="flat" cmpd="sng">
              <a:solidFill>
                <a:schemeClr val="tx1"/>
              </a:solidFill>
              <a:prstDash val="solid"/>
              <a:miter/>
              <a:headEnd type="none" w="med" len="med"/>
              <a:tailEnd type="none" w="med" len="med"/>
            </a:ln>
          </p:spPr>
          <p:txBody>
            <a:bodyPr wrap="none" anchor="ctr" anchorCtr="0"/>
            <a:p>
              <a:pPr algn="ctr"/>
              <a:r>
                <a:rPr lang="zh-CN" altLang="en-US" b="1" dirty="0">
                  <a:solidFill>
                    <a:srgbClr val="000000"/>
                  </a:solidFill>
                  <a:latin typeface="黑体" panose="02010609060101010101" pitchFamily="49" charset="-122"/>
                  <a:ea typeface="黑体" panose="02010609060101010101" pitchFamily="49" charset="-122"/>
                </a:rPr>
                <a:t>得到归结式</a:t>
              </a:r>
              <a:r>
                <a:rPr lang="en-US" altLang="zh-CN" b="1" dirty="0">
                  <a:solidFill>
                    <a:srgbClr val="000000"/>
                  </a:solidFill>
                  <a:latin typeface="黑体" panose="02010609060101010101" pitchFamily="49" charset="-122"/>
                  <a:ea typeface="黑体" panose="02010609060101010101" pitchFamily="49" charset="-122"/>
                </a:rPr>
                <a:t>ANSWER</a:t>
              </a:r>
              <a:r>
                <a:rPr lang="zh-CN" altLang="en-US" b="1" dirty="0">
                  <a:solidFill>
                    <a:srgbClr val="000000"/>
                  </a:solidFill>
                  <a:latin typeface="黑体" panose="02010609060101010101" pitchFamily="49" charset="-122"/>
                  <a:ea typeface="黑体" panose="02010609060101010101" pitchFamily="49" charset="-122"/>
                </a:rPr>
                <a:t>（答案）</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63496" name="AutoShape 10"/>
            <p:cNvSpPr/>
            <p:nvPr/>
          </p:nvSpPr>
          <p:spPr>
            <a:xfrm>
              <a:off x="2864" y="624"/>
              <a:ext cx="48" cy="240"/>
            </a:xfrm>
            <a:prstGeom prst="downArrow">
              <a:avLst>
                <a:gd name="adj1" fmla="val 50000"/>
                <a:gd name="adj2" fmla="val 12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MS PGothic" panose="020B0600070205080204" pitchFamily="31" charset="-128"/>
              </a:endParaRPr>
            </a:p>
          </p:txBody>
        </p:sp>
        <p:sp>
          <p:nvSpPr>
            <p:cNvPr id="63497" name="AutoShape 11"/>
            <p:cNvSpPr/>
            <p:nvPr/>
          </p:nvSpPr>
          <p:spPr>
            <a:xfrm>
              <a:off x="2856" y="1248"/>
              <a:ext cx="48" cy="240"/>
            </a:xfrm>
            <a:prstGeom prst="downArrow">
              <a:avLst>
                <a:gd name="adj1" fmla="val 50000"/>
                <a:gd name="adj2" fmla="val 12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MS PGothic" panose="020B0600070205080204" pitchFamily="31" charset="-128"/>
              </a:endParaRPr>
            </a:p>
          </p:txBody>
        </p:sp>
        <p:sp>
          <p:nvSpPr>
            <p:cNvPr id="63498" name="AutoShape 12"/>
            <p:cNvSpPr/>
            <p:nvPr/>
          </p:nvSpPr>
          <p:spPr>
            <a:xfrm>
              <a:off x="2864" y="1872"/>
              <a:ext cx="48" cy="240"/>
            </a:xfrm>
            <a:prstGeom prst="downArrow">
              <a:avLst>
                <a:gd name="adj1" fmla="val 50000"/>
                <a:gd name="adj2" fmla="val 12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MS PGothic" panose="020B0600070205080204" pitchFamily="31" charset="-128"/>
              </a:endParaRPr>
            </a:p>
          </p:txBody>
        </p:sp>
        <p:sp>
          <p:nvSpPr>
            <p:cNvPr id="63499" name="AutoShape 13"/>
            <p:cNvSpPr/>
            <p:nvPr/>
          </p:nvSpPr>
          <p:spPr>
            <a:xfrm>
              <a:off x="2856" y="2496"/>
              <a:ext cx="48" cy="240"/>
            </a:xfrm>
            <a:prstGeom prst="downArrow">
              <a:avLst>
                <a:gd name="adj1" fmla="val 50000"/>
                <a:gd name="adj2" fmla="val 12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MS PGothic" panose="020B0600070205080204" pitchFamily="31" charset="-128"/>
              </a:endParaRPr>
            </a:p>
          </p:txBody>
        </p:sp>
        <p:sp>
          <p:nvSpPr>
            <p:cNvPr id="63500" name="AutoShape 14"/>
            <p:cNvSpPr/>
            <p:nvPr/>
          </p:nvSpPr>
          <p:spPr>
            <a:xfrm>
              <a:off x="2856" y="3120"/>
              <a:ext cx="48" cy="240"/>
            </a:xfrm>
            <a:prstGeom prst="downArrow">
              <a:avLst>
                <a:gd name="adj1" fmla="val 50000"/>
                <a:gd name="adj2" fmla="val 125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Tahoma" panose="020B0604030504040204" pitchFamily="34" charset="0"/>
                <a:ea typeface="MS PGothic" panose="020B0600070205080204" pitchFamily="31" charset="-128"/>
              </a:endParaRPr>
            </a:p>
          </p:txBody>
        </p:sp>
      </p:gr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3" name="Rectangle 3" descr="Rectangle: Click to edit Master text styles&#13;&#10;Second level&#13;&#10;Third level&#13;&#10;Fourth level&#13;&#10;Fifth level"/>
          <p:cNvSpPr>
            <a:spLocks noGrp="1"/>
          </p:cNvSpPr>
          <p:nvPr>
            <p:ph idx="1"/>
          </p:nvPr>
        </p:nvSpPr>
        <p:spPr>
          <a:xfrm>
            <a:off x="838200" y="609600"/>
            <a:ext cx="7772400" cy="5638800"/>
          </a:xfrm>
        </p:spPr>
        <p:txBody>
          <a:bodyPr vert="horz" wrap="square" lIns="91440" tIns="45720" rIns="91440" bIns="45720" anchor="t" anchorCtr="0"/>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已知 </a:t>
            </a:r>
            <a:r>
              <a:rPr lang="en-US" altLang="zh-CN" sz="2400" b="1" dirty="0">
                <a:solidFill>
                  <a:srgbClr val="000000"/>
                </a:solidFill>
                <a:latin typeface="黑体" panose="02010609060101010101" pitchFamily="49" charset="-122"/>
                <a:ea typeface="黑体" panose="02010609060101010101" pitchFamily="49" charset="-122"/>
              </a:rPr>
              <a:t>F</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：王</a:t>
            </a:r>
            <a:r>
              <a:rPr lang="en-US" altLang="zh-CN" sz="2400" b="1" dirty="0">
                <a:solidFill>
                  <a:srgbClr val="000000"/>
                </a:solidFill>
                <a:latin typeface="黑体" panose="02010609060101010101" pitchFamily="49" charset="-122"/>
                <a:ea typeface="黑体" panose="02010609060101010101" pitchFamily="49" charset="-122"/>
              </a:rPr>
              <a:t>(Wang)</a:t>
            </a:r>
            <a:r>
              <a:rPr lang="zh-CN" altLang="en-US" sz="2400" b="1" dirty="0">
                <a:solidFill>
                  <a:srgbClr val="000000"/>
                </a:solidFill>
                <a:latin typeface="黑体" panose="02010609060101010101" pitchFamily="49" charset="-122"/>
                <a:ea typeface="黑体" panose="02010609060101010101" pitchFamily="49" charset="-122"/>
              </a:rPr>
              <a:t>先生是小李</a:t>
            </a:r>
            <a:r>
              <a:rPr lang="en-US" altLang="zh-CN" sz="2400" b="1" dirty="0">
                <a:solidFill>
                  <a:srgbClr val="000000"/>
                </a:solidFill>
                <a:latin typeface="黑体" panose="02010609060101010101" pitchFamily="49" charset="-122"/>
                <a:ea typeface="黑体" panose="02010609060101010101" pitchFamily="49" charset="-122"/>
              </a:rPr>
              <a:t>(Li)</a:t>
            </a:r>
            <a:r>
              <a:rPr lang="zh-CN" altLang="en-US" sz="2400" b="1" dirty="0">
                <a:solidFill>
                  <a:srgbClr val="000000"/>
                </a:solidFill>
                <a:latin typeface="黑体" panose="02010609060101010101" pitchFamily="49" charset="-122"/>
                <a:ea typeface="黑体" panose="02010609060101010101" pitchFamily="49" charset="-122"/>
              </a:rPr>
              <a:t>的老师。</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F</a:t>
            </a:r>
            <a:r>
              <a:rPr lang="en-US" altLang="zh-CN" sz="2400" b="1" baseline="-22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：小李与小张</a:t>
            </a:r>
            <a:r>
              <a:rPr lang="en-US" altLang="zh-CN" sz="2400" b="1" dirty="0">
                <a:solidFill>
                  <a:srgbClr val="000000"/>
                </a:solidFill>
                <a:latin typeface="黑体" panose="02010609060101010101" pitchFamily="49" charset="-122"/>
                <a:ea typeface="黑体" panose="02010609060101010101" pitchFamily="49" charset="-122"/>
              </a:rPr>
              <a:t>(Zhang)</a:t>
            </a:r>
            <a:r>
              <a:rPr lang="zh-CN" altLang="en-US" sz="2400" b="1" dirty="0">
                <a:solidFill>
                  <a:srgbClr val="000000"/>
                </a:solidFill>
                <a:latin typeface="黑体" panose="02010609060101010101" pitchFamily="49" charset="-122"/>
                <a:ea typeface="黑体" panose="02010609060101010101" pitchFamily="49" charset="-122"/>
              </a:rPr>
              <a:t>是同班同学。</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F</a:t>
            </a:r>
            <a:r>
              <a:rPr lang="en-US" altLang="zh-CN" sz="2400" b="1" baseline="-22000" dirty="0">
                <a:solidFill>
                  <a:srgbClr val="000000"/>
                </a:solidFill>
                <a:latin typeface="黑体" panose="02010609060101010101" pitchFamily="49" charset="-122"/>
                <a:ea typeface="黑体" panose="02010609060101010101" pitchFamily="49" charset="-122"/>
              </a:rPr>
              <a:t>3</a:t>
            </a: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：如果</a:t>
            </a:r>
            <a:r>
              <a:rPr lang="en-US" altLang="zh-CN" sz="2400" b="1" dirty="0">
                <a:solidFill>
                  <a:srgbClr val="000000"/>
                </a:solidFill>
                <a:latin typeface="黑体" panose="02010609060101010101" pitchFamily="49" charset="-122"/>
                <a:ea typeface="黑体" panose="02010609060101010101" pitchFamily="49" charset="-122"/>
              </a:rPr>
              <a:t>x</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y</a:t>
            </a:r>
            <a:r>
              <a:rPr lang="zh-CN" altLang="en-US" sz="2400" b="1" dirty="0">
                <a:solidFill>
                  <a:srgbClr val="000000"/>
                </a:solidFill>
                <a:latin typeface="黑体" panose="02010609060101010101" pitchFamily="49" charset="-122"/>
                <a:ea typeface="黑体" panose="02010609060101010101" pitchFamily="49" charset="-122"/>
              </a:rPr>
              <a:t>是同学，则</a:t>
            </a:r>
            <a:r>
              <a:rPr lang="en-US" altLang="zh-CN" sz="2400" b="1" dirty="0">
                <a:solidFill>
                  <a:srgbClr val="000000"/>
                </a:solidFill>
                <a:latin typeface="黑体" panose="02010609060101010101" pitchFamily="49" charset="-122"/>
                <a:ea typeface="黑体" panose="02010609060101010101" pitchFamily="49" charset="-122"/>
              </a:rPr>
              <a:t>x</a:t>
            </a:r>
            <a:r>
              <a:rPr lang="zh-CN" altLang="en-US" sz="2400" b="1" dirty="0">
                <a:solidFill>
                  <a:srgbClr val="000000"/>
                </a:solidFill>
                <a:latin typeface="黑体" panose="02010609060101010101" pitchFamily="49" charset="-122"/>
                <a:ea typeface="黑体" panose="02010609060101010101" pitchFamily="49" charset="-122"/>
              </a:rPr>
              <a:t>的老师也是</a:t>
            </a:r>
            <a:r>
              <a:rPr lang="en-US" altLang="zh-CN" sz="2400" b="1" dirty="0">
                <a:solidFill>
                  <a:srgbClr val="000000"/>
                </a:solidFill>
                <a:latin typeface="黑体" panose="02010609060101010101" pitchFamily="49" charset="-122"/>
                <a:ea typeface="黑体" panose="02010609060101010101" pitchFamily="49" charset="-122"/>
              </a:rPr>
              <a:t>y</a:t>
            </a:r>
            <a:r>
              <a:rPr lang="zh-CN" altLang="en-US" sz="2400" b="1" dirty="0">
                <a:solidFill>
                  <a:srgbClr val="000000"/>
                </a:solidFill>
                <a:latin typeface="黑体" panose="02010609060101010101" pitchFamily="49" charset="-122"/>
                <a:ea typeface="黑体" panose="02010609060101010101" pitchFamily="49" charset="-122"/>
              </a:rPr>
              <a:t>的老师。</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求：小张的老师是谁？</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解</a:t>
            </a: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首先定义谓词：</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T(x,y):x</a:t>
            </a:r>
            <a:r>
              <a:rPr lang="zh-CN" altLang="en-US" sz="2400" b="1" dirty="0">
                <a:solidFill>
                  <a:srgbClr val="000000"/>
                </a:solidFill>
                <a:latin typeface="黑体" panose="02010609060101010101" pitchFamily="49" charset="-122"/>
                <a:ea typeface="黑体" panose="02010609060101010101" pitchFamily="49" charset="-122"/>
              </a:rPr>
              <a:t>是</a:t>
            </a:r>
            <a:r>
              <a:rPr lang="en-US" altLang="zh-CN" sz="2400" b="1" dirty="0">
                <a:solidFill>
                  <a:srgbClr val="000000"/>
                </a:solidFill>
                <a:latin typeface="黑体" panose="02010609060101010101" pitchFamily="49" charset="-122"/>
                <a:ea typeface="黑体" panose="02010609060101010101" pitchFamily="49" charset="-122"/>
              </a:rPr>
              <a:t>y</a:t>
            </a:r>
            <a:r>
              <a:rPr lang="zh-CN" altLang="en-US" sz="2400" b="1" dirty="0">
                <a:solidFill>
                  <a:srgbClr val="000000"/>
                </a:solidFill>
                <a:latin typeface="黑体" panose="02010609060101010101" pitchFamily="49" charset="-122"/>
                <a:ea typeface="黑体" panose="02010609060101010101" pitchFamily="49" charset="-122"/>
              </a:rPr>
              <a:t>的老师。</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C(x,y):x</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y</a:t>
            </a:r>
            <a:r>
              <a:rPr lang="zh-CN" altLang="en-US" sz="2400" b="1" dirty="0">
                <a:solidFill>
                  <a:srgbClr val="000000"/>
                </a:solidFill>
                <a:latin typeface="黑体" panose="02010609060101010101" pitchFamily="49" charset="-122"/>
                <a:ea typeface="黑体" panose="02010609060101010101" pitchFamily="49" charset="-122"/>
              </a:rPr>
              <a:t>是同班同学。</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把已知前提及待求解的问题表示成谓词公式：  </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F</a:t>
            </a:r>
            <a:r>
              <a:rPr lang="en-US" altLang="zh-CN" sz="2400" b="1" baseline="-22000" dirty="0">
                <a:solidFill>
                  <a:srgbClr val="000000"/>
                </a:solidFill>
                <a:latin typeface="黑体" panose="02010609060101010101" pitchFamily="49" charset="-122"/>
                <a:ea typeface="黑体" panose="02010609060101010101" pitchFamily="49" charset="-122"/>
              </a:rPr>
              <a:t>1</a:t>
            </a:r>
            <a:r>
              <a:rPr lang="en-US" altLang="zh-CN" sz="2400" b="1" dirty="0">
                <a:solidFill>
                  <a:srgbClr val="000000"/>
                </a:solidFill>
                <a:latin typeface="黑体" panose="02010609060101010101" pitchFamily="49" charset="-122"/>
                <a:ea typeface="黑体" panose="02010609060101010101" pitchFamily="49" charset="-122"/>
              </a:rPr>
              <a:t> :T(Wang,Li)</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F</a:t>
            </a:r>
            <a:r>
              <a:rPr lang="en-US" altLang="zh-CN" sz="2400" b="1" baseline="-22000" dirty="0">
                <a:solidFill>
                  <a:srgbClr val="000000"/>
                </a:solidFill>
                <a:latin typeface="黑体" panose="02010609060101010101" pitchFamily="49" charset="-122"/>
                <a:ea typeface="黑体" panose="02010609060101010101" pitchFamily="49" charset="-122"/>
              </a:rPr>
              <a:t>2</a:t>
            </a:r>
            <a:r>
              <a:rPr lang="en-US" altLang="zh-CN" sz="2400" b="1" dirty="0">
                <a:solidFill>
                  <a:srgbClr val="000000"/>
                </a:solidFill>
                <a:latin typeface="黑体" panose="02010609060101010101" pitchFamily="49" charset="-122"/>
                <a:ea typeface="黑体" panose="02010609060101010101" pitchFamily="49" charset="-122"/>
              </a:rPr>
              <a:t> :C(Li,Zhang)</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F</a:t>
            </a:r>
            <a:r>
              <a:rPr lang="en-US" altLang="zh-CN" sz="2400" b="1" baseline="-22000" dirty="0">
                <a:solidFill>
                  <a:srgbClr val="000000"/>
                </a:solidFill>
                <a:latin typeface="黑体" panose="02010609060101010101" pitchFamily="49" charset="-122"/>
                <a:ea typeface="黑体" panose="02010609060101010101" pitchFamily="49" charset="-122"/>
              </a:rPr>
              <a:t>3</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x)(</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y)(</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z)(C(x,y)</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T(z,x)</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rPr>
              <a:t>T(z,y))</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G</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x)T(x,Zhang)</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ANSWER(x)</a:t>
            </a:r>
            <a:endParaRPr lang="en-US"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7" name="Rectangle 2" descr="Rectangle: Click to edit Master text styles&#13;&#10;Second level&#13;&#10;Third level&#13;&#10;Fourth level&#13;&#10;Fifth level"/>
          <p:cNvSpPr>
            <a:spLocks noGrp="1"/>
          </p:cNvSpPr>
          <p:nvPr>
            <p:ph idx="1"/>
          </p:nvPr>
        </p:nvSpPr>
        <p:spPr>
          <a:xfrm>
            <a:off x="762000" y="533400"/>
            <a:ext cx="7924800" cy="6019800"/>
          </a:xfrm>
        </p:spPr>
        <p:txBody>
          <a:bodyPr vert="horz" wrap="square" lIns="91440" tIns="45720" rIns="91440" bIns="45720" anchor="t" anchorCtr="0"/>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把上述公式化为子句集：</a:t>
            </a:r>
            <a:endPar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(1)T(Wang,Li)</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(2)C(Li,Zhang)</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(3)</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C(x,y)</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T(z,x)</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T(</a:t>
            </a:r>
            <a:r>
              <a:rPr lang="en-US" altLang="zh-CN" sz="2400" b="1" dirty="0">
                <a:solidFill>
                  <a:srgbClr val="FF0000"/>
                </a:solidFill>
                <a:latin typeface="黑体" panose="02010609060101010101" pitchFamily="49" charset="-122"/>
                <a:ea typeface="黑体" panose="02010609060101010101" pitchFamily="49" charset="-122"/>
                <a:sym typeface="Wingdings" panose="05000000000000000000" pitchFamily="2" charset="2"/>
              </a:rPr>
              <a:t>z</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,y)</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(4)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T(u,Zhang)</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ANSWER(u)</a:t>
            </a:r>
            <a:endPar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应用归结原理进行归结：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(5)</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C(Li,y)</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T(Wang,y)        (1)</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(3)</a:t>
            </a:r>
            <a:r>
              <a:rPr lang="zh-CN" altLang="en-US" sz="2400" b="1" dirty="0">
                <a:solidFill>
                  <a:srgbClr val="000000"/>
                </a:solidFill>
                <a:latin typeface="黑体" panose="02010609060101010101" pitchFamily="49" charset="-122"/>
                <a:ea typeface="黑体" panose="02010609060101010101" pitchFamily="49" charset="-122"/>
              </a:rPr>
              <a:t>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(6)</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C(Li,Zhang)</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ANXWER(Wang) (4)</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(5)</a:t>
            </a:r>
            <a:r>
              <a:rPr lang="zh-CN" altLang="en-US" sz="2400" b="1" dirty="0">
                <a:solidFill>
                  <a:srgbClr val="000000"/>
                </a:solidFill>
                <a:latin typeface="黑体" panose="02010609060101010101" pitchFamily="49" charset="-122"/>
                <a:ea typeface="黑体" panose="02010609060101010101" pitchFamily="49" charset="-122"/>
              </a:rPr>
              <a:t>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(7)ANXWER(Wang)               (2)</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(6)</a:t>
            </a:r>
            <a:r>
              <a:rPr lang="zh-CN" altLang="en-US" sz="2400" b="1" dirty="0">
                <a:solidFill>
                  <a:srgbClr val="000000"/>
                </a:solidFill>
                <a:latin typeface="黑体" panose="02010609060101010101" pitchFamily="49" charset="-122"/>
                <a:ea typeface="黑体" panose="02010609060101010101" pitchFamily="49" charset="-122"/>
              </a:rPr>
              <a:t>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由</a:t>
            </a:r>
            <a:r>
              <a:rPr lang="en-US" altLang="zh-CN" sz="2400" b="1" dirty="0">
                <a:solidFill>
                  <a:srgbClr val="000000"/>
                </a:solidFill>
                <a:latin typeface="黑体" panose="02010609060101010101" pitchFamily="49" charset="-122"/>
                <a:ea typeface="黑体" panose="02010609060101010101" pitchFamily="49" charset="-122"/>
              </a:rPr>
              <a:t>ANSWER(Wang)</a:t>
            </a:r>
            <a:r>
              <a:rPr lang="zh-CN" altLang="en-US" sz="2400" b="1" dirty="0">
                <a:solidFill>
                  <a:srgbClr val="000000"/>
                </a:solidFill>
                <a:latin typeface="黑体" panose="02010609060101010101" pitchFamily="49" charset="-122"/>
                <a:ea typeface="黑体" panose="02010609060101010101" pitchFamily="49" charset="-122"/>
              </a:rPr>
              <a:t>得出小张的老师是王老师。</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endPar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上述归结过程可用图</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3</a:t>
            </a:r>
            <a:r>
              <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所示的归结树表示。</a:t>
            </a:r>
            <a:endParaRPr lang="zh-CN" altLang="en-US" sz="2400"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p:txBody>
      </p:sp>
    </p:spTree>
  </p:cSld>
  <p:clrMapOvr>
    <a:masterClrMapping/>
  </p:clrMapOvr>
  <p:transition>
    <p:random/>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6561" name="Group 2"/>
          <p:cNvGrpSpPr/>
          <p:nvPr/>
        </p:nvGrpSpPr>
        <p:grpSpPr>
          <a:xfrm>
            <a:off x="762000" y="838200"/>
            <a:ext cx="7467600" cy="4191000"/>
            <a:chOff x="480" y="528"/>
            <a:chExt cx="4704" cy="2640"/>
          </a:xfrm>
        </p:grpSpPr>
        <p:sp>
          <p:nvSpPr>
            <p:cNvPr id="66562" name="Rectangle 3"/>
            <p:cNvSpPr/>
            <p:nvPr/>
          </p:nvSpPr>
          <p:spPr>
            <a:xfrm>
              <a:off x="480" y="528"/>
              <a:ext cx="1568"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lnSpc>
                  <a:spcPct val="90000"/>
                </a:lnSpc>
                <a:spcBef>
                  <a:spcPct val="20000"/>
                </a:spcBef>
                <a:buClr>
                  <a:schemeClr val="tx2"/>
                </a:buClr>
                <a:buSzPct val="90000"/>
                <a:buFont typeface="Symbol" panose="05050102010706020507" pitchFamily="18" charset="2"/>
              </a:pPr>
              <a:r>
                <a:rPr lang="en-US" altLang="zh-CN" b="1" dirty="0">
                  <a:solidFill>
                    <a:srgbClr val="000000"/>
                  </a:solidFill>
                  <a:latin typeface="黑体" panose="02010609060101010101" pitchFamily="49" charset="-122"/>
                  <a:ea typeface="黑体" panose="02010609060101010101" pitchFamily="49" charset="-122"/>
                </a:rPr>
                <a:t>T(Wang,Li)</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66563" name="Rectangle 4"/>
            <p:cNvSpPr/>
            <p:nvPr/>
          </p:nvSpPr>
          <p:spPr>
            <a:xfrm>
              <a:off x="794" y="1104"/>
              <a:ext cx="1777"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b="1" dirty="0">
                  <a:solidFill>
                    <a:srgbClr val="000000"/>
                  </a:solidFill>
                  <a:latin typeface="黑体" panose="02010609060101010101" pitchFamily="49" charset="-122"/>
                  <a:ea typeface="黑体" panose="02010609060101010101" pitchFamily="49" charset="-122"/>
                </a:rPr>
                <a:t>C(Li,y)</a:t>
              </a:r>
              <a:r>
                <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b="1" dirty="0">
                  <a:solidFill>
                    <a:srgbClr val="000000"/>
                  </a:solidFill>
                  <a:latin typeface="黑体" panose="02010609060101010101" pitchFamily="49" charset="-122"/>
                  <a:ea typeface="黑体" panose="02010609060101010101" pitchFamily="49" charset="-122"/>
                </a:rPr>
                <a:t>T(Wang,y)</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66564" name="Rectangle 5"/>
            <p:cNvSpPr/>
            <p:nvPr/>
          </p:nvSpPr>
          <p:spPr>
            <a:xfrm>
              <a:off x="2518" y="528"/>
              <a:ext cx="2352"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lnSpc>
                  <a:spcPct val="90000"/>
                </a:lnSpc>
                <a:spcBef>
                  <a:spcPct val="20000"/>
                </a:spcBef>
                <a:buClr>
                  <a:schemeClr val="tx2"/>
                </a:buClr>
                <a:buSzPct val="90000"/>
                <a:buFont typeface="Symbol" panose="05050102010706020507" pitchFamily="18" charset="2"/>
              </a:pPr>
              <a:r>
                <a:rPr lang="en-US" altLang="zh-CN" b="1" dirty="0">
                  <a:latin typeface="Times New Roman" panose="02020603050405020304" pitchFamily="31" charset="0"/>
                  <a:sym typeface="cajcd fntbd" pitchFamily="18" charset="2"/>
                </a:rPr>
                <a:t> </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rPr>
                <a:t>C(x,y) </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rPr>
                <a:t>T(z,x) </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rPr>
                <a:t> T(z,y)</a:t>
              </a:r>
              <a:endPar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p:txBody>
        </p:sp>
        <p:sp>
          <p:nvSpPr>
            <p:cNvPr id="66565" name="Rectangle 6"/>
            <p:cNvSpPr/>
            <p:nvPr/>
          </p:nvSpPr>
          <p:spPr>
            <a:xfrm>
              <a:off x="741" y="1632"/>
              <a:ext cx="2666"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b="1" dirty="0">
                  <a:latin typeface="Times New Roman" panose="02020603050405020304" pitchFamily="31" charset="0"/>
                  <a:sym typeface="cajcd fntbd" pitchFamily="18" charset="2"/>
                </a:rPr>
                <a:t> </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b="1" dirty="0">
                  <a:solidFill>
                    <a:srgbClr val="000000"/>
                  </a:solidFill>
                  <a:latin typeface="黑体" panose="02010609060101010101" pitchFamily="49" charset="-122"/>
                  <a:ea typeface="黑体" panose="02010609060101010101" pitchFamily="49" charset="-122"/>
                </a:rPr>
                <a:t>C(Li,Zhang </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rPr>
                <a:t>)</a:t>
              </a:r>
              <a:r>
                <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b="1" dirty="0">
                  <a:solidFill>
                    <a:srgbClr val="000000"/>
                  </a:solidFill>
                  <a:latin typeface="黑体" panose="02010609060101010101" pitchFamily="49" charset="-122"/>
                  <a:ea typeface="黑体" panose="02010609060101010101" pitchFamily="49" charset="-122"/>
                </a:rPr>
                <a:t>ANXWER(Wang)</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66566" name="Rectangle 7"/>
            <p:cNvSpPr/>
            <p:nvPr/>
          </p:nvSpPr>
          <p:spPr>
            <a:xfrm>
              <a:off x="3564" y="1584"/>
              <a:ext cx="1202" cy="288"/>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b="1" dirty="0">
                  <a:latin typeface="Arial" panose="020B0604020202020204" pitchFamily="34" charset="0"/>
                  <a:sym typeface="cajcd fntbd" pitchFamily="18" charset="2"/>
                </a:rPr>
                <a:t> </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rPr>
                <a:t>C(Li,Zhang)</a:t>
              </a:r>
              <a:endPar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p:txBody>
        </p:sp>
        <p:sp>
          <p:nvSpPr>
            <p:cNvPr id="66567" name="Text Box 8"/>
            <p:cNvSpPr txBox="1"/>
            <p:nvPr/>
          </p:nvSpPr>
          <p:spPr>
            <a:xfrm>
              <a:off x="1578" y="2880"/>
              <a:ext cx="2982" cy="288"/>
            </a:xfrm>
            <a:prstGeom prst="rect">
              <a:avLst/>
            </a:prstGeom>
            <a:noFill/>
            <a:ln w="28575">
              <a:noFill/>
            </a:ln>
          </p:spPr>
          <p:txBody>
            <a:bodyPr anchor="t" anchorCtr="0">
              <a:spAutoFit/>
            </a:bodyPr>
            <a:p>
              <a:pPr algn="ctr">
                <a:spcBef>
                  <a:spcPct val="50000"/>
                </a:spcBef>
              </a:pPr>
              <a:r>
                <a:rPr lang="zh-CN" altLang="en-US" b="1" dirty="0">
                  <a:solidFill>
                    <a:srgbClr val="000000"/>
                  </a:solidFill>
                  <a:latin typeface="黑体" panose="02010609060101010101" pitchFamily="49" charset="-122"/>
                  <a:ea typeface="黑体" panose="02010609060101010101" pitchFamily="49" charset="-122"/>
                </a:rPr>
                <a:t>图</a:t>
              </a:r>
              <a:r>
                <a:rPr lang="en-US" altLang="zh-CN" b="1" dirty="0">
                  <a:solidFill>
                    <a:srgbClr val="000000"/>
                  </a:solidFill>
                  <a:latin typeface="黑体" panose="02010609060101010101" pitchFamily="49" charset="-122"/>
                  <a:ea typeface="黑体" panose="02010609060101010101" pitchFamily="49" charset="-122"/>
                </a:rPr>
                <a:t>3 </a:t>
              </a:r>
              <a:r>
                <a:rPr lang="zh-CN" altLang="en-US" b="1" dirty="0">
                  <a:solidFill>
                    <a:srgbClr val="000000"/>
                  </a:solidFill>
                  <a:latin typeface="黑体" panose="02010609060101010101" pitchFamily="49" charset="-122"/>
                  <a:ea typeface="黑体" panose="02010609060101010101" pitchFamily="49" charset="-122"/>
                </a:rPr>
                <a:t>归结树</a:t>
              </a:r>
              <a:endParaRPr lang="zh-CN" altLang="en-US" b="1" dirty="0">
                <a:solidFill>
                  <a:srgbClr val="000000"/>
                </a:solidFill>
                <a:latin typeface="黑体" panose="02010609060101010101" pitchFamily="49" charset="-122"/>
                <a:ea typeface="黑体" panose="02010609060101010101" pitchFamily="49" charset="-122"/>
              </a:endParaRPr>
            </a:p>
          </p:txBody>
        </p:sp>
        <p:sp>
          <p:nvSpPr>
            <p:cNvPr id="66568" name="Rectangle 9"/>
            <p:cNvSpPr/>
            <p:nvPr/>
          </p:nvSpPr>
          <p:spPr>
            <a:xfrm>
              <a:off x="2989" y="1104"/>
              <a:ext cx="2195"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b="1" dirty="0">
                  <a:latin typeface="Times New Roman" panose="02020603050405020304" pitchFamily="31" charset="0"/>
                  <a:sym typeface="cajcd fntbd" pitchFamily="18" charset="2"/>
                </a:rPr>
                <a:t> </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rPr>
                <a:t>T(u,Zhang) </a:t>
              </a:r>
              <a:r>
                <a:rPr lang="en-US" altLang="zh-CN"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rPr>
                <a:t> ANSWER(u)</a:t>
              </a:r>
              <a:endParaRPr lang="en-US" altLang="zh-CN" b="1" dirty="0">
                <a:solidFill>
                  <a:srgbClr val="000000"/>
                </a:solidFill>
                <a:latin typeface="黑体" panose="02010609060101010101" pitchFamily="49" charset="-122"/>
                <a:ea typeface="黑体" panose="02010609060101010101" pitchFamily="49" charset="-122"/>
                <a:sym typeface="Wingdings" panose="05000000000000000000" pitchFamily="2" charset="2"/>
              </a:endParaRPr>
            </a:p>
          </p:txBody>
        </p:sp>
        <p:sp>
          <p:nvSpPr>
            <p:cNvPr id="66569" name="Rectangle 10"/>
            <p:cNvSpPr/>
            <p:nvPr/>
          </p:nvSpPr>
          <p:spPr>
            <a:xfrm>
              <a:off x="2205" y="2352"/>
              <a:ext cx="1359" cy="240"/>
            </a:xfrm>
            <a:prstGeom prst="rect">
              <a:avLst/>
            </a:prstGeom>
            <a:solidFill>
              <a:schemeClr val="accent1"/>
            </a:solidFill>
            <a:ln w="28575" cap="flat" cmpd="sng">
              <a:solidFill>
                <a:schemeClr val="tx1"/>
              </a:solidFill>
              <a:prstDash val="solid"/>
              <a:miter/>
              <a:headEnd type="none" w="med" len="med"/>
              <a:tailEnd type="none" w="med" len="med"/>
            </a:ln>
          </p:spPr>
          <p:txBody>
            <a:bodyPr wrap="none" anchor="ctr" anchorCtr="0"/>
            <a:p>
              <a:pPr algn="ctr"/>
              <a:r>
                <a:rPr lang="en-US" altLang="zh-CN" b="1" dirty="0">
                  <a:latin typeface="Arial" panose="020B0604020202020204" pitchFamily="34" charset="0"/>
                  <a:sym typeface="cajcd fntbd" pitchFamily="18" charset="2"/>
                </a:rPr>
                <a:t> </a:t>
              </a:r>
              <a:r>
                <a:rPr lang="en-US" altLang="zh-CN" b="1" dirty="0">
                  <a:solidFill>
                    <a:srgbClr val="000000"/>
                  </a:solidFill>
                  <a:latin typeface="黑体" panose="02010609060101010101" pitchFamily="49" charset="-122"/>
                  <a:ea typeface="黑体" panose="02010609060101010101" pitchFamily="49" charset="-122"/>
                </a:rPr>
                <a:t>ANXWER(Wang)</a:t>
              </a:r>
              <a:endParaRPr lang="en-US" altLang="zh-CN" b="1" dirty="0">
                <a:solidFill>
                  <a:srgbClr val="000000"/>
                </a:solidFill>
                <a:latin typeface="黑体" panose="02010609060101010101" pitchFamily="49" charset="-122"/>
                <a:ea typeface="黑体" panose="02010609060101010101" pitchFamily="49" charset="-122"/>
              </a:endParaRPr>
            </a:p>
          </p:txBody>
        </p:sp>
        <p:sp>
          <p:nvSpPr>
            <p:cNvPr id="66570" name="Line 11"/>
            <p:cNvSpPr/>
            <p:nvPr/>
          </p:nvSpPr>
          <p:spPr>
            <a:xfrm>
              <a:off x="1107" y="768"/>
              <a:ext cx="732" cy="336"/>
            </a:xfrm>
            <a:prstGeom prst="line">
              <a:avLst/>
            </a:prstGeom>
            <a:ln w="28575" cap="sq" cmpd="sng">
              <a:solidFill>
                <a:schemeClr val="tx1"/>
              </a:solidFill>
              <a:prstDash val="solid"/>
              <a:miter/>
              <a:headEnd type="none" w="sm" len="sm"/>
              <a:tailEnd type="none" w="sm" len="sm"/>
            </a:ln>
          </p:spPr>
        </p:sp>
        <p:sp>
          <p:nvSpPr>
            <p:cNvPr id="66571" name="Line 12"/>
            <p:cNvSpPr/>
            <p:nvPr/>
          </p:nvSpPr>
          <p:spPr>
            <a:xfrm flipV="1">
              <a:off x="1839" y="768"/>
              <a:ext cx="1568" cy="336"/>
            </a:xfrm>
            <a:prstGeom prst="line">
              <a:avLst/>
            </a:prstGeom>
            <a:ln w="28575" cap="sq" cmpd="sng">
              <a:solidFill>
                <a:schemeClr val="tx1"/>
              </a:solidFill>
              <a:prstDash val="solid"/>
              <a:miter/>
              <a:headEnd type="none" w="sm" len="sm"/>
              <a:tailEnd type="none" w="sm" len="sm"/>
            </a:ln>
          </p:spPr>
        </p:sp>
        <p:sp>
          <p:nvSpPr>
            <p:cNvPr id="66572" name="Line 13"/>
            <p:cNvSpPr/>
            <p:nvPr/>
          </p:nvSpPr>
          <p:spPr>
            <a:xfrm>
              <a:off x="1891" y="1392"/>
              <a:ext cx="366" cy="240"/>
            </a:xfrm>
            <a:prstGeom prst="line">
              <a:avLst/>
            </a:prstGeom>
            <a:ln w="28575" cap="sq" cmpd="sng">
              <a:solidFill>
                <a:schemeClr val="tx1"/>
              </a:solidFill>
              <a:prstDash val="solid"/>
              <a:miter/>
              <a:headEnd type="none" w="sm" len="sm"/>
              <a:tailEnd type="none" w="sm" len="sm"/>
            </a:ln>
          </p:spPr>
        </p:sp>
        <p:sp>
          <p:nvSpPr>
            <p:cNvPr id="66573" name="Line 14"/>
            <p:cNvSpPr/>
            <p:nvPr/>
          </p:nvSpPr>
          <p:spPr>
            <a:xfrm flipV="1">
              <a:off x="2257" y="1344"/>
              <a:ext cx="1516" cy="288"/>
            </a:xfrm>
            <a:prstGeom prst="line">
              <a:avLst/>
            </a:prstGeom>
            <a:ln w="28575" cap="sq" cmpd="sng">
              <a:solidFill>
                <a:schemeClr val="tx1"/>
              </a:solidFill>
              <a:prstDash val="solid"/>
              <a:miter/>
              <a:headEnd type="none" w="sm" len="sm"/>
              <a:tailEnd type="none" w="sm" len="sm"/>
            </a:ln>
          </p:spPr>
        </p:sp>
        <p:sp>
          <p:nvSpPr>
            <p:cNvPr id="66574" name="Line 15"/>
            <p:cNvSpPr/>
            <p:nvPr/>
          </p:nvSpPr>
          <p:spPr>
            <a:xfrm>
              <a:off x="2309" y="1872"/>
              <a:ext cx="523" cy="480"/>
            </a:xfrm>
            <a:prstGeom prst="line">
              <a:avLst/>
            </a:prstGeom>
            <a:ln w="28575" cap="sq" cmpd="sng">
              <a:solidFill>
                <a:schemeClr val="tx1"/>
              </a:solidFill>
              <a:prstDash val="solid"/>
              <a:miter/>
              <a:headEnd type="none" w="sm" len="sm"/>
              <a:tailEnd type="none" w="sm" len="sm"/>
            </a:ln>
          </p:spPr>
        </p:sp>
        <p:sp>
          <p:nvSpPr>
            <p:cNvPr id="66575" name="Line 16"/>
            <p:cNvSpPr/>
            <p:nvPr/>
          </p:nvSpPr>
          <p:spPr>
            <a:xfrm flipV="1">
              <a:off x="2832" y="1872"/>
              <a:ext cx="1150" cy="480"/>
            </a:xfrm>
            <a:prstGeom prst="line">
              <a:avLst/>
            </a:prstGeom>
            <a:ln w="28575" cap="sq" cmpd="sng">
              <a:solidFill>
                <a:schemeClr val="tx1"/>
              </a:solidFill>
              <a:prstDash val="solid"/>
              <a:miter/>
              <a:headEnd type="none" w="sm" len="sm"/>
              <a:tailEnd type="none" w="sm" len="sm"/>
            </a:ln>
          </p:spPr>
        </p:sp>
      </p:gr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3954" name="Rectangle 2" descr="Rectangle: Click to edit Master text styles&#13;&#10;Second level&#13;&#10;Third level&#13;&#10;Fourth level&#13;&#10;Fifth level"/>
          <p:cNvSpPr>
            <a:spLocks noGrp="1"/>
          </p:cNvSpPr>
          <p:nvPr>
            <p:ph idx="1"/>
          </p:nvPr>
        </p:nvSpPr>
        <p:spPr>
          <a:xfrm>
            <a:off x="381000" y="609600"/>
            <a:ext cx="8305800" cy="5791200"/>
          </a:xfrm>
        </p:spPr>
        <p:txBody>
          <a:bodyPr vert="horz" wrap="square" lIns="91440" tIns="45720" rIns="91440" bIns="45720" anchor="t" anchorCtr="0"/>
          <a:p>
            <a:pPr eaLnBrk="1" hangingPunct="1">
              <a:lnSpc>
                <a:spcPct val="90000"/>
              </a:lnSpc>
              <a:spcAft>
                <a:spcPct val="20000"/>
              </a:spcAft>
              <a:buNone/>
            </a:pPr>
            <a:r>
              <a:rPr lang="zh-CN" altLang="en-US" sz="2400" b="1" dirty="0">
                <a:latin typeface="黑体" panose="02010609060101010101" pitchFamily="49" charset="-122"/>
                <a:ea typeface="黑体" panose="02010609060101010101" pitchFamily="49" charset="-122"/>
              </a:rPr>
              <a:t>例</a:t>
            </a:r>
            <a:r>
              <a:rPr lang="en-US" altLang="zh-CN" sz="2400" b="1" dirty="0">
                <a:latin typeface="黑体" panose="02010609060101010101" pitchFamily="49" charset="-122"/>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rPr>
              <a:t>设</a:t>
            </a:r>
            <a:r>
              <a:rPr lang="en-US" altLang="zh-CN" sz="2400" b="1" dirty="0">
                <a:solidFill>
                  <a:srgbClr val="000000"/>
                </a:solidFill>
                <a:latin typeface="黑体" panose="02010609060101010101" pitchFamily="49" charset="-122"/>
                <a:ea typeface="黑体" panose="02010609060101010101" pitchFamily="49" charset="-122"/>
              </a:rPr>
              <a:t>A</a:t>
            </a:r>
            <a:r>
              <a:rPr lang="zh-CN" altLang="en-US"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B</a:t>
            </a:r>
            <a:r>
              <a:rPr lang="zh-CN" altLang="en-US"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C</a:t>
            </a:r>
            <a:r>
              <a:rPr lang="zh-CN" altLang="en-US" sz="2400" b="1" dirty="0">
                <a:solidFill>
                  <a:srgbClr val="000000"/>
                </a:solidFill>
                <a:latin typeface="黑体" panose="02010609060101010101" pitchFamily="49" charset="-122"/>
                <a:ea typeface="黑体" panose="02010609060101010101" pitchFamily="49" charset="-122"/>
              </a:rPr>
              <a:t>三人中有人从不说真话，也有人从不说假话，某人向这三人分别提出同一个问题：谁是说谎者？</a:t>
            </a:r>
            <a:r>
              <a:rPr lang="en-US" altLang="zh-CN" sz="2400" b="1" dirty="0">
                <a:solidFill>
                  <a:srgbClr val="000000"/>
                </a:solidFill>
                <a:latin typeface="黑体" panose="02010609060101010101" pitchFamily="49" charset="-122"/>
                <a:ea typeface="黑体" panose="02010609060101010101" pitchFamily="49" charset="-122"/>
              </a:rPr>
              <a:t>A</a:t>
            </a:r>
            <a:r>
              <a:rPr lang="zh-CN" altLang="en-US" sz="2400" b="1" dirty="0">
                <a:solidFill>
                  <a:srgbClr val="000000"/>
                </a:solidFill>
                <a:latin typeface="黑体" panose="02010609060101010101" pitchFamily="49" charset="-122"/>
                <a:ea typeface="黑体" panose="02010609060101010101" pitchFamily="49" charset="-122"/>
              </a:rPr>
              <a:t>答：</a:t>
            </a:r>
            <a:r>
              <a:rPr lang="zh-CN" altLang="en-US"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B</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C</a:t>
            </a:r>
            <a:r>
              <a:rPr lang="zh-CN" altLang="en-US" sz="2400" b="1" dirty="0">
                <a:solidFill>
                  <a:srgbClr val="000000"/>
                </a:solidFill>
                <a:latin typeface="黑体" panose="02010609060101010101" pitchFamily="49" charset="-122"/>
                <a:ea typeface="黑体" panose="02010609060101010101" pitchFamily="49" charset="-122"/>
              </a:rPr>
              <a:t>都是说谎者</a:t>
            </a:r>
            <a:r>
              <a:rPr lang="zh-CN" altLang="en-US" sz="2400" b="1" dirty="0">
                <a:solidFill>
                  <a:srgbClr val="000000"/>
                </a:solidFill>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B</a:t>
            </a:r>
            <a:r>
              <a:rPr lang="zh-CN" altLang="en-US" sz="2400" b="1" dirty="0">
                <a:solidFill>
                  <a:srgbClr val="000000"/>
                </a:solidFill>
                <a:latin typeface="黑体" panose="02010609060101010101" pitchFamily="49" charset="-122"/>
                <a:ea typeface="黑体" panose="02010609060101010101" pitchFamily="49" charset="-122"/>
              </a:rPr>
              <a:t>答：</a:t>
            </a:r>
            <a:r>
              <a:rPr lang="zh-CN" altLang="en-US"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A</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C</a:t>
            </a:r>
            <a:r>
              <a:rPr lang="zh-CN" altLang="en-US" sz="2400" b="1" dirty="0">
                <a:solidFill>
                  <a:srgbClr val="000000"/>
                </a:solidFill>
                <a:latin typeface="黑体" panose="02010609060101010101" pitchFamily="49" charset="-122"/>
                <a:ea typeface="黑体" panose="02010609060101010101" pitchFamily="49" charset="-122"/>
              </a:rPr>
              <a:t>都是说谎者</a:t>
            </a:r>
            <a:r>
              <a:rPr lang="zh-CN" altLang="en-US" sz="2400" b="1" dirty="0">
                <a:solidFill>
                  <a:srgbClr val="000000"/>
                </a:solidFill>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C</a:t>
            </a:r>
            <a:r>
              <a:rPr lang="zh-CN" altLang="en-US" sz="2400" b="1" dirty="0">
                <a:solidFill>
                  <a:srgbClr val="000000"/>
                </a:solidFill>
                <a:latin typeface="黑体" panose="02010609060101010101" pitchFamily="49" charset="-122"/>
                <a:ea typeface="黑体" panose="02010609060101010101" pitchFamily="49" charset="-122"/>
              </a:rPr>
              <a:t>答：</a:t>
            </a:r>
            <a:r>
              <a:rPr lang="zh-CN" altLang="en-US" sz="2400" b="1" dirty="0">
                <a:solidFill>
                  <a:srgbClr val="000000"/>
                </a:solidFill>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A</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B</a:t>
            </a:r>
            <a:r>
              <a:rPr lang="zh-CN" altLang="en-US" sz="2400" b="1" dirty="0">
                <a:solidFill>
                  <a:srgbClr val="000000"/>
                </a:solidFill>
                <a:latin typeface="黑体" panose="02010609060101010101" pitchFamily="49" charset="-122"/>
                <a:ea typeface="黑体" panose="02010609060101010101" pitchFamily="49" charset="-122"/>
              </a:rPr>
              <a:t>中至少有一个是说谎者</a:t>
            </a:r>
            <a:r>
              <a:rPr lang="zh-CN" altLang="en-US" sz="2400" b="1" dirty="0">
                <a:solidFill>
                  <a:srgbClr val="000000"/>
                </a:solidFill>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rPr>
              <a:t>。</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求谁是说谎者？</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latin typeface="黑体" panose="02010609060101010101" pitchFamily="49" charset="-122"/>
                <a:ea typeface="黑体" panose="02010609060101010101" pitchFamily="49" charset="-122"/>
              </a:rPr>
              <a:t> 解</a:t>
            </a:r>
            <a:r>
              <a:rPr lang="en-US" altLang="zh-CN" sz="2400" b="1" dirty="0">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设谓词</a:t>
            </a:r>
            <a:r>
              <a:rPr lang="en-US" altLang="zh-CN" sz="2400" b="1" dirty="0">
                <a:solidFill>
                  <a:srgbClr val="000000"/>
                </a:solidFill>
                <a:latin typeface="黑体" panose="02010609060101010101" pitchFamily="49" charset="-122"/>
                <a:ea typeface="黑体" panose="02010609060101010101" pitchFamily="49" charset="-122"/>
              </a:rPr>
              <a:t>T(x)</a:t>
            </a:r>
            <a:r>
              <a:rPr lang="zh-CN" altLang="en-US"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x</a:t>
            </a:r>
            <a:r>
              <a:rPr lang="zh-CN" altLang="en-US" sz="2400" b="1" dirty="0">
                <a:solidFill>
                  <a:srgbClr val="000000"/>
                </a:solidFill>
                <a:latin typeface="黑体" panose="02010609060101010101" pitchFamily="49" charset="-122"/>
                <a:ea typeface="黑体" panose="02010609060101010101" pitchFamily="49" charset="-122"/>
              </a:rPr>
              <a:t>说真话。</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如果</a:t>
            </a:r>
            <a:r>
              <a:rPr lang="en-US" altLang="zh-CN" sz="2400" b="1" dirty="0">
                <a:solidFill>
                  <a:srgbClr val="000000"/>
                </a:solidFill>
                <a:latin typeface="黑体" panose="02010609060101010101" pitchFamily="49" charset="-122"/>
                <a:ea typeface="黑体" panose="02010609060101010101" pitchFamily="49" charset="-122"/>
              </a:rPr>
              <a:t>A</a:t>
            </a:r>
            <a:r>
              <a:rPr lang="zh-CN" altLang="en-US" sz="2400" b="1" dirty="0">
                <a:solidFill>
                  <a:srgbClr val="000000"/>
                </a:solidFill>
                <a:latin typeface="黑体" panose="02010609060101010101" pitchFamily="49" charset="-122"/>
                <a:ea typeface="黑体" panose="02010609060101010101" pitchFamily="49" charset="-122"/>
              </a:rPr>
              <a:t>说的是真话，则有 </a:t>
            </a:r>
            <a:r>
              <a:rPr lang="en-US" altLang="zh-CN" sz="2400" b="1" dirty="0">
                <a:solidFill>
                  <a:srgbClr val="000000"/>
                </a:solidFill>
                <a:latin typeface="黑体" panose="02010609060101010101" pitchFamily="49" charset="-122"/>
                <a:ea typeface="黑体" panose="02010609060101010101" pitchFamily="49" charset="-122"/>
              </a:rPr>
              <a:t>T(A)</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T(B)</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T(C)</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如果</a:t>
            </a:r>
            <a:r>
              <a:rPr lang="en-US" altLang="zh-CN" sz="2400" b="1" dirty="0">
                <a:solidFill>
                  <a:srgbClr val="000000"/>
                </a:solidFill>
                <a:latin typeface="黑体" panose="02010609060101010101" pitchFamily="49" charset="-122"/>
                <a:ea typeface="黑体" panose="02010609060101010101" pitchFamily="49" charset="-122"/>
              </a:rPr>
              <a:t>A</a:t>
            </a:r>
            <a:r>
              <a:rPr lang="zh-CN" altLang="en-US" sz="2400" b="1" dirty="0">
                <a:solidFill>
                  <a:srgbClr val="000000"/>
                </a:solidFill>
                <a:latin typeface="黑体" panose="02010609060101010101" pitchFamily="49" charset="-122"/>
                <a:ea typeface="黑体" panose="02010609060101010101" pitchFamily="49" charset="-122"/>
              </a:rPr>
              <a:t>说的是假话，则有</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T(A)</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rPr>
              <a:t>T(B)</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T(C)</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对</a:t>
            </a:r>
            <a:r>
              <a:rPr lang="en-US" altLang="zh-CN" sz="2400" b="1" dirty="0">
                <a:solidFill>
                  <a:srgbClr val="000000"/>
                </a:solidFill>
                <a:latin typeface="黑体" panose="02010609060101010101" pitchFamily="49" charset="-122"/>
                <a:ea typeface="黑体" panose="02010609060101010101" pitchFamily="49" charset="-122"/>
              </a:rPr>
              <a:t>B</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C</a:t>
            </a:r>
            <a:r>
              <a:rPr lang="zh-CN" altLang="en-US" sz="2400" b="1" dirty="0">
                <a:solidFill>
                  <a:srgbClr val="000000"/>
                </a:solidFill>
                <a:latin typeface="黑体" panose="02010609060101010101" pitchFamily="49" charset="-122"/>
                <a:ea typeface="黑体" panose="02010609060101010101" pitchFamily="49" charset="-122"/>
              </a:rPr>
              <a:t>说的话作相同的处理，可得：</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rPr>
              <a:t>T(B)</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T(A)</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T(C) </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T(B)</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rPr>
              <a:t>T(A)</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T(C)</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         T(C)</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T(A)</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T(B)</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T(C)</a:t>
            </a:r>
            <a:r>
              <a:rPr lang="en-US" altLang="zh-CN" sz="2400" b="1" dirty="0">
                <a:solidFill>
                  <a:srgbClr val="000000"/>
                </a:solidFill>
                <a:latin typeface="黑体" panose="02010609060101010101" pitchFamily="49" charset="-122"/>
                <a:ea typeface="黑体" panose="02010609060101010101" pitchFamily="49" charset="-122"/>
                <a:sym typeface="Wingdings" panose="05000000000000000000" pitchFamily="2" charset="2"/>
              </a:rPr>
              <a:t></a:t>
            </a:r>
            <a:r>
              <a:rPr lang="en-US" altLang="zh-CN" sz="2400" b="1" dirty="0">
                <a:solidFill>
                  <a:srgbClr val="000000"/>
                </a:solidFill>
                <a:latin typeface="黑体" panose="02010609060101010101" pitchFamily="49" charset="-122"/>
                <a:ea typeface="黑体" panose="02010609060101010101" pitchFamily="49" charset="-122"/>
              </a:rPr>
              <a:t>T(A)</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T(B)</a:t>
            </a:r>
            <a:endParaRPr lang="en-US" altLang="zh-CN"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3954"/>
                                        </p:tgtEl>
                                        <p:attrNameLst>
                                          <p:attrName>style.visibility</p:attrName>
                                        </p:attrNameLst>
                                      </p:cBhvr>
                                      <p:to>
                                        <p:strVal val="visible"/>
                                      </p:to>
                                    </p:set>
                                    <p:animEffect transition="in" filter="box(in)">
                                      <p:cBhvr>
                                        <p:cTn id="7" dur="500"/>
                                        <p:tgtEl>
                                          <p:spTgt spid="253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395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02" name="Rectangle 2" descr="Rectangle: Click to edit Master text styles&#13;&#10;Second level&#13;&#10;Third level&#13;&#10;Fourth level&#13;&#10;Fifth level"/>
          <p:cNvSpPr>
            <a:spLocks noGrp="1"/>
          </p:cNvSpPr>
          <p:nvPr>
            <p:ph idx="1"/>
          </p:nvPr>
        </p:nvSpPr>
        <p:spPr>
          <a:xfrm>
            <a:off x="1219200" y="1047750"/>
            <a:ext cx="7086600" cy="4762500"/>
          </a:xfrm>
        </p:spPr>
        <p:txBody>
          <a:bodyPr vert="horz" wrap="square" lIns="91440" tIns="45720" rIns="91440" bIns="45720" anchor="t" anchorCtr="0"/>
          <a:p>
            <a:pPr marL="533400" indent="-533400"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把上面的这些公式化成子句集，得到</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a:t>
            </a:r>
            <a:endParaRPr lang="zh-CN" altLang="en-US" sz="2400" b="1" dirty="0">
              <a:solidFill>
                <a:srgbClr val="000000"/>
              </a:solidFill>
              <a:latin typeface="黑体" panose="02010609060101010101" pitchFamily="49" charset="-122"/>
              <a:ea typeface="黑体" panose="02010609060101010101" pitchFamily="49" charset="-122"/>
            </a:endParaRPr>
          </a:p>
          <a:p>
            <a:pPr marL="533400" indent="-533400"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(1)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rPr>
              <a:t>T(A)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T(B)                </a:t>
            </a:r>
            <a:endParaRPr lang="en-US" altLang="zh-CN" sz="2400" b="1" dirty="0">
              <a:solidFill>
                <a:srgbClr val="000000"/>
              </a:solidFill>
              <a:latin typeface="黑体" panose="02010609060101010101" pitchFamily="49" charset="-122"/>
              <a:ea typeface="黑体" panose="02010609060101010101" pitchFamily="49" charset="-122"/>
            </a:endParaRPr>
          </a:p>
          <a:p>
            <a:pPr marL="533400" indent="-533400"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(2)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rPr>
              <a:t>T(A)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T(C) </a:t>
            </a:r>
            <a:endParaRPr lang="en-US" altLang="zh-CN" sz="2400" b="1" dirty="0">
              <a:solidFill>
                <a:srgbClr val="000000"/>
              </a:solidFill>
              <a:latin typeface="黑体" panose="02010609060101010101" pitchFamily="49" charset="-122"/>
              <a:ea typeface="黑体" panose="02010609060101010101" pitchFamily="49" charset="-122"/>
            </a:endParaRPr>
          </a:p>
          <a:p>
            <a:pPr marL="533400" indent="-533400"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(3) T(A)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T(B)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T(C)            </a:t>
            </a:r>
            <a:endParaRPr lang="en-US" altLang="zh-CN" sz="2400" b="1" dirty="0">
              <a:solidFill>
                <a:srgbClr val="000000"/>
              </a:solidFill>
              <a:latin typeface="黑体" panose="02010609060101010101" pitchFamily="49" charset="-122"/>
              <a:ea typeface="黑体" panose="02010609060101010101" pitchFamily="49" charset="-122"/>
            </a:endParaRPr>
          </a:p>
          <a:p>
            <a:pPr marL="533400" indent="-533400"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(4)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rPr>
              <a:t>T(B)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T(C)</a:t>
            </a:r>
            <a:endParaRPr lang="en-US" altLang="zh-CN" sz="2400" b="1" dirty="0">
              <a:solidFill>
                <a:srgbClr val="000000"/>
              </a:solidFill>
              <a:latin typeface="黑体" panose="02010609060101010101" pitchFamily="49" charset="-122"/>
              <a:ea typeface="黑体" panose="02010609060101010101" pitchFamily="49" charset="-122"/>
            </a:endParaRPr>
          </a:p>
          <a:p>
            <a:pPr marL="533400" indent="-533400"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(5)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rPr>
              <a:t>T(C)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 T(A)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400" b="1" dirty="0">
                <a:solidFill>
                  <a:srgbClr val="000000"/>
                </a:solidFill>
                <a:latin typeface="黑体" panose="02010609060101010101" pitchFamily="49" charset="-122"/>
                <a:ea typeface="黑体" panose="02010609060101010101" pitchFamily="49" charset="-122"/>
              </a:rPr>
              <a:t> T(B)    </a:t>
            </a:r>
            <a:endParaRPr lang="en-US" altLang="zh-CN" sz="2400" b="1" dirty="0">
              <a:solidFill>
                <a:srgbClr val="000000"/>
              </a:solidFill>
              <a:latin typeface="黑体" panose="02010609060101010101" pitchFamily="49" charset="-122"/>
              <a:ea typeface="黑体" panose="02010609060101010101" pitchFamily="49" charset="-122"/>
            </a:endParaRPr>
          </a:p>
          <a:p>
            <a:pPr marL="533400" indent="-533400"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(6) T(C)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 T(B)                        </a:t>
            </a:r>
            <a:endParaRPr lang="en-US" altLang="zh-CN" sz="2400" b="1" dirty="0">
              <a:solidFill>
                <a:srgbClr val="000000"/>
              </a:solidFill>
              <a:latin typeface="黑体" panose="02010609060101010101" pitchFamily="49" charset="-122"/>
              <a:ea typeface="黑体" panose="02010609060101010101" pitchFamily="49" charset="-122"/>
            </a:endParaRPr>
          </a:p>
          <a:p>
            <a:pPr marL="533400" indent="-533400"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(7) T(C) </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 </a:t>
            </a:r>
            <a:r>
              <a:rPr lang="en-US" altLang="zh-CN" sz="2400" b="1" dirty="0">
                <a:solidFill>
                  <a:srgbClr val="000000"/>
                </a:solidFill>
                <a:latin typeface="黑体" panose="02010609060101010101" pitchFamily="49" charset="-122"/>
                <a:ea typeface="黑体" panose="02010609060101010101" pitchFamily="49" charset="-122"/>
              </a:rPr>
              <a:t>T(B)</a:t>
            </a:r>
            <a:r>
              <a:rPr lang="en-US" altLang="zh-CN" sz="2400" b="1" dirty="0">
                <a:solidFill>
                  <a:schemeClr val="accent2"/>
                </a:solidFill>
                <a:latin typeface="宋体" panose="02010600030101010101" pitchFamily="2" charset="-122"/>
              </a:rPr>
              <a:t>  </a:t>
            </a:r>
            <a:endParaRPr lang="en-US" altLang="zh-CN" sz="2400" b="1" dirty="0">
              <a:solidFill>
                <a:schemeClr val="accent2"/>
              </a:solidFill>
              <a:latin typeface="宋体" panose="02010600030101010101" pitchFamily="2" charset="-122"/>
            </a:endParaRPr>
          </a:p>
          <a:p>
            <a:pPr marL="533400" indent="-533400" eaLnBrk="1" hangingPunct="1">
              <a:buNone/>
            </a:pPr>
            <a:endParaRPr lang="en-US" altLang="zh-CN" sz="2400" b="1" dirty="0">
              <a:solidFill>
                <a:schemeClr val="accent2"/>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6002"/>
                                        </p:tgtEl>
                                        <p:attrNameLst>
                                          <p:attrName>style.visibility</p:attrName>
                                        </p:attrNameLst>
                                      </p:cBhvr>
                                      <p:to>
                                        <p:strVal val="visible"/>
                                      </p:to>
                                    </p:set>
                                    <p:animEffect transition="in" filter="blinds(horizontal)">
                                      <p:cBhvr>
                                        <p:cTn id="7" dur="500"/>
                                        <p:tgtEl>
                                          <p:spTgt spid="2560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0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3" name="内容占位符 2"/>
          <p:cNvSpPr>
            <a:spLocks noGrp="1"/>
          </p:cNvSpPr>
          <p:nvPr>
            <p:ph idx="4294967295"/>
          </p:nvPr>
        </p:nvSpPr>
        <p:spPr>
          <a:xfrm>
            <a:off x="1149350" y="1246188"/>
            <a:ext cx="7332663" cy="5135562"/>
          </a:xfrm>
        </p:spPr>
        <p:txBody>
          <a:bodyPr vert="horz" wrap="square" lIns="91440" tIns="45720" rIns="91440" bIns="45720" anchor="t" anchorCtr="0"/>
          <a:p>
            <a:pPr eaLnBrk="1" latinLnBrk="0" hangingPunct="1">
              <a:lnSpc>
                <a:spcPct val="110000"/>
              </a:lnSpc>
              <a:spcBef>
                <a:spcPts val="600"/>
              </a:spcBef>
              <a:spcAft>
                <a:spcPts val="600"/>
              </a:spcAft>
            </a:pPr>
            <a:r>
              <a:rPr lang="en-US" altLang="zh-CN" sz="2400" b="1" dirty="0"/>
              <a:t>All dogs are animals:</a:t>
            </a:r>
            <a:r>
              <a:rPr lang="zh-CN" altLang="en-US" sz="2400" b="1" dirty="0">
                <a:sym typeface="Symbol" panose="05050102010706020507" pitchFamily="18" charset="2"/>
              </a:rPr>
              <a:t> </a:t>
            </a:r>
            <a:endParaRPr lang="zh-CN" altLang="en-US" sz="2400" b="1" dirty="0">
              <a:sym typeface="Symbol" panose="05050102010706020507" pitchFamily="18" charset="2"/>
            </a:endParaRPr>
          </a:p>
          <a:p>
            <a:pPr eaLnBrk="1" latinLnBrk="0" hangingPunct="1">
              <a:lnSpc>
                <a:spcPct val="110000"/>
              </a:lnSpc>
              <a:spcBef>
                <a:spcPts val="600"/>
              </a:spcBef>
              <a:spcAft>
                <a:spcPts val="600"/>
              </a:spcAft>
              <a:buNone/>
            </a:pPr>
            <a:r>
              <a:rPr lang="zh-CN" altLang="en-US" sz="2400" b="1" dirty="0">
                <a:sym typeface="Symbol" panose="05050102010706020507" pitchFamily="18" charset="2"/>
              </a:rPr>
              <a:t>             </a:t>
            </a:r>
            <a:r>
              <a:rPr lang="en-US" altLang="zh-CN" sz="2400" b="1" dirty="0">
                <a:sym typeface="Symbol" panose="05050102010706020507" pitchFamily="18" charset="2"/>
              </a:rPr>
              <a:t>(X)(dog(X) →animals(X))</a:t>
            </a:r>
            <a:endParaRPr lang="en-US" altLang="zh-CN" sz="2400" b="1" dirty="0"/>
          </a:p>
          <a:p>
            <a:pPr eaLnBrk="1" latinLnBrk="0" hangingPunct="1">
              <a:lnSpc>
                <a:spcPct val="110000"/>
              </a:lnSpc>
              <a:spcBef>
                <a:spcPts val="600"/>
              </a:spcBef>
              <a:spcAft>
                <a:spcPts val="600"/>
              </a:spcAft>
            </a:pPr>
            <a:r>
              <a:rPr lang="en-US" altLang="zh-CN" sz="2400" b="1" dirty="0"/>
              <a:t>Fido is a dog: dog(fido)</a:t>
            </a:r>
            <a:endParaRPr lang="en-US" altLang="zh-CN" sz="2400" b="1" dirty="0"/>
          </a:p>
          <a:p>
            <a:pPr eaLnBrk="1" latinLnBrk="0" hangingPunct="1">
              <a:lnSpc>
                <a:spcPct val="110000"/>
              </a:lnSpc>
              <a:spcBef>
                <a:spcPts val="600"/>
              </a:spcBef>
              <a:spcAft>
                <a:spcPts val="600"/>
              </a:spcAft>
            </a:pPr>
            <a:r>
              <a:rPr lang="en-US" altLang="zh-CN" sz="2400" b="1" dirty="0"/>
              <a:t>Modus ponens and  { fido / X }  gives : </a:t>
            </a:r>
            <a:endParaRPr lang="en-US" altLang="zh-CN" sz="2400" b="1" dirty="0"/>
          </a:p>
          <a:p>
            <a:pPr eaLnBrk="1" latinLnBrk="0" hangingPunct="1">
              <a:lnSpc>
                <a:spcPct val="110000"/>
              </a:lnSpc>
              <a:spcBef>
                <a:spcPts val="600"/>
              </a:spcBef>
              <a:spcAft>
                <a:spcPts val="600"/>
              </a:spcAft>
              <a:buNone/>
            </a:pPr>
            <a:r>
              <a:rPr lang="en-US" altLang="zh-CN" sz="2400" b="1" dirty="0"/>
              <a:t>              animals (fido)</a:t>
            </a:r>
            <a:endParaRPr lang="en-US" altLang="zh-CN" sz="2400" b="1" dirty="0"/>
          </a:p>
          <a:p>
            <a:pPr eaLnBrk="1" latinLnBrk="0" hangingPunct="1">
              <a:lnSpc>
                <a:spcPct val="110000"/>
              </a:lnSpc>
              <a:spcBef>
                <a:spcPts val="600"/>
              </a:spcBef>
              <a:spcAft>
                <a:spcPts val="600"/>
              </a:spcAft>
            </a:pPr>
            <a:r>
              <a:rPr lang="en-US" altLang="zh-CN" sz="2400" b="1" dirty="0"/>
              <a:t>All animals will die: </a:t>
            </a:r>
            <a:endParaRPr lang="en-US" altLang="zh-CN" sz="2400" b="1" dirty="0"/>
          </a:p>
          <a:p>
            <a:pPr eaLnBrk="1" latinLnBrk="0" hangingPunct="1">
              <a:lnSpc>
                <a:spcPct val="110000"/>
              </a:lnSpc>
              <a:spcBef>
                <a:spcPts val="600"/>
              </a:spcBef>
              <a:spcAft>
                <a:spcPts val="600"/>
              </a:spcAft>
              <a:buNone/>
            </a:pPr>
            <a:r>
              <a:rPr lang="zh-CN" altLang="en-US" sz="2400" b="1" dirty="0">
                <a:sym typeface="Symbol" panose="05050102010706020507" pitchFamily="18" charset="2"/>
              </a:rPr>
              <a:t>              </a:t>
            </a:r>
            <a:r>
              <a:rPr lang="en-US" altLang="zh-CN" sz="2400" b="1" dirty="0">
                <a:sym typeface="Symbol" panose="05050102010706020507" pitchFamily="18" charset="2"/>
              </a:rPr>
              <a:t>(Y)(animals(Y) →die(Y))</a:t>
            </a:r>
            <a:endParaRPr lang="en-US" altLang="zh-CN" sz="2400" b="1" dirty="0">
              <a:sym typeface="Symbol" panose="05050102010706020507" pitchFamily="18" charset="2"/>
            </a:endParaRPr>
          </a:p>
          <a:p>
            <a:pPr eaLnBrk="1" latinLnBrk="0" hangingPunct="1">
              <a:lnSpc>
                <a:spcPct val="110000"/>
              </a:lnSpc>
              <a:spcBef>
                <a:spcPts val="600"/>
              </a:spcBef>
              <a:spcAft>
                <a:spcPts val="600"/>
              </a:spcAft>
            </a:pPr>
            <a:r>
              <a:rPr lang="en-US" altLang="zh-CN" sz="2400" b="1" dirty="0">
                <a:sym typeface="Symbol" panose="05050102010706020507" pitchFamily="18" charset="2"/>
              </a:rPr>
              <a:t>Modus ponens and  { fido / Y }  gives :</a:t>
            </a:r>
            <a:endParaRPr lang="en-US" altLang="zh-CN" sz="2400" b="1" dirty="0">
              <a:sym typeface="Symbol" panose="05050102010706020507" pitchFamily="18" charset="2"/>
            </a:endParaRPr>
          </a:p>
          <a:p>
            <a:pPr eaLnBrk="1" latinLnBrk="0" hangingPunct="1">
              <a:lnSpc>
                <a:spcPct val="110000"/>
              </a:lnSpc>
              <a:spcBef>
                <a:spcPts val="600"/>
              </a:spcBef>
              <a:spcAft>
                <a:spcPts val="600"/>
              </a:spcAft>
              <a:buNone/>
            </a:pPr>
            <a:r>
              <a:rPr lang="en-US" altLang="zh-CN" sz="2400" b="1" dirty="0">
                <a:sym typeface="Symbol" panose="05050102010706020507" pitchFamily="18" charset="2"/>
              </a:rPr>
              <a:t>              die(fido).</a:t>
            </a:r>
            <a:endParaRPr lang="zh-CN" altLang="en-US" sz="2400" b="1" dirty="0"/>
          </a:p>
        </p:txBody>
      </p:sp>
      <p:sp>
        <p:nvSpPr>
          <p:cNvPr id="8194" name="标题 1"/>
          <p:cNvSpPr/>
          <p:nvPr/>
        </p:nvSpPr>
        <p:spPr>
          <a:xfrm>
            <a:off x="328613" y="474663"/>
            <a:ext cx="8229600" cy="411162"/>
          </a:xfrm>
          <a:prstGeom prst="rect">
            <a:avLst/>
          </a:prstGeom>
          <a:noFill/>
          <a:ln w="9525">
            <a:noFill/>
          </a:ln>
        </p:spPr>
        <p:txBody>
          <a:bodyPr anchor="ctr" anchorCtr="0"/>
          <a:p>
            <a:pPr algn="ctr"/>
            <a:r>
              <a:rPr lang="en-GB" altLang="zh-CN" sz="2400" b="1" dirty="0">
                <a:solidFill>
                  <a:srgbClr val="FF3300"/>
                </a:solidFill>
                <a:latin typeface="Arial" panose="020B0604020202020204" pitchFamily="34" charset="0"/>
                <a:ea typeface="宋体" panose="02010600030101010101" pitchFamily="2" charset="-122"/>
              </a:rPr>
              <a:t>Traditional</a:t>
            </a:r>
            <a:r>
              <a:rPr lang="en-GB" altLang="zh-CN" sz="2400" b="1" dirty="0">
                <a:solidFill>
                  <a:schemeClr val="tx2"/>
                </a:solidFill>
                <a:latin typeface="Arial" panose="020B0604020202020204" pitchFamily="34" charset="0"/>
                <a:ea typeface="宋体" panose="02010600030101010101" pitchFamily="2" charset="-122"/>
              </a:rPr>
              <a:t> Theorem Proving</a:t>
            </a:r>
            <a:endParaRPr lang="zh-CN" altLang="en-US" sz="2400" b="1" dirty="0">
              <a:solidFill>
                <a:schemeClr val="tx2"/>
              </a:solidFill>
              <a:latin typeface="Arial" panose="020B0604020202020204" pitchFamily="34" charset="0"/>
              <a:ea typeface="宋体" panose="02010600030101010101" pitchFamily="2" charset="-122"/>
            </a:endParaRPr>
          </a:p>
        </p:txBody>
      </p:sp>
      <p:pic>
        <p:nvPicPr>
          <p:cNvPr id="2" name="图片 1"/>
          <p:cNvPicPr>
            <a:picLocks noChangeAspect="1"/>
          </p:cNvPicPr>
          <p:nvPr/>
        </p:nvPicPr>
        <p:blipFill>
          <a:blip r:embed="rId1"/>
          <a:stretch>
            <a:fillRect/>
          </a:stretch>
        </p:blipFill>
        <p:spPr>
          <a:xfrm>
            <a:off x="4572000" y="885825"/>
            <a:ext cx="3522345" cy="1007745"/>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3" name="Rectangle 2" descr="Rectangle: Click to edit Master text styles&#13;&#10;Second level&#13;&#10;Third level&#13;&#10;Fourth level&#13;&#10;Fifth level"/>
          <p:cNvSpPr>
            <a:spLocks noGrp="1"/>
          </p:cNvSpPr>
          <p:nvPr>
            <p:ph idx="1"/>
          </p:nvPr>
        </p:nvSpPr>
        <p:spPr>
          <a:xfrm>
            <a:off x="762000" y="609600"/>
            <a:ext cx="7620000" cy="5943600"/>
          </a:xfrm>
        </p:spPr>
        <p:txBody>
          <a:bodyPr vert="horz" wrap="square" lIns="91440" tIns="45720" rIns="91440" bIns="45720" anchor="t" anchorCtr="0"/>
          <a:p>
            <a:pPr eaLnBrk="1" hangingPunct="1">
              <a:spcAft>
                <a:spcPct val="20000"/>
              </a:spcAft>
            </a:pPr>
            <a:r>
              <a:rPr lang="en-US" altLang="zh-CN" sz="2400" b="1" dirty="0">
                <a:solidFill>
                  <a:srgbClr val="000000"/>
                </a:solidFill>
                <a:latin typeface="黑体" panose="02010609060101010101" pitchFamily="49" charset="-122"/>
                <a:ea typeface="黑体" panose="02010609060101010101" pitchFamily="49" charset="-122"/>
              </a:rPr>
              <a:t> </a:t>
            </a:r>
            <a:r>
              <a:rPr lang="zh-CN" altLang="en-US" sz="2400" b="1" dirty="0">
                <a:solidFill>
                  <a:srgbClr val="000000"/>
                </a:solidFill>
                <a:latin typeface="黑体" panose="02010609060101010101" pitchFamily="49" charset="-122"/>
                <a:ea typeface="黑体" panose="02010609060101010101" pitchFamily="49" charset="-122"/>
              </a:rPr>
              <a:t>首先求谁说的是真话。</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把目标公式</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x)T(x)</a:t>
            </a:r>
            <a:r>
              <a:rPr lang="zh-CN" altLang="en-US" sz="2400" b="1" dirty="0">
                <a:solidFill>
                  <a:srgbClr val="000000"/>
                </a:solidFill>
                <a:latin typeface="黑体" panose="02010609060101010101" pitchFamily="49" charset="-122"/>
                <a:ea typeface="黑体" panose="02010609060101010101" pitchFamily="49" charset="-122"/>
              </a:rPr>
              <a:t>的否定式</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x)T(x)</a:t>
            </a:r>
            <a:r>
              <a:rPr lang="zh-CN" altLang="en-US" sz="2400" b="1" dirty="0">
                <a:solidFill>
                  <a:srgbClr val="000000"/>
                </a:solidFill>
                <a:latin typeface="黑体" panose="02010609060101010101" pitchFamily="49" charset="-122"/>
                <a:ea typeface="黑体" panose="02010609060101010101" pitchFamily="49" charset="-122"/>
              </a:rPr>
              <a:t>与</a:t>
            </a:r>
            <a:r>
              <a:rPr lang="en-US" altLang="zh-CN" sz="2400" b="1" dirty="0">
                <a:solidFill>
                  <a:srgbClr val="000000"/>
                </a:solidFill>
                <a:latin typeface="黑体" panose="02010609060101010101" pitchFamily="49" charset="-122"/>
                <a:ea typeface="黑体" panose="02010609060101010101" pitchFamily="49" charset="-122"/>
              </a:rPr>
              <a:t>ANSWER(x)</a:t>
            </a:r>
            <a:r>
              <a:rPr lang="zh-CN" altLang="en-US" sz="2400" b="1" dirty="0">
                <a:solidFill>
                  <a:srgbClr val="000000"/>
                </a:solidFill>
                <a:latin typeface="黑体" panose="02010609060101010101" pitchFamily="49" charset="-122"/>
                <a:ea typeface="黑体" panose="02010609060101010101" pitchFamily="49" charset="-122"/>
              </a:rPr>
              <a:t>组成的析取式化为子句得到：</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(8)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T(x)</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∨ANSWER(x) </a:t>
            </a:r>
            <a:endParaRPr lang="en-US" altLang="zh-CN" sz="2400" b="1" dirty="0">
              <a:solidFill>
                <a:srgbClr val="000000"/>
              </a:solidFill>
              <a:latin typeface="黑体" panose="02010609060101010101" pitchFamily="49" charset="-122"/>
              <a:ea typeface="黑体" panose="02010609060101010101" pitchFamily="49" charset="-122"/>
              <a:sym typeface="cajcd fnta1" pitchFamily="18" charset="2"/>
            </a:endParaRPr>
          </a:p>
          <a:p>
            <a:pPr eaLnBrk="1" hangingPunct="1">
              <a:spcAft>
                <a:spcPct val="20000"/>
              </a:spcAft>
            </a:pPr>
            <a:r>
              <a:rPr lang="zh-CN" altLang="en-US" sz="2400" b="1" dirty="0">
                <a:solidFill>
                  <a:srgbClr val="000000"/>
                </a:solidFill>
                <a:latin typeface="黑体" panose="02010609060101010101" pitchFamily="49" charset="-122"/>
                <a:ea typeface="黑体" panose="02010609060101010101" pitchFamily="49" charset="-122"/>
              </a:rPr>
              <a:t>应用归结原理对</a:t>
            </a:r>
            <a:r>
              <a:rPr lang="en-US" altLang="zh-CN" sz="2400" b="1" dirty="0">
                <a:solidFill>
                  <a:srgbClr val="000000"/>
                </a:solidFill>
                <a:latin typeface="黑体" panose="02010609060101010101" pitchFamily="49" charset="-122"/>
                <a:ea typeface="黑体" panose="02010609060101010101" pitchFamily="49" charset="-122"/>
              </a:rPr>
              <a:t>S</a:t>
            </a:r>
            <a:r>
              <a:rPr lang="en-US" altLang="zh-CN" sz="2400" b="1" dirty="0">
                <a:solidFill>
                  <a:srgbClr val="000000"/>
                </a:solidFill>
                <a:ea typeface="黑体" panose="02010609060101010101" pitchFamily="49" charset="-122"/>
              </a:rPr>
              <a:t>’</a:t>
            </a:r>
            <a:r>
              <a:rPr lang="zh-CN" altLang="en-US" sz="2400" b="1" dirty="0">
                <a:solidFill>
                  <a:srgbClr val="000000"/>
                </a:solidFill>
                <a:latin typeface="黑体" panose="02010609060101010101" pitchFamily="49" charset="-122"/>
                <a:ea typeface="黑体" panose="02010609060101010101" pitchFamily="49" charset="-122"/>
              </a:rPr>
              <a:t>进行归结：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(9)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T(A)</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T(C)         (1)</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(7)</a:t>
            </a:r>
            <a:r>
              <a:rPr lang="zh-CN" altLang="en-US" sz="2400" b="1" dirty="0">
                <a:solidFill>
                  <a:srgbClr val="000000"/>
                </a:solidFill>
                <a:latin typeface="黑体" panose="02010609060101010101" pitchFamily="49" charset="-122"/>
                <a:ea typeface="黑体" panose="02010609060101010101" pitchFamily="49" charset="-122"/>
              </a:rPr>
              <a:t>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(10) T(C)                (6)</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(9)</a:t>
            </a:r>
            <a:r>
              <a:rPr lang="zh-CN" altLang="en-US" sz="2400" b="1" dirty="0">
                <a:solidFill>
                  <a:srgbClr val="000000"/>
                </a:solidFill>
                <a:latin typeface="黑体" panose="02010609060101010101" pitchFamily="49" charset="-122"/>
                <a:ea typeface="黑体" panose="02010609060101010101" pitchFamily="49" charset="-122"/>
              </a:rPr>
              <a:t>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(11) ANSWER(C)           (8)</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(10)</a:t>
            </a:r>
            <a:r>
              <a:rPr lang="zh-CN" altLang="en-US" sz="2400" b="1" dirty="0">
                <a:solidFill>
                  <a:srgbClr val="000000"/>
                </a:solidFill>
                <a:latin typeface="黑体" panose="02010609060101010101" pitchFamily="49" charset="-122"/>
                <a:ea typeface="黑体" panose="02010609060101010101" pitchFamily="49" charset="-122"/>
              </a:rPr>
              <a:t>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所以</a:t>
            </a:r>
            <a:r>
              <a:rPr lang="en-US" altLang="zh-CN" sz="2400" b="1" dirty="0">
                <a:solidFill>
                  <a:srgbClr val="000000"/>
                </a:solidFill>
                <a:latin typeface="黑体" panose="02010609060101010101" pitchFamily="49" charset="-122"/>
                <a:ea typeface="黑体" panose="02010609060101010101" pitchFamily="49" charset="-122"/>
              </a:rPr>
              <a:t>C</a:t>
            </a:r>
            <a:r>
              <a:rPr lang="zh-CN" altLang="en-US" sz="2400" b="1" dirty="0">
                <a:solidFill>
                  <a:srgbClr val="000000"/>
                </a:solidFill>
                <a:latin typeface="黑体" panose="02010609060101010101" pitchFamily="49" charset="-122"/>
                <a:ea typeface="黑体" panose="02010609060101010101" pitchFamily="49" charset="-122"/>
              </a:rPr>
              <a:t>是老实人，即</a:t>
            </a:r>
            <a:r>
              <a:rPr lang="en-US" altLang="zh-CN" sz="2400" b="1" dirty="0">
                <a:solidFill>
                  <a:srgbClr val="000000"/>
                </a:solidFill>
                <a:latin typeface="黑体" panose="02010609060101010101" pitchFamily="49" charset="-122"/>
                <a:ea typeface="黑体" panose="02010609060101010101" pitchFamily="49" charset="-122"/>
              </a:rPr>
              <a:t>C</a:t>
            </a:r>
            <a:r>
              <a:rPr lang="zh-CN" altLang="en-US" sz="2400" b="1" dirty="0">
                <a:solidFill>
                  <a:srgbClr val="000000"/>
                </a:solidFill>
                <a:latin typeface="黑体" panose="02010609060101010101" pitchFamily="49" charset="-122"/>
                <a:ea typeface="黑体" panose="02010609060101010101" pitchFamily="49" charset="-122"/>
              </a:rPr>
              <a:t>从不说假话。</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spcAft>
                <a:spcPct val="20000"/>
              </a:spcAft>
            </a:pPr>
            <a:r>
              <a:rPr lang="zh-CN" altLang="en-US" sz="2400" b="1" dirty="0">
                <a:solidFill>
                  <a:srgbClr val="000000"/>
                </a:solidFill>
                <a:latin typeface="黑体" panose="02010609060101010101" pitchFamily="49" charset="-122"/>
                <a:ea typeface="黑体" panose="02010609060101010101" pitchFamily="49" charset="-122"/>
              </a:rPr>
              <a:t>此外，推不出</a:t>
            </a:r>
            <a:r>
              <a:rPr lang="en-US" altLang="zh-CN" sz="2400" b="1" dirty="0">
                <a:solidFill>
                  <a:srgbClr val="000000"/>
                </a:solidFill>
                <a:latin typeface="黑体" panose="02010609060101010101" pitchFamily="49" charset="-122"/>
                <a:ea typeface="黑体" panose="02010609060101010101" pitchFamily="49" charset="-122"/>
              </a:rPr>
              <a:t>ANSWER</a:t>
            </a:r>
            <a:r>
              <a:rPr lang="zh-CN" altLang="en-US"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B</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ANSWER</a:t>
            </a:r>
            <a:r>
              <a:rPr lang="zh-CN" altLang="en-US" sz="2400" b="1" dirty="0">
                <a:solidFill>
                  <a:srgbClr val="000000"/>
                </a:solidFill>
                <a:latin typeface="黑体" panose="02010609060101010101" pitchFamily="49" charset="-122"/>
                <a:ea typeface="黑体" panose="02010609060101010101" pitchFamily="49" charset="-122"/>
              </a:rPr>
              <a:t>（</a:t>
            </a:r>
            <a:r>
              <a:rPr lang="en-US" altLang="zh-CN" sz="2400" b="1" dirty="0">
                <a:solidFill>
                  <a:srgbClr val="000000"/>
                </a:solidFill>
                <a:latin typeface="黑体" panose="02010609060101010101" pitchFamily="49" charset="-122"/>
                <a:ea typeface="黑体" panose="02010609060101010101" pitchFamily="49" charset="-122"/>
              </a:rPr>
              <a:t>A</a:t>
            </a:r>
            <a:r>
              <a:rPr lang="zh-CN" altLang="en-US" sz="2400" b="1" dirty="0">
                <a:solidFill>
                  <a:srgbClr val="000000"/>
                </a:solidFill>
                <a:latin typeface="黑体" panose="02010609060101010101" pitchFamily="49" charset="-122"/>
                <a:ea typeface="黑体" panose="02010609060101010101" pitchFamily="49" charset="-122"/>
              </a:rPr>
              <a:t>）。</a:t>
            </a:r>
            <a:endParaRPr lang="zh-CN" altLang="en-US" sz="2400" b="1"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7" name="Rectangle 2" descr="Rectangle: Click to edit Master text styles&#13;&#10;Second level&#13;&#10;Third level&#13;&#10;Fourth level&#13;&#10;Fifth level"/>
          <p:cNvSpPr>
            <a:spLocks noGrp="1"/>
          </p:cNvSpPr>
          <p:nvPr>
            <p:ph idx="1"/>
          </p:nvPr>
        </p:nvSpPr>
        <p:spPr>
          <a:xfrm>
            <a:off x="685800" y="685800"/>
            <a:ext cx="8001000" cy="5791200"/>
          </a:xfrm>
        </p:spPr>
        <p:txBody>
          <a:bodyPr vert="horz" wrap="square" lIns="91440" tIns="45720" rIns="91440" bIns="45720" anchor="t" anchorCtr="0"/>
          <a:p>
            <a:pPr eaLnBrk="1" hangingPunct="1">
              <a:lnSpc>
                <a:spcPct val="90000"/>
              </a:lnSpc>
              <a:spcAft>
                <a:spcPct val="20000"/>
              </a:spcAft>
            </a:pPr>
            <a:r>
              <a:rPr lang="zh-CN" altLang="en-US" sz="2400" b="1" dirty="0">
                <a:solidFill>
                  <a:srgbClr val="000000"/>
                </a:solidFill>
                <a:latin typeface="黑体" panose="02010609060101010101" pitchFamily="49" charset="-122"/>
                <a:ea typeface="黑体" panose="02010609060101010101" pitchFamily="49" charset="-122"/>
              </a:rPr>
              <a:t>证明</a:t>
            </a:r>
            <a:r>
              <a:rPr lang="en-US" altLang="zh-CN" sz="2400" b="1" dirty="0">
                <a:solidFill>
                  <a:srgbClr val="000000"/>
                </a:solidFill>
                <a:latin typeface="黑体" panose="02010609060101010101" pitchFamily="49" charset="-122"/>
                <a:ea typeface="黑体" panose="02010609060101010101" pitchFamily="49" charset="-122"/>
              </a:rPr>
              <a:t>A</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B</a:t>
            </a:r>
            <a:r>
              <a:rPr lang="zh-CN" altLang="en-US" sz="2400" b="1" dirty="0">
                <a:solidFill>
                  <a:srgbClr val="000000"/>
                </a:solidFill>
                <a:latin typeface="黑体" panose="02010609060101010101" pitchFamily="49" charset="-122"/>
                <a:ea typeface="黑体" panose="02010609060101010101" pitchFamily="49" charset="-122"/>
              </a:rPr>
              <a:t>不是老实人。</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  设</a:t>
            </a:r>
            <a:r>
              <a:rPr lang="en-US" altLang="zh-CN" sz="2400" b="1" dirty="0">
                <a:solidFill>
                  <a:srgbClr val="000000"/>
                </a:solidFill>
                <a:latin typeface="黑体" panose="02010609060101010101" pitchFamily="49" charset="-122"/>
                <a:ea typeface="黑体" panose="02010609060101010101" pitchFamily="49" charset="-122"/>
              </a:rPr>
              <a:t>A</a:t>
            </a:r>
            <a:r>
              <a:rPr lang="zh-CN" altLang="en-US" sz="2400" b="1" dirty="0">
                <a:solidFill>
                  <a:srgbClr val="000000"/>
                </a:solidFill>
                <a:latin typeface="黑体" panose="02010609060101010101" pitchFamily="49" charset="-122"/>
                <a:ea typeface="黑体" panose="02010609060101010101" pitchFamily="49" charset="-122"/>
              </a:rPr>
              <a:t>不是老实人，则有</a:t>
            </a:r>
            <a:r>
              <a:rPr lang="zh-CN" altLang="en-US"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T(A)</a:t>
            </a:r>
            <a:r>
              <a:rPr lang="zh-CN" altLang="en-US" sz="2400" b="1" dirty="0">
                <a:solidFill>
                  <a:srgbClr val="000000"/>
                </a:solidFill>
                <a:latin typeface="黑体" panose="02010609060101010101" pitchFamily="49" charset="-122"/>
                <a:ea typeface="黑体" panose="02010609060101010101" pitchFamily="49" charset="-122"/>
              </a:rPr>
              <a:t>，把它否定并入</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中，得到子句集</a:t>
            </a:r>
            <a:r>
              <a:rPr lang="en-US" altLang="zh-CN" sz="2400" b="1" dirty="0">
                <a:solidFill>
                  <a:srgbClr val="000000"/>
                </a:solidFill>
                <a:latin typeface="黑体" panose="02010609060101010101" pitchFamily="49" charset="-122"/>
                <a:ea typeface="黑体" panose="02010609060101010101" pitchFamily="49" charset="-122"/>
              </a:rPr>
              <a:t>S</a:t>
            </a:r>
            <a:r>
              <a:rPr lang="en-US" altLang="zh-CN" sz="2400" b="1" baseline="-22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，即</a:t>
            </a:r>
            <a:r>
              <a:rPr lang="en-US" altLang="zh-CN" sz="2400" b="1" dirty="0">
                <a:solidFill>
                  <a:srgbClr val="000000"/>
                </a:solidFill>
                <a:latin typeface="黑体" panose="02010609060101010101" pitchFamily="49" charset="-122"/>
                <a:ea typeface="黑体" panose="02010609060101010101" pitchFamily="49" charset="-122"/>
              </a:rPr>
              <a:t>S</a:t>
            </a:r>
            <a:r>
              <a:rPr lang="en-US" altLang="zh-CN" sz="2400" b="1" baseline="-22000" dirty="0">
                <a:solidFill>
                  <a:srgbClr val="000000"/>
                </a:solidFill>
                <a:latin typeface="黑体" panose="02010609060101010101" pitchFamily="49" charset="-122"/>
                <a:ea typeface="黑体" panose="02010609060101010101" pitchFamily="49" charset="-122"/>
              </a:rPr>
              <a:t>2</a:t>
            </a:r>
            <a:r>
              <a:rPr lang="zh-CN" altLang="en-US" sz="2400" b="1" dirty="0">
                <a:solidFill>
                  <a:srgbClr val="000000"/>
                </a:solidFill>
                <a:latin typeface="黑体" panose="02010609060101010101" pitchFamily="49" charset="-122"/>
                <a:ea typeface="黑体" panose="02010609060101010101" pitchFamily="49" charset="-122"/>
              </a:rPr>
              <a:t>比</a:t>
            </a:r>
            <a:r>
              <a:rPr lang="en-US" altLang="zh-CN" sz="2400" b="1" dirty="0">
                <a:solidFill>
                  <a:srgbClr val="000000"/>
                </a:solidFill>
                <a:latin typeface="黑体" panose="02010609060101010101" pitchFamily="49" charset="-122"/>
                <a:ea typeface="黑体" panose="02010609060101010101" pitchFamily="49" charset="-122"/>
              </a:rPr>
              <a:t>S</a:t>
            </a:r>
            <a:r>
              <a:rPr lang="zh-CN" altLang="en-US" sz="2400" b="1" dirty="0">
                <a:solidFill>
                  <a:srgbClr val="000000"/>
                </a:solidFill>
                <a:latin typeface="黑体" panose="02010609060101010101" pitchFamily="49" charset="-122"/>
                <a:ea typeface="黑体" panose="02010609060101010101" pitchFamily="49" charset="-122"/>
              </a:rPr>
              <a:t>多如下一个子句：</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(8)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rPr>
              <a:t>T(A))</a:t>
            </a:r>
            <a:r>
              <a:rPr lang="zh-CN" altLang="en-US" sz="2400" b="1" dirty="0">
                <a:solidFill>
                  <a:srgbClr val="000000"/>
                </a:solidFill>
                <a:latin typeface="黑体" panose="02010609060101010101" pitchFamily="49" charset="-122"/>
                <a:ea typeface="黑体" panose="02010609060101010101" pitchFamily="49" charset="-122"/>
              </a:rPr>
              <a:t>即</a:t>
            </a:r>
            <a:r>
              <a:rPr lang="en-US" altLang="zh-CN" sz="2400" b="1" dirty="0">
                <a:solidFill>
                  <a:srgbClr val="000000"/>
                </a:solidFill>
                <a:latin typeface="黑体" panose="02010609060101010101" pitchFamily="49" charset="-122"/>
                <a:ea typeface="黑体" panose="02010609060101010101" pitchFamily="49" charset="-122"/>
              </a:rPr>
              <a:t>T(A)</a:t>
            </a: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endParaRPr lang="en-US" altLang="zh-CN"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应用归结原理对</a:t>
            </a:r>
            <a:r>
              <a:rPr lang="en-US" altLang="zh-CN" sz="2400" b="1" dirty="0">
                <a:solidFill>
                  <a:srgbClr val="000000"/>
                </a:solidFill>
                <a:latin typeface="黑体" panose="02010609060101010101" pitchFamily="49" charset="-122"/>
                <a:ea typeface="黑体" panose="02010609060101010101" pitchFamily="49" charset="-122"/>
              </a:rPr>
              <a:t>S2</a:t>
            </a:r>
            <a:r>
              <a:rPr lang="zh-CN" altLang="en-US" sz="2400" b="1" dirty="0">
                <a:solidFill>
                  <a:srgbClr val="000000"/>
                </a:solidFill>
                <a:latin typeface="黑体" panose="02010609060101010101" pitchFamily="49" charset="-122"/>
                <a:ea typeface="黑体" panose="02010609060101010101" pitchFamily="49" charset="-122"/>
              </a:rPr>
              <a:t>进行归结：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(9)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rPr>
              <a:t>T(A)</a:t>
            </a:r>
            <a:r>
              <a:rPr lang="en-US" altLang="zh-CN" sz="2400" b="1" dirty="0">
                <a:solidFill>
                  <a:srgbClr val="000000"/>
                </a:solidFill>
                <a:latin typeface="黑体" panose="02010609060101010101" pitchFamily="49" charset="-122"/>
                <a:ea typeface="黑体" panose="02010609060101010101" pitchFamily="49" charset="-122"/>
                <a:sym typeface="cajcd fnta1" pitchFamily="18" charset="2"/>
              </a:rPr>
              <a:t>∨</a:t>
            </a:r>
            <a:r>
              <a:rPr lang="en-US" altLang="zh-CN" sz="2400" b="1" dirty="0">
                <a:solidFill>
                  <a:srgbClr val="000000"/>
                </a:solidFill>
                <a:latin typeface="黑体" panose="02010609060101010101" pitchFamily="49" charset="-122"/>
                <a:ea typeface="黑体" panose="02010609060101010101" pitchFamily="49" charset="-122"/>
              </a:rPr>
              <a:t>T(C)         (1) </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(7)</a:t>
            </a:r>
            <a:r>
              <a:rPr lang="zh-CN" altLang="en-US" sz="2400" b="1" dirty="0">
                <a:solidFill>
                  <a:srgbClr val="000000"/>
                </a:solidFill>
                <a:latin typeface="黑体" panose="02010609060101010101" pitchFamily="49" charset="-122"/>
                <a:ea typeface="黑体" panose="02010609060101010101" pitchFamily="49" charset="-122"/>
              </a:rPr>
              <a:t>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(10) </a:t>
            </a:r>
            <a:r>
              <a:rPr lang="en-US" altLang="zh-CN" sz="2400" b="1" dirty="0">
                <a:solidFill>
                  <a:srgbClr val="000000"/>
                </a:solidFill>
                <a:latin typeface="黑体" panose="02010609060101010101" pitchFamily="49" charset="-122"/>
                <a:ea typeface="黑体" panose="02010609060101010101" pitchFamily="49" charset="-122"/>
                <a:sym typeface="Symbol" panose="05050102010706020507" pitchFamily="18" charset="2"/>
              </a:rPr>
              <a:t></a:t>
            </a:r>
            <a:r>
              <a:rPr lang="en-US" altLang="zh-CN" sz="2400" b="1" dirty="0">
                <a:solidFill>
                  <a:srgbClr val="000000"/>
                </a:solidFill>
                <a:latin typeface="黑体" panose="02010609060101010101" pitchFamily="49" charset="-122"/>
                <a:ea typeface="黑体" panose="02010609060101010101" pitchFamily="49" charset="-122"/>
                <a:sym typeface="cajcd fntbd" pitchFamily="18" charset="2"/>
              </a:rPr>
              <a:t> </a:t>
            </a:r>
            <a:r>
              <a:rPr lang="en-US" altLang="zh-CN" sz="2400" b="1" dirty="0">
                <a:solidFill>
                  <a:srgbClr val="000000"/>
                </a:solidFill>
                <a:latin typeface="黑体" panose="02010609060101010101" pitchFamily="49" charset="-122"/>
                <a:ea typeface="黑体" panose="02010609060101010101" pitchFamily="49" charset="-122"/>
              </a:rPr>
              <a:t>T(A)              (2) </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(9)</a:t>
            </a:r>
            <a:r>
              <a:rPr lang="zh-CN" altLang="en-US" sz="2400" b="1" dirty="0">
                <a:solidFill>
                  <a:srgbClr val="000000"/>
                </a:solidFill>
                <a:latin typeface="黑体" panose="02010609060101010101" pitchFamily="49" charset="-122"/>
                <a:ea typeface="黑体" panose="02010609060101010101" pitchFamily="49" charset="-122"/>
              </a:rPr>
              <a:t>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en-US" altLang="zh-CN" sz="2400" b="1" dirty="0">
                <a:solidFill>
                  <a:srgbClr val="000000"/>
                </a:solidFill>
                <a:latin typeface="黑体" panose="02010609060101010101" pitchFamily="49" charset="-122"/>
                <a:ea typeface="黑体" panose="02010609060101010101" pitchFamily="49" charset="-122"/>
              </a:rPr>
              <a:t>(11)NIL                  (8) </a:t>
            </a:r>
            <a:r>
              <a:rPr lang="zh-CN" altLang="en-US" sz="2400" b="1" dirty="0">
                <a:solidFill>
                  <a:srgbClr val="000000"/>
                </a:solidFill>
                <a:latin typeface="黑体" panose="02010609060101010101" pitchFamily="49" charset="-122"/>
                <a:ea typeface="黑体" panose="02010609060101010101" pitchFamily="49" charset="-122"/>
              </a:rPr>
              <a:t>和</a:t>
            </a:r>
            <a:r>
              <a:rPr lang="en-US" altLang="zh-CN" sz="2400" b="1" dirty="0">
                <a:solidFill>
                  <a:srgbClr val="000000"/>
                </a:solidFill>
                <a:latin typeface="黑体" panose="02010609060101010101" pitchFamily="49" charset="-122"/>
                <a:ea typeface="黑体" panose="02010609060101010101" pitchFamily="49" charset="-122"/>
              </a:rPr>
              <a:t>(10)</a:t>
            </a:r>
            <a:r>
              <a:rPr lang="zh-CN" altLang="en-US" sz="2400" b="1" dirty="0">
                <a:solidFill>
                  <a:srgbClr val="000000"/>
                </a:solidFill>
                <a:latin typeface="黑体" panose="02010609060101010101" pitchFamily="49" charset="-122"/>
                <a:ea typeface="黑体" panose="02010609060101010101" pitchFamily="49" charset="-122"/>
              </a:rPr>
              <a:t>归结</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r>
              <a:rPr lang="zh-CN" altLang="en-US" sz="2400" b="1" dirty="0">
                <a:solidFill>
                  <a:srgbClr val="000000"/>
                </a:solidFill>
                <a:latin typeface="黑体" panose="02010609060101010101" pitchFamily="49" charset="-122"/>
                <a:ea typeface="黑体" panose="02010609060101010101" pitchFamily="49" charset="-122"/>
              </a:rPr>
              <a:t>所以</a:t>
            </a:r>
            <a:r>
              <a:rPr lang="en-US" altLang="zh-CN" sz="2400" b="1" dirty="0">
                <a:solidFill>
                  <a:srgbClr val="000000"/>
                </a:solidFill>
                <a:latin typeface="黑体" panose="02010609060101010101" pitchFamily="49" charset="-122"/>
                <a:ea typeface="黑体" panose="02010609060101010101" pitchFamily="49" charset="-122"/>
              </a:rPr>
              <a:t>A</a:t>
            </a:r>
            <a:r>
              <a:rPr lang="zh-CN" altLang="en-US" sz="2400" b="1" dirty="0">
                <a:solidFill>
                  <a:srgbClr val="000000"/>
                </a:solidFill>
                <a:latin typeface="黑体" panose="02010609060101010101" pitchFamily="49" charset="-122"/>
                <a:ea typeface="黑体" panose="02010609060101010101" pitchFamily="49" charset="-122"/>
              </a:rPr>
              <a:t>不是老实人。</a:t>
            </a: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buNone/>
            </a:pPr>
            <a:endParaRPr lang="zh-CN" altLang="en-US" sz="2400" b="1" dirty="0">
              <a:solidFill>
                <a:srgbClr val="000000"/>
              </a:solidFill>
              <a:latin typeface="黑体" panose="02010609060101010101" pitchFamily="49" charset="-122"/>
              <a:ea typeface="黑体" panose="02010609060101010101" pitchFamily="49" charset="-122"/>
            </a:endParaRPr>
          </a:p>
          <a:p>
            <a:pPr eaLnBrk="1" hangingPunct="1">
              <a:lnSpc>
                <a:spcPct val="90000"/>
              </a:lnSpc>
              <a:spcAft>
                <a:spcPct val="20000"/>
              </a:spcAft>
            </a:pPr>
            <a:r>
              <a:rPr lang="zh-CN" altLang="en-US" sz="2400" b="1" dirty="0">
                <a:solidFill>
                  <a:srgbClr val="000000"/>
                </a:solidFill>
                <a:latin typeface="黑体" panose="02010609060101010101" pitchFamily="49" charset="-122"/>
                <a:ea typeface="黑体" panose="02010609060101010101" pitchFamily="49" charset="-122"/>
              </a:rPr>
              <a:t>同理，可证明</a:t>
            </a:r>
            <a:r>
              <a:rPr lang="en-US" altLang="zh-CN" sz="2400" b="1" dirty="0">
                <a:solidFill>
                  <a:srgbClr val="000000"/>
                </a:solidFill>
                <a:latin typeface="黑体" panose="02010609060101010101" pitchFamily="49" charset="-122"/>
                <a:ea typeface="黑体" panose="02010609060101010101" pitchFamily="49" charset="-122"/>
              </a:rPr>
              <a:t>B</a:t>
            </a:r>
            <a:r>
              <a:rPr lang="zh-CN" altLang="en-US" sz="2400" b="1" dirty="0">
                <a:solidFill>
                  <a:srgbClr val="000000"/>
                </a:solidFill>
                <a:latin typeface="黑体" panose="02010609060101010101" pitchFamily="49" charset="-122"/>
                <a:ea typeface="黑体" panose="02010609060101010101" pitchFamily="49" charset="-122"/>
              </a:rPr>
              <a:t>也不是老实人。</a:t>
            </a:r>
            <a:endParaRPr lang="zh-CN" altLang="en-US" sz="2400" dirty="0">
              <a:solidFill>
                <a:srgbClr val="000000"/>
              </a:solidFill>
              <a:latin typeface="黑体" panose="02010609060101010101" pitchFamily="49" charset="-122"/>
              <a:ea typeface="黑体" panose="02010609060101010101" pitchFamily="49" charset="-122"/>
            </a:endParaRPr>
          </a:p>
        </p:txBody>
      </p:sp>
    </p:spTree>
  </p:cSld>
  <p:clrMapOvr>
    <a:masterClrMapping/>
  </p:clrMapOvr>
  <p:transition>
    <p:random/>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1" name="文本框 1"/>
          <p:cNvSpPr txBox="1"/>
          <p:nvPr/>
        </p:nvSpPr>
        <p:spPr>
          <a:xfrm>
            <a:off x="914400" y="647700"/>
            <a:ext cx="7327900" cy="1506538"/>
          </a:xfrm>
          <a:prstGeom prst="rect">
            <a:avLst/>
          </a:prstGeom>
          <a:noFill/>
          <a:ln w="9525">
            <a:noFill/>
          </a:ln>
        </p:spPr>
        <p:txBody>
          <a:bodyPr wrap="square" anchor="t" anchorCtr="0">
            <a:spAutoFit/>
          </a:bodyPr>
          <a:p>
            <a:r>
              <a:rPr lang="zh-CN" altLang="en-US">
                <a:latin typeface="Times New Roman" panose="02020603050405020304" pitchFamily="31" charset="0"/>
              </a:rPr>
              <a:t> </a:t>
            </a:r>
            <a:r>
              <a:rPr lang="zh-CN" altLang="en-US" sz="2400">
                <a:latin typeface="Times New Roman" panose="02020603050405020304" pitchFamily="31" charset="0"/>
              </a:rPr>
              <a:t>Put the following predicate calculus statements in clause form:</a:t>
            </a:r>
            <a:endParaRPr lang="zh-CN" altLang="en-US" sz="2400">
              <a:latin typeface="Times New Roman" panose="02020603050405020304" pitchFamily="31" charset="0"/>
            </a:endParaRPr>
          </a:p>
          <a:p>
            <a:endParaRPr lang="zh-CN" altLang="en-US" sz="2400">
              <a:latin typeface="Times New Roman" panose="02020603050405020304" pitchFamily="31" charset="0"/>
            </a:endParaRPr>
          </a:p>
          <a:p>
            <a:r>
              <a:rPr lang="zh-CN" altLang="en-US">
                <a:latin typeface="Times New Roman" panose="02020603050405020304" pitchFamily="31" charset="0"/>
              </a:rPr>
              <a:t>  </a:t>
            </a:r>
            <a:endParaRPr lang="zh-CN" altLang="en-US">
              <a:latin typeface="Times New Roman" panose="02020603050405020304" pitchFamily="31" charset="0"/>
            </a:endParaRPr>
          </a:p>
        </p:txBody>
      </p:sp>
      <p:pic>
        <p:nvPicPr>
          <p:cNvPr id="71682" name="图片 2"/>
          <p:cNvPicPr>
            <a:picLocks noChangeAspect="1"/>
          </p:cNvPicPr>
          <p:nvPr/>
        </p:nvPicPr>
        <p:blipFill>
          <a:blip r:embed="rId1"/>
          <a:stretch>
            <a:fillRect/>
          </a:stretch>
        </p:blipFill>
        <p:spPr>
          <a:xfrm>
            <a:off x="668338" y="1892300"/>
            <a:ext cx="8269287" cy="1565275"/>
          </a:xfrm>
          <a:prstGeom prst="rect">
            <a:avLst/>
          </a:prstGeom>
          <a:noFill/>
          <a:ln w="9525">
            <a:noFill/>
          </a:ln>
        </p:spPr>
      </p:pic>
      <p:pic>
        <p:nvPicPr>
          <p:cNvPr id="71683" name="图片 4"/>
          <p:cNvPicPr>
            <a:picLocks noChangeAspect="1"/>
          </p:cNvPicPr>
          <p:nvPr/>
        </p:nvPicPr>
        <p:blipFill>
          <a:blip r:embed="rId2"/>
          <a:stretch>
            <a:fillRect/>
          </a:stretch>
        </p:blipFill>
        <p:spPr>
          <a:xfrm>
            <a:off x="1292225" y="3724275"/>
            <a:ext cx="8347075" cy="1881188"/>
          </a:xfrm>
          <a:prstGeom prst="rect">
            <a:avLst/>
          </a:prstGeom>
          <a:noFill/>
          <a:ln w="9525">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5" name="文本框 99"/>
          <p:cNvSpPr txBox="1"/>
          <p:nvPr/>
        </p:nvSpPr>
        <p:spPr>
          <a:xfrm>
            <a:off x="914400" y="465138"/>
            <a:ext cx="7305675" cy="4338637"/>
          </a:xfrm>
          <a:prstGeom prst="rect">
            <a:avLst/>
          </a:prstGeom>
          <a:noFill/>
          <a:ln w="9525">
            <a:noFill/>
          </a:ln>
        </p:spPr>
        <p:txBody>
          <a:bodyPr wrap="square" anchor="t" anchorCtr="0">
            <a:spAutoFit/>
          </a:bodyPr>
          <a:p>
            <a:r>
              <a:rPr lang="en-US" altLang="zh-CN" sz="2400">
                <a:latin typeface="Times New Roman" panose="02020603050405020304" pitchFamily="31" charset="0"/>
              </a:rPr>
              <a:t>Prove “Socrates is mortal” from the statements “All men are mortal”, “all philosophers are men” and “Socrates is a philosopher” using resolution refutation.  Following the steps in Section 14.2.1 on page 583, illustrate how to change the premises to predicates, and how to convert the predicates to clauses. Finally, produce a graph similar to Figure 14.3.</a:t>
            </a:r>
            <a:endParaRPr lang="en-US" altLang="zh-CN" sz="2400">
              <a:latin typeface="Times New Roman" panose="02020603050405020304" pitchFamily="31" charset="0"/>
            </a:endParaRPr>
          </a:p>
          <a:p>
            <a:r>
              <a:rPr lang="en-US" altLang="zh-CN" sz="2400">
                <a:latin typeface="Times New Roman" panose="02020603050405020304" pitchFamily="31" charset="0"/>
              </a:rPr>
              <a:t> </a:t>
            </a:r>
            <a:endParaRPr lang="en-US" altLang="zh-CN" sz="2400">
              <a:latin typeface="Times New Roman" panose="02020603050405020304" pitchFamily="31" charset="0"/>
            </a:endParaRPr>
          </a:p>
          <a:p>
            <a:r>
              <a:rPr lang="en-US" altLang="zh-CN" sz="2400">
                <a:latin typeface="Times New Roman" panose="02020603050405020304" pitchFamily="31" charset="0"/>
              </a:rPr>
              <a:t>Solution:</a:t>
            </a:r>
            <a:endParaRPr lang="en-US" altLang="zh-CN" sz="2400">
              <a:latin typeface="Times New Roman" panose="02020603050405020304" pitchFamily="31" charset="0"/>
            </a:endParaRPr>
          </a:p>
          <a:p>
            <a:r>
              <a:rPr lang="en-US" altLang="zh-CN" sz="2400">
                <a:latin typeface="Times New Roman" panose="02020603050405020304" pitchFamily="31" charset="0"/>
              </a:rPr>
              <a:t> </a:t>
            </a:r>
            <a:endParaRPr lang="en-US" altLang="zh-CN" sz="2400">
              <a:latin typeface="Times New Roman" panose="02020603050405020304" pitchFamily="31" charset="0"/>
            </a:endParaRPr>
          </a:p>
          <a:p>
            <a:r>
              <a:rPr lang="en-US" altLang="zh-CN" sz="2400">
                <a:latin typeface="Times New Roman" panose="02020603050405020304" pitchFamily="31" charset="0"/>
              </a:rPr>
              <a:t>Predicates:</a:t>
            </a:r>
            <a:endParaRPr lang="en-US" altLang="zh-CN" sz="1200">
              <a:latin typeface="Times New Roman" panose="02020603050405020304" pitchFamily="31" charset="0"/>
            </a:endParaRPr>
          </a:p>
          <a:p>
            <a:r>
              <a:rPr lang="en-US" altLang="zh-CN" sz="1200">
                <a:latin typeface="Times New Roman" panose="02020603050405020304" pitchFamily="31" charset="0"/>
              </a:rPr>
              <a:t> </a:t>
            </a:r>
            <a:endParaRPr lang="zh-CN" altLang="en-US">
              <a:latin typeface="Times New Roman" panose="02020603050405020304" pitchFamily="31" charset="0"/>
            </a:endParaRPr>
          </a:p>
        </p:txBody>
      </p:sp>
      <p:pic>
        <p:nvPicPr>
          <p:cNvPr id="72706" name="图片 1"/>
          <p:cNvPicPr>
            <a:picLocks noChangeAspect="1"/>
          </p:cNvPicPr>
          <p:nvPr/>
        </p:nvPicPr>
        <p:blipFill>
          <a:blip r:embed="rId1"/>
          <a:stretch>
            <a:fillRect/>
          </a:stretch>
        </p:blipFill>
        <p:spPr>
          <a:xfrm>
            <a:off x="2743200" y="4003675"/>
            <a:ext cx="8153400" cy="2446338"/>
          </a:xfrm>
          <a:prstGeom prst="rect">
            <a:avLst/>
          </a:prstGeom>
          <a:noFill/>
          <a:ln w="9525">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3729" name="图片 1"/>
          <p:cNvPicPr>
            <a:picLocks noChangeAspect="1"/>
          </p:cNvPicPr>
          <p:nvPr/>
        </p:nvPicPr>
        <p:blipFill>
          <a:blip r:embed="rId1"/>
          <a:stretch>
            <a:fillRect/>
          </a:stretch>
        </p:blipFill>
        <p:spPr>
          <a:xfrm>
            <a:off x="914400" y="1552575"/>
            <a:ext cx="8543925" cy="2881313"/>
          </a:xfrm>
          <a:prstGeom prst="rect">
            <a:avLst/>
          </a:prstGeom>
          <a:noFill/>
          <a:ln w="9525">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74753" name="图片 -2147482609" descr="Slide1"/>
          <p:cNvPicPr>
            <a:picLocks noChangeAspect="1"/>
          </p:cNvPicPr>
          <p:nvPr>
            <p:custDataLst>
              <p:tags r:id="rId1"/>
            </p:custDataLst>
          </p:nvPr>
        </p:nvPicPr>
        <p:blipFill>
          <a:blip r:embed="rId2"/>
          <a:stretch>
            <a:fillRect/>
          </a:stretch>
        </p:blipFill>
        <p:spPr>
          <a:xfrm>
            <a:off x="966788" y="865188"/>
            <a:ext cx="7210425" cy="5407025"/>
          </a:xfrm>
          <a:prstGeom prst="rect">
            <a:avLst/>
          </a:prstGeom>
          <a:noFill/>
          <a:ln w="9525">
            <a:noFill/>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69" name="Rectangle 3"/>
          <p:cNvSpPr>
            <a:spLocks noGrp="1" noRot="1"/>
          </p:cNvSpPr>
          <p:nvPr>
            <p:ph type="body" idx="4294967295"/>
          </p:nvPr>
        </p:nvSpPr>
        <p:spPr>
          <a:xfrm>
            <a:off x="3124200" y="2286000"/>
            <a:ext cx="3435350" cy="2692400"/>
          </a:xfrm>
        </p:spPr>
        <p:txBody>
          <a:bodyPr vert="horz" wrap="square" lIns="91440" tIns="45720" rIns="91440" bIns="45720" anchor="t" anchorCtr="0"/>
          <a:p>
            <a:pPr marL="609600" indent="-609600" eaLnBrk="1" hangingPunct="1">
              <a:lnSpc>
                <a:spcPct val="90000"/>
              </a:lnSpc>
              <a:spcAft>
                <a:spcPct val="20000"/>
              </a:spcAft>
              <a:buNone/>
            </a:pPr>
            <a:r>
              <a:rPr lang="en-US" altLang="zh-CN" sz="2800" b="1" dirty="0">
                <a:latin typeface="Times New Roman" panose="02020603050405020304" pitchFamily="31" charset="0"/>
              </a:rPr>
              <a:t>3. </a:t>
            </a:r>
            <a:endParaRPr lang="en-US" altLang="zh-CN" sz="2800" b="1" dirty="0">
              <a:latin typeface="Times New Roman" panose="02020603050405020304" pitchFamily="31" charset="0"/>
            </a:endParaRPr>
          </a:p>
          <a:p>
            <a:pPr marL="609600" indent="-609600" eaLnBrk="1" hangingPunct="1">
              <a:lnSpc>
                <a:spcPct val="90000"/>
              </a:lnSpc>
              <a:spcAft>
                <a:spcPct val="20000"/>
              </a:spcAft>
              <a:buNone/>
            </a:pPr>
            <a:r>
              <a:rPr lang="en-US" altLang="zh-CN" sz="2800" b="1" dirty="0">
                <a:latin typeface="Times New Roman" panose="02020603050405020304" pitchFamily="31" charset="0"/>
              </a:rPr>
              <a:t>  </a:t>
            </a:r>
            <a:endParaRPr lang="en-US" altLang="zh-CN" sz="2800" b="1" dirty="0">
              <a:latin typeface="Times New Roman" panose="02020603050405020304" pitchFamily="31" charset="0"/>
            </a:endParaRPr>
          </a:p>
          <a:p>
            <a:pPr marL="609600" indent="-609600" eaLnBrk="1" hangingPunct="1">
              <a:lnSpc>
                <a:spcPct val="90000"/>
              </a:lnSpc>
              <a:spcAft>
                <a:spcPct val="20000"/>
              </a:spcAft>
              <a:buNone/>
            </a:pPr>
            <a:r>
              <a:rPr lang="en-US" altLang="zh-CN" sz="2800" b="1" dirty="0">
                <a:latin typeface="Times New Roman" panose="02020603050405020304" pitchFamily="31" charset="0"/>
              </a:rPr>
              <a:t>13.   </a:t>
            </a:r>
            <a:endParaRPr lang="en-US" altLang="zh-CN" sz="2800" b="1" dirty="0">
              <a:latin typeface="Times New Roman" panose="02020603050405020304" pitchFamily="31" charset="0"/>
            </a:endParaRPr>
          </a:p>
          <a:p>
            <a:pPr marL="609600" indent="-609600" eaLnBrk="1" hangingPunct="1">
              <a:lnSpc>
                <a:spcPct val="90000"/>
              </a:lnSpc>
              <a:spcAft>
                <a:spcPct val="20000"/>
              </a:spcAft>
              <a:buNone/>
            </a:pPr>
            <a:endParaRPr lang="en-US" altLang="zh-CN" sz="2800" b="1" dirty="0">
              <a:latin typeface="Times New Roman" panose="02020603050405020304" pitchFamily="31" charset="0"/>
              <a:ea typeface="Times New Roman" panose="02020603050405020304" pitchFamily="31" charset="0"/>
            </a:endParaRPr>
          </a:p>
        </p:txBody>
      </p:sp>
      <p:sp>
        <p:nvSpPr>
          <p:cNvPr id="58370" name="Rectangle 2"/>
          <p:cNvSpPr>
            <a:spLocks noRot="1"/>
          </p:cNvSpPr>
          <p:nvPr/>
        </p:nvSpPr>
        <p:spPr>
          <a:xfrm>
            <a:off x="838200" y="685800"/>
            <a:ext cx="6300788" cy="685800"/>
          </a:xfrm>
          <a:prstGeom prst="rect">
            <a:avLst/>
          </a:prstGeom>
          <a:noFill/>
          <a:ln w="9525">
            <a:noFill/>
          </a:ln>
        </p:spPr>
        <p:txBody>
          <a:bodyPr anchor="ctr" anchorCtr="0"/>
          <a:p>
            <a:pPr algn="ctr" eaLnBrk="0" hangingPunct="0"/>
            <a:r>
              <a:rPr lang="en-US" altLang="zh-CN" sz="2800" b="1" dirty="0">
                <a:solidFill>
                  <a:schemeClr val="tx2"/>
                </a:solidFill>
                <a:latin typeface="Arial" panose="020B0604020202020204" pitchFamily="34" charset="0"/>
                <a:ea typeface="宋体" panose="02010600030101010101" pitchFamily="2" charset="-122"/>
              </a:rPr>
              <a:t>Exercises</a:t>
            </a:r>
            <a:r>
              <a:rPr lang="en-US" altLang="zh-CN" sz="2800" dirty="0">
                <a:solidFill>
                  <a:schemeClr val="tx2"/>
                </a:solidFill>
                <a:latin typeface="Arial" panose="020B0604020202020204" pitchFamily="34" charset="0"/>
                <a:ea typeface="宋体" panose="02010600030101010101" pitchFamily="2" charset="-122"/>
              </a:rPr>
              <a:t> </a:t>
            </a:r>
            <a:r>
              <a:rPr lang="zh-CN" altLang="en-US" sz="2800" b="1" dirty="0">
                <a:solidFill>
                  <a:schemeClr val="tx2"/>
                </a:solidFill>
                <a:latin typeface="Arial" panose="020B0604020202020204" pitchFamily="34" charset="0"/>
                <a:ea typeface="宋体" panose="02010600030101010101" pitchFamily="2" charset="-122"/>
              </a:rPr>
              <a:t>  </a:t>
            </a:r>
            <a:endParaRPr lang="en-US" altLang="zh-CN" sz="2800" b="1" dirty="0">
              <a:solidFill>
                <a:srgbClr val="FF0000"/>
              </a:solidFill>
              <a:latin typeface="Arial" panose="020B0604020202020204" pitchFamily="34" charset="0"/>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7" name="标题 1"/>
          <p:cNvSpPr>
            <a:spLocks noGrp="1"/>
          </p:cNvSpPr>
          <p:nvPr>
            <p:ph type="title" idx="4294967295"/>
          </p:nvPr>
        </p:nvSpPr>
        <p:spPr>
          <a:xfrm>
            <a:off x="457200" y="274638"/>
            <a:ext cx="8229600" cy="411162"/>
          </a:xfrm>
        </p:spPr>
        <p:txBody>
          <a:bodyPr vert="horz" wrap="square" lIns="91440" tIns="45720" rIns="91440" bIns="45720" anchor="ctr" anchorCtr="0"/>
          <a:p>
            <a:pPr eaLnBrk="1" hangingPunct="1"/>
            <a:r>
              <a:rPr lang="en-GB" altLang="zh-CN" sz="2400" b="1" dirty="0">
                <a:solidFill>
                  <a:srgbClr val="FF3300"/>
                </a:solidFill>
              </a:rPr>
              <a:t>Resolution </a:t>
            </a:r>
            <a:r>
              <a:rPr lang="en-GB" altLang="zh-CN" sz="2400" b="1" dirty="0"/>
              <a:t>Theorem Proving</a:t>
            </a:r>
            <a:endParaRPr lang="zh-CN" altLang="en-US" sz="2400" b="1" dirty="0"/>
          </a:p>
        </p:txBody>
      </p:sp>
      <p:sp>
        <p:nvSpPr>
          <p:cNvPr id="9218" name="内容占位符 2"/>
          <p:cNvSpPr>
            <a:spLocks noGrp="1"/>
          </p:cNvSpPr>
          <p:nvPr>
            <p:ph idx="4294967295"/>
          </p:nvPr>
        </p:nvSpPr>
        <p:spPr>
          <a:xfrm>
            <a:off x="457200" y="838200"/>
            <a:ext cx="8229600" cy="5715000"/>
          </a:xfrm>
        </p:spPr>
        <p:txBody>
          <a:bodyPr vert="horz" wrap="square" lIns="91440" tIns="45720" rIns="91440" bIns="45720" anchor="t" anchorCtr="0"/>
          <a:p>
            <a:pPr marL="609600" indent="0" eaLnBrk="1" latinLnBrk="0" hangingPunct="1">
              <a:spcBef>
                <a:spcPts val="600"/>
              </a:spcBef>
              <a:spcAft>
                <a:spcPts val="600"/>
              </a:spcAft>
            </a:pPr>
            <a:r>
              <a:rPr lang="en-US" altLang="zh-CN" sz="2400" b="1" dirty="0"/>
              <a:t>Convert the predicates to clause form:</a:t>
            </a:r>
            <a:endParaRPr lang="en-US" altLang="zh-CN" sz="2400" b="1" dirty="0"/>
          </a:p>
          <a:p>
            <a:pPr marL="990600" lvl="1" indent="0" eaLnBrk="1" latinLnBrk="0" hangingPunct="1">
              <a:spcBef>
                <a:spcPts val="600"/>
              </a:spcBef>
              <a:spcAft>
                <a:spcPts val="600"/>
              </a:spcAft>
            </a:pPr>
            <a:r>
              <a:rPr lang="en-US" altLang="zh-CN" sz="2400" b="1" dirty="0">
                <a:solidFill>
                  <a:srgbClr val="FF3300"/>
                </a:solidFill>
              </a:rPr>
              <a:t>predicate form</a:t>
            </a:r>
            <a:endParaRPr lang="en-US" altLang="zh-CN" sz="2400" b="1" dirty="0">
              <a:solidFill>
                <a:srgbClr val="FF3300"/>
              </a:solidFill>
            </a:endParaRPr>
          </a:p>
          <a:p>
            <a:pPr marL="1371600" lvl="2" indent="0" eaLnBrk="1" latinLnBrk="0" hangingPunct="1">
              <a:spcBef>
                <a:spcPts val="600"/>
              </a:spcBef>
              <a:spcAft>
                <a:spcPts val="600"/>
              </a:spcAft>
              <a:buFont typeface="Wingdings" panose="05000000000000000000" pitchFamily="2" charset="2"/>
              <a:buAutoNum type="arabicPeriod"/>
            </a:pPr>
            <a:r>
              <a:rPr lang="zh-CN" altLang="en-US" b="1" dirty="0">
                <a:sym typeface="Symbol" panose="05050102010706020507" pitchFamily="18" charset="2"/>
              </a:rPr>
              <a:t></a:t>
            </a:r>
            <a:r>
              <a:rPr lang="en-US" altLang="zh-CN" b="1" dirty="0">
                <a:sym typeface="Symbol" panose="05050102010706020507" pitchFamily="18" charset="2"/>
              </a:rPr>
              <a:t>(X)(dog(X) →animal(X))         </a:t>
            </a:r>
            <a:endParaRPr lang="en-US" altLang="zh-CN" b="1" dirty="0">
              <a:sym typeface="Symbol" panose="05050102010706020507" pitchFamily="18" charset="2"/>
            </a:endParaRPr>
          </a:p>
          <a:p>
            <a:pPr marL="1371600" lvl="2" indent="0" eaLnBrk="1" latinLnBrk="0" hangingPunct="1">
              <a:spcBef>
                <a:spcPts val="600"/>
              </a:spcBef>
              <a:spcAft>
                <a:spcPts val="600"/>
              </a:spcAft>
              <a:buFont typeface="Wingdings" panose="05000000000000000000" pitchFamily="2" charset="2"/>
              <a:buAutoNum type="arabicPeriod"/>
            </a:pPr>
            <a:r>
              <a:rPr lang="en-US" altLang="zh-CN" b="1" dirty="0">
                <a:sym typeface="Symbol" panose="05050102010706020507" pitchFamily="18" charset="2"/>
              </a:rPr>
              <a:t>dog(fido)</a:t>
            </a:r>
            <a:endParaRPr lang="en-US" altLang="zh-CN" b="1" dirty="0">
              <a:sym typeface="Symbol" panose="05050102010706020507" pitchFamily="18" charset="2"/>
            </a:endParaRPr>
          </a:p>
          <a:p>
            <a:pPr marL="1371600" lvl="2" indent="0" eaLnBrk="1" latinLnBrk="0" hangingPunct="1">
              <a:spcBef>
                <a:spcPts val="600"/>
              </a:spcBef>
              <a:spcAft>
                <a:spcPts val="600"/>
              </a:spcAft>
              <a:buFont typeface="Wingdings" panose="05000000000000000000" pitchFamily="2" charset="2"/>
              <a:buAutoNum type="arabicPeriod"/>
            </a:pPr>
            <a:r>
              <a:rPr lang="zh-CN" altLang="en-US" b="1" dirty="0">
                <a:sym typeface="Symbol" panose="05050102010706020507" pitchFamily="18" charset="2"/>
              </a:rPr>
              <a:t></a:t>
            </a:r>
            <a:r>
              <a:rPr lang="en-US" altLang="zh-CN" b="1" dirty="0">
                <a:sym typeface="Symbol" panose="05050102010706020507" pitchFamily="18" charset="2"/>
              </a:rPr>
              <a:t>(Y)(animals(Y) →die(Y))</a:t>
            </a:r>
            <a:endParaRPr lang="en-US" altLang="zh-CN" b="1" dirty="0">
              <a:sym typeface="Symbol" panose="05050102010706020507" pitchFamily="18" charset="2"/>
            </a:endParaRPr>
          </a:p>
          <a:p>
            <a:pPr marL="1371600" lvl="2" indent="0" eaLnBrk="1" latinLnBrk="0" hangingPunct="1">
              <a:spcBef>
                <a:spcPts val="600"/>
              </a:spcBef>
              <a:spcAft>
                <a:spcPts val="600"/>
              </a:spcAft>
              <a:buFont typeface="Wingdings" panose="05000000000000000000" pitchFamily="2" charset="2"/>
              <a:buAutoNum type="arabicPeriod"/>
            </a:pPr>
            <a:r>
              <a:rPr lang="en-US" altLang="zh-CN" b="1" dirty="0">
                <a:sym typeface="Symbol" panose="05050102010706020507" pitchFamily="18" charset="2"/>
              </a:rPr>
              <a:t>¬ die(fido)</a:t>
            </a:r>
            <a:endParaRPr lang="en-US" altLang="zh-CN" b="1" dirty="0">
              <a:sym typeface="Symbol" panose="05050102010706020507" pitchFamily="18" charset="2"/>
            </a:endParaRPr>
          </a:p>
          <a:p>
            <a:pPr marL="990600" lvl="1" indent="0" eaLnBrk="1" latinLnBrk="0" hangingPunct="1">
              <a:spcBef>
                <a:spcPts val="600"/>
              </a:spcBef>
              <a:spcAft>
                <a:spcPts val="600"/>
              </a:spcAft>
            </a:pPr>
            <a:r>
              <a:rPr lang="en-US" altLang="zh-CN" sz="2400" b="1" dirty="0">
                <a:solidFill>
                  <a:srgbClr val="FF3300"/>
                </a:solidFill>
                <a:sym typeface="Symbol" panose="05050102010706020507" pitchFamily="18" charset="2"/>
              </a:rPr>
              <a:t>clause form    </a:t>
            </a:r>
            <a:endParaRPr lang="en-US" altLang="zh-CN" sz="2400" b="1" dirty="0">
              <a:solidFill>
                <a:srgbClr val="FF3300"/>
              </a:solidFill>
              <a:sym typeface="Symbol" panose="05050102010706020507" pitchFamily="18" charset="2"/>
            </a:endParaRPr>
          </a:p>
          <a:p>
            <a:pPr marL="1371600" lvl="2" indent="0" eaLnBrk="1" latinLnBrk="0" hangingPunct="1">
              <a:spcBef>
                <a:spcPts val="600"/>
              </a:spcBef>
              <a:spcAft>
                <a:spcPts val="600"/>
              </a:spcAft>
              <a:buFont typeface="Wingdings" panose="05000000000000000000" pitchFamily="2" charset="2"/>
              <a:buAutoNum type="arabicPeriod"/>
            </a:pPr>
            <a:r>
              <a:rPr lang="en-US" altLang="zh-CN" b="1" dirty="0">
                <a:sym typeface="Symbol" panose="05050102010706020507" pitchFamily="18" charset="2"/>
              </a:rPr>
              <a:t>¬dog(X) ∨ animal(X)</a:t>
            </a:r>
            <a:endParaRPr lang="en-US" altLang="zh-CN" b="1" dirty="0">
              <a:sym typeface="Symbol" panose="05050102010706020507" pitchFamily="18" charset="2"/>
            </a:endParaRPr>
          </a:p>
          <a:p>
            <a:pPr marL="1371600" lvl="2" indent="0" eaLnBrk="1" latinLnBrk="0" hangingPunct="1">
              <a:spcBef>
                <a:spcPts val="600"/>
              </a:spcBef>
              <a:spcAft>
                <a:spcPts val="600"/>
              </a:spcAft>
              <a:buFont typeface="Wingdings" panose="05000000000000000000" pitchFamily="2" charset="2"/>
              <a:buAutoNum type="arabicPeriod"/>
            </a:pPr>
            <a:r>
              <a:rPr lang="en-US" altLang="zh-CN" b="1" dirty="0">
                <a:sym typeface="Symbol" panose="05050102010706020507" pitchFamily="18" charset="2"/>
              </a:rPr>
              <a:t>dog(fido)</a:t>
            </a:r>
            <a:endParaRPr lang="en-US" altLang="zh-CN" b="1" dirty="0">
              <a:sym typeface="Symbol" panose="05050102010706020507" pitchFamily="18" charset="2"/>
            </a:endParaRPr>
          </a:p>
          <a:p>
            <a:pPr marL="1371600" lvl="2" indent="0" eaLnBrk="1" latinLnBrk="0" hangingPunct="1">
              <a:spcBef>
                <a:spcPts val="600"/>
              </a:spcBef>
              <a:spcAft>
                <a:spcPts val="600"/>
              </a:spcAft>
              <a:buFont typeface="Wingdings" panose="05000000000000000000" pitchFamily="2" charset="2"/>
              <a:buAutoNum type="arabicPeriod"/>
            </a:pPr>
            <a:r>
              <a:rPr lang="en-US" altLang="zh-CN" b="1" dirty="0">
                <a:sym typeface="Symbol" panose="05050102010706020507" pitchFamily="18" charset="2"/>
              </a:rPr>
              <a:t>¬animal(Y) ∨ die(Y)</a:t>
            </a:r>
            <a:endParaRPr lang="en-US" altLang="zh-CN" b="1" dirty="0">
              <a:sym typeface="Symbol" panose="05050102010706020507" pitchFamily="18" charset="2"/>
            </a:endParaRPr>
          </a:p>
          <a:p>
            <a:pPr marL="1371600" lvl="2" indent="0" eaLnBrk="1" latinLnBrk="0" hangingPunct="1">
              <a:spcBef>
                <a:spcPts val="600"/>
              </a:spcBef>
              <a:spcAft>
                <a:spcPts val="600"/>
              </a:spcAft>
              <a:buFont typeface="Wingdings" panose="05000000000000000000" pitchFamily="2" charset="2"/>
              <a:buAutoNum type="arabicPeriod"/>
            </a:pPr>
            <a:r>
              <a:rPr lang="en-US" altLang="zh-CN" b="1" dirty="0">
                <a:sym typeface="Symbol" panose="05050102010706020507" pitchFamily="18" charset="2"/>
              </a:rPr>
              <a:t>¬ die(fido)</a:t>
            </a:r>
            <a:endParaRPr lang="zh-CN" altLang="en-US" b="1" dirty="0"/>
          </a:p>
        </p:txBody>
      </p:sp>
      <p:sp>
        <p:nvSpPr>
          <p:cNvPr id="2" name="文本框 1"/>
          <p:cNvSpPr txBox="1"/>
          <p:nvPr/>
        </p:nvSpPr>
        <p:spPr>
          <a:xfrm>
            <a:off x="3981450" y="1417955"/>
            <a:ext cx="2419350" cy="398780"/>
          </a:xfrm>
          <a:prstGeom prst="rect">
            <a:avLst/>
          </a:prstGeom>
          <a:noFill/>
        </p:spPr>
        <p:txBody>
          <a:bodyPr wrap="square" rtlCol="0">
            <a:spAutoFit/>
          </a:bodyPr>
          <a:p>
            <a:r>
              <a:rPr lang="zh-CN" altLang="en-US"/>
              <a:t>谓词形式</a:t>
            </a:r>
            <a:endParaRPr lang="zh-CN" altLang="en-US"/>
          </a:p>
        </p:txBody>
      </p:sp>
      <p:sp>
        <p:nvSpPr>
          <p:cNvPr id="3" name="文本框 2"/>
          <p:cNvSpPr txBox="1"/>
          <p:nvPr/>
        </p:nvSpPr>
        <p:spPr>
          <a:xfrm>
            <a:off x="3555365" y="3984625"/>
            <a:ext cx="2845435" cy="398780"/>
          </a:xfrm>
          <a:prstGeom prst="rect">
            <a:avLst/>
          </a:prstGeom>
          <a:noFill/>
        </p:spPr>
        <p:txBody>
          <a:bodyPr wrap="square" rtlCol="0">
            <a:spAutoFit/>
          </a:bodyPr>
          <a:p>
            <a:r>
              <a:rPr lang="zh-CN" altLang="en-US"/>
              <a:t>子句形式</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1" name="Text Box 2"/>
          <p:cNvSpPr txBox="1"/>
          <p:nvPr/>
        </p:nvSpPr>
        <p:spPr>
          <a:xfrm>
            <a:off x="609600" y="430213"/>
            <a:ext cx="7594600" cy="398462"/>
          </a:xfrm>
          <a:prstGeom prst="rect">
            <a:avLst/>
          </a:prstGeom>
          <a:noFill/>
          <a:ln w="9525">
            <a:noFill/>
          </a:ln>
        </p:spPr>
        <p:txBody>
          <a:bodyPr wrap="square" anchor="t" anchorCtr="0">
            <a:spAutoFit/>
          </a:bodyPr>
          <a:p>
            <a:pPr>
              <a:spcBef>
                <a:spcPct val="50000"/>
              </a:spcBef>
            </a:pPr>
            <a:r>
              <a:rPr lang="en-US" altLang="zh-CN" dirty="0">
                <a:latin typeface="Times New Roman" panose="02020603050405020304" pitchFamily="31" charset="0"/>
              </a:rPr>
              <a:t>Fig 14.3	Resolution proof for the “dead dog” problem.	 </a:t>
            </a:r>
            <a:endParaRPr lang="en-US" altLang="zh-CN" dirty="0">
              <a:latin typeface="Times New Roman" panose="02020603050405020304" pitchFamily="31" charset="0"/>
            </a:endParaRPr>
          </a:p>
        </p:txBody>
      </p:sp>
      <p:pic>
        <p:nvPicPr>
          <p:cNvPr id="10242" name="Picture 3"/>
          <p:cNvPicPr>
            <a:picLocks noChangeAspect="1"/>
          </p:cNvPicPr>
          <p:nvPr/>
        </p:nvPicPr>
        <p:blipFill>
          <a:blip r:embed="rId1"/>
          <a:stretch>
            <a:fillRect/>
          </a:stretch>
        </p:blipFill>
        <p:spPr>
          <a:xfrm>
            <a:off x="863600" y="1116013"/>
            <a:ext cx="7340600" cy="5619750"/>
          </a:xfrm>
          <a:prstGeom prst="rect">
            <a:avLst/>
          </a:prstGeom>
          <a:noFill/>
          <a:ln w="9525">
            <a:noFill/>
          </a:ln>
        </p:spPr>
      </p:pic>
      <p:sp>
        <p:nvSpPr>
          <p:cNvPr id="10243" name="Text Box 5"/>
          <p:cNvSpPr txBox="1"/>
          <p:nvPr/>
        </p:nvSpPr>
        <p:spPr>
          <a:xfrm>
            <a:off x="8382000" y="6577013"/>
            <a:ext cx="762000" cy="274637"/>
          </a:xfrm>
          <a:prstGeom prst="rect">
            <a:avLst/>
          </a:prstGeom>
          <a:noFill/>
          <a:ln w="9525">
            <a:noFill/>
          </a:ln>
        </p:spPr>
        <p:txBody>
          <a:bodyPr anchor="t" anchorCtr="0">
            <a:spAutoFit/>
          </a:bodyPr>
          <a:p>
            <a:pPr>
              <a:spcBef>
                <a:spcPct val="50000"/>
              </a:spcBef>
            </a:pPr>
            <a:r>
              <a:rPr lang="en-US" altLang="zh-CN" sz="1200" dirty="0">
                <a:latin typeface="Times New Roman" panose="02020603050405020304" pitchFamily="31" charset="0"/>
              </a:rPr>
              <a:t>6</a:t>
            </a:r>
            <a:endParaRPr lang="en-US" altLang="zh-CN" sz="1200" dirty="0">
              <a:latin typeface="Times New Roman" panose="02020603050405020304" pitchFamily="31"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5" name="标题 1"/>
          <p:cNvSpPr>
            <a:spLocks noGrp="1"/>
          </p:cNvSpPr>
          <p:nvPr>
            <p:ph type="title" idx="4294967295"/>
          </p:nvPr>
        </p:nvSpPr>
        <p:spPr>
          <a:xfrm>
            <a:off x="685800" y="412750"/>
            <a:ext cx="7772400" cy="1143000"/>
          </a:xfrm>
        </p:spPr>
        <p:txBody>
          <a:bodyPr vert="horz" wrap="square" lIns="91440" tIns="45720" rIns="91440" bIns="45720" anchor="ctr" anchorCtr="0"/>
          <a:p>
            <a:pPr eaLnBrk="1" hangingPunct="1"/>
            <a:r>
              <a:rPr lang="en-GB" altLang="zh-CN" sz="2400" b="1" dirty="0"/>
              <a:t>14.2.2 Producing the Clause Form for </a:t>
            </a:r>
            <a:br>
              <a:rPr lang="en-GB" altLang="zh-CN" sz="2400" b="1" dirty="0"/>
            </a:br>
            <a:r>
              <a:rPr lang="en-GB" altLang="zh-CN" sz="2400" b="1" dirty="0"/>
              <a:t>Resolution Refutation</a:t>
            </a:r>
            <a:endParaRPr lang="zh-CN" altLang="en-US" sz="2400" b="1" dirty="0"/>
          </a:p>
        </p:txBody>
      </p:sp>
      <p:sp>
        <p:nvSpPr>
          <p:cNvPr id="11266" name="内容占位符 2"/>
          <p:cNvSpPr>
            <a:spLocks noGrp="1"/>
          </p:cNvSpPr>
          <p:nvPr>
            <p:ph idx="4294967295"/>
          </p:nvPr>
        </p:nvSpPr>
        <p:spPr>
          <a:xfrm>
            <a:off x="814388" y="1981200"/>
            <a:ext cx="7515225" cy="4114800"/>
          </a:xfrm>
        </p:spPr>
        <p:txBody>
          <a:bodyPr vert="horz" wrap="square" lIns="91440" tIns="45720" rIns="91440" bIns="45720" anchor="t" anchorCtr="0"/>
          <a:p>
            <a:pPr eaLnBrk="1" latinLnBrk="0" hangingPunct="1">
              <a:spcBef>
                <a:spcPts val="1200"/>
              </a:spcBef>
              <a:spcAft>
                <a:spcPts val="1200"/>
              </a:spcAft>
            </a:pPr>
            <a:r>
              <a:rPr lang="en-US" altLang="zh-CN" sz="2400" b="1" dirty="0"/>
              <a:t>The resolution proof procedures all statements in the database describing a situation to be converted a </a:t>
            </a:r>
            <a:r>
              <a:rPr lang="en-US" altLang="zh-CN" sz="2400" b="1" dirty="0">
                <a:solidFill>
                  <a:srgbClr val="FF0000"/>
                </a:solidFill>
              </a:rPr>
              <a:t>standard form </a:t>
            </a:r>
            <a:r>
              <a:rPr lang="en-US" altLang="zh-CN" sz="2400" b="1" dirty="0"/>
              <a:t>called </a:t>
            </a:r>
            <a:r>
              <a:rPr lang="en-US" altLang="zh-CN" sz="2400" b="1" i="1" dirty="0">
                <a:solidFill>
                  <a:srgbClr val="FF0000"/>
                </a:solidFill>
              </a:rPr>
              <a:t>clause form</a:t>
            </a:r>
            <a:r>
              <a:rPr lang="en-US" altLang="zh-CN" sz="2400" b="1" dirty="0"/>
              <a:t>.</a:t>
            </a:r>
            <a:endParaRPr lang="en-US" altLang="zh-CN" sz="2400" b="1" dirty="0"/>
          </a:p>
          <a:p>
            <a:pPr eaLnBrk="1" latinLnBrk="0" hangingPunct="1">
              <a:spcBef>
                <a:spcPts val="1200"/>
              </a:spcBef>
              <a:spcAft>
                <a:spcPts val="1200"/>
              </a:spcAft>
            </a:pPr>
            <a:r>
              <a:rPr lang="en-US" altLang="zh-CN" sz="2400" b="1" dirty="0"/>
              <a:t>The form the database takes is referred to as a </a:t>
            </a:r>
            <a:r>
              <a:rPr lang="en-US" altLang="zh-CN" sz="2400" b="1" i="1" dirty="0">
                <a:solidFill>
                  <a:srgbClr val="FF0000"/>
                </a:solidFill>
              </a:rPr>
              <a:t>conjunction of disjuncts</a:t>
            </a:r>
            <a:r>
              <a:rPr lang="en-US" altLang="zh-CN" sz="2400" b="1" dirty="0"/>
              <a:t>.</a:t>
            </a:r>
            <a:endParaRPr lang="en-US" altLang="zh-CN" sz="2400" b="1" dirty="0"/>
          </a:p>
          <a:p>
            <a:pPr eaLnBrk="1" latinLnBrk="0" hangingPunct="1">
              <a:spcBef>
                <a:spcPts val="1200"/>
              </a:spcBef>
              <a:spcAft>
                <a:spcPts val="1200"/>
              </a:spcAft>
            </a:pPr>
            <a:r>
              <a:rPr lang="en-US" altLang="zh-CN" sz="2400" b="1" dirty="0"/>
              <a:t>It is  a conjunction because all the clauses that make up the database are assumed to be true at the same time.</a:t>
            </a:r>
            <a:endParaRPr lang="zh-CN" altLang="en-US" sz="2400" b="1" dirty="0"/>
          </a:p>
        </p:txBody>
      </p:sp>
      <p:sp>
        <p:nvSpPr>
          <p:cNvPr id="2" name="文本框 1"/>
          <p:cNvSpPr txBox="1"/>
          <p:nvPr/>
        </p:nvSpPr>
        <p:spPr>
          <a:xfrm>
            <a:off x="634365" y="1293495"/>
            <a:ext cx="8509635" cy="706755"/>
          </a:xfrm>
          <a:prstGeom prst="rect">
            <a:avLst/>
          </a:prstGeom>
          <a:noFill/>
        </p:spPr>
        <p:txBody>
          <a:bodyPr wrap="square" rtlCol="0">
            <a:spAutoFit/>
          </a:bodyPr>
          <a:p>
            <a:r>
              <a:rPr lang="zh-CN" altLang="en-US"/>
              <a:t>归结证明需要将数据库中描述一个状态的所有语句转化为一个标准形式，称为子句形式。</a:t>
            </a:r>
            <a:endParaRPr lang="zh-CN" altLang="en-US"/>
          </a:p>
        </p:txBody>
      </p:sp>
      <p:pic>
        <p:nvPicPr>
          <p:cNvPr id="4" name="图片 3"/>
          <p:cNvPicPr>
            <a:picLocks noChangeAspect="1"/>
          </p:cNvPicPr>
          <p:nvPr/>
        </p:nvPicPr>
        <p:blipFill>
          <a:blip r:embed="rId1"/>
          <a:stretch>
            <a:fillRect/>
          </a:stretch>
        </p:blipFill>
        <p:spPr>
          <a:xfrm>
            <a:off x="913765" y="2835275"/>
            <a:ext cx="7315835" cy="166306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KSO_WM_UNIT_PLACING_PICTURE_USER_VIEWPORT" val="{&quot;height&quot;:8515,&quot;width&quot;:11355}"/>
</p:tagLst>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14598</Words>
  <Application>WPS 演示</Application>
  <PresentationFormat/>
  <Paragraphs>625</Paragraphs>
  <Slides>66</Slides>
  <Notes>0</Notes>
  <HiddenSlides>0</HiddenSlides>
  <MMClips>0</MMClips>
  <ScaleCrop>false</ScaleCrop>
  <HeadingPairs>
    <vt:vector size="8" baseType="variant">
      <vt:variant>
        <vt:lpstr>已用的字体</vt:lpstr>
      </vt:variant>
      <vt:variant>
        <vt:i4>18</vt:i4>
      </vt:variant>
      <vt:variant>
        <vt:lpstr>主题</vt:lpstr>
      </vt:variant>
      <vt:variant>
        <vt:i4>2</vt:i4>
      </vt:variant>
      <vt:variant>
        <vt:lpstr>嵌入 OLE 服务器</vt:lpstr>
      </vt:variant>
      <vt:variant>
        <vt:i4>2</vt:i4>
      </vt:variant>
      <vt:variant>
        <vt:lpstr>幻灯片标题</vt:lpstr>
      </vt:variant>
      <vt:variant>
        <vt:i4>66</vt:i4>
      </vt:variant>
    </vt:vector>
  </HeadingPairs>
  <TitlesOfParts>
    <vt:vector size="88" baseType="lpstr">
      <vt:lpstr>Arial</vt:lpstr>
      <vt:lpstr>宋体</vt:lpstr>
      <vt:lpstr>Wingdings</vt:lpstr>
      <vt:lpstr>Times New Roman</vt:lpstr>
      <vt:lpstr>MS PGothic</vt:lpstr>
      <vt:lpstr>Symbol</vt:lpstr>
      <vt:lpstr>微软雅黑</vt:lpstr>
      <vt:lpstr>Arial Unicode MS</vt:lpstr>
      <vt:lpstr>Calibri</vt:lpstr>
      <vt:lpstr>华文新魏</vt:lpstr>
      <vt:lpstr>黑体</vt:lpstr>
      <vt:lpstr>Arial Narrow</vt:lpstr>
      <vt:lpstr>cajcd fntbd</vt:lpstr>
      <vt:lpstr>Segoe Print</vt:lpstr>
      <vt:lpstr>cajcd fntaa</vt:lpstr>
      <vt:lpstr>cajcd fnta1</vt:lpstr>
      <vt:lpstr>cajcd fnta7</vt:lpstr>
      <vt:lpstr>Tahoma</vt:lpstr>
      <vt:lpstr>Default Design</vt:lpstr>
      <vt:lpstr>1_Default Design</vt:lpstr>
      <vt:lpstr>Equation.DSMT4</vt:lpstr>
      <vt:lpstr>Equation.DSMT4</vt:lpstr>
      <vt:lpstr>PowerPoint 演示文稿</vt:lpstr>
      <vt:lpstr>14.2   Resolution（归结）Theorem Proving</vt:lpstr>
      <vt:lpstr>PowerPoint 演示文稿</vt:lpstr>
      <vt:lpstr>PowerPoint 演示文稿</vt:lpstr>
      <vt:lpstr>PowerPoint 演示文稿</vt:lpstr>
      <vt:lpstr>PowerPoint 演示文稿</vt:lpstr>
      <vt:lpstr>Resolution Theorem Proving</vt:lpstr>
      <vt:lpstr>PowerPoint 演示文稿</vt:lpstr>
      <vt:lpstr>14.2.2 Producing the Clause Form for  Resolution Refutation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归结原理</vt:lpstr>
      <vt:lpstr>PowerPoint 演示文稿</vt:lpstr>
      <vt:lpstr>PowerPoint 演示文稿</vt:lpstr>
      <vt:lpstr>PowerPoint 演示文稿</vt:lpstr>
      <vt:lpstr>谓词逻辑中的归结原理</vt:lpstr>
      <vt:lpstr>PowerPoint 演示文稿</vt:lpstr>
      <vt:lpstr>PowerPoint 演示文稿</vt:lpstr>
      <vt:lpstr>PowerPoint 演示文稿</vt:lpstr>
      <vt:lpstr>PowerPoint 演示文稿</vt:lpstr>
      <vt:lpstr>设F为已知前提的公式集，Q为目标公式（结论），用归结反演证明Q为真的步骤是：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归结举例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14.2.4  Strategies and Simplification Techniques  for Resolution</vt:lpstr>
      <vt:lpstr>PowerPoint 演示文稿</vt:lpstr>
      <vt:lpstr>基于归结反演的问题求解</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Pearson Shared Services</dc:creator>
  <cp:lastModifiedBy>zxd</cp:lastModifiedBy>
  <cp:revision>53</cp:revision>
  <dcterms:created xsi:type="dcterms:W3CDTF">2005-01-21T16:01:00Z</dcterms:created>
  <dcterms:modified xsi:type="dcterms:W3CDTF">2023-12-02T12:19:26Z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5C49CAD623DB44E394BD8583A98AAFE9_13</vt:lpwstr>
  </property>
  <property fmtid="{D5CDD505-2E9C-101B-9397-08002B2CF9AE}" pid="3" name="KSOProductBuildVer">
    <vt:lpwstr>2052-11.8.6.9023</vt:lpwstr>
  </property>
</Properties>
</file>