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7" r:id="rId3"/>
    <p:sldId id="697" r:id="rId4"/>
    <p:sldId id="676" r:id="rId5"/>
    <p:sldId id="405" r:id="rId6"/>
    <p:sldId id="406" r:id="rId7"/>
    <p:sldId id="404" r:id="rId8"/>
    <p:sldId id="407" r:id="rId9"/>
    <p:sldId id="408" r:id="rId10"/>
    <p:sldId id="409" r:id="rId11"/>
    <p:sldId id="410" r:id="rId12"/>
    <p:sldId id="411" r:id="rId13"/>
    <p:sldId id="698" r:id="rId14"/>
    <p:sldId id="416" r:id="rId16"/>
    <p:sldId id="417" r:id="rId17"/>
    <p:sldId id="420" r:id="rId18"/>
    <p:sldId id="421" r:id="rId19"/>
    <p:sldId id="423" r:id="rId20"/>
    <p:sldId id="425" r:id="rId21"/>
    <p:sldId id="426" r:id="rId22"/>
    <p:sldId id="429" r:id="rId23"/>
    <p:sldId id="430" r:id="rId24"/>
    <p:sldId id="679" r:id="rId25"/>
    <p:sldId id="432" r:id="rId26"/>
    <p:sldId id="686" r:id="rId27"/>
    <p:sldId id="687" r:id="rId28"/>
    <p:sldId id="700" r:id="rId29"/>
    <p:sldId id="688" r:id="rId30"/>
    <p:sldId id="436" r:id="rId31"/>
    <p:sldId id="437" r:id="rId32"/>
    <p:sldId id="438" r:id="rId33"/>
    <p:sldId id="439" r:id="rId34"/>
    <p:sldId id="441" r:id="rId35"/>
    <p:sldId id="442" r:id="rId36"/>
    <p:sldId id="444" r:id="rId37"/>
    <p:sldId id="448" r:id="rId38"/>
    <p:sldId id="699" r:id="rId39"/>
    <p:sldId id="682" r:id="rId40"/>
    <p:sldId id="683" r:id="rId41"/>
    <p:sldId id="453" r:id="rId42"/>
    <p:sldId id="456" r:id="rId43"/>
    <p:sldId id="466" r:id="rId44"/>
    <p:sldId id="467" r:id="rId45"/>
    <p:sldId id="468" r:id="rId46"/>
    <p:sldId id="469" r:id="rId47"/>
    <p:sldId id="470" r:id="rId48"/>
    <p:sldId id="471" r:id="rId49"/>
    <p:sldId id="701" r:id="rId50"/>
    <p:sldId id="478" r:id="rId51"/>
    <p:sldId id="703" r:id="rId52"/>
    <p:sldId id="702" r:id="rId53"/>
    <p:sldId id="483" r:id="rId54"/>
    <p:sldId id="484" r:id="rId55"/>
    <p:sldId id="485" r:id="rId56"/>
    <p:sldId id="486" r:id="rId57"/>
    <p:sldId id="489" r:id="rId58"/>
    <p:sldId id="490" r:id="rId59"/>
    <p:sldId id="492" r:id="rId60"/>
    <p:sldId id="493" r:id="rId61"/>
    <p:sldId id="494" r:id="rId62"/>
    <p:sldId id="495" r:id="rId63"/>
    <p:sldId id="496" r:id="rId64"/>
    <p:sldId id="497" r:id="rId65"/>
    <p:sldId id="498" r:id="rId66"/>
    <p:sldId id="500" r:id="rId67"/>
    <p:sldId id="501" r:id="rId68"/>
    <p:sldId id="685" r:id="rId69"/>
    <p:sldId id="502" r:id="rId70"/>
    <p:sldId id="689" r:id="rId71"/>
    <p:sldId id="690" r:id="rId72"/>
    <p:sldId id="504" r:id="rId73"/>
    <p:sldId id="507" r:id="rId74"/>
    <p:sldId id="508" r:id="rId75"/>
    <p:sldId id="509" r:id="rId76"/>
    <p:sldId id="510" r:id="rId77"/>
    <p:sldId id="512" r:id="rId78"/>
    <p:sldId id="513" r:id="rId79"/>
    <p:sldId id="514" r:id="rId80"/>
    <p:sldId id="515" r:id="rId81"/>
    <p:sldId id="516" r:id="rId82"/>
    <p:sldId id="704" r:id="rId83"/>
    <p:sldId id="705" r:id="rId84"/>
    <p:sldId id="706" r:id="rId85"/>
    <p:sldId id="707" r:id="rId86"/>
    <p:sldId id="523" r:id="rId87"/>
    <p:sldId id="708" r:id="rId88"/>
    <p:sldId id="525" r:id="rId89"/>
    <p:sldId id="526" r:id="rId90"/>
    <p:sldId id="527" r:id="rId91"/>
    <p:sldId id="528" r:id="rId92"/>
    <p:sldId id="529" r:id="rId93"/>
    <p:sldId id="530" r:id="rId94"/>
    <p:sldId id="531" r:id="rId95"/>
    <p:sldId id="710" r:id="rId96"/>
    <p:sldId id="600" r:id="rId97"/>
    <p:sldId id="602" r:id="rId98"/>
    <p:sldId id="603" r:id="rId99"/>
    <p:sldId id="604" r:id="rId100"/>
    <p:sldId id="606" r:id="rId101"/>
    <p:sldId id="608" r:id="rId102"/>
    <p:sldId id="609" r:id="rId103"/>
    <p:sldId id="610" r:id="rId104"/>
    <p:sldId id="711" r:id="rId105"/>
    <p:sldId id="612" r:id="rId106"/>
    <p:sldId id="712" r:id="rId107"/>
    <p:sldId id="713" r:id="rId108"/>
    <p:sldId id="616" r:id="rId109"/>
    <p:sldId id="693" r:id="rId110"/>
    <p:sldId id="694" r:id="rId111"/>
    <p:sldId id="695" r:id="rId112"/>
    <p:sldId id="696" r:id="rId113"/>
    <p:sldId id="714" r:id="rId114"/>
    <p:sldId id="624" r:id="rId115"/>
    <p:sldId id="715" r:id="rId116"/>
    <p:sldId id="627" r:id="rId117"/>
    <p:sldId id="628" r:id="rId118"/>
    <p:sldId id="629" r:id="rId119"/>
    <p:sldId id="630" r:id="rId120"/>
    <p:sldId id="716" r:id="rId121"/>
    <p:sldId id="633" r:id="rId122"/>
    <p:sldId id="717" r:id="rId123"/>
    <p:sldId id="718" r:id="rId124"/>
    <p:sldId id="719" r:id="rId125"/>
    <p:sldId id="641" r:id="rId126"/>
    <p:sldId id="643" r:id="rId127"/>
    <p:sldId id="644" r:id="rId128"/>
    <p:sldId id="645" r:id="rId129"/>
    <p:sldId id="646" r:id="rId130"/>
    <p:sldId id="647" r:id="rId131"/>
    <p:sldId id="650" r:id="rId132"/>
    <p:sldId id="651" r:id="rId133"/>
    <p:sldId id="652" r:id="rId134"/>
    <p:sldId id="653" r:id="rId135"/>
    <p:sldId id="654" r:id="rId136"/>
    <p:sldId id="655" r:id="rId137"/>
    <p:sldId id="657" r:id="rId138"/>
    <p:sldId id="659" r:id="rId139"/>
    <p:sldId id="660" r:id="rId140"/>
    <p:sldId id="661" r:id="rId141"/>
    <p:sldId id="662" r:id="rId142"/>
    <p:sldId id="720" r:id="rId143"/>
    <p:sldId id="664" r:id="rId144"/>
    <p:sldId id="665" r:id="rId145"/>
    <p:sldId id="666" r:id="rId146"/>
    <p:sldId id="667" r:id="rId147"/>
    <p:sldId id="668" r:id="rId148"/>
    <p:sldId id="670" r:id="rId149"/>
    <p:sldId id="671" r:id="rId150"/>
    <p:sldId id="672" r:id="rId151"/>
    <p:sldId id="673" r:id="rId152"/>
    <p:sldId id="674" r:id="rId153"/>
    <p:sldId id="675" r:id="rId154"/>
  </p:sldIdLst>
  <p:sldSz cx="9144000" cy="5143500" type="screen16x9"/>
  <p:notesSz cx="6858000" cy="9144000"/>
  <p:embeddedFontLst>
    <p:embeddedFont>
      <p:font typeface="微软雅黑" panose="020B0503020204020204" pitchFamily="34" charset="-122"/>
      <p:regular r:id="rId158"/>
    </p:embeddedFont>
    <p:embeddedFont>
      <p:font typeface="Calibri" panose="020F0502020204030204" pitchFamily="34" charset="0"/>
      <p:regular r:id="rId159"/>
      <p:bold r:id="rId160"/>
      <p:italic r:id="rId161"/>
      <p:boldItalic r:id="rId162"/>
    </p:embeddedFont>
    <p:embeddedFont>
      <p:font typeface="黑体" panose="02010609060101010101" pitchFamily="2" charset="-122"/>
      <p:regular r:id="rId163"/>
    </p:embeddedFont>
    <p:embeddedFont>
      <p:font typeface="Arial Rounded MT Bold" panose="020F0704030504030204" pitchFamily="34" charset="0"/>
      <p:regular r:id="rId164"/>
    </p:embeddedFont>
  </p:embeddedFontLst>
  <p:custDataLst>
    <p:tags r:id="rId1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02" autoAdjust="0"/>
    <p:restoredTop sz="69347" autoAdjust="0"/>
  </p:normalViewPr>
  <p:slideViewPr>
    <p:cSldViewPr snapToGrid="0" showGuides="1">
      <p:cViewPr varScale="1">
        <p:scale>
          <a:sx n="101" d="100"/>
          <a:sy n="101" d="100"/>
        </p:scale>
        <p:origin x="-136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5" Type="http://schemas.openxmlformats.org/officeDocument/2006/relationships/tags" Target="tags/tag1.xml"/><Relationship Id="rId164" Type="http://schemas.openxmlformats.org/officeDocument/2006/relationships/font" Target="fonts/font7.fntdata"/><Relationship Id="rId163" Type="http://schemas.openxmlformats.org/officeDocument/2006/relationships/font" Target="fonts/font6.fntdata"/><Relationship Id="rId162" Type="http://schemas.openxmlformats.org/officeDocument/2006/relationships/font" Target="fonts/font5.fntdata"/><Relationship Id="rId161" Type="http://schemas.openxmlformats.org/officeDocument/2006/relationships/font" Target="fonts/font4.fntdata"/><Relationship Id="rId160" Type="http://schemas.openxmlformats.org/officeDocument/2006/relationships/font" Target="fonts/font3.fntdata"/><Relationship Id="rId16" Type="http://schemas.openxmlformats.org/officeDocument/2006/relationships/slide" Target="slides/slide13.xml"/><Relationship Id="rId159" Type="http://schemas.openxmlformats.org/officeDocument/2006/relationships/font" Target="fonts/font2.fntdata"/><Relationship Id="rId158" Type="http://schemas.openxmlformats.org/officeDocument/2006/relationships/font" Target="fonts/font1.fntdata"/><Relationship Id="rId157" Type="http://schemas.openxmlformats.org/officeDocument/2006/relationships/tableStyles" Target="tableStyles.xml"/><Relationship Id="rId156" Type="http://schemas.openxmlformats.org/officeDocument/2006/relationships/viewProps" Target="viewProps.xml"/><Relationship Id="rId155" Type="http://schemas.openxmlformats.org/officeDocument/2006/relationships/presProps" Target="presProps.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notesMaster" Target="notesMasters/notesMaster1.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_rels/data5.xml.rels><?xml version="1.0" encoding="UTF-8" standalone="yes"?>
<Relationships xmlns="http://schemas.openxmlformats.org/package/2006/relationships"><Relationship Id="rId1" Type="http://schemas.openxmlformats.org/officeDocument/2006/relationships/image" Target="../media/image2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2.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cxnId="{949ECB46-AD1B-406F-818E-5DD7F5F78998}"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cxnId="{949ECB46-AD1B-406F-818E-5DD7F5F78998}"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cxnId="{9054E268-1B08-40B7-AEE4-DB6D9104DD40}"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cxnId="{9054E268-1B08-40B7-AEE4-DB6D9104DD40}"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cxnId="{06E4A7B9-CA84-479D-8332-8682144AF1D8}" type="par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cxnId="{06E4A7B9-CA84-479D-8332-8682144AF1D8}" type="sibTrans">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cxnId="{B869C928-3616-4986-A87F-F816AB638D6F}" type="parTrans">
      <dgm:prSet/>
      <dgm:spPr/>
      <dgm:t>
        <a:bodyPr/>
        <a:lstStyle/>
        <a:p>
          <a:pPr algn="l"/>
          <a:endParaRPr lang="zh-CN" altLang="en-US"/>
        </a:p>
      </dgm:t>
    </dgm:pt>
    <dgm:pt modelId="{6766F69F-049F-4D92-BA7F-91106E33B26A}" cxnId="{B869C928-3616-4986-A87F-F816AB638D6F}" type="sibTrans">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cxnId="{1141F3DF-C711-4D48-9CE7-A488451BDA01}" type="parTrans">
      <dgm:prSet/>
      <dgm:spPr/>
      <dgm:t>
        <a:bodyPr/>
        <a:lstStyle/>
        <a:p>
          <a:endParaRPr lang="zh-CN" altLang="en-US"/>
        </a:p>
      </dgm:t>
    </dgm:pt>
    <dgm:pt modelId="{F5368824-92C1-4D9E-AB74-3319C6317F2D}" cxnId="{1141F3DF-C711-4D48-9CE7-A488451BDA01}" type="sibTrans">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cxnId="{70F06C26-AD3B-4C0A-8AAF-108DC156DB05}" type="parTrans">
      <dgm:prSet/>
      <dgm:spPr/>
      <dgm:t>
        <a:bodyPr/>
        <a:lstStyle/>
        <a:p>
          <a:endParaRPr lang="zh-CN" altLang="en-US"/>
        </a:p>
      </dgm:t>
    </dgm:pt>
    <dgm:pt modelId="{EDB25EB7-5941-4B33-9159-A506803AC255}" cxnId="{70F06C26-AD3B-4C0A-8AAF-108DC156DB05}" type="sibTrans">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6C7C8955-AEC1-4FCE-B432-0E3F1C0E16A2}" type="presOf" srcId="{47F9F22B-E4CE-49CC-8AD5-F7DDB9797057}" destId="{33ECD6FF-F077-4874-B06E-403BF190822C}"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4938A2C8-8F26-44C3-B657-B10E764D9DD5}" type="presOf" srcId="{EA7E0DEF-8E31-46A1-8BBF-59B1595A8275}" destId="{7585489D-9D2F-4D31-9D4C-5AB50C9A29FA}" srcOrd="0"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9054E268-1B08-40B7-AEE4-DB6D9104DD40}" srcId="{C3415912-6BFA-43BA-B0BE-472A84C43443}" destId="{3C67F560-D67B-48BB-827D-06E36A44522A}" srcOrd="0" destOrd="0" parTransId="{2A16A0A4-8D09-4ECB-A864-FEDD60939668}" sibTransId="{B2FCA8E6-EB9F-4F72-8BA3-6056C684A9E4}"/>
    <dgm:cxn modelId="{728B4ED7-2032-459C-ACF0-19134C7FD833}" type="presOf" srcId="{CFAC7329-3741-4C0E-A67D-ED7BCFA4EB35}" destId="{8F53F22D-2D58-4C71-BDAA-873CB882D5F3}" srcOrd="0" destOrd="0" presId="urn:microsoft.com/office/officeart/2005/8/layout/lProcess2"/>
    <dgm:cxn modelId="{FB6FD507-77CC-4ED2-84F7-461EA49771E2}" type="presOf" srcId="{C3415912-6BFA-43BA-B0BE-472A84C43443}" destId="{F75CC956-7E04-492A-912D-FC34FFB91C97}" srcOrd="1" destOrd="0" presId="urn:microsoft.com/office/officeart/2005/8/layout/lProcess2"/>
    <dgm:cxn modelId="{222EBBC2-39C2-485E-8654-609B1A8BA243}" type="presOf" srcId="{C3415912-6BFA-43BA-B0BE-472A84C43443}" destId="{5CCE0585-D949-4566-BF76-D02D180BBC12}" srcOrd="0" destOrd="0" presId="urn:microsoft.com/office/officeart/2005/8/layout/lProcess2"/>
    <dgm:cxn modelId="{FD010EAE-F711-439C-94AF-68D5FFB3A4BC}" type="presOf" srcId="{EA7E0DEF-8E31-46A1-8BBF-59B1595A8275}" destId="{4998B580-DF37-45D3-BBDA-B2B85FE9A112}" srcOrd="1" destOrd="0" presId="urn:microsoft.com/office/officeart/2005/8/layout/lProcess2"/>
    <dgm:cxn modelId="{210D98AC-0117-4B9C-8872-01F2E95AD1F0}" type="presOf" srcId="{3C67F560-D67B-48BB-827D-06E36A44522A}" destId="{D183681B-6788-4510-8244-33ABDB9FA7A6}"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4885A6CA-12A8-4D9D-BDAF-7F48A159AD45}" type="presOf" srcId="{D52BF3F9-9ABA-4241-AC77-8DC56655DE25}" destId="{2308D4B3-8A94-4F01-A1CD-6D3FE0E6B3D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cxnId="{5CD593E9-1844-4D8A-BA5C-5AAE0AE8B0A4}"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cxnId="{5CD593E9-1844-4D8A-BA5C-5AAE0AE8B0A4}"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cxnId="{22A407D0-AE68-432F-86AA-AE9841E075D6}" type="sib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cxnId="{22A407D0-AE68-432F-86AA-AE9841E075D6}" type="parTrans">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cxnId="{E6D0FBD8-DDF4-4266-9A45-2EC5E574CAB6}" type="parTrans">
      <dgm:prSet/>
      <dgm:spPr/>
      <dgm:t>
        <a:bodyPr/>
        <a:lstStyle/>
        <a:p>
          <a:endParaRPr lang="zh-CN" altLang="en-US"/>
        </a:p>
      </dgm:t>
    </dgm:pt>
    <dgm:pt modelId="{1EC0D9CC-79C7-4C3D-A786-B40C14115161}" cxnId="{E6D0FBD8-DDF4-4266-9A45-2EC5E574CAB6}" type="sibTrans">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cxnId="{3D06C642-BE45-46D0-A4D5-343FDA0F1C04}" type="parTrans">
      <dgm:prSet/>
      <dgm:spPr/>
      <dgm:t>
        <a:bodyPr/>
        <a:lstStyle/>
        <a:p>
          <a:endParaRPr lang="zh-CN" altLang="en-US"/>
        </a:p>
      </dgm:t>
    </dgm:pt>
    <dgm:pt modelId="{8A64F0E4-6D3F-4682-8767-B036188D4E64}" cxnId="{3D06C642-BE45-46D0-A4D5-343FDA0F1C04}" type="sibTrans">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cxnId="{F569808E-F0DD-4D5D-9813-079ED3F58845}" type="parTrans">
      <dgm:prSet/>
      <dgm:spPr/>
      <dgm:t>
        <a:bodyPr/>
        <a:lstStyle/>
        <a:p>
          <a:endParaRPr lang="zh-CN" altLang="en-US"/>
        </a:p>
      </dgm:t>
    </dgm:pt>
    <dgm:pt modelId="{DD924269-C999-418F-BACE-8AF6966A5AED}" cxnId="{F569808E-F0DD-4D5D-9813-079ED3F58845}" type="sibTrans">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81779289-DA97-46ED-A707-02EC85C7D4CF}" type="presOf" srcId="{386FF01E-390A-44A6-A66D-EE71BD678925}" destId="{1F13495D-0B08-4550-9742-9E4B2CBA3D51}" srcOrd="0" destOrd="2" presId="urn:microsoft.com/office/officeart/2005/8/layout/vList2"/>
    <dgm:cxn modelId="{22A407D0-AE68-432F-86AA-AE9841E075D6}" srcId="{60E09E93-5AB1-4261-AEAE-CB593B269BDB}" destId="{E81E2DF3-F714-4132-99E0-7B247481705A}" srcOrd="0" destOrd="0" parTransId="{92C60B28-42D6-4C66-936B-EE0A71B910CF}" sibTransId="{655199EF-37C3-4D4B-951C-30B68E8B9B33}"/>
    <dgm:cxn modelId="{4FC8115D-4049-4305-9653-B961D649BC02}" type="presOf" srcId="{E81E2DF3-F714-4132-99E0-7B247481705A}" destId="{FCBF3E09-C6D2-4B4D-8FF3-4B7A8731524F}" srcOrd="0" destOrd="0"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F569808E-F0DD-4D5D-9813-079ED3F58845}" srcId="{E81E2DF3-F714-4132-99E0-7B247481705A}" destId="{7005B1A2-4915-4249-B479-F76E326A33A1}" srcOrd="3" destOrd="0" parTransId="{E346561B-5429-41D5-AB9F-51E409A03B3D}" sibTransId="{DD924269-C999-418F-BACE-8AF6966A5AED}"/>
    <dgm:cxn modelId="{ECF7CD60-75D6-4E7B-A722-F894DE16D276}" type="presOf" srcId="{7005B1A2-4915-4249-B479-F76E326A33A1}" destId="{1F13495D-0B08-4550-9742-9E4B2CBA3D51}" srcOrd="0" destOrd="3" presId="urn:microsoft.com/office/officeart/2005/8/layout/vList2"/>
    <dgm:cxn modelId="{3D06C642-BE45-46D0-A4D5-343FDA0F1C04}" srcId="{E81E2DF3-F714-4132-99E0-7B247481705A}" destId="{386FF01E-390A-44A6-A66D-EE71BD678925}" srcOrd="2" destOrd="0" parTransId="{91B801CD-97E8-439B-AA5E-04C754F0DB58}" sibTransId="{8A64F0E4-6D3F-4682-8767-B036188D4E64}"/>
    <dgm:cxn modelId="{5CD593E9-1844-4D8A-BA5C-5AAE0AE8B0A4}" srcId="{E81E2DF3-F714-4132-99E0-7B247481705A}" destId="{814DDA82-02C9-4ADF-8722-1E1CBBD0D5CE}" srcOrd="0" destOrd="0" parTransId="{5431ADCE-8D4B-49DA-B071-51C35FDB9551}" sibTransId="{24F1CDB1-D5B6-4328-B5C2-8A9757ED04D5}"/>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B248C787-04BA-493A-9E5F-5675DBD70FFE}" type="presOf" srcId="{ABF2317D-AD3C-4AD9-AE85-DBE5729F1846}" destId="{1F13495D-0B08-4550-9742-9E4B2CBA3D51}" srcOrd="0" destOrd="1" presId="urn:microsoft.com/office/officeart/2005/8/layout/vList2"/>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cxnId="{9F9E1816-7136-4EAD-AC7B-9FC12B65149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cxnId="{9F9E1816-7136-4EAD-AC7B-9FC12B65149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cxnId="{236BF05C-B0D3-4D96-B6CF-CADF31483E5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cxnId="{236BF05C-B0D3-4D96-B6CF-CADF31483E5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cxnId="{B9577611-7E7C-46DA-9037-70DF80DEC04E}"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cxnId="{B9577611-7E7C-46DA-9037-70DF80DEC04E}"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cxnId="{60FFE8D7-693C-4210-A06C-B45306C8DC4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cxnId="{60FFE8D7-693C-4210-A06C-B45306C8DC4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cxnId="{0059E5B1-A948-4057-BDA0-098347C66CE4}" type="parTrans">
      <dgm:prSet/>
      <dgm:spPr/>
      <dgm:t>
        <a:bodyPr/>
        <a:lstStyle/>
        <a:p>
          <a:endParaRPr lang="zh-CN" altLang="en-US"/>
        </a:p>
      </dgm:t>
    </dgm:pt>
    <dgm:pt modelId="{A6B9A87C-0357-4A4A-95E8-7C8F56560CD6}" cxnId="{0059E5B1-A948-4057-BDA0-098347C66CE4}" type="sibTrans">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cxnId="{145DE3B4-3E47-4A3B-8525-0AE54736F53F}" type="parTrans">
      <dgm:prSet/>
      <dgm:spPr/>
      <dgm:t>
        <a:bodyPr/>
        <a:lstStyle/>
        <a:p>
          <a:endParaRPr lang="zh-CN" altLang="en-US"/>
        </a:p>
      </dgm:t>
    </dgm:pt>
    <dgm:pt modelId="{687FEC73-C92A-4C08-AF12-D730BE1878A2}" cxnId="{145DE3B4-3E47-4A3B-8525-0AE54736F53F}" type="sibTrans">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cxnId="{E46C9F91-678A-4C9D-B0BF-C806F52D9990}" type="parTrans">
      <dgm:prSet/>
      <dgm:spPr/>
      <dgm:t>
        <a:bodyPr/>
        <a:lstStyle/>
        <a:p>
          <a:endParaRPr lang="zh-CN" altLang="en-US"/>
        </a:p>
      </dgm:t>
    </dgm:pt>
    <dgm:pt modelId="{459714D1-69EB-492E-9AF1-96D91B7CAC59}" cxnId="{E46C9F91-678A-4C9D-B0BF-C806F52D9990}" type="sibTrans">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6">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6">
        <dgm:presLayoutVars>
          <dgm:bulletEnabled val="1"/>
        </dgm:presLayoutVars>
      </dgm:prSet>
      <dgm:spPr/>
      <dgm:t>
        <a:bodyPr/>
        <a:lstStyle/>
        <a:p>
          <a:endParaRPr lang="zh-CN" altLang="en-US"/>
        </a:p>
      </dgm:t>
    </dgm:pt>
  </dgm:ptLst>
  <dgm:cxnLst>
    <dgm:cxn modelId="{60FFE8D7-693C-4210-A06C-B45306C8DC48}" srcId="{0EA28F79-6C66-41FE-8EEA-7BA2A33C4C1F}" destId="{508E7C3E-5AAC-4C93-8613-7B550324E44B}" srcOrd="0" destOrd="0" parTransId="{3CDDBB60-C89F-4A41-A453-3CA57823F549}" sibTransId="{AD349BA6-01D1-498C-9A8E-6D50ABB32740}"/>
    <dgm:cxn modelId="{236BF05C-B0D3-4D96-B6CF-CADF31483E55}" srcId="{6FBF0F2B-6D0C-470E-9DD6-ED4327E19036}" destId="{10A4438E-047E-4453-A74F-8BBAE67749BE}" srcOrd="0" destOrd="0" parTransId="{9FF74A6E-8CAC-4097-BF5F-980512A618B4}" sibTransId="{D63E8B67-C16E-4E14-8DC0-DFFE8C0FF7CB}"/>
    <dgm:cxn modelId="{145DE3B4-3E47-4A3B-8525-0AE54736F53F}" srcId="{0EA28F79-6C66-41FE-8EEA-7BA2A33C4C1F}" destId="{CCF474DB-4B52-4B17-8863-D5594EEB30F4}" srcOrd="2" destOrd="0" parTransId="{26E9EE1F-97A9-47B9-8B5D-92A6BE25297A}" sibTransId="{687FEC73-C92A-4C08-AF12-D730BE1878A2}"/>
    <dgm:cxn modelId="{AFAF0979-7DDA-44A4-989A-A1CC45DA5A15}" type="presOf" srcId="{B6984FD9-D334-4A52-823F-25C182ED128B}" destId="{49D409B5-470A-4824-A486-F28F43FEC9BC}" srcOrd="0" destOrd="1"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37FA9762-D989-4850-9B32-CCE71EA5FE64}" type="presOf" srcId="{0EA28F79-6C66-41FE-8EEA-7BA2A33C4C1F}" destId="{E226D937-2558-4357-B724-B830C97D69FA}" srcOrd="0" destOrd="0" presId="urn:microsoft.com/office/officeart/2005/8/layout/vList5"/>
    <dgm:cxn modelId="{328E1074-5789-4D41-8FEE-CDC1DF8C4C74}" type="presOf" srcId="{A26E1E43-DC77-4DF5-97A7-BE8297102B40}" destId="{52B1A874-96A1-4E35-B958-0A7974A8C513}" srcOrd="0" destOrd="0"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F7D5F396-DB31-41D8-8AA3-D46BE1E69D9A}" type="presOf" srcId="{CCF474DB-4B52-4B17-8863-D5594EEB30F4}" destId="{49D409B5-470A-4824-A486-F28F43FEC9BC}" srcOrd="0" destOrd="2" presId="urn:microsoft.com/office/officeart/2005/8/layout/vList5"/>
    <dgm:cxn modelId="{9F9E1816-7136-4EAD-AC7B-9FC12B651495}" srcId="{A26E1E43-DC77-4DF5-97A7-BE8297102B40}" destId="{6FBF0F2B-6D0C-470E-9DD6-ED4327E19036}" srcOrd="0" destOrd="0" parTransId="{88BDFA9A-37DB-4F5E-803F-36858AF92B53}" sibTransId="{076E0799-1C77-48E7-9F8F-2029D02A2294}"/>
    <dgm:cxn modelId="{EAFBFE3B-4024-474C-A029-9E0DB22BD2F4}" type="presOf" srcId="{508E7C3E-5AAC-4C93-8613-7B550324E44B}" destId="{49D409B5-470A-4824-A486-F28F43FEC9B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DF1FA171-AFF5-4AAA-9D90-F26069DEEC5D}" type="presOf" srcId="{6FBF0F2B-6D0C-470E-9DD6-ED4327E19036}" destId="{B903DF94-6FEE-4401-9797-6C1F42B1C9CC}" srcOrd="0" destOrd="0" presId="urn:microsoft.com/office/officeart/2005/8/layout/vList5"/>
    <dgm:cxn modelId="{F83CFA0F-D71B-4951-87AB-35C9A3566FC9}" type="presOf" srcId="{10A4438E-047E-4453-A74F-8BBAE67749BE}" destId="{CD1D3161-44F0-46C8-9775-F9F619010D1C}" srcOrd="0" destOrd="0" presId="urn:microsoft.com/office/officeart/2005/8/layout/vList5"/>
    <dgm:cxn modelId="{E46C9F91-678A-4C9D-B0BF-C806F52D9990}" srcId="{0EA28F79-6C66-41FE-8EEA-7BA2A33C4C1F}" destId="{B6984FD9-D334-4A52-823F-25C182ED128B}" srcOrd="1" destOrd="0" parTransId="{4EF3C34F-B5CA-4734-9D3C-574CB54A5FC8}" sibTransId="{459714D1-69EB-492E-9AF1-96D91B7CAC59}"/>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cxnId="{F64C3117-CF70-4429-91CD-12C70AB9B0B7}"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cxnId="{F64C3117-CF70-4429-91CD-12C70AB9B0B7}"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cxnId="{96F688E7-5334-454E-9EB5-36B21C3CAFD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cxnId="{96F688E7-5334-454E-9EB5-36B21C3CAFD5}"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cxnId="{CD8AEAFE-4DC4-4BAA-AF5A-A365173EF37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cxnId="{CD8AEAFE-4DC4-4BAA-AF5A-A365173EF378}"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cxnId="{BC5CD081-0762-4131-8C45-5576913AFE7A}"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cxnId="{BC5CD081-0762-4131-8C45-5576913AFE7A}"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cxnId="{7EDADEB5-7972-47EC-A6D1-D857E7A5686D}"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cxnId="{7EDADEB5-7972-47EC-A6D1-D857E7A5686D}"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cxnId="{18781BDE-274E-4806-B567-665833A09241}"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cxnId="{18781BDE-274E-4806-B567-665833A09241}" type="sib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18781BDE-274E-4806-B567-665833A09241}" srcId="{E3F0BA53-C6FA-410C-BBC4-1AC1D02879E4}" destId="{47DCDF8E-1547-4F7A-8491-8BC7A9CC6377}" srcOrd="1" destOrd="0" parTransId="{B61E462D-432B-487E-9ED1-CA5C6F17EB66}" sibTransId="{BB18B872-5B8D-4E4C-B0F1-DD7FBA2067F0}"/>
    <dgm:cxn modelId="{E8377A6C-21AA-4B9A-8261-180113802782}" type="presOf" srcId="{B61E462D-432B-487E-9ED1-CA5C6F17EB66}" destId="{150860FB-44A7-4B9F-8034-51864D54BB4B}"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D927FB32-BCD1-45FA-9F2B-B864F8424D5D}" type="presOf" srcId="{C281F5AC-ACE7-413D-A360-E152D1ADBBA0}" destId="{36FCCA39-B41D-47A5-A52E-DF17978138FB}"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7EDADEB5-7972-47EC-A6D1-D857E7A5686D}" srcId="{E3F0BA53-C6FA-410C-BBC4-1AC1D02879E4}" destId="{52F70EC7-A9E3-4B72-B63F-A840A6D294D4}" srcOrd="0" destOrd="0" parTransId="{A9645F84-0C8B-412D-9939-024B1CD43472}" sibTransId="{E27C14EC-0644-4590-8A24-3CF9AA1E7052}"/>
    <dgm:cxn modelId="{0D0BDD20-879A-45D5-B4CC-475FDF5F25B8}" type="presOf" srcId="{1455E256-19AB-4BF8-88B2-38A6D002FD26}" destId="{919FD86C-7BEC-4278-B7AD-1913682A2F37}"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59BEEB5B-2F36-473A-B9A2-625B0FA5431A}" type="presOf" srcId="{40C0455D-1064-49E4-9A00-983B5767CA01}" destId="{0425CC3C-0CCB-4691-A203-BE5A451AB0E3}" srcOrd="1" destOrd="0" presId="urn:microsoft.com/office/officeart/2005/8/layout/hierarchy3"/>
    <dgm:cxn modelId="{9CEB597B-C1CF-4FB4-B400-790E7F7523D9}" type="presOf" srcId="{52F70EC7-A9E3-4B72-B63F-A840A6D294D4}" destId="{36229D57-F712-4EBC-9B8C-05B74EB642B6}" srcOrd="0"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3CB193C7-BCD2-4D40-82BD-E760890270DF}" type="presOf" srcId="{47DCDF8E-1547-4F7A-8491-8BC7A9CC6377}" destId="{ECA36131-525A-42DC-A052-C434DEDDC7FB}" srcOrd="0" destOrd="0" presId="urn:microsoft.com/office/officeart/2005/8/layout/hierarchy3"/>
    <dgm:cxn modelId="{CD8AEAFE-4DC4-4BAA-AF5A-A365173EF378}" srcId="{40C0455D-1064-49E4-9A00-983B5767CA01}" destId="{C281F5AC-ACE7-413D-A360-E152D1ADBBA0}" srcOrd="1" destOrd="0" parTransId="{0B141FF8-619E-43C3-861C-D65B2AF7407B}" sibTransId="{E53734F9-9C96-4E12-AFBA-E5113155A612}"/>
    <dgm:cxn modelId="{F64C3117-CF70-4429-91CD-12C70AB9B0B7}" srcId="{9CC27A94-954A-4481-B3F6-B83EA60541B3}" destId="{40C0455D-1064-49E4-9A00-983B5767CA01}" srcOrd="0" destOrd="0" parTransId="{9270F241-DEC4-45A1-8F48-2E8EE913E24D}" sibTransId="{5ED0F908-9F7D-4CFB-AD0A-9312A1B5543B}"/>
    <dgm:cxn modelId="{09DC199B-93BA-47F5-A542-6E682305D5EB}" type="presOf" srcId="{E3F0BA53-C6FA-410C-BBC4-1AC1D02879E4}" destId="{D4267040-A3DC-45E3-9016-9C9CBF8A9C8F}" srcOrd="0"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cxnId="{CC8B0642-A782-4EBC-B070-8B9E797C7BBE}"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cxnId="{CC8B0642-A782-4EBC-B070-8B9E797C7BBE}"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cxnId="{D66CFE62-B6A7-4810-BA12-6F2FD58D163D}"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cxnId="{D66CFE62-B6A7-4810-BA12-6F2FD58D163D}"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cxnId="{B2D28C54-4450-4029-B292-E7D17FEA6A02}" type="par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cxnId="{B2D28C54-4450-4029-B292-E7D17FEA6A02}" type="sibTrans">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cxnId="{0A5C9FFC-3EDC-4CB3-A3F0-6752C4FDDF42}" type="parTrans">
      <dgm:prSet/>
      <dgm:spPr/>
      <dgm:t>
        <a:bodyPr/>
        <a:lstStyle/>
        <a:p>
          <a:endParaRPr lang="zh-CN" altLang="en-US">
            <a:solidFill>
              <a:schemeClr val="tx1"/>
            </a:solidFill>
          </a:endParaRPr>
        </a:p>
      </dgm:t>
    </dgm:pt>
    <dgm:pt modelId="{D33064F6-ACB6-4772-9009-6D745DAF31EF}" cxnId="{0A5C9FFC-3EDC-4CB3-A3F0-6752C4FDDF42}" type="sibTrans">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9573A513-6738-42F3-B049-9E40CEAC3F7E}" type="presOf" srcId="{5DE122D9-0EFD-4A0E-AD9B-558EA3DB6689}" destId="{FF45535F-D8E0-422C-ADEA-B4B65A834513}" srcOrd="0" destOrd="0" presId="urn:microsoft.com/office/officeart/2008/layout/PictureAccentList"/>
    <dgm:cxn modelId="{39FB5AF3-32C2-49BF-9A75-D17EAA83D1FF}" type="presOf" srcId="{70DF90B9-BB31-4832-9E88-471FA32447B7}" destId="{CC7DA71B-6517-4DAC-B756-9D99ECEF317E}" srcOrd="0" destOrd="0" presId="urn:microsoft.com/office/officeart/2008/layout/PictureAccentList"/>
    <dgm:cxn modelId="{0A5C9FFC-3EDC-4CB3-A3F0-6752C4FDDF42}" srcId="{9C4D550C-952F-41F3-8AFD-1A5114351F84}" destId="{70DF90B9-BB31-4832-9E88-471FA32447B7}" srcOrd="1" destOrd="0" parTransId="{10F25385-DE1A-44C7-878E-6797F5421568}" sibTransId="{D33064F6-ACB6-4772-9009-6D745DAF31EF}"/>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182E9B62-5127-419F-AD80-04071B938B1F}" type="presOf" srcId="{696ED680-18EC-43E7-B724-4EC3EAF692AF}" destId="{A0E0D025-DCA6-425F-8E0B-8EA5BF59390A}"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276486" cy="2120994"/>
        <a:chOff x="0" y="0"/>
        <a:chExt cx="7276486" cy="2120994"/>
      </a:xfrm>
    </dsp:grpSpPr>
    <dsp:sp modelId="{5CCE0585-D949-4566-BF76-D02D180BBC12}">
      <dsp:nvSpPr>
        <dsp:cNvPr id="3" name="圆角矩形 2"/>
        <dsp:cNvSpPr/>
      </dsp:nvSpPr>
      <dsp:spPr bwMode="white">
        <a:xfrm>
          <a:off x="0" y="0"/>
          <a:ext cx="3506740" cy="2120994"/>
        </a:xfrm>
        <a:prstGeom prst="roundRect">
          <a:avLst>
            <a:gd name="adj" fmla="val 10000"/>
          </a:avLst>
        </a:prstGeom>
        <a:solidFill>
          <a:srgbClr val="33CCFF"/>
        </a:solidFill>
      </dsp:spPr>
      <dsp:style>
        <a:lnRef idx="0">
          <a:schemeClr val="dk1"/>
        </a:lnRef>
        <a:fillRef idx="1">
          <a:schemeClr val="accent3">
            <a:tint val="40000"/>
          </a:schemeClr>
        </a:fillRef>
        <a:effectRef idx="1">
          <a:scrgbClr r="0" g="0" b="0"/>
        </a:effectRef>
        <a:fontRef idx="minor"/>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sp:txBody>
      <dsp:txXfrm>
        <a:off x="0" y="0"/>
        <a:ext cx="3506740" cy="2120994"/>
      </dsp:txXfrm>
    </dsp:sp>
    <dsp:sp modelId="{D183681B-6788-4510-8244-33ABDB9FA7A6}">
      <dsp:nvSpPr>
        <dsp:cNvPr id="4" name="圆角矩形 3"/>
        <dsp:cNvSpPr/>
      </dsp:nvSpPr>
      <dsp:spPr bwMode="white">
        <a:xfrm>
          <a:off x="350674" y="636298"/>
          <a:ext cx="2805392" cy="640086"/>
        </a:xfrm>
        <a:prstGeom prst="roundRect">
          <a:avLst>
            <a:gd name="adj" fmla="val 10000"/>
          </a:avLst>
        </a:prstGeom>
        <a:sp3d prstMaterial="dkEdge">
          <a:bevelT w="8200" h="38100"/>
        </a:sp3d>
      </dsp:spPr>
      <dsp:style>
        <a:lnRef idx="0">
          <a:schemeClr val="lt1"/>
        </a:lnRef>
        <a:fillRef idx="2">
          <a:schemeClr val="accent3">
            <a:hueOff val="0"/>
            <a:satOff val="0"/>
            <a:lumOff val="0"/>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sp:txBody>
      <dsp:txXfrm>
        <a:off x="350674" y="636298"/>
        <a:ext cx="2805392" cy="640086"/>
      </dsp:txXfrm>
    </dsp:sp>
    <dsp:sp modelId="{D871E045-0D3A-446B-875E-5BEA2EC2B98B}">
      <dsp:nvSpPr>
        <dsp:cNvPr id="5" name="圆角矩形 4"/>
        <dsp:cNvSpPr/>
      </dsp:nvSpPr>
      <dsp:spPr bwMode="white">
        <a:xfrm>
          <a:off x="350674" y="1374859"/>
          <a:ext cx="2805392" cy="640086"/>
        </a:xfrm>
        <a:prstGeom prst="roundRect">
          <a:avLst>
            <a:gd name="adj" fmla="val 10000"/>
          </a:avLst>
        </a:prstGeom>
        <a:sp3d prstMaterial="dkEdge">
          <a:bevelT w="8200" h="38100"/>
        </a:sp3d>
      </dsp:spPr>
      <dsp:style>
        <a:lnRef idx="0">
          <a:schemeClr val="lt1"/>
        </a:lnRef>
        <a:fillRef idx="2">
          <a:schemeClr val="accent3">
            <a:hueOff val="3760000"/>
            <a:satOff val="-5620"/>
            <a:lumOff val="-914"/>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sp:txBody>
      <dsp:txXfrm>
        <a:off x="350674" y="1374859"/>
        <a:ext cx="2805392" cy="640086"/>
      </dsp:txXfrm>
    </dsp:sp>
    <dsp:sp modelId="{7585489D-9D2F-4D31-9D4C-5AB50C9A29FA}">
      <dsp:nvSpPr>
        <dsp:cNvPr id="6" name="圆角矩形 5"/>
        <dsp:cNvSpPr/>
      </dsp:nvSpPr>
      <dsp:spPr bwMode="white">
        <a:xfrm>
          <a:off x="3769746" y="0"/>
          <a:ext cx="3506740" cy="2120994"/>
        </a:xfrm>
        <a:prstGeom prst="roundRect">
          <a:avLst>
            <a:gd name="adj" fmla="val 10000"/>
          </a:avLst>
        </a:prstGeom>
        <a:solidFill>
          <a:srgbClr val="33CCFF"/>
        </a:solidFill>
      </dsp:spPr>
      <dsp:style>
        <a:lnRef idx="0">
          <a:schemeClr val="dk1"/>
        </a:lnRef>
        <a:fillRef idx="1">
          <a:schemeClr val="accent3">
            <a:tint val="40000"/>
          </a:schemeClr>
        </a:fillRef>
        <a:effectRef idx="1">
          <a:scrgbClr r="0" g="0" b="0"/>
        </a:effectRef>
        <a:fontRef idx="minor"/>
      </dsp:style>
      <dsp:txBody>
        <a:bodyPr lIns="60960" tIns="60960" rIns="6096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sp:txBody>
      <dsp:txXfrm>
        <a:off x="3769746" y="0"/>
        <a:ext cx="3506740" cy="2120994"/>
      </dsp:txXfrm>
    </dsp:sp>
    <dsp:sp modelId="{2308D4B3-8A94-4F01-A1CD-6D3FE0E6B3D3}">
      <dsp:nvSpPr>
        <dsp:cNvPr id="7" name="圆角矩形 6"/>
        <dsp:cNvSpPr/>
      </dsp:nvSpPr>
      <dsp:spPr bwMode="white">
        <a:xfrm>
          <a:off x="4120420" y="636298"/>
          <a:ext cx="2805392" cy="640086"/>
        </a:xfrm>
        <a:prstGeom prst="roundRect">
          <a:avLst>
            <a:gd name="adj" fmla="val 10000"/>
          </a:avLst>
        </a:prstGeom>
        <a:sp3d prstMaterial="dkEdge">
          <a:bevelT w="8200" h="38100"/>
        </a:sp3d>
      </dsp:spPr>
      <dsp:style>
        <a:lnRef idx="0">
          <a:schemeClr val="lt1"/>
        </a:lnRef>
        <a:fillRef idx="2">
          <a:schemeClr val="accent3">
            <a:hueOff val="7520000"/>
            <a:satOff val="-11241"/>
            <a:lumOff val="-1829"/>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sp:txBody>
      <dsp:txXfrm>
        <a:off x="4120420" y="636298"/>
        <a:ext cx="2805392" cy="640086"/>
      </dsp:txXfrm>
    </dsp:sp>
    <dsp:sp modelId="{33ECD6FF-F077-4874-B06E-403BF190822C}">
      <dsp:nvSpPr>
        <dsp:cNvPr id="8" name="圆角矩形 7"/>
        <dsp:cNvSpPr/>
      </dsp:nvSpPr>
      <dsp:spPr bwMode="white">
        <a:xfrm>
          <a:off x="4120420" y="1374859"/>
          <a:ext cx="2805392" cy="640086"/>
        </a:xfrm>
        <a:prstGeom prst="roundRect">
          <a:avLst>
            <a:gd name="adj" fmla="val 10000"/>
          </a:avLst>
        </a:prstGeom>
        <a:sp3d prstMaterial="dkEdge">
          <a:bevelT w="8200" h="38100"/>
        </a:sp3d>
      </dsp:spPr>
      <dsp:style>
        <a:lnRef idx="0">
          <a:schemeClr val="lt1"/>
        </a:lnRef>
        <a:fillRef idx="2">
          <a:schemeClr val="accent3">
            <a:hueOff val="11280000"/>
            <a:satOff val="-16862"/>
            <a:lumOff val="-2744"/>
            <a:alpha val="100000"/>
          </a:schemeClr>
        </a:fillRef>
        <a:effectRef idx="1">
          <a:scrgbClr r="0" g="0" b="0"/>
        </a:effectRef>
        <a:fontRef idx="minor">
          <a:schemeClr val="dk1"/>
        </a:fontRef>
      </dsp:style>
      <dsp:txBody>
        <a:bodyPr lIns="40640" tIns="30480" rIns="4064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sp:txBody>
      <dsp:txXfrm>
        <a:off x="4120420" y="1374859"/>
        <a:ext cx="2805392" cy="640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849092" cy="1864741"/>
        <a:chOff x="0" y="0"/>
        <a:chExt cx="4849092" cy="1864741"/>
      </a:xfrm>
    </dsp:grpSpPr>
    <dsp:sp modelId="{FCBF3E09-C6D2-4B4D-8FF3-4B7A8731524F}">
      <dsp:nvSpPr>
        <dsp:cNvPr id="3" name="圆角矩形 2"/>
        <dsp:cNvSpPr/>
      </dsp:nvSpPr>
      <dsp:spPr bwMode="white">
        <a:xfrm>
          <a:off x="0" y="0"/>
          <a:ext cx="4849092" cy="477455"/>
        </a:xfrm>
        <a:prstGeom prst="roundRect">
          <a:avLst/>
        </a:prstGeom>
        <a:solidFill>
          <a:srgbClr val="0070C0"/>
        </a:solidFill>
      </dsp:spPr>
      <dsp:style>
        <a:lnRef idx="2">
          <a:schemeClr val="lt1"/>
        </a:lnRef>
        <a:fillRef idx="1">
          <a:schemeClr val="accent2"/>
        </a:fillRef>
        <a:effectRef idx="0">
          <a:scrgbClr r="0" g="0" b="0"/>
        </a:effectRef>
        <a:fontRef idx="minor">
          <a:schemeClr val="lt1"/>
        </a:fontRef>
      </dsp:style>
      <dsp:txBody>
        <a:bodyPr lIns="68580" tIns="68580" rIns="68580" bIns="685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nSpc>
              <a:spcPct val="100000"/>
            </a:lnSpc>
            <a:spcBef>
              <a:spcPct val="0"/>
            </a:spcBef>
            <a:spcAft>
              <a:spcPct val="35000"/>
            </a:spcAft>
          </a:pPr>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sp:txBody>
      <dsp:txXfrm>
        <a:off x="0" y="0"/>
        <a:ext cx="4849092" cy="477455"/>
      </dsp:txXfrm>
    </dsp:sp>
    <dsp:sp modelId="{1F13495D-0B08-4550-9742-9E4B2CBA3D51}">
      <dsp:nvSpPr>
        <dsp:cNvPr id="4" name="矩形 3"/>
        <dsp:cNvSpPr/>
      </dsp:nvSpPr>
      <dsp:spPr bwMode="white">
        <a:xfrm>
          <a:off x="0" y="477455"/>
          <a:ext cx="4849092" cy="138728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53958" tIns="22860" rIns="128016" bIns="22860" anchor="t"/>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marL="171450" lvl="1" indent="-171450">
            <a:lnSpc>
              <a:spcPct val="100000"/>
            </a:lnSpc>
            <a:spcBef>
              <a:spcPct val="0"/>
            </a:spcBef>
            <a:spcAft>
              <a:spcPct val="20000"/>
            </a:spcAft>
            <a:buChar char="•"/>
          </a:pPr>
          <a:r>
            <a:rPr lang="zh-CN" altLang="zh-CN" sz="1800" b="1" dirty="0" smtClean="0">
              <a:solidFill>
                <a:schemeClr val="tx1"/>
              </a:solidFill>
              <a:latin typeface="微软雅黑" panose="020B0503020204020204" pitchFamily="34" charset="-122"/>
              <a:ea typeface="微软雅黑" panose="020B0503020204020204" pitchFamily="34" charset="-122"/>
            </a:rPr>
            <a:t>单播 </a:t>
          </a:r>
          <a:r>
            <a:rPr lang="en-US" altLang="zh-CN" sz="1800" b="1" dirty="0" smtClean="0">
              <a:solidFill>
                <a:schemeClr val="tx1"/>
              </a:solidFill>
              <a:latin typeface="微软雅黑" panose="020B0503020204020204" pitchFamily="34" charset="-122"/>
              <a:ea typeface="微软雅黑" panose="020B0503020204020204" pitchFamily="34" charset="-122"/>
            </a:rPr>
            <a:t>(unicast) </a:t>
          </a:r>
          <a:r>
            <a:rPr lang="zh-CN" altLang="zh-CN" sz="1800" b="1" dirty="0" smtClean="0">
              <a:solidFill>
                <a:schemeClr val="tx1"/>
              </a:solidFill>
              <a:latin typeface="微软雅黑" panose="020B0503020204020204" pitchFamily="34" charset="-122"/>
              <a:ea typeface="微软雅黑" panose="020B0503020204020204" pitchFamily="34" charset="-122"/>
            </a:rPr>
            <a:t>帧（一对一）</a:t>
          </a:r>
          <a:endParaRPr lang="zh-CN" altLang="en-US" sz="1800" b="1" dirty="0">
            <a:solidFill>
              <a:schemeClr val="tx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20000"/>
            </a:spcAft>
            <a:buChar char="•"/>
          </a:pPr>
          <a:r>
            <a:rPr lang="zh-CN" altLang="zh-CN" sz="1800" b="1" dirty="0" smtClean="0">
              <a:solidFill>
                <a:schemeClr val="tx1"/>
              </a:solidFill>
              <a:latin typeface="微软雅黑" panose="020B0503020204020204" pitchFamily="34" charset="-122"/>
              <a:ea typeface="微软雅黑" panose="020B0503020204020204" pitchFamily="34" charset="-122"/>
            </a:rPr>
            <a:t>广播 </a:t>
          </a:r>
          <a:r>
            <a:rPr lang="en-US" altLang="zh-CN" sz="1800" b="1" dirty="0" smtClean="0">
              <a:solidFill>
                <a:schemeClr val="tx1"/>
              </a:solidFill>
              <a:latin typeface="微软雅黑" panose="020B0503020204020204" pitchFamily="34" charset="-122"/>
              <a:ea typeface="微软雅黑" panose="020B0503020204020204" pitchFamily="34" charset="-122"/>
            </a:rPr>
            <a:t>(broadcast) </a:t>
          </a:r>
          <a:r>
            <a:rPr lang="zh-CN" altLang="zh-CN" sz="1800" b="1" dirty="0" smtClean="0">
              <a:solidFill>
                <a:schemeClr val="tx1"/>
              </a:solidFill>
              <a:latin typeface="微软雅黑" panose="020B0503020204020204" pitchFamily="34" charset="-122"/>
              <a:ea typeface="微软雅黑" panose="020B0503020204020204" pitchFamily="34" charset="-122"/>
            </a:rPr>
            <a:t>帧（一对全体）</a:t>
          </a:r>
          <a:endParaRPr lang="zh-CN" altLang="zh-CN" sz="1800" b="1" dirty="0" smtClean="0">
            <a:solidFill>
              <a:schemeClr val="tx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20000"/>
            </a:spcAft>
            <a:buChar char="•"/>
          </a:pPr>
          <a:r>
            <a:rPr lang="zh-CN" altLang="zh-CN" sz="1800" b="1" dirty="0" smtClean="0">
              <a:solidFill>
                <a:schemeClr val="tx1"/>
              </a:solidFill>
              <a:latin typeface="微软雅黑" panose="020B0503020204020204" pitchFamily="34" charset="-122"/>
              <a:ea typeface="微软雅黑" panose="020B0503020204020204" pitchFamily="34" charset="-122"/>
            </a:rPr>
            <a:t>多播 </a:t>
          </a:r>
          <a:r>
            <a:rPr lang="en-US" altLang="zh-CN" sz="1800" b="1" dirty="0" smtClean="0">
              <a:solidFill>
                <a:schemeClr val="tx1"/>
              </a:solidFill>
              <a:latin typeface="微软雅黑" panose="020B0503020204020204" pitchFamily="34" charset="-122"/>
              <a:ea typeface="微软雅黑" panose="020B0503020204020204" pitchFamily="34" charset="-122"/>
            </a:rPr>
            <a:t>(multicast) </a:t>
          </a:r>
          <a:r>
            <a:rPr lang="zh-CN" altLang="zh-CN" sz="1800" b="1" dirty="0" smtClean="0">
              <a:solidFill>
                <a:schemeClr val="tx1"/>
              </a:solidFill>
              <a:latin typeface="微软雅黑" panose="020B0503020204020204" pitchFamily="34" charset="-122"/>
              <a:ea typeface="微软雅黑" panose="020B0503020204020204" pitchFamily="34" charset="-122"/>
            </a:rPr>
            <a:t>帧（一对多）</a:t>
          </a:r>
          <a:endParaRPr lang="zh-CN" altLang="zh-CN" sz="1800" b="1" dirty="0" smtClean="0">
            <a:solidFill>
              <a:schemeClr val="tx1"/>
            </a:solidFill>
            <a:latin typeface="微软雅黑" panose="020B0503020204020204" pitchFamily="34" charset="-122"/>
            <a:ea typeface="微软雅黑" panose="020B0503020204020204" pitchFamily="34" charset="-122"/>
          </a:endParaRPr>
        </a:p>
        <a:p>
          <a:pPr marL="171450" lvl="1" indent="-171450">
            <a:lnSpc>
              <a:spcPct val="100000"/>
            </a:lnSpc>
            <a:spcBef>
              <a:spcPct val="0"/>
            </a:spcBef>
            <a:spcAft>
              <a:spcPct val="20000"/>
            </a:spcAft>
            <a:buChar char="•"/>
          </a:pPr>
          <a:endParaRPr lang="zh-CN" altLang="zh-CN" sz="1800" b="1" dirty="0" smtClean="0">
            <a:solidFill>
              <a:schemeClr val="tx1"/>
            </a:solidFill>
            <a:latin typeface="微软雅黑" panose="020B0503020204020204" pitchFamily="34" charset="-122"/>
            <a:ea typeface="微软雅黑" panose="020B0503020204020204" pitchFamily="34" charset="-122"/>
          </a:endParaRPr>
        </a:p>
      </dsp:txBody>
      <dsp:txXfrm>
        <a:off x="0" y="477455"/>
        <a:ext cx="4849092" cy="1387286"/>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01891" cy="3158836"/>
        <a:chOff x="0" y="0"/>
        <a:chExt cx="8201891" cy="3158836"/>
      </a:xfrm>
    </dsp:grpSpPr>
    <dsp:sp modelId="{CD1D3161-44F0-46C8-9775-F9F619010D1C}">
      <dsp:nvSpPr>
        <dsp:cNvPr id="4" name="同侧圆角矩形 3"/>
        <dsp:cNvSpPr/>
      </dsp:nvSpPr>
      <dsp:spPr bwMode="white">
        <a:xfrm rot="5400000">
          <a:off x="4315398" y="-2120975"/>
          <a:ext cx="1232716" cy="5782845"/>
        </a:xfrm>
        <a:prstGeom prst="round2SameRect">
          <a:avLst/>
        </a:prstGeom>
      </dsp:spPr>
      <dsp:style>
        <a:lnRef idx="2">
          <a:schemeClr val="accent5">
            <a:tint val="40000"/>
            <a:alpha val="90000"/>
            <a:hueOff val="0"/>
            <a:satOff val="0"/>
            <a:lumOff val="0"/>
            <a:alpha val="90196"/>
          </a:schemeClr>
        </a:lnRef>
        <a:fillRef idx="1">
          <a:schemeClr val="accent5">
            <a:tint val="40000"/>
            <a:alpha val="90000"/>
            <a:hueOff val="0"/>
            <a:satOff val="0"/>
            <a:lumOff val="0"/>
            <a:alpha val="90196"/>
          </a:schemeClr>
        </a:fillRef>
        <a:effectRef idx="0">
          <a:scrgbClr r="0" g="0" b="0"/>
        </a:effectRef>
        <a:fontRef idx="minor"/>
      </dsp:style>
      <dsp:txBody>
        <a:bodyPr rot="-5400000"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ts val="0"/>
            </a:spcAft>
            <a:buChar char="•"/>
          </a:pPr>
          <a:r>
            <a:rPr lang="zh-CN" altLang="en-US" sz="2000" b="1" dirty="0" smtClean="0">
              <a:solidFill>
                <a:schemeClr val="dk1"/>
              </a:solidFill>
              <a:latin typeface="微软雅黑" panose="020B0503020204020204" pitchFamily="34" charset="-122"/>
              <a:ea typeface="微软雅黑" panose="020B0503020204020204" pitchFamily="34" charset="-122"/>
            </a:rPr>
            <a:t>工作在数据链路层。</a:t>
          </a:r>
          <a:endParaRPr lang="zh-CN" altLang="en-US" sz="2000" b="1" dirty="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ts val="0"/>
            </a:spcAft>
            <a:buChar char="•"/>
          </a:pPr>
          <a:r>
            <a:rPr lang="zh-CN" altLang="en-US" sz="2000" b="1" dirty="0" smtClean="0">
              <a:solidFill>
                <a:schemeClr val="dk1"/>
              </a:solidFill>
              <a:latin typeface="微软雅黑" panose="020B0503020204020204" pitchFamily="34" charset="-122"/>
              <a:ea typeface="微软雅黑" panose="020B0503020204020204" pitchFamily="34" charset="-122"/>
            </a:rPr>
            <a:t>根据 </a:t>
          </a:r>
          <a:r>
            <a:rPr lang="en-US" altLang="en-US" sz="2000" b="1" dirty="0" smtClean="0">
              <a:solidFill>
                <a:schemeClr val="dk1"/>
              </a:solidFill>
              <a:latin typeface="微软雅黑" panose="020B0503020204020204" pitchFamily="34" charset="-122"/>
              <a:ea typeface="微软雅黑" panose="020B0503020204020204" pitchFamily="34" charset="-122"/>
            </a:rPr>
            <a:t>MAC </a:t>
          </a:r>
          <a:r>
            <a:rPr lang="zh-CN" altLang="en-US" sz="2000" b="1" dirty="0" smtClean="0">
              <a:solidFill>
                <a:schemeClr val="dk1"/>
              </a:solidFill>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solidFill>
              <a:schemeClr val="dk1"/>
            </a:solidFill>
            <a:latin typeface="微软雅黑" panose="020B0503020204020204" pitchFamily="34" charset="-122"/>
            <a:ea typeface="微软雅黑" panose="020B0503020204020204" pitchFamily="34" charset="-122"/>
          </a:endParaRPr>
        </a:p>
      </dsp:txBody>
      <dsp:txXfrm rot="5400000">
        <a:off x="4315398" y="-2120975"/>
        <a:ext cx="1232716" cy="5782845"/>
      </dsp:txXfrm>
    </dsp:sp>
    <dsp:sp modelId="{B903DF94-6FEE-4401-9797-6C1F42B1C9CC}">
      <dsp:nvSpPr>
        <dsp:cNvPr id="3" name="圆角矩形 2"/>
        <dsp:cNvSpPr/>
      </dsp:nvSpPr>
      <dsp:spPr bwMode="white">
        <a:xfrm>
          <a:off x="378712" y="0"/>
          <a:ext cx="1661621" cy="1540896"/>
        </a:xfrm>
        <a:prstGeom prst="roundRect">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sp:txBody>
      <dsp:txXfrm>
        <a:off x="378712" y="0"/>
        <a:ext cx="1661621" cy="1540896"/>
      </dsp:txXfrm>
    </dsp:sp>
    <dsp:sp modelId="{49D409B5-470A-4824-A486-F28F43FEC9BC}">
      <dsp:nvSpPr>
        <dsp:cNvPr id="6" name="同侧圆角矩形 5"/>
        <dsp:cNvSpPr/>
      </dsp:nvSpPr>
      <dsp:spPr bwMode="white">
        <a:xfrm rot="5400000">
          <a:off x="4315398" y="-503034"/>
          <a:ext cx="1232716" cy="5782845"/>
        </a:xfrm>
        <a:prstGeom prst="round2SameRect">
          <a:avLst/>
        </a:prstGeom>
      </dsp:spPr>
      <dsp:style>
        <a:lnRef idx="2">
          <a:schemeClr val="accent5">
            <a:tint val="40000"/>
            <a:alpha val="90000"/>
            <a:hueOff val="-10680000"/>
            <a:satOff val="50196"/>
            <a:lumOff val="3529"/>
            <a:alpha val="90196"/>
          </a:schemeClr>
        </a:lnRef>
        <a:fillRef idx="1">
          <a:schemeClr val="accent5">
            <a:tint val="40000"/>
            <a:alpha val="90000"/>
            <a:hueOff val="-10680000"/>
            <a:satOff val="50196"/>
            <a:lumOff val="3529"/>
            <a:alpha val="90196"/>
          </a:schemeClr>
        </a:fillRef>
        <a:effectRef idx="0">
          <a:scrgbClr r="0" g="0" b="0"/>
        </a:effectRef>
        <a:fontRef idx="minor"/>
      </dsp:style>
      <dsp:txBody>
        <a:bodyPr rot="-5400000" lIns="76200" tIns="38100" rIns="76200" bIns="381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ts val="0"/>
            </a:spcAft>
            <a:buChar char="•"/>
          </a:pPr>
          <a:r>
            <a:rPr lang="zh-CN" altLang="en-US" sz="2000" b="1" dirty="0" smtClean="0">
              <a:solidFill>
                <a:schemeClr val="dk1"/>
              </a:solidFill>
              <a:latin typeface="微软雅黑" panose="020B0503020204020204" pitchFamily="34" charset="-122"/>
              <a:ea typeface="微软雅黑" panose="020B0503020204020204" pitchFamily="34" charset="-122"/>
            </a:rPr>
            <a:t>工作在数据链路层。</a:t>
          </a:r>
          <a:endParaRPr lang="zh-CN" altLang="en-US" sz="2000" b="1" dirty="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ts val="0"/>
            </a:spcAft>
            <a:buChar char="•"/>
          </a:pPr>
          <a:r>
            <a:rPr lang="zh-CN" altLang="en-US" sz="2000" b="1" dirty="0" smtClean="0">
              <a:solidFill>
                <a:schemeClr val="dk1"/>
              </a:solidFill>
              <a:latin typeface="微软雅黑" panose="020B0503020204020204" pitchFamily="34" charset="-122"/>
              <a:ea typeface="微软雅黑" panose="020B0503020204020204" pitchFamily="34" charset="-122"/>
            </a:rPr>
            <a:t>多端口的网桥。</a:t>
          </a:r>
          <a:endParaRPr lang="zh-CN" altLang="en-US" sz="2000" b="1" dirty="0">
            <a:solidFill>
              <a:schemeClr val="dk1"/>
            </a:solidFill>
            <a:latin typeface="微软雅黑" panose="020B0503020204020204" pitchFamily="34" charset="-122"/>
            <a:ea typeface="微软雅黑" panose="020B0503020204020204" pitchFamily="34" charset="-122"/>
          </a:endParaRPr>
        </a:p>
        <a:p>
          <a:pPr marL="228600" lvl="1" indent="-228600">
            <a:lnSpc>
              <a:spcPct val="100000"/>
            </a:lnSpc>
            <a:spcBef>
              <a:spcPct val="0"/>
            </a:spcBef>
            <a:spcAft>
              <a:spcPts val="0"/>
            </a:spcAft>
            <a:buChar char="•"/>
          </a:pPr>
          <a:r>
            <a:rPr lang="zh-CN" altLang="en-US" sz="2000" b="1" dirty="0" smtClean="0">
              <a:solidFill>
                <a:schemeClr val="dk1"/>
              </a:solidFill>
              <a:latin typeface="微软雅黑" panose="020B0503020204020204" pitchFamily="34" charset="-122"/>
              <a:ea typeface="微软雅黑" panose="020B0503020204020204" pitchFamily="34" charset="-122"/>
            </a:rPr>
            <a:t>可明显地提高以太网的性能。</a:t>
          </a:r>
          <a:endParaRPr lang="zh-CN" altLang="en-US" sz="2000" b="1" dirty="0">
            <a:solidFill>
              <a:schemeClr val="dk1"/>
            </a:solidFill>
            <a:latin typeface="微软雅黑" panose="020B0503020204020204" pitchFamily="34" charset="-122"/>
            <a:ea typeface="微软雅黑" panose="020B0503020204020204" pitchFamily="34" charset="-122"/>
          </a:endParaRPr>
        </a:p>
      </dsp:txBody>
      <dsp:txXfrm rot="5400000">
        <a:off x="4315398" y="-503034"/>
        <a:ext cx="1232716" cy="5782845"/>
      </dsp:txXfrm>
    </dsp:sp>
    <dsp:sp modelId="{E226D937-2558-4357-B724-B830C97D69FA}">
      <dsp:nvSpPr>
        <dsp:cNvPr id="5" name="圆角矩形 4"/>
        <dsp:cNvSpPr/>
      </dsp:nvSpPr>
      <dsp:spPr bwMode="white">
        <a:xfrm>
          <a:off x="378712" y="1617940"/>
          <a:ext cx="1661621" cy="1540896"/>
        </a:xfrm>
        <a:prstGeom prst="roundRect">
          <a:avLst/>
        </a:prstGeom>
      </dsp:spPr>
      <dsp:style>
        <a:lnRef idx="2">
          <a:schemeClr val="lt1"/>
        </a:lnRef>
        <a:fillRef idx="1">
          <a:schemeClr val="accent5">
            <a:hueOff val="-9900000"/>
            <a:satOff val="40000"/>
            <a:lumOff val="8627"/>
            <a:alpha val="100000"/>
          </a:schemeClr>
        </a:fillRef>
        <a:effectRef idx="0">
          <a:scrgbClr r="0" g="0" b="0"/>
        </a:effectRef>
        <a:fontRef idx="minor">
          <a:schemeClr val="lt1"/>
        </a:fontRef>
      </dsp:style>
      <dsp:txBody>
        <a:bodyPr lIns="76200" tIns="38100" rIns="76200" bIns="381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sp:txBody>
      <dsp:txXfrm>
        <a:off x="378712" y="1617940"/>
        <a:ext cx="1661621" cy="15408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GIF"/><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anose="020B0503020204020204" pitchFamily="34" charset="-122"/>
                <a:ea typeface="微软雅黑" panose="020B0503020204020204" pitchFamily="34" charset="-122"/>
              </a:rPr>
              <a:t>谢希仁 编著</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anose="020B0503020204020204" pitchFamily="34" charset="-122"/>
                <a:ea typeface="微软雅黑" panose="020B0503020204020204" pitchFamily="34" charset="-122"/>
              </a:rPr>
              <a:t>计算机网络 </a:t>
            </a:r>
            <a:r>
              <a:rPr lang="en-US" altLang="zh-CN" sz="1100" b="1" dirty="0" smtClean="0">
                <a:solidFill>
                  <a:srgbClr val="0070C0"/>
                </a:solidFill>
                <a:latin typeface="微软雅黑" panose="020B0503020204020204" pitchFamily="34" charset="-122"/>
                <a:ea typeface="微软雅黑" panose="020B0503020204020204" pitchFamily="34" charset="-122"/>
              </a:rPr>
              <a:t>(</a:t>
            </a:r>
            <a:r>
              <a:rPr lang="zh-CN" altLang="en-US" sz="1100" b="1" dirty="0" smtClean="0">
                <a:solidFill>
                  <a:srgbClr val="0070C0"/>
                </a:solidFill>
                <a:latin typeface="微软雅黑" panose="020B0503020204020204" pitchFamily="34" charset="-122"/>
                <a:ea typeface="微软雅黑" panose="020B0503020204020204" pitchFamily="34" charset="-122"/>
              </a:rPr>
              <a:t>第 </a:t>
            </a:r>
            <a:r>
              <a:rPr lang="en-US" altLang="zh-CN" sz="1100" b="1" dirty="0" smtClean="0">
                <a:solidFill>
                  <a:srgbClr val="0070C0"/>
                </a:solidFill>
                <a:latin typeface="微软雅黑" panose="020B0503020204020204" pitchFamily="34" charset="-122"/>
                <a:ea typeface="微软雅黑" panose="020B0503020204020204" pitchFamily="34" charset="-122"/>
              </a:rPr>
              <a:t>8 </a:t>
            </a:r>
            <a:r>
              <a:rPr lang="zh-CN" altLang="en-US" sz="1100" b="1" dirty="0" smtClean="0">
                <a:solidFill>
                  <a:srgbClr val="0070C0"/>
                </a:solidFill>
                <a:latin typeface="微软雅黑" panose="020B0503020204020204" pitchFamily="34" charset="-122"/>
                <a:ea typeface="微软雅黑" panose="020B0503020204020204" pitchFamily="34" charset="-122"/>
              </a:rPr>
              <a:t>版</a:t>
            </a:r>
            <a:r>
              <a:rPr lang="en-US" altLang="zh-CN" sz="1100" b="1" dirty="0" smtClean="0">
                <a:solidFill>
                  <a:srgbClr val="0070C0"/>
                </a:solidFill>
                <a:latin typeface="微软雅黑" panose="020B0503020204020204" pitchFamily="34" charset="-122"/>
                <a:ea typeface="微软雅黑" panose="020B0503020204020204" pitchFamily="34" charset="-122"/>
              </a:rPr>
              <a:t>)</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pic>
        <p:nvPicPr>
          <p:cNvPr id="16" name="图片 15"/>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ln>
        </p:spPr>
        <p:txBody>
          <a:bodyPr wrap="none" anchor="ctr"/>
          <a:lstStyle/>
          <a:p>
            <a:pPr algn="ctr" eaLnBrk="0" hangingPunct="0"/>
            <a:endParaRPr lang="fr-FR">
              <a:cs typeface="Arial" panose="020B0604020202020204" pitchFamily="34" charset="0"/>
            </a:endParaRPr>
          </a:p>
        </p:txBody>
      </p:sp>
      <p:pic>
        <p:nvPicPr>
          <p:cNvPr id="19" name="图片 1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image" Target="../media/image17.png"/></Relationships>
</file>

<file path=ppt/slides/_rels/slide1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image" Target="../media/image17.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7.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image" Target="../media/image16.wmf"/></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3.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image" Target="../media/image13.wmf"/></Relationships>
</file>

<file path=ppt/slides/_rels/slide9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image" Target="../media/image17.png"/><Relationship Id="rId2" Type="http://schemas.openxmlformats.org/officeDocument/2006/relationships/image" Target="../media/image18.wmf"/><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anose="020B0503020204020204" pitchFamily="34" charset="-122"/>
                <a:ea typeface="微软雅黑" panose="020B0503020204020204" pitchFamily="34" charset="-122"/>
              </a:rPr>
              <a:t>数</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据</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链</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路</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层</a:t>
            </a:r>
            <a:endParaRPr lang="fr-FR" altLang="zh-CN" sz="55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anose="020B0503020204020204" pitchFamily="34" charset="-122"/>
                <a:ea typeface="微软雅黑" panose="020B0503020204020204" pitchFamily="34" charset="-122"/>
              </a:rPr>
              <a:t>第 </a:t>
            </a:r>
            <a:r>
              <a:rPr lang="fr-FR" altLang="zh-CN" sz="2800" b="1" dirty="0">
                <a:solidFill>
                  <a:schemeClr val="bg1"/>
                </a:solidFill>
                <a:latin typeface="微软雅黑" panose="020B0503020204020204" pitchFamily="34" charset="-122"/>
                <a:ea typeface="微软雅黑" panose="020B0503020204020204" pitchFamily="34" charset="-122"/>
              </a:rPr>
              <a:t>3</a:t>
            </a:r>
            <a:r>
              <a:rPr lang="fr-FR" altLang="zh-CN" sz="2800" b="1" dirty="0" smtClean="0">
                <a:solidFill>
                  <a:schemeClr val="bg1"/>
                </a:solidFill>
                <a:latin typeface="微软雅黑" panose="020B0503020204020204" pitchFamily="34" charset="-122"/>
                <a:ea typeface="微软雅黑" panose="020B0503020204020204" pitchFamily="34" charset="-122"/>
              </a:rPr>
              <a:t> 章</a:t>
            </a:r>
            <a:endParaRPr lang="fr-FR" altLang="zh-CN" sz="2800" b="1" dirty="0">
              <a:solidFill>
                <a:schemeClr val="bg1"/>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anose="020B0503020204020204" pitchFamily="34" charset="-122"/>
                <a:ea typeface="微软雅黑" panose="020B0503020204020204" pitchFamily="34" charset="-122"/>
              </a:rPr>
              <a:t>谢希仁  编著</a:t>
            </a:r>
            <a:endParaRPr lang="fr-FR" sz="1200" b="1" dirty="0">
              <a:solidFill>
                <a:srgbClr val="00B0F0"/>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anose="020B0503020204020204" pitchFamily="34" charset="-122"/>
                <a:ea typeface="微软雅黑" panose="020B0503020204020204" pitchFamily="34" charset="-122"/>
              </a:rPr>
              <a:t>计算机网络（</a:t>
            </a:r>
            <a:r>
              <a:rPr lang="fr-FR" sz="1600" b="1" dirty="0" smtClean="0">
                <a:solidFill>
                  <a:srgbClr val="00B0F0"/>
                </a:solidFill>
                <a:latin typeface="微软雅黑" panose="020B0503020204020204" pitchFamily="34" charset="-122"/>
                <a:ea typeface="微软雅黑" panose="020B0503020204020204" pitchFamily="34" charset="-122"/>
              </a:rPr>
              <a:t>第 8 版</a:t>
            </a:r>
            <a:r>
              <a:rPr lang="fr-FR" sz="1600" b="1" dirty="0">
                <a:solidFill>
                  <a:srgbClr val="00B0F0"/>
                </a:solidFill>
                <a:latin typeface="微软雅黑" panose="020B0503020204020204" pitchFamily="34" charset="-122"/>
                <a:ea typeface="微软雅黑" panose="020B0503020204020204" pitchFamily="34" charset="-122"/>
              </a:rPr>
              <a:t>）</a:t>
            </a:r>
            <a:endParaRPr lang="fr-FR" sz="1600" b="1" dirty="0">
              <a:solidFill>
                <a:srgbClr val="00B0F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数据链路</a:t>
            </a:r>
            <a:r>
              <a:rPr lang="zh-CN" altLang="en-US" sz="2000" b="1" dirty="0">
                <a:solidFill>
                  <a:schemeClr val="bg1"/>
                </a:solidFill>
                <a:latin typeface="微软雅黑" panose="020B0503020204020204" pitchFamily="34" charset="-122"/>
                <a:ea typeface="微软雅黑" panose="020B0503020204020204" pitchFamily="34" charset="-122"/>
              </a:rPr>
              <a:t>和帧</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三</a:t>
            </a:r>
            <a:r>
              <a:rPr lang="zh-CN" altLang="en-US" sz="2000" b="1" dirty="0">
                <a:solidFill>
                  <a:schemeClr val="bg1"/>
                </a:solidFill>
                <a:latin typeface="微软雅黑" panose="020B0503020204020204" pitchFamily="34" charset="-122"/>
                <a:ea typeface="微软雅黑" panose="020B0503020204020204" pitchFamily="34" charset="-122"/>
              </a:rPr>
              <a:t>个基本问题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3.1</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使用点对点信道的数据链路层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网桥与以太网交换机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实质上是</a:t>
            </a:r>
            <a:r>
              <a:rPr lang="zh-CN" altLang="en-US" sz="2000" b="1" dirty="0">
                <a:latin typeface="微软雅黑" panose="020B0503020204020204" pitchFamily="34" charset="-122"/>
                <a:ea typeface="微软雅黑" panose="020B0503020204020204" pitchFamily="34" charset="-122"/>
              </a:rPr>
              <a:t>一个</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接口网桥</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通常有</a:t>
            </a:r>
            <a:r>
              <a:rPr lang="zh-CN" altLang="en-US" b="1" dirty="0">
                <a:latin typeface="微软雅黑" panose="020B0503020204020204" pitchFamily="34" charset="-122"/>
                <a:ea typeface="微软雅黑" panose="020B0503020204020204" pitchFamily="34" charset="-122"/>
              </a:rPr>
              <a:t>十几个或更多的接口。</a:t>
            </a:r>
            <a:endParaRPr lang="zh-CN" altLang="en-US"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每个接口都直接与一个单台主机或另一个以太网交换机相连，并且一般都工作在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以太网交换机具有</a:t>
            </a:r>
            <a:r>
              <a:rPr lang="zh-CN" altLang="en-US" sz="2000" b="1" dirty="0">
                <a:solidFill>
                  <a:srgbClr val="0000FF"/>
                </a:solidFill>
                <a:latin typeface="微软雅黑" panose="020B0503020204020204" pitchFamily="34" charset="-122"/>
                <a:ea typeface="微软雅黑" panose="020B0503020204020204" pitchFamily="34" charset="-122"/>
              </a:rPr>
              <a:t>并行性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能同时连通多对接口，使多对主机能同时通信</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相互通信的主机</a:t>
            </a:r>
            <a:r>
              <a:rPr lang="zh-CN" altLang="en-US" b="1" dirty="0" smtClean="0">
                <a:latin typeface="微软雅黑" panose="020B0503020204020204" pitchFamily="34" charset="-122"/>
                <a:ea typeface="微软雅黑" panose="020B0503020204020204" pitchFamily="34" charset="-122"/>
              </a:rPr>
              <a:t>都独占</a:t>
            </a:r>
            <a:r>
              <a:rPr lang="zh-CN" altLang="en-US" b="1" dirty="0">
                <a:latin typeface="微软雅黑" panose="020B0503020204020204" pitchFamily="34" charset="-122"/>
                <a:ea typeface="微软雅黑" panose="020B0503020204020204" pitchFamily="34" charset="-122"/>
              </a:rPr>
              <a:t>传输媒体，无碰撞地传输数据</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每一个端口和连接到端口的主机构成了一个碰撞</a:t>
            </a:r>
            <a:r>
              <a:rPr lang="zh-CN" altLang="en-US" b="1" dirty="0" smtClean="0">
                <a:latin typeface="微软雅黑" panose="020B0503020204020204" pitchFamily="34" charset="-122"/>
                <a:ea typeface="微软雅黑" panose="020B0503020204020204" pitchFamily="34" charset="-122"/>
              </a:rPr>
              <a:t>域</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以太网交换机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8"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3"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6"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anose="020B0503020204020204" pitchFamily="34" charset="-122"/>
                <a:ea typeface="微软雅黑" panose="020B0503020204020204" pitchFamily="34" charset="-122"/>
              </a:rPr>
              <a:t>以太网</a:t>
            </a:r>
            <a:r>
              <a:rPr lang="zh-CN" altLang="en-US" b="1" dirty="0">
                <a:latin typeface="微软雅黑" panose="020B0503020204020204" pitchFamily="34" charset="-122"/>
                <a:ea typeface="微软雅黑" panose="020B0503020204020204" pitchFamily="34" charset="-122"/>
              </a:rPr>
              <a:t>交换机</a:t>
            </a:r>
            <a:r>
              <a:rPr lang="zh-CN" altLang="en-US" b="1" dirty="0" smtClean="0">
                <a:latin typeface="微软雅黑" panose="020B0503020204020204" pitchFamily="34" charset="-122"/>
                <a:ea typeface="微软雅黑" panose="020B0503020204020204" pitchFamily="34" charset="-122"/>
              </a:rPr>
              <a:t>的每个接口都是一个碰撞域</a:t>
            </a:r>
            <a:endParaRPr lang="fr-FR"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接口</a:t>
            </a:r>
            <a:r>
              <a:rPr lang="zh-CN" altLang="en-US" sz="2000" b="1" dirty="0">
                <a:solidFill>
                  <a:srgbClr val="0000FF"/>
                </a:solidFill>
                <a:latin typeface="微软雅黑" panose="020B0503020204020204" pitchFamily="34" charset="-122"/>
                <a:ea typeface="微软雅黑" panose="020B0503020204020204" pitchFamily="34" charset="-122"/>
              </a:rPr>
              <a:t>有</a:t>
            </a:r>
            <a:r>
              <a:rPr lang="zh-CN" altLang="en-US" sz="2000" b="1" dirty="0" smtClean="0">
                <a:solidFill>
                  <a:srgbClr val="0000FF"/>
                </a:solidFill>
                <a:latin typeface="微软雅黑" panose="020B0503020204020204" pitchFamily="34" charset="-122"/>
                <a:ea typeface="微软雅黑" panose="020B0503020204020204" pitchFamily="34" charset="-122"/>
              </a:rPr>
              <a:t>存储器</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插即</a:t>
            </a:r>
            <a:r>
              <a:rPr lang="zh-CN" altLang="en-US" sz="2000" b="1" dirty="0" smtClean="0">
                <a:solidFill>
                  <a:srgbClr val="0000FF"/>
                </a:solidFill>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其</a:t>
            </a:r>
            <a:r>
              <a:rPr lang="zh-CN" altLang="en-US" sz="2000" b="1" dirty="0">
                <a:latin typeface="微软雅黑" panose="020B0503020204020204" pitchFamily="34" charset="-122"/>
                <a:ea typeface="微软雅黑" panose="020B0503020204020204" pitchFamily="34" charset="-122"/>
              </a:rPr>
              <a:t>内部的帧</a:t>
            </a:r>
            <a:r>
              <a:rPr lang="zh-CN" altLang="en-US" sz="2000" b="1" dirty="0">
                <a:solidFill>
                  <a:srgbClr val="C00000"/>
                </a:solidFill>
                <a:latin typeface="微软雅黑" panose="020B0503020204020204" pitchFamily="34" charset="-122"/>
                <a:ea typeface="微软雅黑" panose="020B0503020204020204" pitchFamily="34" charset="-122"/>
              </a:rPr>
              <a:t>交换表</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地址表</a:t>
            </a:r>
            <a:r>
              <a:rPr lang="zh-CN" altLang="en-US" sz="2000" b="1" dirty="0">
                <a:latin typeface="微软雅黑" panose="020B0503020204020204" pitchFamily="34" charset="-122"/>
                <a:ea typeface="微软雅黑" panose="020B0503020204020204" pitchFamily="34" charset="-122"/>
              </a:rPr>
              <a:t>）是通过</a:t>
            </a:r>
            <a:r>
              <a:rPr lang="zh-CN" altLang="en-US" sz="2000" b="1" dirty="0">
                <a:solidFill>
                  <a:srgbClr val="C00000"/>
                </a:solidFill>
                <a:latin typeface="微软雅黑" panose="020B0503020204020204" pitchFamily="34" charset="-122"/>
                <a:ea typeface="微软雅黑" panose="020B0503020204020204" pitchFamily="34" charset="-122"/>
              </a:rPr>
              <a:t>自学习算法</a:t>
            </a:r>
            <a:r>
              <a:rPr lang="zh-CN" altLang="en-US" sz="2000" b="1" dirty="0">
                <a:latin typeface="微软雅黑" panose="020B0503020204020204" pitchFamily="34" charset="-122"/>
                <a:ea typeface="微软雅黑" panose="020B0503020204020204" pitchFamily="34" charset="-122"/>
              </a:rPr>
              <a:t>自动地逐渐建立起来的。这种交换表就是一个内容可寻址存储器</a:t>
            </a:r>
            <a:r>
              <a:rPr lang="en-US" altLang="zh-CN" sz="2000" b="1" dirty="0">
                <a:latin typeface="微软雅黑" panose="020B0503020204020204" pitchFamily="34" charset="-122"/>
                <a:ea typeface="微软雅黑" panose="020B0503020204020204" pitchFamily="34" charset="-122"/>
              </a:rPr>
              <a:t>CAM (Content addressable Memory</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smtClean="0">
                <a:solidFill>
                  <a:srgbClr val="0000FF"/>
                </a:solidFill>
                <a:latin typeface="微软雅黑" panose="020B0503020204020204" pitchFamily="34" charset="-122"/>
                <a:ea typeface="微软雅黑" panose="020B0503020204020204" pitchFamily="34" charset="-122"/>
              </a:rPr>
              <a:t>专用</a:t>
            </a:r>
            <a:r>
              <a:rPr lang="zh-CN" altLang="en-US" sz="2000" b="1" dirty="0">
                <a:solidFill>
                  <a:srgbClr val="0000FF"/>
                </a:solidFill>
                <a:latin typeface="微软雅黑" panose="020B0503020204020204" pitchFamily="34" charset="-122"/>
                <a:ea typeface="微软雅黑" panose="020B0503020204020204" pitchFamily="34" charset="-122"/>
              </a:rPr>
              <a:t>的交换结构芯片</a:t>
            </a:r>
            <a:r>
              <a:rPr lang="zh-CN" altLang="en-US" sz="2000" b="1" dirty="0">
                <a:latin typeface="微软雅黑" panose="020B0503020204020204" pitchFamily="34" charset="-122"/>
                <a:ea typeface="微软雅黑" panose="020B0503020204020204" pitchFamily="34" charset="-122"/>
              </a:rPr>
              <a:t>，用硬件转发，其转发速率要比使用软件转发的网桥快很多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个用户共享集线器提供的带宽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平均每个用户仅占有 </a:t>
            </a:r>
            <a:r>
              <a:rPr lang="en-US" altLang="zh-CN" sz="1600" b="1" dirty="0">
                <a:latin typeface="微软雅黑" panose="020B0503020204020204" pitchFamily="34" charset="-122"/>
                <a:ea typeface="微软雅黑" panose="020B0503020204020204" pitchFamily="34" charset="-122"/>
              </a:rPr>
              <a:t>B/N </a:t>
            </a:r>
            <a:r>
              <a:rPr lang="zh-CN" altLang="en-US" sz="1600" b="1" dirty="0">
                <a:latin typeface="微软雅黑" panose="020B0503020204020204" pitchFamily="34" charset="-122"/>
                <a:ea typeface="微软雅黑" panose="020B0503020204020204" pitchFamily="34" charset="-122"/>
              </a:rPr>
              <a:t>的带宽。</a:t>
            </a:r>
            <a:endParaRPr lang="zh-CN" altLang="en-US" sz="1600" b="1" dirty="0">
              <a:latin typeface="微软雅黑" panose="020B0503020204020204" pitchFamily="34" charset="-122"/>
              <a:ea typeface="微软雅黑" panose="020B0503020204020204" pitchFamily="34" charset="-122"/>
            </a:endParaRP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交换机为每个端口提供带宽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en-US" altLang="zh-CN" sz="1600" b="1" dirty="0" smtClean="0">
                <a:latin typeface="微软雅黑" panose="020B0503020204020204" pitchFamily="34" charset="-122"/>
                <a:ea typeface="微软雅黑" panose="020B0503020204020204" pitchFamily="34" charset="-122"/>
              </a:rPr>
              <a:t>N </a:t>
            </a:r>
            <a:r>
              <a:rPr lang="zh-CN" altLang="en-US" sz="1600" b="1" dirty="0" smtClean="0">
                <a:latin typeface="微软雅黑" panose="020B0503020204020204" pitchFamily="34" charset="-122"/>
                <a:ea typeface="微软雅黑" panose="020B0503020204020204" pitchFamily="34" charset="-122"/>
              </a:rPr>
              <a:t>个用户，每个用户独占带宽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a:t>
            </a:r>
            <a:r>
              <a:rPr lang="zh-CN" altLang="en-US" sz="1600" b="1" dirty="0">
                <a:latin typeface="微软雅黑" panose="020B0503020204020204" pitchFamily="34" charset="-122"/>
                <a:ea typeface="微软雅黑" panose="020B0503020204020204" pitchFamily="34" charset="-122"/>
              </a:rPr>
              <a:t>总容量达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 N </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存储转发方式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把整个数据帧先</a:t>
            </a:r>
            <a:r>
              <a:rPr lang="zh-CN" altLang="en-US" b="1" dirty="0" smtClean="0">
                <a:latin typeface="微软雅黑" panose="020B0503020204020204" pitchFamily="34" charset="-122"/>
                <a:ea typeface="微软雅黑" panose="020B0503020204020204" pitchFamily="34" charset="-122"/>
              </a:rPr>
              <a:t>缓存，再</a:t>
            </a:r>
            <a:r>
              <a:rPr lang="zh-CN" altLang="en-US" b="1" dirty="0">
                <a:latin typeface="微软雅黑" panose="020B0503020204020204" pitchFamily="34" charset="-122"/>
                <a:ea typeface="微软雅黑" panose="020B0503020204020204" pitchFamily="34" charset="-122"/>
              </a:rPr>
              <a:t>进行处理。</a:t>
            </a:r>
            <a:endParaRPr lang="zh-CN" altLang="en-US"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以太网交换机的交换方式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直通 </a:t>
            </a:r>
            <a:r>
              <a:rPr lang="en-US" altLang="zh-CN" sz="2000" b="1" dirty="0">
                <a:solidFill>
                  <a:srgbClr val="0000FF"/>
                </a:solidFill>
                <a:latin typeface="微软雅黑" panose="020B0503020204020204" pitchFamily="34" charset="-122"/>
                <a:ea typeface="微软雅黑" panose="020B0503020204020204" pitchFamily="34" charset="-122"/>
              </a:rPr>
              <a:t>(cut-through) </a:t>
            </a:r>
            <a:r>
              <a:rPr lang="zh-CN" altLang="en-US" sz="2000" b="1" dirty="0">
                <a:solidFill>
                  <a:srgbClr val="0000FF"/>
                </a:solidFill>
                <a:latin typeface="微软雅黑" panose="020B0503020204020204" pitchFamily="34" charset="-122"/>
                <a:ea typeface="微软雅黑" panose="020B0503020204020204" pitchFamily="34" charset="-122"/>
              </a:rPr>
              <a:t>方式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接收数据帧的</a:t>
            </a:r>
            <a:r>
              <a:rPr lang="zh-CN" altLang="en-US" b="1" dirty="0" smtClean="0">
                <a:latin typeface="微软雅黑" panose="020B0503020204020204" pitchFamily="34" charset="-122"/>
                <a:ea typeface="微软雅黑" panose="020B0503020204020204" pitchFamily="34" charset="-122"/>
              </a:rPr>
              <a:t>同时立即</a:t>
            </a:r>
            <a:r>
              <a:rPr lang="zh-CN" altLang="en-US" b="1" dirty="0">
                <a:latin typeface="微软雅黑" panose="020B0503020204020204" pitchFamily="34" charset="-122"/>
                <a:ea typeface="微软雅黑" panose="020B0503020204020204" pitchFamily="34" charset="-122"/>
              </a:rPr>
              <a:t>按数据帧的目的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地址决定该帧的转发</a:t>
            </a:r>
            <a:r>
              <a:rPr lang="zh-CN" altLang="en-US" b="1" dirty="0" smtClean="0">
                <a:latin typeface="微软雅黑" panose="020B0503020204020204" pitchFamily="34" charset="-122"/>
                <a:ea typeface="微软雅黑" panose="020B0503020204020204" pitchFamily="34" charset="-122"/>
              </a:rPr>
              <a:t>接口。</a:t>
            </a:r>
            <a:endParaRPr lang="zh-CN" altLang="en-US"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缺点：不</a:t>
            </a:r>
            <a:r>
              <a:rPr lang="zh-CN" altLang="en-US" b="1" dirty="0">
                <a:latin typeface="微软雅黑" panose="020B0503020204020204" pitchFamily="34" charset="-122"/>
                <a:ea typeface="微软雅黑" panose="020B0503020204020204" pitchFamily="34" charset="-122"/>
              </a:rPr>
              <a:t>检查差错就直接将帧转发出去</a:t>
            </a:r>
            <a:r>
              <a:rPr lang="zh-CN" altLang="en-US" b="1" dirty="0" smtClean="0">
                <a:latin typeface="微软雅黑" panose="020B0503020204020204" pitchFamily="34" charset="-122"/>
                <a:ea typeface="微软雅黑" panose="020B0503020204020204" pitchFamily="34" charset="-122"/>
              </a:rPr>
              <a:t>，有可能转发无效帧。</a:t>
            </a:r>
            <a:endParaRPr lang="zh-CN" altLang="en-US" b="1" dirty="0">
              <a:latin typeface="微软雅黑" panose="020B0503020204020204" pitchFamily="34" charset="-122"/>
              <a:ea typeface="微软雅黑" panose="020B0503020204020204"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直通</a:t>
            </a:r>
            <a:r>
              <a:rPr lang="zh-CN" altLang="en-US" sz="1200" b="1" dirty="0" smtClean="0">
                <a:latin typeface="微软雅黑" panose="020B0503020204020204" pitchFamily="34" charset="-122"/>
                <a:ea typeface="微软雅黑" panose="020B0503020204020204" pitchFamily="34" charset="-122"/>
              </a:rPr>
              <a:t>方式</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anose="020B0503020204020204" pitchFamily="34" charset="-122"/>
                    <a:ea typeface="微软雅黑" panose="020B0503020204020204" pitchFamily="34" charset="-122"/>
                  </a:rPr>
                  <a:t>MAC </a:t>
                </a:r>
                <a:r>
                  <a:rPr kumimoji="1" lang="zh-CN" altLang="en-US" sz="1100" b="1" dirty="0" smtClean="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anose="020B0503020204020204" pitchFamily="34" charset="-122"/>
                  <a:ea typeface="微软雅黑" panose="020B0503020204020204" pitchFamily="34" charset="-122"/>
                </a:rPr>
                <a:t>开始时，交换表是</a:t>
              </a:r>
              <a:r>
                <a:rPr lang="zh-CN" altLang="en-US" sz="1600" b="1" dirty="0">
                  <a:latin typeface="微软雅黑" panose="020B0503020204020204" pitchFamily="34" charset="-122"/>
                  <a:ea typeface="微软雅黑" panose="020B0503020204020204" pitchFamily="34" charset="-122"/>
                </a:rPr>
                <a:t>空的</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交换机收到帧后，先查找交换表。没有查到应从哪个接口转发这个</a:t>
            </a:r>
            <a:r>
              <a:rPr lang="zh-CN" altLang="en-US" sz="1400" b="1" dirty="0" smtClean="0">
                <a:latin typeface="微软雅黑" panose="020B0503020204020204" pitchFamily="34" charset="-122"/>
                <a:ea typeface="微软雅黑" panose="020B0503020204020204" pitchFamily="34" charset="-122"/>
              </a:rPr>
              <a:t>帧给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先向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和接口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交换机向</a:t>
            </a:r>
            <a:r>
              <a:rPr lang="zh-CN" altLang="en-US" sz="1400" b="1" dirty="0">
                <a:latin typeface="微软雅黑" panose="020B0503020204020204" pitchFamily="34" charset="-122"/>
                <a:ea typeface="微软雅黑" panose="020B0503020204020204" pitchFamily="34" charset="-122"/>
              </a:rPr>
              <a:t>除</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以外</a:t>
            </a:r>
            <a:r>
              <a:rPr lang="zh-CN" altLang="en-US" sz="1400" b="1" dirty="0">
                <a:latin typeface="微软雅黑" panose="020B0503020204020204" pitchFamily="34" charset="-122"/>
                <a:ea typeface="微软雅黑" panose="020B0503020204020204" pitchFamily="34" charset="-122"/>
              </a:rPr>
              <a:t>的所有的接口广播这个帧。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60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00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00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7"/>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由于与该帧的目的地址不相符，</a:t>
            </a:r>
            <a:r>
              <a:rPr lang="en-US" altLang="zh-CN" sz="1400" b="1" dirty="0" smtClean="0">
                <a:latin typeface="微软雅黑" panose="020B0503020204020204" pitchFamily="34" charset="-122"/>
                <a:ea typeface="微软雅黑" panose="020B0503020204020204" pitchFamily="34" charset="-122"/>
              </a:rPr>
              <a:t>C </a:t>
            </a:r>
            <a:r>
              <a:rPr lang="zh-CN" altLang="en-US" sz="1400" b="1" dirty="0" smtClean="0">
                <a:latin typeface="微软雅黑" panose="020B0503020204020204" pitchFamily="34" charset="-122"/>
                <a:ea typeface="微软雅黑" panose="020B0503020204020204" pitchFamily="34" charset="-122"/>
              </a:rPr>
              <a:t>和 </a:t>
            </a:r>
            <a:r>
              <a:rPr lang="en-US" altLang="zh-CN" sz="1400" b="1" dirty="0" smtClean="0">
                <a:latin typeface="微软雅黑" panose="020B0503020204020204" pitchFamily="34" charset="-122"/>
                <a:ea typeface="微软雅黑" panose="020B0503020204020204" pitchFamily="34" charset="-122"/>
              </a:rPr>
              <a:t>D </a:t>
            </a:r>
            <a:r>
              <a:rPr lang="zh-CN" altLang="en-US" sz="1400" b="1" dirty="0" smtClean="0">
                <a:latin typeface="微软雅黑" panose="020B0503020204020204" pitchFamily="34" charset="-122"/>
                <a:ea typeface="微软雅黑" panose="020B0503020204020204" pitchFamily="34" charset="-122"/>
              </a:rPr>
              <a:t>将丢弃该帧。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交换机收到帧后，先查找交换表。发现交换表中的 </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地址有 </a:t>
            </a:r>
            <a:r>
              <a:rPr lang="en-US" altLang="zh-CN" sz="1400" b="1" dirty="0" smtClean="0">
                <a:latin typeface="微软雅黑" panose="020B0503020204020204" pitchFamily="34" charset="-122"/>
                <a:ea typeface="微软雅黑" panose="020B0503020204020204" pitchFamily="34" charset="-122"/>
              </a:rPr>
              <a:t>A</a:t>
            </a:r>
            <a:r>
              <a:rPr lang="zh-CN" altLang="en-US" sz="1400" b="1" dirty="0" smtClean="0">
                <a:latin typeface="微软雅黑" panose="020B0503020204020204" pitchFamily="34" charset="-122"/>
                <a:ea typeface="微软雅黑" panose="020B0503020204020204" pitchFamily="34" charset="-122"/>
              </a:rPr>
              <a:t>，表明</a:t>
            </a:r>
            <a:r>
              <a:rPr lang="zh-CN" altLang="en-US" sz="1400" b="1" dirty="0">
                <a:latin typeface="微软雅黑" panose="020B0503020204020204" pitchFamily="34" charset="-122"/>
                <a:ea typeface="微软雅黑" panose="020B0503020204020204" pitchFamily="34" charset="-122"/>
              </a:rPr>
              <a:t>要发送</a:t>
            </a:r>
            <a:r>
              <a:rPr lang="zh-CN" altLang="en-US" sz="1400" b="1" dirty="0" smtClean="0">
                <a:latin typeface="微软雅黑" panose="020B0503020204020204" pitchFamily="34" charset="-122"/>
                <a:ea typeface="微软雅黑" panose="020B0503020204020204" pitchFamily="34" charset="-122"/>
              </a:rPr>
              <a:t>给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的</a:t>
            </a:r>
            <a:r>
              <a:rPr lang="zh-CN" altLang="en-US" sz="1400" b="1" dirty="0">
                <a:latin typeface="微软雅黑" panose="020B0503020204020204" pitchFamily="34" charset="-122"/>
                <a:ea typeface="微软雅黑" panose="020B0503020204020204" pitchFamily="34" charset="-122"/>
              </a:rPr>
              <a:t>帧应从</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转发</a:t>
            </a:r>
            <a:r>
              <a:rPr lang="zh-CN" altLang="en-US" sz="1400" b="1" dirty="0">
                <a:latin typeface="微软雅黑" panose="020B0503020204020204" pitchFamily="34" charset="-122"/>
                <a:ea typeface="微软雅黑" panose="020B0503020204020204" pitchFamily="34" charset="-122"/>
              </a:rPr>
              <a:t>出去。于是就把这个帧传送到接口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转发给 </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和接口 </a:t>
            </a:r>
            <a:r>
              <a:rPr lang="en-US" altLang="zh-CN" sz="1400" b="1" dirty="0" smtClean="0">
                <a:latin typeface="微软雅黑" panose="020B0503020204020204" pitchFamily="34" charset="-122"/>
                <a:ea typeface="微软雅黑" panose="020B0503020204020204" pitchFamily="34" charset="-122"/>
              </a:rPr>
              <a:t>3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69" name="表格 68"/>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gridCol w="864830"/>
                <a:gridCol w="589137"/>
                <a:gridCol w="628932"/>
                <a:gridCol w="479432"/>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60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80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3.1.1  </a:t>
            </a:r>
            <a:r>
              <a:rPr lang="zh-CN" altLang="en-US" sz="2400" b="1" dirty="0">
                <a:solidFill>
                  <a:schemeClr val="bg1"/>
                </a:solidFill>
                <a:latin typeface="微软雅黑" panose="020B0503020204020204" pitchFamily="34" charset="-122"/>
                <a:ea typeface="微软雅黑" panose="020B0503020204020204" pitchFamily="34" charset="-122"/>
              </a:rPr>
              <a:t>数据链路和</a:t>
            </a:r>
            <a:r>
              <a:rPr lang="zh-CN" altLang="en-US" sz="2400" b="1" dirty="0" smtClean="0">
                <a:solidFill>
                  <a:schemeClr val="bg1"/>
                </a:solidFill>
                <a:latin typeface="微软雅黑" panose="020B0503020204020204" pitchFamily="34" charset="-122"/>
                <a:ea typeface="微软雅黑" panose="020B0503020204020204" pitchFamily="34" charset="-122"/>
              </a:rPr>
              <a:t>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链路 </a:t>
            </a:r>
            <a:r>
              <a:rPr lang="en-US" altLang="zh-CN" sz="2000" b="1" dirty="0">
                <a:solidFill>
                  <a:srgbClr val="C00000"/>
                </a:solidFill>
                <a:latin typeface="微软雅黑" panose="020B0503020204020204" pitchFamily="34" charset="-122"/>
                <a:ea typeface="微软雅黑" panose="020B0503020204020204" pitchFamily="34" charset="-122"/>
              </a:rPr>
              <a:t>(link) </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一条无源的点到点的物理线路段，中间</a:t>
            </a:r>
            <a:r>
              <a:rPr lang="zh-CN" altLang="en-US" sz="2000" b="1" dirty="0">
                <a:solidFill>
                  <a:srgbClr val="0000FF"/>
                </a:solidFill>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任何其他的交换结点。</a:t>
            </a:r>
            <a:endParaRPr lang="zh-CN" altLang="en-US" sz="2000" b="1" dirty="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一条链路只是一条通路的一个组成部分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物理链路。</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SzPct val="75000"/>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数据链路 </a:t>
            </a:r>
            <a:r>
              <a:rPr lang="en-US" altLang="zh-CN" sz="2000" b="1" dirty="0">
                <a:solidFill>
                  <a:srgbClr val="C00000"/>
                </a:solidFill>
                <a:latin typeface="微软雅黑" panose="020B0503020204020204" pitchFamily="34" charset="-122"/>
                <a:ea typeface="微软雅黑" panose="020B0503020204020204" pitchFamily="34" charset="-122"/>
              </a:rPr>
              <a:t>(data link)</a:t>
            </a:r>
            <a:r>
              <a:rPr lang="zh-CN" altLang="en-US" sz="2000" b="1" dirty="0">
                <a:solidFill>
                  <a:srgbClr val="C00000"/>
                </a:solidFill>
                <a:latin typeface="微软雅黑" panose="020B0503020204020204" pitchFamily="34" charset="-122"/>
                <a:ea typeface="微软雅黑" panose="020B0503020204020204" pitchFamily="34" charset="-122"/>
              </a:rPr>
              <a:t>：</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把实现</a:t>
            </a:r>
            <a:r>
              <a:rPr lang="zh-CN" altLang="en-US" sz="2000" b="1" dirty="0" smtClean="0">
                <a:latin typeface="微软雅黑" panose="020B0503020204020204" pitchFamily="34" charset="-122"/>
                <a:ea typeface="微软雅黑" panose="020B0503020204020204" pitchFamily="34" charset="-122"/>
              </a:rPr>
              <a:t>控制数据传输的协议</a:t>
            </a:r>
            <a:r>
              <a:rPr lang="zh-CN" altLang="en-US" sz="2000" b="1" dirty="0">
                <a:latin typeface="微软雅黑" panose="020B0503020204020204" pitchFamily="34" charset="-122"/>
                <a:ea typeface="微软雅黑" panose="020B0503020204020204" pitchFamily="34" charset="-122"/>
              </a:rPr>
              <a:t>的硬件和软件加到链路上，就构成了</a:t>
            </a:r>
            <a:r>
              <a:rPr lang="zh-CN" altLang="en-US" sz="2000" b="1" dirty="0" smtClean="0">
                <a:latin typeface="微软雅黑" panose="020B0503020204020204" pitchFamily="34" charset="-122"/>
                <a:ea typeface="微软雅黑" panose="020B0503020204020204" pitchFamily="34" charset="-122"/>
              </a:rPr>
              <a:t>数据链路</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逻辑链路。</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典型实现：</a:t>
            </a:r>
            <a:r>
              <a:rPr lang="zh-CN" altLang="en-US" sz="2000" b="1" dirty="0">
                <a:latin typeface="微软雅黑" panose="020B0503020204020204" pitchFamily="34" charset="-122"/>
                <a:ea typeface="微软雅黑" panose="020B0503020204020204" pitchFamily="34" charset="-122"/>
              </a:rPr>
              <a:t>适配器（即</a:t>
            </a:r>
            <a:r>
              <a:rPr lang="zh-CN" altLang="en-US" sz="2000" b="1" dirty="0" smtClean="0">
                <a:latin typeface="微软雅黑" panose="020B0503020204020204" pitchFamily="34" charset="-122"/>
                <a:ea typeface="微软雅黑" panose="020B0503020204020204" pitchFamily="34" charset="-122"/>
              </a:rPr>
              <a:t>网卡）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anose="020B0503020204020204" pitchFamily="34" charset="-122"/>
                <a:ea typeface="微软雅黑" panose="020B0503020204020204"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anose="020B0503020204020204" pitchFamily="34" charset="-122"/>
                <a:ea typeface="微软雅黑" panose="020B0503020204020204" pitchFamily="34" charset="-122"/>
              </a:rPr>
              <a:t>有效时间。</a:t>
            </a:r>
            <a:r>
              <a:rPr lang="zh-CN" altLang="zh-CN" sz="1600" b="1" dirty="0" smtClean="0">
                <a:solidFill>
                  <a:srgbClr val="0000FF"/>
                </a:solidFill>
                <a:latin typeface="微软雅黑" panose="020B0503020204020204" pitchFamily="34" charset="-122"/>
                <a:ea typeface="微软雅黑" panose="020B0503020204020204" pitchFamily="34" charset="-122"/>
              </a:rPr>
              <a:t>过期的项目就自动被删除。</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这种</a:t>
            </a:r>
            <a:r>
              <a:rPr lang="zh-CN" altLang="en-US" b="1" dirty="0">
                <a:solidFill>
                  <a:srgbClr val="0000FF"/>
                </a:solidFill>
                <a:latin typeface="微软雅黑" panose="020B0503020204020204" pitchFamily="34" charset="-122"/>
                <a:ea typeface="微软雅黑" panose="020B0503020204020204" pitchFamily="34" charset="-122"/>
              </a:rPr>
              <a:t>自学习</a:t>
            </a:r>
            <a:r>
              <a:rPr lang="zh-CN" altLang="en-US" b="1" dirty="0">
                <a:solidFill>
                  <a:srgbClr val="C00000"/>
                </a:solidFill>
                <a:latin typeface="微软雅黑" panose="020B0503020204020204" pitchFamily="34" charset="-122"/>
                <a:ea typeface="微软雅黑" panose="020B0503020204020204" pitchFamily="34" charset="-122"/>
              </a:rPr>
              <a:t>方法使得以太网交换机能够即插即用，不必人工进行</a:t>
            </a:r>
            <a:r>
              <a:rPr lang="zh-CN" altLang="en-US" b="1" dirty="0" smtClean="0">
                <a:solidFill>
                  <a:srgbClr val="C00000"/>
                </a:solidFill>
                <a:latin typeface="微软雅黑" panose="020B0503020204020204" pitchFamily="34" charset="-122"/>
                <a:ea typeface="微软雅黑" panose="020B0503020204020204" pitchFamily="34" charset="-122"/>
              </a:rPr>
              <a:t>配置。</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交换机自学习和转发帧的步骤归纳</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源地址</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anose="020B0503020204020204" pitchFamily="34" charset="-122"/>
                  <a:ea typeface="微软雅黑" panose="020B0503020204020204" pitchFamily="34" charset="-122"/>
                </a:rPr>
                <a:t>更新</a:t>
              </a:r>
              <a:r>
                <a:rPr lang="zh-CN" altLang="en-US" sz="1000" b="1" dirty="0" smtClean="0">
                  <a:solidFill>
                    <a:schemeClr val="tx1"/>
                  </a:solidFill>
                  <a:latin typeface="微软雅黑" panose="020B0503020204020204" pitchFamily="34" charset="-122"/>
                  <a:ea typeface="微软雅黑" panose="020B0503020204020204" pitchFamily="34" charset="-122"/>
                </a:rPr>
                <a:t>交换表中的该地址项</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a:t>
              </a:r>
              <a:r>
                <a:rPr lang="zh-CN" altLang="en-US" sz="1000" b="1" dirty="0" smtClean="0">
                  <a:solidFill>
                    <a:schemeClr val="tx1"/>
                  </a:solidFill>
                  <a:latin typeface="微软雅黑" panose="020B0503020204020204" pitchFamily="34" charset="-122"/>
                  <a:ea typeface="微软雅黑" panose="020B0503020204020204" pitchFamily="34" charset="-122"/>
                </a:rPr>
                <a:t>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将该地址</a:t>
              </a:r>
              <a:r>
                <a:rPr lang="zh-CN" altLang="en-US" sz="1000" b="1" dirty="0" smtClean="0">
                  <a:solidFill>
                    <a:srgbClr val="C00000"/>
                  </a:solidFill>
                  <a:latin typeface="微软雅黑" panose="020B0503020204020204" pitchFamily="34" charset="-122"/>
                  <a:ea typeface="微软雅黑" panose="020B0503020204020204" pitchFamily="34" charset="-122"/>
                </a:rPr>
                <a:t>加入</a:t>
              </a:r>
              <a:r>
                <a:rPr lang="zh-CN" altLang="en-US" sz="1000" b="1" dirty="0" smtClean="0">
                  <a:solidFill>
                    <a:schemeClr val="tx1"/>
                  </a:solidFill>
                  <a:latin typeface="微软雅黑" panose="020B0503020204020204" pitchFamily="34" charset="-122"/>
                  <a:ea typeface="微软雅黑" panose="020B0503020204020204" pitchFamily="34" charset="-122"/>
                </a:rPr>
                <a:t>交换表</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（地址、接口和有效时间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solidFill>
                  <a:latin typeface="微软雅黑" panose="020B0503020204020204" pitchFamily="34" charset="-122"/>
                  <a:ea typeface="微软雅黑" panose="020B0503020204020204" pitchFamily="34" charset="-122"/>
                </a:rPr>
                <a:t>目的地址</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向指定接口转发</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a:t>
              </a:r>
              <a:r>
                <a:rPr lang="zh-CN" altLang="en-US" sz="1000" b="1" dirty="0">
                  <a:solidFill>
                    <a:schemeClr val="tx1"/>
                  </a:solidFill>
                  <a:latin typeface="微软雅黑" panose="020B0503020204020204" pitchFamily="34" charset="-122"/>
                  <a:ea typeface="微软雅黑" panose="020B0503020204020204" pitchFamily="34" charset="-122"/>
                </a:rPr>
                <a:t>所有其他</a:t>
              </a:r>
              <a:r>
                <a:rPr lang="zh-CN" altLang="en-US" sz="1000" b="1" dirty="0" smtClean="0">
                  <a:solidFill>
                    <a:schemeClr val="tx1"/>
                  </a:solidFill>
                  <a:latin typeface="微软雅黑" panose="020B0503020204020204" pitchFamily="34" charset="-122"/>
                  <a:ea typeface="微软雅黑" panose="020B0503020204020204" pitchFamily="34" charset="-122"/>
                </a:rPr>
                <a:t>接口</a:t>
              </a:r>
              <a:r>
                <a:rPr lang="zh-CN" altLang="en-US" sz="1000" b="1" dirty="0">
                  <a:solidFill>
                    <a:schemeClr val="tx1"/>
                  </a:solidFill>
                  <a:latin typeface="微软雅黑" panose="020B0503020204020204" pitchFamily="34" charset="-122"/>
                  <a:ea typeface="微软雅黑" panose="020B0503020204020204" pitchFamily="34" charset="-122"/>
                </a:rPr>
                <a:t>转发</a:t>
              </a:r>
              <a:r>
                <a:rPr lang="zh-CN" altLang="en-US" sz="1000" b="1" dirty="0" smtClean="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进入的接口除外</a:t>
              </a:r>
              <a:r>
                <a:rPr lang="zh-CN" altLang="en-US" sz="1000" b="1" dirty="0" smtClean="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其接口与帧进入的接口相同吗？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丢弃</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开始</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结束</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anose="020B0503020204020204" pitchFamily="34" charset="-122"/>
                  <a:ea typeface="微软雅黑" panose="020B0503020204020204" pitchFamily="34" charset="-122"/>
                </a:rPr>
                <a:t>相同</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不同</a:t>
              </a:r>
              <a:endParaRPr kumimoji="1" lang="en-US" altLang="zh-CN" sz="1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组合 57"/>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0" name="组合 58"/>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1" name="组合 61"/>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2" name="组合 64"/>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4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52" name="组合 61"/>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2" name="组合 57"/>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3" name="组合 58"/>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4" name="组合 61"/>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5" name="组合 64"/>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95" name="组合 61"/>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endParaRPr lang="zh-CN" altLang="en-US" sz="1600" b="1" dirty="0">
              <a:latin typeface="微软雅黑" panose="020B0503020204020204" pitchFamily="34" charset="-122"/>
              <a:ea typeface="微软雅黑" panose="020B0503020204020204" pitchFamily="34" charset="-122"/>
            </a:endParaRP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5</a:t>
            </a:r>
            <a:endParaRPr lang="zh-CN" altLang="en-US" sz="1100" b="1" dirty="0">
              <a:latin typeface="微软雅黑" panose="020B0503020204020204" pitchFamily="34" charset="-122"/>
              <a:ea typeface="微软雅黑" panose="020B0503020204020204"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2</a:t>
            </a:r>
            <a:endParaRPr lang="zh-CN" altLang="en-US" sz="1100" b="1" dirty="0">
              <a:latin typeface="微软雅黑" panose="020B0503020204020204" pitchFamily="34" charset="-122"/>
              <a:ea typeface="微软雅黑" panose="020B0503020204020204"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5</a:t>
            </a:r>
            <a:endParaRPr lang="zh-CN" altLang="en-US" sz="1100" b="1" dirty="0">
              <a:latin typeface="微软雅黑" panose="020B0503020204020204" pitchFamily="34" charset="-122"/>
              <a:ea typeface="微软雅黑" panose="020B0503020204020204"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1</a:t>
            </a:r>
            <a:endParaRPr lang="zh-CN" altLang="en-US" sz="1100" b="1" dirty="0">
              <a:latin typeface="微软雅黑" panose="020B0503020204020204" pitchFamily="34" charset="-122"/>
              <a:ea typeface="微软雅黑" panose="020B0503020204020204"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5</a:t>
            </a:r>
            <a:endParaRPr lang="zh-CN" altLang="en-US" sz="11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存在的问题：</a:t>
            </a:r>
            <a:r>
              <a:rPr lang="zh-CN" altLang="en-US" sz="2000" b="1" dirty="0" smtClean="0">
                <a:solidFill>
                  <a:srgbClr val="FFFF00"/>
                </a:solidFill>
                <a:latin typeface="微软雅黑" panose="020B0503020204020204" pitchFamily="34" charset="-122"/>
                <a:ea typeface="微软雅黑" panose="020B0503020204020204" pitchFamily="34" charset="-122"/>
              </a:rPr>
              <a:t>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anose="020B0503020204020204" pitchFamily="34" charset="-122"/>
                <a:ea typeface="微软雅黑" panose="020B0503020204020204" pitchFamily="34" charset="-122"/>
              </a:rPr>
              <a:t>存在的问题：回路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生成</a:t>
            </a:r>
            <a:r>
              <a:rPr lang="zh-CN" altLang="en-US" sz="2000" b="1" dirty="0">
                <a:solidFill>
                  <a:srgbClr val="C00000"/>
                </a:solidFill>
                <a:latin typeface="微软雅黑" panose="020B0503020204020204" pitchFamily="34" charset="-122"/>
                <a:ea typeface="微软雅黑" panose="020B0503020204020204" pitchFamily="34" charset="-122"/>
              </a:rPr>
              <a:t>树协议 </a:t>
            </a:r>
            <a:r>
              <a:rPr lang="en-US" altLang="zh-CN" sz="2000" b="1" dirty="0">
                <a:solidFill>
                  <a:srgbClr val="C00000"/>
                </a:solidFill>
                <a:latin typeface="微软雅黑" panose="020B0503020204020204" pitchFamily="34" charset="-122"/>
                <a:ea typeface="微软雅黑" panose="020B0503020204020204" pitchFamily="34" charset="-122"/>
              </a:rPr>
              <a:t>STP  </a:t>
            </a:r>
            <a:r>
              <a:rPr lang="en-US" altLang="zh-CN" sz="2000" b="1" dirty="0">
                <a:latin typeface="微软雅黑" panose="020B0503020204020204" pitchFamily="34" charset="-122"/>
                <a:ea typeface="微软雅黑" panose="020B0503020204020204" pitchFamily="34" charset="-122"/>
              </a:rPr>
              <a:t>(Spanning Tree Protocol</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要点：</a:t>
            </a:r>
            <a:endParaRPr lang="zh-CN" altLang="en-US" sz="2000" b="1" dirty="0">
              <a:latin typeface="微软雅黑" panose="020B0503020204020204" pitchFamily="34" charset="-122"/>
              <a:ea typeface="微软雅黑" panose="020B0503020204020204" pitchFamily="34" charset="-122"/>
            </a:endParaRPr>
          </a:p>
          <a:p>
            <a:pPr>
              <a:lnSpc>
                <a:spcPts val="3000"/>
              </a:lnSpc>
              <a:buClr>
                <a:srgbClr val="0070C0"/>
              </a:buClr>
            </a:pPr>
            <a:r>
              <a:rPr lang="zh-CN" altLang="en-US" sz="2000" b="1" dirty="0" smtClean="0">
                <a:solidFill>
                  <a:srgbClr val="CC00CC"/>
                </a:solidFill>
                <a:latin typeface="微软雅黑" panose="020B0503020204020204" pitchFamily="34" charset="-122"/>
                <a:ea typeface="微软雅黑" panose="020B0503020204020204" pitchFamily="34" charset="-122"/>
              </a:rPr>
              <a:t>   </a:t>
            </a:r>
            <a:r>
              <a:rPr lang="zh-CN" altLang="en-US" sz="2000" b="1" dirty="0" smtClean="0">
                <a:solidFill>
                  <a:srgbClr val="0000FF"/>
                </a:solidFill>
                <a:latin typeface="微软雅黑" panose="020B0503020204020204" pitchFamily="34" charset="-122"/>
                <a:ea typeface="微软雅黑" panose="020B0503020204020204" pitchFamily="34" charset="-122"/>
              </a:rPr>
              <a:t>不</a:t>
            </a:r>
            <a:r>
              <a:rPr lang="zh-CN" altLang="en-US" sz="2000" b="1" dirty="0">
                <a:solidFill>
                  <a:srgbClr val="0000FF"/>
                </a:solidFill>
                <a:latin typeface="微软雅黑" panose="020B0503020204020204" pitchFamily="34" charset="-122"/>
                <a:ea typeface="微软雅黑" panose="020B0503020204020204" pitchFamily="34" charset="-122"/>
              </a:rPr>
              <a:t>改变</a:t>
            </a:r>
            <a:r>
              <a:rPr lang="zh-CN" altLang="en-US" sz="2000" b="1" dirty="0">
                <a:latin typeface="微软雅黑" panose="020B0503020204020204" pitchFamily="34" charset="-122"/>
                <a:ea typeface="微软雅黑" panose="020B0503020204020204" pitchFamily="34" charset="-122"/>
              </a:rPr>
              <a:t>网络的实际拓扑，但</a:t>
            </a:r>
            <a:r>
              <a:rPr lang="zh-CN" altLang="en-US" sz="2000" b="1" dirty="0">
                <a:solidFill>
                  <a:srgbClr val="0000FF"/>
                </a:solidFill>
                <a:latin typeface="微软雅黑" panose="020B0503020204020204" pitchFamily="34" charset="-122"/>
                <a:ea typeface="微软雅黑" panose="020B0503020204020204" pitchFamily="34" charset="-122"/>
              </a:rPr>
              <a:t>在逻辑上</a:t>
            </a:r>
            <a:r>
              <a:rPr lang="zh-CN" altLang="en-US" sz="2000" b="1" dirty="0">
                <a:latin typeface="微软雅黑" panose="020B0503020204020204" pitchFamily="34" charset="-122"/>
                <a:ea typeface="微软雅黑" panose="020B0503020204020204" pitchFamily="34" charset="-122"/>
              </a:rPr>
              <a:t>则切断某些链路，使得从一台主机到所有其他主机的路径是</a:t>
            </a:r>
            <a:r>
              <a:rPr lang="zh-CN" altLang="en-US" sz="2000" b="1" dirty="0">
                <a:solidFill>
                  <a:srgbClr val="0000FF"/>
                </a:solidFill>
                <a:latin typeface="微软雅黑" panose="020B0503020204020204" pitchFamily="34" charset="-122"/>
                <a:ea typeface="微软雅黑" panose="020B0503020204020204" pitchFamily="34" charset="-122"/>
              </a:rPr>
              <a:t>无环路的树状结构，</a:t>
            </a:r>
            <a:r>
              <a:rPr lang="zh-CN" altLang="en-US" sz="2000" b="1" dirty="0">
                <a:latin typeface="微软雅黑" panose="020B0503020204020204" pitchFamily="34" charset="-122"/>
                <a:ea typeface="微软雅黑" panose="020B0503020204020204" pitchFamily="34" charset="-122"/>
              </a:rPr>
              <a:t>从而消除了兜圈子现象。</a:t>
            </a:r>
            <a:endParaRPr lang="zh-CN" altLang="en-US"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消除回路：使用生成</a:t>
            </a:r>
            <a:r>
              <a:rPr lang="zh-CN" altLang="en-US" sz="2000" b="1" dirty="0">
                <a:solidFill>
                  <a:schemeClr val="bg1"/>
                </a:solidFill>
                <a:latin typeface="微软雅黑" panose="020B0503020204020204" pitchFamily="34" charset="-122"/>
                <a:ea typeface="微软雅黑" panose="020B0503020204020204" pitchFamily="34" charset="-122"/>
              </a:rPr>
              <a:t>树</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en-US" altLang="zh-CN" sz="2000" b="1" dirty="0" smtClean="0">
                <a:solidFill>
                  <a:schemeClr val="bg1"/>
                </a:solidFill>
                <a:latin typeface="微软雅黑" panose="020B0503020204020204" pitchFamily="34" charset="-122"/>
                <a:ea typeface="微软雅黑" panose="020B0503020204020204" pitchFamily="34" charset="-122"/>
              </a:rPr>
              <a:t>SPT</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ln>
          <a:effectLst/>
        </p:spPr>
        <p:txBody>
          <a:bodyPr wrap="none" anchor="ctr"/>
          <a:lstStyle/>
          <a:p>
            <a:endParaRPr lang="zh-CN" altLang="en-US">
              <a:ea typeface="宋体" panose="02010600030101010101"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从总线以太网到星形以太网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ln>
            </p:spPr>
            <p:txBody>
              <a:bodyPr vert="horz" wrap="square" lIns="91440" tIns="45720" rIns="91440" bIns="45720" numCol="1" anchor="t" anchorCtr="0" compatLnSpc="1"/>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3.4.3  </a:t>
            </a:r>
            <a:r>
              <a:rPr lang="zh-CN" altLang="en-US" sz="2400" b="1" dirty="0">
                <a:solidFill>
                  <a:schemeClr val="bg1"/>
                </a:solidFill>
                <a:latin typeface="微软雅黑" panose="020B0503020204020204" pitchFamily="34" charset="-122"/>
                <a:ea typeface="微软雅黑" panose="020B0503020204020204" pitchFamily="34" charset="-122"/>
              </a:rPr>
              <a:t>虚拟局域网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endParaRPr lang="zh-CN" altLang="en-US" sz="2000" b="1" dirty="0">
              <a:latin typeface="微软雅黑" panose="020B0503020204020204" pitchFamily="34" charset="-122"/>
              <a:ea typeface="微软雅黑" panose="020B0503020204020204" pitchFamily="34" charset="-122"/>
            </a:endParaRP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a:t>
            </a:r>
            <a:r>
              <a:rPr lang="zh-CN" altLang="en-US" sz="1400" b="1" dirty="0">
                <a:latin typeface="微软雅黑" panose="020B0503020204020204" pitchFamily="34" charset="-122"/>
                <a:ea typeface="微软雅黑" panose="020B0503020204020204" pitchFamily="34" charset="-122"/>
              </a:rPr>
              <a:t>交换机</a:t>
            </a:r>
            <a:r>
              <a:rPr lang="zh-CN" altLang="en-US" sz="1400" b="1" dirty="0" smtClean="0">
                <a:latin typeface="微软雅黑" panose="020B0503020204020204" pitchFamily="34" charset="-122"/>
                <a:ea typeface="微软雅黑" panose="020B0503020204020204" pitchFamily="34" charset="-122"/>
              </a:rPr>
              <a:t>的星形以太网</a:t>
            </a:r>
            <a:endParaRPr lang="zh-CN" altLang="en-US" sz="1400" b="1" dirty="0">
              <a:latin typeface="微软雅黑" panose="020B0503020204020204" pitchFamily="34" charset="-122"/>
              <a:ea typeface="微软雅黑" panose="020B0503020204020204"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4"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7"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9"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数据链路层协议数据单元：帧</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使用点对点信道的数据链路层</a:t>
            </a:r>
            <a:endParaRPr lang="zh-CN" altLang="en-US" b="1" dirty="0">
              <a:latin typeface="微软雅黑" panose="020B0503020204020204" pitchFamily="34" charset="-122"/>
              <a:ea typeface="微软雅黑" panose="020B0503020204020204" pitchFamily="34" charset="-122"/>
            </a:endParaRPr>
          </a:p>
        </p:txBody>
      </p:sp>
      <p:grpSp>
        <p:nvGrpSpPr>
          <p:cNvPr id="132" name="组合 131"/>
          <p:cNvGrpSpPr/>
          <p:nvPr/>
        </p:nvGrpSpPr>
        <p:grpSpPr>
          <a:xfrm>
            <a:off x="1728464" y="3185056"/>
            <a:ext cx="5303095" cy="925407"/>
            <a:chOff x="301636" y="4509120"/>
            <a:chExt cx="9433361" cy="1646150"/>
          </a:xfrm>
        </p:grpSpPr>
        <p:sp>
          <p:nvSpPr>
            <p:cNvPr id="133"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anose="020B0503020204020204" pitchFamily="34" charset="-122"/>
                  <a:ea typeface="微软雅黑" panose="020B0503020204020204" pitchFamily="34" charset="-122"/>
                </a:rPr>
                <a:t>数据</a:t>
              </a:r>
              <a:endParaRPr kumimoji="1" lang="zh-CN" altLang="en-US" sz="1100" b="1" dirty="0">
                <a:latin typeface="微软雅黑" panose="020B0503020204020204" pitchFamily="34" charset="-122"/>
                <a:ea typeface="微软雅黑" panose="020B0503020204020204" pitchFamily="34" charset="-122"/>
              </a:endParaRPr>
            </a:p>
            <a:p>
              <a:pPr algn="ctr" defTabSz="762000" eaLnBrk="0" hangingPunct="0"/>
              <a:r>
                <a:rPr kumimoji="1" lang="zh-CN" altLang="en-US" sz="1100" b="1" dirty="0">
                  <a:latin typeface="微软雅黑" panose="020B0503020204020204" pitchFamily="34" charset="-122"/>
                  <a:ea typeface="微软雅黑" panose="020B0503020204020204" pitchFamily="34" charset="-122"/>
                </a:rPr>
                <a:t>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Group 51"/>
            <p:cNvGrpSpPr/>
            <p:nvPr/>
          </p:nvGrpSpPr>
          <p:grpSpPr bwMode="auto">
            <a:xfrm>
              <a:off x="2948698" y="5143335"/>
              <a:ext cx="1059392" cy="438150"/>
              <a:chOff x="1701" y="2652"/>
              <a:chExt cx="616" cy="276"/>
            </a:xfrm>
          </p:grpSpPr>
          <p:grpSp>
            <p:nvGrpSpPr>
              <p:cNvPr id="149" name="Group 52"/>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(b</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只考虑数据链路层</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发送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142" name="Group 59"/>
            <p:cNvGrpSpPr/>
            <p:nvPr/>
          </p:nvGrpSpPr>
          <p:grpSpPr bwMode="auto">
            <a:xfrm>
              <a:off x="7115753" y="5143335"/>
              <a:ext cx="1059392" cy="438150"/>
              <a:chOff x="1701" y="2652"/>
              <a:chExt cx="616" cy="276"/>
            </a:xfrm>
          </p:grpSpPr>
          <p:grpSp>
            <p:nvGrpSpPr>
              <p:cNvPr id="145" name="Group 60"/>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endParaRPr kumimoji="1" lang="zh-CN" altLang="en-US" sz="1000" b="1" dirty="0">
                  <a:solidFill>
                    <a:srgbClr val="CC00CC"/>
                  </a:solidFill>
                  <a:latin typeface="微软雅黑" panose="020B0503020204020204" pitchFamily="34" charset="-122"/>
                  <a:ea typeface="微软雅黑" panose="020B0503020204020204" pitchFamily="34" charset="-122"/>
                </a:endParaRP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接收</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取出</a:t>
              </a:r>
              <a:endParaRPr kumimoji="1" lang="zh-CN" altLang="en-US" sz="900" b="1" dirty="0">
                <a:latin typeface="微软雅黑" panose="020B0503020204020204" pitchFamily="34" charset="-122"/>
                <a:ea typeface="微软雅黑" panose="020B0503020204020204" pitchFamily="34" charset="-122"/>
              </a:endParaRP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9" name="Freeform 21"/>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anose="020B0503020204020204" pitchFamily="34" charset="-122"/>
                  <a:ea typeface="微软雅黑" panose="020B0503020204020204" pitchFamily="34" charset="-122"/>
                </a:rPr>
                <a:t>数据链路层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网络层</a:t>
              </a:r>
              <a:endParaRPr kumimoji="1" lang="zh-CN" altLang="en-US" sz="1100" b="1" dirty="0">
                <a:latin typeface="微软雅黑" panose="020B0503020204020204" pitchFamily="34" charset="-122"/>
                <a:ea typeface="微软雅黑" panose="020B0503020204020204" pitchFamily="34" charset="-122"/>
              </a:endParaRP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物理层</a:t>
              </a:r>
              <a:endParaRPr kumimoji="1" lang="zh-CN" altLang="en-US" sz="1100" b="1" dirty="0">
                <a:latin typeface="微软雅黑" panose="020B0503020204020204" pitchFamily="34" charset="-122"/>
                <a:ea typeface="微软雅黑" panose="020B0503020204020204" pitchFamily="34" charset="-122"/>
              </a:endParaRP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189" name="Group 41"/>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10"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grpSp>
          <p:nvGrpSpPr>
            <p:cNvPr id="190" name="Group 44"/>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(a</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三层的简化模型</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endParaRPr kumimoji="1" lang="zh-CN" altLang="en-US" sz="900" b="1" dirty="0">
                <a:latin typeface="微软雅黑" panose="020B0503020204020204" pitchFamily="34" charset="-122"/>
                <a:ea typeface="微软雅黑" panose="020B0503020204020204" pitchFamily="34" charset="-122"/>
              </a:endParaRP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endParaRPr kumimoji="1" lang="en-US" altLang="zh-CN" sz="900" b="1" dirty="0">
                <a:latin typeface="微软雅黑" panose="020B0503020204020204" pitchFamily="34" charset="-122"/>
                <a:ea typeface="微软雅黑" panose="020B0503020204020204" pitchFamily="34" charset="-122"/>
              </a:endParaRP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装入</a:t>
              </a:r>
              <a:endParaRPr kumimoji="1" lang="zh-CN" altLang="en-US" sz="900" b="1" dirty="0">
                <a:latin typeface="微软雅黑" panose="020B0503020204020204" pitchFamily="34" charset="-122"/>
                <a:ea typeface="微软雅黑" panose="020B0503020204020204" pitchFamily="34" charset="-122"/>
              </a:endParaRP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endParaRPr lang="zh-CN" altLang="en-US" sz="2000" b="1" dirty="0">
              <a:latin typeface="微软雅黑" panose="020B0503020204020204" pitchFamily="34" charset="-122"/>
              <a:ea typeface="微软雅黑" panose="020B0503020204020204" pitchFamily="34" charset="-122"/>
            </a:endParaRP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交换机之间的冗余链路形成广播风暴</a:t>
            </a:r>
            <a:endParaRPr lang="zh-CN" altLang="en-US" b="1" dirty="0">
              <a:latin typeface="微软雅黑" panose="020B0503020204020204" pitchFamily="34" charset="-122"/>
              <a:ea typeface="微软雅黑" panose="020B0503020204020204"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无法隔离不同部门的通信</a:t>
            </a:r>
            <a:endParaRPr lang="zh-CN" altLang="en-US" b="1" dirty="0">
              <a:latin typeface="微软雅黑" panose="020B0503020204020204" pitchFamily="34" charset="-122"/>
              <a:ea typeface="微软雅黑" panose="020B0503020204020204"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endParaRPr lang="zh-CN" altLang="en-US" sz="1200" b="1" dirty="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grpSp>
        <p:nvGrpSpPr>
          <p:cNvPr id="55" name="Group 202"/>
          <p:cNvGrpSpPr/>
          <p:nvPr/>
        </p:nvGrpSpPr>
        <p:grpSpPr bwMode="auto">
          <a:xfrm>
            <a:off x="2324701" y="3549986"/>
            <a:ext cx="446578" cy="442268"/>
            <a:chOff x="630" y="3200"/>
            <a:chExt cx="627" cy="604"/>
          </a:xfrm>
        </p:grpSpPr>
        <p:sp>
          <p:nvSpPr>
            <p:cNvPr id="56"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0"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1"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2"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3"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grpSp>
        <p:nvGrpSpPr>
          <p:cNvPr id="64" name="Group 202"/>
          <p:cNvGrpSpPr/>
          <p:nvPr/>
        </p:nvGrpSpPr>
        <p:grpSpPr bwMode="auto">
          <a:xfrm>
            <a:off x="6318417" y="2053004"/>
            <a:ext cx="446578" cy="442268"/>
            <a:chOff x="630" y="3200"/>
            <a:chExt cx="627" cy="604"/>
          </a:xfrm>
        </p:grpSpPr>
        <p:sp>
          <p:nvSpPr>
            <p:cNvPr id="65"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9"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0"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1"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2"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pic>
        <p:nvPicPr>
          <p:cNvPr id="99"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 </a:t>
            </a:r>
            <a:r>
              <a:rPr lang="en-US" altLang="zh-CN" sz="2000" b="1" dirty="0" smtClean="0">
                <a:solidFill>
                  <a:schemeClr val="bg1"/>
                </a:solidFill>
                <a:latin typeface="微软雅黑" panose="020B0503020204020204" pitchFamily="34" charset="-122"/>
                <a:ea typeface="微软雅黑" panose="020B0503020204020204" pitchFamily="34" charset="-122"/>
              </a:rPr>
              <a:t>VLAN</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利用以太网交换机可以很方便地实现虚拟局域网 </a:t>
            </a:r>
            <a:r>
              <a:rPr lang="en-US" altLang="zh-CN" sz="1900" b="1" dirty="0">
                <a:latin typeface="微软雅黑" panose="020B0503020204020204" pitchFamily="34" charset="-122"/>
                <a:ea typeface="微软雅黑" panose="020B0503020204020204" pitchFamily="34" charset="-122"/>
              </a:rPr>
              <a:t>VLAN (Virtual LAN)</a:t>
            </a:r>
            <a:r>
              <a:rPr lang="zh-CN" altLang="en-US" sz="1900" b="1" dirty="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en-US" altLang="zh-CN" sz="1900" b="1" dirty="0">
                <a:solidFill>
                  <a:srgbClr val="0000FF"/>
                </a:solidFill>
                <a:latin typeface="微软雅黑" panose="020B0503020204020204" pitchFamily="34" charset="-122"/>
                <a:ea typeface="微软雅黑" panose="020B0503020204020204" pitchFamily="34" charset="-122"/>
              </a:rPr>
              <a:t>IEEE </a:t>
            </a:r>
            <a:r>
              <a:rPr lang="en-US" altLang="zh-CN" sz="1900" b="1" dirty="0" smtClean="0">
                <a:solidFill>
                  <a:srgbClr val="0000FF"/>
                </a:solidFill>
                <a:latin typeface="微软雅黑" panose="020B0503020204020204" pitchFamily="34" charset="-122"/>
                <a:ea typeface="微软雅黑" panose="020B0503020204020204" pitchFamily="34" charset="-122"/>
              </a:rPr>
              <a:t>802.1Q </a:t>
            </a:r>
            <a:r>
              <a:rPr lang="zh-CN" altLang="en-US" sz="1900" b="1" dirty="0" smtClean="0">
                <a:latin typeface="微软雅黑" panose="020B0503020204020204" pitchFamily="34" charset="-122"/>
                <a:ea typeface="微软雅黑" panose="020B0503020204020204" pitchFamily="34" charset="-122"/>
              </a:rPr>
              <a:t>对</a:t>
            </a:r>
            <a:r>
              <a:rPr lang="zh-CN" altLang="en-US" sz="1900" b="1" dirty="0">
                <a:latin typeface="微软雅黑" panose="020B0503020204020204" pitchFamily="34" charset="-122"/>
                <a:ea typeface="微软雅黑" panose="020B0503020204020204" pitchFamily="34" charset="-122"/>
              </a:rPr>
              <a:t>虚拟</a:t>
            </a:r>
            <a:r>
              <a:rPr lang="zh-CN" altLang="en-US" sz="1900" b="1" dirty="0" smtClean="0">
                <a:latin typeface="微软雅黑" panose="020B0503020204020204" pitchFamily="34" charset="-122"/>
                <a:ea typeface="微软雅黑" panose="020B0503020204020204" pitchFamily="34" charset="-122"/>
              </a:rPr>
              <a:t>局域网 </a:t>
            </a:r>
            <a:r>
              <a:rPr lang="en-US" altLang="zh-CN" sz="1900" b="1" dirty="0" smtClean="0">
                <a:solidFill>
                  <a:srgbClr val="0000FF"/>
                </a:solidFill>
                <a:latin typeface="微软雅黑" panose="020B0503020204020204" pitchFamily="34" charset="-122"/>
                <a:ea typeface="微软雅黑" panose="020B0503020204020204" pitchFamily="34" charset="-122"/>
              </a:rPr>
              <a:t>VLAN </a:t>
            </a:r>
            <a:r>
              <a:rPr lang="zh-CN" altLang="en-US" sz="1900" b="1" dirty="0" smtClean="0">
                <a:solidFill>
                  <a:srgbClr val="0000FF"/>
                </a:solidFill>
                <a:latin typeface="微软雅黑" panose="020B0503020204020204" pitchFamily="34" charset="-122"/>
                <a:ea typeface="微软雅黑" panose="020B0503020204020204" pitchFamily="34" charset="-122"/>
              </a:rPr>
              <a:t>的</a:t>
            </a:r>
            <a:r>
              <a:rPr lang="zh-CN" altLang="en-US" sz="1900" b="1" dirty="0">
                <a:solidFill>
                  <a:srgbClr val="0000FF"/>
                </a:solidFill>
                <a:latin typeface="微软雅黑" panose="020B0503020204020204" pitchFamily="34" charset="-122"/>
                <a:ea typeface="微软雅黑" panose="020B0503020204020204" pitchFamily="34" charset="-122"/>
              </a:rPr>
              <a:t>定义：</a:t>
            </a:r>
            <a:endParaRPr lang="en-US" altLang="zh-CN" sz="1900" b="1" dirty="0">
              <a:solidFill>
                <a:srgbClr val="0000FF"/>
              </a:solidFill>
              <a:latin typeface="微软雅黑" panose="020B0503020204020204" pitchFamily="34" charset="-122"/>
              <a:ea typeface="微软雅黑" panose="020B0503020204020204" pitchFamily="34" charset="-122"/>
            </a:endParaRPr>
          </a:p>
          <a:p>
            <a:pPr marL="271780">
              <a:lnSpc>
                <a:spcPts val="3000"/>
              </a:lnSpc>
              <a:buClr>
                <a:srgbClr val="0070C0"/>
              </a:buClr>
            </a:pPr>
            <a:r>
              <a:rPr lang="zh-CN" altLang="en-US" sz="1900" b="1" dirty="0" smtClean="0">
                <a:solidFill>
                  <a:srgbClr val="C00000"/>
                </a:solidFill>
                <a:latin typeface="微软雅黑" panose="020B0503020204020204" pitchFamily="34" charset="-122"/>
                <a:ea typeface="微软雅黑" panose="020B0503020204020204" pitchFamily="34" charset="-122"/>
              </a:rPr>
              <a:t>虚拟</a:t>
            </a:r>
            <a:r>
              <a:rPr lang="zh-CN" altLang="en-US" sz="1900" b="1" dirty="0">
                <a:solidFill>
                  <a:srgbClr val="C00000"/>
                </a:solidFill>
                <a:latin typeface="微软雅黑" panose="020B0503020204020204" pitchFamily="34" charset="-122"/>
                <a:ea typeface="微软雅黑" panose="020B0503020204020204" pitchFamily="34" charset="-122"/>
              </a:rPr>
              <a:t>局域网 </a:t>
            </a:r>
            <a:r>
              <a:rPr lang="en-US" altLang="zh-CN" sz="1900" b="1" dirty="0">
                <a:solidFill>
                  <a:srgbClr val="C00000"/>
                </a:solidFill>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是由一些局域网网段构成的</a:t>
            </a:r>
            <a:r>
              <a:rPr lang="zh-CN" altLang="en-US" sz="1900" b="1" dirty="0">
                <a:solidFill>
                  <a:srgbClr val="C00000"/>
                </a:solidFill>
                <a:latin typeface="微软雅黑" panose="020B0503020204020204" pitchFamily="34" charset="-122"/>
                <a:ea typeface="微软雅黑" panose="020B0503020204020204" pitchFamily="34" charset="-122"/>
              </a:rPr>
              <a:t>与物理位置无关的逻辑组</a:t>
            </a:r>
            <a:r>
              <a:rPr lang="zh-CN" altLang="en-US" sz="1900" b="1" dirty="0">
                <a:latin typeface="微软雅黑" panose="020B0503020204020204" pitchFamily="34" charset="-122"/>
                <a:ea typeface="微软雅黑" panose="020B0503020204020204" pitchFamily="34" charset="-122"/>
              </a:rPr>
              <a:t>，而这些网段具有某些共同的需求。每一个 </a:t>
            </a:r>
            <a:r>
              <a:rPr lang="en-US" altLang="zh-CN" sz="1900" b="1" dirty="0">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的帧都有一个明确的标识符，指明发送这个帧的计算机是属于哪一个 </a:t>
            </a:r>
            <a:r>
              <a:rPr lang="en-US" altLang="zh-CN" sz="1900" b="1" dirty="0">
                <a:latin typeface="微软雅黑" panose="020B0503020204020204" pitchFamily="34" charset="-122"/>
                <a:ea typeface="微软雅黑" panose="020B0503020204020204" pitchFamily="34" charset="-122"/>
              </a:rPr>
              <a:t>VLAN</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10 </a:t>
            </a:r>
            <a:r>
              <a:rPr lang="zh-CN" altLang="en-US" sz="1400" b="1" dirty="0" smtClean="0">
                <a:solidFill>
                  <a:schemeClr val="bg1"/>
                </a:solidFill>
                <a:latin typeface="微软雅黑" panose="020B0503020204020204" pitchFamily="34" charset="-122"/>
                <a:ea typeface="微软雅黑" panose="020B0503020204020204" pitchFamily="34" charset="-122"/>
              </a:rPr>
              <a:t>台计算机划分为三</a:t>
            </a:r>
            <a:r>
              <a:rPr lang="zh-CN" altLang="en-US" sz="1400" b="1" dirty="0">
                <a:solidFill>
                  <a:schemeClr val="bg1"/>
                </a:solidFill>
                <a:latin typeface="微软雅黑" panose="020B0503020204020204" pitchFamily="34" charset="-122"/>
                <a:ea typeface="微软雅黑" panose="020B0503020204020204" pitchFamily="34" charset="-122"/>
              </a:rPr>
              <a:t>个虚拟</a:t>
            </a:r>
            <a:r>
              <a:rPr lang="zh-CN" altLang="en-US" sz="1400" b="1" dirty="0" smtClean="0">
                <a:solidFill>
                  <a:schemeClr val="bg1"/>
                </a:solidFill>
                <a:latin typeface="微软雅黑" panose="020B0503020204020204" pitchFamily="34" charset="-122"/>
                <a:ea typeface="微软雅黑" panose="020B0503020204020204" pitchFamily="34" charset="-122"/>
              </a:rPr>
              <a:t>局域网：</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3</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4</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每个虚拟局域网是一个广播域</a:t>
            </a:r>
            <a:r>
              <a:rPr lang="zh-CN" altLang="en-US" sz="1400" b="1" dirty="0" smtClean="0">
                <a:solidFill>
                  <a:schemeClr val="bg1"/>
                </a:solidFill>
                <a:latin typeface="微软雅黑" panose="020B0503020204020204" pitchFamily="34" charset="-122"/>
                <a:ea typeface="微软雅黑" panose="020B0503020204020204" pitchFamily="34" charset="-122"/>
              </a:rPr>
              <a:t>。</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a:lnSpc>
                <a:spcPts val="2000"/>
              </a:lnSpc>
            </a:pP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VLAN</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3 </a:t>
            </a:r>
            <a:r>
              <a:rPr lang="zh-CN" altLang="en-US" sz="1400" b="1" dirty="0" smtClean="0">
                <a:solidFill>
                  <a:schemeClr val="bg1"/>
                </a:solidFill>
                <a:latin typeface="微软雅黑" panose="020B0503020204020204" pitchFamily="34" charset="-122"/>
                <a:ea typeface="微软雅黑" panose="020B0503020204020204" pitchFamily="34" charset="-122"/>
              </a:rPr>
              <a:t>是三个不同的广播域。</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6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当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向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工作组内成员发送数据时，</a:t>
            </a:r>
            <a:endParaRPr lang="zh-CN" altLang="en-US" sz="1400" b="1" dirty="0">
              <a:solidFill>
                <a:schemeClr val="bg1"/>
              </a:solidFill>
              <a:latin typeface="微软雅黑" panose="020B0503020204020204" pitchFamily="34" charset="-122"/>
              <a:ea typeface="微软雅黑" panose="020B0503020204020204" pitchFamily="34" charset="-122"/>
            </a:endParaRPr>
          </a:p>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工作站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3</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将会</a:t>
            </a:r>
            <a:r>
              <a:rPr lang="zh-CN" altLang="en-US" sz="1400" b="1" dirty="0" smtClean="0">
                <a:solidFill>
                  <a:schemeClr val="bg1"/>
                </a:solidFill>
                <a:latin typeface="微软雅黑" panose="020B0503020204020204" pitchFamily="34" charset="-122"/>
                <a:ea typeface="微软雅黑" panose="020B0503020204020204" pitchFamily="34" charset="-122"/>
              </a:rPr>
              <a:t>收到其广播</a:t>
            </a:r>
            <a:r>
              <a:rPr lang="zh-CN" altLang="en-US" sz="1400" b="1" dirty="0">
                <a:solidFill>
                  <a:schemeClr val="bg1"/>
                </a:solidFill>
                <a:latin typeface="微软雅黑" panose="020B0503020204020204" pitchFamily="34" charset="-122"/>
                <a:ea typeface="微软雅黑" panose="020B0503020204020204" pitchFamily="34" charset="-122"/>
              </a:rPr>
              <a:t>的信息。</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anose="020B0503020204020204" pitchFamily="34" charset="-122"/>
                <a:ea typeface="微软雅黑" panose="020B0503020204020204" pitchFamily="34" charset="-122"/>
              </a:rPr>
              <a:t>B</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发送数据时</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nl-NL" altLang="zh-CN" sz="1400" b="1" dirty="0" smtClean="0">
                <a:solidFill>
                  <a:schemeClr val="bg1"/>
                </a:solidFill>
                <a:latin typeface="微软雅黑" panose="020B0503020204020204" pitchFamily="34" charset="-122"/>
                <a:ea typeface="微软雅黑" panose="020B0503020204020204" pitchFamily="34" charset="-122"/>
              </a:rPr>
              <a:t>VLAN</a:t>
            </a:r>
            <a:r>
              <a:rPr lang="nl-NL" altLang="zh-CN" sz="1400" b="1" baseline="-25000" dirty="0" smtClean="0">
                <a:solidFill>
                  <a:schemeClr val="bg1"/>
                </a:solidFill>
                <a:latin typeface="微软雅黑" panose="020B0503020204020204" pitchFamily="34" charset="-122"/>
                <a:ea typeface="微软雅黑" panose="020B0503020204020204" pitchFamily="34" charset="-122"/>
              </a:rPr>
              <a:t>1</a:t>
            </a:r>
            <a:r>
              <a:rPr lang="nl-NL" altLang="zh-CN" sz="1400" b="1" dirty="0" smtClean="0">
                <a:solidFill>
                  <a:schemeClr val="bg1"/>
                </a:solidFill>
                <a:latin typeface="微软雅黑" panose="020B0503020204020204" pitchFamily="34" charset="-122"/>
                <a:ea typeface="微软雅黑" panose="020B0503020204020204" pitchFamily="34" charset="-122"/>
              </a:rPr>
              <a:t> </a:t>
            </a:r>
            <a:r>
              <a:rPr lang="zh-CN" altLang="nl-NL" sz="1400" b="1" dirty="0">
                <a:solidFill>
                  <a:schemeClr val="bg1"/>
                </a:solidFill>
                <a:latin typeface="微软雅黑" panose="020B0503020204020204" pitchFamily="34" charset="-122"/>
                <a:ea typeface="微软雅黑" panose="020B0503020204020204" pitchFamily="34" charset="-122"/>
              </a:rPr>
              <a:t>和 </a:t>
            </a:r>
            <a:r>
              <a:rPr lang="nl-NL" altLang="zh-CN" sz="1400" b="1" dirty="0">
                <a:solidFill>
                  <a:schemeClr val="bg1"/>
                </a:solidFill>
                <a:latin typeface="微软雅黑" panose="020B0503020204020204" pitchFamily="34" charset="-122"/>
                <a:ea typeface="微软雅黑" panose="020B0503020204020204" pitchFamily="34" charset="-122"/>
              </a:rPr>
              <a:t>VLAN</a:t>
            </a:r>
            <a:r>
              <a:rPr lang="nl-NL" altLang="zh-CN" sz="1400" b="1" baseline="-25000" dirty="0">
                <a:solidFill>
                  <a:schemeClr val="bg1"/>
                </a:solidFill>
                <a:latin typeface="微软雅黑" panose="020B0503020204020204" pitchFamily="34" charset="-122"/>
                <a:ea typeface="微软雅黑" panose="020B0503020204020204" pitchFamily="34" charset="-122"/>
              </a:rPr>
              <a:t>3</a:t>
            </a:r>
            <a:r>
              <a:rPr lang="nl-NL"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中的工作站 </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C</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等都</a:t>
            </a:r>
            <a:r>
              <a:rPr lang="zh-CN" altLang="en-US" sz="1400" b="1" dirty="0">
                <a:solidFill>
                  <a:schemeClr val="bg1"/>
                </a:solidFill>
                <a:latin typeface="微软雅黑" panose="020B0503020204020204" pitchFamily="34" charset="-122"/>
                <a:ea typeface="微软雅黑" panose="020B0503020204020204" pitchFamily="34" charset="-122"/>
              </a:rPr>
              <a:t>不会收到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发出的广播信息。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endParaRPr lang="zh-CN" altLang="en-US" sz="1300" dirty="0"/>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endParaRPr kumimoji="1" lang="zh-CN" altLang="en-US" sz="1100" b="1">
              <a:latin typeface="微软雅黑" panose="020B0503020204020204" pitchFamily="34" charset="-122"/>
              <a:ea typeface="微软雅黑" panose="020B0503020204020204" pitchFamily="34" charset="-122"/>
            </a:endParaRPr>
          </a:p>
          <a:p>
            <a:pPr algn="ctr"/>
            <a:r>
              <a:rPr kumimoji="1" lang="zh-CN" altLang="en-US" sz="1100" b="1">
                <a:latin typeface="微软雅黑" panose="020B0503020204020204" pitchFamily="34" charset="-122"/>
                <a:ea typeface="微软雅黑" panose="020B0503020204020204" pitchFamily="34" charset="-122"/>
              </a:rPr>
              <a:t>交换机</a:t>
            </a:r>
            <a:endParaRPr kumimoji="1" lang="zh-CN" altLang="en-US" sz="1100" b="1">
              <a:latin typeface="微软雅黑" panose="020B0503020204020204" pitchFamily="34" charset="-122"/>
              <a:ea typeface="微软雅黑" panose="020B0503020204020204" pitchFamily="34" charset="-122"/>
            </a:endParaRP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endParaRPr kumimoji="1" lang="zh-CN" altLang="en-US" sz="1100" b="1" dirty="0">
              <a:latin typeface="微软雅黑" panose="020B0503020204020204" pitchFamily="34" charset="-122"/>
              <a:ea typeface="微软雅黑" panose="020B0503020204020204" pitchFamily="34" charset="-122"/>
            </a:endParaRPr>
          </a:p>
          <a:p>
            <a:pPr algn="ctr"/>
            <a:r>
              <a:rPr kumimoji="1" lang="zh-CN" altLang="en-US" sz="1100" b="1" dirty="0">
                <a:latin typeface="微软雅黑" panose="020B0503020204020204" pitchFamily="34" charset="-122"/>
                <a:ea typeface="微软雅黑" panose="020B0503020204020204" pitchFamily="34" charset="-122"/>
              </a:rPr>
              <a:t>交换机</a:t>
            </a:r>
            <a:endParaRPr kumimoji="1" lang="zh-CN" altLang="en-US" sz="1100" b="1" dirty="0">
              <a:latin typeface="微软雅黑" panose="020B0503020204020204" pitchFamily="34" charset="-122"/>
              <a:ea typeface="微软雅黑" panose="020B0503020204020204" pitchFamily="34" charset="-122"/>
            </a:endParaRP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3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虚拟</a:t>
            </a:r>
            <a:r>
              <a:rPr lang="zh-CN" altLang="en-US" sz="2000" b="1" dirty="0">
                <a:latin typeface="微软雅黑" panose="020B0503020204020204" pitchFamily="34" charset="-122"/>
                <a:ea typeface="微软雅黑" panose="020B0503020204020204" pitchFamily="34" charset="-122"/>
              </a:rPr>
              <a:t>局域网（</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）技术具有</a:t>
            </a:r>
            <a:r>
              <a:rPr lang="zh-CN" altLang="en-US" sz="2000" b="1" dirty="0" smtClean="0">
                <a:latin typeface="微软雅黑" panose="020B0503020204020204" pitchFamily="34" charset="-122"/>
                <a:ea typeface="微软雅黑" panose="020B0503020204020204" pitchFamily="34" charset="-122"/>
              </a:rPr>
              <a:t>以下主要优点：</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性能</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简化</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管理</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降低</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成本</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安全性</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划分虚拟局域网的方法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交换机</a:t>
            </a:r>
            <a:r>
              <a:rPr lang="zh-CN" altLang="en-US" sz="2000" b="1" dirty="0" smtClean="0">
                <a:latin typeface="微软雅黑" panose="020B0503020204020204" pitchFamily="34" charset="-122"/>
                <a:ea typeface="微软雅黑" panose="020B0503020204020204" pitchFamily="34" charset="-122"/>
              </a:rPr>
              <a:t>端口</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计算机网卡</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类型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子网地址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高层应用或</a:t>
            </a:r>
            <a:r>
              <a:rPr lang="zh-CN" altLang="en-US" sz="2000" b="1" dirty="0" smtClean="0">
                <a:latin typeface="微软雅黑" panose="020B0503020204020204" pitchFamily="34" charset="-122"/>
                <a:ea typeface="微软雅黑" panose="020B0503020204020204" pitchFamily="34" charset="-122"/>
              </a:rPr>
              <a:t>服务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3.1.2  </a:t>
            </a:r>
            <a:r>
              <a:rPr lang="zh-CN" altLang="en-US" sz="2400" b="1" dirty="0">
                <a:solidFill>
                  <a:schemeClr val="bg1"/>
                </a:solidFill>
                <a:latin typeface="微软雅黑" panose="020B0503020204020204" pitchFamily="34" charset="-122"/>
                <a:ea typeface="微软雅黑" panose="020B0503020204020204" pitchFamily="34" charset="-122"/>
              </a:rPr>
              <a:t>三个基本问题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透明</a:t>
            </a:r>
            <a:r>
              <a:rPr lang="zh-CN" altLang="en-US" sz="2000" b="1" dirty="0">
                <a:latin typeface="微软雅黑" panose="020B0503020204020204" pitchFamily="34" charset="-122"/>
                <a:ea typeface="微软雅黑" panose="020B0503020204020204" pitchFamily="34" charset="-122"/>
              </a:rPr>
              <a:t>传输</a:t>
            </a:r>
            <a:endParaRPr lang="zh-CN" altLang="en-US" sz="2000" b="1" dirty="0">
              <a:latin typeface="微软雅黑" panose="020B0503020204020204" pitchFamily="34" charset="-122"/>
              <a:ea typeface="微软雅黑" panose="020B0503020204020204" pitchFamily="34" charset="-122"/>
            </a:endParaRP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差错控制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基于交换机端口的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最简单、也是最常用的方法</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属于在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缺点：</a:t>
            </a:r>
            <a:r>
              <a:rPr lang="zh-CN" altLang="en-US" sz="2000" b="1" dirty="0">
                <a:latin typeface="微软雅黑" panose="020B0503020204020204" pitchFamily="34" charset="-122"/>
                <a:ea typeface="微软雅黑" panose="020B0503020204020204" pitchFamily="34" charset="-122"/>
              </a:rPr>
              <a:t>不允许用户移动。</a:t>
            </a:r>
            <a:endParaRPr lang="zh-CN" altLang="en-US" sz="20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20</a:t>
              </a:r>
              <a:endParaRPr lang="en-US" altLang="zh-CN" sz="1400" b="1" dirty="0">
                <a:latin typeface="微软雅黑" panose="020B0503020204020204" pitchFamily="34" charset="-122"/>
                <a:ea typeface="微软雅黑" panose="020B0503020204020204"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2</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4</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6</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基于计算机网卡</a:t>
            </a:r>
            <a:r>
              <a:rPr lang="zh-CN" altLang="en-US" sz="2000" b="1" dirty="0" smtClean="0">
                <a:solidFill>
                  <a:schemeClr val="bg1"/>
                </a:solidFill>
                <a:latin typeface="微软雅黑" panose="020B0503020204020204" pitchFamily="34" charset="-122"/>
                <a:ea typeface="微软雅黑" panose="020B0503020204020204" pitchFamily="34" charset="-122"/>
              </a:rPr>
              <a:t>的 </a:t>
            </a:r>
            <a:r>
              <a:rPr lang="en-US" altLang="zh-CN" sz="2000" b="1" dirty="0" smtClean="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a:t>
            </a:r>
            <a:r>
              <a:rPr lang="zh-CN" altLang="en-US" sz="2000" b="1" dirty="0">
                <a:latin typeface="微软雅黑" panose="020B0503020204020204" pitchFamily="34" charset="-122"/>
                <a:ea typeface="微软雅黑" panose="020B0503020204020204" pitchFamily="34" charset="-122"/>
              </a:rPr>
              <a:t>用户计算机</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MAC </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允许用户</a:t>
            </a:r>
            <a:r>
              <a:rPr lang="zh-CN" altLang="en-US" sz="2000" b="1" dirty="0" smtClean="0">
                <a:latin typeface="微软雅黑" panose="020B0503020204020204" pitchFamily="34" charset="-122"/>
                <a:ea typeface="微软雅黑" panose="020B0503020204020204" pitchFamily="34" charset="-122"/>
              </a:rPr>
              <a:t>移动。</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缺点：</a:t>
            </a:r>
            <a:r>
              <a:rPr lang="zh-CN" altLang="en-US" sz="2000" b="1" dirty="0" smtClean="0">
                <a:latin typeface="微软雅黑" panose="020B0503020204020204" pitchFamily="34" charset="-122"/>
                <a:ea typeface="微软雅黑" panose="020B0503020204020204" pitchFamily="34" charset="-122"/>
              </a:rPr>
              <a:t>需要</a:t>
            </a:r>
            <a:r>
              <a:rPr lang="zh-CN" altLang="en-US" sz="2000" b="1" dirty="0">
                <a:latin typeface="微软雅黑" panose="020B0503020204020204" pitchFamily="34" charset="-122"/>
                <a:ea typeface="微软雅黑" panose="020B0503020204020204" pitchFamily="34" charset="-122"/>
              </a:rPr>
              <a:t>输入和管理大量</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地址。如果</a:t>
            </a:r>
            <a:r>
              <a:rPr lang="zh-CN" altLang="en-US" sz="2000" b="1" dirty="0">
                <a:latin typeface="微软雅黑" panose="020B0503020204020204" pitchFamily="34" charset="-122"/>
                <a:ea typeface="微软雅黑" panose="020B0503020204020204" pitchFamily="34" charset="-122"/>
              </a:rPr>
              <a:t>用户</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改变了，则需要管理员重新配置</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endParaRPr lang="en-US" altLang="zh-CN" sz="1400" b="1" dirty="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gridCol w="938244"/>
              </a:tblGrid>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MAC </a:t>
                      </a:r>
                      <a:r>
                        <a:rPr lang="zh-CN" altLang="en-US" sz="1400" b="1" dirty="0" smtClean="0">
                          <a:solidFill>
                            <a:schemeClr val="tx1"/>
                          </a:solidFill>
                          <a:latin typeface="微软雅黑" panose="020B0503020204020204" pitchFamily="34" charset="-122"/>
                          <a:ea typeface="微软雅黑" panose="020B0503020204020204" pitchFamily="34" charset="-122"/>
                        </a:rPr>
                        <a:t>地址</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00-15-F5-CC-C8-14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C0-AB-D5-00-18-F4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C0-C5-18-DE-BC-E6</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基于协议类型的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a:t>
            </a:r>
            <a:r>
              <a:rPr lang="zh-CN" altLang="en-US" sz="2000" b="1" dirty="0" smtClean="0">
                <a:solidFill>
                  <a:srgbClr val="C00000"/>
                </a:solidFill>
                <a:latin typeface="微软雅黑" panose="020B0503020204020204" pitchFamily="34" charset="-122"/>
                <a:ea typeface="微软雅黑" panose="020B0503020204020204" pitchFamily="34" charset="-122"/>
              </a:rPr>
              <a:t>“类型”</a:t>
            </a:r>
            <a:r>
              <a:rPr lang="zh-CN" altLang="en-US" sz="2000" b="1" dirty="0" smtClean="0">
                <a:latin typeface="微软雅黑" panose="020B0503020204020204" pitchFamily="34" charset="-122"/>
                <a:ea typeface="微软雅黑" panose="020B0503020204020204" pitchFamily="34" charset="-122"/>
              </a:rPr>
              <a:t>确定</a:t>
            </a:r>
            <a:r>
              <a:rPr lang="zh-CN" altLang="en-US" sz="2000" b="1" dirty="0">
                <a:latin typeface="微软雅黑" panose="020B0503020204020204" pitchFamily="34" charset="-122"/>
                <a:ea typeface="微软雅黑" panose="020B0503020204020204" pitchFamily="34" charset="-122"/>
              </a:rPr>
              <a:t>该类型的</a:t>
            </a:r>
            <a:r>
              <a:rPr lang="zh-CN" altLang="en-US" sz="2000" b="1" dirty="0" smtClean="0">
                <a:latin typeface="微软雅黑" panose="020B0503020204020204" pitchFamily="34" charset="-122"/>
                <a:ea typeface="微软雅黑" panose="020B0503020204020204" pitchFamily="34" charset="-122"/>
              </a:rPr>
              <a:t>协议属于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“类型”</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IPX</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基于 </a:t>
            </a:r>
            <a:r>
              <a:rPr lang="en-US" altLang="zh-CN" sz="2000" b="1" dirty="0" smtClean="0">
                <a:solidFill>
                  <a:schemeClr val="bg1"/>
                </a:solidFill>
                <a:latin typeface="微软雅黑" panose="020B0503020204020204" pitchFamily="34" charset="-122"/>
                <a:ea typeface="微软雅黑" panose="020B0503020204020204" pitchFamily="34" charset="-122"/>
              </a:rPr>
              <a:t>IP </a:t>
            </a:r>
            <a:r>
              <a:rPr lang="zh-CN" altLang="en-US" sz="2000" b="1" dirty="0" smtClean="0">
                <a:solidFill>
                  <a:schemeClr val="bg1"/>
                </a:solidFill>
                <a:latin typeface="微软雅黑" panose="020B0503020204020204" pitchFamily="34" charset="-122"/>
                <a:ea typeface="微软雅黑" panose="020B0503020204020204" pitchFamily="34" charset="-122"/>
              </a:rPr>
              <a:t>子网</a:t>
            </a:r>
            <a:r>
              <a:rPr lang="zh-CN" altLang="en-US" sz="2000" b="1" dirty="0">
                <a:solidFill>
                  <a:schemeClr val="bg1"/>
                </a:solidFill>
                <a:latin typeface="微软雅黑" panose="020B0503020204020204" pitchFamily="34" charset="-122"/>
                <a:ea typeface="微软雅黑" panose="020B0503020204020204" pitchFamily="34" charset="-122"/>
              </a:rPr>
              <a:t>地址的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a:t>
            </a:r>
            <a:r>
              <a:rPr lang="zh-CN" altLang="en-US" sz="2000" b="1" dirty="0" smtClean="0">
                <a:solidFill>
                  <a:srgbClr val="C00000"/>
                </a:solidFill>
                <a:latin typeface="微软雅黑" panose="020B0503020204020204" pitchFamily="34" charset="-122"/>
                <a:ea typeface="微软雅黑" panose="020B0503020204020204" pitchFamily="34" charset="-122"/>
              </a:rPr>
              <a:t>“类型”</a:t>
            </a:r>
            <a:r>
              <a:rPr lang="zh-CN" altLang="en-US" sz="2000" b="1" dirty="0" smtClean="0">
                <a:latin typeface="微软雅黑" panose="020B0503020204020204" pitchFamily="34" charset="-122"/>
                <a:ea typeface="微软雅黑" panose="020B0503020204020204" pitchFamily="34" charset="-122"/>
              </a:rPr>
              <a:t>和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a:t>
            </a:r>
            <a:r>
              <a:rPr lang="zh-CN" altLang="en-US" sz="2000" b="1" dirty="0">
                <a:latin typeface="微软雅黑" panose="020B0503020204020204" pitchFamily="34" charset="-122"/>
                <a:ea typeface="微软雅黑" panose="020B0503020204020204" pitchFamily="34" charset="-122"/>
              </a:rPr>
              <a:t>首部中的</a:t>
            </a:r>
            <a:r>
              <a:rPr lang="zh-CN" altLang="en-US" sz="2000" b="1" dirty="0" smtClean="0">
                <a:solidFill>
                  <a:srgbClr val="C00000"/>
                </a:solidFill>
                <a:latin typeface="微软雅黑" panose="020B0503020204020204" pitchFamily="34" charset="-122"/>
                <a:ea typeface="微软雅黑" panose="020B0503020204020204" pitchFamily="34" charset="-122"/>
              </a:rPr>
              <a:t>源 </a:t>
            </a:r>
            <a:r>
              <a:rPr lang="en-US" altLang="zh-CN" sz="2000" b="1" dirty="0" smtClean="0">
                <a:solidFill>
                  <a:srgbClr val="C00000"/>
                </a:solidFill>
                <a:latin typeface="微软雅黑" panose="020B0503020204020204" pitchFamily="34" charset="-122"/>
                <a:ea typeface="微软雅黑" panose="020B0503020204020204" pitchFamily="34" charset="-122"/>
              </a:rPr>
              <a:t>IP </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zh-CN" altLang="en-US" sz="2000" b="1" dirty="0" smtClean="0">
                <a:latin typeface="微软雅黑" panose="020B0503020204020204" pitchFamily="34" charset="-122"/>
                <a:ea typeface="微软雅黑" panose="020B0503020204020204" pitchFamily="34" charset="-122"/>
              </a:rPr>
              <a:t>字段</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该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3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192.168.1.0/24</a:t>
              </a:r>
              <a:endParaRPr lang="en-US" altLang="zh-CN" sz="12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192.168.2.0/24</a:t>
              </a:r>
              <a:endParaRPr lang="en-US" altLang="zh-CN" sz="12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 </a:t>
                      </a:r>
                      <a:r>
                        <a:rPr lang="zh-CN" altLang="en-US" sz="1400" b="1" dirty="0" smtClean="0">
                          <a:solidFill>
                            <a:schemeClr val="tx1"/>
                          </a:solidFill>
                          <a:latin typeface="微软雅黑" panose="020B0503020204020204" pitchFamily="34" charset="-122"/>
                          <a:ea typeface="微软雅黑" panose="020B0503020204020204" pitchFamily="34" charset="-122"/>
                        </a:rPr>
                        <a:t>子网</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192.168.1.0/24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192.168.2.0/24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基于高层应用或服务的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根据高层</a:t>
            </a:r>
            <a:r>
              <a:rPr lang="zh-CN" altLang="en-US" sz="2000" b="1" dirty="0">
                <a:latin typeface="微软雅黑" panose="020B0503020204020204" pitchFamily="34" charset="-122"/>
                <a:ea typeface="微软雅黑" panose="020B0503020204020204" pitchFamily="34" charset="-122"/>
              </a:rPr>
              <a:t>应用或</a:t>
            </a:r>
            <a:r>
              <a:rPr lang="zh-CN" altLang="en-US" sz="2000" b="1" dirty="0" smtClean="0">
                <a:latin typeface="微软雅黑" panose="020B0503020204020204" pitchFamily="34" charset="-122"/>
                <a:ea typeface="微软雅黑" panose="020B0503020204020204" pitchFamily="34" charset="-122"/>
              </a:rPr>
              <a:t>服务</a:t>
            </a:r>
            <a:r>
              <a:rPr lang="zh-CN" altLang="en-US"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或者</a:t>
            </a:r>
            <a:r>
              <a:rPr lang="zh-CN" altLang="en-US" sz="2000" b="1" dirty="0">
                <a:latin typeface="微软雅黑" panose="020B0503020204020204" pitchFamily="34" charset="-122"/>
                <a:ea typeface="微软雅黑" panose="020B0503020204020204" pitchFamily="34" charset="-122"/>
              </a:rPr>
              <a:t>它们的组合划分虚拟局域网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更加</a:t>
            </a:r>
            <a:r>
              <a:rPr lang="zh-CN" altLang="en-US" sz="2000" b="1" dirty="0" smtClean="0">
                <a:latin typeface="微软雅黑" panose="020B0503020204020204" pitchFamily="34" charset="-122"/>
                <a:ea typeface="微软雅黑" panose="020B0503020204020204" pitchFamily="34" charset="-122"/>
              </a:rPr>
              <a:t>灵活，但更加复杂。</a:t>
            </a:r>
            <a:endParaRPr lang="en-US" altLang="zh-CN" sz="2000" b="1" dirty="0" smtClean="0">
              <a:latin typeface="微软雅黑" panose="020B0503020204020204" pitchFamily="34" charset="-122"/>
              <a:ea typeface="微软雅黑" panose="020B0503020204020204"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FTP</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文件传输服务</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TELNET</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远程终端</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gridCol w="926757"/>
              </a:tblGrid>
              <a:tr h="255185">
                <a:tc>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应用</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FTP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TELNET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标准以太网帧插入 </a:t>
            </a:r>
            <a:r>
              <a:rPr lang="en-US" altLang="zh-CN" sz="1600" b="1" dirty="0" smtClean="0">
                <a:latin typeface="微软雅黑" panose="020B0503020204020204" pitchFamily="34" charset="-122"/>
                <a:ea typeface="微软雅黑" panose="020B0503020204020204" pitchFamily="34" charset="-122"/>
              </a:rPr>
              <a:t>4 </a:t>
            </a:r>
            <a:r>
              <a:rPr lang="zh-CN" altLang="en-US" sz="1600" b="1" dirty="0" smtClean="0">
                <a:latin typeface="微软雅黑" panose="020B0503020204020204" pitchFamily="34" charset="-122"/>
                <a:ea typeface="微软雅黑" panose="020B0503020204020204" pitchFamily="34" charset="-122"/>
              </a:rPr>
              <a:t>字节的 </a:t>
            </a:r>
            <a:r>
              <a:rPr lang="en-US" altLang="zh-CN" sz="1600" b="1" dirty="0" smtClean="0">
                <a:latin typeface="微软雅黑" panose="020B0503020204020204" pitchFamily="34" charset="-122"/>
                <a:ea typeface="微软雅黑" panose="020B0503020204020204" pitchFamily="34" charset="-122"/>
              </a:rPr>
              <a:t>VLAN </a:t>
            </a:r>
            <a:r>
              <a:rPr lang="zh-CN" altLang="en-US" sz="1600" b="1" dirty="0">
                <a:latin typeface="微软雅黑" panose="020B0503020204020204" pitchFamily="34" charset="-122"/>
                <a:ea typeface="微软雅黑" panose="020B0503020204020204" pitchFamily="34" charset="-122"/>
              </a:rPr>
              <a:t>标记后变成了 </a:t>
            </a:r>
            <a:r>
              <a:rPr lang="en-US" altLang="zh-CN" sz="1600" b="1" dirty="0">
                <a:latin typeface="微软雅黑" panose="020B0503020204020204" pitchFamily="34" charset="-122"/>
                <a:ea typeface="微软雅黑" panose="020B0503020204020204" pitchFamily="34" charset="-122"/>
              </a:rPr>
              <a:t>802.1Q </a:t>
            </a:r>
            <a:r>
              <a:rPr lang="zh-CN" altLang="en-US" sz="1600" b="1" dirty="0" smtClean="0">
                <a:latin typeface="微软雅黑" panose="020B0503020204020204" pitchFamily="34" charset="-122"/>
                <a:ea typeface="微软雅黑" panose="020B0503020204020204" pitchFamily="34" charset="-122"/>
              </a:rPr>
              <a:t>帧（或</a:t>
            </a:r>
            <a:r>
              <a:rPr lang="zh-CN" altLang="en-US" sz="1600" b="1" dirty="0">
                <a:solidFill>
                  <a:srgbClr val="C00000"/>
                </a:solidFill>
                <a:latin typeface="微软雅黑" panose="020B0503020204020204" pitchFamily="34" charset="-122"/>
                <a:ea typeface="微软雅黑" panose="020B0503020204020204" pitchFamily="34" charset="-122"/>
              </a:rPr>
              <a:t>带标记</a:t>
            </a:r>
            <a:r>
              <a:rPr lang="zh-CN" altLang="en-US" sz="1600" b="1" dirty="0">
                <a:latin typeface="微软雅黑" panose="020B0503020204020204" pitchFamily="34" charset="-122"/>
                <a:ea typeface="微软雅黑" panose="020B0503020204020204" pitchFamily="34" charset="-122"/>
              </a:rPr>
              <a:t>的以太网</a:t>
            </a:r>
            <a:r>
              <a:rPr lang="zh-CN" altLang="en-US" sz="1600" b="1" dirty="0" smtClean="0">
                <a:latin typeface="微软雅黑" panose="020B0503020204020204" pitchFamily="34" charset="-122"/>
                <a:ea typeface="微软雅黑" panose="020B0503020204020204" pitchFamily="34" charset="-122"/>
              </a:rPr>
              <a:t>帧）</a:t>
            </a:r>
            <a:endParaRPr lang="zh-CN" altLang="en-US" sz="16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lnSpc>
                      <a:spcPct val="80000"/>
                    </a:lnSpc>
                  </a:pPr>
                  <a:r>
                    <a:rPr kumimoji="1" lang="en-US" altLang="zh-CN" sz="1100" b="1" dirty="0" smtClean="0">
                      <a:latin typeface="微软雅黑" panose="020B0503020204020204" pitchFamily="34" charset="-122"/>
                      <a:ea typeface="微软雅黑" panose="020B0503020204020204" pitchFamily="34" charset="-122"/>
                    </a:rPr>
                    <a:t>MAC</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3"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anose="020B0503020204020204" pitchFamily="34" charset="-122"/>
                      <a:ea typeface="微软雅黑" panose="020B0503020204020204" pitchFamily="34" charset="-122"/>
                    </a:rPr>
                    <a:t>VLAN </a:t>
                  </a:r>
                  <a:r>
                    <a:rPr lang="zh-CN" altLang="zh-CN" sz="1200" b="1" dirty="0" smtClean="0">
                      <a:solidFill>
                        <a:srgbClr val="C00000"/>
                      </a:solidFill>
                      <a:latin typeface="微软雅黑" panose="020B0503020204020204" pitchFamily="34" charset="-122"/>
                      <a:ea typeface="微软雅黑" panose="020B0503020204020204" pitchFamily="34" charset="-122"/>
                    </a:rPr>
                    <a:t>标识符</a:t>
                  </a:r>
                  <a:r>
                    <a:rPr lang="en-US" altLang="zh-CN" sz="1200" b="1" dirty="0" smtClean="0">
                      <a:solidFill>
                        <a:srgbClr val="C00000"/>
                      </a:solidFill>
                      <a:latin typeface="微软雅黑" panose="020B0503020204020204" pitchFamily="34" charset="-122"/>
                      <a:ea typeface="微软雅黑" panose="020B0503020204020204" pitchFamily="34" charset="-122"/>
                    </a:rPr>
                    <a:t> </a:t>
                  </a:r>
                  <a:r>
                    <a:rPr kumimoji="1" lang="en-US" altLang="zh-CN" sz="1200" b="1" dirty="0" smtClean="0">
                      <a:latin typeface="微软雅黑" panose="020B0503020204020204" pitchFamily="34" charset="-122"/>
                      <a:ea typeface="微软雅黑" panose="020B0503020204020204" pitchFamily="34" charset="-122"/>
                    </a:rPr>
                    <a:t>12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smtClean="0">
                    <a:latin typeface="微软雅黑" panose="020B0503020204020204" pitchFamily="34" charset="-122"/>
                    <a:ea typeface="微软雅黑" panose="020B0503020204020204" pitchFamily="34" charset="-122"/>
                  </a:endParaRPr>
                </a:p>
                <a:p>
                  <a:pPr algn="ctr" defTabSz="762000"/>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最多允许 </a:t>
                  </a:r>
                  <a:r>
                    <a:rPr kumimoji="1" lang="en-US" altLang="zh-CN" sz="1200" b="1" dirty="0" smtClean="0">
                      <a:latin typeface="微软雅黑" panose="020B0503020204020204" pitchFamily="34" charset="-122"/>
                      <a:ea typeface="微软雅黑" panose="020B0503020204020204" pitchFamily="34" charset="-122"/>
                    </a:rPr>
                    <a:t>4096 </a:t>
                  </a:r>
                  <a:r>
                    <a:rPr kumimoji="1" lang="zh-CN" altLang="en-US" sz="1200" b="1" dirty="0" smtClean="0">
                      <a:latin typeface="微软雅黑" panose="020B0503020204020204" pitchFamily="34" charset="-122"/>
                      <a:ea typeface="微软雅黑" panose="020B0503020204020204" pitchFamily="34" charset="-122"/>
                    </a:rPr>
                    <a:t>个 </a:t>
                  </a:r>
                  <a:r>
                    <a:rPr kumimoji="1" lang="en-US" altLang="zh-CN" sz="1200" b="1" dirty="0" smtClean="0">
                      <a:latin typeface="微软雅黑" panose="020B0503020204020204" pitchFamily="34" charset="-122"/>
                      <a:ea typeface="微软雅黑" panose="020B0503020204020204" pitchFamily="34" charset="-122"/>
                    </a:rPr>
                    <a:t>VLAN)</a:t>
                  </a:r>
                  <a:endParaRPr kumimoji="1" lang="en-US" altLang="zh-CN" sz="1200" b="1" dirty="0">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6" name="Rectangle 18"/>
                <p:cNvSpPr>
                  <a:spLocks noChangeArrowheads="1"/>
                </p:cNvSpPr>
                <p:nvPr/>
              </p:nvSpPr>
              <p:spPr bwMode="auto">
                <a:xfrm>
                  <a:off x="2460073" y="4388461"/>
                  <a:ext cx="2375794"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anose="020B0503020204020204" pitchFamily="34" charset="-122"/>
                      <a:ea typeface="微软雅黑" panose="020B0503020204020204" pitchFamily="34" charset="-122"/>
                    </a:rPr>
                    <a:t>用户优先级 </a:t>
                  </a:r>
                  <a:r>
                    <a:rPr kumimoji="1" lang="en-US" altLang="zh-CN" sz="1200" b="1" dirty="0" smtClean="0">
                      <a:latin typeface="微软雅黑" panose="020B0503020204020204" pitchFamily="34" charset="-122"/>
                      <a:ea typeface="微软雅黑" panose="020B0503020204020204" pitchFamily="34" charset="-122"/>
                    </a:rPr>
                    <a:t>3 </a:t>
                  </a:r>
                  <a:r>
                    <a:rPr kumimoji="1" lang="zh-CN" altLang="en-US" sz="1200" b="1" dirty="0" smtClean="0">
                      <a:latin typeface="微软雅黑" panose="020B0503020204020204" pitchFamily="34" charset="-122"/>
                      <a:ea typeface="微软雅黑" panose="020B0503020204020204" pitchFamily="34" charset="-122"/>
                    </a:rPr>
                    <a:t>位</a:t>
                  </a:r>
                  <a:endParaRPr kumimoji="1" lang="en-US" altLang="zh-CN" sz="1200" b="1" dirty="0">
                    <a:latin typeface="微软雅黑" panose="020B0503020204020204" pitchFamily="34" charset="-122"/>
                    <a:ea typeface="微软雅黑" panose="020B0503020204020204"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anose="020B0503020204020204" pitchFamily="34" charset="-122"/>
                      <a:ea typeface="微软雅黑" panose="020B0503020204020204" pitchFamily="34" charset="-122"/>
                    </a:rPr>
                    <a:t>规范格式指示符</a:t>
                  </a:r>
                  <a:r>
                    <a:rPr kumimoji="1" lang="en-US" altLang="zh-CN" sz="1200" b="1" dirty="0" smtClean="0">
                      <a:latin typeface="微软雅黑" panose="020B0503020204020204" pitchFamily="34" charset="-122"/>
                      <a:ea typeface="微软雅黑" panose="020B0503020204020204" pitchFamily="34" charset="-122"/>
                    </a:rPr>
                    <a:t>( </a:t>
                  </a:r>
                  <a:r>
                    <a:rPr kumimoji="1" lang="en-US" altLang="zh-CN" sz="1200" b="1" dirty="0">
                      <a:latin typeface="微软雅黑" panose="020B0503020204020204" pitchFamily="34" charset="-122"/>
                      <a:ea typeface="微软雅黑" panose="020B0503020204020204" pitchFamily="34" charset="-122"/>
                    </a:rPr>
                    <a:t>CFI </a:t>
                  </a:r>
                  <a:r>
                    <a:rPr kumimoji="1" lang="en-US" altLang="zh-CN" sz="1200" b="1" dirty="0" smtClean="0">
                      <a:latin typeface="微软雅黑" panose="020B0503020204020204" pitchFamily="34" charset="-122"/>
                      <a:ea typeface="微软雅黑" panose="020B0503020204020204" pitchFamily="34" charset="-122"/>
                    </a:rPr>
                    <a:t>) 1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smtClean="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smtClean="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ln>
                  <a:effectLst/>
                </p:spPr>
                <p:txBody>
                  <a:bodyPr wrap="none" anchor="ctr"/>
                  <a:lstStyle/>
                  <a:p>
                    <a:endParaRPr lang="zh-CN" altLang="en-US" sz="1200">
                      <a:latin typeface="微软雅黑" panose="020B0503020204020204" pitchFamily="34" charset="-122"/>
                      <a:ea typeface="微软雅黑" panose="020B0503020204020204"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smtClean="0">
                        <a:latin typeface="微软雅黑" panose="020B0503020204020204" pitchFamily="34" charset="-122"/>
                        <a:ea typeface="微软雅黑" panose="020B0503020204020204" pitchFamily="34" charset="-122"/>
                      </a:rPr>
                      <a:t>802.1Q </a:t>
                    </a:r>
                    <a:r>
                      <a:rPr lang="zh-CN" altLang="en-US" sz="1200" b="1" dirty="0" smtClean="0">
                        <a:latin typeface="微软雅黑" panose="020B0503020204020204" pitchFamily="34" charset="-122"/>
                        <a:ea typeface="微软雅黑" panose="020B0503020204020204" pitchFamily="34" charset="-122"/>
                      </a:rPr>
                      <a:t>标记类型</a:t>
                    </a:r>
                    <a:endParaRPr lang="en-US" altLang="zh-CN" sz="1200" b="1" dirty="0">
                      <a:latin typeface="微软雅黑" panose="020B0503020204020204" pitchFamily="34" charset="-122"/>
                      <a:ea typeface="微软雅黑" panose="020B0503020204020204"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0X8100</a:t>
                    </a:r>
                    <a:endParaRPr lang="en-US" altLang="zh-CN" sz="1200" b="1" dirty="0" smtClean="0">
                      <a:latin typeface="微软雅黑" panose="020B0503020204020204" pitchFamily="34" charset="-122"/>
                      <a:ea typeface="微软雅黑" panose="020B0503020204020204" pitchFamily="34" charset="-122"/>
                    </a:endParaRPr>
                  </a:p>
                  <a:p>
                    <a:pPr algn="ctr"/>
                    <a:r>
                      <a:rPr kumimoji="1" lang="en-US" altLang="zh-CN" sz="900" b="1" dirty="0">
                        <a:latin typeface="微软雅黑" panose="020B0503020204020204" pitchFamily="34" charset="-122"/>
                        <a:ea typeface="微软雅黑" panose="020B0503020204020204" pitchFamily="34" charset="-122"/>
                      </a:rPr>
                      <a:t>(</a:t>
                    </a:r>
                    <a:r>
                      <a:rPr kumimoji="1" lang="en-US" altLang="zh-CN" sz="900" b="1" dirty="0" smtClean="0">
                        <a:latin typeface="微软雅黑" panose="020B0503020204020204" pitchFamily="34" charset="-122"/>
                        <a:ea typeface="微软雅黑" panose="020B0503020204020204" pitchFamily="34" charset="-122"/>
                      </a:rPr>
                      <a:t>1 </a:t>
                    </a:r>
                    <a:r>
                      <a:rPr kumimoji="1" lang="en-US" altLang="zh-CN" sz="900" b="1" dirty="0">
                        <a:latin typeface="微软雅黑" panose="020B0503020204020204" pitchFamily="34" charset="-122"/>
                        <a:ea typeface="微软雅黑" panose="020B0503020204020204" pitchFamily="34" charset="-122"/>
                      </a:rPr>
                      <a:t>0 0 0 0 0 0 1  0 0 0 0 0 0 0 </a:t>
                    </a:r>
                    <a:r>
                      <a:rPr kumimoji="1" lang="en-US" altLang="zh-CN" sz="900" b="1" dirty="0" smtClean="0">
                        <a:latin typeface="微软雅黑" panose="020B0503020204020204" pitchFamily="34" charset="-122"/>
                        <a:ea typeface="微软雅黑" panose="020B0503020204020204" pitchFamily="34" charset="-122"/>
                      </a:rPr>
                      <a:t>0)</a:t>
                    </a:r>
                    <a:endParaRPr lang="en-US" altLang="zh-CN" sz="900" b="1" dirty="0">
                      <a:latin typeface="微软雅黑" panose="020B0503020204020204" pitchFamily="34" charset="-122"/>
                      <a:ea typeface="微软雅黑" panose="020B0503020204020204"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PRI</a:t>
                    </a:r>
                    <a:endParaRPr lang="en-US" altLang="zh-CN" sz="1200" b="1" dirty="0">
                      <a:latin typeface="微软雅黑" panose="020B0503020204020204" pitchFamily="34" charset="-122"/>
                      <a:ea typeface="微软雅黑" panose="020B0503020204020204" pitchFamily="34" charset="-122"/>
                    </a:endParaRP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VLAN ID</a:t>
                    </a:r>
                    <a:endParaRPr lang="en-US" altLang="zh-CN" sz="1200" b="1" dirty="0">
                      <a:latin typeface="微软雅黑" panose="020B0503020204020204" pitchFamily="34" charset="-122"/>
                      <a:ea typeface="微软雅黑" panose="020B0503020204020204" pitchFamily="34" charset="-122"/>
                    </a:endParaRP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a:latin typeface="微软雅黑" panose="020B0503020204020204" pitchFamily="34" charset="-122"/>
                        <a:ea typeface="微软雅黑" panose="020B0503020204020204" pitchFamily="34" charset="-122"/>
                      </a:rPr>
                      <a:t>TCI (</a:t>
                    </a:r>
                    <a:r>
                      <a:rPr lang="zh-CN" altLang="en-US" sz="1200" b="1" dirty="0">
                        <a:latin typeface="微软雅黑" panose="020B0503020204020204" pitchFamily="34" charset="-122"/>
                        <a:ea typeface="微软雅黑" panose="020B0503020204020204" pitchFamily="34" charset="-122"/>
                      </a:rPr>
                      <a:t>标记控制信息</a:t>
                    </a:r>
                    <a:r>
                      <a:rPr lang="en-US" altLang="zh-CN" sz="1200" b="1" dirty="0">
                        <a:latin typeface="微软雅黑" panose="020B0503020204020204" pitchFamily="34" charset="-122"/>
                        <a:ea typeface="微软雅黑" panose="020B0503020204020204" pitchFamily="34" charset="-122"/>
                      </a:rPr>
                      <a:t>)</a:t>
                    </a:r>
                    <a:endParaRPr lang="en-US" altLang="zh-CN" sz="1200" b="1" dirty="0">
                      <a:latin typeface="微软雅黑" panose="020B0503020204020204" pitchFamily="34" charset="-122"/>
                      <a:ea typeface="微软雅黑" panose="020B0503020204020204" pitchFamily="34" charset="-122"/>
                    </a:endParaRP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anose="020B0503020204020204" pitchFamily="34" charset="-122"/>
                  <a:ea typeface="微软雅黑" panose="020B0503020204020204" pitchFamily="34" charset="-122"/>
                </a:rPr>
                <a:t>以太网</a:t>
              </a:r>
              <a:r>
                <a:rPr lang="en-US" altLang="zh-CN" sz="1200" b="1" dirty="0" smtClean="0">
                  <a:latin typeface="微软雅黑" panose="020B0503020204020204" pitchFamily="34" charset="-122"/>
                  <a:ea typeface="微软雅黑" panose="020B0503020204020204" pitchFamily="34" charset="-122"/>
                </a:rPr>
                <a:t> MAC </a:t>
              </a:r>
              <a:r>
                <a:rPr lang="zh-CN" altLang="en-US" sz="1200" b="1" dirty="0" smtClean="0">
                  <a:latin typeface="微软雅黑" panose="020B0503020204020204" pitchFamily="34" charset="-122"/>
                  <a:ea typeface="微软雅黑" panose="020B0503020204020204" pitchFamily="34" charset="-122"/>
                </a:rPr>
                <a:t>帧</a:t>
              </a:r>
              <a:r>
                <a:rPr lang="zh-CN" altLang="zh-CN" sz="1200" b="1" dirty="0" smtClean="0">
                  <a:latin typeface="微软雅黑" panose="020B0503020204020204" pitchFamily="34" charset="-122"/>
                  <a:ea typeface="微软雅黑" panose="020B0503020204020204" pitchFamily="34" charset="-122"/>
                </a:rPr>
                <a:t>的</a:t>
              </a:r>
              <a:r>
                <a:rPr lang="zh-CN" altLang="zh-CN" sz="1200" b="1" dirty="0">
                  <a:latin typeface="微软雅黑" panose="020B0503020204020204" pitchFamily="34" charset="-122"/>
                  <a:ea typeface="微软雅黑" panose="020B0503020204020204" pitchFamily="34" charset="-122"/>
                </a:rPr>
                <a:t>最大帧长从原来</a:t>
              </a:r>
              <a:r>
                <a:rPr lang="zh-CN" altLang="zh-CN" sz="1200" b="1" dirty="0" smtClean="0">
                  <a:latin typeface="微软雅黑" panose="020B0503020204020204" pitchFamily="34" charset="-122"/>
                  <a:ea typeface="微软雅黑" panose="020B0503020204020204" pitchFamily="34" charset="-122"/>
                </a:rPr>
                <a:t>的</a:t>
              </a:r>
              <a:r>
                <a:rPr lang="en-US" altLang="zh-CN" sz="1200" b="1" dirty="0" smtClean="0">
                  <a:latin typeface="微软雅黑" panose="020B0503020204020204" pitchFamily="34" charset="-122"/>
                  <a:ea typeface="微软雅黑" panose="020B0503020204020204" pitchFamily="34" charset="-122"/>
                </a:rPr>
                <a:t> 1518 </a:t>
              </a:r>
              <a:r>
                <a:rPr lang="zh-CN" altLang="zh-CN" sz="1200" b="1" dirty="0" smtClean="0">
                  <a:latin typeface="微软雅黑" panose="020B0503020204020204" pitchFamily="34" charset="-122"/>
                  <a:ea typeface="微软雅黑" panose="020B0503020204020204" pitchFamily="34" charset="-122"/>
                </a:rPr>
                <a:t>字节变为</a:t>
              </a:r>
              <a:r>
                <a:rPr lang="en-US" altLang="zh-CN" sz="1200" b="1" dirty="0" smtClean="0">
                  <a:latin typeface="微软雅黑" panose="020B0503020204020204" pitchFamily="34" charset="-122"/>
                  <a:ea typeface="微软雅黑" panose="020B0503020204020204" pitchFamily="34" charset="-122"/>
                </a:rPr>
                <a:t> 1522 </a:t>
              </a:r>
              <a:r>
                <a:rPr lang="zh-CN" altLang="zh-CN" sz="1200" b="1" dirty="0" smtClean="0">
                  <a:latin typeface="微软雅黑" panose="020B0503020204020204" pitchFamily="34" charset="-122"/>
                  <a:ea typeface="微软雅黑" panose="020B0503020204020204" pitchFamily="34" charset="-122"/>
                </a:rPr>
                <a:t>字节</a:t>
              </a:r>
              <a:r>
                <a:rPr lang="zh-CN" altLang="en-US" sz="1200" b="1" dirty="0" smtClean="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带标记的以太网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endParaRPr lang="en-US" altLang="zh-CN" sz="1200" b="1" dirty="0">
                <a:latin typeface="微软雅黑" panose="020B0503020204020204" pitchFamily="34" charset="-122"/>
                <a:ea typeface="微软雅黑" panose="020B0503020204020204" pitchFamily="34" charset="-122"/>
              </a:endParaRP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endParaRPr kumimoji="1" lang="en-US" altLang="zh-CN" sz="1100" b="1">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endParaRPr kumimoji="1" lang="en-US" altLang="zh-CN" sz="1100" b="1">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endParaRPr kumimoji="1" lang="en-US" altLang="zh-CN" sz="1100" b="1" dirty="0">
                <a:latin typeface="微软雅黑" panose="020B0503020204020204" pitchFamily="34" charset="-122"/>
                <a:ea typeface="微软雅黑" panose="020B0503020204020204" pitchFamily="34" charset="-122"/>
              </a:endParaRP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endParaRPr kumimoji="1" lang="en-US" altLang="zh-CN" sz="1100" b="1">
                <a:latin typeface="微软雅黑" panose="020B0503020204020204" pitchFamily="34" charset="-122"/>
                <a:ea typeface="微软雅黑" panose="020B0503020204020204" pitchFamily="34" charset="-122"/>
              </a:endParaRP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anose="020B0503020204020204" pitchFamily="34" charset="-122"/>
                    <a:ea typeface="微软雅黑" panose="020B0503020204020204" pitchFamily="34" charset="-122"/>
                  </a:rPr>
                  <a:t>标准的以太网帧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交换机 </a:t>
              </a:r>
              <a:r>
                <a:rPr lang="en-US" altLang="zh-CN" sz="1200" b="1" dirty="0" smtClean="0">
                  <a:latin typeface="微软雅黑" panose="020B0503020204020204" pitchFamily="34" charset="-122"/>
                  <a:ea typeface="微软雅黑" panose="020B0503020204020204" pitchFamily="34" charset="-122"/>
                </a:rPr>
                <a:t>#1</a:t>
              </a:r>
              <a:endParaRPr lang="zh-CN" altLang="en-US" sz="1200" b="1" dirty="0">
                <a:latin typeface="微软雅黑" panose="020B0503020204020204" pitchFamily="34" charset="-122"/>
                <a:ea typeface="微软雅黑" panose="020B0503020204020204"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交换机 </a:t>
              </a:r>
              <a:r>
                <a:rPr lang="en-US" altLang="zh-CN" sz="1200" b="1" dirty="0" smtClean="0">
                  <a:latin typeface="微软雅黑" panose="020B0503020204020204" pitchFamily="34" charset="-122"/>
                  <a:ea typeface="微软雅黑" panose="020B0503020204020204" pitchFamily="34" charset="-122"/>
                </a:rPr>
                <a:t>#2</a:t>
              </a:r>
              <a:endParaRPr lang="zh-CN" altLang="en-US" sz="1200" b="1" dirty="0">
                <a:latin typeface="微软雅黑" panose="020B0503020204020204" pitchFamily="34" charset="-122"/>
                <a:ea typeface="微软雅黑" panose="020B0503020204020204"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endParaRPr lang="zh-CN" altLang="en-US" sz="1200" b="1" dirty="0">
                <a:latin typeface="微软雅黑" panose="020B0503020204020204" pitchFamily="34" charset="-122"/>
                <a:ea typeface="微软雅黑" panose="020B0503020204020204" pitchFamily="34" charset="-122"/>
              </a:endParaRP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3.5</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高速以太网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3.5.1  </a:t>
            </a:r>
            <a:r>
              <a:rPr lang="en-US" altLang="zh-CN" sz="2000" b="1" dirty="0" smtClean="0">
                <a:solidFill>
                  <a:schemeClr val="bg1"/>
                </a:solidFill>
                <a:latin typeface="微软雅黑" panose="020B0503020204020204" pitchFamily="34" charset="-122"/>
                <a:ea typeface="微软雅黑" panose="020B0503020204020204" pitchFamily="34" charset="-122"/>
              </a:rPr>
              <a:t>                                  100BASE-T </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3.5.3  </a:t>
            </a:r>
            <a:r>
              <a:rPr lang="en-US" altLang="zh-CN" sz="2000" b="1" dirty="0" smtClean="0">
                <a:solidFill>
                  <a:schemeClr val="bg1"/>
                </a:solidFill>
                <a:latin typeface="微软雅黑" panose="020B0503020204020204" pitchFamily="34" charset="-122"/>
                <a:ea typeface="微软雅黑" panose="020B0503020204020204" pitchFamily="34" charset="-122"/>
              </a:rPr>
              <a:t>  10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 </a:t>
            </a:r>
            <a:r>
              <a:rPr lang="en-US" altLang="zh-CN" sz="2000" b="1" dirty="0">
                <a:solidFill>
                  <a:schemeClr val="bg1"/>
                </a:solidFill>
                <a:latin typeface="微软雅黑" panose="020B0503020204020204" pitchFamily="34" charset="-122"/>
                <a:ea typeface="微软雅黑" panose="020B0503020204020204" pitchFamily="34" charset="-122"/>
              </a:rPr>
              <a:t>(10GE) </a:t>
            </a:r>
            <a:r>
              <a:rPr lang="zh-CN" altLang="en-US" sz="2000" b="1" dirty="0">
                <a:solidFill>
                  <a:schemeClr val="bg1"/>
                </a:solidFill>
                <a:latin typeface="微软雅黑" panose="020B0503020204020204" pitchFamily="34" charset="-122"/>
                <a:ea typeface="微软雅黑" panose="020B0503020204020204" pitchFamily="34" charset="-122"/>
              </a:rPr>
              <a:t>和更快的以太网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以太网进行宽带接入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3.5.1  100BASE-T </a:t>
            </a:r>
            <a:r>
              <a:rPr lang="zh-CN" altLang="en-US" sz="2400" b="1" dirty="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快速</a:t>
            </a:r>
            <a:r>
              <a:rPr lang="zh-CN" altLang="en-US" sz="2000" b="1" dirty="0" smtClean="0">
                <a:solidFill>
                  <a:srgbClr val="C00000"/>
                </a:solidFill>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Fast Ethernet)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在双绞线上</a:t>
            </a:r>
            <a:r>
              <a:rPr lang="zh-CN" altLang="en-US" sz="2000" b="1" dirty="0" smtClean="0">
                <a:latin typeface="微软雅黑" panose="020B0503020204020204" pitchFamily="34" charset="-122"/>
                <a:ea typeface="微软雅黑" panose="020B0503020204020204" pitchFamily="34" charset="-122"/>
              </a:rPr>
              <a:t>传送 </a:t>
            </a:r>
            <a:r>
              <a:rPr lang="en-US" altLang="zh-CN" sz="2000" b="1" dirty="0" smtClean="0">
                <a:latin typeface="微软雅黑" panose="020B0503020204020204" pitchFamily="34" charset="-122"/>
                <a:ea typeface="微软雅黑" panose="020B0503020204020204" pitchFamily="34" charset="-122"/>
              </a:rPr>
              <a:t>100 Mbit/s </a:t>
            </a:r>
            <a:r>
              <a:rPr lang="zh-CN" altLang="en-US" sz="2000" b="1" dirty="0" smtClean="0">
                <a:latin typeface="微软雅黑" panose="020B0503020204020204" pitchFamily="34" charset="-122"/>
                <a:ea typeface="微软雅黑" panose="020B0503020204020204" pitchFamily="34" charset="-122"/>
              </a:rPr>
              <a:t>基带信号</a:t>
            </a:r>
            <a:r>
              <a:rPr lang="zh-CN" altLang="en-US" sz="2000" b="1" dirty="0">
                <a:latin typeface="微软雅黑" panose="020B0503020204020204" pitchFamily="34" charset="-122"/>
                <a:ea typeface="微软雅黑" panose="020B0503020204020204" pitchFamily="34" charset="-122"/>
              </a:rPr>
              <a:t>的星形拓扑</a:t>
            </a:r>
            <a:r>
              <a:rPr lang="zh-CN" altLang="en-US" sz="2000" b="1" dirty="0" smtClean="0">
                <a:latin typeface="微软雅黑" panose="020B0503020204020204" pitchFamily="34" charset="-122"/>
                <a:ea typeface="微软雅黑" panose="020B0503020204020204" pitchFamily="34" charset="-122"/>
              </a:rPr>
              <a:t>以太网。</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仍使用 </a:t>
            </a:r>
            <a:r>
              <a:rPr lang="en-US" altLang="zh-CN" sz="2000" b="1" dirty="0" smtClean="0">
                <a:latin typeface="微软雅黑" panose="020B0503020204020204" pitchFamily="34" charset="-122"/>
                <a:ea typeface="微软雅黑" panose="020B0503020204020204" pitchFamily="34" charset="-122"/>
              </a:rPr>
              <a:t>IEEE 802.3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1995 </a:t>
            </a:r>
            <a:r>
              <a:rPr lang="zh-CN" altLang="en-US" sz="2000" b="1" dirty="0" smtClean="0">
                <a:latin typeface="微软雅黑" panose="020B0503020204020204" pitchFamily="34" charset="-122"/>
                <a:ea typeface="微软雅黑" panose="020B0503020204020204" pitchFamily="34" charset="-122"/>
              </a:rPr>
              <a:t>定</a:t>
            </a:r>
            <a:r>
              <a:rPr lang="zh-CN" altLang="en-US" sz="2000" b="1" dirty="0">
                <a:latin typeface="微软雅黑" panose="020B0503020204020204" pitchFamily="34" charset="-122"/>
                <a:ea typeface="微软雅黑" panose="020B0503020204020204" pitchFamily="34" charset="-122"/>
              </a:rPr>
              <a:t>为正式</a:t>
            </a:r>
            <a:r>
              <a:rPr lang="zh-CN" altLang="en-US" sz="2000" b="1" dirty="0" smtClean="0">
                <a:latin typeface="微软雅黑" panose="020B0503020204020204" pitchFamily="34" charset="-122"/>
                <a:ea typeface="微软雅黑" panose="020B0503020204020204" pitchFamily="34" charset="-122"/>
              </a:rPr>
              <a:t>标准：</a:t>
            </a:r>
            <a:r>
              <a:rPr lang="en-US" altLang="zh-CN" sz="2000" b="1" dirty="0" smtClean="0">
                <a:latin typeface="微软雅黑" panose="020B0503020204020204" pitchFamily="34" charset="-122"/>
                <a:ea typeface="微软雅黑" panose="020B0503020204020204" pitchFamily="34" charset="-122"/>
              </a:rPr>
              <a:t>IEEE 802.3u</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可在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方式下工作而无冲突发生</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全双工方式下工作时，</a:t>
            </a:r>
            <a:r>
              <a:rPr lang="zh-CN" altLang="en-US" sz="2000" b="1" dirty="0">
                <a:solidFill>
                  <a:srgbClr val="0000FF"/>
                </a:solidFill>
                <a:latin typeface="微软雅黑" panose="020B0503020204020204" pitchFamily="34" charset="-122"/>
                <a:ea typeface="微软雅黑" panose="020B0503020204020204" pitchFamily="34" charset="-122"/>
              </a:rPr>
              <a:t>不使用 </a:t>
            </a:r>
            <a:r>
              <a:rPr lang="en-US" altLang="zh-CN" sz="2000" b="1" dirty="0">
                <a:solidFill>
                  <a:srgbClr val="0000FF"/>
                </a:solidFill>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IEEE </a:t>
            </a:r>
            <a:r>
              <a:rPr lang="en-US" altLang="zh-CN" sz="2000" b="1" dirty="0" smtClean="0">
                <a:solidFill>
                  <a:srgbClr val="0000FF"/>
                </a:solidFill>
                <a:latin typeface="微软雅黑" panose="020B0503020204020204" pitchFamily="34" charset="-122"/>
                <a:ea typeface="微软雅黑" panose="020B0503020204020204" pitchFamily="34" charset="-122"/>
              </a:rPr>
              <a:t>802.3 </a:t>
            </a:r>
            <a:r>
              <a:rPr lang="zh-CN" altLang="en-US" sz="2000" b="1" dirty="0" smtClean="0">
                <a:solidFill>
                  <a:srgbClr val="0000FF"/>
                </a:solidFill>
                <a:latin typeface="微软雅黑" panose="020B0503020204020204" pitchFamily="34" charset="-122"/>
                <a:ea typeface="微软雅黑" panose="020B0503020204020204" pitchFamily="34" charset="-122"/>
              </a:rPr>
              <a:t>协议</a:t>
            </a:r>
            <a:r>
              <a:rPr lang="zh-CN" altLang="en-US" sz="2000" b="1" dirty="0">
                <a:solidFill>
                  <a:srgbClr val="0000FF"/>
                </a:solidFill>
                <a:latin typeface="微软雅黑" panose="020B0503020204020204" pitchFamily="34" charset="-122"/>
                <a:ea typeface="微软雅黑" panose="020B0503020204020204" pitchFamily="34" charset="-122"/>
              </a:rPr>
              <a:t>规定</a:t>
            </a:r>
            <a:r>
              <a:rPr lang="zh-CN" altLang="en-US" sz="2000" b="1" dirty="0" smtClean="0">
                <a:solidFill>
                  <a:srgbClr val="0000FF"/>
                </a:solidFill>
                <a:latin typeface="微软雅黑" panose="020B0503020204020204" pitchFamily="34" charset="-122"/>
                <a:ea typeface="微软雅黑" panose="020B0503020204020204" pitchFamily="34" charset="-122"/>
              </a:rPr>
              <a:t>的 </a:t>
            </a:r>
            <a:r>
              <a:rPr lang="en-US" altLang="zh-CN" sz="2000" b="1" dirty="0" smtClean="0">
                <a:solidFill>
                  <a:srgbClr val="0000FF"/>
                </a:solidFill>
                <a:latin typeface="微软雅黑" panose="020B0503020204020204" pitchFamily="34" charset="-122"/>
                <a:ea typeface="微软雅黑" panose="020B0503020204020204" pitchFamily="34" charset="-122"/>
              </a:rPr>
              <a:t>MAC </a:t>
            </a:r>
            <a:r>
              <a:rPr lang="zh-CN" altLang="en-US" sz="2000" b="1" dirty="0" smtClean="0">
                <a:solidFill>
                  <a:srgbClr val="0000FF"/>
                </a:solidFill>
                <a:latin typeface="微软雅黑" panose="020B0503020204020204" pitchFamily="34" charset="-122"/>
                <a:ea typeface="微软雅黑" panose="020B0503020204020204" pitchFamily="34" charset="-122"/>
              </a:rPr>
              <a:t>帧格式。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保持最短帧长不变，但将一个网段的最大电缆长度</a:t>
            </a:r>
            <a:r>
              <a:rPr lang="zh-CN" altLang="en-US" sz="2000" b="1" dirty="0">
                <a:solidFill>
                  <a:srgbClr val="0000FF"/>
                </a:solidFill>
                <a:latin typeface="微软雅黑" panose="020B0503020204020204" pitchFamily="34" charset="-122"/>
                <a:ea typeface="微软雅黑" panose="020B0503020204020204" pitchFamily="34" charset="-122"/>
              </a:rPr>
              <a:t>减小</a:t>
            </a:r>
            <a:r>
              <a:rPr lang="zh-CN" altLang="en-US" sz="2000" b="1" dirty="0" smtClean="0">
                <a:solidFill>
                  <a:srgbClr val="0000FF"/>
                </a:solidFill>
                <a:latin typeface="微软雅黑" panose="020B0503020204020204" pitchFamily="34" charset="-122"/>
                <a:ea typeface="微软雅黑" panose="020B0503020204020204" pitchFamily="34" charset="-122"/>
              </a:rPr>
              <a:t>到 </a:t>
            </a:r>
            <a:r>
              <a:rPr lang="en-US" altLang="zh-CN" sz="2000" b="1" dirty="0" smtClean="0">
                <a:solidFill>
                  <a:srgbClr val="0000FF"/>
                </a:solidFill>
                <a:latin typeface="微软雅黑" panose="020B0503020204020204" pitchFamily="34" charset="-122"/>
                <a:ea typeface="微软雅黑" panose="020B0503020204020204" pitchFamily="34" charset="-122"/>
              </a:rPr>
              <a:t>100 </a:t>
            </a:r>
            <a:r>
              <a:rPr lang="zh-CN" altLang="en-US" sz="2000" b="1" dirty="0" smtClean="0">
                <a:solidFill>
                  <a:srgbClr val="0000FF"/>
                </a:solidFill>
                <a:latin typeface="微软雅黑" panose="020B0503020204020204" pitchFamily="34" charset="-122"/>
                <a:ea typeface="微软雅黑" panose="020B0503020204020204" pitchFamily="34" charset="-122"/>
              </a:rPr>
              <a:t>米。</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帧间时间间隔从原来的 </a:t>
            </a:r>
            <a:r>
              <a:rPr lang="en-US" altLang="zh-CN" sz="2000" b="1" dirty="0" smtClean="0">
                <a:latin typeface="微软雅黑" panose="020B0503020204020204" pitchFamily="34" charset="-122"/>
                <a:ea typeface="微软雅黑" panose="020B0503020204020204" pitchFamily="34" charset="-122"/>
              </a:rPr>
              <a:t>9.6</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改为现在的 </a:t>
            </a:r>
            <a:r>
              <a:rPr lang="en-US" altLang="zh-CN" sz="2000" b="1" dirty="0">
                <a:solidFill>
                  <a:srgbClr val="0000FF"/>
                </a:solidFill>
                <a:latin typeface="微软雅黑" panose="020B0503020204020204" pitchFamily="34" charset="-122"/>
                <a:ea typeface="微软雅黑" panose="020B0503020204020204" pitchFamily="34" charset="-122"/>
              </a:rPr>
              <a:t>0.96 </a:t>
            </a:r>
            <a:r>
              <a:rPr lang="en-US" altLang="zh-CN" sz="2000" b="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solidFill>
                  <a:srgbClr val="0000FF"/>
                </a:solidFill>
                <a:latin typeface="微软雅黑" panose="020B0503020204020204" pitchFamily="34" charset="-122"/>
                <a:ea typeface="微软雅黑" panose="020B0503020204020204" pitchFamily="34" charset="-122"/>
              </a:rPr>
              <a:t>s</a:t>
            </a:r>
            <a:r>
              <a:rPr lang="zh-CN" altLang="en-US" sz="2000" b="1" dirty="0" smtClean="0">
                <a:solidFill>
                  <a:srgbClr val="0000FF"/>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100BASE-T </a:t>
            </a:r>
            <a:r>
              <a:rPr lang="zh-CN" altLang="en-US" sz="2000" b="1" dirty="0">
                <a:solidFill>
                  <a:schemeClr val="bg1"/>
                </a:solidFill>
                <a:latin typeface="微软雅黑" panose="020B0503020204020204" pitchFamily="34" charset="-122"/>
                <a:ea typeface="微软雅黑" panose="020B0503020204020204" pitchFamily="34" charset="-122"/>
              </a:rPr>
              <a:t>以太网的特点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封装成帧</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(framing</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rPr>
              <a:t>一段数据的前后分别添加首部和尾部</a:t>
            </a:r>
            <a:r>
              <a:rPr lang="zh-CN" altLang="en-US" b="1" dirty="0" smtClean="0">
                <a:latin typeface="微软雅黑" panose="020B0503020204020204" pitchFamily="34" charset="-122"/>
                <a:ea typeface="微软雅黑" panose="020B0503020204020204" pitchFamily="34" charset="-122"/>
              </a:rPr>
              <a:t>，构成一</a:t>
            </a:r>
            <a:r>
              <a:rPr lang="zh-CN" altLang="en-US" b="1" dirty="0">
                <a:latin typeface="微软雅黑" panose="020B0503020204020204" pitchFamily="34" charset="-122"/>
                <a:ea typeface="微软雅黑" panose="020B0503020204020204" pitchFamily="34" charset="-122"/>
              </a:rPr>
              <a:t>个帧</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42900" indent="-342900" eaLnBrk="0" hangingPunct="0">
              <a:lnSpc>
                <a:spcPts val="28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首部</a:t>
            </a:r>
            <a:r>
              <a:rPr lang="zh-CN" altLang="en-US" b="1" dirty="0">
                <a:latin typeface="微软雅黑" panose="020B0503020204020204" pitchFamily="34" charset="-122"/>
                <a:ea typeface="微软雅黑" panose="020B0503020204020204" pitchFamily="34" charset="-122"/>
              </a:rPr>
              <a:t>和尾部的一个重要作用就是进行</a:t>
            </a:r>
            <a:r>
              <a:rPr lang="zh-CN" altLang="en-US" b="1" dirty="0">
                <a:solidFill>
                  <a:srgbClr val="0000FF"/>
                </a:solidFill>
                <a:latin typeface="微软雅黑" panose="020B0503020204020204" pitchFamily="34" charset="-122"/>
                <a:ea typeface="微软雅黑" panose="020B0503020204020204" pitchFamily="34" charset="-122"/>
              </a:rPr>
              <a:t>帧定界</a:t>
            </a:r>
            <a:r>
              <a:rPr lang="zh-CN" altLang="en-US" b="1" dirty="0">
                <a:latin typeface="微软雅黑" panose="020B0503020204020204" pitchFamily="34" charset="-122"/>
                <a:ea typeface="微软雅黑" panose="020B0503020204020204" pitchFamily="34" charset="-122"/>
              </a:rPr>
              <a:t>（即确定帧的界限）</a:t>
            </a:r>
            <a:r>
              <a:rPr lang="zh-CN" altLang="en-US" b="1" dirty="0" smtClean="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封装成帧</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帧结束</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帧首部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IP </a:t>
              </a:r>
              <a:r>
                <a:rPr kumimoji="1" lang="zh-CN" altLang="en-US" sz="1200" b="1">
                  <a:latin typeface="微软雅黑" panose="020B0503020204020204" pitchFamily="34" charset="-122"/>
                  <a:ea typeface="微软雅黑" panose="020B0503020204020204" pitchFamily="34" charset="-122"/>
                </a:rPr>
                <a:t>数据报</a:t>
              </a:r>
              <a:endParaRPr kumimoji="1" lang="zh-CN" altLang="en-US" sz="1200" b="1">
                <a:latin typeface="微软雅黑" panose="020B0503020204020204" pitchFamily="34" charset="-122"/>
                <a:ea typeface="微软雅黑" panose="020B0503020204020204" pitchFamily="34" charset="-122"/>
              </a:endParaRP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zh-CN" altLang="en-US" sz="1200" b="1" dirty="0">
                  <a:latin typeface="微软雅黑" panose="020B0503020204020204" pitchFamily="34" charset="-122"/>
                  <a:ea typeface="微软雅黑" panose="020B0503020204020204" pitchFamily="34" charset="-122"/>
                </a:rPr>
                <a:t>帧的数据部分</a:t>
              </a:r>
              <a:endParaRPr kumimoji="1" lang="zh-CN" altLang="en-US" sz="1200" b="1" dirty="0">
                <a:latin typeface="微软雅黑" panose="020B0503020204020204" pitchFamily="34" charset="-122"/>
                <a:ea typeface="微软雅黑" panose="020B0503020204020204" pitchFamily="34" charset="-122"/>
              </a:endParaRP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帧尾部</a:t>
              </a:r>
              <a:endParaRPr kumimoji="1" lang="zh-CN" altLang="en-US" sz="1200" b="1">
                <a:solidFill>
                  <a:schemeClr val="bg1"/>
                </a:solidFill>
                <a:latin typeface="微软雅黑" panose="020B0503020204020204" pitchFamily="34" charset="-122"/>
                <a:ea typeface="微软雅黑" panose="020B0503020204020204" pitchFamily="34" charset="-122"/>
              </a:endParaRP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200" b="1" dirty="0">
                  <a:solidFill>
                    <a:srgbClr val="0000FF"/>
                  </a:solidFill>
                  <a:latin typeface="微软雅黑" panose="020B0503020204020204" pitchFamily="34" charset="-122"/>
                  <a:ea typeface="微软雅黑" panose="020B0503020204020204" pitchFamily="34" charset="-122"/>
                </a:rPr>
                <a:t>MTU</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数据链路层的帧长</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ln>
            <a:effectLst/>
          </p:spPr>
          <p:txBody>
            <a:bodyPr vert="eaVert"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从这里开始发送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anose="020B0503020204020204" pitchFamily="34" charset="-122"/>
                <a:ea typeface="微软雅黑" panose="020B0503020204020204" pitchFamily="34" charset="-122"/>
              </a:rPr>
              <a:t>用</a:t>
            </a:r>
            <a:r>
              <a:rPr lang="zh-CN" altLang="zh-CN" b="1" dirty="0">
                <a:latin typeface="微软雅黑" panose="020B0503020204020204" pitchFamily="34" charset="-122"/>
                <a:ea typeface="微软雅黑" panose="020B0503020204020204" pitchFamily="34" charset="-122"/>
              </a:rPr>
              <a:t>帧首部和帧尾部封装成帧</a:t>
            </a:r>
            <a:endParaRPr lang="zh-CN" altLang="en-US" b="1" dirty="0">
              <a:latin typeface="微软雅黑" panose="020B0503020204020204" pitchFamily="34" charset="-122"/>
              <a:ea typeface="微软雅黑" panose="020B0503020204020204"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 Mbit/s </a:t>
            </a:r>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的 </a:t>
            </a:r>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种</a:t>
            </a:r>
            <a:r>
              <a:rPr lang="zh-CN" altLang="en-US" sz="2000" b="1" dirty="0">
                <a:solidFill>
                  <a:schemeClr val="bg1"/>
                </a:solidFill>
                <a:latin typeface="微软雅黑" panose="020B0503020204020204" pitchFamily="34" charset="-122"/>
                <a:ea typeface="微软雅黑" panose="020B0503020204020204" pitchFamily="34" charset="-122"/>
              </a:rPr>
              <a:t>不同的物理层标准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gridCol w="895928"/>
                <a:gridCol w="1634836"/>
                <a:gridCol w="3930624"/>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3.5.2  </a:t>
            </a:r>
            <a:r>
              <a:rPr lang="zh-CN" altLang="en-US" sz="2400" b="1" dirty="0">
                <a:solidFill>
                  <a:schemeClr val="bg1"/>
                </a:solidFill>
                <a:latin typeface="微软雅黑" panose="020B0503020204020204" pitchFamily="34" charset="-122"/>
                <a:ea typeface="微软雅黑" panose="020B0503020204020204" pitchFamily="34" charset="-122"/>
              </a:rPr>
              <a:t>吉比特以太网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anose="020B0503020204020204" pitchFamily="34" charset="-122"/>
                <a:ea typeface="微软雅黑" panose="020B0503020204020204" pitchFamily="34" charset="-122"/>
              </a:rPr>
              <a:t>特点：</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允许在 </a:t>
            </a:r>
            <a:r>
              <a:rPr lang="en-US" altLang="zh-CN" sz="2000" b="1" dirty="0" smtClean="0">
                <a:latin typeface="微软雅黑" panose="020B0503020204020204" pitchFamily="34" charset="-122"/>
                <a:ea typeface="微软雅黑" panose="020B0503020204020204" pitchFamily="34" charset="-122"/>
              </a:rPr>
              <a:t>1 </a:t>
            </a:r>
            <a:r>
              <a:rPr lang="en-US" altLang="zh-CN" sz="2000" b="1" dirty="0" err="1" smtClean="0">
                <a:latin typeface="微软雅黑" panose="020B0503020204020204" pitchFamily="34" charset="-122"/>
                <a:ea typeface="微软雅黑" panose="020B0503020204020204" pitchFamily="34" charset="-122"/>
              </a:rPr>
              <a:t>Gbit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smtClean="0">
                <a:latin typeface="微软雅黑" panose="020B0503020204020204" pitchFamily="34" charset="-122"/>
                <a:ea typeface="微软雅黑" panose="020B0503020204020204" pitchFamily="34" charset="-122"/>
              </a:rPr>
              <a:t>下</a:t>
            </a:r>
            <a:r>
              <a:rPr lang="zh-CN" altLang="en-US" sz="2000" b="1" dirty="0">
                <a:latin typeface="微软雅黑" panose="020B0503020204020204" pitchFamily="34" charset="-122"/>
                <a:ea typeface="微软雅黑" panose="020B0503020204020204" pitchFamily="34" charset="-122"/>
              </a:rPr>
              <a:t>以全双工和</a:t>
            </a:r>
            <a:r>
              <a:rPr lang="zh-CN" altLang="en-US" sz="2000" b="1" dirty="0" smtClean="0">
                <a:latin typeface="微软雅黑" panose="020B0503020204020204" pitchFamily="34" charset="-122"/>
                <a:ea typeface="微软雅黑" panose="020B0503020204020204" pitchFamily="34" charset="-122"/>
              </a:rPr>
              <a:t>半双工 </a:t>
            </a:r>
            <a:r>
              <a:rPr lang="en-US" altLang="zh-CN" sz="2000" b="1" dirty="0" smtClean="0">
                <a:solidFill>
                  <a:srgbClr val="0000FF"/>
                </a:solidFill>
                <a:latin typeface="微软雅黑" panose="020B0503020204020204" pitchFamily="34" charset="-122"/>
                <a:ea typeface="微软雅黑" panose="020B0503020204020204" pitchFamily="34" charset="-122"/>
              </a:rPr>
              <a:t>2 </a:t>
            </a:r>
            <a:r>
              <a:rPr lang="zh-CN" altLang="en-US" sz="2000" b="1" dirty="0" smtClean="0">
                <a:solidFill>
                  <a:srgbClr val="0000FF"/>
                </a:solidFill>
                <a:latin typeface="微软雅黑" panose="020B0503020204020204" pitchFamily="34" charset="-122"/>
                <a:ea typeface="微软雅黑" panose="020B0503020204020204" pitchFamily="34" charset="-122"/>
              </a:rPr>
              <a:t>种</a:t>
            </a:r>
            <a:r>
              <a:rPr lang="zh-CN" altLang="en-US" sz="2000" b="1" dirty="0">
                <a:solidFill>
                  <a:srgbClr val="0000FF"/>
                </a:solidFill>
                <a:latin typeface="微软雅黑" panose="020B0503020204020204" pitchFamily="34" charset="-122"/>
                <a:ea typeface="微软雅黑" panose="020B0503020204020204" pitchFamily="34" charset="-122"/>
              </a:rPr>
              <a:t>方式</a:t>
            </a:r>
            <a:r>
              <a:rPr lang="zh-CN" altLang="en-US" sz="2000" b="1" dirty="0">
                <a:latin typeface="微软雅黑" panose="020B0503020204020204" pitchFamily="34" charset="-122"/>
                <a:ea typeface="微软雅黑" panose="020B0503020204020204" pitchFamily="34" charset="-122"/>
              </a:rPr>
              <a:t>工作。</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solidFill>
                  <a:srgbClr val="0000FF"/>
                </a:solidFill>
                <a:latin typeface="微软雅黑" panose="020B0503020204020204" pitchFamily="34" charset="-122"/>
                <a:ea typeface="微软雅黑" panose="020B0503020204020204" pitchFamily="34" charset="-122"/>
              </a:rPr>
              <a:t>IEEE 802.3 </a:t>
            </a:r>
            <a:r>
              <a:rPr lang="zh-CN" altLang="en-US" sz="2000" b="1" dirty="0" smtClean="0">
                <a:solidFill>
                  <a:srgbClr val="0000FF"/>
                </a:solidFill>
                <a:latin typeface="微软雅黑" panose="020B0503020204020204" pitchFamily="34" charset="-122"/>
                <a:ea typeface="微软雅黑" panose="020B0503020204020204" pitchFamily="34" charset="-122"/>
              </a:rPr>
              <a:t>协议</a:t>
            </a:r>
            <a:r>
              <a:rPr lang="zh-CN" altLang="en-US" sz="2000" b="1" dirty="0">
                <a:solidFill>
                  <a:srgbClr val="0000FF"/>
                </a:solidFill>
                <a:latin typeface="微软雅黑" panose="020B0503020204020204" pitchFamily="34" charset="-122"/>
                <a:ea typeface="微软雅黑" panose="020B0503020204020204" pitchFamily="34" charset="-122"/>
              </a:rPr>
              <a:t>规定</a:t>
            </a:r>
            <a:r>
              <a:rPr lang="zh-CN" altLang="en-US" sz="2000" b="1" dirty="0" smtClean="0">
                <a:solidFill>
                  <a:srgbClr val="0000FF"/>
                </a:solidFill>
                <a:latin typeface="微软雅黑" panose="020B0503020204020204" pitchFamily="34" charset="-122"/>
                <a:ea typeface="微软雅黑" panose="020B0503020204020204" pitchFamily="34" charset="-122"/>
              </a:rPr>
              <a:t>的 </a:t>
            </a:r>
            <a:r>
              <a:rPr lang="en-US" altLang="zh-CN" sz="2000" b="1" dirty="0" smtClean="0">
                <a:solidFill>
                  <a:srgbClr val="0000FF"/>
                </a:solidFill>
                <a:latin typeface="微软雅黑" panose="020B0503020204020204" pitchFamily="34" charset="-122"/>
                <a:ea typeface="微软雅黑" panose="020B0503020204020204" pitchFamily="34" charset="-122"/>
              </a:rPr>
              <a:t>MAC </a:t>
            </a:r>
            <a:r>
              <a:rPr lang="zh-CN" altLang="en-US" sz="2000" b="1" dirty="0" smtClean="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solidFill>
                  <a:srgbClr val="0000FF"/>
                </a:solidFill>
                <a:latin typeface="微软雅黑" panose="020B0503020204020204" pitchFamily="34" charset="-122"/>
                <a:ea typeface="微软雅黑" panose="020B0503020204020204" pitchFamily="34" charset="-122"/>
              </a:rPr>
              <a:t>半双工</a:t>
            </a:r>
            <a:r>
              <a:rPr lang="zh-CN" altLang="en-US" sz="2000" b="1" dirty="0">
                <a:latin typeface="微软雅黑" panose="020B0503020204020204" pitchFamily="34" charset="-122"/>
                <a:ea typeface="微软雅黑" panose="020B0503020204020204" pitchFamily="34" charset="-122"/>
              </a:rPr>
              <a:t>方式下</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，而在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方式不</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与 </a:t>
            </a:r>
            <a:r>
              <a:rPr lang="en-US" altLang="zh-CN" sz="2000" b="1" dirty="0" smtClean="0">
                <a:latin typeface="微软雅黑" panose="020B0503020204020204" pitchFamily="34" charset="-122"/>
                <a:ea typeface="微软雅黑" panose="020B0503020204020204" pitchFamily="34" charset="-122"/>
              </a:rPr>
              <a:t>10BASE-T </a:t>
            </a:r>
            <a:r>
              <a:rPr lang="zh-CN" altLang="en-US" sz="2000" b="1" dirty="0" smtClean="0">
                <a:latin typeface="微软雅黑" panose="020B0503020204020204" pitchFamily="34" charset="-122"/>
                <a:ea typeface="微软雅黑" panose="020B0503020204020204" pitchFamily="34" charset="-122"/>
              </a:rPr>
              <a:t>和 </a:t>
            </a:r>
            <a:r>
              <a:rPr lang="en-US" altLang="zh-CN" sz="2000" b="1" dirty="0" smtClean="0">
                <a:latin typeface="微软雅黑" panose="020B0503020204020204" pitchFamily="34" charset="-122"/>
                <a:ea typeface="微软雅黑" panose="020B0503020204020204" pitchFamily="34" charset="-122"/>
              </a:rPr>
              <a:t>100BASE-T </a:t>
            </a:r>
            <a:r>
              <a:rPr lang="zh-CN" altLang="en-US" sz="2000" b="1" dirty="0" smtClean="0">
                <a:latin typeface="微软雅黑" panose="020B0503020204020204" pitchFamily="34" charset="-122"/>
                <a:ea typeface="微软雅黑" panose="020B0503020204020204" pitchFamily="34" charset="-122"/>
              </a:rPr>
              <a:t>技术</a:t>
            </a:r>
            <a:r>
              <a:rPr lang="zh-CN" altLang="en-US" sz="2000" b="1" dirty="0">
                <a:solidFill>
                  <a:srgbClr val="0000FF"/>
                </a:solidFill>
                <a:latin typeface="微软雅黑" panose="020B0503020204020204" pitchFamily="34" charset="-122"/>
                <a:ea typeface="微软雅黑" panose="020B0503020204020204" pitchFamily="34" charset="-122"/>
              </a:rPr>
              <a:t>向后兼容。</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使用 </a:t>
            </a:r>
            <a:r>
              <a:rPr lang="en-US" altLang="zh-CN" sz="2000" b="1" dirty="0" smtClean="0">
                <a:solidFill>
                  <a:srgbClr val="C00000"/>
                </a:solidFill>
                <a:latin typeface="微软雅黑" panose="020B0503020204020204" pitchFamily="34" charset="-122"/>
                <a:ea typeface="微软雅黑" panose="020B0503020204020204" pitchFamily="34" charset="-122"/>
              </a:rPr>
              <a:t>2 </a:t>
            </a:r>
            <a:r>
              <a:rPr lang="zh-CN" altLang="en-US" sz="2000" b="1" dirty="0" smtClean="0">
                <a:solidFill>
                  <a:srgbClr val="C00000"/>
                </a:solidFill>
                <a:latin typeface="微软雅黑" panose="020B0503020204020204" pitchFamily="34" charset="-122"/>
                <a:ea typeface="微软雅黑" panose="020B0503020204020204" pitchFamily="34" charset="-122"/>
              </a:rPr>
              <a:t>种</a:t>
            </a:r>
            <a:r>
              <a:rPr lang="zh-CN" altLang="en-US" sz="2000" b="1" dirty="0">
                <a:solidFill>
                  <a:srgbClr val="C00000"/>
                </a:solidFill>
                <a:latin typeface="微软雅黑" panose="020B0503020204020204" pitchFamily="34" charset="-122"/>
                <a:ea typeface="微软雅黑" panose="020B0503020204020204" pitchFamily="34" charset="-122"/>
              </a:rPr>
              <a:t>成熟的技术：</a:t>
            </a:r>
            <a:r>
              <a:rPr lang="zh-CN" altLang="en-US" sz="2000" b="1" dirty="0">
                <a:latin typeface="微软雅黑" panose="020B0503020204020204" pitchFamily="34" charset="-122"/>
                <a:ea typeface="微软雅黑" panose="020B0503020204020204" pitchFamily="34" charset="-122"/>
              </a:rPr>
              <a:t>一种来自现有的以太网，另一种则是美国国家标准协会 </a:t>
            </a:r>
            <a:r>
              <a:rPr lang="en-US" altLang="zh-CN" sz="2000" b="1" dirty="0">
                <a:latin typeface="微软雅黑" panose="020B0503020204020204" pitchFamily="34" charset="-122"/>
                <a:ea typeface="微软雅黑" panose="020B0503020204020204" pitchFamily="34" charset="-122"/>
              </a:rPr>
              <a:t>ANSI </a:t>
            </a:r>
            <a:r>
              <a:rPr lang="zh-CN" altLang="en-US" sz="2000" b="1" dirty="0">
                <a:latin typeface="微软雅黑" panose="020B0503020204020204" pitchFamily="34" charset="-122"/>
                <a:ea typeface="微软雅黑" panose="020B0503020204020204" pitchFamily="34" charset="-122"/>
              </a:rPr>
              <a:t>制定的光纤通道 </a:t>
            </a:r>
            <a:r>
              <a:rPr lang="en-US" altLang="zh-CN" sz="2000" b="1" dirty="0" smtClean="0">
                <a:latin typeface="微软雅黑" panose="020B0503020204020204" pitchFamily="34" charset="-122"/>
                <a:ea typeface="微软雅黑" panose="020B0503020204020204" pitchFamily="34" charset="-122"/>
              </a:rPr>
              <a:t>FC </a:t>
            </a:r>
            <a:r>
              <a:rPr lang="en-US" altLang="zh-CN" sz="2000" b="1" dirty="0">
                <a:latin typeface="微软雅黑" panose="020B0503020204020204" pitchFamily="34" charset="-122"/>
                <a:ea typeface="微软雅黑" panose="020B0503020204020204" pitchFamily="34" charset="-122"/>
              </a:rPr>
              <a:t>(Fiber Channel)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吉比特以太网的</a:t>
            </a:r>
            <a:r>
              <a:rPr lang="zh-CN" altLang="en-US" sz="2000" b="1" dirty="0" smtClean="0">
                <a:solidFill>
                  <a:schemeClr val="bg1"/>
                </a:solidFill>
                <a:latin typeface="微软雅黑" panose="020B0503020204020204" pitchFamily="34" charset="-122"/>
                <a:ea typeface="微软雅黑" panose="020B0503020204020204" pitchFamily="34" charset="-122"/>
              </a:rPr>
              <a:t>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9" name="表格 38"/>
          <p:cNvGraphicFramePr>
            <a:graphicFrameLocks noGrp="1"/>
          </p:cNvGraphicFramePr>
          <p:nvPr/>
        </p:nvGraphicFramePr>
        <p:xfrm>
          <a:off x="521392" y="2316005"/>
          <a:ext cx="8129014" cy="1485190"/>
        </p:xfrm>
        <a:graphic>
          <a:graphicData uri="http://schemas.openxmlformats.org/drawingml/2006/table">
            <a:tbl>
              <a:tblPr firstRow="1" firstCol="1" bandRow="1"/>
              <a:tblGrid>
                <a:gridCol w="1499353"/>
                <a:gridCol w="774511"/>
                <a:gridCol w="1559780"/>
                <a:gridCol w="4295370"/>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名称</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媒体</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网段最大长度</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特点</a:t>
                      </a:r>
                      <a:endParaRPr lang="zh-CN" sz="1600" b="1" dirty="0">
                        <a:solidFill>
                          <a:schemeClr val="bg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2663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1000BASE-SX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550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50 </a:t>
                      </a:r>
                      <a:r>
                        <a:rPr lang="zh-CN" sz="1400" b="1" dirty="0" smtClean="0">
                          <a:effectLst/>
                          <a:latin typeface="微软雅黑" panose="020B0503020204020204" pitchFamily="34" charset="-122"/>
                          <a:ea typeface="微软雅黑" panose="020B0503020204020204" pitchFamily="34" charset="-122"/>
                        </a:rPr>
                        <a:t>和</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78173">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1000BASE-LX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5000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10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50 </a:t>
                      </a:r>
                      <a:r>
                        <a:rPr lang="zh-CN" sz="1400" b="1" dirty="0" smtClean="0">
                          <a:effectLst/>
                          <a:latin typeface="微软雅黑" panose="020B0503020204020204" pitchFamily="34" charset="-122"/>
                          <a:ea typeface="微软雅黑" panose="020B0503020204020204" pitchFamily="34" charset="-122"/>
                        </a:rPr>
                        <a:t>和</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949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1000BASE-CX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25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2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屏蔽双绞线</a:t>
                      </a:r>
                      <a:r>
                        <a:rPr lang="zh-CN" sz="1400" b="1" dirty="0" smtClean="0">
                          <a:effectLst/>
                          <a:latin typeface="微软雅黑" panose="020B0503020204020204" pitchFamily="34" charset="-122"/>
                          <a:ea typeface="微软雅黑" panose="020B0503020204020204" pitchFamily="34" charset="-122"/>
                        </a:rPr>
                        <a:t>电缆</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STP</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10896">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UTP 5 </a:t>
                      </a:r>
                      <a:r>
                        <a:rPr lang="zh-CN" sz="1400" b="1" dirty="0" smtClean="0">
                          <a:effectLst/>
                          <a:latin typeface="微软雅黑" panose="020B0503020204020204" pitchFamily="34" charset="-122"/>
                          <a:ea typeface="微软雅黑" panose="020B0503020204020204" pitchFamily="34" charset="-122"/>
                        </a:rPr>
                        <a:t>类</a:t>
                      </a:r>
                      <a:r>
                        <a:rPr lang="zh-CN" sz="1400" b="1" dirty="0">
                          <a:effectLst/>
                          <a:latin typeface="微软雅黑" panose="020B0503020204020204" pitchFamily="34" charset="-122"/>
                          <a:ea typeface="微软雅黑" panose="020B0503020204020204" pitchFamily="34" charset="-122"/>
                        </a:rPr>
                        <a:t>线</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吉比特以太网物理层标准</a:t>
            </a:r>
            <a:endParaRPr lang="zh-CN" altLang="zh-CN"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半双工时采用 </a:t>
            </a:r>
            <a:r>
              <a:rPr lang="en-US" altLang="zh-CN" sz="2000" b="1" dirty="0" smtClean="0">
                <a:latin typeface="微软雅黑" panose="020B0503020204020204" pitchFamily="34" charset="-122"/>
                <a:ea typeface="微软雅黑" panose="020B0503020204020204" pitchFamily="34" charset="-122"/>
              </a:rPr>
              <a:t>CSMA/CD</a:t>
            </a: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进行碰撞检测。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为保持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字节最小帧长度，以及 </a:t>
            </a:r>
            <a:r>
              <a:rPr lang="en-US" altLang="zh-CN" sz="2000" b="1" dirty="0">
                <a:latin typeface="微软雅黑" panose="020B0503020204020204" pitchFamily="34" charset="-122"/>
                <a:ea typeface="微软雅黑" panose="020B0503020204020204" pitchFamily="34" charset="-122"/>
              </a:rPr>
              <a:t>100 </a:t>
            </a:r>
            <a:r>
              <a:rPr lang="zh-CN" altLang="en-US" sz="2000" b="1" dirty="0">
                <a:latin typeface="微软雅黑" panose="020B0503020204020204" pitchFamily="34" charset="-122"/>
                <a:ea typeface="微软雅黑" panose="020B0503020204020204" pitchFamily="34" charset="-122"/>
              </a:rPr>
              <a:t>米的网段的最大长度</a:t>
            </a:r>
            <a:r>
              <a:rPr lang="zh-CN" altLang="en-US" sz="2000" b="1" dirty="0" smtClean="0">
                <a:latin typeface="微软雅黑" panose="020B0503020204020204" pitchFamily="34" charset="-122"/>
                <a:ea typeface="微软雅黑" panose="020B0503020204020204" pitchFamily="34" charset="-122"/>
              </a:rPr>
              <a:t>，增加了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功能：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载波延伸</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(carrier extension)</a:t>
            </a:r>
            <a:endParaRPr lang="en-US" altLang="zh-CN"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分组突发 </a:t>
            </a:r>
            <a:r>
              <a:rPr lang="en-US" altLang="zh-CN" sz="2000" b="1" dirty="0">
                <a:latin typeface="微软雅黑" panose="020B0503020204020204" pitchFamily="34" charset="-122"/>
                <a:ea typeface="微软雅黑" panose="020B0503020204020204" pitchFamily="34" charset="-122"/>
              </a:rPr>
              <a:t>(packet bursting)</a:t>
            </a:r>
            <a:endParaRPr lang="en-US" altLang="zh-CN"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半双工方式工作的吉比特以太网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载波延伸</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目地地址</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anose="020B0503020204020204" pitchFamily="34" charset="-122"/>
                  <a:ea typeface="微软雅黑" panose="020B0503020204020204" pitchFamily="34" charset="-122"/>
                </a:rPr>
                <a:t>源地址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数据长度</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    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anose="020B0503020204020204" pitchFamily="34" charset="-122"/>
                  <a:ea typeface="微软雅黑" panose="020B0503020204020204" pitchFamily="34" charset="-122"/>
                </a:rPr>
                <a:t>FCS</a:t>
              </a:r>
              <a:endParaRPr lang="en-US" altLang="zh-CN" sz="1400" b="1">
                <a:solidFill>
                  <a:schemeClr val="bg1"/>
                </a:solidFill>
                <a:latin typeface="微软雅黑" panose="020B0503020204020204" pitchFamily="34" charset="-122"/>
                <a:ea typeface="微软雅黑" panose="020B0503020204020204" pitchFamily="34" charset="-122"/>
              </a:endParaRP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anose="020B0503020204020204" pitchFamily="34" charset="-122"/>
                  <a:ea typeface="微软雅黑" panose="020B0503020204020204" pitchFamily="34" charset="-122"/>
                </a:rPr>
                <a:t>MAC </a:t>
              </a:r>
              <a:r>
                <a:rPr lang="zh-CN" altLang="en-US" sz="1300" b="1" dirty="0">
                  <a:solidFill>
                    <a:srgbClr val="0000FF"/>
                  </a:solidFill>
                  <a:latin typeface="微软雅黑" panose="020B0503020204020204" pitchFamily="34" charset="-122"/>
                  <a:ea typeface="微软雅黑" panose="020B0503020204020204" pitchFamily="34" charset="-122"/>
                </a:rPr>
                <a:t>帧的最小值 = 64 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anose="020B0503020204020204" pitchFamily="34" charset="-122"/>
                  <a:ea typeface="微软雅黑" panose="020B0503020204020204" pitchFamily="34" charset="-122"/>
                </a:rPr>
                <a:t>载波延伸</a:t>
              </a:r>
              <a:endParaRPr lang="zh-CN" altLang="en-US" sz="1400" b="1" dirty="0">
                <a:latin typeface="微软雅黑" panose="020B0503020204020204" pitchFamily="34" charset="-122"/>
                <a:ea typeface="微软雅黑" panose="020B0503020204020204" pitchFamily="34" charset="-122"/>
              </a:endParaRP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anose="020B0503020204020204" pitchFamily="34" charset="-122"/>
                  <a:ea typeface="微软雅黑" panose="020B0503020204020204" pitchFamily="34" charset="-122"/>
                </a:rPr>
                <a:t>加上</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载波延伸使 </a:t>
              </a:r>
              <a:r>
                <a:rPr lang="en-US" altLang="zh-CN"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MAC </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帧长度 = </a:t>
              </a:r>
              <a:r>
                <a:rPr lang="zh-CN" altLang="en-US" sz="1300" b="1" dirty="0">
                  <a:solidFill>
                    <a:srgbClr val="0000FF"/>
                  </a:solidFill>
                  <a:latin typeface="微软雅黑" panose="020B0503020204020204" pitchFamily="34" charset="-122"/>
                  <a:ea typeface="微软雅黑" panose="020B0503020204020204" pitchFamily="34" charset="-122"/>
                </a:rPr>
                <a:t>争用期</a:t>
              </a:r>
              <a:r>
                <a:rPr lang="zh-CN" altLang="en-US" sz="1300" b="1" dirty="0" smtClean="0">
                  <a:solidFill>
                    <a:srgbClr val="0000FF"/>
                  </a:solidFill>
                  <a:latin typeface="微软雅黑" panose="020B0503020204020204" pitchFamily="34" charset="-122"/>
                  <a:ea typeface="微软雅黑" panose="020B0503020204020204" pitchFamily="34" charset="-122"/>
                </a:rPr>
                <a:t>长度 </a:t>
              </a:r>
              <a:r>
                <a:rPr lang="en-US" altLang="zh-CN" sz="1300" b="1" dirty="0" smtClean="0">
                  <a:solidFill>
                    <a:srgbClr val="0000FF"/>
                  </a:solidFill>
                  <a:latin typeface="微软雅黑" panose="020B0503020204020204" pitchFamily="34" charset="-122"/>
                  <a:ea typeface="微软雅黑" panose="020B0503020204020204" pitchFamily="34" charset="-122"/>
                </a:rPr>
                <a:t>= </a:t>
              </a:r>
              <a:r>
                <a:rPr lang="zh-CN" altLang="en-US" sz="1300" b="1" dirty="0" smtClean="0">
                  <a:solidFill>
                    <a:srgbClr val="0000FF"/>
                  </a:solidFill>
                  <a:latin typeface="微软雅黑" panose="020B0503020204020204" pitchFamily="34" charset="-122"/>
                  <a:ea typeface="微软雅黑" panose="020B0503020204020204" pitchFamily="34" charset="-122"/>
                </a:rPr>
                <a:t>512 </a:t>
              </a:r>
              <a:r>
                <a:rPr lang="zh-CN" altLang="en-US" sz="1300" b="1" dirty="0">
                  <a:solidFill>
                    <a:srgbClr val="0000FF"/>
                  </a:solidFill>
                  <a:latin typeface="微软雅黑" panose="020B0503020204020204" pitchFamily="34" charset="-122"/>
                  <a:ea typeface="微软雅黑" panose="020B0503020204020204" pitchFamily="34" charset="-122"/>
                </a:rPr>
                <a:t>字节</a:t>
              </a:r>
              <a:endParaRPr lang="zh-CN" altLang="en-US" sz="1300" b="1" dirty="0">
                <a:solidFill>
                  <a:srgbClr val="0000FF"/>
                </a:solidFill>
                <a:latin typeface="微软雅黑" panose="020B0503020204020204" pitchFamily="34" charset="-122"/>
                <a:ea typeface="微软雅黑" panose="020B0503020204020204" pitchFamily="34" charset="-122"/>
              </a:endParaRP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分组突发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分组突发</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2" name="Freeform 5"/>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发送的</a:t>
            </a:r>
            <a:endParaRPr lang="zh-CN" altLang="en-US" sz="1200" b="1" dirty="0">
              <a:solidFill>
                <a:srgbClr val="0000CC"/>
              </a:solidFill>
              <a:latin typeface="微软雅黑" panose="020B0503020204020204" pitchFamily="34" charset="-122"/>
              <a:ea typeface="微软雅黑" panose="020B0503020204020204" pitchFamily="34" charset="-122"/>
            </a:endParaRPr>
          </a:p>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数据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45" name="Freeform 8"/>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6" name="Freeform 9"/>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7" name="Freeform 10"/>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争用期 512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将突发计时器设定为 1500 字节</a:t>
            </a:r>
            <a:endParaRPr lang="zh-CN" altLang="en-US" sz="1100" b="1" dirty="0">
              <a:solidFill>
                <a:srgbClr val="0000FF"/>
              </a:solidFill>
              <a:latin typeface="微软雅黑" panose="020B0503020204020204" pitchFamily="34" charset="-122"/>
              <a:ea typeface="微软雅黑" panose="020B0503020204020204" pitchFamily="34" charset="-122"/>
            </a:endParaRP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anose="020B0503020204020204" pitchFamily="34" charset="-122"/>
                <a:ea typeface="微软雅黑" panose="020B0503020204020204" pitchFamily="34" charset="-122"/>
              </a:rPr>
              <a:t>载波延伸</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载波</a:t>
            </a:r>
            <a:endParaRPr lang="zh-CN" altLang="en-US" sz="1200" b="1" dirty="0">
              <a:solidFill>
                <a:srgbClr val="0000CC"/>
              </a:solidFill>
              <a:latin typeface="微软雅黑" panose="020B0503020204020204" pitchFamily="34" charset="-122"/>
              <a:ea typeface="微软雅黑" panose="020B0503020204020204" pitchFamily="34" charset="-122"/>
            </a:endParaRPr>
          </a:p>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监听 </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sp>
        <p:nvSpPr>
          <p:cNvPr id="155" name="Freeform 18"/>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 帧#</a:t>
            </a:r>
            <a:r>
              <a:rPr lang="zh-CN" altLang="en-US" sz="1200" b="1" dirty="0">
                <a:solidFill>
                  <a:schemeClr val="bg1"/>
                </a:solidFill>
                <a:latin typeface="微软雅黑" panose="020B0503020204020204" pitchFamily="34" charset="-122"/>
                <a:ea typeface="微软雅黑" panose="020B0503020204020204" pitchFamily="34" charset="-122"/>
              </a:rPr>
              <a:t>1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RRRRRRRR    </a:t>
            </a:r>
            <a:r>
              <a:rPr lang="zh-CN" altLang="en-US" sz="1200" b="1" dirty="0" smtClean="0">
                <a:solidFill>
                  <a:schemeClr val="bg1"/>
                </a:solidFill>
                <a:latin typeface="微软雅黑" panose="020B0503020204020204" pitchFamily="34" charset="-122"/>
                <a:ea typeface="微软雅黑" panose="020B0503020204020204" pitchFamily="34" charset="-122"/>
              </a:rPr>
              <a:t>帧#2   </a:t>
            </a:r>
            <a:r>
              <a:rPr lang="en-US" altLang="zh-CN" sz="1200" b="1" i="1" dirty="0" smtClean="0">
                <a:solidFill>
                  <a:schemeClr val="bg1"/>
                </a:solidFill>
                <a:latin typeface="微软雅黑" panose="020B0503020204020204" pitchFamily="34" charset="-122"/>
                <a:ea typeface="微软雅黑" panose="020B0503020204020204" pitchFamily="34" charset="-122"/>
              </a:rPr>
              <a:t>RRRR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3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4</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3.5.3   10 </a:t>
            </a:r>
            <a:r>
              <a:rPr lang="zh-CN" altLang="en-US" sz="2400" b="1" dirty="0">
                <a:solidFill>
                  <a:schemeClr val="bg1"/>
                </a:solidFill>
                <a:latin typeface="微软雅黑" panose="020B0503020204020204" pitchFamily="34" charset="-122"/>
                <a:ea typeface="微软雅黑" panose="020B0503020204020204" pitchFamily="34" charset="-122"/>
              </a:rPr>
              <a:t>吉比特</a:t>
            </a:r>
            <a:r>
              <a:rPr lang="zh-CN" altLang="en-US" sz="2400" b="1" dirty="0" smtClean="0">
                <a:solidFill>
                  <a:schemeClr val="bg1"/>
                </a:solidFill>
                <a:latin typeface="微软雅黑" panose="020B0503020204020204" pitchFamily="34" charset="-122"/>
                <a:ea typeface="微软雅黑" panose="020B0503020204020204" pitchFamily="34" charset="-122"/>
              </a:rPr>
              <a:t>以太网 </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10GE</a:t>
            </a: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和</a:t>
            </a:r>
            <a:r>
              <a:rPr lang="zh-CN" altLang="en-US" sz="2400" b="1" dirty="0">
                <a:solidFill>
                  <a:schemeClr val="bg1"/>
                </a:solidFill>
                <a:latin typeface="微软雅黑" panose="020B0503020204020204" pitchFamily="34" charset="-122"/>
                <a:ea typeface="微软雅黑" panose="020B0503020204020204" pitchFamily="34" charset="-122"/>
              </a:rPr>
              <a:t>更快的以太网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吉比特以太网（</a:t>
            </a:r>
            <a:r>
              <a:rPr lang="en-US" altLang="zh-CN" sz="2000" b="1" dirty="0">
                <a:latin typeface="微软雅黑" panose="020B0503020204020204" pitchFamily="34" charset="-122"/>
                <a:ea typeface="微软雅黑" panose="020B0503020204020204" pitchFamily="34" charset="-122"/>
              </a:rPr>
              <a:t>10GE</a:t>
            </a:r>
            <a:r>
              <a:rPr lang="zh-CN" altLang="en-US" sz="2000" b="1" dirty="0" smtClean="0">
                <a:latin typeface="微软雅黑" panose="020B0503020204020204" pitchFamily="34" charset="-122"/>
                <a:ea typeface="微软雅黑" panose="020B0503020204020204" pitchFamily="34" charset="-122"/>
              </a:rPr>
              <a:t>）主要特点：</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万兆</a:t>
            </a:r>
            <a:r>
              <a:rPr lang="zh-CN" altLang="en-US" sz="2000" b="1" dirty="0" smtClean="0">
                <a:latin typeface="微软雅黑" panose="020B0503020204020204" pitchFamily="34" charset="-122"/>
                <a:ea typeface="微软雅黑" panose="020B0503020204020204" pitchFamily="34" charset="-122"/>
              </a:rPr>
              <a:t>比特。</a:t>
            </a:r>
            <a:endParaRPr lang="en-US" altLang="zh-CN" sz="2000" b="1" dirty="0" smtClean="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与 </a:t>
            </a: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100 Mbit/s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 </a:t>
            </a:r>
            <a:r>
              <a:rPr lang="en-US" altLang="zh-CN" sz="2000" b="1" dirty="0" err="1">
                <a:latin typeface="微软雅黑" panose="020B0503020204020204" pitchFamily="34" charset="-122"/>
                <a:ea typeface="微软雅黑" panose="020B0503020204020204" pitchFamily="34" charset="-122"/>
              </a:rPr>
              <a:t>Gbit</a:t>
            </a:r>
            <a:r>
              <a:rPr lang="en-US" altLang="zh-CN" sz="2000" b="1" dirty="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C00000"/>
                </a:solidFill>
                <a:latin typeface="微软雅黑" panose="020B0503020204020204" pitchFamily="34" charset="-122"/>
                <a:ea typeface="微软雅黑" panose="020B0503020204020204" pitchFamily="34" charset="-122"/>
              </a:rPr>
              <a:t>完全相同。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保留了 </a:t>
            </a:r>
            <a:r>
              <a:rPr lang="en-US" altLang="zh-CN" sz="2000" b="1" dirty="0" smtClean="0">
                <a:latin typeface="微软雅黑" panose="020B0503020204020204" pitchFamily="34" charset="-122"/>
                <a:ea typeface="微软雅黑" panose="020B0503020204020204" pitchFamily="34" charset="-122"/>
              </a:rPr>
              <a:t>IEEE 802.3 </a:t>
            </a:r>
            <a:r>
              <a:rPr lang="zh-CN" altLang="en-US" sz="2000" b="1" dirty="0">
                <a:latin typeface="微软雅黑" panose="020B0503020204020204" pitchFamily="34" charset="-122"/>
                <a:ea typeface="微软雅黑" panose="020B0503020204020204" pitchFamily="34" charset="-122"/>
              </a:rPr>
              <a:t>标准规定的</a:t>
            </a:r>
            <a:r>
              <a:rPr lang="zh-CN" altLang="en-US" sz="2000" b="1" dirty="0">
                <a:solidFill>
                  <a:srgbClr val="C00000"/>
                </a:solidFill>
                <a:latin typeface="微软雅黑" panose="020B0503020204020204" pitchFamily="34" charset="-122"/>
                <a:ea typeface="微软雅黑" panose="020B0503020204020204" pitchFamily="34" charset="-122"/>
              </a:rPr>
              <a:t>以太网最小和最大帧长。</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只</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C00000"/>
                </a:solidFill>
                <a:latin typeface="微软雅黑" panose="020B0503020204020204" pitchFamily="34" charset="-122"/>
                <a:ea typeface="微软雅黑" panose="020B0503020204020204" pitchFamily="34" charset="-122"/>
              </a:rPr>
              <a:t>光纤</a:t>
            </a:r>
            <a:r>
              <a:rPr lang="zh-CN" altLang="en-US" sz="2000" b="1" dirty="0">
                <a:latin typeface="微软雅黑" panose="020B0503020204020204" pitchFamily="34" charset="-122"/>
                <a:ea typeface="微软雅黑" panose="020B0503020204020204" pitchFamily="34" charset="-122"/>
              </a:rPr>
              <a:t>作为传输媒体。</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solidFill>
                  <a:srgbClr val="C00000"/>
                </a:solidFill>
                <a:latin typeface="微软雅黑" panose="020B0503020204020204" pitchFamily="34" charset="-122"/>
                <a:ea typeface="微软雅黑" panose="020B0503020204020204" pitchFamily="34" charset="-122"/>
              </a:rPr>
              <a:t>只工作在全双工方式，</a:t>
            </a:r>
            <a:r>
              <a:rPr lang="zh-CN" altLang="en-US" sz="2000" b="1" dirty="0" smtClean="0">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争用问题</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不</a:t>
            </a:r>
            <a:r>
              <a:rPr lang="zh-CN" altLang="en-US" sz="2000" b="1" dirty="0">
                <a:solidFill>
                  <a:srgbClr val="C00000"/>
                </a:solidFill>
                <a:latin typeface="微软雅黑" panose="020B0503020204020204" pitchFamily="34" charset="-122"/>
                <a:ea typeface="微软雅黑" panose="020B0503020204020204" pitchFamily="34" charset="-122"/>
              </a:rPr>
              <a:t>使用 </a:t>
            </a:r>
            <a:r>
              <a:rPr lang="en-US" altLang="zh-CN" sz="2000" b="1" dirty="0">
                <a:solidFill>
                  <a:srgbClr val="C00000"/>
                </a:solidFill>
                <a:latin typeface="微软雅黑" panose="020B0503020204020204" pitchFamily="34" charset="-122"/>
                <a:ea typeface="微软雅黑" panose="020B0503020204020204" pitchFamily="34" charset="-122"/>
              </a:rPr>
              <a:t>CSMA/CD </a:t>
            </a:r>
            <a:r>
              <a:rPr lang="zh-CN" altLang="en-US" sz="2000" b="1" dirty="0">
                <a:solidFill>
                  <a:srgbClr val="C00000"/>
                </a:solidFill>
                <a:latin typeface="微软雅黑" panose="020B0503020204020204" pitchFamily="34" charset="-122"/>
                <a:ea typeface="微软雅黑" panose="020B0503020204020204" pitchFamily="34" charset="-122"/>
              </a:rPr>
              <a:t>协议。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10GE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61" name="内容占位符 3"/>
          <p:cNvGraphicFramePr/>
          <p:nvPr/>
        </p:nvGraphicFramePr>
        <p:xfrm>
          <a:off x="502919" y="1507067"/>
          <a:ext cx="8129015" cy="2151438"/>
        </p:xfrm>
        <a:graphic>
          <a:graphicData uri="http://schemas.openxmlformats.org/drawingml/2006/table">
            <a:tbl>
              <a:tblPr firstRow="1" firstCol="1" lastRow="1" lastCol="1" bandRow="1" bandCol="1"/>
              <a:tblGrid>
                <a:gridCol w="1835584"/>
                <a:gridCol w="721123"/>
                <a:gridCol w="1966697"/>
                <a:gridCol w="3605611"/>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名称</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媒体</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网段最大长度</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特点</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10GBASE-SR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300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0.85 </a:t>
                      </a:r>
                      <a:r>
                        <a:rPr lang="en-US" sz="1400" b="1" dirty="0" smtClean="0">
                          <a:effectLst/>
                          <a:latin typeface="微软雅黑" panose="020B0503020204020204" pitchFamily="34" charset="-122"/>
                          <a:ea typeface="微软雅黑" panose="020B0503020204020204" pitchFamily="34" charset="-122"/>
                          <a:sym typeface="Symbol" panose="05050102010706020507"/>
                        </a:rPr>
                        <a:t></a:t>
                      </a:r>
                      <a:r>
                        <a:rPr lang="en-US" sz="1400" b="1" dirty="0" smtClean="0">
                          <a:effectLst/>
                          <a:latin typeface="微软雅黑" panose="020B0503020204020204" pitchFamily="34" charset="-122"/>
                          <a:ea typeface="微软雅黑" panose="020B0503020204020204" pitchFamily="34" charset="-122"/>
                        </a:rPr>
                        <a:t>m</a:t>
                      </a:r>
                      <a:r>
                        <a:rPr lang="zh-CN" sz="1400" b="1" dirty="0" smtClean="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10GBASE-LR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1.3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10GBASE-ER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58552">
                <a:tc>
                  <a:txBody>
                    <a:bodyPr/>
                    <a:lstStyle/>
                    <a:p>
                      <a:pPr algn="just">
                        <a:lnSpc>
                          <a:spcPct val="100000"/>
                        </a:lnSpc>
                        <a:spcAft>
                          <a:spcPts val="0"/>
                        </a:spcAft>
                        <a:tabLst>
                          <a:tab pos="1752600" algn="l"/>
                        </a:tabLst>
                      </a:pPr>
                      <a:r>
                        <a:rPr lang="pt-BR" sz="1400" b="1" dirty="0">
                          <a:effectLst/>
                          <a:latin typeface="微软雅黑" panose="020B0503020204020204" pitchFamily="34" charset="-122"/>
                          <a:ea typeface="微软雅黑" panose="020B0503020204020204" pitchFamily="34" charset="-122"/>
                        </a:rPr>
                        <a:t>10GBASE-CX4</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铜缆</a:t>
                      </a:r>
                      <a:endParaRPr lang="zh-CN" sz="1400" b="1">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15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双芯</a:t>
                      </a:r>
                      <a:r>
                        <a:rPr lang="zh-CN" sz="1400" b="1" dirty="0" smtClean="0">
                          <a:effectLst/>
                          <a:latin typeface="微软雅黑" panose="020B0503020204020204" pitchFamily="34" charset="-122"/>
                          <a:ea typeface="微软雅黑" panose="020B0503020204020204" pitchFamily="34" charset="-122"/>
                        </a:rPr>
                        <a:t>同轴电缆</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a:t>
                      </a:r>
                      <a:r>
                        <a:rPr lang="pt-BR" sz="1400" b="1" dirty="0">
                          <a:effectLst/>
                          <a:latin typeface="微软雅黑" panose="020B0503020204020204" pitchFamily="34" charset="-122"/>
                          <a:ea typeface="微软雅黑" panose="020B0503020204020204" pitchFamily="34" charset="-122"/>
                        </a:rPr>
                        <a:t>twinax)</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6A </a:t>
                      </a:r>
                      <a:r>
                        <a:rPr lang="zh-CN" sz="1400" b="1" dirty="0" smtClean="0">
                          <a:effectLst/>
                          <a:latin typeface="微软雅黑" panose="020B0503020204020204" pitchFamily="34" charset="-122"/>
                          <a:ea typeface="微软雅黑" panose="020B0503020204020204" pitchFamily="34" charset="-122"/>
                        </a:rPr>
                        <a:t>类</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UTP </a:t>
                      </a:r>
                      <a:r>
                        <a:rPr lang="zh-CN" sz="1400" b="1" dirty="0" smtClean="0">
                          <a:effectLst/>
                          <a:latin typeface="微软雅黑" panose="020B0503020204020204" pitchFamily="34" charset="-122"/>
                          <a:ea typeface="微软雅黑" panose="020B0503020204020204" pitchFamily="34" charset="-122"/>
                        </a:rPr>
                        <a:t>双绞线</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40GE/100GE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40GE/10GE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endPar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8" name="表格 37"/>
          <p:cNvGraphicFramePr>
            <a:graphicFrameLocks noGrp="1"/>
          </p:cNvGraphicFramePr>
          <p:nvPr/>
        </p:nvGraphicFramePr>
        <p:xfrm>
          <a:off x="502919" y="1452695"/>
          <a:ext cx="8129015" cy="2308227"/>
        </p:xfrm>
        <a:graphic>
          <a:graphicData uri="http://schemas.openxmlformats.org/drawingml/2006/table">
            <a:tbl>
              <a:tblPr firstRow="1" firstCol="1" lastRow="1" lastCol="1" bandRow="1" bandCol="1"/>
              <a:tblGrid>
                <a:gridCol w="2702099"/>
                <a:gridCol w="2078182"/>
                <a:gridCol w="3348734"/>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anose="020B0503020204020204" pitchFamily="34" charset="-122"/>
                          <a:ea typeface="微软雅黑" panose="020B0503020204020204" pitchFamily="34" charset="-122"/>
                        </a:rPr>
                        <a:t>物理层</a:t>
                      </a:r>
                      <a:endParaRPr lang="zh-CN" sz="18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anose="020B0503020204020204" pitchFamily="34" charset="-122"/>
                          <a:ea typeface="微软雅黑" panose="020B0503020204020204" pitchFamily="34" charset="-122"/>
                        </a:rPr>
                        <a:t>40GE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anose="020B0503020204020204" pitchFamily="34" charset="-122"/>
                          <a:ea typeface="微软雅黑" panose="020B0503020204020204" pitchFamily="34" charset="-122"/>
                        </a:rPr>
                        <a:t>100GE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a:t>
                      </a:r>
                      <a:r>
                        <a:rPr lang="zh-CN" sz="1400" b="1" kern="1200" dirty="0">
                          <a:solidFill>
                            <a:schemeClr val="tx1"/>
                          </a:solidFill>
                          <a:effectLst/>
                          <a:latin typeface="微软雅黑" panose="020B0503020204020204" pitchFamily="34" charset="-122"/>
                          <a:ea typeface="微软雅黑" panose="020B0503020204020204" pitchFamily="34" charset="-122"/>
                          <a:cs typeface="+mn-cs"/>
                        </a:rPr>
                        <a:t>背板上</a:t>
                      </a:r>
                      <a:r>
                        <a:rPr lang="zh-CN" sz="1400" b="1" kern="1200" dirty="0">
                          <a:effectLst/>
                          <a:latin typeface="微软雅黑" panose="020B0503020204020204" pitchFamily="34" charset="-122"/>
                          <a:ea typeface="微软雅黑" panose="020B0503020204020204" pitchFamily="34" charset="-122"/>
                        </a:rPr>
                        <a:t>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 </a:t>
                      </a:r>
                      <a:r>
                        <a:rPr lang="en-US" sz="1400" b="1" kern="1200" dirty="0">
                          <a:effectLst/>
                          <a:latin typeface="微软雅黑" panose="020B0503020204020204" pitchFamily="34" charset="-122"/>
                          <a:ea typeface="微软雅黑" panose="020B0503020204020204" pitchFamily="34" charset="-122"/>
                        </a:rPr>
                        <a:t>m </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40GBASE-KR4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在铜缆上传输至少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7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40GBASE-CR4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100GBASE-CR10</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在多模光纤上传输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100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anose="020B0503020204020204" pitchFamily="34" charset="-122"/>
                          <a:ea typeface="微软雅黑" panose="020B0503020204020204" pitchFamily="34" charset="-122"/>
                        </a:rPr>
                        <a:t>100GBASE-SR10</a:t>
                      </a:r>
                      <a:r>
                        <a:rPr lang="zh-CN" altLang="en-US" sz="1400" b="1" dirty="0" smtClean="0">
                          <a:effectLst/>
                          <a:latin typeface="微软雅黑" panose="020B0503020204020204" pitchFamily="34" charset="-122"/>
                          <a:ea typeface="微软雅黑" panose="020B0503020204020204" pitchFamily="34" charset="-122"/>
                        </a:rPr>
                        <a:t>，*</a:t>
                      </a:r>
                      <a:r>
                        <a:rPr lang="en-US" altLang="zh-CN" sz="1400" b="1" dirty="0" smtClean="0">
                          <a:effectLst/>
                          <a:latin typeface="微软雅黑" panose="020B0503020204020204" pitchFamily="34" charset="-122"/>
                          <a:ea typeface="微软雅黑" panose="020B0503020204020204" pitchFamily="34" charset="-122"/>
                        </a:rPr>
                        <a:t>100GBASE-SR4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40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anose="020B0503020204020204" pitchFamily="34" charset="-122"/>
                          <a:ea typeface="微软雅黑" panose="020B0503020204020204" pitchFamily="34" charset="-122"/>
                        </a:rPr>
                        <a:t>*</a:t>
                      </a:r>
                      <a:r>
                        <a:rPr lang="en-US" sz="1400" b="1" dirty="0" smtClean="0">
                          <a:effectLst/>
                          <a:latin typeface="微软雅黑" panose="020B0503020204020204" pitchFamily="34" charset="-122"/>
                          <a:ea typeface="微软雅黑" panose="020B0503020204020204" pitchFamily="34" charset="-122"/>
                        </a:rPr>
                        <a:t>40GBASE-ER</a:t>
                      </a: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100GBASE-ER4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以太网的工作范围</a:t>
            </a:r>
            <a:r>
              <a:rPr lang="zh-CN" altLang="en-US" sz="2000" b="1" dirty="0" smtClean="0">
                <a:latin typeface="微软雅黑" panose="020B0503020204020204" pitchFamily="34" charset="-122"/>
                <a:ea typeface="微软雅黑" panose="020B0503020204020204" pitchFamily="34" charset="-122"/>
              </a:rPr>
              <a:t>已经扩大</a:t>
            </a:r>
            <a:r>
              <a:rPr lang="zh-CN" altLang="en-US" sz="2000" b="1" dirty="0">
                <a:latin typeface="微软雅黑" panose="020B0503020204020204" pitchFamily="34" charset="-122"/>
                <a:ea typeface="微软雅黑" panose="020B0503020204020204" pitchFamily="34" charset="-122"/>
              </a:rPr>
              <a:t>到城域网和广域网</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实现</a:t>
            </a:r>
            <a:r>
              <a:rPr lang="zh-CN" altLang="en-US" sz="2000" b="1" dirty="0">
                <a:solidFill>
                  <a:srgbClr val="0000FF"/>
                </a:solidFill>
                <a:latin typeface="微软雅黑" panose="020B0503020204020204" pitchFamily="34" charset="-122"/>
                <a:ea typeface="微软雅黑" panose="020B0503020204020204" pitchFamily="34" charset="-122"/>
              </a:rPr>
              <a:t>了</a:t>
            </a:r>
            <a:r>
              <a:rPr lang="zh-CN" altLang="en-US" sz="2000" b="1" dirty="0">
                <a:solidFill>
                  <a:srgbClr val="C00000"/>
                </a:solidFill>
                <a:latin typeface="微软雅黑" panose="020B0503020204020204" pitchFamily="34" charset="-122"/>
                <a:ea typeface="微软雅黑" panose="020B0503020204020204" pitchFamily="34" charset="-122"/>
              </a:rPr>
              <a:t>端到端</a:t>
            </a:r>
            <a:r>
              <a:rPr lang="zh-CN" altLang="en-US" sz="2000" b="1" dirty="0">
                <a:solidFill>
                  <a:srgbClr val="0000FF"/>
                </a:solidFill>
                <a:latin typeface="微软雅黑" panose="020B0503020204020204" pitchFamily="34" charset="-122"/>
                <a:ea typeface="微软雅黑" panose="020B0503020204020204" pitchFamily="34" charset="-122"/>
              </a:rPr>
              <a:t>的以太网传输</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好处： </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技术成熟；</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互操作性很好；</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在广域网中使用以太网时价格便宜；</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采用统一的以太网帧格式，简化了操作和管理。 </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端到端的以太网</a:t>
            </a:r>
            <a:r>
              <a:rPr lang="zh-CN" altLang="en-US" sz="2000" b="1" dirty="0" smtClean="0">
                <a:solidFill>
                  <a:schemeClr val="bg1"/>
                </a:solidFill>
                <a:latin typeface="微软雅黑" panose="020B0503020204020204" pitchFamily="34" charset="-122"/>
                <a:ea typeface="微软雅黑" panose="020B0503020204020204" pitchFamily="34" charset="-122"/>
              </a:rPr>
              <a:t>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控制字符作为帧定界符</a:t>
            </a:r>
            <a:endParaRPr lang="zh-CN" altLang="en-US" sz="2000" b="1" dirty="0">
              <a:latin typeface="微软雅黑" panose="020B0503020204020204" pitchFamily="34" charset="-122"/>
              <a:ea typeface="微软雅黑" panose="020B0503020204020204"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SOH (Start Of Header) </a:t>
            </a:r>
            <a:r>
              <a:rPr lang="zh-CN" altLang="en-US" b="1" dirty="0">
                <a:latin typeface="微软雅黑" panose="020B0503020204020204" pitchFamily="34" charset="-122"/>
                <a:ea typeface="微软雅黑" panose="020B0503020204020204" pitchFamily="34" charset="-122"/>
              </a:rPr>
              <a:t>放在一帧的最前面，表示帧的首部开始</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EOT (End Of Transmission</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放</a:t>
            </a:r>
            <a:r>
              <a:rPr lang="zh-CN" altLang="en-US" b="1" dirty="0">
                <a:latin typeface="微软雅黑" panose="020B0503020204020204" pitchFamily="34" charset="-122"/>
                <a:ea typeface="微软雅黑" panose="020B0503020204020204" pitchFamily="34" charset="-122"/>
              </a:rPr>
              <a:t>在一帧</a:t>
            </a:r>
            <a:r>
              <a:rPr lang="zh-CN" altLang="en-US" b="1" dirty="0" smtClean="0">
                <a:latin typeface="微软雅黑" panose="020B0503020204020204" pitchFamily="34" charset="-122"/>
                <a:ea typeface="微软雅黑" panose="020B0503020204020204" pitchFamily="34" charset="-122"/>
              </a:rPr>
              <a:t>的末尾，</a:t>
            </a:r>
            <a:r>
              <a:rPr lang="zh-CN" altLang="en-US" b="1" dirty="0">
                <a:latin typeface="微软雅黑" panose="020B0503020204020204" pitchFamily="34" charset="-122"/>
                <a:ea typeface="微软雅黑" panose="020B0503020204020204" pitchFamily="34" charset="-122"/>
              </a:rPr>
              <a:t>表示帧的结束</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ln>
            <a:effectLst/>
          </p:spPr>
          <p:txBody>
            <a:bodyPr wrap="none" anchor="ct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装在帧中的数据部分</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帧</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帧结束符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发送在前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用控制字符进行帧定</a:t>
              </a:r>
              <a:r>
                <a:rPr lang="zh-CN" altLang="zh-CN" b="1" dirty="0" smtClean="0">
                  <a:latin typeface="微软雅黑" panose="020B0503020204020204" pitchFamily="34" charset="-122"/>
                  <a:ea typeface="微软雅黑" panose="020B0503020204020204" pitchFamily="34" charset="-122"/>
                </a:rPr>
                <a:t>界的方法举例</a:t>
              </a:r>
              <a:endParaRPr lang="zh-CN" altLang="en-US" b="1" dirty="0">
                <a:latin typeface="微软雅黑" panose="020B0503020204020204" pitchFamily="34" charset="-122"/>
                <a:ea typeface="微软雅黑" panose="020B0503020204020204"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3.5.4  </a:t>
            </a:r>
            <a:r>
              <a:rPr lang="zh-CN" altLang="en-US" sz="2400" b="1" dirty="0">
                <a:solidFill>
                  <a:schemeClr val="bg1"/>
                </a:solidFill>
                <a:latin typeface="微软雅黑" panose="020B0503020204020204" pitchFamily="34" charset="-122"/>
                <a:ea typeface="微软雅黑" panose="020B0503020204020204" pitchFamily="34" charset="-122"/>
              </a:rPr>
              <a:t>使用以太网进行宽带接入</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在 </a:t>
            </a:r>
            <a:r>
              <a:rPr lang="en-US" altLang="zh-CN" sz="2000" b="1" dirty="0">
                <a:latin typeface="微软雅黑" panose="020B0503020204020204" pitchFamily="34" charset="-122"/>
                <a:ea typeface="微软雅黑" panose="020B0503020204020204" pitchFamily="34" charset="-122"/>
              </a:rPr>
              <a:t>2001 </a:t>
            </a:r>
            <a:r>
              <a:rPr lang="zh-CN" altLang="en-US" sz="2000" b="1" dirty="0">
                <a:latin typeface="微软雅黑" panose="020B0503020204020204" pitchFamily="34" charset="-122"/>
                <a:ea typeface="微软雅黑" panose="020B0503020204020204" pitchFamily="34" charset="-122"/>
              </a:rPr>
              <a:t>年初成立了 </a:t>
            </a:r>
            <a:r>
              <a:rPr lang="en-US" altLang="zh-CN" sz="2000" b="1" dirty="0">
                <a:latin typeface="微软雅黑" panose="020B0503020204020204" pitchFamily="34" charset="-122"/>
                <a:ea typeface="微软雅黑" panose="020B0503020204020204" pitchFamily="34" charset="-122"/>
              </a:rPr>
              <a:t>802.3 EFM </a:t>
            </a:r>
            <a:r>
              <a:rPr lang="zh-CN" altLang="en-US" sz="2000" b="1" dirty="0">
                <a:latin typeface="微软雅黑" panose="020B0503020204020204" pitchFamily="34" charset="-122"/>
                <a:ea typeface="微软雅黑" panose="020B0503020204020204" pitchFamily="34" charset="-122"/>
              </a:rPr>
              <a:t>工作组，专门研究高速以太网的宽带接入技术问题。</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以太网宽带接入具有以下</a:t>
            </a: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可以提供</a:t>
            </a:r>
            <a:r>
              <a:rPr lang="zh-CN" altLang="en-US" sz="2000" b="1" dirty="0">
                <a:solidFill>
                  <a:srgbClr val="C00000"/>
                </a:solidFill>
                <a:latin typeface="微软雅黑" panose="020B0503020204020204" pitchFamily="34" charset="-122"/>
                <a:ea typeface="微软雅黑" panose="020B0503020204020204" pitchFamily="34" charset="-122"/>
              </a:rPr>
              <a:t>双向</a:t>
            </a:r>
            <a:r>
              <a:rPr lang="zh-CN" altLang="en-US" sz="2000" b="1" dirty="0">
                <a:latin typeface="微软雅黑" panose="020B0503020204020204" pitchFamily="34" charset="-122"/>
                <a:ea typeface="微软雅黑" panose="020B0503020204020204" pitchFamily="34" charset="-122"/>
              </a:rPr>
              <a:t>的宽带通信。</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可以根据用户对带宽的需求灵活地进行</a:t>
            </a:r>
            <a:r>
              <a:rPr lang="zh-CN" altLang="en-US" sz="2000" b="1" dirty="0">
                <a:solidFill>
                  <a:srgbClr val="C00000"/>
                </a:solidFill>
                <a:latin typeface="微软雅黑" panose="020B0503020204020204" pitchFamily="34" charset="-122"/>
                <a:ea typeface="微软雅黑" panose="020B0503020204020204" pitchFamily="34" charset="-122"/>
              </a:rPr>
              <a:t>带宽升级。</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可以实现端到端的以太网传输，中间</a:t>
            </a:r>
            <a:r>
              <a:rPr lang="zh-CN" altLang="en-US" sz="2000" b="1" dirty="0">
                <a:solidFill>
                  <a:srgbClr val="C00000"/>
                </a:solidFill>
                <a:latin typeface="微软雅黑" panose="020B0503020204020204" pitchFamily="34" charset="-122"/>
                <a:ea typeface="微软雅黑" panose="020B0503020204020204" pitchFamily="34" charset="-122"/>
              </a:rPr>
              <a:t>不需要</a:t>
            </a:r>
            <a:r>
              <a:rPr lang="zh-CN" altLang="en-US" sz="2000" b="1" dirty="0">
                <a:solidFill>
                  <a:srgbClr val="0000FF"/>
                </a:solidFill>
                <a:latin typeface="微软雅黑" panose="020B0503020204020204" pitchFamily="34" charset="-122"/>
                <a:ea typeface="微软雅黑" panose="020B0503020204020204" pitchFamily="34" charset="-122"/>
              </a:rPr>
              <a:t>再进行帧格式的转换</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smtClean="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但</a:t>
            </a:r>
            <a:r>
              <a:rPr lang="zh-CN" altLang="en-US" sz="2000" b="1" dirty="0" smtClean="0">
                <a:solidFill>
                  <a:srgbClr val="C00000"/>
                </a:solidFill>
                <a:latin typeface="微软雅黑" panose="020B0503020204020204" pitchFamily="34" charset="-122"/>
                <a:ea typeface="微软雅黑" panose="020B0503020204020204" pitchFamily="34" charset="-122"/>
              </a:rPr>
              <a:t>不支持</a:t>
            </a:r>
            <a:r>
              <a:rPr lang="zh-CN" altLang="en-US" sz="2000" b="1" dirty="0" smtClean="0">
                <a:latin typeface="微软雅黑" panose="020B0503020204020204" pitchFamily="34" charset="-122"/>
                <a:ea typeface="微软雅黑" panose="020B0503020204020204" pitchFamily="34" charset="-122"/>
              </a:rPr>
              <a:t>用户身份鉴别。</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anose="05000000000000000000" pitchFamily="2" charset="2"/>
              <a:buChar char="l"/>
            </a:pPr>
            <a:r>
              <a:rPr lang="en-US" altLang="zh-CN" sz="1900" b="1" dirty="0" err="1">
                <a:solidFill>
                  <a:srgbClr val="C00000"/>
                </a:solidFill>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(PPP over Ethernet) </a:t>
            </a:r>
            <a:r>
              <a:rPr lang="zh-CN" altLang="en-US" sz="1900" b="1" dirty="0" smtClean="0">
                <a:latin typeface="微软雅黑" panose="020B0503020204020204" pitchFamily="34" charset="-122"/>
                <a:ea typeface="微软雅黑" panose="020B0503020204020204" pitchFamily="34" charset="-122"/>
              </a:rPr>
              <a:t>：在</a:t>
            </a:r>
            <a:r>
              <a:rPr lang="zh-CN" altLang="en-US" sz="1900" b="1" dirty="0">
                <a:latin typeface="微软雅黑" panose="020B0503020204020204" pitchFamily="34" charset="-122"/>
                <a:ea typeface="微软雅黑" panose="020B0503020204020204" pitchFamily="34" charset="-122"/>
              </a:rPr>
              <a:t>以太网上运行 </a:t>
            </a:r>
            <a:r>
              <a:rPr lang="en-US" altLang="zh-CN" sz="1900" b="1" dirty="0" smtClean="0">
                <a:latin typeface="微软雅黑" panose="020B0503020204020204" pitchFamily="34" charset="-122"/>
                <a:ea typeface="微软雅黑" panose="020B0503020204020204" pitchFamily="34" charset="-122"/>
              </a:rPr>
              <a:t>PPP</a:t>
            </a:r>
            <a:r>
              <a:rPr lang="zh-CN" altLang="en-US" sz="1900" b="1" dirty="0" smtClean="0">
                <a:latin typeface="微软雅黑" panose="020B0503020204020204" pitchFamily="34" charset="-122"/>
                <a:ea typeface="微软雅黑" panose="020B0503020204020204" pitchFamily="34" charset="-122"/>
              </a:rPr>
              <a:t>。</a:t>
            </a:r>
            <a:endParaRPr lang="en-US" altLang="zh-CN" sz="1900" b="1" dirty="0" smtClean="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smtClean="0">
                <a:latin typeface="微软雅黑" panose="020B0503020204020204" pitchFamily="34" charset="-122"/>
                <a:ea typeface="微软雅黑" panose="020B0503020204020204" pitchFamily="34" charset="-122"/>
              </a:rPr>
              <a:t>将 </a:t>
            </a:r>
            <a:r>
              <a:rPr lang="en-US" altLang="zh-CN" sz="1900" b="1" dirty="0">
                <a:latin typeface="微软雅黑" panose="020B0503020204020204" pitchFamily="34" charset="-122"/>
                <a:ea typeface="微软雅黑" panose="020B0503020204020204" pitchFamily="34" charset="-122"/>
              </a:rPr>
              <a:t>PPP </a:t>
            </a:r>
            <a:r>
              <a:rPr lang="zh-CN" altLang="en-US" sz="1900" b="1" dirty="0" smtClean="0">
                <a:latin typeface="微软雅黑" panose="020B0503020204020204" pitchFamily="34" charset="-122"/>
                <a:ea typeface="微软雅黑" panose="020B0503020204020204" pitchFamily="34" charset="-122"/>
              </a:rPr>
              <a:t>帧封装</a:t>
            </a:r>
            <a:r>
              <a:rPr lang="zh-CN" altLang="en-US" sz="1900" b="1" dirty="0">
                <a:latin typeface="微软雅黑" panose="020B0503020204020204" pitchFamily="34" charset="-122"/>
                <a:ea typeface="微软雅黑" panose="020B0503020204020204" pitchFamily="34" charset="-122"/>
              </a:rPr>
              <a:t>到以太网中来传输。</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现在的光纤宽带接入 </a:t>
            </a:r>
            <a:r>
              <a:rPr lang="en-US" altLang="zh-CN" sz="1900" b="1" dirty="0" err="1">
                <a:latin typeface="微软雅黑" panose="020B0503020204020204" pitchFamily="34" charset="-122"/>
                <a:ea typeface="微软雅黑" panose="020B0503020204020204" pitchFamily="34" charset="-122"/>
              </a:rPr>
              <a:t>FTTx</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都要使用 </a:t>
            </a:r>
            <a:r>
              <a:rPr lang="en-US" altLang="zh-CN" sz="1900" b="1" dirty="0" err="1">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的方式进行接入</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进行宽带上网时，从用户个人电脑到家中的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调制解调器</a:t>
            </a:r>
            <a:r>
              <a:rPr lang="zh-CN" altLang="en-US" sz="1900" b="1" dirty="0" smtClean="0">
                <a:latin typeface="微软雅黑" panose="020B0503020204020204" pitchFamily="34" charset="-122"/>
                <a:ea typeface="微软雅黑" panose="020B0503020204020204" pitchFamily="34" charset="-122"/>
              </a:rPr>
              <a:t>之间的连接也使用 </a:t>
            </a:r>
            <a:r>
              <a:rPr lang="en-US" altLang="zh-CN" sz="1900" b="1" dirty="0">
                <a:latin typeface="微软雅黑" panose="020B0503020204020204" pitchFamily="34" charset="-122"/>
                <a:ea typeface="微软雅黑" panose="020B0503020204020204" pitchFamily="34" charset="-122"/>
              </a:rPr>
              <a:t>RJ-45 </a:t>
            </a:r>
            <a:r>
              <a:rPr lang="zh-CN" altLang="en-US" sz="1900" b="1" dirty="0">
                <a:latin typeface="微软雅黑" panose="020B0503020204020204" pitchFamily="34" charset="-122"/>
                <a:ea typeface="微软雅黑" panose="020B0503020204020204" pitchFamily="34" charset="-122"/>
              </a:rPr>
              <a:t>和 </a:t>
            </a:r>
            <a:r>
              <a:rPr lang="en-US" altLang="zh-CN" sz="1900" b="1" dirty="0">
                <a:latin typeface="微软雅黑" panose="020B0503020204020204" pitchFamily="34" charset="-122"/>
                <a:ea typeface="微软雅黑" panose="020B0503020204020204" pitchFamily="34" charset="-122"/>
              </a:rPr>
              <a:t>5 </a:t>
            </a:r>
            <a:r>
              <a:rPr lang="zh-CN" altLang="en-US" sz="1900" b="1" dirty="0">
                <a:latin typeface="微软雅黑" panose="020B0503020204020204" pitchFamily="34" charset="-122"/>
                <a:ea typeface="微软雅黑" panose="020B0503020204020204" pitchFamily="34" charset="-122"/>
              </a:rPr>
              <a:t>类</a:t>
            </a:r>
            <a:r>
              <a:rPr lang="zh-CN" altLang="en-US" sz="1900" b="1" dirty="0" smtClean="0">
                <a:latin typeface="微软雅黑" panose="020B0503020204020204" pitchFamily="34" charset="-122"/>
                <a:ea typeface="微软雅黑" panose="020B0503020204020204" pitchFamily="34" charset="-122"/>
              </a:rPr>
              <a:t>线，也使用 </a:t>
            </a:r>
            <a:r>
              <a:rPr lang="en-US" altLang="zh-CN" sz="1900" b="1" dirty="0" err="1" smtClean="0">
                <a:latin typeface="微软雅黑" panose="020B0503020204020204" pitchFamily="34" charset="-122"/>
                <a:ea typeface="微软雅黑" panose="020B0503020204020204" pitchFamily="34" charset="-122"/>
              </a:rPr>
              <a:t>PPPoE</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anose="020B0503020204020204" pitchFamily="34" charset="-122"/>
                <a:ea typeface="微软雅黑" panose="020B0503020204020204" pitchFamily="34" charset="-122"/>
              </a:rPr>
              <a:t>PPPoE</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问题：</a:t>
            </a:r>
            <a:r>
              <a:rPr lang="zh-CN" altLang="en-US" sz="2000" b="1" dirty="0" smtClean="0">
                <a:latin typeface="微软雅黑" panose="020B0503020204020204" pitchFamily="34" charset="-122"/>
                <a:ea typeface="微软雅黑" panose="020B0503020204020204" pitchFamily="34" charset="-122"/>
              </a:rPr>
              <a:t>如果</a:t>
            </a:r>
            <a:r>
              <a:rPr lang="zh-CN" altLang="en-US" sz="2000" b="1" dirty="0">
                <a:latin typeface="微软雅黑" panose="020B0503020204020204" pitchFamily="34" charset="-122"/>
                <a:ea typeface="微软雅黑" panose="020B0503020204020204" pitchFamily="34" charset="-122"/>
              </a:rPr>
              <a:t>数据中的某个字节的二进制代码恰好和 </a:t>
            </a:r>
            <a:r>
              <a:rPr lang="en-US" altLang="zh-CN" sz="2000" b="1" dirty="0">
                <a:latin typeface="微软雅黑" panose="020B0503020204020204" pitchFamily="34" charset="-122"/>
                <a:ea typeface="微软雅黑" panose="020B0503020204020204" pitchFamily="34" charset="-122"/>
              </a:rPr>
              <a:t>SOH </a:t>
            </a:r>
            <a:r>
              <a:rPr lang="zh-CN" altLang="en-US" sz="2000" b="1" dirty="0">
                <a:latin typeface="微软雅黑" panose="020B0503020204020204" pitchFamily="34" charset="-122"/>
                <a:ea typeface="微软雅黑" panose="020B0503020204020204" pitchFamily="34" charset="-122"/>
              </a:rPr>
              <a:t>或 </a:t>
            </a:r>
            <a:r>
              <a:rPr lang="en-US" altLang="zh-CN" sz="2000" b="1" dirty="0">
                <a:latin typeface="微软雅黑" panose="020B0503020204020204" pitchFamily="34" charset="-122"/>
                <a:ea typeface="微软雅黑" panose="020B0503020204020204" pitchFamily="34" charset="-122"/>
              </a:rPr>
              <a:t>EOT </a:t>
            </a:r>
            <a:r>
              <a:rPr lang="zh-CN" altLang="en-US" sz="2000" b="1" dirty="0">
                <a:latin typeface="微软雅黑" panose="020B0503020204020204" pitchFamily="34" charset="-122"/>
                <a:ea typeface="微软雅黑" panose="020B0503020204020204" pitchFamily="34" charset="-122"/>
              </a:rPr>
              <a:t>一样，数据链路层就会</a:t>
            </a:r>
            <a:r>
              <a:rPr lang="zh-CN" altLang="en-US" sz="2000" b="1" dirty="0">
                <a:solidFill>
                  <a:srgbClr val="0000FF"/>
                </a:solidFill>
                <a:latin typeface="微软雅黑" panose="020B0503020204020204" pitchFamily="34" charset="-122"/>
                <a:ea typeface="微软雅黑" panose="020B0503020204020204" pitchFamily="34" charset="-122"/>
              </a:rPr>
              <a:t>错误</a:t>
            </a:r>
            <a:r>
              <a:rPr lang="zh-CN" altLang="en-US" sz="2000" b="1" dirty="0">
                <a:latin typeface="微软雅黑" panose="020B0503020204020204" pitchFamily="34" charset="-122"/>
                <a:ea typeface="微软雅黑" panose="020B0503020204020204" pitchFamily="34" charset="-122"/>
              </a:rPr>
              <a:t>地“找到帧的边界</a:t>
            </a:r>
            <a:r>
              <a:rPr lang="zh-CN" altLang="en-US" sz="2000" b="1" dirty="0" smtClean="0">
                <a:latin typeface="微软雅黑" panose="020B0503020204020204" pitchFamily="34" charset="-122"/>
                <a:ea typeface="微软雅黑" panose="020B0503020204020204" pitchFamily="34" charset="-122"/>
              </a:rPr>
              <a:t>”，导致错误。</a:t>
            </a:r>
            <a:endParaRPr lang="zh-CN" altLang="en-US" sz="2000" b="1" dirty="0">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透明传输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数据部分恰好出现与 </a:t>
            </a:r>
            <a:r>
              <a:rPr lang="en-US" altLang="zh-CN" b="1" dirty="0">
                <a:latin typeface="微软雅黑" panose="020B0503020204020204" pitchFamily="34" charset="-122"/>
                <a:ea typeface="微软雅黑" panose="020B0503020204020204" pitchFamily="34" charset="-122"/>
              </a:rPr>
              <a:t>EOT </a:t>
            </a:r>
            <a:r>
              <a:rPr lang="zh-CN" altLang="en-US" b="1" dirty="0">
                <a:latin typeface="微软雅黑" panose="020B0503020204020204" pitchFamily="34" charset="-122"/>
                <a:ea typeface="微软雅黑" panose="020B0503020204020204" pitchFamily="34" charset="-122"/>
              </a:rPr>
              <a:t>一样的代码</a:t>
            </a:r>
            <a:endParaRPr lang="zh-CN" altLang="en-US" b="1" dirty="0">
              <a:latin typeface="微软雅黑" panose="020B0503020204020204" pitchFamily="34" charset="-122"/>
              <a:ea typeface="微软雅黑" panose="020B0503020204020204" pitchFamily="34" charset="-122"/>
            </a:endParaRP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出现了“</a:t>
              </a:r>
              <a:r>
                <a:rPr kumimoji="1" lang="en-US" altLang="zh-CN" sz="1200" b="1" dirty="0">
                  <a:solidFill>
                    <a:srgbClr val="0000FF"/>
                  </a:solidFill>
                  <a:latin typeface="微软雅黑" panose="020B0503020204020204" pitchFamily="34" charset="-122"/>
                  <a:ea typeface="微软雅黑" panose="020B0503020204020204" pitchFamily="34" charset="-122"/>
                </a:rPr>
                <a:t>EOT”</a:t>
              </a:r>
              <a:endParaRPr kumimoji="1" lang="en-US" altLang="zh-CN" sz="1200" b="1" dirty="0">
                <a:solidFill>
                  <a:srgbClr val="0000FF"/>
                </a:solidFill>
                <a:latin typeface="微软雅黑" panose="020B0503020204020204" pitchFamily="34" charset="-122"/>
                <a:ea typeface="微软雅黑" panose="020B0503020204020204" pitchFamily="34" charset="-122"/>
              </a:endParaRPr>
            </a:p>
          </p:txBody>
        </p:sp>
        <p:sp>
          <p:nvSpPr>
            <p:cNvPr id="40" name="AutoShape 9"/>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被接收端当作无效帧而丢弃</a:t>
              </a:r>
              <a:endParaRPr kumimoji="1"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42" name="AutoShape 11"/>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anose="020B0503020204020204" pitchFamily="34" charset="-122"/>
                  <a:ea typeface="微软雅黑" panose="020B0503020204020204" pitchFamily="34" charset="-122"/>
                </a:rPr>
                <a:t>被接收端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a:p>
              <a:pPr algn="ctr"/>
              <a:r>
                <a:rPr kumimoji="1" lang="zh-CN" altLang="en-US" sz="1200" b="1" dirty="0">
                  <a:solidFill>
                    <a:srgbClr val="C00000"/>
                  </a:solidFill>
                  <a:latin typeface="微软雅黑" panose="020B0503020204020204" pitchFamily="34" charset="-122"/>
                  <a:ea typeface="微软雅黑" panose="020B0503020204020204" pitchFamily="34" charset="-122"/>
                </a:rPr>
                <a:t>误认为是一个帧</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数据部分</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完整的帧</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透明</a:t>
            </a:r>
            <a:endParaRPr lang="zh-CN" altLang="en-US"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指</a:t>
            </a:r>
            <a:r>
              <a:rPr lang="zh-CN" altLang="en-US" sz="2000" b="1" dirty="0" smtClean="0">
                <a:latin typeface="微软雅黑" panose="020B0503020204020204" pitchFamily="34" charset="-122"/>
                <a:ea typeface="微软雅黑" panose="020B0503020204020204" pitchFamily="34" charset="-122"/>
              </a:rPr>
              <a:t>某</a:t>
            </a:r>
            <a:r>
              <a:rPr lang="zh-CN" altLang="en-US" sz="2000" b="1" dirty="0">
                <a:latin typeface="微软雅黑" panose="020B0503020204020204" pitchFamily="34" charset="-122"/>
                <a:ea typeface="微软雅黑" panose="020B0503020204020204" pitchFamily="34" charset="-122"/>
              </a:rPr>
              <a:t>一个实际存在的事物看起来却好像不存在一样</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在数据链路层透明传送数据”</a:t>
            </a:r>
            <a:r>
              <a:rPr lang="zh-CN" altLang="en-US" sz="2000" b="1" dirty="0" smtClean="0">
                <a:solidFill>
                  <a:schemeClr val="bg1"/>
                </a:solidFill>
                <a:latin typeface="微软雅黑" panose="020B0503020204020204" pitchFamily="34" charset="-122"/>
                <a:ea typeface="微软雅黑" panose="020B0503020204020204" pitchFamily="34" charset="-122"/>
              </a:rPr>
              <a:t>表示：无论</a:t>
            </a:r>
            <a:r>
              <a:rPr lang="zh-CN" altLang="en-US" sz="2000" b="1" dirty="0">
                <a:solidFill>
                  <a:schemeClr val="bg1"/>
                </a:solidFill>
                <a:latin typeface="微软雅黑" panose="020B0503020204020204" pitchFamily="34" charset="-122"/>
                <a:ea typeface="微软雅黑" panose="020B0503020204020204" pitchFamily="34" charset="-122"/>
              </a:rPr>
              <a:t>发送什么样的比特组合的数据，这些数据都能够按照原样</a:t>
            </a:r>
            <a:r>
              <a:rPr lang="zh-CN" altLang="en-US" sz="2000" b="1" dirty="0">
                <a:solidFill>
                  <a:srgbClr val="FFFF00"/>
                </a:solidFill>
                <a:latin typeface="微软雅黑" panose="020B0503020204020204" pitchFamily="34" charset="-122"/>
                <a:ea typeface="微软雅黑" panose="020B0503020204020204" pitchFamily="34" charset="-122"/>
              </a:rPr>
              <a:t>没有差错</a:t>
            </a:r>
            <a:r>
              <a:rPr lang="zh-CN" altLang="en-US" sz="2000" b="1" dirty="0">
                <a:solidFill>
                  <a:schemeClr val="bg1"/>
                </a:solidFill>
                <a:latin typeface="微软雅黑" panose="020B0503020204020204" pitchFamily="34" charset="-122"/>
                <a:ea typeface="微软雅黑" panose="020B0503020204020204" pitchFamily="34" charset="-122"/>
              </a:rPr>
              <a:t>地通过这个数据链路层</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用“字节填充”或“字符填充”法</a:t>
            </a:r>
            <a:r>
              <a:rPr lang="zh-CN" altLang="en-US" sz="2000" b="1" dirty="0">
                <a:latin typeface="微软雅黑" panose="020B0503020204020204" pitchFamily="34" charset="-122"/>
                <a:ea typeface="微软雅黑" panose="020B0503020204020204" pitchFamily="34" charset="-122"/>
              </a:rPr>
              <a:t>解决透明传输的</a:t>
            </a:r>
            <a:r>
              <a:rPr lang="zh-CN" altLang="en-US" sz="2000" b="1" dirty="0" smtClean="0">
                <a:latin typeface="微软雅黑" panose="020B0503020204020204" pitchFamily="34" charset="-122"/>
                <a:ea typeface="微软雅黑" panose="020B0503020204020204" pitchFamily="34" charset="-122"/>
              </a:rPr>
              <a:t>问题</a:t>
            </a:r>
            <a:endParaRPr lang="zh-CN" altLang="en-US" sz="20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9" name="Freeform 5"/>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7"/>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Freeform 8"/>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7" name="Freeform 24"/>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EOT</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ESC</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原始数据</a:t>
              </a:r>
              <a:endParaRPr kumimoji="1" lang="zh-CN" altLang="en-US" sz="1600" b="1" dirty="0">
                <a:latin typeface="微软雅黑" panose="020B0503020204020204" pitchFamily="34" charset="-122"/>
                <a:ea typeface="微软雅黑" panose="020B0503020204020204" pitchFamily="34" charset="-122"/>
              </a:endParaRP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帧结束符</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endParaRPr kumimoji="1" lang="en-US" altLang="zh-CN" sz="1200" b="1">
                <a:solidFill>
                  <a:schemeClr val="bg1"/>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endParaRPr kumimoji="1" lang="zh-CN" altLang="en-US" sz="1200" b="1">
                <a:solidFill>
                  <a:srgbClr val="0000FF"/>
                </a:solidFill>
                <a:latin typeface="微软雅黑" panose="020B0503020204020204" pitchFamily="34" charset="-122"/>
                <a:ea typeface="微软雅黑" panose="020B0503020204020204" pitchFamily="34" charset="-122"/>
              </a:endParaRP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差错检测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12" name="表格 11"/>
          <p:cNvGraphicFramePr>
            <a:graphicFrameLocks noGrp="1"/>
          </p:cNvGraphicFramePr>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gridCol w="348292"/>
                <a:gridCol w="348292"/>
                <a:gridCol w="348292"/>
                <a:gridCol w="348292"/>
                <a:gridCol w="348292"/>
                <a:gridCol w="348292"/>
                <a:gridCol w="34829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一位比特错</a:t>
            </a:r>
            <a:endParaRPr kumimoji="1" lang="en-US" altLang="zh-CN" sz="1600" b="1" dirty="0">
              <a:latin typeface="微软雅黑" panose="020B0503020204020204" pitchFamily="34" charset="-122"/>
              <a:ea typeface="微软雅黑" panose="020B0503020204020204" pitchFamily="34" charset="-122"/>
            </a:endParaRPr>
          </a:p>
        </p:txBody>
      </p:sp>
      <p:graphicFrame>
        <p:nvGraphicFramePr>
          <p:cNvPr id="25" name="表格 24"/>
          <p:cNvGraphicFramePr>
            <a:graphicFrameLocks noGrp="1"/>
          </p:cNvGraphicFramePr>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26" name="表格 25"/>
          <p:cNvGraphicFramePr>
            <a:graphicFrameLocks noGrp="1"/>
          </p:cNvGraphicFramePr>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gridCol w="347472"/>
                <a:gridCol w="347472"/>
                <a:gridCol w="347472"/>
                <a:gridCol w="347472"/>
                <a:gridCol w="347472"/>
                <a:gridCol w="347472"/>
                <a:gridCol w="347472"/>
                <a:gridCol w="347472"/>
                <a:gridCol w="347472"/>
                <a:gridCol w="347472"/>
                <a:gridCol w="347472"/>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多位比特错</a:t>
            </a:r>
            <a:endParaRPr kumimoji="1" lang="en-US" altLang="zh-CN" sz="1600" b="1" dirty="0">
              <a:latin typeface="微软雅黑" panose="020B0503020204020204" pitchFamily="34" charset="-122"/>
              <a:ea typeface="微软雅黑" panose="020B0503020204020204"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anose="020B0503020204020204" pitchFamily="34" charset="-122"/>
                <a:ea typeface="微软雅黑" panose="020B0503020204020204" pitchFamily="34" charset="-122"/>
              </a:rPr>
              <a:t>在传输过程中可能会产生</a:t>
            </a:r>
            <a:r>
              <a:rPr lang="zh-CN" altLang="en-US" sz="2000" b="1" dirty="0">
                <a:solidFill>
                  <a:srgbClr val="C00000"/>
                </a:solidFill>
                <a:latin typeface="微软雅黑" panose="020B0503020204020204" pitchFamily="34" charset="-122"/>
                <a:ea typeface="微软雅黑" panose="020B0503020204020204" pitchFamily="34" charset="-122"/>
              </a:rPr>
              <a:t>比特差错：</a:t>
            </a:r>
            <a:r>
              <a:rPr lang="en-US" altLang="zh-CN" sz="2000" b="1" dirty="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0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计算机网络体系结构</a:t>
            </a:r>
            <a:endParaRPr lang="zh-CN" altLang="en-US" sz="2000" b="1" dirty="0">
              <a:solidFill>
                <a:schemeClr val="bg1"/>
              </a:solidFill>
              <a:ea typeface="微软雅黑" panose="020B0503020204020204"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endParaRPr kumimoji="1" lang="zh-CN" altLang="en-US" sz="1100" b="1">
                <a:latin typeface="微软雅黑" panose="020B0503020204020204" pitchFamily="34" charset="-122"/>
                <a:ea typeface="微软雅黑" panose="020B0503020204020204" pitchFamily="34" charset="-122"/>
              </a:endParaRP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endParaRPr kumimoji="1" lang="zh-CN" altLang="en-US" sz="1100" b="1" dirty="0">
                <a:latin typeface="微软雅黑" panose="020B0503020204020204" pitchFamily="34" charset="-122"/>
                <a:ea typeface="微软雅黑" panose="020B0503020204020204" pitchFamily="34" charset="-122"/>
              </a:endParaRP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endParaRPr kumimoji="1" lang="zh-CN" altLang="en-US" sz="1100" b="1">
                <a:latin typeface="微软雅黑" panose="020B0503020204020204" pitchFamily="34" charset="-122"/>
                <a:ea typeface="微软雅黑" panose="020B0503020204020204" pitchFamily="34" charset="-122"/>
              </a:endParaRP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endParaRPr kumimoji="1" lang="zh-CN" altLang="en-US" sz="1100" b="1">
                <a:latin typeface="微软雅黑" panose="020B0503020204020204" pitchFamily="34" charset="-122"/>
                <a:ea typeface="微软雅黑" panose="020B0503020204020204" pitchFamily="34" charset="-122"/>
              </a:endParaRP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endParaRPr kumimoji="1" lang="zh-CN" altLang="en-US" sz="1100" b="1">
                <a:latin typeface="微软雅黑" panose="020B0503020204020204" pitchFamily="34" charset="-122"/>
                <a:ea typeface="微软雅黑" panose="020B0503020204020204" pitchFamily="34" charset="-122"/>
              </a:endParaRP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endParaRPr kumimoji="1" lang="zh-CN" altLang="en-US" sz="1100" b="1">
                <a:latin typeface="微软雅黑" panose="020B0503020204020204" pitchFamily="34" charset="-122"/>
                <a:ea typeface="微软雅黑" panose="020B0503020204020204" pitchFamily="34" charset="-122"/>
              </a:endParaRP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6</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5</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4</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3</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2</a:t>
              </a:r>
              <a:endParaRPr kumimoji="1" lang="en-US" altLang="zh-CN" sz="1100" b="1" dirty="0">
                <a:latin typeface="微软雅黑" panose="020B0503020204020204" pitchFamily="34" charset="-122"/>
                <a:ea typeface="微软雅黑" panose="020B0503020204020204" pitchFamily="34" charset="-122"/>
              </a:endParaRPr>
            </a:p>
            <a:p>
              <a:pPr>
                <a:lnSpc>
                  <a:spcPct val="185000"/>
                </a:lnSpc>
              </a:pPr>
              <a:r>
                <a:rPr kumimoji="1" lang="en-US" altLang="zh-CN" sz="1100" b="1" dirty="0">
                  <a:latin typeface="微软雅黑" panose="020B0503020204020204" pitchFamily="34" charset="-122"/>
                  <a:ea typeface="微软雅黑" panose="020B0503020204020204" pitchFamily="34" charset="-122"/>
                </a:rPr>
                <a:t>1</a:t>
              </a:r>
              <a:endParaRPr kumimoji="1" lang="en-US" altLang="zh-CN" sz="1100" b="1" dirty="0">
                <a:latin typeface="微软雅黑" panose="020B0503020204020204" pitchFamily="34" charset="-122"/>
                <a:ea typeface="微软雅黑" panose="020B0503020204020204" pitchFamily="34" charset="-122"/>
              </a:endParaRP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dirty="0">
              <a:latin typeface="微软雅黑" panose="020B0503020204020204" pitchFamily="34" charset="-122"/>
              <a:ea typeface="微软雅黑" panose="020B0503020204020204" pitchFamily="34" charset="-122"/>
            </a:endParaRP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endParaRPr kumimoji="1" lang="en-US" altLang="zh-CN" sz="1200" b="1">
              <a:latin typeface="微软雅黑" panose="020B0503020204020204" pitchFamily="34" charset="-122"/>
              <a:ea typeface="微软雅黑" panose="020B0503020204020204" pitchFamily="34" charset="-122"/>
            </a:endParaRP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endParaRPr kumimoji="1" lang="zh-CN" altLang="en-US" sz="1100" b="1" dirty="0">
                <a:latin typeface="微软雅黑" panose="020B0503020204020204" pitchFamily="34" charset="-122"/>
                <a:ea typeface="微软雅黑" panose="020B0503020204020204" pitchFamily="34" charset="-122"/>
              </a:endParaRP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endParaRPr kumimoji="1" lang="en-US" altLang="zh-CN" sz="1100" b="1" dirty="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endParaRPr kumimoji="1" lang="zh-CN" altLang="en-US" sz="1100" b="1" dirty="0">
                <a:latin typeface="微软雅黑" panose="020B0503020204020204" pitchFamily="34" charset="-122"/>
                <a:ea typeface="微软雅黑" panose="020B0503020204020204" pitchFamily="34" charset="-122"/>
              </a:endParaRP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endParaRPr kumimoji="1" lang="en-US" altLang="zh-CN" sz="1100" b="1" dirty="0">
                <a:latin typeface="微软雅黑" panose="020B0503020204020204" pitchFamily="34" charset="-122"/>
                <a:ea typeface="微软雅黑" panose="020B0503020204020204" pitchFamily="34" charset="-122"/>
              </a:endParaRP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endParaRPr kumimoji="1" lang="en-US" altLang="zh-CN" sz="1100" b="1" dirty="0">
                <a:latin typeface="微软雅黑" panose="020B0503020204020204" pitchFamily="34" charset="-122"/>
                <a:ea typeface="微软雅黑" panose="020B0503020204020204" pitchFamily="34" charset="-122"/>
              </a:endParaRP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endParaRPr kumimoji="1" lang="zh-CN" altLang="en-US" sz="1100" b="1" dirty="0">
                <a:latin typeface="微软雅黑" panose="020B0503020204020204" pitchFamily="34" charset="-122"/>
                <a:ea typeface="微软雅黑" panose="020B0503020204020204" pitchFamily="34" charset="-122"/>
              </a:endParaRP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endParaRPr kumimoji="1" lang="zh-CN" altLang="en-US" sz="1100" b="1" dirty="0">
                <a:solidFill>
                  <a:schemeClr val="bg1"/>
                </a:solidFill>
                <a:latin typeface="微软雅黑" panose="020B0503020204020204" pitchFamily="34" charset="-122"/>
                <a:ea typeface="微软雅黑" panose="020B0503020204020204" pitchFamily="34" charset="-122"/>
              </a:endParaRP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endParaRPr kumimoji="1" lang="zh-CN" altLang="en-US" sz="1100" b="1" dirty="0">
                <a:solidFill>
                  <a:srgbClr val="FFFF00"/>
                </a:solidFill>
                <a:latin typeface="微软雅黑" panose="020B0503020204020204" pitchFamily="34" charset="-122"/>
                <a:ea typeface="微软雅黑" panose="020B0503020204020204" pitchFamily="34" charset="-122"/>
              </a:endParaRP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endParaRPr kumimoji="1" lang="zh-CN" altLang="en-US" sz="1100" b="1">
                <a:solidFill>
                  <a:schemeClr val="bg1"/>
                </a:solidFill>
                <a:latin typeface="微软雅黑" panose="020B0503020204020204" pitchFamily="34" charset="-122"/>
                <a:ea typeface="微软雅黑" panose="020B0503020204020204" pitchFamily="34" charset="-122"/>
              </a:endParaRP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endParaRPr kumimoji="1" lang="en-US" altLang="zh-CN" sz="11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循环冗余检验 </a:t>
            </a:r>
            <a:r>
              <a:rPr lang="en-US" altLang="zh-CN" sz="2000" b="1" dirty="0" smtClean="0">
                <a:latin typeface="微软雅黑" panose="020B0503020204020204" pitchFamily="34" charset="-122"/>
                <a:ea typeface="微软雅黑" panose="020B0503020204020204" pitchFamily="34" charset="-122"/>
              </a:rPr>
              <a:t>CRC </a:t>
            </a:r>
            <a:r>
              <a:rPr lang="en-US" altLang="zh-CN" sz="2000" b="1" dirty="0">
                <a:latin typeface="微软雅黑" panose="020B0503020204020204" pitchFamily="34" charset="-122"/>
                <a:ea typeface="微软雅黑" panose="020B0503020204020204" pitchFamily="34" charset="-122"/>
              </a:rPr>
              <a:t>(Cyclic Redundancy Check</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原理</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 </a:t>
            </a:r>
            <a:r>
              <a:rPr lang="zh-CN" altLang="en-US" sz="1400" b="1" dirty="0" smtClean="0">
                <a:solidFill>
                  <a:schemeClr val="tx1"/>
                </a:solidFill>
                <a:latin typeface="微软雅黑" panose="020B0503020204020204" pitchFamily="34" charset="-122"/>
                <a:ea typeface="微软雅黑" panose="020B0503020204020204" pitchFamily="34" charset="-122"/>
              </a:rPr>
              <a:t>冗余码</a:t>
            </a:r>
            <a:endParaRPr lang="zh-CN" altLang="en-US" sz="1400" b="1" dirty="0">
              <a:latin typeface="微软雅黑" panose="020B0503020204020204" pitchFamily="34" charset="-122"/>
              <a:ea typeface="微软雅黑" panose="020B0503020204020204"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发送数据</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 </a:t>
            </a: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组帧发送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在发送端，先把</a:t>
            </a:r>
            <a:r>
              <a:rPr lang="zh-CN" altLang="en-US" sz="2000" b="1" dirty="0">
                <a:solidFill>
                  <a:srgbClr val="C00000"/>
                </a:solidFill>
                <a:latin typeface="微软雅黑" panose="020B0503020204020204" pitchFamily="34" charset="-122"/>
                <a:ea typeface="微软雅黑" panose="020B0503020204020204" pitchFamily="34" charset="-122"/>
              </a:rPr>
              <a:t>数据划分为组。</a:t>
            </a:r>
            <a:r>
              <a:rPr lang="zh-CN" altLang="en-US" sz="2000" b="1" dirty="0">
                <a:solidFill>
                  <a:prstClr val="black"/>
                </a:solidFill>
                <a:latin typeface="微软雅黑" panose="020B0503020204020204" pitchFamily="34" charset="-122"/>
                <a:ea typeface="微软雅黑" panose="020B0503020204020204" pitchFamily="34" charset="-122"/>
              </a:rPr>
              <a:t>假定每组 </a:t>
            </a:r>
            <a:r>
              <a:rPr lang="en-US" altLang="zh-CN" sz="2000" b="1" i="1" dirty="0">
                <a:solidFill>
                  <a:prstClr val="black"/>
                </a:solidFill>
                <a:latin typeface="微软雅黑" panose="020B0503020204020204" pitchFamily="34" charset="-122"/>
                <a:ea typeface="微软雅黑" panose="020B0503020204020204" pitchFamily="34" charset="-122"/>
              </a:rPr>
              <a:t>k</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个比特。 </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285750" lvl="0" indent="-285750">
              <a:lnSpc>
                <a:spcPts val="3300"/>
              </a:lnSpc>
              <a:buClr>
                <a:srgbClr val="0070C0"/>
              </a:buClr>
              <a:buFont typeface="Wingdings" panose="05000000000000000000" pitchFamily="2" charset="2"/>
              <a:buChar char="l"/>
            </a:pPr>
            <a:r>
              <a:rPr lang="en-US" altLang="zh-CN" sz="2000" b="1" dirty="0" smtClean="0">
                <a:solidFill>
                  <a:srgbClr val="C00000"/>
                </a:solidFill>
                <a:latin typeface="微软雅黑" panose="020B0503020204020204" pitchFamily="34" charset="-122"/>
                <a:ea typeface="微软雅黑" panose="020B0503020204020204" pitchFamily="34" charset="-122"/>
              </a:rPr>
              <a:t>CRC </a:t>
            </a:r>
            <a:r>
              <a:rPr lang="zh-CN" altLang="en-US" sz="2000" b="1" dirty="0" smtClean="0">
                <a:solidFill>
                  <a:srgbClr val="C00000"/>
                </a:solidFill>
                <a:latin typeface="微软雅黑" panose="020B0503020204020204" pitchFamily="34" charset="-122"/>
                <a:ea typeface="微软雅黑" panose="020B0503020204020204" pitchFamily="34" charset="-122"/>
              </a:rPr>
              <a:t>运算</a:t>
            </a:r>
            <a:r>
              <a:rPr lang="zh-CN" altLang="en-US" sz="2000" b="1" dirty="0" smtClean="0">
                <a:solidFill>
                  <a:prstClr val="black"/>
                </a:solidFill>
                <a:latin typeface="微软雅黑" panose="020B0503020204020204" pitchFamily="34" charset="-122"/>
                <a:ea typeface="微软雅黑" panose="020B0503020204020204" pitchFamily="34" charset="-122"/>
              </a:rPr>
              <a:t>在每组 </a:t>
            </a:r>
            <a:r>
              <a:rPr lang="en-US" altLang="zh-CN" sz="2000" b="1" i="1" dirty="0" smtClean="0">
                <a:solidFill>
                  <a:prstClr val="black"/>
                </a:solidFill>
                <a:latin typeface="微软雅黑" panose="020B0503020204020204" pitchFamily="34" charset="-122"/>
                <a:ea typeface="微软雅黑" panose="020B0503020204020204" pitchFamily="34" charset="-122"/>
              </a:rPr>
              <a:t>M</a:t>
            </a: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后面</a:t>
            </a:r>
            <a:r>
              <a:rPr lang="zh-CN" altLang="en-US" sz="2000" b="1" dirty="0">
                <a:solidFill>
                  <a:prstClr val="black"/>
                </a:solidFill>
                <a:latin typeface="微软雅黑" panose="020B0503020204020204" pitchFamily="34" charset="-122"/>
                <a:ea typeface="微软雅黑" panose="020B0503020204020204" pitchFamily="34" charset="-122"/>
              </a:rPr>
              <a:t>再添加供差错检测用的 </a:t>
            </a:r>
            <a:r>
              <a:rPr lang="en-US" altLang="zh-CN" sz="2000" b="1" i="1" dirty="0">
                <a:solidFill>
                  <a:prstClr val="black"/>
                </a:solidFill>
                <a:latin typeface="微软雅黑" panose="020B0503020204020204" pitchFamily="34" charset="-122"/>
                <a:ea typeface="微软雅黑" panose="020B0503020204020204" pitchFamily="34" charset="-122"/>
              </a:rPr>
              <a:t>n</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位</a:t>
            </a:r>
            <a:r>
              <a:rPr lang="zh-CN" altLang="en-US" sz="2000" b="1" dirty="0" smtClean="0">
                <a:solidFill>
                  <a:srgbClr val="0000FF"/>
                </a:solidFill>
                <a:latin typeface="微软雅黑" panose="020B0503020204020204" pitchFamily="34" charset="-122"/>
                <a:ea typeface="微软雅黑" panose="020B0503020204020204" pitchFamily="34" charset="-122"/>
              </a:rPr>
              <a:t>冗余码，</a:t>
            </a:r>
            <a:r>
              <a:rPr lang="zh-CN" altLang="en-US" sz="2000" b="1" dirty="0">
                <a:solidFill>
                  <a:prstClr val="black"/>
                </a:solidFill>
                <a:latin typeface="微软雅黑" panose="020B0503020204020204" pitchFamily="34" charset="-122"/>
                <a:ea typeface="微软雅黑" panose="020B0503020204020204" pitchFamily="34" charset="-122"/>
              </a:rPr>
              <a:t>然后构成一个帧发送</a:t>
            </a:r>
            <a:r>
              <a:rPr lang="zh-CN" altLang="en-US" sz="2000" b="1" dirty="0" smtClean="0">
                <a:solidFill>
                  <a:prstClr val="black"/>
                </a:solidFill>
                <a:latin typeface="微软雅黑" panose="020B0503020204020204" pitchFamily="34" charset="-122"/>
                <a:ea typeface="微软雅黑" panose="020B0503020204020204" pitchFamily="34" charset="-122"/>
              </a:rPr>
              <a:t>出去。一共发送 </a:t>
            </a:r>
            <a:r>
              <a:rPr lang="en-US" altLang="zh-CN" sz="2000" b="1" i="1" dirty="0" smtClean="0">
                <a:solidFill>
                  <a:srgbClr val="C00000"/>
                </a:solidFill>
                <a:latin typeface="微软雅黑" panose="020B0503020204020204" pitchFamily="34" charset="-122"/>
                <a:ea typeface="微软雅黑" panose="020B0503020204020204" pitchFamily="34" charset="-122"/>
              </a:rPr>
              <a:t>(</a:t>
            </a:r>
            <a:r>
              <a:rPr lang="en-US" altLang="zh-CN" sz="2000" b="1" i="1" dirty="0">
                <a:solidFill>
                  <a:srgbClr val="C00000"/>
                </a:solidFill>
                <a:latin typeface="微软雅黑" panose="020B0503020204020204" pitchFamily="34" charset="-122"/>
                <a:ea typeface="微软雅黑" panose="020B0503020204020204" pitchFamily="34" charset="-122"/>
              </a:rPr>
              <a:t>k + n</a:t>
            </a:r>
            <a:r>
              <a:rPr lang="en-US" altLang="zh-CN" sz="2000" b="1" i="1" dirty="0" smtClean="0">
                <a:solidFill>
                  <a:srgbClr val="C00000"/>
                </a:solidFill>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位。</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00…0</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CRC</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余数 </a:t>
              </a:r>
              <a:r>
                <a:rPr lang="en-US" altLang="zh-CN" sz="1200" b="1" i="1" dirty="0" smtClean="0">
                  <a:solidFill>
                    <a:srgbClr val="000066"/>
                  </a:solidFill>
                  <a:latin typeface="微软雅黑" panose="020B0503020204020204" pitchFamily="34" charset="-122"/>
                  <a:ea typeface="微软雅黑" panose="020B0503020204020204" pitchFamily="34" charset="-122"/>
                </a:rPr>
                <a:t>R</a:t>
              </a:r>
              <a:endParaRPr lang="zh-CN" altLang="en-US" sz="1200" b="1" i="1" dirty="0">
                <a:solidFill>
                  <a:srgbClr val="000066"/>
                </a:solidFill>
                <a:latin typeface="微软雅黑" panose="020B0503020204020204" pitchFamily="34" charset="-122"/>
                <a:ea typeface="微软雅黑" panose="020B0503020204020204"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en-US" altLang="zh-CN" sz="1400" b="1" dirty="0" smtClean="0">
                <a:solidFill>
                  <a:schemeClr val="tx1"/>
                </a:solidFill>
                <a:latin typeface="微软雅黑" panose="020B0503020204020204" pitchFamily="34" charset="-122"/>
                <a:ea typeface="微软雅黑" panose="020B0503020204020204" pitchFamily="34" charset="-122"/>
              </a:endParaRP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余数</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anose="020B0503020204020204" pitchFamily="34" charset="-122"/>
                  <a:ea typeface="微软雅黑" panose="020B0503020204020204" pitchFamily="34" charset="-122"/>
                </a:rPr>
                <a:t>若余数</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，接受</a:t>
              </a:r>
              <a:endParaRPr lang="en-US" altLang="zh-CN" sz="1200" b="1" dirty="0" smtClean="0">
                <a:solidFill>
                  <a:srgbClr val="000099"/>
                </a:solidFill>
                <a:latin typeface="微软雅黑" panose="020B0503020204020204" pitchFamily="34" charset="-122"/>
                <a:ea typeface="微软雅黑" panose="020B0503020204020204" pitchFamily="34" charset="-122"/>
              </a:endParaRPr>
            </a:p>
            <a:p>
              <a:pPr algn="ctr">
                <a:lnSpc>
                  <a:spcPts val="1800"/>
                </a:lnSpc>
              </a:pPr>
              <a:r>
                <a:rPr lang="zh-CN" altLang="en-US" sz="1200" b="1" dirty="0">
                  <a:solidFill>
                    <a:srgbClr val="000099"/>
                  </a:solidFill>
                  <a:latin typeface="微软雅黑" panose="020B0503020204020204" pitchFamily="34" charset="-122"/>
                  <a:ea typeface="微软雅黑" panose="020B0503020204020204" pitchFamily="34" charset="-122"/>
                </a:rPr>
                <a:t>若余数</a:t>
              </a:r>
              <a:r>
                <a:rPr lang="zh-CN" altLang="en-US" sz="1200" b="1" dirty="0" smtClean="0">
                  <a:solidFill>
                    <a:srgbClr val="000099"/>
                  </a:solidFill>
                  <a:latin typeface="微软雅黑" panose="020B0503020204020204" pitchFamily="34" charset="-122"/>
                  <a:ea typeface="微软雅黑" panose="020B0503020204020204" pitchFamily="34" charset="-122"/>
                </a:rPr>
                <a:t>≠</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，丢弃</a:t>
              </a: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p:spPr>
        <p:txBody>
          <a:bodyPr wrap="none">
            <a:spAutoFit/>
          </a:bodyPr>
          <a:lstStyle/>
          <a:p>
            <a:pPr algn="r"/>
            <a:r>
              <a:rPr kumimoji="1" lang="zh-CN" altLang="en-US" sz="1400" b="1" dirty="0" smtClean="0">
                <a:latin typeface="微软雅黑" panose="020B0503020204020204" pitchFamily="34" charset="-122"/>
                <a:ea typeface="微软雅黑" panose="020B0503020204020204" pitchFamily="34" charset="-122"/>
              </a:rPr>
              <a:t>发送的数据</a:t>
            </a:r>
            <a:endParaRPr kumimoji="1"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，用</a:t>
            </a:r>
            <a:r>
              <a:rPr lang="zh-CN" altLang="en-US" sz="2000" b="1" dirty="0">
                <a:latin typeface="微软雅黑" panose="020B0503020204020204" pitchFamily="34" charset="-122"/>
                <a:ea typeface="微软雅黑" panose="020B0503020204020204" pitchFamily="34" charset="-122"/>
              </a:rPr>
              <a:t>二进制的模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运算进行 </a:t>
            </a:r>
            <a:r>
              <a:rPr lang="en-US" altLang="zh-CN" sz="2000" b="1" dirty="0">
                <a:latin typeface="微软雅黑" panose="020B0503020204020204" pitchFamily="34" charset="-122"/>
                <a:ea typeface="微软雅黑" panose="020B0503020204020204" pitchFamily="34" charset="-122"/>
              </a:rPr>
              <a:t>2</a:t>
            </a:r>
            <a:r>
              <a:rPr lang="en-US" altLang="zh-CN" sz="2000" b="1" i="1" baseline="30000"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乘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的运算，这相当于在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后面添加 </a:t>
            </a:r>
            <a:r>
              <a:rPr lang="en-US" altLang="zh-CN" sz="2000" b="1" i="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，得到</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位的数</a:t>
            </a:r>
            <a:r>
              <a:rPr lang="zh-CN" altLang="en-US" sz="2000" b="1" dirty="0">
                <a:solidFill>
                  <a:srgbClr val="CC00CC"/>
                </a:solidFill>
                <a:latin typeface="微软雅黑" panose="020B0503020204020204" pitchFamily="34" charset="-122"/>
                <a:ea typeface="微软雅黑" panose="020B0503020204020204" pitchFamily="34" charset="-122"/>
              </a:rPr>
              <a:t>除以</a:t>
            </a:r>
            <a:r>
              <a:rPr lang="zh-CN" altLang="en-US" sz="2000" b="1" dirty="0">
                <a:latin typeface="微软雅黑" panose="020B0503020204020204" pitchFamily="34" charset="-122"/>
                <a:ea typeface="微软雅黑" panose="020B0503020204020204" pitchFamily="34" charset="-122"/>
              </a:rPr>
              <a:t>事先选定好的长度为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+ 1) </a:t>
            </a:r>
            <a:r>
              <a:rPr lang="zh-CN" altLang="en-US" sz="2000" b="1" dirty="0">
                <a:latin typeface="微软雅黑" panose="020B0503020204020204" pitchFamily="34" charset="-122"/>
                <a:ea typeface="微软雅黑" panose="020B0503020204020204" pitchFamily="34" charset="-122"/>
              </a:rPr>
              <a:t>位的</a:t>
            </a:r>
            <a:r>
              <a:rPr lang="zh-CN" altLang="en-US" sz="2000" b="1" dirty="0">
                <a:solidFill>
                  <a:srgbClr val="0000FF"/>
                </a:solidFill>
                <a:latin typeface="微软雅黑" panose="020B0503020204020204" pitchFamily="34" charset="-122"/>
                <a:ea typeface="微软雅黑" panose="020B0503020204020204" pitchFamily="34" charset="-122"/>
              </a:rPr>
              <a:t>除数</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P</a:t>
            </a:r>
            <a:r>
              <a:rPr lang="zh-CN" altLang="en-US" sz="2000" b="1" dirty="0">
                <a:latin typeface="微软雅黑" panose="020B0503020204020204" pitchFamily="34" charset="-122"/>
                <a:ea typeface="微软雅黑" panose="020B0503020204020204" pitchFamily="34" charset="-122"/>
              </a:rPr>
              <a:t>，得出</a:t>
            </a:r>
            <a:r>
              <a:rPr lang="zh-CN" altLang="en-US" sz="2000" b="1" dirty="0">
                <a:solidFill>
                  <a:srgbClr val="0000FF"/>
                </a:solidFill>
                <a:latin typeface="微软雅黑" panose="020B0503020204020204" pitchFamily="34" charset="-122"/>
                <a:ea typeface="微软雅黑" panose="020B0503020204020204" pitchFamily="34" charset="-122"/>
              </a:rPr>
              <a:t>商</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Q</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余数</a:t>
            </a:r>
            <a:r>
              <a:rPr lang="zh-CN" altLang="en-US" sz="2000" b="1" dirty="0">
                <a:latin typeface="微软雅黑" panose="020B0503020204020204" pitchFamily="34" charset="-122"/>
                <a:ea typeface="微软雅黑" panose="020B0503020204020204" pitchFamily="34" charset="-122"/>
              </a:rPr>
              <a:t>是 </a:t>
            </a:r>
            <a:r>
              <a:rPr lang="en-US" altLang="zh-CN" sz="2000" b="1" i="1" dirty="0" smtClean="0">
                <a:latin typeface="微软雅黑" panose="020B0503020204020204" pitchFamily="34" charset="-122"/>
                <a:ea typeface="微软雅黑" panose="020B0503020204020204" pitchFamily="34" charset="-122"/>
              </a:rPr>
              <a:t>R</a:t>
            </a:r>
            <a:r>
              <a:rPr lang="zh-CN" altLang="en-US" sz="2000" b="1" dirty="0" smtClean="0">
                <a:latin typeface="微软雅黑" panose="020B0503020204020204" pitchFamily="34" charset="-122"/>
                <a:ea typeface="微软雅黑" panose="020B0503020204020204" pitchFamily="34" charset="-122"/>
              </a:rPr>
              <a:t>，余数 </a:t>
            </a:r>
            <a:r>
              <a:rPr lang="en-US" altLang="zh-CN" sz="2000" b="1" dirty="0">
                <a:latin typeface="微软雅黑" panose="020B0503020204020204" pitchFamily="34" charset="-122"/>
                <a:ea typeface="微软雅黑" panose="020B0503020204020204" pitchFamily="34" charset="-122"/>
              </a:rPr>
              <a:t>R </a:t>
            </a:r>
            <a:r>
              <a:rPr lang="zh-CN" altLang="en-US" sz="2000" b="1" dirty="0">
                <a:latin typeface="微软雅黑" panose="020B0503020204020204" pitchFamily="34" charset="-122"/>
                <a:ea typeface="微软雅黑" panose="020B0503020204020204" pitchFamily="34" charset="-122"/>
              </a:rPr>
              <a:t>比除数 </a:t>
            </a:r>
            <a:r>
              <a:rPr lang="en-US" altLang="zh-CN" sz="2000" b="1" i="1" dirty="0">
                <a:latin typeface="微软雅黑" panose="020B0503020204020204" pitchFamily="34" charset="-122"/>
                <a:ea typeface="微软雅黑" panose="020B0503020204020204" pitchFamily="34" charset="-122"/>
              </a:rPr>
              <a:t>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少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位，即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 </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，将</a:t>
            </a:r>
            <a:r>
              <a:rPr lang="zh-CN" altLang="en-US" sz="2000" b="1" dirty="0">
                <a:solidFill>
                  <a:srgbClr val="C00000"/>
                </a:solidFill>
                <a:latin typeface="微软雅黑" panose="020B0503020204020204" pitchFamily="34" charset="-122"/>
                <a:ea typeface="微软雅黑" panose="020B0503020204020204" pitchFamily="34" charset="-122"/>
              </a:rPr>
              <a:t>余数 </a:t>
            </a:r>
            <a:r>
              <a:rPr lang="en-US" altLang="zh-CN" sz="2000" b="1" i="1" dirty="0">
                <a:solidFill>
                  <a:srgbClr val="C00000"/>
                </a:solidFill>
                <a:latin typeface="微软雅黑" panose="020B0503020204020204" pitchFamily="34" charset="-122"/>
                <a:ea typeface="微软雅黑" panose="020B0503020204020204" pitchFamily="34" charset="-122"/>
              </a:rPr>
              <a:t>R</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a:t>
            </a:r>
            <a:r>
              <a:rPr lang="zh-CN" altLang="en-US" sz="2000" b="1" dirty="0">
                <a:solidFill>
                  <a:srgbClr val="C00000"/>
                </a:solidFill>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拼接在数据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后面，一起发送</a:t>
            </a:r>
            <a:r>
              <a:rPr lang="zh-CN" altLang="en-US" sz="2000" b="1" dirty="0">
                <a:latin typeface="微软雅黑" panose="020B0503020204020204" pitchFamily="34" charset="-122"/>
                <a:ea typeface="微软雅黑" panose="020B0503020204020204" pitchFamily="34" charset="-122"/>
              </a:rPr>
              <a:t>出去。</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110100</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endParaRPr lang="en-US" altLang="zh-CN" sz="1500" b="1">
                <a:latin typeface="微软雅黑" panose="020B0503020204020204" pitchFamily="34" charset="-122"/>
                <a:ea typeface="微软雅黑" panose="020B0503020204020204" pitchFamily="34" charset="-122"/>
              </a:endParaRP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endParaRPr lang="en-US" altLang="zh-CN" sz="1500" b="1" dirty="0">
                <a:latin typeface="微软雅黑" panose="020B0503020204020204" pitchFamily="34" charset="-122"/>
                <a:ea typeface="微软雅黑" panose="020B0503020204020204" pitchFamily="34" charset="-122"/>
              </a:endParaRP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anose="020B0503020204020204" pitchFamily="34" charset="-122"/>
                  <a:ea typeface="微软雅黑" panose="020B0503020204020204" pitchFamily="34" charset="-122"/>
                </a:rPr>
                <a:t>001</a:t>
              </a:r>
              <a:endParaRPr lang="en-US" altLang="zh-CN" sz="1500" b="1" dirty="0">
                <a:solidFill>
                  <a:srgbClr val="C00000"/>
                </a:solidFill>
                <a:latin typeface="微软雅黑" panose="020B0503020204020204" pitchFamily="34" charset="-122"/>
                <a:ea typeface="微软雅黑" panose="020B0503020204020204"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R</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余数</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，作为 </a:t>
              </a:r>
              <a:r>
                <a:rPr lang="en-US" altLang="zh-CN" sz="1500" b="1" dirty="0">
                  <a:solidFill>
                    <a:srgbClr val="CC00CC"/>
                  </a:solidFill>
                  <a:latin typeface="微软雅黑" panose="020B0503020204020204" pitchFamily="34" charset="-122"/>
                  <a:ea typeface="微软雅黑" panose="020B0503020204020204" pitchFamily="34" charset="-122"/>
                </a:rPr>
                <a:t>FCS</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得到：</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发送数据 </a:t>
            </a:r>
            <a:r>
              <a:rPr lang="en-US" altLang="zh-CN" b="1" dirty="0">
                <a:solidFill>
                  <a:schemeClr val="tx1"/>
                </a:solidFill>
                <a:latin typeface="微软雅黑" panose="020B0503020204020204" pitchFamily="34" charset="-122"/>
                <a:ea typeface="微软雅黑" panose="020B0503020204020204" pitchFamily="34" charset="-122"/>
              </a:rPr>
              <a:t>= 101001</a:t>
            </a:r>
            <a:r>
              <a:rPr lang="en-US" altLang="zh-CN" b="1" dirty="0">
                <a:solidFill>
                  <a:srgbClr val="FF0000"/>
                </a:solidFill>
                <a:latin typeface="微软雅黑" panose="020B0503020204020204" pitchFamily="34" charset="-122"/>
                <a:ea typeface="微软雅黑" panose="020B0503020204020204" pitchFamily="34" charset="-122"/>
              </a:rPr>
              <a:t>001</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帧检验序列 </a:t>
            </a:r>
            <a:r>
              <a:rPr lang="en-US" altLang="zh-CN" sz="2000" b="1" dirty="0" smtClean="0">
                <a:latin typeface="微软雅黑" panose="020B0503020204020204" pitchFamily="34" charset="-122"/>
                <a:ea typeface="微软雅黑" panose="020B0503020204020204" pitchFamily="34" charset="-122"/>
              </a:rPr>
              <a:t>FCS</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在数据后面添加上的冗余码称为</a:t>
            </a:r>
            <a:r>
              <a:rPr lang="zh-CN" altLang="en-US" sz="2000" b="1" dirty="0" smtClean="0">
                <a:solidFill>
                  <a:srgbClr val="C00000"/>
                </a:solidFill>
                <a:latin typeface="微软雅黑" panose="020B0503020204020204" pitchFamily="34" charset="-122"/>
                <a:ea typeface="微软雅黑" panose="020B0503020204020204" pitchFamily="34" charset="-122"/>
              </a:rPr>
              <a:t>帧检验序列 </a:t>
            </a:r>
            <a:r>
              <a:rPr lang="en-US" altLang="zh-CN" sz="2000" b="1" dirty="0" smtClean="0">
                <a:solidFill>
                  <a:srgbClr val="C00000"/>
                </a:solidFill>
                <a:latin typeface="微软雅黑" panose="020B0503020204020204" pitchFamily="34" charset="-122"/>
                <a:ea typeface="微软雅黑" panose="020B0503020204020204" pitchFamily="34" charset="-122"/>
              </a:rPr>
              <a:t>FCS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和帧检验序列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solidFill>
                  <a:srgbClr val="C00000"/>
                </a:solidFill>
                <a:latin typeface="微软雅黑" panose="020B0503020204020204" pitchFamily="34" charset="-122"/>
                <a:ea typeface="微软雅黑" panose="020B0503020204020204" pitchFamily="34" charset="-122"/>
              </a:rPr>
              <a:t>并不等同。</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是一种常用的检错方法，而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是添加在数据后面的冗余码。</a:t>
            </a:r>
            <a:endParaRPr lang="zh-CN" altLang="en-US" sz="2000" b="1" dirty="0">
              <a:latin typeface="微软雅黑" panose="020B0503020204020204" pitchFamily="34" charset="-122"/>
              <a:ea typeface="微软雅黑" panose="020B0503020204020204" pitchFamily="34" charset="-122"/>
            </a:endParaRP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可以用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这种方法得出，但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并非用来获得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的唯一方法。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广泛</a:t>
            </a:r>
            <a:r>
              <a:rPr lang="zh-CN" altLang="en-US" sz="2000" b="1" dirty="0">
                <a:latin typeface="微软雅黑" panose="020B0503020204020204" pitchFamily="34" charset="-122"/>
                <a:ea typeface="微软雅黑" panose="020B0503020204020204" pitchFamily="34" charset="-122"/>
              </a:rPr>
              <a:t>使用的生成多项式</a:t>
            </a:r>
            <a:r>
              <a:rPr lang="en-US" altLang="zh-CN" sz="2000" b="1" dirty="0">
                <a:latin typeface="微软雅黑" panose="020B0503020204020204" pitchFamily="34" charset="-122"/>
                <a:ea typeface="微软雅黑" panose="020B0503020204020204" pitchFamily="34" charset="-122"/>
              </a:rPr>
              <a:t>P(X)</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注意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仅用循环冗余检验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差错检测技术只能做到</a:t>
            </a:r>
            <a:r>
              <a:rPr lang="zh-CN" altLang="en-US" sz="2000" b="1" dirty="0">
                <a:solidFill>
                  <a:srgbClr val="0000FF"/>
                </a:solidFill>
                <a:latin typeface="微软雅黑" panose="020B0503020204020204" pitchFamily="34" charset="-122"/>
                <a:ea typeface="微软雅黑" panose="020B0503020204020204" pitchFamily="34" charset="-122"/>
              </a:rPr>
              <a:t>无差错接受 </a:t>
            </a:r>
            <a:r>
              <a:rPr lang="en-US" altLang="zh-CN" sz="2000" b="1" dirty="0">
                <a:latin typeface="微软雅黑" panose="020B0503020204020204" pitchFamily="34" charset="-122"/>
                <a:ea typeface="微软雅黑" panose="020B0503020204020204" pitchFamily="34" charset="-122"/>
              </a:rPr>
              <a:t>(accept)</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“凡是接受的帧（即不包括丢弃的帧），我们都能以非常接近于 </a:t>
            </a:r>
            <a:r>
              <a:rPr lang="en-US" altLang="zh-CN" sz="2000" b="1" dirty="0">
                <a:solidFill>
                  <a:srgbClr val="0000FF"/>
                </a:solidFill>
                <a:latin typeface="微软雅黑" panose="020B0503020204020204" pitchFamily="34" charset="-122"/>
                <a:ea typeface="微软雅黑" panose="020B0503020204020204" pitchFamily="34" charset="-122"/>
              </a:rPr>
              <a:t>1 </a:t>
            </a:r>
            <a:r>
              <a:rPr lang="zh-CN" altLang="en-US" sz="2000" b="1" dirty="0">
                <a:solidFill>
                  <a:srgbClr val="0000FF"/>
                </a:solidFill>
                <a:latin typeface="微软雅黑" panose="020B0503020204020204" pitchFamily="34" charset="-122"/>
                <a:ea typeface="微软雅黑" panose="020B0503020204020204" pitchFamily="34" charset="-122"/>
              </a:rPr>
              <a:t>的概率认为这些帧在传输过程中没有产生差错”。</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凡是接收端数据链路层接受的帧均无差错</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注意：</a:t>
            </a:r>
            <a:r>
              <a:rPr lang="zh-CN" altLang="en-US" sz="2000" b="1" dirty="0">
                <a:latin typeface="微软雅黑" panose="020B0503020204020204" pitchFamily="34" charset="-122"/>
                <a:ea typeface="微软雅黑" panose="020B0503020204020204" pitchFamily="34" charset="-122"/>
              </a:rPr>
              <a:t>“无比特差错”与</a:t>
            </a:r>
            <a:r>
              <a:rPr lang="zh-CN" altLang="en-US" sz="2000" b="1" dirty="0" smtClean="0">
                <a:latin typeface="微软雅黑" panose="020B0503020204020204" pitchFamily="34" charset="-122"/>
                <a:ea typeface="微软雅黑" panose="020B0503020204020204" pitchFamily="34" charset="-122"/>
              </a:rPr>
              <a:t>“无传输差错”是不同的</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可靠传输：</a:t>
            </a:r>
            <a:r>
              <a:rPr lang="zh-CN" altLang="en-US" sz="2000" b="1" dirty="0">
                <a:latin typeface="微软雅黑" panose="020B0503020204020204" pitchFamily="34" charset="-122"/>
                <a:ea typeface="微软雅黑" panose="020B0503020204020204" pitchFamily="34" charset="-122"/>
              </a:rPr>
              <a:t>数据链路层的发送端发送什么，在接收端就收到什么。</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传输</a:t>
            </a:r>
            <a:r>
              <a:rPr lang="zh-CN" altLang="en-US" sz="2000" b="1" dirty="0">
                <a:solidFill>
                  <a:srgbClr val="0000FF"/>
                </a:solidFill>
                <a:latin typeface="微软雅黑" panose="020B0503020204020204" pitchFamily="34" charset="-122"/>
                <a:ea typeface="微软雅黑" panose="020B0503020204020204" pitchFamily="34" charset="-122"/>
              </a:rPr>
              <a:t>差错</a:t>
            </a:r>
            <a:r>
              <a:rPr lang="zh-CN" altLang="en-US" sz="2000" b="1" dirty="0">
                <a:latin typeface="微软雅黑" panose="020B0503020204020204" pitchFamily="34" charset="-122"/>
                <a:ea typeface="微软雅黑" panose="020B0503020204020204" pitchFamily="34" charset="-122"/>
              </a:rPr>
              <a:t>可分为两大类</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比特差错；</a:t>
            </a:r>
            <a:endParaRPr lang="en-US" altLang="zh-CN"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传输差错：帧丢失、帧重复或帧失序等。</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数据链路层</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检验</a:t>
            </a:r>
            <a:r>
              <a:rPr lang="zh-CN" altLang="en-US" sz="2000" b="1" dirty="0">
                <a:latin typeface="微软雅黑" panose="020B0503020204020204" pitchFamily="34" charset="-122"/>
                <a:ea typeface="微软雅黑" panose="020B0503020204020204" pitchFamily="34" charset="-122"/>
              </a:rPr>
              <a:t>，能够实现无比特差错的传输，但这还不是可靠传输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要做到可靠</a:t>
            </a:r>
            <a:r>
              <a:rPr lang="zh-CN" altLang="en-US" sz="2000" b="1" dirty="0" smtClean="0">
                <a:solidFill>
                  <a:srgbClr val="0000FF"/>
                </a:solidFill>
                <a:latin typeface="微软雅黑" panose="020B0503020204020204" pitchFamily="34" charset="-122"/>
                <a:ea typeface="微软雅黑" panose="020B0503020204020204" pitchFamily="34" charset="-122"/>
              </a:rPr>
              <a:t>传输，还</a:t>
            </a:r>
            <a:r>
              <a:rPr lang="zh-CN" altLang="en-US" sz="2000" b="1" dirty="0" smtClean="0">
                <a:solidFill>
                  <a:srgbClr val="C00000"/>
                </a:solidFill>
                <a:latin typeface="微软雅黑" panose="020B0503020204020204" pitchFamily="34" charset="-122"/>
                <a:ea typeface="微软雅黑" panose="020B0503020204020204" pitchFamily="34" charset="-122"/>
              </a:rPr>
              <a:t>必须</a:t>
            </a:r>
            <a:r>
              <a:rPr lang="zh-CN" altLang="en-US" sz="2000" b="1" dirty="0">
                <a:solidFill>
                  <a:srgbClr val="C00000"/>
                </a:solidFill>
                <a:latin typeface="微软雅黑" panose="020B0503020204020204" pitchFamily="34" charset="-122"/>
                <a:ea typeface="微软雅黑" panose="020B0503020204020204" pitchFamily="34" charset="-122"/>
              </a:rPr>
              <a:t>再加上</a:t>
            </a:r>
            <a:r>
              <a:rPr lang="zh-CN" altLang="en-US" sz="2000" b="1" dirty="0">
                <a:solidFill>
                  <a:srgbClr val="0000FF"/>
                </a:solidFill>
                <a:latin typeface="微软雅黑" panose="020B0503020204020204" pitchFamily="34" charset="-122"/>
                <a:ea typeface="微软雅黑" panose="020B0503020204020204" pitchFamily="34" charset="-122"/>
              </a:rPr>
              <a:t>帧编号、确认和</a:t>
            </a:r>
            <a:r>
              <a:rPr lang="zh-CN" altLang="en-US" sz="2000" b="1" dirty="0" smtClean="0">
                <a:solidFill>
                  <a:srgbClr val="0000FF"/>
                </a:solidFill>
                <a:latin typeface="微软雅黑" panose="020B0503020204020204" pitchFamily="34" charset="-122"/>
                <a:ea typeface="微软雅黑" panose="020B0503020204020204" pitchFamily="34" charset="-122"/>
              </a:rPr>
              <a:t>重传等机制。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协议的特点</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3.2.2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协议的帧格式</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3.2.3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协议的工作状态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3.2</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点对点协议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3.2.1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对于点对点的链路，目前使用得最广泛的数据链路层协议是</a:t>
            </a:r>
            <a:r>
              <a:rPr lang="zh-CN" altLang="en-US" sz="2000" b="1" dirty="0">
                <a:solidFill>
                  <a:srgbClr val="C00000"/>
                </a:solidFill>
                <a:latin typeface="微软雅黑" panose="020B0503020204020204" pitchFamily="34" charset="-122"/>
                <a:ea typeface="微软雅黑" panose="020B0503020204020204" pitchFamily="34" charset="-122"/>
              </a:rPr>
              <a:t>点对点协议 </a:t>
            </a:r>
            <a:r>
              <a:rPr lang="en-US" altLang="zh-CN" sz="2000" b="1" dirty="0">
                <a:solidFill>
                  <a:srgbClr val="C00000"/>
                </a:solidFill>
                <a:latin typeface="微软雅黑" panose="020B0503020204020204" pitchFamily="34" charset="-122"/>
                <a:ea typeface="微软雅黑" panose="020B0503020204020204" pitchFamily="34" charset="-122"/>
              </a:rPr>
              <a:t>PPP</a:t>
            </a:r>
            <a:r>
              <a:rPr lang="en-US" altLang="zh-CN" sz="2000" b="1" dirty="0">
                <a:latin typeface="微软雅黑" panose="020B0503020204020204" pitchFamily="34" charset="-122"/>
                <a:ea typeface="微软雅黑" panose="020B0503020204020204" pitchFamily="34" charset="-122"/>
              </a:rPr>
              <a:t> (Point-to-Point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在 </a:t>
            </a:r>
            <a:r>
              <a:rPr lang="en-US" altLang="zh-CN" sz="2000" b="1" dirty="0" smtClean="0">
                <a:latin typeface="微软雅黑" panose="020B0503020204020204" pitchFamily="34" charset="-122"/>
                <a:ea typeface="微软雅黑" panose="020B0503020204020204" pitchFamily="34" charset="-122"/>
              </a:rPr>
              <a:t>1994 </a:t>
            </a:r>
            <a:r>
              <a:rPr lang="zh-CN" altLang="en-US" sz="2000" b="1" dirty="0" smtClean="0">
                <a:latin typeface="微软雅黑" panose="020B0503020204020204" pitchFamily="34" charset="-122"/>
                <a:ea typeface="微软雅黑" panose="020B0503020204020204" pitchFamily="34" charset="-122"/>
              </a:rPr>
              <a:t>年</a:t>
            </a:r>
            <a:r>
              <a:rPr lang="zh-CN" altLang="en-US" sz="2000" b="1" dirty="0">
                <a:latin typeface="微软雅黑" panose="020B0503020204020204" pitchFamily="34" charset="-122"/>
                <a:ea typeface="微软雅黑" panose="020B0503020204020204" pitchFamily="34" charset="-122"/>
              </a:rPr>
              <a:t>就已成为互联网的正式</a:t>
            </a:r>
            <a:r>
              <a:rPr lang="zh-CN" altLang="en-US" sz="2000" b="1" dirty="0" smtClean="0">
                <a:latin typeface="微软雅黑" panose="020B0503020204020204" pitchFamily="34" charset="-122"/>
                <a:ea typeface="微软雅黑" panose="020B0503020204020204" pitchFamily="34" charset="-122"/>
              </a:rPr>
              <a:t>标准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RFC 1661, STD51]</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点对点信道的数据链路层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点对点</a:t>
            </a:r>
            <a:r>
              <a:rPr lang="zh-CN" altLang="en-US" sz="2000" b="1" dirty="0">
                <a:solidFill>
                  <a:schemeClr val="bg1"/>
                </a:solidFill>
                <a:latin typeface="微软雅黑" panose="020B0503020204020204" pitchFamily="34" charset="-122"/>
                <a:ea typeface="微软雅黑" panose="020B0503020204020204" pitchFamily="34" charset="-122"/>
              </a:rPr>
              <a:t>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广播信道的数据链路层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扩展</a:t>
            </a:r>
            <a:r>
              <a:rPr lang="zh-CN" altLang="en-US" sz="2000" b="1" dirty="0">
                <a:solidFill>
                  <a:schemeClr val="bg1"/>
                </a:solidFill>
                <a:latin typeface="微软雅黑" panose="020B0503020204020204" pitchFamily="34" charset="-122"/>
                <a:ea typeface="微软雅黑" panose="020B0503020204020204" pitchFamily="34" charset="-122"/>
              </a:rPr>
              <a:t>的以太网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高速</a:t>
            </a:r>
            <a:r>
              <a:rPr lang="zh-CN" altLang="en-US" sz="2000" b="1" dirty="0">
                <a:solidFill>
                  <a:schemeClr val="bg1"/>
                </a:solidFill>
                <a:latin typeface="微软雅黑" panose="020B0503020204020204" pitchFamily="34" charset="-122"/>
                <a:ea typeface="微软雅黑" panose="020B0503020204020204" pitchFamily="34" charset="-122"/>
              </a:rPr>
              <a:t>以太网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用户到 </a:t>
            </a:r>
            <a:r>
              <a:rPr lang="en-US" altLang="zh-CN" sz="2000" b="1" dirty="0">
                <a:solidFill>
                  <a:schemeClr val="bg1"/>
                </a:solidFill>
                <a:latin typeface="微软雅黑" panose="020B0503020204020204" pitchFamily="34" charset="-122"/>
                <a:ea typeface="微软雅黑" panose="020B0503020204020204" pitchFamily="34" charset="-122"/>
              </a:rPr>
              <a:t>ISP </a:t>
            </a:r>
            <a:r>
              <a:rPr lang="zh-CN" altLang="en-US" sz="2000" b="1" dirty="0">
                <a:solidFill>
                  <a:schemeClr val="bg1"/>
                </a:solidFill>
                <a:latin typeface="微软雅黑" panose="020B0503020204020204" pitchFamily="34" charset="-122"/>
                <a:ea typeface="微软雅黑" panose="020B0503020204020204" pitchFamily="34" charset="-122"/>
              </a:rPr>
              <a:t>的链路使用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用</a:t>
                </a:r>
                <a:endParaRPr kumimoji="1" lang="zh-CN" altLang="en-US" sz="1400" b="1" dirty="0">
                  <a:latin typeface="微软雅黑" panose="020B0503020204020204" pitchFamily="34" charset="-122"/>
                  <a:ea typeface="微软雅黑" panose="020B0503020204020204" pitchFamily="34" charset="-122"/>
                </a:endParaRPr>
              </a:p>
              <a:p>
                <a:endParaRPr kumimoji="1" lang="zh-CN" altLang="en-US" sz="1400" b="1" dirty="0">
                  <a:latin typeface="微软雅黑" panose="020B0503020204020204" pitchFamily="34" charset="-122"/>
                  <a:ea typeface="微软雅黑" panose="020B0503020204020204" pitchFamily="34" charset="-122"/>
                </a:endParaRPr>
              </a:p>
              <a:p>
                <a:r>
                  <a:rPr kumimoji="1" lang="zh-CN" altLang="en-US" sz="1400" b="1" dirty="0">
                    <a:latin typeface="微软雅黑" panose="020B0503020204020204" pitchFamily="34" charset="-122"/>
                    <a:ea typeface="微软雅黑" panose="020B0503020204020204" pitchFamily="34" charset="-122"/>
                  </a:rPr>
                  <a:t>户</a:t>
                </a:r>
                <a:endParaRPr kumimoji="1" lang="zh-CN" altLang="en-US" sz="1400" b="1" dirty="0">
                  <a:latin typeface="微软雅黑" panose="020B0503020204020204" pitchFamily="34" charset="-122"/>
                  <a:ea typeface="微软雅黑" panose="020B0503020204020204" pitchFamily="34" charset="-122"/>
                </a:endParaRP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anose="020B0503020204020204" pitchFamily="34" charset="-122"/>
                    <a:ea typeface="微软雅黑" panose="020B0503020204020204" pitchFamily="34" charset="-122"/>
                  </a:rPr>
                  <a:t>至互联网</a:t>
                </a:r>
                <a:endParaRPr kumimoji="1" lang="zh-CN" altLang="en-US" sz="1400" b="1" dirty="0">
                  <a:latin typeface="微软雅黑" panose="020B0503020204020204" pitchFamily="34" charset="-122"/>
                  <a:ea typeface="微软雅黑" panose="020B0503020204020204"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已</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向互联网管理机构申请</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到一</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批</a:t>
                </a:r>
                <a:endParaRPr kumimoji="1" lang="en-US" altLang="zh-CN" sz="1200" b="1" dirty="0" smtClean="0">
                  <a:solidFill>
                    <a:sysClr val="windowText" lastClr="000000"/>
                  </a:solidFill>
                  <a:latin typeface="微软雅黑" panose="020B0503020204020204" pitchFamily="34" charset="-122"/>
                  <a:ea typeface="微软雅黑" panose="020B0503020204020204" pitchFamily="34" charset="-122"/>
                </a:endParaRPr>
              </a:p>
              <a:p>
                <a:pPr algn="ctr"/>
                <a:r>
                  <a:rPr kumimoji="1" lang="en-US" altLang="zh-CN" sz="1200" b="1" dirty="0" smtClean="0">
                    <a:solidFill>
                      <a:sysClr val="windowText" lastClr="000000"/>
                    </a:solidFill>
                    <a:latin typeface="微软雅黑" panose="020B0503020204020204" pitchFamily="34" charset="-122"/>
                    <a:ea typeface="微软雅黑" panose="020B0503020204020204" pitchFamily="34" charset="-122"/>
                  </a:rPr>
                  <a:t> IP </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地址</a:t>
                </a:r>
                <a:endParaRPr kumimoji="1" lang="zh-CN" altLang="en-US" sz="1200" b="1" dirty="0">
                  <a:solidFill>
                    <a:sysClr val="windowText" lastClr="000000"/>
                  </a:solidFill>
                  <a:latin typeface="微软雅黑" panose="020B0503020204020204" pitchFamily="34" charset="-122"/>
                  <a:ea typeface="微软雅黑" panose="020B0503020204020204" pitchFamily="34" charset="-122"/>
                </a:endParaRP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anose="020B0503020204020204" pitchFamily="34" charset="-122"/>
                    <a:ea typeface="微软雅黑" panose="020B0503020204020204" pitchFamily="34" charset="-122"/>
                  </a:rPr>
                  <a:t>ISP</a:t>
                </a:r>
                <a:endParaRPr kumimoji="1" lang="en-US" altLang="zh-CN" sz="1600" b="1" dirty="0">
                  <a:solidFill>
                    <a:sysClr val="windowText" lastClr="000000"/>
                  </a:solidFill>
                  <a:latin typeface="微软雅黑" panose="020B0503020204020204" pitchFamily="34" charset="-122"/>
                  <a:ea typeface="微软雅黑" panose="020B0503020204020204" pitchFamily="34" charset="-122"/>
                </a:endParaRPr>
              </a:p>
            </p:txBody>
          </p:sp>
          <p:sp>
            <p:nvSpPr>
              <p:cNvPr id="38"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接入网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anose="020B0503020204020204" pitchFamily="34" charset="-122"/>
                    <a:ea typeface="微软雅黑" panose="020B0503020204020204" pitchFamily="34" charset="-122"/>
                  </a:rPr>
                  <a:t>PPP </a:t>
                </a:r>
                <a:r>
                  <a:rPr kumimoji="1" lang="zh-CN" altLang="en-US" sz="1400" b="1" dirty="0">
                    <a:solidFill>
                      <a:srgbClr val="C00000"/>
                    </a:solidFill>
                    <a:latin typeface="微软雅黑" panose="020B0503020204020204" pitchFamily="34" charset="-122"/>
                    <a:ea typeface="微软雅黑" panose="020B0503020204020204" pitchFamily="34" charset="-122"/>
                  </a:rPr>
                  <a:t>协议</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pic>
          <p:nvPicPr>
            <p:cNvPr id="51"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，简单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首要要求</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必须规定特殊的字符作为帧定界符。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，透明性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必须保证数据传输的透明性。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网络层协议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能够在同一条物理链路上同时支持多种网络层协议。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类型链路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能够在多种类型的链路上运行。</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rPr>
              <a:t>，差错检测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能够对接收端收到的帧进行检测，并立即丢弃有差错的帧。</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a:t>
            </a:r>
            <a:r>
              <a:rPr lang="zh-CN" altLang="en-US" sz="2000" b="1" dirty="0" smtClean="0">
                <a:solidFill>
                  <a:schemeClr val="bg1"/>
                </a:solidFill>
                <a:latin typeface="微软雅黑" panose="020B0503020204020204" pitchFamily="34" charset="-122"/>
                <a:ea typeface="微软雅黑" panose="020B0503020204020204" pitchFamily="34" charset="-122"/>
              </a:rPr>
              <a:t>需求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rPr>
              <a:t>，检测</a:t>
            </a:r>
            <a:r>
              <a:rPr lang="zh-CN" altLang="en-US" sz="2000" b="1" dirty="0">
                <a:latin typeface="微软雅黑" panose="020B0503020204020204" pitchFamily="34" charset="-122"/>
                <a:ea typeface="微软雅黑" panose="020B0503020204020204" pitchFamily="34" charset="-122"/>
              </a:rPr>
              <a:t>连接状态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能够及时自动检测出链路是否处于正常工作状态。</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8</a:t>
            </a:r>
            <a:r>
              <a:rPr lang="zh-CN" altLang="en-US" sz="2000" b="1" dirty="0" smtClean="0">
                <a:latin typeface="微软雅黑" panose="020B0503020204020204" pitchFamily="34" charset="-122"/>
                <a:ea typeface="微软雅黑" panose="020B0503020204020204" pitchFamily="34" charset="-122"/>
              </a:rPr>
              <a:t>，最大</a:t>
            </a:r>
            <a:r>
              <a:rPr lang="zh-CN" altLang="en-US" sz="2000" b="1" dirty="0">
                <a:latin typeface="微软雅黑" panose="020B0503020204020204" pitchFamily="34" charset="-122"/>
                <a:ea typeface="微软雅黑" panose="020B0503020204020204" pitchFamily="34" charset="-122"/>
              </a:rPr>
              <a:t>传送单元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必须对每一种类型的点对点链路设置最大传送单元  </a:t>
            </a:r>
            <a:r>
              <a:rPr lang="en-US" altLang="zh-CN" sz="2000" b="1" dirty="0">
                <a:latin typeface="微软雅黑" panose="020B0503020204020204" pitchFamily="34" charset="-122"/>
                <a:ea typeface="微软雅黑" panose="020B0503020204020204" pitchFamily="34" charset="-122"/>
              </a:rPr>
              <a:t>MTU </a:t>
            </a:r>
            <a:r>
              <a:rPr lang="zh-CN" altLang="en-US" sz="2000" b="1" dirty="0">
                <a:latin typeface="微软雅黑" panose="020B0503020204020204" pitchFamily="34" charset="-122"/>
                <a:ea typeface="微软雅黑" panose="020B0503020204020204" pitchFamily="34" charset="-122"/>
              </a:rPr>
              <a:t>的标准默认值，促进各种实现之间的互操作性。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9</a:t>
            </a:r>
            <a:r>
              <a:rPr lang="zh-CN" altLang="en-US" sz="2000" b="1" dirty="0" smtClean="0">
                <a:latin typeface="微软雅黑" panose="020B0503020204020204" pitchFamily="34" charset="-122"/>
                <a:ea typeface="微软雅黑" panose="020B0503020204020204" pitchFamily="34" charset="-122"/>
              </a:rPr>
              <a:t>，网络层</a:t>
            </a:r>
            <a:r>
              <a:rPr lang="zh-CN" altLang="en-US" sz="2000" b="1" dirty="0">
                <a:latin typeface="微软雅黑" panose="020B0503020204020204" pitchFamily="34" charset="-122"/>
                <a:ea typeface="微软雅黑" panose="020B0503020204020204" pitchFamily="34" charset="-122"/>
              </a:rPr>
              <a:t>地址协商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必须提供一种机制使通信的两个网络层实体能够通过协商知道或能够配置彼此的网络层地址。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，数据压缩</a:t>
            </a:r>
            <a:r>
              <a:rPr lang="zh-CN" altLang="en-US" sz="2000" b="1" dirty="0">
                <a:latin typeface="微软雅黑" panose="020B0503020204020204" pitchFamily="34" charset="-122"/>
                <a:ea typeface="微软雅黑" panose="020B0503020204020204" pitchFamily="34" charset="-122"/>
              </a:rPr>
              <a:t>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必须提供一种方法来协商使用数据压缩算法。</a:t>
            </a:r>
            <a:endParaRPr lang="zh-CN" altLang="en-US" sz="2000" b="1" dirty="0">
              <a:latin typeface="微软雅黑" panose="020B0503020204020204" pitchFamily="34" charset="-122"/>
              <a:ea typeface="微软雅黑" panose="020B0503020204020204" pitchFamily="34" charset="-122"/>
            </a:endParaRP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协议应满足的需求（续</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三</a:t>
            </a:r>
            <a:r>
              <a:rPr lang="zh-CN" altLang="en-US" sz="2000" b="1" dirty="0">
                <a:latin typeface="微软雅黑" panose="020B0503020204020204" pitchFamily="34" charset="-122"/>
                <a:ea typeface="微软雅黑" panose="020B0503020204020204" pitchFamily="34" charset="-122"/>
              </a:rPr>
              <a:t>个组成部分：</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一个将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a:t>
            </a:r>
            <a:r>
              <a:rPr lang="zh-CN" altLang="en-US" sz="2000" b="1" dirty="0">
                <a:solidFill>
                  <a:srgbClr val="C00000"/>
                </a:solidFill>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到串行链路的方法。</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一个</a:t>
            </a:r>
            <a:r>
              <a:rPr lang="zh-CN" altLang="en-US" sz="2000" b="1" dirty="0" smtClean="0">
                <a:solidFill>
                  <a:srgbClr val="C00000"/>
                </a:solidFill>
                <a:latin typeface="微软雅黑" panose="020B0503020204020204" pitchFamily="34" charset="-122"/>
                <a:ea typeface="微软雅黑" panose="020B0503020204020204" pitchFamily="34" charset="-122"/>
              </a:rPr>
              <a:t>链路控制</a:t>
            </a:r>
            <a:r>
              <a:rPr lang="zh-CN" altLang="en-US" sz="2000" b="1" dirty="0">
                <a:solidFill>
                  <a:srgbClr val="C00000"/>
                </a:solidFill>
                <a:latin typeface="微软雅黑" panose="020B0503020204020204" pitchFamily="34" charset="-122"/>
                <a:ea typeface="微软雅黑" panose="020B0503020204020204" pitchFamily="34" charset="-122"/>
              </a:rPr>
              <a:t>协议 </a:t>
            </a:r>
            <a:r>
              <a:rPr lang="en-US" altLang="zh-CN" sz="2000" b="1" dirty="0">
                <a:solidFill>
                  <a:srgbClr val="C00000"/>
                </a:solidFill>
                <a:latin typeface="微软雅黑" panose="020B0503020204020204" pitchFamily="34" charset="-122"/>
                <a:ea typeface="微软雅黑" panose="020B0503020204020204" pitchFamily="34" charset="-122"/>
              </a:rPr>
              <a:t>LCP </a:t>
            </a:r>
            <a:r>
              <a:rPr lang="en-US" altLang="zh-CN" sz="2000" b="1" dirty="0">
                <a:latin typeface="微软雅黑" panose="020B0503020204020204" pitchFamily="34" charset="-122"/>
                <a:ea typeface="微软雅黑" panose="020B0503020204020204" pitchFamily="34" charset="-122"/>
              </a:rPr>
              <a:t>(Link Control Protocol)</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一套</a:t>
            </a:r>
            <a:r>
              <a:rPr lang="zh-CN" altLang="en-US" sz="2000" b="1" dirty="0">
                <a:solidFill>
                  <a:srgbClr val="C00000"/>
                </a:solidFill>
                <a:latin typeface="微软雅黑" panose="020B0503020204020204" pitchFamily="34" charset="-122"/>
                <a:ea typeface="微软雅黑" panose="020B0503020204020204" pitchFamily="34" charset="-122"/>
              </a:rPr>
              <a:t>网络控制协议 </a:t>
            </a:r>
            <a:r>
              <a:rPr lang="en-US" altLang="zh-CN" sz="2000" b="1" dirty="0">
                <a:solidFill>
                  <a:srgbClr val="C00000"/>
                </a:solidFill>
                <a:latin typeface="微软雅黑" panose="020B0503020204020204" pitchFamily="34" charset="-122"/>
                <a:ea typeface="微软雅黑" panose="020B0503020204020204" pitchFamily="34" charset="-122"/>
              </a:rPr>
              <a:t>NCP </a:t>
            </a:r>
            <a:r>
              <a:rPr lang="en-US" altLang="zh-CN" sz="2000" b="1" dirty="0">
                <a:latin typeface="微软雅黑" panose="020B0503020204020204" pitchFamily="34" charset="-122"/>
                <a:ea typeface="微软雅黑" panose="020B0503020204020204" pitchFamily="34" charset="-122"/>
              </a:rPr>
              <a:t>(Network Control Protocol)</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en-US" altLang="zh-CN" sz="2000" b="1" dirty="0" smtClean="0">
                <a:solidFill>
                  <a:schemeClr val="bg1"/>
                </a:solidFill>
                <a:latin typeface="微软雅黑" panose="020B0503020204020204" pitchFamily="34" charset="-122"/>
                <a:ea typeface="微软雅黑" panose="020B0503020204020204" pitchFamily="34" charset="-122"/>
              </a:rPr>
              <a:t>PPP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的组成</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3.2.2   PPP </a:t>
            </a:r>
            <a:r>
              <a:rPr lang="zh-CN" altLang="en-US" sz="2400" b="1" dirty="0">
                <a:solidFill>
                  <a:schemeClr val="bg1"/>
                </a:solidFill>
                <a:latin typeface="微软雅黑" panose="020B0503020204020204" pitchFamily="34" charset="-122"/>
                <a:ea typeface="微软雅黑" panose="020B0503020204020204" pitchFamily="34" charset="-122"/>
              </a:rPr>
              <a:t>协议的帧格式</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ln>
          <a:effectLst/>
        </p:spPr>
        <p:txBody>
          <a:bodyPr wrap="none" anchor="ctr"/>
          <a:lstStyle/>
          <a:p>
            <a:pPr algn="ctr"/>
            <a:r>
              <a:rPr kumimoji="1" lang="en-US" altLang="zh-CN" sz="1400" b="1">
                <a:latin typeface="微软雅黑" panose="020B0503020204020204" pitchFamily="34" charset="-122"/>
                <a:ea typeface="微软雅黑" panose="020B0503020204020204" pitchFamily="34" charset="-122"/>
              </a:rPr>
              <a:t>IP </a:t>
            </a:r>
            <a:r>
              <a:rPr kumimoji="1" lang="zh-CN" altLang="en-US" sz="1400" b="1">
                <a:latin typeface="微软雅黑" panose="020B0503020204020204" pitchFamily="34" charset="-122"/>
                <a:ea typeface="微软雅黑" panose="020B0503020204020204" pitchFamily="34" charset="-122"/>
              </a:rPr>
              <a:t>数据报</a:t>
            </a:r>
            <a:endParaRPr kumimoji="1" lang="zh-CN" altLang="en-US" sz="1400" b="1">
              <a:latin typeface="微软雅黑" panose="020B0503020204020204" pitchFamily="34" charset="-122"/>
              <a:ea typeface="微软雅黑" panose="020B0503020204020204" pitchFamily="34" charset="-122"/>
            </a:endParaRP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1</a:t>
            </a:r>
            <a:endParaRPr kumimoji="1" lang="en-US" altLang="zh-CN" sz="1400" b="1" dirty="0">
              <a:latin typeface="微软雅黑" panose="020B0503020204020204" pitchFamily="34" charset="-122"/>
              <a:ea typeface="微软雅黑" panose="020B0503020204020204" pitchFamily="34" charset="-122"/>
            </a:endParaRP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2</a:t>
            </a:r>
            <a:endParaRPr kumimoji="1" lang="en-US" altLang="zh-CN" sz="1400" b="1" dirty="0">
              <a:latin typeface="微软雅黑" panose="020B0503020204020204" pitchFamily="34" charset="-122"/>
              <a:ea typeface="微软雅黑" panose="020B0503020204020204" pitchFamily="34" charset="-122"/>
            </a:endParaRP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2</a:t>
            </a:r>
            <a:endParaRPr kumimoji="1" lang="en-US" altLang="zh-CN" sz="1400" b="1">
              <a:latin typeface="微软雅黑" panose="020B0503020204020204" pitchFamily="34" charset="-122"/>
              <a:ea typeface="微软雅黑" panose="020B0503020204020204" pitchFamily="34" charset="-122"/>
            </a:endParaRP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可变长度，不</a:t>
            </a:r>
            <a:r>
              <a:rPr kumimoji="1" lang="zh-CN" altLang="en-US" sz="1400" b="1" dirty="0">
                <a:solidFill>
                  <a:srgbClr val="0000FF"/>
                </a:solidFill>
                <a:latin typeface="微软雅黑" panose="020B0503020204020204" pitchFamily="34" charset="-122"/>
                <a:ea typeface="微软雅黑" panose="020B0503020204020204" pitchFamily="34" charset="-122"/>
              </a:rPr>
              <a:t>超过 </a:t>
            </a:r>
            <a:r>
              <a:rPr kumimoji="1" lang="en-US" altLang="zh-CN" sz="1400" b="1" dirty="0">
                <a:solidFill>
                  <a:srgbClr val="0000FF"/>
                </a:solidFill>
                <a:latin typeface="微软雅黑" panose="020B0503020204020204" pitchFamily="34" charset="-122"/>
                <a:ea typeface="微软雅黑" panose="020B0503020204020204" pitchFamily="34" charset="-122"/>
              </a:rPr>
              <a:t>1500 </a:t>
            </a:r>
            <a:r>
              <a:rPr kumimoji="1" lang="zh-CN" altLang="en-US" sz="1400" b="1" dirty="0">
                <a:solidFill>
                  <a:srgbClr val="0000FF"/>
                </a:solidFill>
                <a:latin typeface="微软雅黑" panose="020B0503020204020204" pitchFamily="34" charset="-122"/>
                <a:ea typeface="微软雅黑" panose="020B0503020204020204" pitchFamily="34" charset="-122"/>
              </a:rPr>
              <a:t>字节</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p:spPr>
        <p:txBody>
          <a:bodyPr wrap="none">
            <a:spAutoFit/>
          </a:bodyPr>
          <a:lstStyle/>
          <a:p>
            <a:r>
              <a:rPr kumimoji="1" lang="en-US" altLang="zh-CN" sz="1400" b="1" dirty="0">
                <a:solidFill>
                  <a:srgbClr val="0000FF"/>
                </a:solidFill>
                <a:latin typeface="微软雅黑" panose="020B0503020204020204" pitchFamily="34" charset="-122"/>
                <a:ea typeface="微软雅黑" panose="020B0503020204020204" pitchFamily="34" charset="-122"/>
              </a:rPr>
              <a:t>PPP </a:t>
            </a:r>
            <a:r>
              <a:rPr kumimoji="1" lang="zh-CN" altLang="en-US" sz="1400" b="1" dirty="0">
                <a:solidFill>
                  <a:srgbClr val="0000FF"/>
                </a:solidFill>
                <a:latin typeface="微软雅黑" panose="020B0503020204020204" pitchFamily="34" charset="-122"/>
                <a:ea typeface="微软雅黑" panose="020B0503020204020204" pitchFamily="34" charset="-122"/>
              </a:rPr>
              <a:t>帧</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先发送</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ln>
          <a:effectLst/>
        </p:spPr>
        <p:txBody>
          <a:bodyPr wrap="none" anchor="ctr"/>
          <a:lstStyle/>
          <a:p>
            <a:pPr algn="ctr"/>
            <a:endParaRPr kumimoji="1" lang="zh-CN" altLang="zh-CN" sz="1200" b="1">
              <a:solidFill>
                <a:schemeClr val="bg1"/>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7E</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27" name="Text Box 17"/>
          <p:cNvSpPr txBox="1">
            <a:spLocks noChangeArrowheads="1"/>
          </p:cNvSpPr>
          <p:nvPr/>
        </p:nvSpPr>
        <p:spPr bwMode="auto">
          <a:xfrm>
            <a:off x="2760850" y="1975307"/>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03</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1" name="Text Box 19"/>
          <p:cNvSpPr txBox="1">
            <a:spLocks noChangeArrowheads="1"/>
          </p:cNvSpPr>
          <p:nvPr/>
        </p:nvSpPr>
        <p:spPr bwMode="auto">
          <a:xfrm>
            <a:off x="1893856" y="1794587"/>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2" name="Text Box 20"/>
          <p:cNvSpPr txBox="1">
            <a:spLocks noChangeArrowheads="1"/>
          </p:cNvSpPr>
          <p:nvPr/>
        </p:nvSpPr>
        <p:spPr bwMode="auto">
          <a:xfrm>
            <a:off x="2314321" y="1793375"/>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A</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3" name="Text Box 21"/>
          <p:cNvSpPr txBox="1">
            <a:spLocks noChangeArrowheads="1"/>
          </p:cNvSpPr>
          <p:nvPr/>
        </p:nvSpPr>
        <p:spPr bwMode="auto">
          <a:xfrm>
            <a:off x="2800108" y="1794587"/>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C</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4" name="Text Box 22"/>
          <p:cNvSpPr txBox="1">
            <a:spLocks noChangeArrowheads="1"/>
          </p:cNvSpPr>
          <p:nvPr/>
        </p:nvSpPr>
        <p:spPr bwMode="auto">
          <a:xfrm>
            <a:off x="6709325" y="1898921"/>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FCS</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5" name="Text Box 24"/>
          <p:cNvSpPr txBox="1">
            <a:spLocks noChangeArrowheads="1"/>
          </p:cNvSpPr>
          <p:nvPr/>
        </p:nvSpPr>
        <p:spPr bwMode="auto">
          <a:xfrm>
            <a:off x="7478161" y="1792067"/>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a:t>
            </a:r>
            <a:endParaRPr kumimoji="1" lang="en-US" altLang="zh-CN" sz="1400" b="1" dirty="0">
              <a:solidFill>
                <a:srgbClr val="0000CC"/>
              </a:solidFill>
              <a:latin typeface="微软雅黑" panose="020B0503020204020204" pitchFamily="34" charset="-122"/>
              <a:ea typeface="微软雅黑" panose="020B0503020204020204" pitchFamily="34" charset="-122"/>
            </a:endParaRPr>
          </a:p>
        </p:txBody>
      </p:sp>
      <p:sp>
        <p:nvSpPr>
          <p:cNvPr id="36" name="Text Box 25"/>
          <p:cNvSpPr txBox="1">
            <a:spLocks noChangeArrowheads="1"/>
          </p:cNvSpPr>
          <p:nvPr/>
        </p:nvSpPr>
        <p:spPr bwMode="auto">
          <a:xfrm>
            <a:off x="7428231" y="1975307"/>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7E</a:t>
            </a:r>
            <a:endParaRPr kumimoji="1" lang="en-US" altLang="zh-CN" sz="1400" b="1">
              <a:solidFill>
                <a:srgbClr val="0000CC"/>
              </a:solidFill>
              <a:latin typeface="微软雅黑" panose="020B0503020204020204" pitchFamily="34" charset="-122"/>
              <a:ea typeface="微软雅黑" panose="020B0503020204020204" pitchFamily="34" charset="-122"/>
            </a:endParaRP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anose="020B0503020204020204" pitchFamily="34" charset="-122"/>
                <a:ea typeface="微软雅黑" panose="020B0503020204020204" pitchFamily="34" charset="-122"/>
              </a:rPr>
              <a:t>协议</a:t>
            </a:r>
            <a:endParaRPr kumimoji="1"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信    息    部    分</a:t>
            </a:r>
            <a:endParaRPr kumimoji="1" lang="zh-CN" altLang="en-US" sz="1400" b="1" dirty="0">
              <a:latin typeface="微软雅黑" panose="020B0503020204020204" pitchFamily="34" charset="-122"/>
              <a:ea typeface="微软雅黑" panose="020B0503020204020204" pitchFamily="34" charset="-122"/>
            </a:endParaRPr>
          </a:p>
        </p:txBody>
      </p:sp>
      <p:sp>
        <p:nvSpPr>
          <p:cNvPr id="40" name="AutoShape 34"/>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AutoShape 35"/>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首部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尾部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ln>
          <a:effectLst/>
        </p:spPr>
        <p:txBody>
          <a:bodyPr vert="eaVert"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有一个 </a:t>
            </a:r>
            <a:r>
              <a:rPr lang="en-US" altLang="zh-CN" sz="1400" b="1" dirty="0">
                <a:latin typeface="微软雅黑" panose="020B0503020204020204" pitchFamily="34" charset="-122"/>
                <a:ea typeface="微软雅黑" panose="020B0503020204020204" pitchFamily="34" charset="-122"/>
              </a:rPr>
              <a:t>2 </a:t>
            </a:r>
            <a:r>
              <a:rPr lang="zh-CN" altLang="en-US" sz="1400" b="1" dirty="0">
                <a:latin typeface="微软雅黑" panose="020B0503020204020204" pitchFamily="34" charset="-122"/>
                <a:ea typeface="微软雅黑" panose="020B0503020204020204" pitchFamily="34" charset="-122"/>
              </a:rPr>
              <a:t>个字节的协议字段。其值</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0x0021</a:t>
            </a:r>
            <a:r>
              <a:rPr lang="zh-CN" altLang="en-US" sz="1400" b="1" dirty="0">
                <a:latin typeface="微软雅黑" panose="020B0503020204020204" pitchFamily="34" charset="-122"/>
                <a:ea typeface="微软雅黑" panose="020B0503020204020204" pitchFamily="34" charset="-122"/>
              </a:rPr>
              <a:t>，则信息字段就是 </a:t>
            </a:r>
            <a:r>
              <a:rPr lang="en-US" altLang="zh-CN" sz="1400" b="1" dirty="0">
                <a:latin typeface="微软雅黑" panose="020B0503020204020204" pitchFamily="34" charset="-122"/>
                <a:ea typeface="微软雅黑" panose="020B0503020204020204" pitchFamily="34" charset="-122"/>
              </a:rPr>
              <a:t>IP </a:t>
            </a:r>
            <a:r>
              <a:rPr lang="zh-CN" altLang="en-US" sz="1400" b="1" dirty="0">
                <a:latin typeface="微软雅黑" panose="020B0503020204020204" pitchFamily="34" charset="-122"/>
                <a:ea typeface="微软雅黑" panose="020B0503020204020204" pitchFamily="34" charset="-122"/>
              </a:rPr>
              <a:t>数据报。</a:t>
            </a:r>
            <a:endParaRPr lang="en-US" altLang="zh-CN"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0x8021</a:t>
            </a:r>
            <a:r>
              <a:rPr lang="zh-CN" altLang="en-US" sz="1400" b="1" dirty="0">
                <a:latin typeface="微软雅黑" panose="020B0503020204020204" pitchFamily="34" charset="-122"/>
                <a:ea typeface="微软雅黑" panose="020B0503020204020204" pitchFamily="34" charset="-122"/>
              </a:rPr>
              <a:t>，则信息字段是网络控制数据。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0xC021</a:t>
            </a:r>
            <a:r>
              <a:rPr lang="zh-CN" altLang="en-US" sz="1400" b="1" dirty="0">
                <a:latin typeface="微软雅黑" panose="020B0503020204020204" pitchFamily="34" charset="-122"/>
                <a:ea typeface="微软雅黑" panose="020B0503020204020204" pitchFamily="34" charset="-122"/>
              </a:rPr>
              <a:t>，则信息字段是 </a:t>
            </a: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链路控制数据。</a:t>
            </a:r>
            <a:endParaRPr lang="zh-CN" altLang="en-US"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0xC023</a:t>
            </a:r>
            <a:r>
              <a:rPr lang="zh-CN" altLang="en-US" sz="1400" b="1" dirty="0">
                <a:latin typeface="微软雅黑" panose="020B0503020204020204" pitchFamily="34" charset="-122"/>
                <a:ea typeface="微软雅黑" panose="020B0503020204020204" pitchFamily="34" charset="-122"/>
              </a:rPr>
              <a:t>，则信息字段是鉴别数据。</a:t>
            </a:r>
            <a:endParaRPr lang="en-US" altLang="zh-CN" sz="1400" b="1" dirty="0">
              <a:latin typeface="微软雅黑" panose="020B0503020204020204" pitchFamily="34" charset="-122"/>
              <a:ea typeface="微软雅黑" panose="020B0503020204020204"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首部：</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个字段</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标志字段 </a:t>
            </a:r>
            <a:r>
              <a:rPr lang="en-US" altLang="zh-CN" sz="2000" b="1" dirty="0" smtClean="0">
                <a:latin typeface="微软雅黑" panose="020B0503020204020204" pitchFamily="34" charset="-122"/>
                <a:ea typeface="微软雅黑" panose="020B0503020204020204" pitchFamily="34" charset="-122"/>
              </a:rPr>
              <a:t>F</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0x7E </a:t>
            </a:r>
            <a:r>
              <a:rPr lang="zh-CN" altLang="en-US" sz="2000" b="1" dirty="0">
                <a:latin typeface="微软雅黑" panose="020B0503020204020204" pitchFamily="34" charset="-122"/>
                <a:ea typeface="微软雅黑" panose="020B0503020204020204" pitchFamily="34" charset="-122"/>
              </a:rPr>
              <a:t>。连续两帧之间只需要用一个标志字段。</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地址字段 </a:t>
            </a:r>
            <a:r>
              <a:rPr lang="en-US" altLang="zh-CN" sz="2000" b="1" dirty="0" smtClean="0">
                <a:latin typeface="微软雅黑" panose="020B0503020204020204" pitchFamily="34" charset="-122"/>
                <a:ea typeface="微软雅黑" panose="020B0503020204020204" pitchFamily="34" charset="-122"/>
              </a:rPr>
              <a:t>A</a:t>
            </a:r>
            <a:r>
              <a:rPr lang="zh-CN" altLang="en-US" sz="2000" b="1" dirty="0" smtClean="0">
                <a:latin typeface="微软雅黑" panose="020B0503020204020204" pitchFamily="34" charset="-122"/>
                <a:ea typeface="微软雅黑" panose="020B0503020204020204" pitchFamily="34" charset="-122"/>
              </a:rPr>
              <a:t>：只</a:t>
            </a:r>
            <a:r>
              <a:rPr lang="zh-CN" altLang="en-US" sz="2000" b="1" dirty="0">
                <a:latin typeface="微软雅黑" panose="020B0503020204020204" pitchFamily="34" charset="-122"/>
                <a:ea typeface="微软雅黑" panose="020B0503020204020204" pitchFamily="34" charset="-122"/>
              </a:rPr>
              <a:t>置为 </a:t>
            </a:r>
            <a:r>
              <a:rPr lang="en-US" altLang="zh-CN" sz="2000" b="1" dirty="0">
                <a:latin typeface="微软雅黑" panose="020B0503020204020204" pitchFamily="34" charset="-122"/>
                <a:ea typeface="微软雅黑" panose="020B0503020204020204" pitchFamily="34" charset="-122"/>
              </a:rPr>
              <a:t>0xFF</a:t>
            </a:r>
            <a:r>
              <a:rPr lang="zh-CN" altLang="en-US" sz="2000" b="1" dirty="0" smtClean="0">
                <a:latin typeface="微软雅黑" panose="020B0503020204020204" pitchFamily="34" charset="-122"/>
                <a:ea typeface="微软雅黑" panose="020B0503020204020204" pitchFamily="34" charset="-122"/>
              </a:rPr>
              <a:t>。实际上不</a:t>
            </a:r>
            <a:r>
              <a:rPr lang="zh-CN" altLang="en-US" sz="2000" b="1" dirty="0">
                <a:latin typeface="微软雅黑" panose="020B0503020204020204" pitchFamily="34" charset="-122"/>
                <a:ea typeface="微软雅黑" panose="020B0503020204020204" pitchFamily="34" charset="-122"/>
              </a:rPr>
              <a:t>起作用。</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控制字段 </a:t>
            </a:r>
            <a:r>
              <a:rPr lang="en-US" altLang="zh-CN" sz="2000" b="1" dirty="0" smtClean="0">
                <a:latin typeface="微软雅黑" panose="020B0503020204020204" pitchFamily="34" charset="-122"/>
                <a:ea typeface="微软雅黑" panose="020B0503020204020204" pitchFamily="34" charset="-122"/>
              </a:rPr>
              <a:t>C</a:t>
            </a:r>
            <a:r>
              <a:rPr lang="zh-CN" altLang="en-US" sz="2000" b="1" dirty="0" smtClean="0">
                <a:latin typeface="微软雅黑" panose="020B0503020204020204" pitchFamily="34" charset="-122"/>
                <a:ea typeface="微软雅黑" panose="020B0503020204020204" pitchFamily="34" charset="-122"/>
              </a:rPr>
              <a:t>：通常</a:t>
            </a:r>
            <a:r>
              <a:rPr lang="zh-CN" altLang="en-US" sz="2000" b="1" dirty="0">
                <a:latin typeface="微软雅黑" panose="020B0503020204020204" pitchFamily="34" charset="-122"/>
                <a:ea typeface="微软雅黑" panose="020B0503020204020204" pitchFamily="34" charset="-122"/>
              </a:rPr>
              <a:t>置为 </a:t>
            </a:r>
            <a:r>
              <a:rPr lang="en-US" altLang="zh-CN" sz="2000" b="1" dirty="0">
                <a:latin typeface="微软雅黑" panose="020B0503020204020204" pitchFamily="34" charset="-122"/>
                <a:ea typeface="微软雅黑" panose="020B0503020204020204" pitchFamily="34" charset="-122"/>
              </a:rPr>
              <a:t>0x03</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字段。</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尾部：</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个字段</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 </a:t>
            </a:r>
            <a:r>
              <a:rPr lang="zh-CN" altLang="en-US" sz="2000" b="1" dirty="0" smtClean="0">
                <a:solidFill>
                  <a:schemeClr val="bg1"/>
                </a:solidFill>
                <a:latin typeface="微软雅黑" panose="020B0503020204020204" pitchFamily="34" charset="-122"/>
                <a:ea typeface="微软雅黑" panose="020B0503020204020204" pitchFamily="34" charset="-122"/>
              </a:rPr>
              <a:t>各</a:t>
            </a:r>
            <a:r>
              <a:rPr lang="zh-CN" altLang="en-US" sz="2000" b="1" dirty="0">
                <a:solidFill>
                  <a:schemeClr val="bg1"/>
                </a:solidFill>
                <a:latin typeface="微软雅黑" panose="020B0503020204020204" pitchFamily="34" charset="-122"/>
                <a:ea typeface="微软雅黑" panose="020B0503020204020204" pitchFamily="34" charset="-122"/>
              </a:rPr>
              <a:t>字段的意义</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用在异步传输时</a:t>
            </a: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字节</a:t>
            </a:r>
            <a:r>
              <a:rPr lang="zh-CN" altLang="en-US" sz="2000" b="1" dirty="0" smtClean="0">
                <a:solidFill>
                  <a:srgbClr val="0000FF"/>
                </a:solidFill>
                <a:latin typeface="微软雅黑" panose="020B0503020204020204" pitchFamily="34" charset="-122"/>
                <a:ea typeface="微软雅黑" panose="020B0503020204020204" pitchFamily="34" charset="-122"/>
              </a:rPr>
              <a:t>填充</a:t>
            </a:r>
            <a:r>
              <a:rPr lang="zh-CN" altLang="en-US" sz="2000" b="1" dirty="0">
                <a:solidFill>
                  <a:srgbClr val="0000FF"/>
                </a:solidFill>
                <a:latin typeface="微软雅黑" panose="020B0503020204020204" pitchFamily="34" charset="-122"/>
                <a:ea typeface="微软雅黑" panose="020B0503020204020204" pitchFamily="34" charset="-122"/>
              </a:rPr>
              <a:t>法。</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用在同步传输链路时，采用</a:t>
            </a:r>
            <a:r>
              <a:rPr lang="zh-CN" altLang="en-US" sz="2000" b="1" dirty="0">
                <a:solidFill>
                  <a:srgbClr val="0000FF"/>
                </a:solidFill>
                <a:latin typeface="微软雅黑" panose="020B0503020204020204" pitchFamily="34" charset="-122"/>
                <a:ea typeface="微软雅黑" panose="020B0503020204020204" pitchFamily="34" charset="-122"/>
              </a:rPr>
              <a:t>零比</a:t>
            </a:r>
            <a:r>
              <a:rPr lang="zh-CN" altLang="en-US" sz="2000" b="1" dirty="0" smtClean="0">
                <a:solidFill>
                  <a:srgbClr val="0000FF"/>
                </a:solidFill>
                <a:latin typeface="微软雅黑" panose="020B0503020204020204" pitchFamily="34" charset="-122"/>
                <a:ea typeface="微软雅黑" panose="020B0503020204020204" pitchFamily="34" charset="-122"/>
              </a:rPr>
              <a:t>特</a:t>
            </a:r>
            <a:r>
              <a:rPr lang="zh-CN" altLang="en-US" sz="2000" b="1" dirty="0">
                <a:solidFill>
                  <a:srgbClr val="0000FF"/>
                </a:solidFill>
                <a:latin typeface="微软雅黑" panose="020B0503020204020204" pitchFamily="34" charset="-122"/>
                <a:ea typeface="微软雅黑" panose="020B0503020204020204" pitchFamily="34" charset="-122"/>
              </a:rPr>
              <a:t>填充法。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透明</a:t>
            </a:r>
            <a:r>
              <a:rPr lang="zh-CN" altLang="en-US" sz="2000" b="1" dirty="0">
                <a:solidFill>
                  <a:schemeClr val="bg1"/>
                </a:solidFill>
                <a:latin typeface="微软雅黑" panose="020B0503020204020204" pitchFamily="34" charset="-122"/>
                <a:ea typeface="微软雅黑" panose="020B0503020204020204" pitchFamily="34" charset="-122"/>
              </a:rPr>
              <a:t>传输问题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填充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8" name="Freeform 5"/>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9" name="Freeform 6"/>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7"/>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8"/>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03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23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6" name="Freeform 24"/>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Freeform 28"/>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Freeform 30"/>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原始数据</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endParaRPr kumimoji="1"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anose="020B0503020204020204" pitchFamily="34" charset="-122"/>
                  <a:ea typeface="微软雅黑" panose="020B0503020204020204" pitchFamily="34" charset="-122"/>
                </a:rPr>
                <a:t>发送在</a:t>
              </a:r>
              <a:r>
                <a:rPr kumimoji="1" lang="zh-CN" altLang="en-US" sz="1200" b="1" dirty="0">
                  <a:latin typeface="微软雅黑" panose="020B0503020204020204" pitchFamily="34" charset="-122"/>
                  <a:ea typeface="微软雅黑" panose="020B0503020204020204" pitchFamily="34" charset="-122"/>
                </a:rPr>
                <a:t>前</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帧开始符</a:t>
              </a:r>
              <a:endParaRPr kumimoji="1" lang="zh-CN" altLang="en-US" sz="1200" b="1" dirty="0">
                <a:latin typeface="微软雅黑" panose="020B0503020204020204" pitchFamily="34" charset="-122"/>
                <a:ea typeface="微软雅黑" panose="020B0503020204020204" pitchFamily="34" charset="-122"/>
              </a:endParaRP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帧结束符</a:t>
              </a:r>
              <a:endParaRPr kumimoji="1" lang="zh-CN" altLang="en-US" sz="1200" b="1" dirty="0">
                <a:latin typeface="微软雅黑" panose="020B0503020204020204" pitchFamily="34" charset="-122"/>
                <a:ea typeface="微软雅黑" panose="020B0503020204020204" pitchFamily="34" charset="-122"/>
              </a:endParaRP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anose="020B0503020204020204" pitchFamily="34" charset="-122"/>
                  <a:ea typeface="微软雅黑" panose="020B0503020204020204" pitchFamily="34" charset="-122"/>
                </a:rPr>
                <a:t>改变编码</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零</a:t>
            </a:r>
            <a:r>
              <a:rPr lang="zh-CN" altLang="en-US" sz="2000" b="1" dirty="0">
                <a:solidFill>
                  <a:schemeClr val="bg1"/>
                </a:solidFill>
                <a:latin typeface="微软雅黑" panose="020B0503020204020204" pitchFamily="34" charset="-122"/>
                <a:ea typeface="微软雅黑" panose="020B0503020204020204" pitchFamily="34" charset="-122"/>
              </a:rPr>
              <a:t>比特</a:t>
            </a:r>
            <a:r>
              <a:rPr lang="zh-CN" altLang="en-US" sz="2000" b="1" dirty="0" smtClean="0">
                <a:solidFill>
                  <a:schemeClr val="bg1"/>
                </a:solidFill>
                <a:latin typeface="微软雅黑" panose="020B0503020204020204" pitchFamily="34" charset="-122"/>
                <a:ea typeface="微软雅黑" panose="020B0503020204020204" pitchFamily="34" charset="-122"/>
              </a:rPr>
              <a:t>填充</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0 1 1 1 1 1 1 0 </a:t>
              </a:r>
              <a:r>
                <a:rPr kumimoji="1" lang="en-US" altLang="zh-CN" sz="1600" b="1" dirty="0">
                  <a:latin typeface="微软雅黑" panose="020B0503020204020204" pitchFamily="34" charset="-122"/>
                  <a:ea typeface="微软雅黑" panose="020B0503020204020204" pitchFamily="34" charset="-122"/>
                </a:rPr>
                <a:t>0</a:t>
              </a:r>
              <a:r>
                <a:rPr kumimoji="1" lang="en-US" altLang="zh-CN" sz="1600" b="1" dirty="0">
                  <a:solidFill>
                    <a:srgbClr val="0000FF"/>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0 1 0 1 0</a:t>
              </a:r>
              <a:endParaRPr kumimoji="1" lang="en-US" altLang="zh-CN" sz="1600" b="1" dirty="0">
                <a:latin typeface="微软雅黑" panose="020B0503020204020204" pitchFamily="34" charset="-122"/>
                <a:ea typeface="微软雅黑" panose="020B0503020204020204" pitchFamily="34" charset="-122"/>
              </a:endParaRP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信息字段中</a:t>
              </a:r>
              <a:r>
                <a:rPr kumimoji="1" lang="zh-CN" altLang="en-US" sz="1400" b="1" dirty="0" smtClean="0">
                  <a:solidFill>
                    <a:srgbClr val="C00000"/>
                  </a:solidFill>
                  <a:latin typeface="微软雅黑" panose="020B0503020204020204" pitchFamily="34" charset="-122"/>
                  <a:ea typeface="微软雅黑" panose="020B0503020204020204" pitchFamily="34" charset="-122"/>
                </a:rPr>
                <a:t>出现</a:t>
              </a:r>
              <a:r>
                <a:rPr kumimoji="1" lang="zh-CN" altLang="en-US" sz="1400" b="1" dirty="0" smtClean="0">
                  <a:latin typeface="微软雅黑" panose="020B0503020204020204" pitchFamily="34" charset="-122"/>
                  <a:ea typeface="微软雅黑" panose="020B0503020204020204" pitchFamily="34" charset="-122"/>
                </a:rPr>
                <a:t>了和标志</a:t>
              </a:r>
              <a:r>
                <a:rPr kumimoji="1" lang="zh-CN" altLang="en-US" sz="1400" b="1" dirty="0">
                  <a:latin typeface="微软雅黑" panose="020B0503020204020204" pitchFamily="34" charset="-122"/>
                  <a:ea typeface="微软雅黑" panose="020B0503020204020204" pitchFamily="34" charset="-122"/>
                </a:rPr>
                <a:t>字段 </a:t>
              </a:r>
              <a:r>
                <a:rPr kumimoji="1" lang="en-US" altLang="zh-CN" sz="1400" b="1" dirty="0" smtClean="0">
                  <a:latin typeface="微软雅黑" panose="020B0503020204020204" pitchFamily="34" charset="-122"/>
                  <a:ea typeface="微软雅黑" panose="020B0503020204020204" pitchFamily="34" charset="-122"/>
                </a:rPr>
                <a:t>F </a:t>
              </a:r>
              <a:r>
                <a:rPr kumimoji="1" lang="zh-CN" altLang="en-US" sz="1400" b="1" dirty="0" smtClean="0">
                  <a:latin typeface="微软雅黑" panose="020B0503020204020204" pitchFamily="34" charset="-122"/>
                  <a:ea typeface="微软雅黑" panose="020B0503020204020204" pitchFamily="34" charset="-122"/>
                </a:rPr>
                <a:t>完全一样的 </a:t>
              </a:r>
              <a:r>
                <a:rPr kumimoji="1" lang="en-US" altLang="zh-CN" sz="1400" b="1" dirty="0" smtClean="0">
                  <a:latin typeface="微软雅黑" panose="020B0503020204020204" pitchFamily="34" charset="-122"/>
                  <a:ea typeface="微软雅黑" panose="020B0503020204020204" pitchFamily="34" charset="-122"/>
                </a:rPr>
                <a:t>8 </a:t>
              </a:r>
              <a:r>
                <a:rPr kumimoji="1" lang="zh-CN" altLang="en-US" sz="1400" b="1" dirty="0" smtClean="0">
                  <a:latin typeface="微软雅黑" panose="020B0503020204020204" pitchFamily="34" charset="-122"/>
                  <a:ea typeface="微软雅黑" panose="020B0503020204020204" pitchFamily="34" charset="-122"/>
                </a:rPr>
                <a:t>比特组合 </a:t>
              </a:r>
              <a:r>
                <a:rPr kumimoji="1" lang="en-US" altLang="zh-CN" sz="1400" b="1" dirty="0" smtClean="0">
                  <a:solidFill>
                    <a:srgbClr val="0000FF"/>
                  </a:solidFill>
                  <a:latin typeface="微软雅黑" panose="020B0503020204020204" pitchFamily="34" charset="-122"/>
                  <a:ea typeface="微软雅黑" panose="020B0503020204020204" pitchFamily="34" charset="-122"/>
                </a:rPr>
                <a:t>0x7E</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会被误认为是标志字段 </a:t>
              </a:r>
              <a:r>
                <a:rPr kumimoji="1" lang="en-US" altLang="zh-CN" sz="1400" b="1" dirty="0">
                  <a:solidFill>
                    <a:srgbClr val="CC00CC"/>
                  </a:solidFill>
                  <a:latin typeface="微软雅黑" panose="020B0503020204020204" pitchFamily="34" charset="-122"/>
                  <a:ea typeface="微软雅黑" panose="020B0503020204020204" pitchFamily="34" charset="-122"/>
                </a:rPr>
                <a:t>F </a:t>
              </a:r>
              <a:endParaRPr kumimoji="1" lang="en-US" altLang="zh-CN" sz="1400" b="1" dirty="0">
                <a:solidFill>
                  <a:srgbClr val="CC00CC"/>
                </a:solidFill>
                <a:latin typeface="微软雅黑" panose="020B0503020204020204" pitchFamily="34" charset="-122"/>
                <a:ea typeface="微软雅黑" panose="020B0503020204020204" pitchFamily="34" charset="-122"/>
              </a:endParaRPr>
            </a:p>
          </p:txBody>
        </p:sp>
        <p:sp>
          <p:nvSpPr>
            <p:cNvPr id="11" name="AutoShape 18"/>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在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 </a:t>
            </a:r>
            <a:r>
              <a:rPr kumimoji="1" lang="zh-CN" altLang="en-US" sz="1400" b="1" dirty="0">
                <a:solidFill>
                  <a:srgbClr val="0000FF"/>
                </a:solidFill>
                <a:latin typeface="微软雅黑" panose="020B0503020204020204" pitchFamily="34" charset="-122"/>
                <a:ea typeface="微软雅黑" panose="020B0503020204020204" pitchFamily="34" charset="-122"/>
              </a:rPr>
              <a:t>之后</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defTabSz="762000" eaLnBrk="0" hangingPunct="0"/>
            <a:r>
              <a:rPr kumimoji="1" lang="zh-CN" altLang="en-US" sz="1400" b="1" dirty="0" smtClean="0">
                <a:solidFill>
                  <a:srgbClr val="C00000"/>
                </a:solidFill>
                <a:latin typeface="微软雅黑" panose="020B0503020204020204" pitchFamily="34" charset="-122"/>
                <a:ea typeface="微软雅黑" panose="020B0503020204020204" pitchFamily="34" charset="-122"/>
              </a:rPr>
              <a:t>填入</a:t>
            </a:r>
            <a:r>
              <a:rPr kumimoji="1" lang="zh-CN" altLang="en-US" sz="1400" b="1" dirty="0" smtClean="0">
                <a:solidFill>
                  <a:srgbClr val="0000FF"/>
                </a:solidFill>
                <a:latin typeface="微软雅黑" panose="020B0503020204020204" pitchFamily="34" charset="-122"/>
                <a:ea typeface="微软雅黑" panose="020B0503020204020204" pitchFamily="34" charset="-122"/>
              </a:rPr>
              <a:t>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latin typeface="微软雅黑" panose="020B0503020204020204" pitchFamily="34" charset="-122"/>
                <a:ea typeface="微软雅黑" panose="020B0503020204020204" pitchFamily="34" charset="-122"/>
              </a:rPr>
              <a:t>再</a:t>
            </a:r>
            <a:r>
              <a:rPr kumimoji="1" lang="zh-CN" altLang="en-US" sz="1400" b="1" dirty="0">
                <a:latin typeface="微软雅黑" panose="020B0503020204020204" pitchFamily="34" charset="-122"/>
                <a:ea typeface="微软雅黑" panose="020B0503020204020204" pitchFamily="34" charset="-122"/>
              </a:rPr>
              <a:t>发送出去</a:t>
            </a:r>
            <a:endParaRPr kumimoji="1" lang="zh-CN" altLang="en-US" sz="1400" b="1" dirty="0">
              <a:latin typeface="微软雅黑" panose="020B0503020204020204" pitchFamily="34" charset="-122"/>
              <a:ea typeface="微软雅黑" panose="020B0503020204020204" pitchFamily="34" charset="-122"/>
            </a:endParaRP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填入</a:t>
            </a:r>
            <a:r>
              <a:rPr kumimoji="1" lang="zh-CN" altLang="en-US"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endParaRPr kumimoji="1" lang="zh-CN" altLang="en-US" sz="1400" b="1" dirty="0">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endParaRPr kumimoji="1" lang="en-US" altLang="zh-CN" sz="1600" b="1" dirty="0">
              <a:latin typeface="微软雅黑" panose="020B0503020204020204" pitchFamily="34" charset="-122"/>
              <a:ea typeface="微软雅黑" panose="020B0503020204020204" pitchFamily="34" charset="-122"/>
            </a:endParaRP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anose="020B0503020204020204" pitchFamily="34" charset="-122"/>
                <a:ea typeface="微软雅黑" panose="020B0503020204020204" pitchFamily="34" charset="-122"/>
              </a:rPr>
              <a:t>接收</a:t>
            </a:r>
            <a:r>
              <a:rPr kumimoji="1" lang="zh-CN" altLang="en-US" sz="1400" b="1" dirty="0">
                <a:latin typeface="微软雅黑" panose="020B0503020204020204" pitchFamily="34" charset="-122"/>
                <a:ea typeface="微软雅黑" panose="020B0503020204020204" pitchFamily="34" charset="-122"/>
              </a:rPr>
              <a:t>端</a:t>
            </a:r>
            <a:r>
              <a:rPr kumimoji="1" lang="zh-CN" altLang="en-US" sz="1400" b="1" dirty="0">
                <a:solidFill>
                  <a:srgbClr val="0000FF"/>
                </a:solidFill>
                <a:latin typeface="微软雅黑" panose="020B0503020204020204" pitchFamily="34" charset="-122"/>
                <a:ea typeface="微软雅黑" panose="020B0503020204020204" pitchFamily="34" charset="-122"/>
              </a:rPr>
              <a:t>把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之后</a:t>
            </a:r>
            <a:r>
              <a:rPr kumimoji="1" lang="zh-CN" altLang="en-US" sz="1400" b="1" dirty="0" smtClean="0">
                <a:solidFill>
                  <a:srgbClr val="0000FF"/>
                </a:solidFill>
                <a:latin typeface="微软雅黑" panose="020B0503020204020204" pitchFamily="34" charset="-122"/>
                <a:ea typeface="微软雅黑" panose="020B0503020204020204" pitchFamily="34" charset="-122"/>
              </a:rPr>
              <a:t>的比特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solidFill>
                  <a:srgbClr val="C00000"/>
                </a:solidFill>
                <a:latin typeface="微软雅黑" panose="020B0503020204020204" pitchFamily="34" charset="-122"/>
                <a:ea typeface="微软雅黑" panose="020B0503020204020204" pitchFamily="34" charset="-122"/>
              </a:rPr>
              <a:t>删除</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接收端</a:t>
            </a:r>
            <a:r>
              <a:rPr kumimoji="1" lang="zh-CN" altLang="en-US" sz="1400" b="1" dirty="0">
                <a:solidFill>
                  <a:srgbClr val="0000FF"/>
                </a:solidFill>
                <a:latin typeface="微软雅黑" panose="020B0503020204020204" pitchFamily="34" charset="-122"/>
                <a:ea typeface="微软雅黑" panose="020B0503020204020204" pitchFamily="34" charset="-122"/>
              </a:rPr>
              <a:t>删除</a:t>
            </a:r>
            <a:r>
              <a:rPr kumimoji="1" lang="zh-CN" altLang="en-US" sz="1400" b="1" dirty="0">
                <a:latin typeface="微软雅黑" panose="020B0503020204020204" pitchFamily="34" charset="-122"/>
                <a:ea typeface="微软雅黑" panose="020B0503020204020204" pitchFamily="34" charset="-122"/>
              </a:rPr>
              <a:t>填入的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endParaRPr kumimoji="1" lang="zh-CN" altLang="en-US" sz="1400" b="1" dirty="0">
              <a:latin typeface="微软雅黑" panose="020B0503020204020204" pitchFamily="34" charset="-122"/>
              <a:ea typeface="微软雅黑" panose="020B0503020204020204" pitchFamily="34" charset="-122"/>
            </a:endParaRP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endParaRPr kumimoji="1" lang="en-US" altLang="zh-CN" sz="1600" b="1" dirty="0">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3.2.3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工作状态</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anose="020B0503020204020204" pitchFamily="34" charset="-122"/>
                <a:ea typeface="微软雅黑" panose="020B0503020204020204" pitchFamily="34" charset="-122"/>
              </a:rPr>
              <a:t>PPP </a:t>
            </a:r>
            <a:r>
              <a:rPr lang="zh-CN" altLang="en-US" b="1" dirty="0" smtClean="0">
                <a:solidFill>
                  <a:srgbClr val="C00000"/>
                </a:solidFill>
                <a:latin typeface="微软雅黑" panose="020B0503020204020204" pitchFamily="34" charset="-122"/>
                <a:ea typeface="微软雅黑" panose="020B0503020204020204" pitchFamily="34" charset="-122"/>
              </a:rPr>
              <a:t>链路初始化过程：</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用户拨号</a:t>
            </a:r>
            <a:r>
              <a:rPr lang="zh-CN" altLang="en-US" b="1" dirty="0" smtClean="0">
                <a:latin typeface="微软雅黑" panose="020B0503020204020204" pitchFamily="34" charset="-122"/>
                <a:ea typeface="微软雅黑" panose="020B0503020204020204" pitchFamily="34" charset="-122"/>
              </a:rPr>
              <a:t>接入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后</a:t>
            </a:r>
            <a:r>
              <a:rPr lang="zh-CN" altLang="en-US" b="1" dirty="0">
                <a:latin typeface="微软雅黑" panose="020B0503020204020204" pitchFamily="34" charset="-122"/>
                <a:ea typeface="微软雅黑" panose="020B0503020204020204" pitchFamily="34" charset="-122"/>
              </a:rPr>
              <a:t>，就建立了一条从用户个人电脑</a:t>
            </a:r>
            <a:r>
              <a:rPr lang="zh-CN" altLang="en-US" b="1" dirty="0" smtClean="0">
                <a:latin typeface="微软雅黑" panose="020B0503020204020204" pitchFamily="34" charset="-122"/>
                <a:ea typeface="微软雅黑" panose="020B0503020204020204" pitchFamily="34" charset="-122"/>
              </a:rPr>
              <a:t>到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物理连接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用户</a:t>
            </a:r>
            <a:r>
              <a:rPr lang="zh-CN" altLang="en-US" b="1" dirty="0">
                <a:latin typeface="微软雅黑" panose="020B0503020204020204" pitchFamily="34" charset="-122"/>
                <a:ea typeface="微软雅黑" panose="020B0503020204020204" pitchFamily="34" charset="-122"/>
              </a:rPr>
              <a:t>个人电脑</a:t>
            </a:r>
            <a:r>
              <a:rPr lang="zh-CN" altLang="en-US" b="1" dirty="0" smtClean="0">
                <a:latin typeface="微软雅黑" panose="020B0503020204020204" pitchFamily="34" charset="-122"/>
                <a:ea typeface="微软雅黑" panose="020B0503020204020204" pitchFamily="34" charset="-122"/>
              </a:rPr>
              <a:t>向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发送</a:t>
            </a:r>
            <a:r>
              <a:rPr lang="zh-CN" altLang="en-US" b="1" dirty="0">
                <a:latin typeface="微软雅黑" panose="020B0503020204020204" pitchFamily="34" charset="-122"/>
                <a:ea typeface="微软雅黑" panose="020B0503020204020204" pitchFamily="34" charset="-122"/>
              </a:rPr>
              <a:t>一系列的</a:t>
            </a:r>
            <a:r>
              <a:rPr lang="zh-CN" altLang="en-US" b="1" dirty="0">
                <a:solidFill>
                  <a:srgbClr val="0000FF"/>
                </a:solidFill>
                <a:latin typeface="微软雅黑" panose="020B0503020204020204" pitchFamily="34" charset="-122"/>
                <a:ea typeface="微软雅黑" panose="020B0503020204020204" pitchFamily="34" charset="-122"/>
              </a:rPr>
              <a:t>链路控制</a:t>
            </a:r>
            <a:r>
              <a:rPr lang="zh-CN" altLang="en-US" b="1" dirty="0" smtClean="0">
                <a:solidFill>
                  <a:srgbClr val="0000FF"/>
                </a:solidFill>
                <a:latin typeface="微软雅黑" panose="020B0503020204020204" pitchFamily="34" charset="-122"/>
                <a:ea typeface="微软雅黑" panose="020B0503020204020204" pitchFamily="34" charset="-122"/>
              </a:rPr>
              <a:t>协议 </a:t>
            </a:r>
            <a:r>
              <a:rPr lang="en-US" altLang="zh-CN" b="1" dirty="0" smtClean="0">
                <a:solidFill>
                  <a:srgbClr val="0000FF"/>
                </a:solidFill>
                <a:latin typeface="微软雅黑" panose="020B0503020204020204" pitchFamily="34" charset="-122"/>
                <a:ea typeface="微软雅黑" panose="020B0503020204020204" pitchFamily="34" charset="-122"/>
              </a:rPr>
              <a:t>LCP </a:t>
            </a:r>
            <a:r>
              <a:rPr lang="zh-CN" altLang="en-US" b="1" dirty="0" smtClean="0">
                <a:latin typeface="微软雅黑" panose="020B0503020204020204" pitchFamily="34" charset="-122"/>
                <a:ea typeface="微软雅黑" panose="020B0503020204020204" pitchFamily="34" charset="-122"/>
              </a:rPr>
              <a:t>分组</a:t>
            </a:r>
            <a:r>
              <a:rPr lang="zh-CN" altLang="en-US" b="1" dirty="0">
                <a:latin typeface="微软雅黑" panose="020B0503020204020204" pitchFamily="34" charset="-122"/>
                <a:ea typeface="微软雅黑" panose="020B0503020204020204" pitchFamily="34" charset="-122"/>
              </a:rPr>
              <a:t>（封装成多</a:t>
            </a:r>
            <a:r>
              <a:rPr lang="zh-CN" altLang="en-US" b="1" dirty="0" smtClean="0">
                <a:latin typeface="微软雅黑" panose="020B0503020204020204" pitchFamily="34" charset="-122"/>
                <a:ea typeface="微软雅黑" panose="020B0503020204020204" pitchFamily="34" charset="-122"/>
              </a:rPr>
              <a:t>个 </a:t>
            </a:r>
            <a:r>
              <a:rPr lang="en-US" altLang="zh-CN" b="1" dirty="0" smtClean="0">
                <a:latin typeface="微软雅黑" panose="020B0503020204020204" pitchFamily="34" charset="-122"/>
                <a:ea typeface="微软雅黑" panose="020B0503020204020204" pitchFamily="34" charset="-122"/>
              </a:rPr>
              <a:t>PPP </a:t>
            </a:r>
            <a:r>
              <a:rPr lang="zh-CN" altLang="en-US" b="1" dirty="0" smtClean="0">
                <a:latin typeface="微软雅黑" panose="020B0503020204020204" pitchFamily="34" charset="-122"/>
                <a:ea typeface="微软雅黑" panose="020B0503020204020204" pitchFamily="34" charset="-122"/>
              </a:rPr>
              <a:t>帧</a:t>
            </a:r>
            <a:r>
              <a:rPr lang="zh-CN" altLang="en-US" b="1" dirty="0">
                <a:latin typeface="微软雅黑" panose="020B0503020204020204" pitchFamily="34" charset="-122"/>
                <a:ea typeface="微软雅黑" panose="020B0503020204020204" pitchFamily="34" charset="-122"/>
              </a:rPr>
              <a:t>），以便建立</a:t>
            </a:r>
            <a:r>
              <a:rPr lang="en-US" altLang="zh-CN" b="1" dirty="0">
                <a:latin typeface="微软雅黑" panose="020B0503020204020204" pitchFamily="34" charset="-122"/>
                <a:ea typeface="微软雅黑" panose="020B0503020204020204" pitchFamily="34" charset="-122"/>
              </a:rPr>
              <a:t>LCP</a:t>
            </a:r>
            <a:r>
              <a:rPr lang="zh-CN" altLang="en-US" b="1" dirty="0">
                <a:latin typeface="微软雅黑" panose="020B0503020204020204" pitchFamily="34" charset="-122"/>
                <a:ea typeface="微软雅黑" panose="020B0503020204020204" pitchFamily="34" charset="-122"/>
              </a:rPr>
              <a:t>连接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之后进行</a:t>
            </a:r>
            <a:r>
              <a:rPr lang="zh-CN" altLang="en-US" b="1" dirty="0">
                <a:latin typeface="微软雅黑" panose="020B0503020204020204" pitchFamily="34" charset="-122"/>
                <a:ea typeface="微软雅黑" panose="020B0503020204020204" pitchFamily="34" charset="-122"/>
              </a:rPr>
              <a:t>网络层</a:t>
            </a:r>
            <a:r>
              <a:rPr lang="zh-CN" altLang="en-US" b="1" dirty="0" smtClean="0">
                <a:latin typeface="微软雅黑" panose="020B0503020204020204" pitchFamily="34" charset="-122"/>
                <a:ea typeface="微软雅黑" panose="020B0503020204020204" pitchFamily="34" charset="-122"/>
              </a:rPr>
              <a:t>配置。</a:t>
            </a:r>
            <a:r>
              <a:rPr lang="zh-CN" altLang="en-US" b="1" dirty="0" smtClean="0">
                <a:solidFill>
                  <a:srgbClr val="0000FF"/>
                </a:solidFill>
                <a:latin typeface="微软雅黑" panose="020B0503020204020204" pitchFamily="34" charset="-122"/>
                <a:ea typeface="微软雅黑" panose="020B0503020204020204" pitchFamily="34" charset="-122"/>
              </a:rPr>
              <a:t>网络控制协议 </a:t>
            </a:r>
            <a:r>
              <a:rPr lang="en-US" altLang="zh-CN" b="1" dirty="0" smtClean="0">
                <a:solidFill>
                  <a:srgbClr val="0000FF"/>
                </a:solidFill>
                <a:latin typeface="微软雅黑" panose="020B0503020204020204" pitchFamily="34" charset="-122"/>
                <a:ea typeface="微软雅黑" panose="020B0503020204020204" pitchFamily="34" charset="-122"/>
              </a:rPr>
              <a:t>NCP </a:t>
            </a:r>
            <a:r>
              <a:rPr lang="zh-CN" altLang="en-US" b="1" dirty="0" smtClean="0">
                <a:latin typeface="微软雅黑" panose="020B0503020204020204" pitchFamily="34" charset="-122"/>
                <a:ea typeface="微软雅黑" panose="020B0503020204020204" pitchFamily="34" charset="-122"/>
              </a:rPr>
              <a:t>给</a:t>
            </a:r>
            <a:r>
              <a:rPr lang="zh-CN" altLang="en-US" b="1" dirty="0">
                <a:latin typeface="微软雅黑" panose="020B0503020204020204" pitchFamily="34" charset="-122"/>
                <a:ea typeface="微软雅黑" panose="020B0503020204020204" pitchFamily="34" charset="-122"/>
              </a:rPr>
              <a:t>新接入的用户个人电脑分配一个临时</a:t>
            </a:r>
            <a:r>
              <a:rPr lang="zh-CN" altLang="en-US" b="1" dirty="0" smtClean="0">
                <a:latin typeface="微软雅黑" panose="020B0503020204020204" pitchFamily="34" charset="-122"/>
                <a:ea typeface="微软雅黑" panose="020B0503020204020204" pitchFamily="34" charset="-122"/>
              </a:rPr>
              <a:t>的 </a:t>
            </a:r>
            <a:r>
              <a:rPr lang="en-US" altLang="zh-CN" b="1" dirty="0" smtClean="0">
                <a:latin typeface="微软雅黑" panose="020B0503020204020204" pitchFamily="34" charset="-122"/>
                <a:ea typeface="微软雅黑" panose="020B0503020204020204" pitchFamily="34" charset="-122"/>
              </a:rPr>
              <a:t>IP </a:t>
            </a: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用户通信完毕时，</a:t>
            </a:r>
            <a:r>
              <a:rPr lang="en-US" altLang="zh-CN" b="1" dirty="0" smtClean="0">
                <a:latin typeface="微软雅黑" panose="020B0503020204020204" pitchFamily="34" charset="-122"/>
                <a:ea typeface="微软雅黑" panose="020B0503020204020204" pitchFamily="34" charset="-122"/>
              </a:rPr>
              <a:t>NCP </a:t>
            </a:r>
            <a:r>
              <a:rPr lang="zh-CN" altLang="en-US" b="1" dirty="0" smtClean="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网络层连接，收回原来分配出去的</a:t>
            </a:r>
            <a:r>
              <a:rPr lang="en-US" altLang="zh-CN" b="1" dirty="0">
                <a:latin typeface="微软雅黑" panose="020B0503020204020204" pitchFamily="34" charset="-122"/>
                <a:ea typeface="微软雅黑" panose="020B0503020204020204" pitchFamily="34" charset="-122"/>
              </a:rPr>
              <a:t>IP</a:t>
            </a:r>
            <a:r>
              <a:rPr lang="zh-CN" altLang="en-US" b="1" dirty="0" smtClean="0">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LCP </a:t>
            </a:r>
            <a:r>
              <a:rPr lang="zh-CN" altLang="en-US" b="1" dirty="0" smtClean="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数据链路层连接。最后</a:t>
            </a:r>
            <a:r>
              <a:rPr lang="zh-CN" altLang="en-US" b="1" dirty="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的是物理层的连接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0" name="Freeform 9"/>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nvGrpSpPr>
          <p:cNvPr id="1111" name="Group 10"/>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grpSp>
        <p:nvGrpSpPr>
          <p:cNvPr id="1121" name="Group 20"/>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1</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2</a:t>
            </a:r>
            <a:endParaRPr kumimoji="1" lang="en-US" altLang="zh-CN" sz="1000" b="1" baseline="-2500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网络中的主机、路由器等都必须实现数据链路层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链路建立</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鉴别</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网络层协议</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链路打开</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endParaRPr lang="zh-CN" altLang="en-US" sz="1400" b="1">
              <a:solidFill>
                <a:srgbClr val="CC00CC"/>
              </a:solidFill>
              <a:latin typeface="微软雅黑" panose="020B0503020204020204" pitchFamily="34" charset="-122"/>
              <a:ea typeface="微软雅黑" panose="020B0503020204020204" pitchFamily="34" charset="-122"/>
            </a:endParaRP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关闭请求</a:t>
            </a:r>
            <a:endParaRPr lang="zh-CN" altLang="en-US" sz="1400" b="1" dirty="0">
              <a:latin typeface="微软雅黑" panose="020B0503020204020204" pitchFamily="34" charset="-122"/>
              <a:ea typeface="微软雅黑" panose="020B0503020204020204" pitchFamily="34" charset="-122"/>
            </a:endParaRP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终止</a:t>
            </a:r>
            <a:endParaRPr lang="zh-CN" altLang="en-US" sz="1400" b="1" dirty="0">
              <a:latin typeface="微软雅黑" panose="020B0503020204020204" pitchFamily="34" charset="-122"/>
              <a:ea typeface="微软雅黑" panose="020B0503020204020204" pitchFamily="34" charset="-122"/>
            </a:endParaRP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endParaRPr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endParaRPr lang="zh-CN" altLang="en-US"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协商失败</a:t>
            </a:r>
            <a:endParaRPr lang="zh-CN" altLang="en-US" sz="14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设备之间无链路</a:t>
              </a:r>
              <a:endParaRPr lang="zh-CN" altLang="en-US" sz="1400" b="1" dirty="0">
                <a:latin typeface="微软雅黑" panose="020B0503020204020204" pitchFamily="34" charset="-122"/>
                <a:ea typeface="微软雅黑" panose="020B0503020204020204" pitchFamily="34" charset="-122"/>
              </a:endParaRP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物理链路</a:t>
              </a:r>
              <a:endParaRPr lang="zh-CN" altLang="en-US" sz="1400" b="1" dirty="0">
                <a:latin typeface="微软雅黑" panose="020B0503020204020204" pitchFamily="34" charset="-122"/>
                <a:ea typeface="微软雅黑" panose="020B0503020204020204" pitchFamily="34" charset="-122"/>
              </a:endParaRP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ln>
            <a:effectLst/>
          </p:spPr>
          <p:txBody>
            <a:bodyPr wrap="none" anchor="ctr"/>
            <a:lstStyle/>
            <a:p>
              <a:pPr algn="ct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已鉴别的 </a:t>
              </a: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endParaRPr lang="zh-CN" altLang="en-US" sz="1400" b="1">
                <a:latin typeface="微软雅黑" panose="020B0503020204020204" pitchFamily="34" charset="-122"/>
                <a:ea typeface="微软雅黑" panose="020B0503020204020204" pitchFamily="34" charset="-122"/>
              </a:endParaRP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已鉴别的 </a:t>
              </a: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和 </a:t>
              </a:r>
              <a:r>
                <a:rPr lang="en-US" altLang="zh-CN" sz="1400" b="1" dirty="0">
                  <a:latin typeface="微软雅黑" panose="020B0503020204020204" pitchFamily="34" charset="-122"/>
                  <a:ea typeface="微软雅黑" panose="020B0503020204020204" pitchFamily="34" charset="-122"/>
                </a:rPr>
                <a:t>NCP </a:t>
              </a:r>
              <a:r>
                <a:rPr lang="zh-CN" altLang="en-US" sz="1400" b="1" dirty="0">
                  <a:latin typeface="微软雅黑" panose="020B0503020204020204" pitchFamily="34" charset="-122"/>
                  <a:ea typeface="微软雅黑" panose="020B0503020204020204" pitchFamily="34" charset="-122"/>
                </a:rPr>
                <a:t>链路</a:t>
              </a:r>
              <a:endParaRPr lang="zh-CN" altLang="en-US" sz="1400" b="1" dirty="0">
                <a:latin typeface="微软雅黑" panose="020B0503020204020204" pitchFamily="34" charset="-122"/>
                <a:ea typeface="微软雅黑" panose="020B0503020204020204" pitchFamily="34" charset="-122"/>
              </a:endParaRP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Freeform 18"/>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协议的状态图</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3.3</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使用广播信道的数据链路层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局域网</a:t>
            </a:r>
            <a:r>
              <a:rPr lang="zh-CN" altLang="en-US" sz="2000" b="1" dirty="0">
                <a:solidFill>
                  <a:schemeClr val="bg1"/>
                </a:solidFill>
                <a:latin typeface="微软雅黑" panose="020B0503020204020204" pitchFamily="34" charset="-122"/>
                <a:ea typeface="微软雅黑" panose="020B0503020204020204" pitchFamily="34" charset="-122"/>
              </a:rPr>
              <a:t>的数据链路层</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3.3.2 </a:t>
            </a:r>
            <a:r>
              <a:rPr lang="en-US" altLang="zh-CN" sz="2000" b="1" dirty="0" smtClean="0">
                <a:solidFill>
                  <a:schemeClr val="bg1"/>
                </a:solidFill>
                <a:latin typeface="微软雅黑" panose="020B0503020204020204" pitchFamily="34" charset="-122"/>
                <a:ea typeface="微软雅黑" panose="020B0503020204020204" pitchFamily="34" charset="-122"/>
              </a:rPr>
              <a:t>                                     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集线器的</a:t>
            </a:r>
            <a:r>
              <a:rPr lang="zh-CN" altLang="en-US" sz="2000" b="1" dirty="0" smtClean="0">
                <a:solidFill>
                  <a:schemeClr val="bg1"/>
                </a:solidFill>
                <a:latin typeface="微软雅黑" panose="020B0503020204020204" pitchFamily="34" charset="-122"/>
                <a:ea typeface="微软雅黑" panose="020B0503020204020204" pitchFamily="34" charset="-122"/>
              </a:rPr>
              <a:t>星形拓扑</a:t>
            </a:r>
            <a:r>
              <a:rPr lang="en-US" altLang="zh-CN" sz="2000" b="1" dirty="0" smtClean="0">
                <a:solidFill>
                  <a:schemeClr val="bg1"/>
                </a:solidFill>
                <a:latin typeface="微软雅黑" panose="020B0503020204020204" pitchFamily="34" charset="-122"/>
                <a:ea typeface="微软雅黑" panose="020B0503020204020204" pitchFamily="34" charset="-122"/>
              </a:rPr>
              <a:t>3.3.4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的信道利用率</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层</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3.3.1  </a:t>
            </a:r>
            <a:r>
              <a:rPr lang="zh-CN" altLang="en-US" sz="2400" b="1" dirty="0">
                <a:solidFill>
                  <a:schemeClr val="bg1"/>
                </a:solidFill>
                <a:latin typeface="微软雅黑" panose="020B0503020204020204" pitchFamily="34" charset="-122"/>
                <a:ea typeface="微软雅黑" panose="020B0503020204020204" pitchFamily="34" charset="-122"/>
              </a:rPr>
              <a:t>局域网的数据链路层 </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局域网最主要的</a:t>
            </a:r>
            <a:r>
              <a:rPr lang="zh-CN" altLang="en-US" sz="2000" b="1" dirty="0">
                <a:solidFill>
                  <a:srgbClr val="0000FF"/>
                </a:solidFill>
                <a:latin typeface="微软雅黑" panose="020B0503020204020204" pitchFamily="34" charset="-122"/>
                <a:ea typeface="微软雅黑" panose="020B0503020204020204" pitchFamily="34" charset="-122"/>
              </a:rPr>
              <a:t>特点：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网络为一个单位所拥有；</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地理范围和站点数目均有限。 </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局域网具有如下</a:t>
            </a:r>
            <a:r>
              <a:rPr lang="zh-CN" altLang="en-US" sz="2000" b="1" dirty="0">
                <a:solidFill>
                  <a:srgbClr val="0000FF"/>
                </a:solidFill>
                <a:latin typeface="微软雅黑" panose="020B0503020204020204" pitchFamily="34" charset="-122"/>
                <a:ea typeface="微软雅黑" panose="020B0503020204020204" pitchFamily="34" charset="-122"/>
              </a:rPr>
              <a:t>主要优点</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具有广播功能，从一个站点可很方便地访问全网</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便于系统的扩展和逐渐地演变，各设备的位置可灵活调整和改变。</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提高了系统的可靠性、可用性</a:t>
            </a:r>
            <a:r>
              <a:rPr lang="zh-CN" altLang="en-US" sz="2000" b="1" dirty="0" smtClean="0">
                <a:latin typeface="微软雅黑" panose="020B0503020204020204" pitchFamily="34" charset="-122"/>
                <a:ea typeface="微软雅黑" panose="020B0503020204020204" pitchFamily="34" charset="-122"/>
              </a:rPr>
              <a:t>和生存性</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局域网拓扑结构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总线网</a:t>
                </a:r>
                <a:endParaRPr kumimoji="0" lang="zh-CN" altLang="en-US" sz="1400" b="1" dirty="0">
                  <a:latin typeface="微软雅黑" panose="020B0503020204020204" pitchFamily="34" charset="-122"/>
                  <a:ea typeface="微软雅黑" panose="020B0503020204020204" pitchFamily="34" charset="-122"/>
                </a:endParaRP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6" name="Arc 42"/>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环形网</a:t>
                </a:r>
                <a:endParaRPr kumimoji="0" lang="zh-CN" altLang="en-US" sz="1400" b="1" dirty="0">
                  <a:latin typeface="微软雅黑" panose="020B0503020204020204" pitchFamily="34" charset="-122"/>
                  <a:ea typeface="微软雅黑" panose="020B0503020204020204" pitchFamily="34" charset="-122"/>
                </a:endParaRPr>
              </a:p>
            </p:txBody>
          </p:sp>
        </p:gr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ln>
              <a:effec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星形网</a:t>
                </a:r>
                <a:endParaRPr kumimoji="0" lang="zh-CN" altLang="en-US" sz="1400" b="1" dirty="0">
                  <a:latin typeface="微软雅黑" panose="020B0503020204020204" pitchFamily="34" charset="-122"/>
                  <a:ea typeface="微软雅黑" panose="020B0503020204020204" pitchFamily="34" charset="-122"/>
                </a:endParaRP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集线器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局域网传输媒体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pic>
        <p:nvPicPr>
          <p:cNvPr id="62" name="Picture 216" descr="天线"/>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2"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共享信道带来的问题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anose="020B0503020204020204" pitchFamily="34" charset="-122"/>
                <a:ea typeface="微软雅黑" panose="020B0503020204020204" pitchFamily="34" charset="-122"/>
              </a:rPr>
              <a:t>共享的广播信道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lnSpc>
                <a:spcPts val="2400"/>
              </a:lnSpc>
              <a:buClr>
                <a:srgbClr val="0070C0"/>
              </a:buClr>
            </a:pP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eaLnBrk="0" hangingPunct="0">
              <a:lnSpc>
                <a:spcPts val="2400"/>
              </a:lnSpc>
              <a:buClr>
                <a:srgbClr val="0070C0"/>
              </a:buClr>
            </a:pPr>
            <a:r>
              <a:rPr lang="zh-CN" altLang="en-US" b="1" dirty="0" smtClean="0">
                <a:solidFill>
                  <a:srgbClr val="C00000"/>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若多</a:t>
            </a:r>
            <a:r>
              <a:rPr lang="zh-CN" altLang="en-US" b="1" dirty="0" smtClean="0">
                <a:latin typeface="微软雅黑" panose="020B0503020204020204" pitchFamily="34" charset="-122"/>
                <a:ea typeface="微软雅黑" panose="020B0503020204020204" pitchFamily="34" charset="-122"/>
              </a:rPr>
              <a:t>个</a:t>
            </a:r>
            <a:r>
              <a:rPr lang="zh-CN" altLang="en-US" b="1" dirty="0">
                <a:latin typeface="微软雅黑" panose="020B0503020204020204" pitchFamily="34" charset="-122"/>
                <a:ea typeface="微软雅黑" panose="020B0503020204020204" pitchFamily="34" charset="-122"/>
              </a:rPr>
              <a:t>设备在共享的广播信道上</a:t>
            </a:r>
            <a:r>
              <a:rPr lang="zh-CN" altLang="en-US" b="1" dirty="0">
                <a:solidFill>
                  <a:srgbClr val="0000FF"/>
                </a:solidFill>
                <a:latin typeface="微软雅黑" panose="020B0503020204020204" pitchFamily="34" charset="-122"/>
                <a:ea typeface="微软雅黑" panose="020B0503020204020204" pitchFamily="34" charset="-122"/>
              </a:rPr>
              <a:t>同时发送</a:t>
            </a:r>
            <a:r>
              <a:rPr lang="zh-CN" altLang="en-US" b="1" dirty="0">
                <a:latin typeface="微软雅黑" panose="020B0503020204020204" pitchFamily="34" charset="-122"/>
                <a:ea typeface="微软雅黑" panose="020B0503020204020204" pitchFamily="34" charset="-122"/>
              </a:rPr>
              <a:t>数据，则会造成彼此干扰，导致发送失败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ln>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静态划分</a:t>
            </a:r>
            <a:r>
              <a:rPr lang="zh-CN" altLang="en-US" sz="2000" b="1" dirty="0" smtClean="0">
                <a:solidFill>
                  <a:srgbClr val="0000FF"/>
                </a:solidFill>
                <a:latin typeface="微软雅黑" panose="020B0503020204020204" pitchFamily="34" charset="-122"/>
                <a:ea typeface="微软雅黑" panose="020B0503020204020204" pitchFamily="34" charset="-122"/>
              </a:rPr>
              <a:t>信道：</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频分复用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时分复用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波分复用</a:t>
            </a:r>
            <a:endParaRPr lang="zh-CN" altLang="en-US" sz="2000" b="1" dirty="0">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码分复用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动态媒体接入控制（多点接入</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随机接入：所有的用户可随机地发送信息。</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受控接入：</a:t>
            </a:r>
            <a:r>
              <a:rPr lang="zh-CN" altLang="en-US" sz="2000" b="1" dirty="0" smtClean="0">
                <a:latin typeface="微软雅黑" panose="020B0503020204020204" pitchFamily="34" charset="-122"/>
                <a:ea typeface="微软雅黑" panose="020B0503020204020204" pitchFamily="34" charset="-122"/>
              </a:rPr>
              <a:t>用户必须</a:t>
            </a:r>
            <a:r>
              <a:rPr lang="zh-CN" altLang="en-US" sz="2000" b="1" dirty="0">
                <a:latin typeface="微软雅黑" panose="020B0503020204020204" pitchFamily="34" charset="-122"/>
                <a:ea typeface="微软雅黑" panose="020B0503020204020204" pitchFamily="34" charset="-122"/>
              </a:rPr>
              <a:t>服从一定的控制</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如轮询</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polling</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媒体共享技术</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DIX </a:t>
            </a:r>
            <a:r>
              <a:rPr lang="en-US" altLang="zh-CN" sz="2000" b="1" dirty="0">
                <a:latin typeface="微软雅黑" panose="020B0503020204020204" pitchFamily="34" charset="-122"/>
                <a:ea typeface="微软雅黑" panose="020B0503020204020204" pitchFamily="34" charset="-122"/>
              </a:rPr>
              <a:t>Ethernet </a:t>
            </a:r>
            <a:r>
              <a:rPr lang="en-US" altLang="zh-CN" sz="2000" b="1" dirty="0" smtClean="0">
                <a:latin typeface="微软雅黑" panose="020B0503020204020204" pitchFamily="34" charset="-122"/>
                <a:ea typeface="微软雅黑" panose="020B0503020204020204" pitchFamily="34" charset="-122"/>
              </a:rPr>
              <a:t>V2</a:t>
            </a:r>
            <a:r>
              <a:rPr lang="zh-CN" altLang="en-US" sz="2000" b="1" dirty="0" smtClean="0">
                <a:latin typeface="微软雅黑" panose="020B0503020204020204" pitchFamily="34" charset="-122"/>
                <a:ea typeface="微软雅黑" panose="020B0503020204020204" pitchFamily="34" charset="-122"/>
              </a:rPr>
              <a:t>：世界</a:t>
            </a:r>
            <a:r>
              <a:rPr lang="zh-CN" altLang="en-US" sz="2000" b="1" dirty="0">
                <a:latin typeface="微软雅黑" panose="020B0503020204020204" pitchFamily="34" charset="-122"/>
                <a:ea typeface="微软雅黑" panose="020B0503020204020204" pitchFamily="34" charset="-122"/>
              </a:rPr>
              <a:t>上第一个局域网产品（以太网）的规约。</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802.3</a:t>
            </a:r>
            <a:r>
              <a:rPr lang="zh-CN" altLang="en-US" sz="2000" b="1" dirty="0" smtClean="0">
                <a:latin typeface="微软雅黑" panose="020B0503020204020204" pitchFamily="34" charset="-122"/>
                <a:ea typeface="微软雅黑" panose="020B0503020204020204" pitchFamily="34" charset="-122"/>
              </a:rPr>
              <a:t>：第一</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的以太网标准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以太网的两个标准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highlight>
                  <a:srgbClr val="FFFF00"/>
                </a:highlight>
                <a:latin typeface="微软雅黑" panose="020B0503020204020204" pitchFamily="34" charset="-122"/>
                <a:ea typeface="微软雅黑" panose="020B0503020204020204" pitchFamily="34" charset="-122"/>
              </a:rPr>
              <a:t>局域网数据链路层分为 </a:t>
            </a:r>
            <a:r>
              <a:rPr lang="en-US" altLang="zh-CN" sz="2000" b="1" dirty="0">
                <a:highlight>
                  <a:srgbClr val="FFFF00"/>
                </a:highlight>
                <a:latin typeface="微软雅黑" panose="020B0503020204020204" pitchFamily="34" charset="-122"/>
                <a:ea typeface="微软雅黑" panose="020B0503020204020204" pitchFamily="34" charset="-122"/>
              </a:rPr>
              <a:t>2 </a:t>
            </a:r>
            <a:r>
              <a:rPr lang="zh-CN" altLang="en-US" sz="2000" b="1" dirty="0">
                <a:highlight>
                  <a:srgbClr val="FFFF00"/>
                </a:highlight>
                <a:latin typeface="微软雅黑" panose="020B0503020204020204" pitchFamily="34" charset="-122"/>
                <a:ea typeface="微软雅黑" panose="020B0503020204020204" pitchFamily="34" charset="-122"/>
              </a:rPr>
              <a:t>个</a:t>
            </a:r>
            <a:r>
              <a:rPr lang="zh-CN" altLang="en-US" sz="2000" b="1" dirty="0" smtClean="0">
                <a:highlight>
                  <a:srgbClr val="FFFF00"/>
                </a:highlight>
                <a:latin typeface="微软雅黑" panose="020B0503020204020204" pitchFamily="34" charset="-122"/>
                <a:ea typeface="微软雅黑" panose="020B0503020204020204" pitchFamily="34" charset="-122"/>
              </a:rPr>
              <a:t>子层</a:t>
            </a:r>
            <a:endParaRPr lang="zh-CN" altLang="en-US" sz="2000" b="1" dirty="0" smtClean="0">
              <a:highlight>
                <a:srgbClr val="FFFF00"/>
              </a:highlight>
              <a:latin typeface="微软雅黑" panose="020B0503020204020204" pitchFamily="34" charset="-122"/>
              <a:ea typeface="微软雅黑" panose="020B0503020204020204"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8" name="Freeform 25"/>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p:nvPr/>
          </p:nvGrpSpPr>
          <p:grpSpPr bwMode="auto">
            <a:xfrm>
              <a:off x="4097061" y="2396812"/>
              <a:ext cx="1479437" cy="1209261"/>
              <a:chOff x="109" y="1226"/>
              <a:chExt cx="2516" cy="1675"/>
            </a:xfrm>
            <a:solidFill>
              <a:srgbClr val="FFFF00"/>
            </a:solidFill>
          </p:grpSpPr>
          <p:grpSp>
            <p:nvGrpSpPr>
              <p:cNvPr id="23" name="Group 3"/>
              <p:cNvGrpSpPr/>
              <p:nvPr/>
            </p:nvGrpSpPr>
            <p:grpSpPr bwMode="auto">
              <a:xfrm>
                <a:off x="109" y="1226"/>
                <a:ext cx="2516" cy="1675"/>
                <a:chOff x="109" y="1226"/>
                <a:chExt cx="2516" cy="1675"/>
              </a:xfrm>
              <a:grpFill/>
            </p:grpSpPr>
            <p:grpSp>
              <p:nvGrpSpPr>
                <p:cNvPr id="25" name="Group 4"/>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4"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anose="020B0503020204020204" pitchFamily="34" charset="-122"/>
                  <a:ea typeface="微软雅黑" panose="020B0503020204020204" pitchFamily="34" charset="-122"/>
                </a:rPr>
                <a:t>局 域 网</a:t>
              </a:r>
              <a:endParaRPr kumimoji="1"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网络层</a:t>
            </a:r>
            <a:endParaRPr kumimoji="1" lang="zh-CN" altLang="en-US" sz="1600" b="1" dirty="0">
              <a:latin typeface="微软雅黑" panose="020B0503020204020204" pitchFamily="34" charset="-122"/>
              <a:ea typeface="微软雅黑" panose="020B0503020204020204" pitchFamily="34" charset="-122"/>
            </a:endParaRP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1</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网络层</a:t>
            </a:r>
            <a:endParaRPr kumimoji="1" lang="zh-CN" altLang="en-US" sz="1600" b="1">
              <a:latin typeface="微软雅黑" panose="020B0503020204020204" pitchFamily="34" charset="-122"/>
              <a:ea typeface="微软雅黑" panose="020B0503020204020204" pitchFamily="34" charset="-122"/>
            </a:endParaRP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endParaRPr kumimoji="1" lang="zh-CN" altLang="en-US" sz="1600" b="1">
              <a:latin typeface="微软雅黑" panose="020B0503020204020204" pitchFamily="34" charset="-122"/>
              <a:ea typeface="微软雅黑" panose="020B0503020204020204" pitchFamily="34" charset="-122"/>
            </a:endParaRPr>
          </a:p>
        </p:txBody>
      </p:sp>
      <p:grpSp>
        <p:nvGrpSpPr>
          <p:cNvPr id="48" name="Group 31"/>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逻辑链路控制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endParaRPr kumimoji="1" lang="en-US" altLang="zh-CN" sz="1600" b="1">
                <a:latin typeface="微软雅黑" panose="020B0503020204020204" pitchFamily="34" charset="-122"/>
                <a:ea typeface="微软雅黑" panose="020B0503020204020204" pitchFamily="34" charset="-122"/>
              </a:endParaRPr>
            </a:p>
          </p:txBody>
        </p:sp>
      </p:grpSp>
      <p:grpSp>
        <p:nvGrpSpPr>
          <p:cNvPr id="53" name="Group 36"/>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媒体接入控制</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endParaRPr kumimoji="1" lang="en-US" altLang="zh-CN" sz="1600" b="1">
                <a:latin typeface="微软雅黑" panose="020B0503020204020204" pitchFamily="34" charset="-122"/>
                <a:ea typeface="微软雅黑" panose="020B0503020204020204" pitchFamily="34" charset="-122"/>
              </a:endParaRPr>
            </a:p>
          </p:txBody>
        </p:sp>
      </p:grpSp>
      <p:sp>
        <p:nvSpPr>
          <p:cNvPr id="59" name="AutoShape 42"/>
          <p:cNvSpPr/>
          <p:nvPr/>
        </p:nvSpPr>
        <p:spPr bwMode="auto">
          <a:xfrm>
            <a:off x="7136244" y="1740840"/>
            <a:ext cx="94112" cy="767950"/>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数据</a:t>
            </a:r>
            <a:endParaRPr kumimoji="1" lang="zh-CN" altLang="en-US" sz="1600" b="1">
              <a:solidFill>
                <a:srgbClr val="0000FF"/>
              </a:solidFill>
              <a:latin typeface="微软雅黑" panose="020B0503020204020204" pitchFamily="34" charset="-122"/>
              <a:ea typeface="微软雅黑" panose="020B0503020204020204" pitchFamily="34" charset="-122"/>
            </a:endParaRPr>
          </a:p>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链路层</a:t>
            </a:r>
            <a:endParaRPr kumimoji="1" lang="zh-CN" altLang="en-US" sz="1600" b="1">
              <a:solidFill>
                <a:srgbClr val="0000FF"/>
              </a:solidFill>
              <a:latin typeface="微软雅黑" panose="020B0503020204020204" pitchFamily="34" charset="-122"/>
              <a:ea typeface="微软雅黑" panose="020B0503020204020204" pitchFamily="34" charset="-122"/>
            </a:endParaRP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2</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ln>
          <a:effectLst/>
        </p:spPr>
        <p:txBody>
          <a:bodyPr wrap="none">
            <a:spAutoFit/>
          </a:bodyP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LLC </a:t>
            </a:r>
            <a:r>
              <a:rPr kumimoji="1" lang="zh-CN" altLang="en-US" sz="1400" b="1" dirty="0">
                <a:solidFill>
                  <a:schemeClr val="bg1"/>
                </a:solidFill>
                <a:latin typeface="微软雅黑" panose="020B0503020204020204" pitchFamily="34" charset="-122"/>
                <a:ea typeface="微软雅黑" panose="020B0503020204020204" pitchFamily="34" charset="-122"/>
              </a:rPr>
              <a:t>子层看不见</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下面的局域网</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至局域网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ln>
            <a:effectLst/>
          </p:spPr>
          <p:txBody>
            <a:bodyPr wrap="none" anchor="ct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适配器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（网卡）</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串行通信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ln>
            <a:effectLst/>
          </p:spPr>
          <p:txBody>
            <a:bodyPr wrap="none" anchor="ct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CPU </a:t>
              </a:r>
              <a:r>
                <a:rPr kumimoji="1" lang="zh-CN" altLang="en-US" sz="1400" b="1" dirty="0">
                  <a:solidFill>
                    <a:schemeClr val="bg1"/>
                  </a:solidFill>
                  <a:latin typeface="微软雅黑" panose="020B0503020204020204" pitchFamily="34" charset="-122"/>
                  <a:ea typeface="微软雅黑" panose="020B0503020204020204" pitchFamily="34" charset="-122"/>
                </a:rPr>
                <a:t>和</a:t>
              </a:r>
              <a:endParaRPr kumimoji="1" lang="zh-CN" altLang="en-US" sz="1400" b="1" dirty="0">
                <a:solidFill>
                  <a:schemeClr val="bg1"/>
                </a:solidFill>
                <a:latin typeface="微软雅黑" panose="020B0503020204020204" pitchFamily="34" charset="-122"/>
                <a:ea typeface="微软雅黑" panose="020B0503020204020204" pitchFamily="34" charset="-122"/>
              </a:endParaRP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存储器</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anose="020B0503020204020204" pitchFamily="34" charset="-122"/>
                  <a:ea typeface="微软雅黑" panose="020B0503020204020204" pitchFamily="34" charset="-122"/>
                </a:rPr>
                <a:t>生成发送的数据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r>
                <a:rPr kumimoji="1" lang="zh-CN" altLang="en-US" sz="1400" b="1" dirty="0">
                  <a:solidFill>
                    <a:srgbClr val="000099"/>
                  </a:solidFill>
                  <a:latin typeface="微软雅黑" panose="020B0503020204020204" pitchFamily="34" charset="-122"/>
                  <a:ea typeface="微软雅黑" panose="020B0503020204020204" pitchFamily="34" charset="-122"/>
                </a:rPr>
                <a:t>处理收到的数据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把帧发送到局域网</a:t>
              </a:r>
              <a:endParaRPr kumimoji="1" lang="zh-CN" altLang="en-US" sz="1400" b="1" dirty="0">
                <a:solidFill>
                  <a:srgbClr val="000099"/>
                </a:solidFill>
                <a:latin typeface="微软雅黑" panose="020B0503020204020204" pitchFamily="34" charset="-122"/>
                <a:ea typeface="微软雅黑" panose="020B0503020204020204" pitchFamily="34" charset="-122"/>
              </a:endParaRPr>
            </a:p>
            <a:p>
              <a:pPr algn="ctr"/>
              <a:r>
                <a:rPr kumimoji="1" lang="zh-CN" altLang="en-US" sz="1400" b="1" dirty="0">
                  <a:solidFill>
                    <a:srgbClr val="000099"/>
                  </a:solidFill>
                  <a:latin typeface="微软雅黑" panose="020B0503020204020204" pitchFamily="34" charset="-122"/>
                  <a:ea typeface="微软雅黑" panose="020B0503020204020204" pitchFamily="34" charset="-122"/>
                </a:rPr>
                <a:t>从局域网接收帧</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计算机</a:t>
              </a:r>
              <a:endParaRPr kumimoji="1" lang="zh-CN" altLang="en-US" sz="1600" b="1" dirty="0">
                <a:latin typeface="微软雅黑" panose="020B0503020204020204" pitchFamily="34" charset="-122"/>
                <a:ea typeface="微软雅黑" panose="020B0503020204020204" pitchFamily="34" charset="-122"/>
              </a:endParaRP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并行</a:t>
              </a:r>
              <a:endParaRPr kumimoji="1" lang="zh-CN" altLang="en-US" sz="1400" b="1" dirty="0">
                <a:solidFill>
                  <a:srgbClr val="0000FF"/>
                </a:solidFill>
                <a:latin typeface="微软雅黑" panose="020B0503020204020204" pitchFamily="34" charset="-122"/>
                <a:ea typeface="微软雅黑" panose="020B0503020204020204" pitchFamily="34" charset="-122"/>
              </a:endParaRPr>
            </a:p>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通信</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4" name="Freeform 34"/>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6" name="Freeform 36"/>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zh-CN" altLang="en-US" sz="1400" b="1" dirty="0">
                  <a:latin typeface="微软雅黑" panose="020B0503020204020204" pitchFamily="34" charset="-122"/>
                  <a:ea typeface="微软雅黑" panose="020B0503020204020204" pitchFamily="34" charset="-122"/>
                </a:rPr>
                <a:t>硬件地址</a:t>
              </a:r>
              <a:endParaRPr kumimoji="1" lang="zh-CN" altLang="en-US" sz="1400" b="1" dirty="0">
                <a:latin typeface="微软雅黑" panose="020B0503020204020204" pitchFamily="34" charset="-122"/>
                <a:ea typeface="微软雅黑" panose="020B0503020204020204" pitchFamily="34" charset="-122"/>
              </a:endParaRP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en-US" altLang="zh-CN" sz="1400" b="1" dirty="0">
                  <a:latin typeface="微软雅黑" panose="020B0503020204020204" pitchFamily="34" charset="-122"/>
                  <a:ea typeface="微软雅黑" panose="020B0503020204020204" pitchFamily="34" charset="-122"/>
                </a:rPr>
                <a:t>IP </a:t>
              </a:r>
              <a:r>
                <a:rPr kumimoji="1" lang="zh-CN" altLang="en-US" sz="1400" b="1" dirty="0">
                  <a:latin typeface="微软雅黑" panose="020B0503020204020204" pitchFamily="34" charset="-122"/>
                  <a:ea typeface="微软雅黑" panose="020B0503020204020204" pitchFamily="34" charset="-122"/>
                </a:rPr>
                <a:t>地址</a:t>
              </a:r>
              <a:endParaRPr kumimoji="1" lang="zh-CN" altLang="en-US" sz="1400" b="1" dirty="0">
                <a:latin typeface="微软雅黑" panose="020B0503020204020204" pitchFamily="34" charset="-122"/>
                <a:ea typeface="微软雅黑" panose="020B0503020204020204" pitchFamily="34" charset="-122"/>
              </a:endParaRP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anose="020B0503020204020204" pitchFamily="34" charset="-122"/>
                <a:ea typeface="微软雅黑" panose="020B0503020204020204" pitchFamily="34" charset="-122"/>
              </a:rPr>
              <a:t>局域网</a:t>
            </a:r>
            <a:endParaRPr kumimoji="1" lang="zh-CN" altLang="en-US" sz="1100" b="1" dirty="0">
              <a:solidFill>
                <a:srgbClr val="3333FF"/>
              </a:solidFill>
              <a:latin typeface="微软雅黑" panose="020B0503020204020204" pitchFamily="34" charset="-122"/>
              <a:ea typeface="微软雅黑" panose="020B0503020204020204" pitchFamily="34" charset="-122"/>
            </a:endParaRP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局域网中的主机、交换机等都必须实现数据链路层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21"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endParaRPr kumimoji="1" lang="zh-CN" altLang="en-US" sz="1050" b="1" dirty="0">
                  <a:solidFill>
                    <a:srgbClr val="CC00CC"/>
                  </a:solidFill>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3" name="Freeform 548"/>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endParaRPr kumimoji="1" lang="zh-CN" altLang="en-US" sz="1050" b="1">
                  <a:solidFill>
                    <a:srgbClr val="CC00CC"/>
                  </a:solidFill>
                  <a:latin typeface="微软雅黑" panose="020B0503020204020204" pitchFamily="34" charset="-122"/>
                  <a:ea typeface="微软雅黑" panose="020B0503020204020204" pitchFamily="34" charset="-122"/>
                </a:endParaRP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重要</a:t>
            </a:r>
            <a:r>
              <a:rPr lang="zh-CN" altLang="en-US" sz="2000" b="1" dirty="0">
                <a:latin typeface="微软雅黑" panose="020B0503020204020204" pitchFamily="34" charset="-122"/>
                <a:ea typeface="微软雅黑" panose="020B0503020204020204" pitchFamily="34" charset="-122"/>
              </a:rPr>
              <a:t>功能：</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进行串行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并行转换。</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对数据进行缓存。</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在计算机的操作系统安装设备驱动程序。</a:t>
            </a:r>
            <a:endParaRPr lang="zh-CN" altLang="en-US"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实现以太网协议。</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solidFill>
                  <a:srgbClr val="0000FF"/>
                </a:solidFill>
                <a:latin typeface="微软雅黑" panose="020B0503020204020204" pitchFamily="34" charset="-122"/>
                <a:ea typeface="微软雅黑" panose="020B0503020204020204" pitchFamily="34" charset="-122"/>
              </a:rPr>
              <a:t>最早的以太网：</a:t>
            </a:r>
            <a:r>
              <a:rPr lang="zh-CN" altLang="en-US" b="1" dirty="0" smtClean="0">
                <a:latin typeface="微软雅黑" panose="020B0503020204020204" pitchFamily="34" charset="-122"/>
                <a:ea typeface="微软雅黑" panose="020B0503020204020204" pitchFamily="34" charset="-122"/>
              </a:rPr>
              <a:t>将</a:t>
            </a:r>
            <a:r>
              <a:rPr lang="zh-CN" altLang="en-US" b="1" dirty="0">
                <a:latin typeface="微软雅黑" panose="020B0503020204020204" pitchFamily="34" charset="-122"/>
                <a:ea typeface="微软雅黑" panose="020B0503020204020204" pitchFamily="34" charset="-122"/>
              </a:rPr>
              <a:t>许多计算机都连接到一根</a:t>
            </a:r>
            <a:r>
              <a:rPr lang="zh-CN" altLang="en-US" b="1" dirty="0">
                <a:solidFill>
                  <a:srgbClr val="C00000"/>
                </a:solidFill>
                <a:latin typeface="微软雅黑" panose="020B0503020204020204" pitchFamily="34" charset="-122"/>
                <a:ea typeface="微软雅黑" panose="020B0503020204020204" pitchFamily="34" charset="-122"/>
              </a:rPr>
              <a:t>总线</a:t>
            </a:r>
            <a:r>
              <a:rPr lang="zh-CN" altLang="en-US" b="1" dirty="0">
                <a:latin typeface="微软雅黑" panose="020B0503020204020204" pitchFamily="34" charset="-122"/>
                <a:ea typeface="微软雅黑" panose="020B0503020204020204" pitchFamily="34" charset="-122"/>
              </a:rPr>
              <a:t>上</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特点：</a:t>
            </a:r>
            <a:r>
              <a:rPr lang="zh-CN" altLang="en-US" b="1" dirty="0" smtClean="0">
                <a:latin typeface="微软雅黑" panose="020B0503020204020204" pitchFamily="34" charset="-122"/>
                <a:ea typeface="微软雅黑" panose="020B0503020204020204" pitchFamily="34" charset="-122"/>
              </a:rPr>
              <a:t>易于</a:t>
            </a:r>
            <a:r>
              <a:rPr lang="zh-CN" altLang="en-US" b="1" dirty="0">
                <a:latin typeface="微软雅黑" panose="020B0503020204020204" pitchFamily="34" charset="-122"/>
                <a:ea typeface="微软雅黑" panose="020B0503020204020204" pitchFamily="34" charset="-122"/>
              </a:rPr>
              <a:t>实现广播通信，</a:t>
            </a:r>
            <a:r>
              <a:rPr lang="zh-CN" altLang="en-US" b="1" dirty="0" smtClean="0">
                <a:latin typeface="微软雅黑" panose="020B0503020204020204" pitchFamily="34" charset="-122"/>
                <a:ea typeface="微软雅黑" panose="020B0503020204020204" pitchFamily="34" charset="-122"/>
              </a:rPr>
              <a:t>简单，可靠。 </a:t>
            </a:r>
            <a:endParaRPr lang="zh-CN" altLang="en-US" b="1" dirty="0">
              <a:latin typeface="微软雅黑" panose="020B0503020204020204" pitchFamily="34" charset="-122"/>
              <a:ea typeface="微软雅黑" panose="020B0503020204020204"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向所有站点</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D</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89"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9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10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pic>
        <p:nvPicPr>
          <p:cNvPr id="10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400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50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为了实现</a:t>
            </a:r>
            <a:r>
              <a:rPr lang="zh-CN" altLang="en-US" b="1" dirty="0" smtClean="0">
                <a:solidFill>
                  <a:srgbClr val="C00000"/>
                </a:solidFill>
                <a:latin typeface="微软雅黑" panose="020B0503020204020204" pitchFamily="34" charset="-122"/>
                <a:ea typeface="微软雅黑" panose="020B0503020204020204" pitchFamily="34" charset="-122"/>
              </a:rPr>
              <a:t>一对一</a:t>
            </a:r>
            <a:r>
              <a:rPr lang="zh-CN" altLang="en-US" b="1" dirty="0" smtClean="0">
                <a:latin typeface="微软雅黑" panose="020B0503020204020204" pitchFamily="34" charset="-122"/>
                <a:ea typeface="微软雅黑" panose="020B0503020204020204" pitchFamily="34" charset="-122"/>
              </a:rPr>
              <a:t>通信</a:t>
            </a:r>
            <a:r>
              <a:rPr lang="zh-CN" altLang="en-US" b="1" dirty="0">
                <a:latin typeface="微软雅黑" panose="020B0503020204020204" pitchFamily="34" charset="-122"/>
                <a:ea typeface="微软雅黑" panose="020B0503020204020204" pitchFamily="34" charset="-122"/>
              </a:rPr>
              <a:t>，将接收站的硬件</a:t>
            </a:r>
            <a:r>
              <a:rPr lang="zh-CN" altLang="en-US" b="1" dirty="0" smtClean="0">
                <a:latin typeface="微软雅黑" panose="020B0503020204020204" pitchFamily="34" charset="-122"/>
                <a:ea typeface="微软雅黑" panose="020B0503020204020204" pitchFamily="34" charset="-122"/>
              </a:rPr>
              <a:t>地址写入</a:t>
            </a:r>
            <a:r>
              <a:rPr lang="zh-CN" altLang="en-US" b="1" dirty="0">
                <a:latin typeface="微软雅黑" panose="020B0503020204020204" pitchFamily="34" charset="-122"/>
                <a:ea typeface="微软雅黑" panose="020B0503020204020204" pitchFamily="34" charset="-122"/>
              </a:rPr>
              <a:t>帧首部中的</a:t>
            </a:r>
            <a:r>
              <a:rPr lang="zh-CN" altLang="en-US" b="1" dirty="0">
                <a:solidFill>
                  <a:srgbClr val="C00000"/>
                </a:solidFill>
                <a:latin typeface="微软雅黑" panose="020B0503020204020204" pitchFamily="34" charset="-122"/>
                <a:ea typeface="微软雅黑" panose="020B0503020204020204" pitchFamily="34" charset="-122"/>
              </a:rPr>
              <a:t>目的地址</a:t>
            </a:r>
            <a:r>
              <a:rPr lang="zh-CN" altLang="en-US" b="1" dirty="0">
                <a:latin typeface="微软雅黑" panose="020B0503020204020204" pitchFamily="34" charset="-122"/>
                <a:ea typeface="微软雅黑" panose="020B0503020204020204" pitchFamily="34" charset="-122"/>
              </a:rPr>
              <a:t>字段中。仅当数据帧中的目的地址与</a:t>
            </a:r>
            <a:r>
              <a:rPr lang="zh-CN" altLang="en-US" b="1" dirty="0" smtClean="0">
                <a:solidFill>
                  <a:srgbClr val="C00000"/>
                </a:solidFill>
                <a:latin typeface="微软雅黑" panose="020B0503020204020204" pitchFamily="34" charset="-122"/>
                <a:ea typeface="微软雅黑" panose="020B0503020204020204" pitchFamily="34" charset="-122"/>
              </a:rPr>
              <a:t>适配器硬件</a:t>
            </a:r>
            <a:r>
              <a:rPr lang="zh-CN" altLang="en-US" b="1" dirty="0">
                <a:solidFill>
                  <a:srgbClr val="C00000"/>
                </a:solidFill>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一致时</a:t>
            </a:r>
            <a:r>
              <a:rPr lang="zh-CN" altLang="en-US" b="1" dirty="0" smtClean="0">
                <a:latin typeface="微软雅黑" panose="020B0503020204020204" pitchFamily="34" charset="-122"/>
                <a:ea typeface="微软雅黑" panose="020B0503020204020204" pitchFamily="34" charset="-122"/>
              </a:rPr>
              <a:t>，才能</a:t>
            </a:r>
            <a:r>
              <a:rPr lang="zh-CN" altLang="en-US" b="1" dirty="0">
                <a:latin typeface="微软雅黑" panose="020B0503020204020204" pitchFamily="34" charset="-122"/>
                <a:ea typeface="微软雅黑" panose="020B0503020204020204" pitchFamily="34" charset="-122"/>
              </a:rPr>
              <a:t>接收这个</a:t>
            </a:r>
            <a:r>
              <a:rPr lang="zh-CN" altLang="en-US" b="1" dirty="0" smtClean="0">
                <a:latin typeface="微软雅黑" panose="020B0503020204020204" pitchFamily="34" charset="-122"/>
                <a:ea typeface="微软雅黑" panose="020B0503020204020204" pitchFamily="34" charset="-122"/>
              </a:rPr>
              <a:t>数据帧。</a:t>
            </a:r>
            <a:endParaRPr lang="zh-CN" altLang="en-US" b="1" dirty="0">
              <a:latin typeface="微软雅黑" panose="020B0503020204020204" pitchFamily="34" charset="-122"/>
              <a:ea typeface="微软雅黑" panose="020B0503020204020204"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8"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3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ln>
          <a:effectLst/>
        </p:spPr>
        <p:txBody>
          <a:bodyPr wrap="non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只有 </a:t>
            </a:r>
            <a:r>
              <a:rPr lang="en-US" altLang="zh-CN" sz="1400" b="1" dirty="0">
                <a:solidFill>
                  <a:schemeClr val="bg1"/>
                </a:solidFill>
                <a:latin typeface="微软雅黑" panose="020B0503020204020204" pitchFamily="34" charset="-122"/>
                <a:ea typeface="微软雅黑" panose="020B0503020204020204" pitchFamily="34" charset="-122"/>
              </a:rPr>
              <a:t>D </a:t>
            </a:r>
            <a:r>
              <a:rPr lang="zh-CN" altLang="en-US" sz="1400" b="1" dirty="0">
                <a:solidFill>
                  <a:schemeClr val="bg1"/>
                </a:solidFill>
                <a:latin typeface="微软雅黑" panose="020B0503020204020204" pitchFamily="34" charset="-122"/>
                <a:ea typeface="微软雅黑" panose="020B0503020204020204" pitchFamily="34" charset="-122"/>
              </a:rPr>
              <a:t>接受</a:t>
            </a:r>
            <a:endParaRPr lang="zh-CN" altLang="en-US" sz="1400" b="1" dirty="0">
              <a:solidFill>
                <a:schemeClr val="bg1"/>
              </a:solidFill>
              <a:latin typeface="微软雅黑" panose="020B0503020204020204" pitchFamily="34" charset="-122"/>
              <a:ea typeface="微软雅黑" panose="020B0503020204020204" pitchFamily="34" charset="-122"/>
            </a:endParaRPr>
          </a:p>
          <a:p>
            <a:pPr algn="ctr"/>
            <a:r>
              <a:rPr lang="en-US" altLang="zh-CN" sz="1400" b="1" dirty="0">
                <a:solidFill>
                  <a:schemeClr val="bg1"/>
                </a:solidFill>
                <a:latin typeface="微软雅黑" panose="020B0503020204020204" pitchFamily="34" charset="-122"/>
                <a:ea typeface="微软雅黑" panose="020B0503020204020204" pitchFamily="34" charset="-122"/>
              </a:rPr>
              <a:t>B </a:t>
            </a:r>
            <a:r>
              <a:rPr lang="zh-CN" altLang="en-US" sz="1400" b="1" dirty="0">
                <a:solidFill>
                  <a:schemeClr val="bg1"/>
                </a:solidFill>
                <a:latin typeface="微软雅黑" panose="020B0503020204020204" pitchFamily="34" charset="-122"/>
                <a:ea typeface="微软雅黑" panose="020B0503020204020204" pitchFamily="34" charset="-122"/>
              </a:rPr>
              <a:t>发送的数据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3"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endParaRPr kumimoji="1" lang="zh-CN" altLang="en-US" sz="1400" b="1">
                  <a:solidFill>
                    <a:schemeClr val="bg1"/>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不接受</a:t>
                  </a:r>
                  <a:endParaRPr lang="zh-CN" altLang="en-US" sz="1400" b="1">
                    <a:solidFill>
                      <a:schemeClr val="bg1"/>
                    </a:solidFill>
                    <a:latin typeface="微软雅黑" panose="020B0503020204020204" pitchFamily="34" charset="-122"/>
                    <a:ea typeface="微软雅黑" panose="020B0503020204020204" pitchFamily="34" charset="-122"/>
                  </a:endParaRP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nvGrpSpPr>
                <p:cNvPr id="39" name="Group 35"/>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0" name="Group 35"/>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1" name="Group 35"/>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5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缺点</a:t>
            </a:r>
            <a:r>
              <a:rPr lang="zh-CN" altLang="en-US" b="1" dirty="0" smtClean="0">
                <a:latin typeface="微软雅黑" panose="020B0503020204020204" pitchFamily="34" charset="-122"/>
                <a:ea typeface="微软雅黑" panose="020B0503020204020204" pitchFamily="34" charset="-122"/>
              </a:rPr>
              <a:t>：多</a:t>
            </a:r>
            <a:r>
              <a:rPr lang="zh-CN" altLang="en-US" b="1" dirty="0">
                <a:latin typeface="微软雅黑" panose="020B0503020204020204" pitchFamily="34" charset="-122"/>
                <a:ea typeface="微软雅黑" panose="020B0503020204020204" pitchFamily="34" charset="-122"/>
              </a:rPr>
              <a:t>个站点同时发送时，会产生发送碰撞或冲突，导致发送失败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Freeform 19"/>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5" name="Freeform 32"/>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Freeform 29"/>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Freeform 33"/>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Freeform 34"/>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3"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E</a:t>
            </a:r>
            <a:r>
              <a:rPr kumimoji="1" lang="en-US" altLang="zh-CN" sz="1400" b="1" dirty="0" smtClean="0">
                <a:solidFill>
                  <a:srgbClr val="CC00CC"/>
                </a:solidFill>
                <a:latin typeface="微软雅黑" panose="020B0503020204020204" pitchFamily="34" charset="-122"/>
                <a:ea typeface="微软雅黑" panose="020B0503020204020204" pitchFamily="34" charset="-122"/>
              </a:rPr>
              <a:t>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smtClean="0">
                <a:solidFill>
                  <a:srgbClr val="CC00CC"/>
                </a:solidFill>
                <a:latin typeface="微软雅黑" panose="020B0503020204020204" pitchFamily="34" charset="-122"/>
                <a:ea typeface="微软雅黑" panose="020B0503020204020204" pitchFamily="34" charset="-122"/>
              </a:rPr>
              <a:t>A</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sp>
        <p:nvSpPr>
          <p:cNvPr id="35" name="Freeform 32"/>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Freeform 33"/>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34"/>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5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采用较为灵活的</a:t>
            </a:r>
            <a:r>
              <a:rPr lang="zh-CN" altLang="en-US" sz="2000" b="1" dirty="0">
                <a:solidFill>
                  <a:srgbClr val="C00000"/>
                </a:solidFill>
                <a:latin typeface="微软雅黑" panose="020B0503020204020204" pitchFamily="34" charset="-122"/>
                <a:ea typeface="微软雅黑" panose="020B0503020204020204" pitchFamily="34" charset="-122"/>
              </a:rPr>
              <a:t>无连接的工作</a:t>
            </a:r>
            <a:r>
              <a:rPr lang="zh-CN" altLang="en-US" sz="2000" b="1" dirty="0" smtClean="0">
                <a:solidFill>
                  <a:srgbClr val="C00000"/>
                </a:solidFill>
                <a:latin typeface="微软雅黑" panose="020B0503020204020204" pitchFamily="34" charset="-122"/>
                <a:ea typeface="微软雅黑" panose="020B0503020204020204" pitchFamily="34" charset="-122"/>
              </a:rPr>
              <a:t>方式。</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不必先建立连接就可以直接发送数据。</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对发送的数据帧不进行编号，也不要求对方发回确认</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采取的 </a:t>
            </a:r>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种重要措施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的数据都使用</a:t>
            </a:r>
            <a:r>
              <a:rPr lang="zh-CN" altLang="en-US" sz="2000" b="1" dirty="0">
                <a:solidFill>
                  <a:srgbClr val="C00000"/>
                </a:solidFill>
                <a:latin typeface="微软雅黑" panose="020B0503020204020204" pitchFamily="34" charset="-122"/>
                <a:ea typeface="微软雅黑" panose="020B0503020204020204" pitchFamily="34" charset="-122"/>
              </a:rPr>
              <a:t>曼彻斯特</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(Manchester) </a:t>
            </a:r>
            <a:r>
              <a:rPr lang="zh-CN" altLang="en-US" sz="2000" b="1" dirty="0" smtClean="0">
                <a:latin typeface="微软雅黑" panose="020B0503020204020204" pitchFamily="34" charset="-122"/>
                <a:ea typeface="微软雅黑" panose="020B0503020204020204" pitchFamily="34" charset="-122"/>
              </a:rPr>
              <a:t>编码。</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以太网采取了两种重要的</a:t>
            </a:r>
            <a:r>
              <a:rPr lang="zh-CN" altLang="en-US" sz="2000" b="1" dirty="0" smtClean="0">
                <a:solidFill>
                  <a:schemeClr val="bg1"/>
                </a:solidFill>
                <a:latin typeface="微软雅黑" panose="020B0503020204020204" pitchFamily="34" charset="-122"/>
                <a:ea typeface="微软雅黑" panose="020B0503020204020204" pitchFamily="34" charset="-122"/>
              </a:rPr>
              <a:t>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anose="02010609060101010101"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anose="020F0704030504030204" pitchFamily="34" charset="0"/>
                </a:rPr>
                <a:t>1</a:t>
              </a:r>
              <a:endParaRPr kumimoji="1" lang="en-US" altLang="zh-CN" sz="1600" b="1">
                <a:latin typeface="Arial Rounded MT Bold" panose="020F0704030504030204" pitchFamily="34" charset="0"/>
              </a:endParaRP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endParaRPr kumimoji="1" lang="en-US" altLang="zh-CN" sz="1600" b="1" dirty="0">
                <a:latin typeface="Arial Rounded MT Bold" panose="020F0704030504030204" pitchFamily="34" charset="0"/>
              </a:endParaRP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0</a:t>
              </a:r>
              <a:endParaRPr kumimoji="1" lang="en-US" altLang="zh-CN" sz="1600" b="1">
                <a:latin typeface="Arial Rounded MT Bold" panose="020F0704030504030204" pitchFamily="34" charset="0"/>
              </a:endParaRP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endParaRPr kumimoji="1" lang="en-US" altLang="zh-CN" sz="1600" b="1" dirty="0">
                <a:latin typeface="Arial Rounded MT Bold" panose="020F0704030504030204" pitchFamily="34" charset="0"/>
              </a:endParaRPr>
            </a:p>
          </p:txBody>
        </p:sp>
        <p:sp>
          <p:nvSpPr>
            <p:cNvPr id="22"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grpSp>
          <p:nvGrpSpPr>
            <p:cNvPr id="27" name="Group 65"/>
            <p:cNvGrpSpPr/>
            <p:nvPr/>
          </p:nvGrpSpPr>
          <p:grpSpPr bwMode="auto">
            <a:xfrm>
              <a:off x="2062492" y="3766245"/>
              <a:ext cx="7483921" cy="690711"/>
              <a:chOff x="1255" y="2804"/>
              <a:chExt cx="4461" cy="258"/>
            </a:xfrm>
          </p:grpSpPr>
          <p:sp>
            <p:nvSpPr>
              <p:cNvPr id="31"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anose="020B0503020204020204" pitchFamily="34" charset="-122"/>
                <a:ea typeface="微软雅黑" panose="020B0503020204020204" pitchFamily="34" charset="-122"/>
              </a:rPr>
              <a:t>曼彻斯特编码</a:t>
            </a:r>
            <a:r>
              <a:rPr lang="zh-CN" altLang="en-US" b="1" dirty="0" smtClean="0">
                <a:solidFill>
                  <a:srgbClr val="FFC000"/>
                </a:solidFill>
                <a:latin typeface="微软雅黑" panose="020B0503020204020204" pitchFamily="34" charset="-122"/>
                <a:ea typeface="微软雅黑" panose="020B0503020204020204" pitchFamily="34" charset="-122"/>
              </a:rPr>
              <a:t>缺点：</a:t>
            </a:r>
            <a:r>
              <a:rPr lang="zh-CN" altLang="en-US" b="1" dirty="0" smtClean="0">
                <a:solidFill>
                  <a:schemeClr val="bg1"/>
                </a:solidFill>
                <a:latin typeface="微软雅黑" panose="020B0503020204020204" pitchFamily="34" charset="-122"/>
                <a:ea typeface="微软雅黑" panose="020B0503020204020204" pitchFamily="34" charset="-122"/>
              </a:rPr>
              <a:t>所</a:t>
            </a:r>
            <a:r>
              <a:rPr lang="zh-CN" altLang="en-US" b="1" dirty="0">
                <a:solidFill>
                  <a:schemeClr val="bg1"/>
                </a:solidFill>
                <a:latin typeface="微软雅黑" panose="020B0503020204020204" pitchFamily="34" charset="-122"/>
                <a:ea typeface="微软雅黑" panose="020B0503020204020204" pitchFamily="34" charset="-122"/>
              </a:rPr>
              <a:t>占的频带宽度比原始的基带信号</a:t>
            </a:r>
            <a:r>
              <a:rPr lang="zh-CN" altLang="en-US" b="1" dirty="0">
                <a:solidFill>
                  <a:srgbClr val="FFFF00"/>
                </a:solidFill>
                <a:latin typeface="微软雅黑" panose="020B0503020204020204" pitchFamily="34" charset="-122"/>
                <a:ea typeface="微软雅黑" panose="020B0503020204020204" pitchFamily="34" charset="-122"/>
              </a:rPr>
              <a:t>增加了一倍。</a:t>
            </a:r>
            <a:endParaRPr lang="zh-CN" altLang="en-US"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CSMA/CD (</a:t>
            </a:r>
            <a:r>
              <a:rPr lang="en-US" altLang="zh-CN" sz="2000" b="1" dirty="0">
                <a:latin typeface="微软雅黑" panose="020B0503020204020204" pitchFamily="34" charset="-122"/>
                <a:ea typeface="微软雅黑" panose="020B0503020204020204" pitchFamily="34" charset="-122"/>
              </a:rPr>
              <a:t>Carrier Sense Multiple Access with Collision Detection)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highlight>
                  <a:srgbClr val="FFFF00"/>
                </a:highlight>
                <a:latin typeface="微软雅黑" panose="020B0503020204020204" pitchFamily="34" charset="-122"/>
                <a:ea typeface="微软雅黑" panose="020B0503020204020204" pitchFamily="34" charset="-122"/>
              </a:rPr>
              <a:t>载波监听多点接入 </a:t>
            </a:r>
            <a:r>
              <a:rPr lang="en-US" altLang="zh-CN" sz="2000" b="1" dirty="0">
                <a:solidFill>
                  <a:srgbClr val="0000FF"/>
                </a:solidFill>
                <a:highlight>
                  <a:srgbClr val="FFFF00"/>
                </a:highlight>
                <a:latin typeface="微软雅黑" panose="020B0503020204020204" pitchFamily="34" charset="-122"/>
                <a:ea typeface="微软雅黑" panose="020B0503020204020204" pitchFamily="34" charset="-122"/>
              </a:rPr>
              <a:t>/ </a:t>
            </a:r>
            <a:r>
              <a:rPr lang="zh-CN" altLang="en-US" sz="2000" b="1" dirty="0">
                <a:solidFill>
                  <a:srgbClr val="0000FF"/>
                </a:solidFill>
                <a:highlight>
                  <a:srgbClr val="FFFF00"/>
                </a:highlight>
                <a:latin typeface="微软雅黑" panose="020B0503020204020204" pitchFamily="34" charset="-122"/>
                <a:ea typeface="微软雅黑" panose="020B0503020204020204" pitchFamily="34" charset="-122"/>
              </a:rPr>
              <a:t>碰撞</a:t>
            </a:r>
            <a:r>
              <a:rPr lang="zh-CN" altLang="en-US" sz="2000" b="1" dirty="0" smtClean="0">
                <a:solidFill>
                  <a:srgbClr val="0000FF"/>
                </a:solidFill>
                <a:highlight>
                  <a:srgbClr val="FFFF00"/>
                </a:highlight>
                <a:latin typeface="微软雅黑" panose="020B0503020204020204" pitchFamily="34" charset="-122"/>
                <a:ea typeface="微软雅黑" panose="020B0503020204020204" pitchFamily="34" charset="-122"/>
              </a:rPr>
              <a:t>检测。</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多点接入</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highlight>
                  <a:srgbClr val="FFFF00"/>
                </a:highlight>
                <a:latin typeface="微软雅黑" panose="020B0503020204020204" pitchFamily="34" charset="-122"/>
                <a:ea typeface="微软雅黑" panose="020B0503020204020204" pitchFamily="34" charset="-122"/>
              </a:rPr>
              <a:t>说明这是总线型</a:t>
            </a:r>
            <a:r>
              <a:rPr lang="zh-CN" altLang="en-US" sz="2000" b="1" dirty="0" smtClean="0">
                <a:highlight>
                  <a:srgbClr val="FFFF00"/>
                </a:highlight>
                <a:latin typeface="微软雅黑" panose="020B0503020204020204" pitchFamily="34" charset="-122"/>
                <a:ea typeface="微软雅黑" panose="020B0503020204020204" pitchFamily="34" charset="-122"/>
              </a:rPr>
              <a:t>网络。</a:t>
            </a:r>
            <a:r>
              <a:rPr lang="zh-CN" altLang="en-US" sz="2000" b="1" dirty="0" smtClean="0">
                <a:latin typeface="微软雅黑" panose="020B0503020204020204" pitchFamily="34" charset="-122"/>
                <a:ea typeface="微软雅黑" panose="020B0503020204020204" pitchFamily="34" charset="-122"/>
              </a:rPr>
              <a:t>许多</a:t>
            </a:r>
            <a:r>
              <a:rPr lang="zh-CN" altLang="en-US" sz="2000" b="1" dirty="0">
                <a:latin typeface="微软雅黑" panose="020B0503020204020204" pitchFamily="34" charset="-122"/>
                <a:ea typeface="微软雅黑" panose="020B0503020204020204" pitchFamily="34" charset="-122"/>
              </a:rPr>
              <a:t>计算机以多点接入的方式连接在一根总线上。</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载波监听：</a:t>
            </a:r>
            <a:r>
              <a:rPr lang="zh-CN" altLang="en-US" sz="2000" b="1" dirty="0" smtClean="0">
                <a:latin typeface="微软雅黑" panose="020B0503020204020204" pitchFamily="34" charset="-122"/>
                <a:ea typeface="微软雅黑" panose="020B0503020204020204" pitchFamily="34" charset="-122"/>
              </a:rPr>
              <a:t>即“</a:t>
            </a:r>
            <a:r>
              <a:rPr lang="zh-CN" altLang="en-US" sz="2000" b="1" dirty="0">
                <a:highlight>
                  <a:srgbClr val="FFFF00"/>
                </a:highlight>
                <a:latin typeface="微软雅黑" panose="020B0503020204020204" pitchFamily="34" charset="-122"/>
                <a:ea typeface="微软雅黑" panose="020B0503020204020204" pitchFamily="34" charset="-122"/>
              </a:rPr>
              <a:t>边发送边监听”</a:t>
            </a:r>
            <a:r>
              <a:rPr lang="zh-CN" altLang="en-US" sz="2000" b="1" dirty="0">
                <a:latin typeface="微软雅黑" panose="020B0503020204020204" pitchFamily="34" charset="-122"/>
                <a:ea typeface="微软雅黑" panose="020B0503020204020204" pitchFamily="34" charset="-122"/>
              </a:rPr>
              <a:t>。不管在想要发送数据之前，还是在发送数据之中，每个站都必须不停地检测信道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碰撞检测</a:t>
            </a:r>
            <a:r>
              <a:rPr lang="zh-CN" altLang="en-US" sz="2000" b="1" dirty="0" smtClean="0">
                <a:solidFill>
                  <a:srgbClr val="C00000"/>
                </a:solidFill>
                <a:highlight>
                  <a:srgbClr val="FFFF00"/>
                </a:highlight>
                <a:latin typeface="微软雅黑" panose="020B0503020204020204" pitchFamily="34" charset="-122"/>
                <a:ea typeface="微软雅黑" panose="020B0503020204020204" pitchFamily="34" charset="-122"/>
              </a:rPr>
              <a:t>：</a:t>
            </a:r>
            <a:r>
              <a:rPr lang="zh-CN" altLang="en-US" sz="2000" b="1" dirty="0" smtClean="0">
                <a:highlight>
                  <a:srgbClr val="FFFF00"/>
                </a:highlight>
                <a:latin typeface="微软雅黑" panose="020B0503020204020204" pitchFamily="34" charset="-122"/>
                <a:ea typeface="微软雅黑" panose="020B0503020204020204" pitchFamily="34" charset="-122"/>
              </a:rPr>
              <a:t>适配器</a:t>
            </a:r>
            <a:r>
              <a:rPr lang="zh-CN" altLang="en-US" sz="2000" b="1" dirty="0">
                <a:highlight>
                  <a:srgbClr val="FFFF00"/>
                </a:highlight>
                <a:latin typeface="微软雅黑" panose="020B0503020204020204" pitchFamily="34" charset="-122"/>
                <a:ea typeface="微软雅黑" panose="020B0503020204020204" pitchFamily="34" charset="-122"/>
              </a:rPr>
              <a:t>边发送</a:t>
            </a:r>
            <a:r>
              <a:rPr lang="zh-CN" altLang="en-US" sz="2000" b="1" dirty="0" smtClean="0">
                <a:highlight>
                  <a:srgbClr val="FFFF00"/>
                </a:highlight>
                <a:latin typeface="微软雅黑" panose="020B0503020204020204" pitchFamily="34" charset="-122"/>
                <a:ea typeface="微软雅黑" panose="020B0503020204020204" pitchFamily="34" charset="-122"/>
              </a:rPr>
              <a:t>数据，边</a:t>
            </a:r>
            <a:r>
              <a:rPr lang="zh-CN" altLang="en-US" sz="2000" b="1" dirty="0">
                <a:highlight>
                  <a:srgbClr val="FFFF00"/>
                </a:highlight>
                <a:latin typeface="微软雅黑" panose="020B0503020204020204" pitchFamily="34" charset="-122"/>
                <a:ea typeface="微软雅黑" panose="020B0503020204020204" pitchFamily="34" charset="-122"/>
              </a:rPr>
              <a:t>检测信道上的信号电压的变化情况。电压摆动值超过一定的门限值时，就认为总线上至少有两个站同时在发送数据，表明产生了</a:t>
            </a:r>
            <a:r>
              <a:rPr lang="zh-CN" altLang="en-US" sz="2000" b="1" dirty="0" smtClean="0">
                <a:highlight>
                  <a:srgbClr val="FFFF00"/>
                </a:highlight>
                <a:latin typeface="微软雅黑" panose="020B0503020204020204" pitchFamily="34" charset="-122"/>
                <a:ea typeface="微软雅黑" panose="020B0503020204020204" pitchFamily="34" charset="-122"/>
              </a:rPr>
              <a:t>碰撞（或冲突）</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适配器立即停止</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等待</a:t>
            </a:r>
            <a:r>
              <a:rPr lang="zh-CN" altLang="en-US" sz="2000" b="1" dirty="0">
                <a:latin typeface="微软雅黑" panose="020B0503020204020204" pitchFamily="34" charset="-122"/>
                <a:ea typeface="微软雅黑" panose="020B0503020204020204" pitchFamily="34" charset="-122"/>
              </a:rPr>
              <a:t>一段随机时间后再次发送。</a:t>
            </a:r>
            <a:endParaRPr lang="zh-CN" altLang="en-US" sz="2000" b="1" dirty="0">
              <a:latin typeface="微软雅黑" panose="020B0503020204020204" pitchFamily="34" charset="-122"/>
              <a:ea typeface="微软雅黑" panose="020B0503020204020204" pitchFamily="34" charset="-122"/>
            </a:endParaRP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检测到碰撞后</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协议工作流程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开始</a:t>
            </a:r>
            <a:r>
              <a:rPr lang="zh-CN" altLang="en-US" sz="1200" b="1" dirty="0" smtClean="0">
                <a:solidFill>
                  <a:schemeClr val="bg1"/>
                </a:solidFill>
                <a:latin typeface="微软雅黑" panose="020B0503020204020204" pitchFamily="34" charset="-122"/>
                <a:ea typeface="微软雅黑" panose="020B0503020204020204" pitchFamily="34" charset="-122"/>
              </a:rPr>
              <a:t>发送，</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a:t>
            </a:r>
            <a:endParaRPr lang="zh-CN" altLang="en-US" sz="1200" b="1"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为什么要进行碰撞检测</a:t>
            </a:r>
            <a:r>
              <a:rPr lang="zh-CN" altLang="en-US" sz="2000" b="1" dirty="0" smtClean="0">
                <a:solidFill>
                  <a:schemeClr val="bg1"/>
                </a:solidFill>
                <a:latin typeface="微软雅黑" panose="020B0503020204020204" pitchFamily="34" charset="-122"/>
                <a:ea typeface="微软雅黑" panose="020B0503020204020204" pitchFamily="34" charset="-122"/>
              </a:rPr>
              <a:t>？ 因为信号</a:t>
            </a:r>
            <a:r>
              <a:rPr lang="zh-CN" altLang="en-US" sz="2000" b="1" dirty="0">
                <a:solidFill>
                  <a:srgbClr val="FFFF00"/>
                </a:solidFill>
                <a:latin typeface="微软雅黑" panose="020B0503020204020204" pitchFamily="34" charset="-122"/>
                <a:ea typeface="微软雅黑" panose="020B0503020204020204" pitchFamily="34" charset="-122"/>
              </a:rPr>
              <a:t>传播时延</a:t>
            </a:r>
            <a:r>
              <a:rPr lang="zh-CN" altLang="en-US" sz="2000" b="1" dirty="0">
                <a:solidFill>
                  <a:schemeClr val="bg1"/>
                </a:solidFill>
                <a:latin typeface="微软雅黑" panose="020B0503020204020204" pitchFamily="34" charset="-122"/>
                <a:ea typeface="微软雅黑" panose="020B0503020204020204" pitchFamily="34" charset="-122"/>
              </a:rPr>
              <a:t>对载波</a:t>
            </a:r>
            <a:r>
              <a:rPr lang="zh-CN" altLang="en-US" sz="2000" b="1" dirty="0" smtClean="0">
                <a:solidFill>
                  <a:schemeClr val="bg1"/>
                </a:solidFill>
                <a:latin typeface="微软雅黑" panose="020B0503020204020204" pitchFamily="34" charset="-122"/>
                <a:ea typeface="微软雅黑" panose="020B0503020204020204" pitchFamily="34" charset="-122"/>
              </a:rPr>
              <a:t>监听产生了影响</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anose="020B0503020204020204" pitchFamily="34" charset="-122"/>
                <a:ea typeface="微软雅黑" panose="020B0503020204020204" pitchFamily="34" charset="-122"/>
              </a:rPr>
              <a:t>1 km</a:t>
            </a:r>
            <a:endParaRPr kumimoji="1" lang="en-US" altLang="zh-CN" sz="1400" b="1" dirty="0">
              <a:solidFill>
                <a:srgbClr val="CC3300"/>
              </a:solidFill>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A</a:t>
            </a:r>
            <a:endParaRPr kumimoji="1" lang="en-US" altLang="zh-CN" sz="1600" b="1" dirty="0">
              <a:latin typeface="微软雅黑" panose="020B0503020204020204" pitchFamily="34" charset="-122"/>
              <a:ea typeface="微软雅黑" panose="020B0503020204020204" pitchFamily="34" charset="-122"/>
            </a:endParaRP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B</a:t>
            </a:r>
            <a:endParaRPr kumimoji="1" lang="en-US" altLang="zh-CN" sz="1600" b="1" dirty="0">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anose="020B0503020204020204" pitchFamily="34" charset="-122"/>
                <a:ea typeface="微软雅黑" panose="020B0503020204020204" pitchFamily="34" charset="-122"/>
              </a:rPr>
              <a:t>t</a:t>
            </a:r>
            <a:endParaRPr kumimoji="1" lang="en-US" altLang="zh-CN" sz="1600" b="1" i="1" dirty="0">
              <a:latin typeface="微软雅黑" panose="020B0503020204020204" pitchFamily="34" charset="-122"/>
              <a:ea typeface="微软雅黑" panose="020B0503020204020204" pitchFamily="34" charset="-122"/>
            </a:endParaRP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19" name="Group 13"/>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ln>
            <a:effectLst/>
          </p:spPr>
          <p:txBody>
            <a:bodyPr wrap="none" anchor="ctr"/>
            <a:lstStyle/>
            <a:p>
              <a:pPr algn="ct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碰撞</a:t>
              </a:r>
              <a:endParaRPr kumimoji="1"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22" name="Group 16"/>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2</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 </a:t>
              </a:r>
              <a:endPar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24" name="Line 18"/>
            <p:cNvSpPr>
              <a:spLocks noChangeShapeType="1"/>
            </p:cNvSpPr>
            <p:nvPr/>
          </p:nvSpPr>
          <p:spPr bwMode="auto">
            <a:xfrm>
              <a:off x="913" y="1417"/>
              <a:ext cx="26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25" name="Group 19"/>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28" name="Group 22"/>
          <p:cNvGrpSpPr/>
          <p:nvPr/>
        </p:nvGrpSpPr>
        <p:grpSpPr bwMode="auto">
          <a:xfrm>
            <a:off x="4869926" y="1213686"/>
            <a:ext cx="1678809" cy="1020607"/>
            <a:chOff x="4167" y="-90"/>
            <a:chExt cx="1652" cy="1088"/>
          </a:xfrm>
        </p:grpSpPr>
        <p:grpSp>
          <p:nvGrpSpPr>
            <p:cNvPr id="29" name="Group 23"/>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600" b="1" dirty="0">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600" b="1" baseline="30000" dirty="0">
                    <a:latin typeface="微软雅黑" panose="020B0503020204020204" pitchFamily="34" charset="-122"/>
                    <a:ea typeface="微软雅黑" panose="020B0503020204020204" pitchFamily="34" charset="-122"/>
                  </a:rPr>
                  <a:t> </a:t>
                </a:r>
                <a:endParaRPr kumimoji="1" lang="en-US" altLang="zh-CN" sz="1600" b="1" baseline="30000" dirty="0">
                  <a:latin typeface="微软雅黑" panose="020B0503020204020204" pitchFamily="34" charset="-122"/>
                  <a:ea typeface="微软雅黑" panose="020B0503020204020204" pitchFamily="34" charset="-122"/>
                </a:endParaRPr>
              </a:p>
            </p:txBody>
          </p:sp>
        </p:grpSp>
        <p:grpSp>
          <p:nvGrpSpPr>
            <p:cNvPr id="30" name="Group 26"/>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smtClean="0">
                    <a:solidFill>
                      <a:srgbClr val="000099"/>
                    </a:solidFill>
                    <a:latin typeface="微软雅黑" panose="020B0503020204020204" pitchFamily="34" charset="-122"/>
                    <a:ea typeface="微软雅黑" panose="020B0503020204020204" pitchFamily="34" charset="-122"/>
                  </a:rPr>
                  <a:t>B </a:t>
                </a:r>
                <a:r>
                  <a:rPr kumimoji="1" lang="zh-CN" altLang="en-US" sz="1400" b="1" dirty="0" smtClean="0">
                    <a:solidFill>
                      <a:srgbClr val="000099"/>
                    </a:solidFill>
                    <a:latin typeface="微软雅黑" panose="020B0503020204020204" pitchFamily="34" charset="-122"/>
                    <a:ea typeface="微软雅黑" panose="020B0503020204020204" pitchFamily="34" charset="-122"/>
                  </a:rPr>
                  <a:t>在 </a:t>
                </a:r>
                <a:r>
                  <a:rPr kumimoji="1" lang="en-US" altLang="zh-CN" sz="1400" b="1" dirty="0" smtClean="0">
                    <a:solidFill>
                      <a:srgbClr val="000099"/>
                    </a:solidFill>
                    <a:latin typeface="微软雅黑" panose="020B0503020204020204" pitchFamily="34" charset="-122"/>
                    <a:ea typeface="微软雅黑" panose="020B0503020204020204" pitchFamily="34" charset="-122"/>
                  </a:rPr>
                  <a:t>A </a:t>
                </a:r>
                <a:r>
                  <a:rPr kumimoji="1" lang="zh-CN" altLang="en-US" sz="1400" b="1" dirty="0" smtClean="0">
                    <a:solidFill>
                      <a:srgbClr val="000099"/>
                    </a:solidFill>
                    <a:latin typeface="微软雅黑" panose="020B0503020204020204" pitchFamily="34" charset="-122"/>
                    <a:ea typeface="微软雅黑" panose="020B0503020204020204" pitchFamily="34" charset="-122"/>
                  </a:rPr>
                  <a:t>信号到达前发送</a:t>
                </a:r>
                <a:r>
                  <a:rPr kumimoji="1" lang="zh-CN" altLang="en-US" sz="1400" b="1" dirty="0">
                    <a:solidFill>
                      <a:srgbClr val="000099"/>
                    </a:solidFill>
                    <a:latin typeface="微软雅黑" panose="020B0503020204020204" pitchFamily="34" charset="-122"/>
                    <a:ea typeface="微软雅黑" panose="020B0503020204020204" pitchFamily="34" charset="-122"/>
                  </a:rPr>
                  <a:t>数据</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grpSp>
      <p:grpSp>
        <p:nvGrpSpPr>
          <p:cNvPr id="35" name="Group 29"/>
          <p:cNvGrpSpPr/>
          <p:nvPr/>
        </p:nvGrpSpPr>
        <p:grpSpPr bwMode="auto">
          <a:xfrm>
            <a:off x="3713462" y="2100154"/>
            <a:ext cx="2161515" cy="917417"/>
            <a:chOff x="3029" y="855"/>
            <a:chExt cx="2127" cy="978"/>
          </a:xfrm>
        </p:grpSpPr>
        <p:grpSp>
          <p:nvGrpSpPr>
            <p:cNvPr id="36" name="Group 30"/>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B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endParaRP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0</a:t>
            </a:r>
            <a:endParaRPr kumimoji="1" lang="en-US" altLang="zh-CN" sz="1400" b="1" baseline="30000" dirty="0">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单程端到端</a:t>
            </a:r>
            <a:endParaRPr lang="zh-CN" altLang="en-US" sz="1400" b="1" dirty="0">
              <a:solidFill>
                <a:srgbClr val="0000FF"/>
              </a:solidFill>
              <a:latin typeface="微软雅黑" panose="020B0503020204020204" pitchFamily="34" charset="-122"/>
              <a:ea typeface="微软雅黑" panose="020B0503020204020204" pitchFamily="34" charset="-122"/>
            </a:endParaRPr>
          </a:p>
          <a:p>
            <a:r>
              <a:rPr lang="zh-CN" altLang="en-US" sz="1400" b="1" dirty="0">
                <a:solidFill>
                  <a:srgbClr val="0000FF"/>
                </a:solidFill>
                <a:latin typeface="微软雅黑" panose="020B0503020204020204" pitchFamily="34" charset="-122"/>
                <a:ea typeface="微软雅黑" panose="020B0503020204020204" pitchFamily="34" charset="-122"/>
              </a:rPr>
              <a:t>传播时延记</a:t>
            </a:r>
            <a:r>
              <a:rPr lang="zh-CN" altLang="en-US" sz="1400" b="1" dirty="0" smtClean="0">
                <a:solidFill>
                  <a:srgbClr val="0000FF"/>
                </a:solidFill>
                <a:latin typeface="微软雅黑" panose="020B0503020204020204" pitchFamily="34" charset="-122"/>
                <a:ea typeface="微软雅黑" panose="020B0503020204020204" pitchFamily="34" charset="-122"/>
              </a:rPr>
              <a:t>为 </a:t>
            </a:r>
            <a:r>
              <a:rPr lang="zh-CN" altLang="en-US" sz="1400"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1" dirty="0" smtClean="0">
                <a:solidFill>
                  <a:srgbClr val="0000FF"/>
                </a:solidFill>
                <a:latin typeface="微软雅黑" panose="020B0503020204020204" pitchFamily="34" charset="-122"/>
                <a:ea typeface="微软雅黑" panose="020B0503020204020204" pitchFamily="34" charset="-122"/>
              </a:rPr>
              <a:t>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anose="020B0503020204020204" pitchFamily="34" charset="-122"/>
                  <a:ea typeface="微软雅黑" panose="020B0503020204020204" pitchFamily="34" charset="-122"/>
                </a:rPr>
                <a:t>A </a:t>
              </a:r>
              <a:r>
                <a:rPr lang="zh-CN" altLang="en-US" b="1" dirty="0" smtClean="0">
                  <a:solidFill>
                    <a:schemeClr val="bg1"/>
                  </a:solidFill>
                  <a:latin typeface="微软雅黑" panose="020B0503020204020204" pitchFamily="34" charset="-122"/>
                  <a:ea typeface="微软雅黑" panose="020B0503020204020204" pitchFamily="34" charset="-122"/>
                </a:rPr>
                <a:t>需要</a:t>
              </a:r>
              <a:r>
                <a:rPr lang="zh-CN" altLang="en-US" b="1" dirty="0">
                  <a:solidFill>
                    <a:srgbClr val="FFFF00"/>
                  </a:solidFill>
                  <a:latin typeface="微软雅黑" panose="020B0503020204020204" pitchFamily="34" charset="-122"/>
                  <a:ea typeface="微软雅黑" panose="020B0503020204020204" pitchFamily="34" charset="-122"/>
                </a:rPr>
                <a:t>单程传播时延的 </a:t>
              </a:r>
              <a:r>
                <a:rPr lang="en-US" altLang="zh-CN" b="1" dirty="0">
                  <a:solidFill>
                    <a:srgbClr val="FFFF00"/>
                  </a:solidFill>
                  <a:latin typeface="微软雅黑" panose="020B0503020204020204" pitchFamily="34" charset="-122"/>
                  <a:ea typeface="微软雅黑" panose="020B0503020204020204" pitchFamily="34" charset="-122"/>
                </a:rPr>
                <a:t>2 </a:t>
              </a:r>
              <a:r>
                <a:rPr lang="zh-CN" altLang="en-US" b="1" dirty="0">
                  <a:solidFill>
                    <a:srgbClr val="FFFF00"/>
                  </a:solidFill>
                  <a:latin typeface="微软雅黑" panose="020B0503020204020204" pitchFamily="34" charset="-122"/>
                  <a:ea typeface="微软雅黑" panose="020B0503020204020204" pitchFamily="34" charset="-122"/>
                </a:rPr>
                <a:t>倍</a:t>
              </a:r>
              <a:r>
                <a:rPr lang="zh-CN" altLang="en-US" b="1" dirty="0">
                  <a:solidFill>
                    <a:schemeClr val="bg1"/>
                  </a:solidFill>
                  <a:latin typeface="微软雅黑" panose="020B0503020204020204" pitchFamily="34" charset="-122"/>
                  <a:ea typeface="微软雅黑" panose="020B0503020204020204" pitchFamily="34" charset="-122"/>
                </a:rPr>
                <a:t>的时间</a:t>
              </a:r>
              <a:r>
                <a:rPr lang="zh-CN" altLang="en-US" b="1" dirty="0" smtClean="0">
                  <a:solidFill>
                    <a:schemeClr val="bg1"/>
                  </a:solidFill>
                  <a:latin typeface="微软雅黑" panose="020B0503020204020204" pitchFamily="34" charset="-122"/>
                  <a:ea typeface="微软雅黑" panose="020B0503020204020204" pitchFamily="34" charset="-122"/>
                </a:rPr>
                <a:t>，才能</a:t>
              </a:r>
              <a:r>
                <a:rPr lang="zh-CN" altLang="en-US" b="1" dirty="0">
                  <a:solidFill>
                    <a:schemeClr val="bg1"/>
                  </a:solidFill>
                  <a:latin typeface="微软雅黑" panose="020B0503020204020204" pitchFamily="34" charset="-122"/>
                  <a:ea typeface="微软雅黑" panose="020B0503020204020204" pitchFamily="34" charset="-122"/>
                </a:rPr>
                <a:t>检测到与 </a:t>
              </a:r>
              <a:r>
                <a:rPr lang="en-US" altLang="zh-CN" b="1" dirty="0">
                  <a:solidFill>
                    <a:schemeClr val="bg1"/>
                  </a:solidFill>
                  <a:latin typeface="微软雅黑" panose="020B0503020204020204" pitchFamily="34" charset="-122"/>
                  <a:ea typeface="微软雅黑" panose="020B0503020204020204" pitchFamily="34" charset="-122"/>
                </a:rPr>
                <a:t>B </a:t>
              </a:r>
              <a:r>
                <a:rPr lang="zh-CN" altLang="en-US" b="1" dirty="0">
                  <a:solidFill>
                    <a:schemeClr val="bg1"/>
                  </a:solidFill>
                  <a:latin typeface="微软雅黑" panose="020B0503020204020204" pitchFamily="34" charset="-122"/>
                  <a:ea typeface="微软雅黑" panose="020B0503020204020204" pitchFamily="34" charset="-122"/>
                </a:rPr>
                <a:t>的发送产生了</a:t>
              </a:r>
              <a:r>
                <a:rPr lang="zh-CN" altLang="en-US" b="1" dirty="0" smtClean="0">
                  <a:solidFill>
                    <a:schemeClr val="bg1"/>
                  </a:solidFill>
                  <a:latin typeface="微软雅黑" panose="020B0503020204020204" pitchFamily="34" charset="-122"/>
                  <a:ea typeface="微软雅黑" panose="020B0503020204020204" pitchFamily="34" charset="-122"/>
                </a:rPr>
                <a:t>冲突。</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a:t>
            </a:r>
            <a:r>
              <a:rPr lang="zh-CN" altLang="en-US" sz="2000" b="1" dirty="0" smtClean="0">
                <a:solidFill>
                  <a:schemeClr val="bg1"/>
                </a:solidFill>
                <a:ea typeface="微软雅黑" panose="020B0503020204020204" pitchFamily="34" charset="-122"/>
              </a:rPr>
              <a:t>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anose="020B0503020204020204" pitchFamily="34" charset="-122"/>
                <a:ea typeface="微软雅黑" panose="020B0503020204020204" pitchFamily="34" charset="-122"/>
              </a:rPr>
              <a:t>数据链路层</a:t>
            </a:r>
            <a:r>
              <a:rPr lang="zh-CN" altLang="zh-CN" sz="1600" b="1" dirty="0">
                <a:latin typeface="微软雅黑" panose="020B0503020204020204" pitchFamily="34" charset="-122"/>
                <a:ea typeface="微软雅黑" panose="020B0503020204020204" pitchFamily="34" charset="-122"/>
              </a:rPr>
              <a:t>的地位</a:t>
            </a:r>
            <a:endParaRPr lang="zh-CN" altLang="en-US" sz="16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从层次上来看数据的流动</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的端到端往返</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en-US" altLang="zh-CN" sz="2000" b="1" i="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争用期</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C00000"/>
                </a:solidFill>
                <a:latin typeface="微软雅黑" panose="020B0503020204020204" pitchFamily="34" charset="-122"/>
                <a:ea typeface="微软雅黑" panose="020B0503020204020204" pitchFamily="34" charset="-122"/>
              </a:rPr>
              <a:t>碰撞窗口。</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具体的争用期</a:t>
            </a:r>
            <a:r>
              <a:rPr lang="zh-CN" altLang="en-US" sz="2000" b="1" dirty="0" smtClean="0">
                <a:latin typeface="微软雅黑" panose="020B0503020204020204" pitchFamily="34" charset="-122"/>
                <a:ea typeface="微软雅黑" panose="020B0503020204020204" pitchFamily="34" charset="-122"/>
              </a:rPr>
              <a:t>时间 </a:t>
            </a:r>
            <a:r>
              <a:rPr lang="en-US" altLang="zh-CN" sz="2000" b="1" dirty="0" smtClean="0">
                <a:latin typeface="微软雅黑" panose="020B0503020204020204" pitchFamily="34" charset="-122"/>
                <a:ea typeface="微软雅黑" panose="020B0503020204020204" pitchFamily="34" charset="-122"/>
              </a:rPr>
              <a:t>= 51.2 </a:t>
            </a:r>
            <a:r>
              <a:rPr lang="el-GR" altLang="zh-CN" sz="2000" b="1" dirty="0" smtClean="0">
                <a:latin typeface="微软雅黑" panose="020B0503020204020204" pitchFamily="34" charset="-122"/>
                <a:ea typeface="微软雅黑" panose="020B0503020204020204" pitchFamily="34" charset="-122"/>
              </a:rPr>
              <a:t>μ</a:t>
            </a:r>
            <a:r>
              <a:rPr lang="en-US" altLang="zh-CN" sz="2000" b="1" dirty="0" smtClean="0">
                <a:latin typeface="微软雅黑" panose="020B0503020204020204" pitchFamily="34" charset="-122"/>
                <a:ea typeface="微软雅黑" panose="020B0503020204020204" pitchFamily="34" charset="-122"/>
              </a:rPr>
              <a:t>s</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争用期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anose="020B0503020204020204" pitchFamily="34" charset="-122"/>
                <a:ea typeface="微软雅黑" panose="020B0503020204020204" pitchFamily="34" charset="-122"/>
              </a:rPr>
              <a:t>经过争用期这段时间还没有检测到碰撞，才能肯定这次发送不会发生碰撞。</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a:t>
            </a:r>
            <a:r>
              <a:rPr lang="zh-CN" altLang="en-US" sz="2000" b="1" dirty="0">
                <a:solidFill>
                  <a:srgbClr val="C00000"/>
                </a:solidFill>
                <a:latin typeface="微软雅黑" panose="020B0503020204020204" pitchFamily="34" charset="-122"/>
                <a:ea typeface="微软雅黑" panose="020B0503020204020204" pitchFamily="34" charset="-122"/>
              </a:rPr>
              <a:t>截断二进制指数</a:t>
            </a:r>
            <a:r>
              <a:rPr lang="zh-CN" altLang="en-US" sz="2000" b="1" dirty="0" smtClean="0">
                <a:solidFill>
                  <a:srgbClr val="C00000"/>
                </a:solidFill>
                <a:latin typeface="微软雅黑" panose="020B0503020204020204" pitchFamily="34" charset="-122"/>
                <a:ea typeface="微软雅黑" panose="020B0503020204020204" pitchFamily="34" charset="-122"/>
              </a:rPr>
              <a:t>退避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truncated binary exponential </a:t>
            </a:r>
            <a:r>
              <a:rPr lang="en-US" altLang="zh-CN" sz="2000" b="1" dirty="0" err="1">
                <a:latin typeface="微软雅黑" panose="020B0503020204020204" pitchFamily="34" charset="-122"/>
                <a:ea typeface="微软雅黑" panose="020B0503020204020204" pitchFamily="34" charset="-122"/>
              </a:rPr>
              <a:t>backoff</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发生</a:t>
            </a:r>
            <a:r>
              <a:rPr lang="zh-CN" altLang="en-US" sz="2000" b="1" dirty="0">
                <a:latin typeface="微软雅黑" panose="020B0503020204020204" pitchFamily="34" charset="-122"/>
                <a:ea typeface="微软雅黑" panose="020B0503020204020204" pitchFamily="34" charset="-122"/>
              </a:rPr>
              <a:t>碰撞的</a:t>
            </a:r>
            <a:r>
              <a:rPr lang="zh-CN" altLang="en-US" sz="2000" b="1" dirty="0" smtClean="0">
                <a:latin typeface="微软雅黑" panose="020B0503020204020204" pitchFamily="34" charset="-122"/>
                <a:ea typeface="微软雅黑" panose="020B0503020204020204" pitchFamily="34" charset="-122"/>
              </a:rPr>
              <a:t>站停止</a:t>
            </a:r>
            <a:r>
              <a:rPr lang="zh-CN" altLang="en-US" sz="2000" b="1" dirty="0">
                <a:latin typeface="微软雅黑" panose="020B0503020204020204" pitchFamily="34" charset="-122"/>
                <a:ea typeface="微软雅黑" panose="020B0503020204020204" pitchFamily="34" charset="-122"/>
              </a:rPr>
              <a:t>发送数据后，要</a:t>
            </a:r>
            <a:r>
              <a:rPr lang="zh-CN" altLang="en-US" sz="2000" b="1" dirty="0" smtClean="0">
                <a:solidFill>
                  <a:srgbClr val="0000FF"/>
                </a:solidFill>
                <a:latin typeface="微软雅黑" panose="020B0503020204020204" pitchFamily="34" charset="-122"/>
                <a:ea typeface="微软雅黑" panose="020B0503020204020204" pitchFamily="34" charset="-122"/>
              </a:rPr>
              <a:t>退避</a:t>
            </a:r>
            <a:r>
              <a:rPr lang="zh-CN" altLang="en-US" sz="2000" b="1" dirty="0" smtClean="0">
                <a:latin typeface="微软雅黑" panose="020B0503020204020204" pitchFamily="34" charset="-122"/>
                <a:ea typeface="微软雅黑" panose="020B0503020204020204" pitchFamily="34" charset="-122"/>
              </a:rPr>
              <a:t>一</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随机时间后再</a:t>
            </a:r>
            <a:r>
              <a:rPr lang="zh-CN" altLang="en-US" sz="2000" b="1" dirty="0">
                <a:latin typeface="微软雅黑" panose="020B0503020204020204" pitchFamily="34" charset="-122"/>
                <a:ea typeface="微软雅黑" panose="020B0503020204020204" pitchFamily="34" charset="-122"/>
              </a:rPr>
              <a:t>发送数据。</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基本退避</a:t>
            </a:r>
            <a:r>
              <a:rPr lang="zh-CN" altLang="en-US" b="1" dirty="0" smtClean="0">
                <a:solidFill>
                  <a:srgbClr val="0000FF"/>
                </a:solidFill>
                <a:latin typeface="微软雅黑" panose="020B0503020204020204" pitchFamily="34" charset="-122"/>
                <a:ea typeface="微软雅黑" panose="020B0503020204020204" pitchFamily="34" charset="-122"/>
              </a:rPr>
              <a:t>时间 </a:t>
            </a:r>
            <a:r>
              <a:rPr lang="en-US" altLang="zh-CN" b="1" dirty="0" smtClean="0">
                <a:solidFill>
                  <a:srgbClr val="0000FF"/>
                </a:solidFill>
                <a:latin typeface="微软雅黑" panose="020B0503020204020204" pitchFamily="34" charset="-122"/>
                <a:ea typeface="微软雅黑" panose="020B0503020204020204" pitchFamily="34" charset="-122"/>
              </a:rPr>
              <a:t>= 2</a:t>
            </a:r>
            <a:r>
              <a:rPr lang="en-US" altLang="zh-CN"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endParaRPr lang="zh-CN" altLang="en-US"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从整数集合 </a:t>
            </a:r>
            <a:r>
              <a:rPr lang="en-US" altLang="zh-CN" b="1" dirty="0">
                <a:latin typeface="微软雅黑" panose="020B0503020204020204" pitchFamily="34" charset="-122"/>
                <a:ea typeface="微软雅黑" panose="020B0503020204020204" pitchFamily="34" charset="-122"/>
              </a:rPr>
              <a:t>[0, 1, … , (</a:t>
            </a:r>
            <a:r>
              <a:rPr lang="en-US" altLang="zh-CN" b="1" dirty="0" smtClean="0">
                <a:latin typeface="微软雅黑" panose="020B0503020204020204" pitchFamily="34" charset="-122"/>
                <a:ea typeface="微软雅黑" panose="020B0503020204020204" pitchFamily="34" charset="-122"/>
              </a:rPr>
              <a:t>2</a:t>
            </a:r>
            <a:r>
              <a:rPr lang="en-US" altLang="zh-CN" b="1" i="1" baseline="30000" dirty="0" smtClean="0">
                <a:latin typeface="微软雅黑" panose="020B0503020204020204" pitchFamily="34" charset="-122"/>
                <a:ea typeface="微软雅黑" panose="020B0503020204020204" pitchFamily="34" charset="-122"/>
              </a:rPr>
              <a:t>k </a:t>
            </a:r>
            <a:r>
              <a:rPr lang="en-US" altLang="zh-CN" b="1" dirty="0" smtClean="0">
                <a:latin typeface="微软雅黑" panose="020B0503020204020204" pitchFamily="34" charset="-122"/>
                <a:ea typeface="微软雅黑" panose="020B0503020204020204" pitchFamily="34" charset="-122"/>
              </a:rPr>
              <a:t>- 1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a:t>
            </a:r>
            <a:r>
              <a:rPr lang="zh-CN" altLang="en-US" b="1" dirty="0">
                <a:solidFill>
                  <a:srgbClr val="C00000"/>
                </a:solidFill>
                <a:latin typeface="微软雅黑" panose="020B0503020204020204" pitchFamily="34" charset="-122"/>
                <a:ea typeface="微软雅黑" panose="020B0503020204020204" pitchFamily="34" charset="-122"/>
              </a:rPr>
              <a:t>随机</a:t>
            </a:r>
            <a:r>
              <a:rPr lang="zh-CN" altLang="en-US" b="1" dirty="0">
                <a:latin typeface="微软雅黑" panose="020B0503020204020204" pitchFamily="34" charset="-122"/>
                <a:ea typeface="微软雅黑" panose="020B0503020204020204" pitchFamily="34" charset="-122"/>
              </a:rPr>
              <a:t>地取出一个数，记为</a:t>
            </a:r>
            <a:r>
              <a:rPr lang="zh-CN" altLang="en-US" b="1" i="1" dirty="0">
                <a:latin typeface="微软雅黑" panose="020B0503020204020204" pitchFamily="34" charset="-122"/>
                <a:ea typeface="微软雅黑" panose="020B0503020204020204" pitchFamily="34" charset="-122"/>
              </a:rPr>
              <a:t> </a:t>
            </a:r>
            <a:r>
              <a:rPr lang="en-US" altLang="zh-CN" b="1" i="1" dirty="0">
                <a:latin typeface="微软雅黑" panose="020B0503020204020204" pitchFamily="34" charset="-122"/>
                <a:ea typeface="微软雅黑" panose="020B0503020204020204" pitchFamily="34" charset="-122"/>
              </a:rPr>
              <a:t>r</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73380" eaLnBrk="0" hangingPunct="0">
              <a:lnSpc>
                <a:spcPts val="3200"/>
              </a:lnSpc>
              <a:buClr>
                <a:srgbClr val="7030A0"/>
              </a:buClr>
            </a:pPr>
            <a:r>
              <a:rPr lang="zh-CN" altLang="en-US" b="1" dirty="0" smtClean="0">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重传</a:t>
            </a:r>
            <a:r>
              <a:rPr lang="zh-CN" altLang="en-US" b="1" dirty="0">
                <a:solidFill>
                  <a:srgbClr val="C00000"/>
                </a:solidFill>
                <a:latin typeface="微软雅黑" panose="020B0503020204020204" pitchFamily="34" charset="-122"/>
                <a:ea typeface="微软雅黑" panose="020B0503020204020204" pitchFamily="34" charset="-122"/>
              </a:rPr>
              <a:t>所需的</a:t>
            </a:r>
            <a:r>
              <a:rPr lang="zh-CN" altLang="en-US" b="1" dirty="0" smtClean="0">
                <a:solidFill>
                  <a:srgbClr val="C00000"/>
                </a:solidFill>
                <a:latin typeface="微软雅黑" panose="020B0503020204020204" pitchFamily="34" charset="-122"/>
                <a:ea typeface="微软雅黑" panose="020B0503020204020204" pitchFamily="34" charset="-122"/>
              </a:rPr>
              <a:t>时延 </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 </a:t>
            </a:r>
            <a:r>
              <a:rPr lang="en-US" altLang="zh-CN" b="1" i="1" dirty="0">
                <a:solidFill>
                  <a:srgbClr val="C00000"/>
                </a:solidFill>
                <a:latin typeface="微软雅黑" panose="020B0503020204020204" pitchFamily="34" charset="-122"/>
                <a:ea typeface="微软雅黑" panose="020B0503020204020204" pitchFamily="34" charset="-122"/>
              </a:rPr>
              <a:t>r</a:t>
            </a:r>
            <a:r>
              <a:rPr lang="en-US" altLang="zh-CN" b="1" dirty="0">
                <a:solidFill>
                  <a:srgbClr val="C00000"/>
                </a:solidFill>
                <a:latin typeface="微软雅黑" panose="020B0503020204020204" pitchFamily="34" charset="-122"/>
                <a:ea typeface="微软雅黑" panose="020B0503020204020204" pitchFamily="34" charset="-122"/>
              </a:rPr>
              <a:t> </a:t>
            </a:r>
            <a:r>
              <a:rPr lang="en-US" altLang="zh-CN" sz="1600" b="1" dirty="0" smtClean="0">
                <a:solidFill>
                  <a:srgbClr val="C00000"/>
                </a:solidFill>
                <a:latin typeface="微软雅黑" panose="020B0503020204020204" pitchFamily="34" charset="-122"/>
                <a:ea typeface="微软雅黑" panose="020B0503020204020204" pitchFamily="34" charset="-122"/>
              </a:rPr>
              <a:t>ⅹ</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基本</a:t>
            </a:r>
            <a:r>
              <a:rPr lang="zh-CN" altLang="en-US" b="1" dirty="0">
                <a:solidFill>
                  <a:srgbClr val="C00000"/>
                </a:solidFill>
                <a:latin typeface="微软雅黑" panose="020B0503020204020204" pitchFamily="34" charset="-122"/>
                <a:ea typeface="微软雅黑" panose="020B0503020204020204" pitchFamily="34" charset="-122"/>
              </a:rPr>
              <a:t>退避时间。</a:t>
            </a:r>
            <a:endParaRPr lang="zh-CN" altLang="en-US" b="1" dirty="0">
              <a:solidFill>
                <a:srgbClr val="C00000"/>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3"/>
            </a:pPr>
            <a:r>
              <a:rPr lang="zh-CN" altLang="en-US" b="1" dirty="0">
                <a:latin typeface="微软雅黑" panose="020B0503020204020204" pitchFamily="34" charset="-122"/>
                <a:ea typeface="微软雅黑" panose="020B0503020204020204" pitchFamily="34" charset="-122"/>
              </a:rPr>
              <a:t>参数 </a:t>
            </a:r>
            <a:r>
              <a:rPr lang="en-US" altLang="zh-CN" b="1" i="1" dirty="0" smtClean="0">
                <a:solidFill>
                  <a:srgbClr val="0000FF"/>
                </a:solidFill>
                <a:latin typeface="微软雅黑" panose="020B0503020204020204" pitchFamily="34" charset="-122"/>
                <a:ea typeface="微软雅黑" panose="020B0503020204020204" pitchFamily="34" charset="-122"/>
              </a:rPr>
              <a:t>k </a:t>
            </a:r>
            <a:r>
              <a:rPr lang="en-US" altLang="zh-CN" b="1" dirty="0">
                <a:solidFill>
                  <a:srgbClr val="0000FF"/>
                </a:solidFill>
                <a:latin typeface="微软雅黑" panose="020B0503020204020204" pitchFamily="34" charset="-122"/>
                <a:ea typeface="微软雅黑" panose="020B0503020204020204" pitchFamily="34" charset="-122"/>
              </a:rPr>
              <a:t>= Min[</a:t>
            </a:r>
            <a:r>
              <a:rPr lang="zh-CN" altLang="en-US" b="1" dirty="0">
                <a:solidFill>
                  <a:srgbClr val="0000FF"/>
                </a:solidFill>
                <a:latin typeface="微软雅黑" panose="020B0503020204020204" pitchFamily="34" charset="-122"/>
                <a:ea typeface="微软雅黑" panose="020B0503020204020204" pitchFamily="34" charset="-122"/>
              </a:rPr>
              <a:t>重传次数</a:t>
            </a:r>
            <a:r>
              <a:rPr lang="en-US" altLang="zh-CN" b="1" dirty="0">
                <a:solidFill>
                  <a:srgbClr val="0000FF"/>
                </a:solidFill>
                <a:latin typeface="微软雅黑" panose="020B0503020204020204" pitchFamily="34" charset="-122"/>
                <a:ea typeface="微软雅黑" panose="020B0503020204020204" pitchFamily="34" charset="-122"/>
              </a:rPr>
              <a:t>, 10</a:t>
            </a:r>
            <a:r>
              <a:rPr lang="en-US" altLang="zh-CN" b="1" dirty="0" smtClean="0">
                <a:solidFill>
                  <a:srgbClr val="0000FF"/>
                </a:solidFill>
                <a:latin typeface="微软雅黑" panose="020B0503020204020204" pitchFamily="34" charset="-122"/>
                <a:ea typeface="微软雅黑" panose="020B0503020204020204" pitchFamily="34" charset="-122"/>
              </a:rPr>
              <a:t>]</a:t>
            </a:r>
            <a:endParaRPr lang="en-US" altLang="zh-CN"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4"/>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重传达 </a:t>
            </a:r>
            <a:r>
              <a:rPr lang="en-US" altLang="zh-CN" b="1" dirty="0">
                <a:solidFill>
                  <a:srgbClr val="0000FF"/>
                </a:solidFill>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次仍不能成功时即丢弃该帧，并向高层报告。 </a:t>
            </a:r>
            <a:endParaRPr lang="zh-CN" altLang="en-US" b="1" dirty="0">
              <a:latin typeface="微软雅黑" panose="020B0503020204020204" pitchFamily="34" charset="-122"/>
              <a:ea typeface="微软雅黑" panose="020B0503020204020204" pitchFamily="34" charset="-122"/>
            </a:endParaRP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碰撞后重传的</a:t>
            </a:r>
            <a:r>
              <a:rPr lang="zh-CN" altLang="en-US" sz="2000" b="1" dirty="0" smtClean="0">
                <a:solidFill>
                  <a:schemeClr val="bg1"/>
                </a:solidFill>
                <a:latin typeface="微软雅黑" panose="020B0503020204020204" pitchFamily="34" charset="-122"/>
                <a:ea typeface="微软雅黑" panose="020B0503020204020204" pitchFamily="34" charset="-122"/>
              </a:rPr>
              <a:t>时机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次冲突重传时：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k </a:t>
            </a:r>
            <a:r>
              <a:rPr lang="en-US" altLang="zh-CN" sz="2000" b="1" dirty="0" smtClean="0">
                <a:latin typeface="微软雅黑" panose="020B0503020204020204" pitchFamily="34" charset="-122"/>
                <a:ea typeface="微软雅黑" panose="020B0503020204020204" pitchFamily="34" charset="-122"/>
              </a:rPr>
              <a:t>= 1</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集合中的任何一个数。</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次</a:t>
            </a:r>
            <a:r>
              <a:rPr lang="zh-CN" altLang="en-US" sz="2000" b="1" dirty="0">
                <a:latin typeface="微软雅黑" panose="020B0503020204020204" pitchFamily="34" charset="-122"/>
                <a:ea typeface="微软雅黑" panose="020B0503020204020204" pitchFamily="34" charset="-122"/>
              </a:rPr>
              <a:t>冲突重传</a:t>
            </a:r>
            <a:r>
              <a:rPr lang="zh-CN" altLang="en-US" sz="2000" b="1" dirty="0" smtClean="0">
                <a:latin typeface="微软雅黑" panose="020B0503020204020204" pitchFamily="34" charset="-122"/>
                <a:ea typeface="微软雅黑" panose="020B0503020204020204" pitchFamily="34" charset="-122"/>
              </a:rPr>
              <a:t>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smtClean="0">
                <a:latin typeface="微软雅黑" panose="020B0503020204020204" pitchFamily="34" charset="-122"/>
                <a:ea typeface="微软雅黑" panose="020B0503020204020204" pitchFamily="34" charset="-122"/>
              </a:rPr>
              <a:t>    k </a:t>
            </a:r>
            <a:r>
              <a:rPr lang="en-US" altLang="zh-CN" sz="2000" b="1" dirty="0" smtClean="0">
                <a:latin typeface="微软雅黑" panose="020B0503020204020204" pitchFamily="34" charset="-122"/>
                <a:ea typeface="微软雅黑" panose="020B0503020204020204" pitchFamily="34" charset="-122"/>
              </a:rPr>
              <a:t>= 2</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3}</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集合中的任何一个数。</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3 </a:t>
            </a:r>
            <a:r>
              <a:rPr lang="zh-CN" altLang="en-US" sz="2000" b="1" dirty="0" smtClean="0">
                <a:latin typeface="微软雅黑" panose="020B0503020204020204" pitchFamily="34" charset="-122"/>
                <a:ea typeface="微软雅黑" panose="020B0503020204020204" pitchFamily="34" charset="-122"/>
              </a:rPr>
              <a:t>次</a:t>
            </a:r>
            <a:r>
              <a:rPr lang="zh-CN" altLang="en-US" sz="2000" b="1" dirty="0">
                <a:latin typeface="微软雅黑" panose="020B0503020204020204" pitchFamily="34" charset="-122"/>
                <a:ea typeface="微软雅黑" panose="020B0503020204020204" pitchFamily="34" charset="-122"/>
              </a:rPr>
              <a:t>冲突重传</a:t>
            </a:r>
            <a:r>
              <a:rPr lang="zh-CN" altLang="en-US" sz="2000" b="1" dirty="0" smtClean="0">
                <a:latin typeface="微软雅黑" panose="020B0503020204020204" pitchFamily="34" charset="-122"/>
                <a:ea typeface="微软雅黑" panose="020B0503020204020204" pitchFamily="34" charset="-122"/>
              </a:rPr>
              <a:t>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smtClean="0">
                <a:latin typeface="微软雅黑" panose="020B0503020204020204" pitchFamily="34" charset="-122"/>
                <a:ea typeface="微软雅黑" panose="020B0503020204020204" pitchFamily="34" charset="-122"/>
              </a:rPr>
              <a:t>    k </a:t>
            </a:r>
            <a:r>
              <a:rPr lang="en-US" altLang="zh-CN" sz="2000" b="1" dirty="0" smtClean="0">
                <a:latin typeface="微软雅黑" panose="020B0503020204020204" pitchFamily="34" charset="-122"/>
                <a:ea typeface="微软雅黑" panose="020B0503020204020204" pitchFamily="34" charset="-122"/>
              </a:rPr>
              <a:t>= 3</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{0</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2</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3</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4</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5</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6</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7}</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a:t>
            </a:r>
            <a:r>
              <a:rPr lang="zh-CN" altLang="en-US" sz="2000" b="1" dirty="0" smtClean="0">
                <a:latin typeface="微软雅黑" panose="020B0503020204020204" pitchFamily="34" charset="-122"/>
                <a:ea typeface="微软雅黑" panose="020B0503020204020204" pitchFamily="34" charset="-122"/>
              </a:rPr>
              <a:t>个数。</a:t>
            </a:r>
            <a:endParaRPr lang="en-US" altLang="zh-CN"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举例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 Mbit/s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rgbClr val="FFFF00"/>
                </a:solidFill>
                <a:latin typeface="微软雅黑" panose="020B0503020204020204" pitchFamily="34" charset="-122"/>
                <a:ea typeface="微软雅黑" panose="020B0503020204020204" pitchFamily="34" charset="-122"/>
              </a:rPr>
              <a:t>争用</a:t>
            </a:r>
            <a:r>
              <a:rPr lang="zh-CN" altLang="en-US" sz="2000" b="1" dirty="0">
                <a:solidFill>
                  <a:srgbClr val="FFFF00"/>
                </a:solidFill>
                <a:latin typeface="微软雅黑" panose="020B0503020204020204" pitchFamily="34" charset="-122"/>
                <a:ea typeface="微软雅黑" panose="020B0503020204020204" pitchFamily="34" charset="-122"/>
              </a:rPr>
              <a:t>期</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这意味着：</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以太网在发送数据时，若前 </a:t>
            </a:r>
            <a:r>
              <a:rPr lang="en-US" altLang="zh-CN" sz="2000" b="1" dirty="0">
                <a:solidFill>
                  <a:schemeClr val="bg1"/>
                </a:solidFill>
                <a:latin typeface="微软雅黑" panose="020B0503020204020204" pitchFamily="34" charset="-122"/>
                <a:ea typeface="微软雅黑" panose="020B0503020204020204" pitchFamily="34" charset="-122"/>
              </a:rPr>
              <a:t>64 </a:t>
            </a:r>
            <a:r>
              <a:rPr lang="zh-CN" altLang="en-US" sz="2000" b="1" dirty="0">
                <a:solidFill>
                  <a:schemeClr val="bg1"/>
                </a:solidFill>
                <a:latin typeface="微软雅黑" panose="020B0503020204020204" pitchFamily="34" charset="-122"/>
                <a:ea typeface="微软雅黑" panose="020B0503020204020204" pitchFamily="34" charset="-122"/>
              </a:rPr>
              <a:t>字节没有发生冲突，则后续的数据就</a:t>
            </a:r>
            <a:r>
              <a:rPr lang="zh-CN" altLang="en-US" sz="2000" b="1" dirty="0">
                <a:solidFill>
                  <a:srgbClr val="FFFF00"/>
                </a:solidFill>
                <a:latin typeface="微软雅黑" panose="020B0503020204020204" pitchFamily="34" charset="-122"/>
                <a:ea typeface="微软雅黑" panose="020B0503020204020204" pitchFamily="34" charset="-122"/>
              </a:rPr>
              <a:t>不会</a:t>
            </a:r>
            <a:r>
              <a:rPr lang="zh-CN" altLang="en-US" sz="2000" b="1" dirty="0">
                <a:solidFill>
                  <a:schemeClr val="bg1"/>
                </a:solidFill>
                <a:latin typeface="微软雅黑" panose="020B0503020204020204" pitchFamily="34" charset="-122"/>
                <a:ea typeface="微软雅黑" panose="020B0503020204020204" pitchFamily="34" charset="-122"/>
              </a:rPr>
              <a:t>发生冲突</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以太网规定了</a:t>
            </a:r>
            <a:r>
              <a:rPr lang="zh-CN" altLang="en-US" sz="2000" b="1" dirty="0" smtClean="0">
                <a:solidFill>
                  <a:srgbClr val="FFFF00"/>
                </a:solidFill>
                <a:latin typeface="微软雅黑" panose="020B0503020204020204" pitchFamily="34" charset="-122"/>
                <a:ea typeface="微软雅黑" panose="020B0503020204020204" pitchFamily="34" charset="-122"/>
              </a:rPr>
              <a:t>最短有效帧长为 </a:t>
            </a:r>
            <a:r>
              <a:rPr lang="en-US" altLang="zh-CN" sz="2000" b="1" dirty="0" smtClean="0">
                <a:solidFill>
                  <a:srgbClr val="FFFF00"/>
                </a:solidFill>
                <a:latin typeface="微软雅黑" panose="020B0503020204020204" pitchFamily="34" charset="-122"/>
                <a:ea typeface="微软雅黑" panose="020B0503020204020204" pitchFamily="34" charset="-122"/>
              </a:rPr>
              <a:t>64 </a:t>
            </a:r>
            <a:r>
              <a:rPr lang="zh-CN" altLang="en-US" sz="2000" b="1" dirty="0" smtClean="0">
                <a:solidFill>
                  <a:srgbClr val="FFFF00"/>
                </a:solidFill>
                <a:latin typeface="微软雅黑" panose="020B0503020204020204" pitchFamily="34" charset="-122"/>
                <a:ea typeface="微软雅黑" panose="020B0503020204020204" pitchFamily="34" charset="-122"/>
              </a:rPr>
              <a:t>字节。</a:t>
            </a:r>
            <a:r>
              <a:rPr lang="zh-CN" altLang="en-US" sz="2000" b="1" dirty="0" smtClean="0">
                <a:solidFill>
                  <a:schemeClr val="bg1"/>
                </a:solidFill>
                <a:latin typeface="微软雅黑" panose="020B0503020204020204" pitchFamily="34" charset="-122"/>
                <a:ea typeface="微软雅黑" panose="020B0503020204020204" pitchFamily="34" charset="-122"/>
              </a:rPr>
              <a:t>凡</a:t>
            </a:r>
            <a:r>
              <a:rPr lang="zh-CN" altLang="en-US" sz="2000" b="1" dirty="0">
                <a:solidFill>
                  <a:schemeClr val="bg1"/>
                </a:solidFill>
                <a:latin typeface="微软雅黑" panose="020B0503020204020204" pitchFamily="34" charset="-122"/>
                <a:ea typeface="微软雅黑" panose="020B0503020204020204" pitchFamily="34" charset="-122"/>
              </a:rPr>
              <a:t>长度</a:t>
            </a:r>
            <a:r>
              <a:rPr lang="zh-CN" altLang="en-US" sz="2000" b="1" dirty="0" smtClean="0">
                <a:solidFill>
                  <a:schemeClr val="bg1"/>
                </a:solidFill>
                <a:latin typeface="微软雅黑" panose="020B0503020204020204" pitchFamily="34" charset="-122"/>
                <a:ea typeface="微软雅黑" panose="020B0503020204020204" pitchFamily="34" charset="-122"/>
              </a:rPr>
              <a:t>小于 </a:t>
            </a:r>
            <a:r>
              <a:rPr lang="en-US" altLang="zh-CN" sz="2000" b="1" dirty="0" smtClean="0">
                <a:solidFill>
                  <a:schemeClr val="bg1"/>
                </a:solidFill>
                <a:latin typeface="微软雅黑" panose="020B0503020204020204" pitchFamily="34" charset="-122"/>
                <a:ea typeface="微软雅黑" panose="020B0503020204020204" pitchFamily="34" charset="-122"/>
              </a:rPr>
              <a:t>64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的帧都是由于</a:t>
            </a:r>
            <a:r>
              <a:rPr lang="zh-CN" altLang="en-US" sz="2000" b="1" dirty="0" smtClean="0">
                <a:solidFill>
                  <a:schemeClr val="bg1"/>
                </a:solidFill>
                <a:latin typeface="微软雅黑" panose="020B0503020204020204" pitchFamily="34" charset="-122"/>
                <a:ea typeface="微软雅黑" panose="020B0503020204020204" pitchFamily="34" charset="-122"/>
              </a:rPr>
              <a:t>冲突</a:t>
            </a:r>
            <a:r>
              <a:rPr lang="zh-CN" altLang="en-US" sz="2000" b="1" dirty="0">
                <a:solidFill>
                  <a:schemeClr val="bg1"/>
                </a:solidFill>
                <a:latin typeface="微软雅黑" panose="020B0503020204020204" pitchFamily="34" charset="-122"/>
                <a:ea typeface="微软雅黑" panose="020B0503020204020204" pitchFamily="34" charset="-122"/>
              </a:rPr>
              <a:t>而异常中止的无效</a:t>
            </a:r>
            <a:r>
              <a:rPr lang="zh-CN" altLang="en-US" sz="2000" b="1" dirty="0" smtClean="0">
                <a:solidFill>
                  <a:schemeClr val="bg1"/>
                </a:solidFill>
                <a:latin typeface="微软雅黑" panose="020B0503020204020204" pitchFamily="34" charset="-122"/>
                <a:ea typeface="微软雅黑" panose="020B0503020204020204" pitchFamily="34" charset="-122"/>
              </a:rPr>
              <a:t>帧，应当</a:t>
            </a:r>
            <a:r>
              <a:rPr lang="zh-CN" altLang="en-US" sz="2000" b="1" dirty="0">
                <a:solidFill>
                  <a:schemeClr val="bg1"/>
                </a:solidFill>
                <a:latin typeface="微软雅黑" panose="020B0503020204020204" pitchFamily="34" charset="-122"/>
                <a:ea typeface="微软雅黑" panose="020B0503020204020204" pitchFamily="34" charset="-122"/>
              </a:rPr>
              <a:t>立即将其丢弃。</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最大端到端</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以太网最</a:t>
            </a:r>
            <a:r>
              <a:rPr lang="zh-CN" altLang="en-US" sz="2000" b="1" dirty="0" smtClean="0">
                <a:solidFill>
                  <a:schemeClr val="bg1"/>
                </a:solidFill>
                <a:latin typeface="微软雅黑" panose="020B0503020204020204" pitchFamily="34" charset="-122"/>
                <a:ea typeface="微软雅黑" panose="020B0503020204020204" pitchFamily="34" charset="-122"/>
              </a:rPr>
              <a:t>大端</a:t>
            </a:r>
            <a:r>
              <a:rPr lang="zh-CN" altLang="en-US" sz="2000" b="1" dirty="0">
                <a:solidFill>
                  <a:schemeClr val="bg1"/>
                </a:solidFill>
                <a:latin typeface="微软雅黑" panose="020B0503020204020204" pitchFamily="34" charset="-122"/>
                <a:ea typeface="微软雅黑" panose="020B0503020204020204" pitchFamily="34" charset="-122"/>
              </a:rPr>
              <a:t>到端单程时延</a:t>
            </a:r>
            <a:r>
              <a:rPr lang="zh-CN" altLang="en-US" sz="2000" b="1" dirty="0">
                <a:solidFill>
                  <a:srgbClr val="FFFF00"/>
                </a:solidFill>
                <a:latin typeface="微软雅黑" panose="020B0503020204020204" pitchFamily="34" charset="-122"/>
                <a:ea typeface="微软雅黑" panose="020B0503020204020204" pitchFamily="34" charset="-122"/>
              </a:rPr>
              <a:t>必须小于</a:t>
            </a:r>
            <a:r>
              <a:rPr lang="zh-CN" altLang="en-US" sz="2000" b="1" dirty="0">
                <a:solidFill>
                  <a:schemeClr val="bg1"/>
                </a:solidFill>
                <a:latin typeface="微软雅黑" panose="020B0503020204020204" pitchFamily="34" charset="-122"/>
                <a:ea typeface="微软雅黑" panose="020B0503020204020204" pitchFamily="34" charset="-122"/>
              </a:rPr>
              <a:t>争用期的</a:t>
            </a:r>
            <a:r>
              <a:rPr lang="zh-CN" altLang="en-US" sz="2000" b="1" dirty="0" smtClean="0">
                <a:solidFill>
                  <a:schemeClr val="bg1"/>
                </a:solidFill>
                <a:latin typeface="微软雅黑" panose="020B0503020204020204" pitchFamily="34" charset="-122"/>
                <a:ea typeface="微软雅黑" panose="020B0503020204020204" pitchFamily="34" charset="-122"/>
              </a:rPr>
              <a:t>一半 </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即 </a:t>
            </a:r>
            <a:r>
              <a:rPr lang="en-US" altLang="zh-CN" sz="2000" b="1" dirty="0">
                <a:solidFill>
                  <a:schemeClr val="bg1"/>
                </a:solidFill>
                <a:latin typeface="微软雅黑" panose="020B0503020204020204" pitchFamily="34" charset="-122"/>
                <a:ea typeface="微软雅黑" panose="020B0503020204020204" pitchFamily="34" charset="-122"/>
              </a:rPr>
              <a:t>25.6 </a:t>
            </a:r>
            <a:r>
              <a:rPr lang="en-US" altLang="zh-CN" sz="2000" b="1" dirty="0" err="1" smtClean="0">
                <a:solidFill>
                  <a:schemeClr val="bg1"/>
                </a:solidFill>
                <a:latin typeface="微软雅黑" panose="020B0503020204020204" pitchFamily="34" charset="-122"/>
                <a:ea typeface="微软雅黑" panose="020B0503020204020204" pitchFamily="34" charset="-122"/>
              </a:rPr>
              <a:t>μs</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，相当于</a:t>
            </a:r>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a:t>
            </a:r>
            <a:r>
              <a:rPr lang="zh-CN" altLang="en-US" sz="2000" b="1" dirty="0">
                <a:solidFill>
                  <a:schemeClr val="bg1"/>
                </a:solidFill>
                <a:latin typeface="微软雅黑" panose="020B0503020204020204" pitchFamily="34" charset="-122"/>
                <a:ea typeface="微软雅黑" panose="020B0503020204020204" pitchFamily="34" charset="-122"/>
              </a:rPr>
              <a:t>端到端长度约为 </a:t>
            </a:r>
            <a:r>
              <a:rPr lang="en-US" altLang="zh-CN" sz="2000" b="1" dirty="0">
                <a:solidFill>
                  <a:srgbClr val="FFFF00"/>
                </a:solidFill>
                <a:latin typeface="微软雅黑" panose="020B0503020204020204" pitchFamily="34" charset="-122"/>
                <a:ea typeface="微软雅黑" panose="020B0503020204020204" pitchFamily="34" charset="-122"/>
              </a:rPr>
              <a:t>5 km</a:t>
            </a:r>
            <a:r>
              <a:rPr lang="zh-CN" altLang="en-US" sz="2000" b="1" dirty="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强化</a:t>
            </a:r>
            <a:r>
              <a:rPr lang="zh-CN" altLang="en-US" sz="2000" b="1" dirty="0" smtClean="0">
                <a:solidFill>
                  <a:schemeClr val="bg1"/>
                </a:solidFill>
                <a:latin typeface="微软雅黑" panose="020B0503020204020204" pitchFamily="34" charset="-122"/>
                <a:ea typeface="微软雅黑" panose="020B0503020204020204" pitchFamily="34" charset="-122"/>
              </a:rPr>
              <a:t>碰撞：人为干扰信号</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发送站检测</a:t>
              </a:r>
              <a:r>
                <a:rPr lang="zh-CN" altLang="en-US" b="1" dirty="0">
                  <a:solidFill>
                    <a:schemeClr val="bg1"/>
                  </a:solidFill>
                  <a:latin typeface="微软雅黑" panose="020B0503020204020204" pitchFamily="34" charset="-122"/>
                  <a:ea typeface="微软雅黑" panose="020B0503020204020204" pitchFamily="34" charset="-122"/>
                </a:rPr>
                <a:t>到</a:t>
              </a:r>
              <a:r>
                <a:rPr lang="zh-CN" altLang="en-US" b="1" dirty="0" smtClean="0">
                  <a:solidFill>
                    <a:schemeClr val="bg1"/>
                  </a:solidFill>
                  <a:latin typeface="微软雅黑" panose="020B0503020204020204" pitchFamily="34" charset="-122"/>
                  <a:ea typeface="微软雅黑" panose="020B0503020204020204" pitchFamily="34" charset="-122"/>
                </a:rPr>
                <a:t>冲突后，立即</a:t>
              </a:r>
              <a:r>
                <a:rPr lang="zh-CN" altLang="en-US" b="1" dirty="0">
                  <a:solidFill>
                    <a:schemeClr val="bg1"/>
                  </a:solidFill>
                  <a:latin typeface="微软雅黑" panose="020B0503020204020204" pitchFamily="34" charset="-122"/>
                  <a:ea typeface="微软雅黑" panose="020B0503020204020204" pitchFamily="34" charset="-122"/>
                </a:rPr>
                <a:t>停止发送数据帧，接着就</a:t>
              </a:r>
              <a:r>
                <a:rPr lang="zh-CN" altLang="en-US" b="1" dirty="0" smtClean="0">
                  <a:solidFill>
                    <a:schemeClr val="bg1"/>
                  </a:solidFill>
                  <a:latin typeface="微软雅黑" panose="020B0503020204020204" pitchFamily="34" charset="-122"/>
                  <a:ea typeface="微软雅黑" panose="020B0503020204020204" pitchFamily="34" charset="-122"/>
                </a:rPr>
                <a:t>发送 </a:t>
              </a:r>
              <a:r>
                <a:rPr lang="en-US" altLang="zh-CN" b="1" dirty="0" smtClean="0">
                  <a:solidFill>
                    <a:schemeClr val="bg1"/>
                  </a:solidFill>
                  <a:latin typeface="微软雅黑" panose="020B0503020204020204" pitchFamily="34" charset="-122"/>
                  <a:ea typeface="微软雅黑" panose="020B0503020204020204" pitchFamily="34" charset="-122"/>
                </a:rPr>
                <a:t>32 </a:t>
              </a:r>
              <a:r>
                <a:rPr lang="zh-CN" altLang="en-US" b="1" dirty="0" smtClean="0">
                  <a:solidFill>
                    <a:schemeClr val="bg1"/>
                  </a:solidFill>
                  <a:latin typeface="微软雅黑" panose="020B0503020204020204" pitchFamily="34" charset="-122"/>
                  <a:ea typeface="微软雅黑" panose="020B0503020204020204" pitchFamily="34" charset="-122"/>
                </a:rPr>
                <a:t>或 </a:t>
              </a:r>
              <a:r>
                <a:rPr lang="en-US" altLang="zh-CN" b="1" dirty="0" smtClean="0">
                  <a:solidFill>
                    <a:schemeClr val="bg1"/>
                  </a:solidFill>
                  <a:latin typeface="微软雅黑" panose="020B0503020204020204" pitchFamily="34" charset="-122"/>
                  <a:ea typeface="微软雅黑" panose="020B0503020204020204" pitchFamily="34" charset="-122"/>
                </a:rPr>
                <a:t>48 </a:t>
              </a:r>
              <a:r>
                <a:rPr lang="zh-CN" altLang="en-US" b="1" dirty="0" smtClean="0">
                  <a:solidFill>
                    <a:schemeClr val="bg1"/>
                  </a:solidFill>
                  <a:latin typeface="微软雅黑" panose="020B0503020204020204" pitchFamily="34" charset="-122"/>
                  <a:ea typeface="微软雅黑" panose="020B0503020204020204" pitchFamily="34" charset="-122"/>
                </a:rPr>
                <a:t>比特</a:t>
              </a:r>
              <a:r>
                <a:rPr lang="zh-CN" altLang="en-US" b="1" dirty="0">
                  <a:solidFill>
                    <a:schemeClr val="bg1"/>
                  </a:solidFill>
                  <a:latin typeface="微软雅黑" panose="020B0503020204020204" pitchFamily="34" charset="-122"/>
                  <a:ea typeface="微软雅黑" panose="020B0503020204020204" pitchFamily="34" charset="-122"/>
                </a:rPr>
                <a:t>的</a:t>
              </a:r>
              <a:r>
                <a:rPr lang="zh-CN" altLang="en-US" b="1" dirty="0" smtClean="0">
                  <a:solidFill>
                    <a:srgbClr val="FFFF00"/>
                  </a:solidFill>
                  <a:latin typeface="微软雅黑" panose="020B0503020204020204" pitchFamily="34" charset="-122"/>
                  <a:ea typeface="微软雅黑" panose="020B0503020204020204" pitchFamily="34" charset="-122"/>
                </a:rPr>
                <a:t>人为干扰信号</a:t>
              </a:r>
              <a:r>
                <a:rPr lang="zh-CN" altLang="en-US" b="1" dirty="0" smtClean="0">
                  <a:solidFill>
                    <a:srgbClr val="FF9900"/>
                  </a:solidFill>
                  <a:latin typeface="微软雅黑" panose="020B0503020204020204" pitchFamily="34" charset="-122"/>
                  <a:ea typeface="微软雅黑" panose="020B0503020204020204" pitchFamily="34" charset="-122"/>
                </a:rPr>
                <a:t> </a:t>
              </a:r>
              <a:r>
                <a:rPr lang="en-US" altLang="zh-CN" b="1" dirty="0" smtClean="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jamming signal</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a:t>
              </a:r>
              <a:endParaRPr lang="en-US" altLang="zh-CN" b="1" dirty="0" smtClean="0">
                <a:solidFill>
                  <a:schemeClr val="bg1"/>
                </a:solidFill>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以太网</a:t>
              </a:r>
              <a:r>
                <a:rPr lang="zh-CN" altLang="en-US" b="1" dirty="0">
                  <a:solidFill>
                    <a:schemeClr val="bg1"/>
                  </a:solidFill>
                  <a:latin typeface="微软雅黑" panose="020B0503020204020204" pitchFamily="34" charset="-122"/>
                  <a:ea typeface="微软雅黑" panose="020B0503020204020204" pitchFamily="34" charset="-122"/>
                </a:rPr>
                <a:t>还规定了帧间最小间隔</a:t>
              </a:r>
              <a:r>
                <a:rPr lang="zh-CN" altLang="en-US" b="1" dirty="0" smtClean="0">
                  <a:solidFill>
                    <a:schemeClr val="bg1"/>
                  </a:solidFill>
                  <a:latin typeface="微软雅黑" panose="020B0503020204020204" pitchFamily="34" charset="-122"/>
                  <a:ea typeface="微软雅黑" panose="020B0503020204020204" pitchFamily="34" charset="-122"/>
                </a:rPr>
                <a:t>为 </a:t>
              </a:r>
              <a:r>
                <a:rPr lang="en-US" altLang="zh-CN" b="1" dirty="0" smtClean="0">
                  <a:solidFill>
                    <a:schemeClr val="bg1"/>
                  </a:solidFill>
                  <a:latin typeface="微软雅黑" panose="020B0503020204020204" pitchFamily="34" charset="-122"/>
                  <a:ea typeface="微软雅黑" panose="020B0503020204020204" pitchFamily="34" charset="-122"/>
                </a:rPr>
                <a:t>9.6 </a:t>
              </a:r>
              <a:r>
                <a:rPr lang="el-GR" altLang="zh-CN" b="1" dirty="0" smtClean="0">
                  <a:solidFill>
                    <a:schemeClr val="bg1"/>
                  </a:solidFill>
                  <a:latin typeface="微软雅黑" panose="020B0503020204020204" pitchFamily="34" charset="-122"/>
                  <a:ea typeface="微软雅黑" panose="020B0503020204020204" pitchFamily="34" charset="-122"/>
                </a:rPr>
                <a:t>μ</a:t>
              </a:r>
              <a:r>
                <a:rPr lang="en-US" altLang="zh-CN" b="1" dirty="0" smtClean="0">
                  <a:solidFill>
                    <a:schemeClr val="bg1"/>
                  </a:solidFill>
                  <a:latin typeface="微软雅黑" panose="020B0503020204020204" pitchFamily="34" charset="-122"/>
                  <a:ea typeface="微软雅黑" panose="020B0503020204020204" pitchFamily="34" charset="-122"/>
                </a:rPr>
                <a:t>s</a:t>
              </a:r>
              <a:r>
                <a:rPr lang="zh-CN" altLang="en-US" b="1" dirty="0">
                  <a:solidFill>
                    <a:schemeClr val="bg1"/>
                  </a:solidFill>
                  <a:latin typeface="微软雅黑" panose="020B0503020204020204" pitchFamily="34" charset="-122"/>
                  <a:ea typeface="微软雅黑" panose="020B0503020204020204" pitchFamily="34" charset="-122"/>
                </a:rPr>
                <a:t>。</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14" name="Group 5"/>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anose="020B0503020204020204" pitchFamily="34" charset="-122"/>
                  <a:ea typeface="微软雅黑" panose="020B0503020204020204" pitchFamily="34" charset="-122"/>
                </a:rPr>
                <a:t>数据帧</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7" name="Group 8"/>
          <p:cNvGrpSpPr/>
          <p:nvPr/>
        </p:nvGrpSpPr>
        <p:grpSpPr bwMode="auto">
          <a:xfrm>
            <a:off x="2500010" y="2315529"/>
            <a:ext cx="3695471" cy="873026"/>
            <a:chOff x="537" y="2606"/>
            <a:chExt cx="4259" cy="1090"/>
          </a:xfrm>
        </p:grpSpPr>
        <p:grpSp>
          <p:nvGrpSpPr>
            <p:cNvPr id="18" name="Group 9"/>
            <p:cNvGrpSpPr/>
            <p:nvPr/>
          </p:nvGrpSpPr>
          <p:grpSpPr bwMode="auto">
            <a:xfrm>
              <a:off x="992" y="2627"/>
              <a:ext cx="3804" cy="1061"/>
              <a:chOff x="992" y="2627"/>
              <a:chExt cx="3804" cy="1061"/>
            </a:xfrm>
          </p:grpSpPr>
          <p:grpSp>
            <p:nvGrpSpPr>
              <p:cNvPr id="26" name="Group 10"/>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050" b="1" dirty="0" smtClean="0">
                    <a:solidFill>
                      <a:srgbClr val="0000CC"/>
                    </a:solidFill>
                    <a:latin typeface="微软雅黑" panose="020B0503020204020204" pitchFamily="34" charset="-122"/>
                    <a:ea typeface="微软雅黑" panose="020B0503020204020204" pitchFamily="34" charset="-122"/>
                  </a:rPr>
                  <a:t>32 </a:t>
                </a:r>
                <a:r>
                  <a:rPr kumimoji="1" lang="zh-CN" altLang="en-US" sz="1050" b="1" dirty="0" smtClean="0">
                    <a:solidFill>
                      <a:srgbClr val="0000CC"/>
                    </a:solidFill>
                    <a:latin typeface="微软雅黑" panose="020B0503020204020204" pitchFamily="34" charset="-122"/>
                    <a:ea typeface="微软雅黑" panose="020B0503020204020204" pitchFamily="34" charset="-122"/>
                  </a:rPr>
                  <a:t>或 </a:t>
                </a:r>
                <a:r>
                  <a:rPr kumimoji="1" lang="en-US" altLang="zh-CN" sz="1050" b="1" dirty="0" smtClean="0">
                    <a:solidFill>
                      <a:srgbClr val="0000CC"/>
                    </a:solidFill>
                    <a:latin typeface="微软雅黑" panose="020B0503020204020204" pitchFamily="34" charset="-122"/>
                    <a:ea typeface="微软雅黑" panose="020B0503020204020204" pitchFamily="34" charset="-122"/>
                  </a:rPr>
                  <a:t>48 </a:t>
                </a:r>
                <a:r>
                  <a:rPr kumimoji="1" lang="zh-CN" altLang="en-US" sz="1050" b="1" dirty="0" smtClean="0">
                    <a:solidFill>
                      <a:srgbClr val="0000CC"/>
                    </a:solidFill>
                    <a:latin typeface="微软雅黑" panose="020B0503020204020204" pitchFamily="34" charset="-122"/>
                    <a:ea typeface="微软雅黑" panose="020B0503020204020204" pitchFamily="34" charset="-122"/>
                  </a:rPr>
                  <a:t>比特干扰信号</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9" name="Group 14"/>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anose="02010609060101010101" pitchFamily="2" charset="-122"/>
                    <a:sym typeface="Symbol" panose="05050102010706020507" pitchFamily="18" charset="2"/>
                  </a:rPr>
                  <a:t></a:t>
                </a:r>
                <a:endParaRPr kumimoji="1" lang="en-US" altLang="zh-CN" sz="1100" b="1">
                  <a:latin typeface="+mn-lt"/>
                  <a:ea typeface="黑体" panose="02010609060101010101" pitchFamily="2" charset="-122"/>
                  <a:sym typeface="Symbol" panose="05050102010706020507" pitchFamily="18" charset="2"/>
                </a:endParaRPr>
              </a:p>
            </p:txBody>
          </p:sp>
          <p:sp>
            <p:nvSpPr>
              <p:cNvPr id="23"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a:latin typeface="+mn-lt"/>
                    <a:ea typeface="黑体" panose="02010609060101010101" pitchFamily="2" charset="-122"/>
                  </a:rPr>
                  <a:t>T</a:t>
                </a:r>
                <a:r>
                  <a:rPr kumimoji="1" lang="en-US" altLang="zh-CN" sz="1100" b="1" i="1" baseline="-25000">
                    <a:latin typeface="+mn-lt"/>
                    <a:ea typeface="黑体" panose="02010609060101010101" pitchFamily="2" charset="-122"/>
                  </a:rPr>
                  <a:t>J</a:t>
                </a:r>
                <a:endParaRPr kumimoji="1" lang="en-US" altLang="zh-CN" sz="1100" b="1">
                  <a:latin typeface="+mn-lt"/>
                  <a:ea typeface="黑体" panose="02010609060101010101"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anose="02010609060101010101"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anose="02010609060101010101" pitchFamily="2" charset="-122"/>
              </a:rPr>
              <a:t>A</a:t>
            </a:r>
            <a:endParaRPr kumimoji="1" lang="en-US" altLang="zh-CN" sz="1200" b="1" dirty="0">
              <a:solidFill>
                <a:srgbClr val="0000FF"/>
              </a:solidFill>
              <a:latin typeface="+mn-lt"/>
              <a:ea typeface="黑体" panose="02010609060101010101" pitchFamily="2" charset="-122"/>
            </a:endParaRP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anose="02010609060101010101" pitchFamily="2" charset="-122"/>
              </a:rPr>
              <a:t>B</a:t>
            </a:r>
            <a:endParaRPr kumimoji="1" lang="en-US" altLang="zh-CN" sz="1200" b="1">
              <a:solidFill>
                <a:srgbClr val="0000FF"/>
              </a:solidFill>
              <a:latin typeface="+mn-lt"/>
              <a:ea typeface="黑体" panose="02010609060101010101" pitchFamily="2" charset="-122"/>
            </a:endParaRP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dirty="0">
                <a:latin typeface="+mn-lt"/>
                <a:ea typeface="黑体" panose="02010609060101010101" pitchFamily="2" charset="-122"/>
              </a:rPr>
              <a:t>T</a:t>
            </a:r>
            <a:r>
              <a:rPr kumimoji="1" lang="en-US" altLang="zh-CN" sz="1100" b="1" i="1" baseline="-25000" dirty="0">
                <a:latin typeface="+mn-lt"/>
                <a:ea typeface="黑体" panose="02010609060101010101" pitchFamily="2" charset="-122"/>
              </a:rPr>
              <a:t>B</a:t>
            </a:r>
            <a:endParaRPr kumimoji="1" lang="en-US" altLang="zh-CN" sz="1100" b="1" dirty="0">
              <a:latin typeface="+mn-lt"/>
              <a:ea typeface="黑体" panose="02010609060101010101"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i="1" dirty="0">
                <a:latin typeface="+mn-lt"/>
                <a:ea typeface="黑体" panose="02010609060101010101" pitchFamily="2" charset="-122"/>
              </a:rPr>
              <a:t>t</a:t>
            </a:r>
            <a:endParaRPr kumimoji="1" lang="en-US" altLang="zh-CN" sz="1200" b="1" i="1" dirty="0">
              <a:latin typeface="+mn-lt"/>
              <a:ea typeface="黑体" panose="02010609060101010101" pitchFamily="2" charset="-122"/>
            </a:endParaRP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anose="02010609060101010101" pitchFamily="2" charset="-122"/>
                <a:sym typeface="Symbol" panose="05050102010706020507" pitchFamily="18" charset="2"/>
              </a:rPr>
              <a:t></a:t>
            </a:r>
            <a:endParaRPr kumimoji="1" lang="en-US" altLang="zh-CN" sz="1200" b="1">
              <a:solidFill>
                <a:srgbClr val="0000CC"/>
              </a:solidFill>
              <a:latin typeface="+mn-lt"/>
              <a:ea typeface="黑体" panose="02010609060101010101" pitchFamily="2" charset="-122"/>
              <a:sym typeface="Symbol" panose="05050102010706020507" pitchFamily="18" charset="2"/>
            </a:endParaRP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100" b="1" dirty="0">
                <a:latin typeface="微软雅黑" panose="020B0503020204020204" pitchFamily="34" charset="-122"/>
                <a:ea typeface="微软雅黑" panose="020B0503020204020204" pitchFamily="34" charset="-122"/>
              </a:rPr>
              <a:t>信</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道</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占</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用</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时</a:t>
            </a:r>
            <a:endParaRPr kumimoji="1" lang="zh-CN" altLang="en-US" sz="1100" b="1" dirty="0">
              <a:latin typeface="微软雅黑" panose="020B0503020204020204" pitchFamily="34" charset="-122"/>
              <a:ea typeface="微软雅黑" panose="020B0503020204020204" pitchFamily="34" charset="-122"/>
            </a:endParaRPr>
          </a:p>
          <a:p>
            <a:pPr eaLnBrk="0" hangingPunct="0"/>
            <a:r>
              <a:rPr kumimoji="1" lang="zh-CN" altLang="en-US" sz="1100" b="1" dirty="0">
                <a:latin typeface="微软雅黑" panose="020B0503020204020204" pitchFamily="34" charset="-122"/>
                <a:ea typeface="微软雅黑" panose="020B0503020204020204" pitchFamily="34" charset="-122"/>
              </a:rPr>
              <a:t>间</a:t>
            </a:r>
            <a:endParaRPr kumimoji="1" lang="zh-CN" altLang="en-US" sz="1100" b="1" dirty="0">
              <a:latin typeface="微软雅黑" panose="020B0503020204020204" pitchFamily="34" charset="-122"/>
              <a:ea typeface="微软雅黑" panose="020B0503020204020204" pitchFamily="34" charset="-122"/>
            </a:endParaRPr>
          </a:p>
        </p:txBody>
      </p:sp>
      <p:grpSp>
        <p:nvGrpSpPr>
          <p:cNvPr id="49" name="Group 57"/>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B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A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endParaRPr kumimoji="1" lang="zh-CN" altLang="en-US" sz="1100" b="1" dirty="0">
              <a:solidFill>
                <a:srgbClr val="0000CC"/>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ln>
            <a:effec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1050" b="1" dirty="0">
                  <a:latin typeface="微软雅黑" panose="020B0503020204020204" pitchFamily="34" charset="-122"/>
                  <a:ea typeface="微软雅黑" panose="020B0503020204020204" pitchFamily="34" charset="-122"/>
                </a:rPr>
                <a:t>A </a:t>
              </a:r>
              <a:r>
                <a:rPr kumimoji="1" lang="zh-CN" altLang="en-US" sz="1050" b="1" dirty="0">
                  <a:latin typeface="微软雅黑" panose="020B0503020204020204" pitchFamily="34" charset="-122"/>
                  <a:ea typeface="微软雅黑" panose="020B0503020204020204" pitchFamily="34" charset="-122"/>
                </a:rPr>
                <a:t>检测</a:t>
              </a:r>
              <a:endParaRPr kumimoji="1" lang="zh-CN" altLang="en-US" sz="1050" b="1" dirty="0">
                <a:latin typeface="微软雅黑" panose="020B0503020204020204" pitchFamily="34" charset="-122"/>
                <a:ea typeface="微软雅黑" panose="020B0503020204020204" pitchFamily="34" charset="-122"/>
              </a:endParaRPr>
            </a:p>
            <a:p>
              <a:pPr eaLnBrk="0" hangingPunct="0">
                <a:lnSpc>
                  <a:spcPct val="85000"/>
                </a:lnSpc>
              </a:pPr>
              <a:r>
                <a:rPr kumimoji="1" lang="zh-CN" altLang="en-US" sz="1050" b="1" dirty="0">
                  <a:latin typeface="微软雅黑" panose="020B0503020204020204" pitchFamily="34" charset="-122"/>
                  <a:ea typeface="微软雅黑" panose="020B0503020204020204" pitchFamily="34" charset="-122"/>
                </a:rPr>
                <a:t>到冲突</a:t>
              </a:r>
              <a:endParaRPr kumimoji="1" lang="zh-CN" altLang="en-US" sz="1050" b="1" dirty="0">
                <a:latin typeface="微软雅黑" panose="020B0503020204020204" pitchFamily="34" charset="-122"/>
                <a:ea typeface="微软雅黑" panose="020B0503020204020204" pitchFamily="34" charset="-122"/>
              </a:endParaRPr>
            </a:p>
          </p:txBody>
        </p:sp>
      </p:grpSp>
      <p:grpSp>
        <p:nvGrpSpPr>
          <p:cNvPr id="64" name="Group 48"/>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66" name="Group 50"/>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50" b="1" dirty="0">
                    <a:solidFill>
                      <a:schemeClr val="bg1"/>
                    </a:solidFill>
                    <a:latin typeface="微软雅黑" panose="020B0503020204020204" pitchFamily="34" charset="-122"/>
                    <a:ea typeface="微软雅黑" panose="020B0503020204020204" pitchFamily="34" charset="-122"/>
                  </a:rPr>
                  <a:t>开始冲突</a:t>
                </a:r>
                <a:endParaRPr kumimoji="1" lang="zh-CN" altLang="en-US" sz="1050" b="1"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600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6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96 bit </a:t>
            </a:r>
            <a:r>
              <a:rPr lang="zh-CN" altLang="en-US" sz="1200" b="1" dirty="0" smtClean="0">
                <a:solidFill>
                  <a:schemeClr val="bg1"/>
                </a:solidFill>
                <a:latin typeface="微软雅黑" panose="020B0503020204020204" pitchFamily="34" charset="-122"/>
                <a:ea typeface="微软雅黑" panose="020B0503020204020204" pitchFamily="34" charset="-122"/>
              </a:rPr>
              <a:t>时间内仍然空闲，开始发送，同时进行碰撞检测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载波侦听，检测信道</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r>
              <a:rPr lang="zh-CN" altLang="en-US" sz="1400" b="1" dirty="0">
                <a:solidFill>
                  <a:schemeClr val="bg1"/>
                </a:solidFill>
                <a:latin typeface="微软雅黑" panose="020B0503020204020204" pitchFamily="34" charset="-122"/>
                <a:ea typeface="微软雅黑" panose="020B0503020204020204" pitchFamily="34" charset="-122"/>
              </a:rPr>
              <a:t>数据</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（截断二进制指数算法）</a:t>
            </a:r>
            <a:endParaRPr lang="en-US" altLang="zh-CN" sz="1200" b="1" dirty="0" smtClean="0">
              <a:solidFill>
                <a:schemeClr val="bg1"/>
              </a:solidFill>
              <a:latin typeface="微软雅黑" panose="020B0503020204020204" pitchFamily="34" charset="-122"/>
              <a:ea typeface="微软雅黑" panose="020B0503020204020204"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endParaRPr lang="zh-CN" altLang="en-US" sz="1200" b="1" dirty="0">
              <a:latin typeface="微软雅黑" panose="020B0503020204020204" pitchFamily="34" charset="-122"/>
              <a:ea typeface="微软雅黑" panose="020B0503020204020204" pitchFamily="34" charset="-122"/>
            </a:endParaRP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是，发送失败</a:t>
            </a:r>
            <a:endParaRPr lang="zh-CN" altLang="en-US" sz="1200" b="1"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endParaRPr lang="zh-CN" altLang="en-US" sz="1200" b="1" dirty="0">
              <a:latin typeface="微软雅黑" panose="020B0503020204020204" pitchFamily="34" charset="-122"/>
              <a:ea typeface="微软雅黑" panose="020B0503020204020204" pitchFamily="34" charset="-122"/>
            </a:endParaRP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发送人为干扰信号</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3.3.3  </a:t>
            </a:r>
            <a:r>
              <a:rPr lang="zh-CN" altLang="en-US" sz="2000" b="1" dirty="0">
                <a:solidFill>
                  <a:schemeClr val="bg1"/>
                </a:solidFill>
                <a:latin typeface="微软雅黑" panose="020B0503020204020204" pitchFamily="34" charset="-122"/>
                <a:ea typeface="微软雅黑" panose="020B0503020204020204" pitchFamily="34" charset="-122"/>
              </a:rPr>
              <a:t>使用集线器的星形拓扑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传统以太网传输媒体：</a:t>
            </a:r>
            <a:r>
              <a:rPr lang="zh-CN" altLang="en-US" sz="2000" b="1" dirty="0" smtClean="0">
                <a:solidFill>
                  <a:srgbClr val="0000FF"/>
                </a:solidFill>
                <a:latin typeface="微软雅黑" panose="020B0503020204020204" pitchFamily="34" charset="-122"/>
                <a:ea typeface="微软雅黑" panose="020B0503020204020204" pitchFamily="34" charset="-122"/>
              </a:rPr>
              <a:t>粗同轴电缆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细同轴电缆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双绞线</a:t>
            </a:r>
            <a:r>
              <a:rPr lang="zh-CN" altLang="en-US" sz="2000" b="1" dirty="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采用双绞线的以太网采用</a:t>
            </a:r>
            <a:r>
              <a:rPr lang="zh-CN" altLang="en-US" sz="2000" b="1" dirty="0">
                <a:solidFill>
                  <a:srgbClr val="C00000"/>
                </a:solidFill>
                <a:latin typeface="微软雅黑" panose="020B0503020204020204" pitchFamily="34" charset="-122"/>
                <a:ea typeface="微软雅黑" panose="020B0503020204020204" pitchFamily="34" charset="-122"/>
              </a:rPr>
              <a:t>星形</a:t>
            </a:r>
            <a:r>
              <a:rPr lang="zh-CN" altLang="en-US" sz="2000" b="1" dirty="0" smtClean="0">
                <a:solidFill>
                  <a:srgbClr val="C00000"/>
                </a:solidFill>
                <a:latin typeface="微软雅黑" panose="020B0503020204020204" pitchFamily="34" charset="-122"/>
                <a:ea typeface="微软雅黑" panose="020B0503020204020204" pitchFamily="34" charset="-122"/>
              </a:rPr>
              <a:t>拓扑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星形的中心则增加了一种可靠性非常高的设备，叫做</a:t>
            </a:r>
            <a:r>
              <a:rPr lang="zh-CN" altLang="en-US" sz="2000" b="1" dirty="0">
                <a:solidFill>
                  <a:srgbClr val="C00000"/>
                </a:solidFill>
                <a:latin typeface="微软雅黑" panose="020B0503020204020204" pitchFamily="34" charset="-122"/>
                <a:ea typeface="微软雅黑" panose="020B0503020204020204" pitchFamily="34" charset="-122"/>
              </a:rPr>
              <a:t>集线器</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(hub)</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4"/>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Freeform 19"/>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pic>
        <p:nvPicPr>
          <p:cNvPr id="5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传统</a:t>
            </a:r>
            <a:r>
              <a:rPr lang="zh-CN" altLang="en-US" sz="2000" b="1" dirty="0" smtClean="0">
                <a:solidFill>
                  <a:schemeClr val="bg1"/>
                </a:solidFill>
                <a:latin typeface="微软雅黑" panose="020B0503020204020204" pitchFamily="34" charset="-122"/>
                <a:ea typeface="微软雅黑" panose="020B0503020204020204" pitchFamily="34" charset="-122"/>
              </a:rPr>
              <a:t>以太网使用同轴电缆，采用总线形拓扑结构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采用双绞线的以太网采用星形</a:t>
            </a:r>
            <a:r>
              <a:rPr lang="zh-CN" altLang="en-US" sz="2000" b="1" dirty="0" smtClean="0">
                <a:solidFill>
                  <a:schemeClr val="bg1"/>
                </a:solidFill>
                <a:latin typeface="微软雅黑" panose="020B0503020204020204" pitchFamily="34" charset="-122"/>
                <a:ea typeface="微软雅黑" panose="020B0503020204020204" pitchFamily="34" charset="-122"/>
              </a:rPr>
              <a:t>拓扑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集线器</a:t>
              </a:r>
              <a:endParaRPr lang="zh-CN" altLang="en-US" sz="1600" b="1" dirty="0">
                <a:latin typeface="微软雅黑" panose="020B0503020204020204" pitchFamily="34" charset="-122"/>
                <a:ea typeface="微软雅黑" panose="020B0503020204020204" pitchFamily="34" charset="-122"/>
              </a:endParaRP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07" name="Picture 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anose="020B0503020204020204" pitchFamily="34" charset="-122"/>
                  <a:ea typeface="微软雅黑" panose="020B0503020204020204" pitchFamily="34" charset="-122"/>
                </a:rPr>
                <a:t>2 </a:t>
              </a:r>
              <a:r>
                <a:rPr lang="zh-CN" altLang="en-US" sz="1400" b="1" dirty="0" smtClean="0">
                  <a:solidFill>
                    <a:srgbClr val="0000FF"/>
                  </a:solidFill>
                  <a:latin typeface="微软雅黑" panose="020B0503020204020204" pitchFamily="34" charset="-122"/>
                  <a:ea typeface="微软雅黑" panose="020B0503020204020204" pitchFamily="34" charset="-122"/>
                </a:rPr>
                <a:t>对</a:t>
              </a:r>
              <a:r>
                <a:rPr lang="zh-CN" altLang="en-US" sz="1400" b="1" dirty="0">
                  <a:solidFill>
                    <a:srgbClr val="0000FF"/>
                  </a:solidFill>
                  <a:latin typeface="微软雅黑" panose="020B0503020204020204" pitchFamily="34" charset="-122"/>
                  <a:ea typeface="微软雅黑" panose="020B0503020204020204" pitchFamily="34" charset="-122"/>
                </a:rPr>
                <a:t>双绞线</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站点</a:t>
              </a:r>
              <a:endParaRPr lang="zh-CN" altLang="en-US" sz="1600" b="1" dirty="0">
                <a:latin typeface="微软雅黑" panose="020B0503020204020204" pitchFamily="34" charset="-122"/>
                <a:ea typeface="微软雅黑" panose="020B0503020204020204" pitchFamily="34" charset="-122"/>
              </a:endParaRP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anose="020B0503020204020204" pitchFamily="34" charset="-122"/>
                  <a:ea typeface="微软雅黑" panose="020B0503020204020204" pitchFamily="34" charset="-122"/>
                </a:rPr>
                <a:t>RJ-45 </a:t>
              </a:r>
              <a:r>
                <a:rPr lang="zh-CN" altLang="en-US" sz="1400" b="1" dirty="0">
                  <a:solidFill>
                    <a:srgbClr val="0000FF"/>
                  </a:solidFill>
                  <a:latin typeface="微软雅黑" panose="020B0503020204020204" pitchFamily="34" charset="-122"/>
                  <a:ea typeface="微软雅黑" panose="020B0503020204020204" pitchFamily="34" charset="-122"/>
                </a:rPr>
                <a:t>插头</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anose="020B0503020204020204" pitchFamily="34" charset="-122"/>
                <a:ea typeface="微软雅黑" panose="020B0503020204020204" pitchFamily="34" charset="-122"/>
              </a:rPr>
              <a:t>1990 </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IEEE </a:t>
            </a:r>
            <a:r>
              <a:rPr lang="zh-CN" altLang="en-US" b="1" dirty="0">
                <a:latin typeface="微软雅黑" panose="020B0503020204020204" pitchFamily="34" charset="-122"/>
                <a:ea typeface="微软雅黑" panose="020B0503020204020204" pitchFamily="34" charset="-122"/>
              </a:rPr>
              <a:t>制定</a:t>
            </a:r>
            <a:r>
              <a:rPr lang="zh-CN" altLang="en-US" b="1" dirty="0" smtClean="0">
                <a:latin typeface="微软雅黑" panose="020B0503020204020204" pitchFamily="34" charset="-122"/>
                <a:ea typeface="微软雅黑" panose="020B0503020204020204" pitchFamily="34" charset="-122"/>
              </a:rPr>
              <a:t>出采用双绞线的星形</a:t>
            </a:r>
            <a:r>
              <a:rPr lang="zh-CN" altLang="en-US" b="1" dirty="0">
                <a:latin typeface="微软雅黑" panose="020B0503020204020204" pitchFamily="34" charset="-122"/>
                <a:ea typeface="微软雅黑" panose="020B0503020204020204" pitchFamily="34" charset="-122"/>
              </a:rPr>
              <a:t>以太网 </a:t>
            </a:r>
            <a:r>
              <a:rPr lang="en-US" altLang="zh-CN" b="1" dirty="0">
                <a:latin typeface="微软雅黑" panose="020B0503020204020204" pitchFamily="34" charset="-122"/>
                <a:ea typeface="微软雅黑" panose="020B0503020204020204" pitchFamily="34" charset="-122"/>
              </a:rPr>
              <a:t>10BASE-T </a:t>
            </a:r>
            <a:r>
              <a:rPr lang="zh-CN" altLang="en-US" b="1" dirty="0">
                <a:latin typeface="微软雅黑" panose="020B0503020204020204" pitchFamily="34" charset="-122"/>
                <a:ea typeface="微软雅黑" panose="020B0503020204020204" pitchFamily="34" charset="-122"/>
              </a:rPr>
              <a:t>的标准 </a:t>
            </a:r>
            <a:r>
              <a:rPr lang="en-US" altLang="zh-CN" b="1" dirty="0">
                <a:solidFill>
                  <a:srgbClr val="C00000"/>
                </a:solidFill>
                <a:latin typeface="微软雅黑" panose="020B0503020204020204" pitchFamily="34" charset="-122"/>
                <a:ea typeface="微软雅黑" panose="020B0503020204020204" pitchFamily="34" charset="-122"/>
              </a:rPr>
              <a:t>802.3i</a:t>
            </a:r>
            <a:r>
              <a:rPr lang="zh-CN" altLang="en-US" b="1" dirty="0">
                <a:solidFill>
                  <a:srgbClr val="C00000"/>
                </a:solidFill>
                <a:latin typeface="微软雅黑" panose="020B0503020204020204" pitchFamily="34" charset="-122"/>
                <a:ea typeface="微软雅黑" panose="020B0503020204020204" pitchFamily="34" charset="-122"/>
              </a:rPr>
              <a:t>。</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anose="020B0503020204020204" pitchFamily="34" charset="-122"/>
                <a:ea typeface="微软雅黑" panose="020B0503020204020204" pitchFamily="34" charset="-122"/>
              </a:rPr>
              <a:t>每个站到集线器的距离不超过</a:t>
            </a:r>
            <a:r>
              <a:rPr lang="en-US" altLang="zh-CN" sz="1600" b="1" dirty="0">
                <a:latin typeface="微软雅黑" panose="020B0503020204020204" pitchFamily="34" charset="-122"/>
                <a:ea typeface="微软雅黑" panose="020B0503020204020204" pitchFamily="34" charset="-122"/>
              </a:rPr>
              <a:t>100 </a:t>
            </a:r>
            <a:r>
              <a:rPr lang="en-US" altLang="zh-CN" sz="1600" b="1" dirty="0" smtClean="0">
                <a:latin typeface="微软雅黑" panose="020B0503020204020204" pitchFamily="34" charset="-122"/>
                <a:ea typeface="微软雅黑" panose="020B0503020204020204" pitchFamily="34" charset="-122"/>
              </a:rPr>
              <a:t>m</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endParaRPr kumimoji="1" lang="en-US" altLang="zh-CN" sz="1000" b="1" baseline="-25000">
              <a:latin typeface="微软雅黑" panose="020B0503020204020204" pitchFamily="34" charset="-122"/>
              <a:ea typeface="微软雅黑" panose="020B0503020204020204" pitchFamily="34" charset="-122"/>
            </a:endParaRP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anose="020B0503020204020204" pitchFamily="34" charset="-122"/>
                <a:ea typeface="微软雅黑" panose="020B0503020204020204" pitchFamily="34" charset="-122"/>
              </a:rPr>
              <a:t>仅</a:t>
            </a:r>
            <a:r>
              <a:rPr lang="zh-CN" altLang="en-US" sz="1600" b="1" dirty="0">
                <a:solidFill>
                  <a:srgbClr val="CC00CC"/>
                </a:solidFill>
                <a:latin typeface="微软雅黑" panose="020B0503020204020204" pitchFamily="34" charset="-122"/>
                <a:ea typeface="微软雅黑" panose="020B0503020204020204" pitchFamily="34" charset="-122"/>
              </a:rPr>
              <a:t>从数据链路层观察帧的流动</a:t>
            </a:r>
            <a:endParaRPr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endParaRPr kumimoji="1" lang="zh-CN" altLang="en-US" sz="1050" b="1" dirty="0">
                <a:latin typeface="微软雅黑" panose="020B0503020204020204" pitchFamily="34" charset="-122"/>
                <a:ea typeface="微软雅黑" panose="020B0503020204020204" pitchFamily="34" charset="-122"/>
              </a:endParaRP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endParaRPr kumimoji="1" lang="zh-CN" altLang="en-US" sz="1050" b="1" dirty="0">
                <a:latin typeface="微软雅黑" panose="020B0503020204020204" pitchFamily="34" charset="-122"/>
                <a:ea typeface="微软雅黑" panose="020B0503020204020204" pitchFamily="34" charset="-122"/>
              </a:endParaRP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endParaRPr kumimoji="1" lang="zh-CN" altLang="en-US" sz="1050" b="1">
                <a:latin typeface="微软雅黑" panose="020B0503020204020204" pitchFamily="34" charset="-122"/>
                <a:ea typeface="微软雅黑" panose="020B0503020204020204" pitchFamily="34" charset="-122"/>
              </a:endParaRP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endParaRPr kumimoji="1" lang="zh-CN" altLang="en-US" sz="1050" b="1" dirty="0">
                <a:latin typeface="微软雅黑" panose="020B0503020204020204" pitchFamily="34" charset="-122"/>
                <a:ea typeface="微软雅黑" panose="020B0503020204020204" pitchFamily="34" charset="-122"/>
              </a:endParaRP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endParaRPr kumimoji="1" lang="zh-CN" altLang="en-US" sz="1050" b="1" dirty="0">
                <a:latin typeface="微软雅黑" panose="020B0503020204020204" pitchFamily="34" charset="-122"/>
                <a:ea typeface="微软雅黑" panose="020B0503020204020204" pitchFamily="34" charset="-122"/>
              </a:endParaRP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endParaRPr kumimoji="1" lang="zh-CN" altLang="en-US" sz="1050" b="1">
                <a:latin typeface="微软雅黑" panose="020B0503020204020204" pitchFamily="34" charset="-122"/>
                <a:ea typeface="微软雅黑" panose="020B0503020204020204" pitchFamily="34" charset="-122"/>
              </a:endParaRP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endParaRPr kumimoji="1" lang="zh-CN" altLang="en-US" sz="1050" b="1">
                <a:latin typeface="微软雅黑" panose="020B0503020204020204" pitchFamily="34" charset="-122"/>
                <a:ea typeface="微软雅黑" panose="020B0503020204020204" pitchFamily="34" charset="-122"/>
              </a:endParaRP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endParaRPr kumimoji="1" lang="zh-CN" altLang="en-US" sz="1050" b="1">
                <a:latin typeface="微软雅黑" panose="020B0503020204020204" pitchFamily="34" charset="-122"/>
                <a:ea typeface="微软雅黑" panose="020B0503020204020204" pitchFamily="34" charset="-122"/>
              </a:endParaRP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endParaRPr kumimoji="1" lang="zh-CN" altLang="en-US" sz="1000" b="1" dirty="0">
              <a:latin typeface="微软雅黑" panose="020B0503020204020204" pitchFamily="34" charset="-122"/>
              <a:ea typeface="微软雅黑" panose="020B0503020204020204" pitchFamily="34" charset="-122"/>
            </a:endParaRPr>
          </a:p>
        </p:txBody>
      </p:sp>
      <p:grpSp>
        <p:nvGrpSpPr>
          <p:cNvPr id="1606" name="Group 506"/>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endParaRPr kumimoji="1" lang="zh-CN" altLang="en-US" sz="1000" b="1" dirty="0">
              <a:latin typeface="微软雅黑" panose="020B0503020204020204" pitchFamily="34" charset="-122"/>
              <a:ea typeface="微软雅黑" panose="020B0503020204020204" pitchFamily="34" charset="-122"/>
            </a:endParaRP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注意：</a:t>
            </a:r>
            <a:r>
              <a:rPr lang="zh-CN" altLang="zh-CN" sz="1400" b="1" dirty="0" smtClean="0">
                <a:solidFill>
                  <a:schemeClr val="bg1"/>
                </a:solidFill>
                <a:latin typeface="微软雅黑" panose="020B0503020204020204" pitchFamily="34" charset="-122"/>
                <a:ea typeface="微软雅黑" panose="020B0503020204020204" pitchFamily="34" charset="-122"/>
              </a:rPr>
              <a:t>不同</a:t>
            </a:r>
            <a:r>
              <a:rPr lang="zh-CN" altLang="zh-CN" sz="1400" b="1" dirty="0">
                <a:solidFill>
                  <a:schemeClr val="bg1"/>
                </a:solidFill>
                <a:latin typeface="微软雅黑" panose="020B0503020204020204" pitchFamily="34" charset="-122"/>
                <a:ea typeface="微软雅黑" panose="020B0503020204020204" pitchFamily="34" charset="-122"/>
              </a:rPr>
              <a:t>的链路层可能采用不同的数据链路层协议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星形以太网 </a:t>
            </a:r>
            <a:r>
              <a:rPr lang="en-US" altLang="zh-CN" sz="2000" b="1" dirty="0" smtClean="0">
                <a:solidFill>
                  <a:schemeClr val="bg1"/>
                </a:solidFill>
                <a:latin typeface="微软雅黑" panose="020B0503020204020204" pitchFamily="34" charset="-122"/>
                <a:ea typeface="微软雅黑" panose="020B0503020204020204" pitchFamily="34" charset="-122"/>
              </a:rPr>
              <a:t>10BASE-T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anose="020B0503020204020204" pitchFamily="34" charset="-122"/>
                  <a:ea typeface="微软雅黑" panose="020B0503020204020204" pitchFamily="34" charset="-122"/>
                </a:rPr>
                <a:t>10</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anose="020B0503020204020204" pitchFamily="34" charset="-122"/>
                  <a:ea typeface="微软雅黑" panose="020B0503020204020204" pitchFamily="34" charset="-122"/>
                </a:rPr>
                <a:t>BASE</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anose="020B0503020204020204" pitchFamily="34" charset="-122"/>
                  <a:ea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anose="020B0503020204020204" pitchFamily="34" charset="-122"/>
                  <a:ea typeface="微软雅黑" panose="020B0503020204020204" pitchFamily="34" charset="-122"/>
                </a:rPr>
                <a:t>T</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速率为 </a:t>
              </a:r>
              <a:r>
                <a:rPr lang="en-US" altLang="zh-CN" b="1" dirty="0" smtClean="0">
                  <a:solidFill>
                    <a:srgbClr val="0000CC"/>
                  </a:solidFill>
                  <a:latin typeface="微软雅黑" panose="020B0503020204020204" pitchFamily="34" charset="-122"/>
                  <a:ea typeface="微软雅黑" panose="020B0503020204020204" pitchFamily="34" charset="-122"/>
                </a:rPr>
                <a:t>10 </a:t>
              </a:r>
              <a:r>
                <a:rPr lang="en-US" altLang="zh-CN" b="1" dirty="0">
                  <a:solidFill>
                    <a:srgbClr val="0000CC"/>
                  </a:solidFill>
                  <a:latin typeface="微软雅黑" panose="020B0503020204020204" pitchFamily="34" charset="-122"/>
                  <a:ea typeface="微软雅黑" panose="020B0503020204020204" pitchFamily="34" charset="-122"/>
                </a:rPr>
                <a:t>Mbit/s </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基带</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双绞线</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集线器的一些</a:t>
            </a:r>
            <a:r>
              <a:rPr lang="zh-CN" altLang="en-US" sz="2000" b="1" dirty="0" smtClean="0">
                <a:solidFill>
                  <a:schemeClr val="bg1"/>
                </a:solidFill>
                <a:latin typeface="微软雅黑" panose="020B0503020204020204" pitchFamily="34" charset="-122"/>
                <a:ea typeface="微软雅黑" panose="020B0503020204020204" pitchFamily="34" charset="-122"/>
              </a:rPr>
              <a:t>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电子器件来模拟实际电缆线的工作，因此整个系统仍然像一个</a:t>
            </a:r>
            <a:r>
              <a:rPr lang="zh-CN" altLang="en-US" sz="2000" b="1" dirty="0">
                <a:solidFill>
                  <a:srgbClr val="C00000"/>
                </a:solidFill>
                <a:latin typeface="微软雅黑" panose="020B0503020204020204" pitchFamily="34" charset="-122"/>
                <a:ea typeface="微软雅黑" panose="020B0503020204020204" pitchFamily="34" charset="-122"/>
              </a:rPr>
              <a:t>传统的以太网</a:t>
            </a:r>
            <a:r>
              <a:rPr lang="zh-CN" altLang="en-US" sz="2000" b="1" dirty="0">
                <a:latin typeface="微软雅黑" panose="020B0503020204020204" pitchFamily="34" charset="-122"/>
                <a:ea typeface="微软雅黑" panose="020B0503020204020204" pitchFamily="34" charset="-122"/>
              </a:rPr>
              <a:t>那样运行。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集线器的以太网</a:t>
            </a:r>
            <a:r>
              <a:rPr lang="zh-CN" altLang="en-US" sz="2000" b="1" dirty="0">
                <a:solidFill>
                  <a:srgbClr val="C00000"/>
                </a:solidFill>
                <a:latin typeface="微软雅黑" panose="020B0503020204020204" pitchFamily="34" charset="-122"/>
                <a:ea typeface="微软雅黑" panose="020B0503020204020204" pitchFamily="34" charset="-122"/>
              </a:rPr>
              <a:t>在逻辑上仍是一个总线网，</a:t>
            </a:r>
            <a:r>
              <a:rPr lang="zh-CN" altLang="en-US" sz="2000" b="1" dirty="0">
                <a:latin typeface="微软雅黑" panose="020B0503020204020204" pitchFamily="34" charset="-122"/>
                <a:ea typeface="微软雅黑" panose="020B0503020204020204" pitchFamily="34" charset="-122"/>
              </a:rPr>
              <a:t>各工作站使用的还是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协议，并共享逻辑上的总线。 </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很</a:t>
            </a:r>
            <a:r>
              <a:rPr lang="zh-CN" altLang="en-US" sz="2000" b="1" dirty="0">
                <a:latin typeface="微软雅黑" panose="020B0503020204020204" pitchFamily="34" charset="-122"/>
                <a:ea typeface="微软雅黑" panose="020B0503020204020204" pitchFamily="34" charset="-122"/>
              </a:rPr>
              <a:t>像一个多接口的转发器，</a:t>
            </a:r>
            <a:r>
              <a:rPr lang="zh-CN" altLang="en-US" sz="2000" b="1" dirty="0">
                <a:solidFill>
                  <a:srgbClr val="C00000"/>
                </a:solidFill>
                <a:latin typeface="微软雅黑" panose="020B0503020204020204" pitchFamily="34" charset="-122"/>
                <a:ea typeface="微软雅黑" panose="020B0503020204020204" pitchFamily="34" charset="-122"/>
              </a:rPr>
              <a:t>工作在物理层。</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采用</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solidFill>
                  <a:srgbClr val="C00000"/>
                </a:solidFill>
                <a:latin typeface="微软雅黑" panose="020B0503020204020204" pitchFamily="34" charset="-122"/>
                <a:ea typeface="微软雅黑" panose="020B0503020204020204" pitchFamily="34" charset="-122"/>
              </a:rPr>
              <a:t>专门芯片</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进行自适应串音回波抵消，减少了近端串音。</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具有 </a:t>
            </a:r>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个</a:t>
            </a:r>
            <a:r>
              <a:rPr lang="zh-CN" altLang="en-US" sz="2000" b="1" dirty="0">
                <a:solidFill>
                  <a:schemeClr val="bg1"/>
                </a:solidFill>
                <a:latin typeface="微软雅黑" panose="020B0503020204020204" pitchFamily="34" charset="-122"/>
                <a:ea typeface="微软雅黑" panose="020B0503020204020204" pitchFamily="34" charset="-122"/>
              </a:rPr>
              <a:t>接口的</a:t>
            </a:r>
            <a:r>
              <a:rPr lang="zh-CN" altLang="en-US" sz="2000" b="1" dirty="0" smtClean="0">
                <a:solidFill>
                  <a:schemeClr val="bg1"/>
                </a:solidFill>
                <a:latin typeface="微软雅黑" panose="020B0503020204020204" pitchFamily="34" charset="-122"/>
                <a:ea typeface="微软雅黑" panose="020B0503020204020204" pitchFamily="34" charset="-122"/>
              </a:rPr>
              <a:t>集线器</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p:nvPr/>
          </p:nvGrpSpPr>
          <p:grpSpPr bwMode="auto">
            <a:xfrm rot="-3098467">
              <a:off x="2022145" y="3956249"/>
              <a:ext cx="1127125" cy="98028"/>
              <a:chOff x="1548" y="1476"/>
              <a:chExt cx="1338" cy="120"/>
            </a:xfrm>
          </p:grpSpPr>
          <p:sp>
            <p:nvSpPr>
              <p:cNvPr id="86"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7"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2" name="Group 6"/>
            <p:cNvGrpSpPr/>
            <p:nvPr/>
          </p:nvGrpSpPr>
          <p:grpSpPr bwMode="auto">
            <a:xfrm rot="-3098467">
              <a:off x="2458972" y="3956249"/>
              <a:ext cx="1127125" cy="98028"/>
              <a:chOff x="1548" y="1476"/>
              <a:chExt cx="1338" cy="120"/>
            </a:xfrm>
          </p:grpSpPr>
          <p:sp>
            <p:nvSpPr>
              <p:cNvPr id="84"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5"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3" name="Group 9"/>
            <p:cNvGrpSpPr/>
            <p:nvPr/>
          </p:nvGrpSpPr>
          <p:grpSpPr bwMode="auto">
            <a:xfrm rot="3701259" flipH="1">
              <a:off x="6306079" y="3949965"/>
              <a:ext cx="1001712" cy="96308"/>
              <a:chOff x="1548" y="1476"/>
              <a:chExt cx="1338" cy="120"/>
            </a:xfrm>
          </p:grpSpPr>
          <p:sp>
            <p:nvSpPr>
              <p:cNvPr id="82"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3"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4" name="Group 12"/>
            <p:cNvGrpSpPr/>
            <p:nvPr/>
          </p:nvGrpSpPr>
          <p:grpSpPr bwMode="auto">
            <a:xfrm rot="3701259" flipH="1">
              <a:off x="6817718" y="3969743"/>
              <a:ext cx="1001713" cy="98028"/>
              <a:chOff x="1548" y="1476"/>
              <a:chExt cx="1338" cy="120"/>
            </a:xfrm>
          </p:grpSpPr>
          <p:sp>
            <p:nvSpPr>
              <p:cNvPr id="80"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1"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集</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线</a:t>
              </a:r>
              <a:endParaRPr kumimoji="1" lang="zh-CN" altLang="en-US" sz="1600" b="1" dirty="0">
                <a:latin typeface="微软雅黑" panose="020B0503020204020204" pitchFamily="34" charset="-122"/>
                <a:ea typeface="微软雅黑" panose="020B0503020204020204" pitchFamily="34" charset="-122"/>
              </a:endParaRP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器</a:t>
              </a:r>
              <a:endParaRPr kumimoji="1" lang="zh-CN" altLang="en-US" sz="1600" b="1" dirty="0">
                <a:latin typeface="微软雅黑" panose="020B0503020204020204" pitchFamily="34" charset="-122"/>
                <a:ea typeface="微软雅黑" panose="020B0503020204020204" pitchFamily="34" charset="-122"/>
              </a:endParaRP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endParaRPr kumimoji="1" lang="zh-CN" altLang="en-US" sz="1600" b="1" dirty="0">
                <a:latin typeface="微软雅黑" panose="020B0503020204020204" pitchFamily="34" charset="-122"/>
                <a:ea typeface="微软雅黑" panose="020B0503020204020204" pitchFamily="34" charset="-122"/>
              </a:endParaRP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工作站</a:t>
              </a:r>
              <a:endParaRPr kumimoji="1" lang="zh-CN" altLang="en-US" sz="1600" b="1">
                <a:latin typeface="微软雅黑" panose="020B0503020204020204" pitchFamily="34" charset="-122"/>
                <a:ea typeface="微软雅黑" panose="020B0503020204020204" pitchFamily="34" charset="-122"/>
              </a:endParaRP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anose="020B0503020204020204" pitchFamily="34" charset="-122"/>
                  <a:ea typeface="微软雅黑" panose="020B0503020204020204" pitchFamily="34" charset="-122"/>
                </a:rPr>
                <a:t>双绞线</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grpSp>
          <p:nvGrpSpPr>
            <p:cNvPr id="74" name="Group 54"/>
            <p:cNvGrpSpPr/>
            <p:nvPr/>
          </p:nvGrpSpPr>
          <p:grpSpPr bwMode="auto">
            <a:xfrm rot="5400000" flipH="1">
              <a:off x="4703168" y="3946724"/>
              <a:ext cx="876300" cy="98028"/>
              <a:chOff x="1548" y="1476"/>
              <a:chExt cx="1338" cy="120"/>
            </a:xfrm>
          </p:grpSpPr>
          <p:sp>
            <p:nvSpPr>
              <p:cNvPr id="78"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9"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75" name="Group 57"/>
            <p:cNvGrpSpPr/>
            <p:nvPr/>
          </p:nvGrpSpPr>
          <p:grpSpPr bwMode="auto">
            <a:xfrm rot="5400000" flipH="1">
              <a:off x="4206942" y="3958630"/>
              <a:ext cx="874712" cy="98029"/>
              <a:chOff x="1548" y="1476"/>
              <a:chExt cx="1338" cy="120"/>
            </a:xfrm>
          </p:grpSpPr>
          <p:sp>
            <p:nvSpPr>
              <p:cNvPr id="76"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7"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3.3.4  </a:t>
            </a:r>
            <a:r>
              <a:rPr lang="zh-CN" altLang="en-US" sz="2400" b="1" dirty="0">
                <a:solidFill>
                  <a:schemeClr val="bg1"/>
                </a:solidFill>
                <a:latin typeface="微软雅黑" panose="020B0503020204020204" pitchFamily="34" charset="-122"/>
                <a:ea typeface="微软雅黑" panose="020B0503020204020204" pitchFamily="34" charset="-122"/>
              </a:rPr>
              <a:t>以太网的信道</a:t>
            </a:r>
            <a:r>
              <a:rPr lang="zh-CN" altLang="en-US" sz="2400" b="1" dirty="0" smtClean="0">
                <a:solidFill>
                  <a:schemeClr val="bg1"/>
                </a:solidFill>
                <a:latin typeface="微软雅黑" panose="020B0503020204020204" pitchFamily="34" charset="-122"/>
                <a:ea typeface="微软雅黑" panose="020B0503020204020204" pitchFamily="34" charset="-122"/>
              </a:rPr>
              <a:t>利用率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多个站在以太网上同时工作就可能会发生碰撞</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当发生碰撞时，信道资源实际上是被浪费了。因此，当扣除碰撞所造成的信道损失后，</a:t>
            </a:r>
            <a:r>
              <a:rPr lang="zh-CN" altLang="en-US" sz="2000" b="1" dirty="0">
                <a:solidFill>
                  <a:srgbClr val="C00000"/>
                </a:solidFill>
                <a:latin typeface="微软雅黑" panose="020B0503020204020204" pitchFamily="34" charset="-122"/>
                <a:ea typeface="微软雅黑" panose="020B0503020204020204" pitchFamily="34" charset="-122"/>
              </a:rPr>
              <a:t>以太网总的信道利用率并不能达到 </a:t>
            </a:r>
            <a:r>
              <a:rPr lang="en-US" altLang="zh-CN" sz="2000" b="1" dirty="0">
                <a:solidFill>
                  <a:srgbClr val="C00000"/>
                </a:solidFill>
                <a:latin typeface="微软雅黑" panose="020B0503020204020204" pitchFamily="34" charset="-122"/>
                <a:ea typeface="微软雅黑" panose="020B0503020204020204" pitchFamily="34" charset="-122"/>
              </a:rPr>
              <a:t>100%</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假设：</a:t>
            </a:r>
            <a:r>
              <a:rPr lang="zh-CN" altLang="en-US" sz="2000" b="1" dirty="0">
                <a:latin typeface="微软雅黑" panose="020B0503020204020204" pitchFamily="34" charset="-122"/>
                <a:ea typeface="微软雅黑" panose="020B0503020204020204" pitchFamily="34" charset="-122"/>
              </a:rPr>
              <a:t>单程端到端传播</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，则争用</a:t>
            </a:r>
            <a:r>
              <a:rPr lang="zh-CN" altLang="en-US" sz="2000" b="1" dirty="0">
                <a:latin typeface="微软雅黑" panose="020B0503020204020204" pitchFamily="34" charset="-122"/>
                <a:ea typeface="微软雅黑" panose="020B0503020204020204" pitchFamily="34" charset="-122"/>
              </a:rPr>
              <a:t>期</a:t>
            </a:r>
            <a:r>
              <a:rPr lang="zh-CN" altLang="en-US" sz="2000" b="1" dirty="0" smtClean="0">
                <a:latin typeface="微软雅黑" panose="020B0503020204020204" pitchFamily="34" charset="-122"/>
                <a:ea typeface="微软雅黑" panose="020B0503020204020204" pitchFamily="34" charset="-122"/>
              </a:rPr>
              <a:t>长度 </a:t>
            </a:r>
            <a:r>
              <a:rPr lang="en-US" altLang="zh-CN" sz="2000" b="1" dirty="0" smtClean="0">
                <a:latin typeface="微软雅黑" panose="020B0503020204020204" pitchFamily="34" charset="-122"/>
                <a:ea typeface="微软雅黑" panose="020B0503020204020204" pitchFamily="34" charset="-122"/>
              </a:rPr>
              <a:t>= 2</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检测到碰撞后不发送干扰信号。</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设：</a:t>
            </a:r>
            <a:r>
              <a:rPr lang="zh-CN" altLang="en-US" sz="2000" b="1" dirty="0" smtClean="0">
                <a:latin typeface="微软雅黑" panose="020B0503020204020204" pitchFamily="34" charset="-122"/>
                <a:ea typeface="微软雅黑" panose="020B0503020204020204" pitchFamily="34" charset="-122"/>
              </a:rPr>
              <a:t>帧长</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 (bit)</a:t>
            </a:r>
            <a:r>
              <a:rPr lang="zh-CN" altLang="en-US" sz="2000" b="1" dirty="0">
                <a:latin typeface="微软雅黑" panose="020B0503020204020204" pitchFamily="34" charset="-122"/>
                <a:ea typeface="微软雅黑" panose="020B0503020204020204" pitchFamily="34" charset="-122"/>
              </a:rPr>
              <a:t>，数据发送</a:t>
            </a:r>
            <a:r>
              <a:rPr lang="zh-CN" altLang="en-US" sz="2000" b="1" dirty="0" smtClean="0">
                <a:latin typeface="微软雅黑" panose="020B0503020204020204" pitchFamily="34" charset="-122"/>
                <a:ea typeface="微软雅黑" panose="020B0503020204020204" pitchFamily="34" charset="-122"/>
              </a:rPr>
              <a:t>速率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C</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(bit/s)</a:t>
            </a:r>
            <a:r>
              <a:rPr lang="zh-CN" altLang="en-US" sz="2000" b="1" dirty="0">
                <a:latin typeface="微软雅黑" panose="020B0503020204020204" pitchFamily="34" charset="-122"/>
                <a:ea typeface="微软雅黑" panose="020B0503020204020204" pitchFamily="34" charset="-122"/>
              </a:rPr>
              <a:t>，则帧的发送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i="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(s)</a:t>
            </a:r>
            <a:r>
              <a:rPr lang="zh-CN" altLang="en-US" sz="2000" b="1" dirty="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以太网信道被占用的情况</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16"/>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争用期 </a:t>
              </a:r>
              <a:endParaRPr kumimoji="1" lang="zh-CN" altLang="en-US" sz="1400" b="1">
                <a:latin typeface="微软雅黑" panose="020B0503020204020204" pitchFamily="34" charset="-122"/>
                <a:ea typeface="微软雅黑" panose="020B0503020204020204" pitchFamily="34" charset="-122"/>
              </a:endParaRP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endParaRPr kumimoji="1" lang="zh-CN" altLang="en-US" sz="1400" b="1" dirty="0">
                <a:latin typeface="微软雅黑" panose="020B0503020204020204" pitchFamily="34" charset="-122"/>
                <a:ea typeface="微软雅黑" panose="020B0503020204020204" pitchFamily="34" charset="-122"/>
              </a:endParaRP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发生碰撞 </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anose="020B0503020204020204" pitchFamily="34" charset="-122"/>
                  <a:ea typeface="微软雅黑" panose="020B0503020204020204" pitchFamily="34" charset="-122"/>
                </a:rPr>
                <a:t>发送一帧所需的平均时间</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a:t>
              </a:r>
              <a:endParaRPr kumimoji="1" lang="en-US" altLang="zh-CN" sz="1400" b="1">
                <a:solidFill>
                  <a:srgbClr val="000099"/>
                </a:solidFill>
                <a:latin typeface="微软雅黑" panose="020B0503020204020204" pitchFamily="34" charset="-122"/>
                <a:ea typeface="微软雅黑" panose="020B0503020204020204" pitchFamily="34" charset="-122"/>
              </a:endParaRP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要提高以太网的信道利用率，就必须</a:t>
            </a:r>
            <a:r>
              <a:rPr lang="zh-CN" altLang="en-US" sz="2000" b="1" dirty="0" smtClean="0">
                <a:latin typeface="微软雅黑" panose="020B0503020204020204" pitchFamily="34" charset="-122"/>
                <a:ea typeface="微软雅黑" panose="020B0503020204020204" pitchFamily="34" charset="-122"/>
              </a:rPr>
              <a:t>减小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 </a:t>
            </a:r>
            <a:r>
              <a:rPr lang="en-US" altLang="zh-CN" sz="2000" b="1" i="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之比。</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在以太网中定义了</a:t>
            </a:r>
            <a:r>
              <a:rPr lang="zh-CN" altLang="en-US" sz="2000" b="1" dirty="0">
                <a:solidFill>
                  <a:srgbClr val="C00000"/>
                </a:solidFill>
                <a:latin typeface="微软雅黑" panose="020B0503020204020204" pitchFamily="34" charset="-122"/>
                <a:ea typeface="微软雅黑" panose="020B0503020204020204" pitchFamily="34" charset="-122"/>
              </a:rPr>
              <a:t>参数 </a:t>
            </a:r>
            <a:r>
              <a:rPr lang="en-US" altLang="zh-CN" sz="2000" b="1" i="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单程端到端</a:t>
            </a:r>
            <a:r>
              <a:rPr lang="zh-CN" altLang="en-US" sz="2000" b="1" dirty="0" smtClean="0">
                <a:latin typeface="微软雅黑" panose="020B0503020204020204" pitchFamily="34" charset="-122"/>
                <a:ea typeface="微软雅黑" panose="020B0503020204020204" pitchFamily="34" charset="-122"/>
              </a:rPr>
              <a:t>时延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与帧</a:t>
            </a:r>
            <a:r>
              <a:rPr lang="zh-CN" altLang="en-US" sz="2000" b="1" dirty="0">
                <a:latin typeface="微软雅黑" panose="020B0503020204020204" pitchFamily="34" charset="-122"/>
                <a:ea typeface="微软雅黑" panose="020B0503020204020204" pitchFamily="34" charset="-122"/>
              </a:rPr>
              <a:t>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smtClean="0">
                <a:latin typeface="微软雅黑" panose="020B0503020204020204" pitchFamily="34" charset="-122"/>
                <a:ea typeface="微软雅黑" panose="020B0503020204020204" pitchFamily="34" charset="-122"/>
              </a:rPr>
              <a:t>T</a:t>
            </a:r>
            <a:r>
              <a:rPr lang="en-US" altLang="zh-CN" sz="2000" b="1" baseline="-25000" dirty="0" smtClean="0">
                <a:latin typeface="微软雅黑" panose="020B0503020204020204" pitchFamily="34" charset="-122"/>
                <a:ea typeface="微软雅黑" panose="020B0503020204020204" pitchFamily="34" charset="-122"/>
              </a:rPr>
              <a:t>0 </a:t>
            </a:r>
            <a:r>
              <a:rPr lang="zh-CN" altLang="en-US" sz="2000" b="1" dirty="0" smtClean="0">
                <a:latin typeface="微软雅黑" panose="020B0503020204020204" pitchFamily="34" charset="-122"/>
                <a:ea typeface="微软雅黑" panose="020B0503020204020204" pitchFamily="34" charset="-122"/>
              </a:rPr>
              <a:t>之</a:t>
            </a:r>
            <a:r>
              <a:rPr lang="zh-CN" altLang="en-US" sz="2000" b="1" dirty="0">
                <a:latin typeface="微软雅黑" panose="020B0503020204020204" pitchFamily="34" charset="-122"/>
                <a:ea typeface="微软雅黑" panose="020B0503020204020204" pitchFamily="34" charset="-122"/>
              </a:rPr>
              <a:t>比：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与利用率</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025" name="公式" r:id="rId1" imgW="13106400" imgH="5486400" progId="Equation.3">
                  <p:embed/>
                </p:oleObj>
              </mc:Choice>
              <mc:Fallback>
                <p:oleObj name="公式" r:id="rId1" imgW="13106400" imgH="5486400" progId="Equation.3">
                  <p:embed/>
                  <p:pic>
                    <p:nvPicPr>
                      <p:cNvPr id="0" name="图片 1024"/>
                      <p:cNvPicPr>
                        <a:picLocks noChangeAspect="1"/>
                      </p:cNvPicPr>
                      <p:nvPr/>
                    </p:nvPicPr>
                    <p:blipFill>
                      <a:blip r:embed="rId2"/>
                      <a:stretch>
                        <a:fillRect/>
                      </a:stretch>
                    </p:blipFill>
                    <p:spPr>
                      <a:xfrm>
                        <a:off x="2754891" y="1859787"/>
                        <a:ext cx="1570596" cy="608011"/>
                      </a:xfrm>
                      <a:prstGeom prst="rect">
                        <a:avLst/>
                      </a:prstGeom>
                      <a:solidFill>
                        <a:srgbClr val="FFFF99"/>
                      </a:solidFill>
                      <a:ln w="12700" cap="flat" cmpd="sng">
                        <a:solidFill>
                          <a:srgbClr val="000000"/>
                        </a:solidFill>
                        <a:prstDash val="solid"/>
                        <a:miter/>
                        <a:headEnd type="none" w="med" len="med"/>
                        <a:tailEnd type="none" w="med" len="me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 0</a:t>
              </a:r>
              <a:r>
                <a:rPr lang="zh-CN" altLang="en-US" b="1" dirty="0" smtClean="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表示一</a:t>
              </a:r>
              <a:r>
                <a:rPr lang="zh-CN" altLang="en-US" b="1" dirty="0">
                  <a:solidFill>
                    <a:schemeClr val="bg1"/>
                  </a:solidFill>
                  <a:latin typeface="微软雅黑" panose="020B0503020204020204" pitchFamily="34" charset="-122"/>
                  <a:ea typeface="微软雅黑" panose="020B0503020204020204" pitchFamily="34" charset="-122"/>
                </a:rPr>
                <a:t>发生碰撞就立即可以检测出来， 并立即停止发送，因而信道利用率很高。</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越大，</a:t>
              </a:r>
              <a:r>
                <a:rPr lang="zh-CN" altLang="en-US" b="1" dirty="0">
                  <a:solidFill>
                    <a:schemeClr val="bg1"/>
                  </a:solidFill>
                  <a:latin typeface="微软雅黑" panose="020B0503020204020204" pitchFamily="34" charset="-122"/>
                  <a:ea typeface="微软雅黑" panose="020B0503020204020204" pitchFamily="34" charset="-122"/>
                </a:rPr>
                <a:t>表明争用期所占的比例增大，每发生一次碰撞就浪费许多信道资源，使得信道利用率明显降低。 </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为提高利用率，以太网的</a:t>
            </a:r>
            <a:r>
              <a:rPr lang="zh-CN" altLang="en-US" sz="2000" b="1" dirty="0" smtClean="0">
                <a:latin typeface="微软雅黑" panose="020B0503020204020204" pitchFamily="34" charset="-122"/>
                <a:ea typeface="微软雅黑" panose="020B0503020204020204" pitchFamily="34" charset="-122"/>
              </a:rPr>
              <a:t>参数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值应当</a:t>
            </a:r>
            <a:r>
              <a:rPr lang="zh-CN" altLang="en-US" sz="2000" b="1" dirty="0">
                <a:solidFill>
                  <a:srgbClr val="C00000"/>
                </a:solidFill>
                <a:latin typeface="微软雅黑" panose="020B0503020204020204" pitchFamily="34" charset="-122"/>
                <a:ea typeface="微软雅黑" panose="020B0503020204020204" pitchFamily="34" charset="-122"/>
              </a:rPr>
              <a:t>尽可能小</a:t>
            </a:r>
            <a:r>
              <a:rPr lang="zh-CN" altLang="en-US" sz="2000" b="1" dirty="0">
                <a:latin typeface="微软雅黑" panose="020B0503020204020204" pitchFamily="34" charset="-122"/>
                <a:ea typeface="微软雅黑" panose="020B0503020204020204" pitchFamily="34" charset="-122"/>
              </a:rPr>
              <a:t>些。</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a:t>
            </a:r>
            <a:r>
              <a:rPr lang="zh-CN" altLang="en-US" sz="2000" b="1" dirty="0">
                <a:latin typeface="微软雅黑" panose="020B0503020204020204" pitchFamily="34" charset="-122"/>
                <a:ea typeface="微软雅黑" panose="020B0503020204020204" pitchFamily="34" charset="-122"/>
              </a:rPr>
              <a:t>数据率一定时，以太网的连线的</a:t>
            </a:r>
            <a:r>
              <a:rPr lang="zh-CN" altLang="en-US" sz="2000" b="1" dirty="0">
                <a:solidFill>
                  <a:srgbClr val="C00000"/>
                </a:solidFill>
                <a:latin typeface="微软雅黑" panose="020B0503020204020204" pitchFamily="34" charset="-122"/>
                <a:ea typeface="微软雅黑" panose="020B0503020204020204" pitchFamily="34" charset="-122"/>
              </a:rPr>
              <a:t>长度受到限制，</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sym typeface="Symbol" panose="05050102010706020507"/>
              </a:rPr>
              <a:t></a:t>
            </a:r>
            <a:r>
              <a:rPr lang="en-US" altLang="zh-CN" sz="2000" b="1" dirty="0">
                <a:latin typeface="微软雅黑" panose="020B0503020204020204" pitchFamily="34" charset="-122"/>
                <a:ea typeface="微软雅黑" panose="020B0503020204020204" pitchFamily="34" charset="-122"/>
                <a:sym typeface="Symbol" panose="05050102010706020507"/>
              </a:rPr>
              <a:t>  </a:t>
            </a:r>
            <a:r>
              <a:rPr lang="zh-CN" altLang="en-US" sz="2000" b="1" dirty="0">
                <a:latin typeface="微软雅黑" panose="020B0503020204020204" pitchFamily="34" charset="-122"/>
                <a:ea typeface="微软雅黑" panose="020B0503020204020204" pitchFamily="34" charset="-122"/>
              </a:rPr>
              <a:t>的数值会太大。</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C00000"/>
                </a:solidFill>
                <a:latin typeface="微软雅黑" panose="020B0503020204020204" pitchFamily="34" charset="-122"/>
                <a:ea typeface="微软雅黑" panose="020B0503020204020204" pitchFamily="34" charset="-122"/>
              </a:rPr>
              <a:t>帧长不能太短，</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的值会太小，使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b="1" dirty="0">
                <a:latin typeface="微软雅黑" panose="020B0503020204020204" pitchFamily="34" charset="-122"/>
                <a:ea typeface="微软雅黑" panose="020B0503020204020204" pitchFamily="34" charset="-122"/>
              </a:rPr>
              <a:t>值太大。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对以太网参数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的要求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信道利用率的最大值 </a:t>
            </a:r>
            <a:r>
              <a:rPr lang="en-US" altLang="zh-CN" sz="2000" b="1" dirty="0" err="1">
                <a:solidFill>
                  <a:schemeClr val="bg1"/>
                </a:solidFill>
                <a:latin typeface="微软雅黑" panose="020B0503020204020204" pitchFamily="34" charset="-122"/>
                <a:ea typeface="微软雅黑" panose="020B0503020204020204" pitchFamily="34" charset="-122"/>
              </a:rPr>
              <a:t>S</a:t>
            </a:r>
            <a:r>
              <a:rPr lang="en-US" altLang="zh-CN" sz="2000" b="1" baseline="-25000" dirty="0" err="1">
                <a:solidFill>
                  <a:schemeClr val="bg1"/>
                </a:solidFill>
                <a:latin typeface="微软雅黑" panose="020B0503020204020204" pitchFamily="34" charset="-122"/>
                <a:ea typeface="微软雅黑" panose="020B0503020204020204" pitchFamily="34" charset="-122"/>
              </a:rPr>
              <a:t>max</a:t>
            </a:r>
            <a:r>
              <a:rPr lang="en-US" altLang="zh-CN" sz="2000" b="1" dirty="0">
                <a:solidFill>
                  <a:schemeClr val="bg1"/>
                </a:solidFill>
                <a:latin typeface="微软雅黑" panose="020B0503020204020204" pitchFamily="34" charset="-122"/>
                <a:ea typeface="微软雅黑" panose="020B0503020204020204" pitchFamily="34" charset="-122"/>
              </a:rPr>
              <a:t>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049" name="公式" r:id="rId1" imgW="30480000" imgH="10363200" progId="Equation.3">
                  <p:embed/>
                </p:oleObj>
              </mc:Choice>
              <mc:Fallback>
                <p:oleObj name="公式" r:id="rId1" imgW="30480000" imgH="10363200" progId="Equation.3">
                  <p:embed/>
                  <p:pic>
                    <p:nvPicPr>
                      <p:cNvPr id="0" name="图片 2048"/>
                      <p:cNvPicPr>
                        <a:picLocks noChangeAspect="1"/>
                      </p:cNvPicPr>
                      <p:nvPr/>
                    </p:nvPicPr>
                    <p:blipFill>
                      <a:blip r:embed="rId2"/>
                      <a:stretch>
                        <a:fillRect/>
                      </a:stretch>
                    </p:blipFill>
                    <p:spPr>
                      <a:xfrm>
                        <a:off x="5208175" y="1606089"/>
                        <a:ext cx="2613664" cy="799146"/>
                      </a:xfrm>
                      <a:prstGeom prst="rect">
                        <a:avLst/>
                      </a:prstGeom>
                      <a:solidFill>
                        <a:srgbClr val="FFFFFF"/>
                      </a:solidFill>
                      <a:ln w="9525" cap="flat" cmpd="sng">
                        <a:solidFill>
                          <a:srgbClr val="000000"/>
                        </a:solidFill>
                        <a:prstDash val="solid"/>
                        <a:miter/>
                        <a:headEnd type="none" w="med" len="med"/>
                        <a:tailEnd type="none" w="med" len="me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Freeform 16"/>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endParaRPr kumimoji="1" lang="zh-CN" altLang="en-US" sz="1400" b="1" dirty="0">
                <a:latin typeface="微软雅黑" panose="020B0503020204020204" pitchFamily="34" charset="-122"/>
                <a:ea typeface="微软雅黑" panose="020B0503020204020204" pitchFamily="34" charset="-122"/>
              </a:endParaRP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endParaRPr kumimoji="1" lang="en-US" altLang="zh-CN" sz="1400" b="1" baseline="-25000" dirty="0">
                <a:solidFill>
                  <a:srgbClr val="CC00CC"/>
                </a:solidFill>
                <a:latin typeface="微软雅黑" panose="020B0503020204020204" pitchFamily="34" charset="-122"/>
                <a:ea typeface="微软雅黑" panose="020B0503020204020204" pitchFamily="34" charset="-122"/>
              </a:endParaRP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endParaRPr kumimoji="1" lang="en-US" altLang="zh-CN" sz="1400" b="1" i="1" dirty="0">
                <a:solidFill>
                  <a:srgbClr val="000099"/>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endParaRPr kumimoji="1" lang="zh-CN" altLang="en-US" sz="1400" b="1">
                <a:solidFill>
                  <a:srgbClr val="0000FF"/>
                </a:solidFill>
                <a:latin typeface="微软雅黑" panose="020B0503020204020204" pitchFamily="34" charset="-122"/>
                <a:ea typeface="微软雅黑" panose="020B0503020204020204" pitchFamily="34" charset="-122"/>
              </a:endParaRP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anose="020B0503020204020204" pitchFamily="34" charset="-122"/>
                  <a:ea typeface="微软雅黑" panose="020B0503020204020204" pitchFamily="34" charset="-122"/>
                </a:rPr>
                <a:t>发送一帧所</a:t>
              </a:r>
              <a:r>
                <a:rPr kumimoji="1" lang="zh-CN" altLang="zh-CN" sz="1400" b="1" dirty="0" smtClean="0">
                  <a:solidFill>
                    <a:srgbClr val="0000FF"/>
                  </a:solidFill>
                  <a:latin typeface="微软雅黑" panose="020B0503020204020204" pitchFamily="34" charset="-122"/>
                  <a:ea typeface="微软雅黑" panose="020B0503020204020204" pitchFamily="34" charset="-122"/>
                </a:rPr>
                <a:t>需时间</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endParaRPr lang="zh-CN" altLang="en-US" b="1" dirty="0">
              <a:latin typeface="微软雅黑" panose="020B0503020204020204" pitchFamily="34" charset="-122"/>
              <a:ea typeface="微软雅黑" panose="020B0503020204020204" pitchFamily="34" charset="-122"/>
            </a:endParaRP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3.3.5  </a:t>
            </a:r>
            <a:r>
              <a:rPr lang="zh-CN" altLang="en-US" sz="2400" b="1" dirty="0">
                <a:solidFill>
                  <a:schemeClr val="bg1"/>
                </a:solidFill>
                <a:latin typeface="微软雅黑" panose="020B0503020204020204" pitchFamily="34" charset="-122"/>
                <a:ea typeface="微软雅黑" panose="020B0503020204020204" pitchFamily="34" charset="-122"/>
              </a:rPr>
              <a:t>以太网的 </a:t>
            </a:r>
            <a:r>
              <a:rPr lang="en-US" altLang="zh-CN" sz="2400" b="1" dirty="0">
                <a:solidFill>
                  <a:schemeClr val="bg1"/>
                </a:solidFill>
                <a:latin typeface="微软雅黑" panose="020B0503020204020204" pitchFamily="34" charset="-122"/>
                <a:ea typeface="微软雅黑" panose="020B0503020204020204" pitchFamily="34" charset="-122"/>
              </a:rPr>
              <a:t>MAC </a:t>
            </a:r>
            <a:r>
              <a:rPr lang="zh-CN" altLang="en-US" sz="2400" b="1" dirty="0">
                <a:solidFill>
                  <a:schemeClr val="bg1"/>
                </a:solidFill>
                <a:latin typeface="微软雅黑" panose="020B0503020204020204" pitchFamily="34" charset="-122"/>
                <a:ea typeface="微软雅黑" panose="020B0503020204020204" pitchFamily="34" charset="-122"/>
              </a:rPr>
              <a:t>层</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anose="020B0503020204020204" pitchFamily="34" charset="-122"/>
                <a:ea typeface="微软雅黑" panose="020B0503020204020204" pitchFamily="34" charset="-122"/>
              </a:rPr>
              <a:t>主要内容：</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  MAC </a:t>
            </a:r>
            <a:r>
              <a:rPr lang="zh-CN" altLang="en-US" sz="2000" b="1" dirty="0">
                <a:latin typeface="微软雅黑" panose="020B0503020204020204" pitchFamily="34" charset="-122"/>
                <a:ea typeface="微软雅黑" panose="020B0503020204020204" pitchFamily="34" charset="-122"/>
              </a:rPr>
              <a:t>层的硬件地址</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  MAC </a:t>
            </a:r>
            <a:r>
              <a:rPr lang="zh-CN" altLang="en-US" sz="2000" b="1" dirty="0">
                <a:latin typeface="微软雅黑" panose="020B0503020204020204" pitchFamily="34" charset="-122"/>
                <a:ea typeface="微软雅黑" panose="020B0503020204020204" pitchFamily="34" charset="-122"/>
              </a:rPr>
              <a:t>帧的格式</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硬件</a:t>
            </a:r>
            <a:r>
              <a:rPr lang="zh-CN" altLang="en-US" sz="2000" b="1" dirty="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物理地址</a:t>
            </a:r>
            <a:r>
              <a:rPr lang="zh-CN" altLang="en-US" sz="2000" b="1" dirty="0">
                <a:latin typeface="微软雅黑" panose="020B0503020204020204" pitchFamily="34" charset="-122"/>
                <a:ea typeface="微软雅黑" panose="020B0503020204020204" pitchFamily="34" charset="-122"/>
              </a:rPr>
              <a:t>，或 </a:t>
            </a: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 </a:t>
            </a:r>
            <a:r>
              <a:rPr lang="zh-CN" altLang="en-US" sz="2000" b="1" dirty="0" smtClean="0">
                <a:latin typeface="微软雅黑" panose="020B0503020204020204" pitchFamily="34" charset="-122"/>
                <a:ea typeface="微软雅黑" panose="020B0503020204020204" pitchFamily="34" charset="-122"/>
              </a:rPr>
              <a:t>标准</a:t>
            </a:r>
            <a:r>
              <a:rPr lang="zh-CN" altLang="en-US" sz="2000" b="1" dirty="0">
                <a:latin typeface="微软雅黑" panose="020B0503020204020204" pitchFamily="34" charset="-122"/>
                <a:ea typeface="微软雅黑" panose="020B0503020204020204" pitchFamily="34" charset="-122"/>
              </a:rPr>
              <a:t>为局域网规定了一</a:t>
            </a:r>
            <a:r>
              <a:rPr lang="zh-CN" altLang="en-US" sz="2000" b="1" dirty="0" smtClean="0">
                <a:latin typeface="微软雅黑" panose="020B0503020204020204" pitchFamily="34" charset="-122"/>
                <a:ea typeface="微软雅黑" panose="020B0503020204020204" pitchFamily="34" charset="-122"/>
              </a:rPr>
              <a:t>种 </a:t>
            </a:r>
            <a:r>
              <a:rPr lang="en-US" altLang="zh-CN" sz="2000" b="1" dirty="0" smtClean="0">
                <a:latin typeface="微软雅黑" panose="020B0503020204020204" pitchFamily="34" charset="-122"/>
                <a:ea typeface="微软雅黑" panose="020B0503020204020204" pitchFamily="34" charset="-122"/>
              </a:rPr>
              <a:t>48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的全球地址</a:t>
            </a:r>
            <a:r>
              <a:rPr lang="zh-CN" altLang="en-US" sz="2000" b="1" dirty="0" smtClean="0">
                <a:latin typeface="微软雅黑" panose="020B0503020204020204" pitchFamily="34" charset="-122"/>
                <a:ea typeface="微软雅黑" panose="020B0503020204020204" pitchFamily="34" charset="-122"/>
              </a:rPr>
              <a:t>（简称为地址）是</a:t>
            </a:r>
            <a:r>
              <a:rPr lang="zh-CN" altLang="en-US" sz="2000" b="1" dirty="0">
                <a:latin typeface="微软雅黑" panose="020B0503020204020204" pitchFamily="34" charset="-122"/>
                <a:ea typeface="微软雅黑" panose="020B0503020204020204" pitchFamily="34" charset="-122"/>
              </a:rPr>
              <a:t>指局域网上的每一台计算机中</a:t>
            </a:r>
            <a:r>
              <a:rPr lang="zh-CN" altLang="en-US" sz="2000" b="1" dirty="0">
                <a:solidFill>
                  <a:srgbClr val="C00000"/>
                </a:solidFill>
                <a:latin typeface="微软雅黑" panose="020B0503020204020204" pitchFamily="34" charset="-122"/>
                <a:ea typeface="微软雅黑" panose="020B0503020204020204" pitchFamily="34" charset="-122"/>
              </a:rPr>
              <a:t>固化在适配器</a:t>
            </a:r>
            <a:r>
              <a:rPr lang="zh-CN" altLang="en-US" sz="2000" b="1" dirty="0" smtClean="0">
                <a:solidFill>
                  <a:srgbClr val="C00000"/>
                </a:solidFill>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ROM </a:t>
            </a:r>
            <a:r>
              <a:rPr lang="zh-CN" altLang="en-US" sz="2000" b="1" dirty="0" smtClean="0">
                <a:solidFill>
                  <a:srgbClr val="C00000"/>
                </a:solidFill>
                <a:latin typeface="微软雅黑" panose="020B0503020204020204" pitchFamily="34" charset="-122"/>
                <a:ea typeface="微软雅黑" panose="020B0503020204020204" pitchFamily="34" charset="-122"/>
              </a:rPr>
              <a:t>中</a:t>
            </a:r>
            <a:r>
              <a:rPr lang="zh-CN" altLang="en-US" sz="2000" b="1" dirty="0">
                <a:solidFill>
                  <a:srgbClr val="C00000"/>
                </a:solidFill>
                <a:latin typeface="微软雅黑" panose="020B0503020204020204" pitchFamily="34" charset="-122"/>
                <a:ea typeface="微软雅黑" panose="020B0503020204020204" pitchFamily="34" charset="-122"/>
              </a:rPr>
              <a:t>的地址。</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MAC </a:t>
            </a:r>
            <a:r>
              <a:rPr lang="zh-CN" altLang="en-US" sz="2000" b="1" dirty="0">
                <a:solidFill>
                  <a:schemeClr val="bg1"/>
                </a:solidFill>
                <a:latin typeface="微软雅黑" panose="020B0503020204020204" pitchFamily="34" charset="-122"/>
                <a:ea typeface="微软雅黑" panose="020B0503020204020204" pitchFamily="34" charset="-122"/>
              </a:rPr>
              <a:t>层的硬件</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anose="020B0503020204020204" pitchFamily="34" charset="-122"/>
                  <a:ea typeface="微软雅黑" panose="020B0503020204020204" pitchFamily="34" charset="-122"/>
                </a:rPr>
                <a:t>注意</a:t>
              </a:r>
              <a:r>
                <a:rPr lang="zh-CN" altLang="en-US" b="1" dirty="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如果</a:t>
              </a:r>
              <a:r>
                <a:rPr lang="zh-CN" altLang="en-US" b="1" dirty="0">
                  <a:solidFill>
                    <a:schemeClr val="bg1"/>
                  </a:solidFill>
                  <a:latin typeface="微软雅黑" panose="020B0503020204020204" pitchFamily="34" charset="-122"/>
                  <a:ea typeface="微软雅黑" panose="020B0503020204020204" pitchFamily="34" charset="-122"/>
                </a:rPr>
                <a:t>连接在局域网上的主机或路由器安装有多个适配器</a:t>
              </a:r>
              <a:r>
                <a:rPr lang="zh-CN" altLang="en-US" b="1" dirty="0" smtClean="0">
                  <a:solidFill>
                    <a:schemeClr val="bg1"/>
                  </a:solidFill>
                  <a:latin typeface="微软雅黑" panose="020B0503020204020204" pitchFamily="34" charset="-122"/>
                  <a:ea typeface="微软雅黑" panose="020B0503020204020204" pitchFamily="34" charset="-122"/>
                </a:rPr>
                <a:t>，这样</a:t>
              </a:r>
              <a:r>
                <a:rPr lang="zh-CN" altLang="en-US" b="1" dirty="0">
                  <a:solidFill>
                    <a:schemeClr val="bg1"/>
                  </a:solidFill>
                  <a:latin typeface="微软雅黑" panose="020B0503020204020204" pitchFamily="34" charset="-122"/>
                  <a:ea typeface="微软雅黑" panose="020B0503020204020204" pitchFamily="34" charset="-122"/>
                </a:rPr>
                <a:t>的主机或路由器就有多个“地址”。更准确些说，这种 </a:t>
              </a:r>
              <a:r>
                <a:rPr lang="en-US" altLang="zh-CN" b="1" dirty="0">
                  <a:solidFill>
                    <a:schemeClr val="bg1"/>
                  </a:solidFill>
                  <a:latin typeface="微软雅黑" panose="020B0503020204020204" pitchFamily="34" charset="-122"/>
                  <a:ea typeface="微软雅黑" panose="020B0503020204020204" pitchFamily="34" charset="-122"/>
                </a:rPr>
                <a:t>48 </a:t>
              </a:r>
              <a:r>
                <a:rPr lang="zh-CN" altLang="en-US" b="1" dirty="0">
                  <a:solidFill>
                    <a:schemeClr val="bg1"/>
                  </a:solidFill>
                  <a:latin typeface="微软雅黑" panose="020B0503020204020204" pitchFamily="34" charset="-122"/>
                  <a:ea typeface="微软雅黑" panose="020B0503020204020204" pitchFamily="34" charset="-122"/>
                </a:rPr>
                <a:t>位“地址”应当是某个</a:t>
              </a:r>
              <a:r>
                <a:rPr lang="zh-CN" altLang="en-US" b="1" dirty="0">
                  <a:solidFill>
                    <a:srgbClr val="FFFF00"/>
                  </a:solidFill>
                  <a:latin typeface="微软雅黑" panose="020B0503020204020204" pitchFamily="34" charset="-122"/>
                  <a:ea typeface="微软雅黑" panose="020B0503020204020204" pitchFamily="34" charset="-122"/>
                </a:rPr>
                <a:t>接口的标识符。</a:t>
              </a:r>
              <a:endParaRPr lang="zh-CN" altLang="en-US" b="1" dirty="0">
                <a:solidFill>
                  <a:srgbClr val="FFFF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smtClean="0">
                <a:latin typeface="微软雅黑" panose="020B0503020204020204" pitchFamily="34" charset="-122"/>
                <a:ea typeface="微软雅黑" panose="020B0503020204020204" pitchFamily="34" charset="-122"/>
              </a:rPr>
              <a:t>注册</a:t>
            </a:r>
            <a:r>
              <a:rPr lang="zh-CN" altLang="en-US" sz="2000" b="1" dirty="0">
                <a:latin typeface="微软雅黑" panose="020B0503020204020204" pitchFamily="34" charset="-122"/>
                <a:ea typeface="微软雅黑" panose="020B0503020204020204" pitchFamily="34" charset="-122"/>
              </a:rPr>
              <a:t>管理机构 </a:t>
            </a:r>
            <a:r>
              <a:rPr lang="en-US" altLang="zh-CN" sz="2000" b="1" dirty="0">
                <a:latin typeface="微软雅黑" panose="020B0503020204020204" pitchFamily="34" charset="-122"/>
                <a:ea typeface="微软雅黑" panose="020B0503020204020204" pitchFamily="34" charset="-122"/>
              </a:rPr>
              <a:t>RA </a:t>
            </a:r>
            <a:r>
              <a:rPr lang="zh-CN" altLang="en-US" sz="2000" b="1" dirty="0">
                <a:latin typeface="微软雅黑" panose="020B0503020204020204" pitchFamily="34" charset="-122"/>
                <a:ea typeface="微软雅黑" panose="020B0503020204020204" pitchFamily="34" charset="-122"/>
              </a:rPr>
              <a:t>负责向厂家</a:t>
            </a:r>
            <a:r>
              <a:rPr lang="zh-CN" altLang="en-US" sz="2000" b="1" dirty="0" smtClean="0">
                <a:latin typeface="微软雅黑" panose="020B0503020204020204" pitchFamily="34" charset="-122"/>
                <a:ea typeface="微软雅黑" panose="020B0503020204020204" pitchFamily="34" charset="-122"/>
              </a:rPr>
              <a:t>分配</a:t>
            </a:r>
            <a:r>
              <a:rPr lang="zh-CN" altLang="en-US" sz="2000" b="1" dirty="0" smtClean="0">
                <a:solidFill>
                  <a:srgbClr val="0000FF"/>
                </a:solidFill>
                <a:latin typeface="微软雅黑" panose="020B0503020204020204" pitchFamily="34" charset="-122"/>
                <a:ea typeface="微软雅黑" panose="020B0503020204020204" pitchFamily="34" charset="-122"/>
              </a:rPr>
              <a:t>前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高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组织唯一</a:t>
            </a:r>
            <a:r>
              <a:rPr lang="zh-CN" altLang="en-US" sz="2000" b="1" dirty="0" smtClean="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solidFill>
                  <a:srgbClr val="C00000"/>
                </a:solidFill>
                <a:latin typeface="微软雅黑" panose="020B0503020204020204" pitchFamily="34" charset="-122"/>
                <a:ea typeface="微软雅黑" panose="020B0503020204020204" pitchFamily="34" charset="-122"/>
              </a:rPr>
              <a:t>OUI </a:t>
            </a:r>
            <a:r>
              <a:rPr lang="en-US" altLang="zh-CN" sz="2000" b="1" dirty="0">
                <a:latin typeface="微软雅黑" panose="020B0503020204020204" pitchFamily="34" charset="-122"/>
                <a:ea typeface="微软雅黑" panose="020B0503020204020204" pitchFamily="34" charset="-122"/>
              </a:rPr>
              <a:t>(Organizationally Unique Identifier)</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厂家自行</a:t>
            </a:r>
            <a:r>
              <a:rPr lang="zh-CN" altLang="en-US" sz="2000" b="1" dirty="0" smtClean="0">
                <a:latin typeface="微软雅黑" panose="020B0503020204020204" pitchFamily="34" charset="-122"/>
                <a:ea typeface="微软雅黑" panose="020B0503020204020204" pitchFamily="34" charset="-122"/>
              </a:rPr>
              <a:t>指派</a:t>
            </a:r>
            <a:r>
              <a:rPr lang="zh-CN" altLang="en-US" sz="2000" b="1" dirty="0" smtClean="0">
                <a:solidFill>
                  <a:srgbClr val="0000FF"/>
                </a:solidFill>
                <a:latin typeface="微软雅黑" panose="020B0503020204020204" pitchFamily="34" charset="-122"/>
                <a:ea typeface="微软雅黑" panose="020B0503020204020204" pitchFamily="34" charset="-122"/>
              </a:rPr>
              <a:t>后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低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smtClean="0">
                <a:solidFill>
                  <a:srgbClr val="C00000"/>
                </a:solidFill>
                <a:latin typeface="微软雅黑" panose="020B0503020204020204" pitchFamily="34" charset="-122"/>
                <a:ea typeface="微软雅黑" panose="020B0503020204020204" pitchFamily="34" charset="-122"/>
              </a:rPr>
              <a:t>扩展</a:t>
            </a:r>
            <a:r>
              <a:rPr lang="zh-CN" altLang="en-US" sz="2000" b="1" dirty="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extended identifier)</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保证生产出的适配器</a:t>
            </a:r>
            <a:r>
              <a:rPr lang="zh-CN" altLang="en-US" sz="2000" b="1" dirty="0">
                <a:solidFill>
                  <a:srgbClr val="C00000"/>
                </a:solidFill>
                <a:latin typeface="微软雅黑" panose="020B0503020204020204" pitchFamily="34" charset="-122"/>
                <a:ea typeface="微软雅黑" panose="020B0503020204020204" pitchFamily="34" charset="-122"/>
              </a:rPr>
              <a:t>没有重复地址</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地址被</a:t>
            </a:r>
            <a:r>
              <a:rPr lang="zh-CN" altLang="en-US" sz="2000" b="1" dirty="0">
                <a:solidFill>
                  <a:srgbClr val="C00000"/>
                </a:solidFill>
                <a:latin typeface="微软雅黑" panose="020B0503020204020204" pitchFamily="34" charset="-122"/>
                <a:ea typeface="微软雅黑" panose="020B0503020204020204" pitchFamily="34" charset="-122"/>
              </a:rPr>
              <a:t>固化</a:t>
            </a:r>
            <a:r>
              <a:rPr lang="zh-CN" altLang="en-US" sz="2000" b="1" dirty="0">
                <a:latin typeface="微软雅黑" panose="020B0503020204020204" pitchFamily="34" charset="-122"/>
                <a:ea typeface="微软雅黑" panose="020B0503020204020204" pitchFamily="34" charset="-122"/>
              </a:rPr>
              <a:t>在适配器的 </a:t>
            </a:r>
            <a:r>
              <a:rPr lang="en-US" altLang="zh-CN" sz="2000" b="1" dirty="0" smtClean="0">
                <a:latin typeface="微软雅黑" panose="020B0503020204020204" pitchFamily="34" charset="-122"/>
                <a:ea typeface="微软雅黑" panose="020B0503020204020204" pitchFamily="34" charset="-122"/>
              </a:rPr>
              <a:t>ROM </a:t>
            </a:r>
            <a:r>
              <a:rPr lang="zh-CN" altLang="en-US" sz="2000" b="1" dirty="0" smtClean="0">
                <a:latin typeface="微软雅黑" panose="020B0503020204020204" pitchFamily="34" charset="-122"/>
                <a:ea typeface="微软雅黑" panose="020B0503020204020204" pitchFamily="34" charset="-122"/>
              </a:rPr>
              <a:t>中。</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rPr>
              <a:t>位的</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rPr>
                  <a:t>组织唯一标识符</a:t>
                </a:r>
                <a:endPar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扩展</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唯一标识符</a:t>
                </a:r>
                <a:endPar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48 </a:t>
              </a:r>
              <a:r>
                <a:rPr lang="zh-CN" altLang="en-US" sz="1600" b="1" dirty="0">
                  <a:latin typeface="微软雅黑" panose="020B0503020204020204" pitchFamily="34" charset="-122"/>
                  <a:ea typeface="微软雅黑" panose="020B0503020204020204" pitchFamily="34" charset="-122"/>
                </a:rPr>
                <a:t>位的 </a:t>
              </a:r>
              <a:r>
                <a:rPr lang="en-US" altLang="zh-CN" sz="1600" b="1" dirty="0">
                  <a:latin typeface="微软雅黑" panose="020B0503020204020204" pitchFamily="34" charset="-122"/>
                  <a:ea typeface="微软雅黑" panose="020B0503020204020204" pitchFamily="34" charset="-122"/>
                </a:rPr>
                <a:t>MAC </a:t>
              </a:r>
              <a:r>
                <a:rPr lang="zh-CN" altLang="en-US" sz="1600" b="1" dirty="0" smtClean="0">
                  <a:latin typeface="微软雅黑" panose="020B0503020204020204" pitchFamily="34" charset="-122"/>
                  <a:ea typeface="微软雅黑" panose="020B0503020204020204" pitchFamily="34" charset="-122"/>
                </a:rPr>
                <a:t>地址 （</a:t>
              </a:r>
              <a:r>
                <a:rPr lang="en-US" altLang="zh-CN" sz="1600" b="1" dirty="0" smtClean="0">
                  <a:latin typeface="微软雅黑" panose="020B0503020204020204" pitchFamily="34" charset="-122"/>
                  <a:ea typeface="微软雅黑" panose="020B0503020204020204" pitchFamily="34" charset="-122"/>
                </a:rPr>
                <a:t>EUI-48</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规定地址字段的</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字节</a:t>
            </a:r>
            <a:r>
              <a:rPr lang="zh-CN" altLang="en-US" sz="2000" b="1" dirty="0">
                <a:latin typeface="微软雅黑" panose="020B0503020204020204" pitchFamily="34" charset="-122"/>
                <a:ea typeface="微软雅黑" panose="020B0503020204020204" pitchFamily="34" charset="-122"/>
              </a:rPr>
              <a:t>的最低位为 </a:t>
            </a:r>
            <a:r>
              <a:rPr lang="en-US" altLang="zh-CN" sz="2000" b="1" dirty="0">
                <a:latin typeface="微软雅黑" panose="020B0503020204020204" pitchFamily="34" charset="-122"/>
                <a:ea typeface="微软雅黑" panose="020B0503020204020204" pitchFamily="34" charset="-122"/>
              </a:rPr>
              <a:t>I/G </a:t>
            </a:r>
            <a:r>
              <a:rPr lang="en-US" altLang="zh-CN" sz="2000" b="1" dirty="0" smtClean="0">
                <a:latin typeface="微软雅黑" panose="020B0503020204020204" pitchFamily="34" charset="-122"/>
                <a:ea typeface="微软雅黑" panose="020B0503020204020204" pitchFamily="34" charset="-122"/>
              </a:rPr>
              <a:t>(Individual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Group) </a:t>
            </a:r>
            <a:r>
              <a:rPr lang="zh-CN" altLang="en-US" sz="2000" b="1" dirty="0" smtClean="0">
                <a:latin typeface="微软雅黑" panose="020B0503020204020204" pitchFamily="34" charset="-122"/>
                <a:ea typeface="微软雅黑" panose="020B0503020204020204" pitchFamily="34" charset="-122"/>
              </a:rPr>
              <a:t>位。</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单站</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组地址：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。组地址用来</a:t>
            </a:r>
            <a:r>
              <a:rPr lang="zh-CN" altLang="en-US" sz="2000" b="1" dirty="0">
                <a:latin typeface="微软雅黑" panose="020B0503020204020204" pitchFamily="34" charset="-122"/>
                <a:ea typeface="微软雅黑" panose="020B0503020204020204" pitchFamily="34" charset="-122"/>
              </a:rPr>
              <a:t>进行</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播。</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广播地址：</a:t>
            </a:r>
            <a:r>
              <a:rPr lang="zh-CN" altLang="en-US" sz="2000" b="1" dirty="0" smtClean="0">
                <a:latin typeface="微软雅黑" panose="020B0503020204020204" pitchFamily="34" charset="-122"/>
                <a:ea typeface="微软雅黑" panose="020B0503020204020204" pitchFamily="34" charset="-122"/>
              </a:rPr>
              <a:t>所有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位都为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（全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只能作为目的地址使用</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单站地址，组地址，广播地址</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把地址字段第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字节的最低第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位规定为 </a:t>
            </a:r>
            <a:r>
              <a:rPr lang="en-US" altLang="zh-CN" sz="2000" b="1" dirty="0">
                <a:latin typeface="微软雅黑" panose="020B0503020204020204" pitchFamily="34" charset="-122"/>
                <a:ea typeface="微软雅黑" panose="020B0503020204020204" pitchFamily="34" charset="-122"/>
              </a:rPr>
              <a:t>G/L (</a:t>
            </a:r>
            <a:r>
              <a:rPr lang="en-US" altLang="zh-CN" sz="2000" b="1" dirty="0" smtClean="0">
                <a:latin typeface="微软雅黑" panose="020B0503020204020204" pitchFamily="34" charset="-122"/>
                <a:ea typeface="微软雅黑" panose="020B0503020204020204" pitchFamily="34" charset="-122"/>
              </a:rPr>
              <a:t>Global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Local)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全球</a:t>
            </a:r>
            <a:r>
              <a:rPr lang="zh-CN" altLang="en-US" sz="2000" b="1" dirty="0" smtClean="0">
                <a:solidFill>
                  <a:srgbClr val="C00000"/>
                </a:solidFill>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0</a:t>
            </a:r>
            <a:r>
              <a:rPr lang="zh-CN" altLang="en-US" sz="2000" b="1" dirty="0" smtClean="0">
                <a:latin typeface="微软雅黑" panose="020B0503020204020204" pitchFamily="34" charset="-122"/>
                <a:ea typeface="微软雅黑" panose="020B0503020204020204" pitchFamily="34" charset="-122"/>
              </a:rPr>
              <a:t>。厂商</a:t>
            </a:r>
            <a:r>
              <a:rPr lang="zh-CN" altLang="en-US" sz="2000" b="1" dirty="0">
                <a:latin typeface="微软雅黑" panose="020B0503020204020204" pitchFamily="34" charset="-122"/>
                <a:ea typeface="微软雅黑" panose="020B0503020204020204" pitchFamily="34" charset="-122"/>
              </a:rPr>
              <a:t>向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购买的 </a:t>
            </a:r>
            <a:r>
              <a:rPr lang="en-US" altLang="zh-CN" sz="2000" b="1" dirty="0">
                <a:latin typeface="微软雅黑" panose="020B0503020204020204" pitchFamily="34" charset="-122"/>
                <a:ea typeface="微软雅黑" panose="020B0503020204020204" pitchFamily="34" charset="-122"/>
              </a:rPr>
              <a:t>OUI </a:t>
            </a:r>
            <a:r>
              <a:rPr lang="zh-CN" altLang="en-US" sz="2000" b="1" dirty="0">
                <a:latin typeface="微软雅黑" panose="020B0503020204020204" pitchFamily="34" charset="-122"/>
                <a:ea typeface="微软雅黑" panose="020B0503020204020204" pitchFamily="34" charset="-122"/>
              </a:rPr>
              <a:t>都属于全球管理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本地管理：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 这时用户可任意分配网络上的地址。</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全球管理与本地管理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每收到一</a:t>
            </a:r>
            <a:r>
              <a:rPr lang="zh-CN" altLang="en-US" sz="2000" b="1" dirty="0" smtClean="0">
                <a:latin typeface="微软雅黑" panose="020B0503020204020204" pitchFamily="34" charset="-122"/>
                <a:ea typeface="微软雅黑" panose="020B0503020204020204" pitchFamily="34" charset="-122"/>
              </a:rPr>
              <a:t>个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帧，先用</a:t>
            </a:r>
            <a:r>
              <a:rPr lang="zh-CN" altLang="en-US" sz="2000" b="1" dirty="0">
                <a:latin typeface="微软雅黑" panose="020B0503020204020204" pitchFamily="34" charset="-122"/>
                <a:ea typeface="微软雅黑" panose="020B0503020204020204" pitchFamily="34" charset="-122"/>
              </a:rPr>
              <a:t>硬件</a:t>
            </a:r>
            <a:r>
              <a:rPr lang="zh-CN" altLang="en-US" sz="2000" b="1" dirty="0" smtClean="0">
                <a:latin typeface="微软雅黑" panose="020B0503020204020204" pitchFamily="34" charset="-122"/>
                <a:ea typeface="微软雅黑" panose="020B0503020204020204" pitchFamily="34" charset="-122"/>
              </a:rPr>
              <a:t>检查帧</a:t>
            </a:r>
            <a:r>
              <a:rPr lang="zh-CN" altLang="en-US" sz="2000" b="1" dirty="0">
                <a:latin typeface="微软雅黑" panose="020B0503020204020204" pitchFamily="34" charset="-122"/>
                <a:ea typeface="微软雅黑" panose="020B0503020204020204" pitchFamily="34" charset="-122"/>
              </a:rPr>
              <a:t>中的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如果是</a:t>
            </a:r>
            <a:r>
              <a:rPr lang="zh-CN" altLang="en-US" sz="2000" b="1" dirty="0">
                <a:solidFill>
                  <a:srgbClr val="C00000"/>
                </a:solidFill>
                <a:latin typeface="微软雅黑" panose="020B0503020204020204" pitchFamily="34" charset="-122"/>
                <a:ea typeface="微软雅黑" panose="020B0503020204020204" pitchFamily="34" charset="-122"/>
              </a:rPr>
              <a:t>发往本站</a:t>
            </a:r>
            <a:r>
              <a:rPr lang="zh-CN" altLang="en-US" sz="2000" b="1" dirty="0">
                <a:latin typeface="微软雅黑" panose="020B0503020204020204" pitchFamily="34" charset="-122"/>
                <a:ea typeface="微软雅黑" panose="020B0503020204020204" pitchFamily="34" charset="-122"/>
              </a:rPr>
              <a:t>的帧则收下，然后再进行其他的处理。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否则就将此帧丢弃，不再进行其他的处理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适配器具有</a:t>
            </a:r>
            <a:r>
              <a:rPr lang="zh-CN" altLang="en-US" sz="2000" b="1" dirty="0" smtClean="0">
                <a:solidFill>
                  <a:srgbClr val="0000CC"/>
                </a:solidFill>
                <a:latin typeface="微软雅黑" panose="020B0503020204020204" pitchFamily="34" charset="-122"/>
                <a:ea typeface="微软雅黑" panose="020B0503020204020204" pitchFamily="34" charset="-122"/>
              </a:rPr>
              <a:t>过滤功能</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常用的以太网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r>
              <a:rPr lang="zh-CN" altLang="en-US" sz="2000" b="1" dirty="0" smtClean="0">
                <a:latin typeface="微软雅黑" panose="020B0503020204020204" pitchFamily="34" charset="-122"/>
                <a:ea typeface="微软雅黑" panose="020B0503020204020204" pitchFamily="34" charset="-122"/>
              </a:rPr>
              <a:t>有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种标准：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标准</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最常用的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帧是</a:t>
            </a:r>
            <a:r>
              <a:rPr lang="zh-CN" altLang="en-US" sz="2000" b="1" dirty="0">
                <a:solidFill>
                  <a:srgbClr val="C00000"/>
                </a:solidFill>
                <a:latin typeface="微软雅黑" panose="020B0503020204020204" pitchFamily="34" charset="-122"/>
                <a:ea typeface="微软雅黑" panose="020B0503020204020204" pitchFamily="34" charset="-122"/>
              </a:rPr>
              <a:t>以太网 </a:t>
            </a:r>
            <a:r>
              <a:rPr lang="en-US" altLang="zh-CN" sz="2000" b="1" dirty="0">
                <a:solidFill>
                  <a:srgbClr val="C00000"/>
                </a:solidFill>
                <a:latin typeface="微软雅黑" panose="020B0503020204020204" pitchFamily="34" charset="-122"/>
                <a:ea typeface="微软雅黑" panose="020B0503020204020204" pitchFamily="34" charset="-122"/>
              </a:rPr>
              <a:t>V2 </a:t>
            </a:r>
            <a:r>
              <a:rPr lang="zh-CN" altLang="en-US" sz="2000" b="1" dirty="0">
                <a:solidFill>
                  <a:srgbClr val="C00000"/>
                </a:solidFill>
                <a:latin typeface="微软雅黑" panose="020B0503020204020204" pitchFamily="34" charset="-122"/>
                <a:ea typeface="微软雅黑" panose="020B0503020204020204" pitchFamily="34" charset="-122"/>
              </a:rPr>
              <a:t>的格式。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MAC </a:t>
            </a:r>
            <a:r>
              <a:rPr lang="zh-CN" altLang="en-US" sz="2000" b="1" dirty="0">
                <a:solidFill>
                  <a:schemeClr val="bg1"/>
                </a:solidFill>
                <a:latin typeface="微软雅黑" panose="020B0503020204020204" pitchFamily="34" charset="-122"/>
                <a:ea typeface="微软雅黑" panose="020B0503020204020204" pitchFamily="34" charset="-122"/>
              </a:rPr>
              <a:t>帧的</a:t>
            </a:r>
            <a:r>
              <a:rPr lang="zh-CN" altLang="en-US" sz="2000" b="1" dirty="0" smtClean="0">
                <a:solidFill>
                  <a:schemeClr val="bg1"/>
                </a:solidFill>
                <a:latin typeface="微软雅黑" panose="020B0503020204020204" pitchFamily="34" charset="-122"/>
                <a:ea typeface="微软雅黑" panose="020B0503020204020204" pitchFamily="34" charset="-122"/>
              </a:rPr>
              <a:t>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帧开始</a:t>
              </a:r>
              <a:endParaRPr kumimoji="1" lang="zh-CN" altLang="en-US" sz="1200" b="1" dirty="0">
                <a:solidFill>
                  <a:srgbClr val="000099"/>
                </a:solidFill>
                <a:latin typeface="微软雅黑" panose="020B0503020204020204" pitchFamily="34" charset="-122"/>
                <a:ea typeface="微软雅黑" panose="020B0503020204020204" pitchFamily="34" charset="-122"/>
              </a:endParaRPr>
            </a:p>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8 </a:t>
              </a:r>
              <a:r>
                <a:rPr kumimoji="1" lang="zh-CN" altLang="en-US" sz="1200" b="1">
                  <a:latin typeface="微软雅黑" panose="020B0503020204020204" pitchFamily="34" charset="-122"/>
                  <a:ea typeface="微软雅黑" panose="020B0503020204020204" pitchFamily="34" charset="-122"/>
                </a:rPr>
                <a:t>字节</a:t>
              </a:r>
              <a:endParaRPr kumimoji="1" lang="zh-CN" altLang="en-US" sz="1200" b="1">
                <a:latin typeface="微软雅黑" panose="020B0503020204020204" pitchFamily="34" charset="-122"/>
                <a:ea typeface="微软雅黑" panose="020B0503020204020204" pitchFamily="34" charset="-122"/>
              </a:endParaRP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2" name="Group 109"/>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MAC </a:t>
              </a:r>
              <a:r>
                <a:rPr kumimoji="1" lang="zh-CN" altLang="en-US" sz="1400" b="1" dirty="0">
                  <a:solidFill>
                    <a:srgbClr val="CC00CC"/>
                  </a:solidFill>
                  <a:latin typeface="微软雅黑" panose="020B0503020204020204" pitchFamily="34" charset="-122"/>
                  <a:ea typeface="微软雅黑" panose="020B0503020204020204" pitchFamily="34" charset="-122"/>
                </a:rPr>
                <a:t>帧</a:t>
              </a:r>
              <a:endParaRPr kumimoji="1" lang="zh-CN" altLang="en-US" sz="14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目的地址字段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源地址字段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74" name="Group 109"/>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类型字段 </a:t>
              </a: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类型字段用来标志</a:t>
            </a:r>
            <a:r>
              <a:rPr lang="zh-CN" altLang="en-US" sz="1600" b="1" dirty="0">
                <a:solidFill>
                  <a:srgbClr val="FFFF00"/>
                </a:solidFill>
                <a:latin typeface="微软雅黑" panose="020B0503020204020204" pitchFamily="34" charset="-122"/>
                <a:ea typeface="微软雅黑" panose="020B0503020204020204" pitchFamily="34" charset="-122"/>
              </a:rPr>
              <a:t>上一层</a:t>
            </a:r>
            <a:r>
              <a:rPr lang="zh-CN" altLang="en-US" sz="1600" b="1" dirty="0">
                <a:solidFill>
                  <a:schemeClr val="bg1"/>
                </a:solidFill>
                <a:latin typeface="微软雅黑" panose="020B0503020204020204" pitchFamily="34" charset="-122"/>
                <a:ea typeface="微软雅黑" panose="020B0503020204020204" pitchFamily="34" charset="-122"/>
              </a:rPr>
              <a:t>使用的是什么协议，</a:t>
            </a:r>
            <a:endParaRPr lang="zh-CN" altLang="en-US"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以便把收到的 </a:t>
            </a:r>
            <a:r>
              <a:rPr lang="en-US" altLang="zh-CN" sz="1600" b="1" dirty="0">
                <a:solidFill>
                  <a:schemeClr val="bg1"/>
                </a:solidFill>
                <a:latin typeface="微软雅黑" panose="020B0503020204020204" pitchFamily="34" charset="-122"/>
                <a:ea typeface="微软雅黑" panose="020B0503020204020204" pitchFamily="34" charset="-122"/>
              </a:rPr>
              <a:t>MAC </a:t>
            </a:r>
            <a:r>
              <a:rPr lang="zh-CN" altLang="en-US" sz="1600" b="1" dirty="0">
                <a:solidFill>
                  <a:schemeClr val="bg1"/>
                </a:solidFill>
                <a:latin typeface="微软雅黑" panose="020B0503020204020204" pitchFamily="34" charset="-122"/>
                <a:ea typeface="微软雅黑" panose="020B0503020204020204" pitchFamily="34" charset="-122"/>
              </a:rPr>
              <a:t>帧的数据上交给上一层的这个协议。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0" name="Group 109"/>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数据字段 </a:t>
              </a:r>
              <a:r>
                <a:rPr lang="en-US" altLang="zh-CN" sz="1600" b="1" dirty="0">
                  <a:latin typeface="微软雅黑" panose="020B0503020204020204" pitchFamily="34" charset="-122"/>
                  <a:ea typeface="微软雅黑" panose="020B0503020204020204" pitchFamily="34" charset="-122"/>
                </a:rPr>
                <a:t>46 ~ 1500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数据字段的正式名称是 </a:t>
            </a:r>
            <a:r>
              <a:rPr lang="en-US" altLang="zh-CN" sz="1600" b="1" dirty="0">
                <a:solidFill>
                  <a:srgbClr val="FFFF00"/>
                </a:solidFill>
                <a:latin typeface="微软雅黑" panose="020B0503020204020204" pitchFamily="34" charset="-122"/>
                <a:ea typeface="微软雅黑" panose="020B0503020204020204" pitchFamily="34" charset="-122"/>
              </a:rPr>
              <a:t>MAC </a:t>
            </a:r>
            <a:r>
              <a:rPr lang="zh-CN" altLang="en-US" sz="1600" b="1" dirty="0">
                <a:solidFill>
                  <a:srgbClr val="FFFF00"/>
                </a:solidFill>
                <a:latin typeface="微软雅黑" panose="020B0503020204020204" pitchFamily="34" charset="-122"/>
                <a:ea typeface="微软雅黑" panose="020B0503020204020204" pitchFamily="34" charset="-122"/>
              </a:rPr>
              <a:t>客户数据字段。</a:t>
            </a:r>
            <a:endParaRPr lang="zh-CN" altLang="en-US" sz="1600" b="1" dirty="0">
              <a:solidFill>
                <a:srgbClr val="FFFF00"/>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最小长度 </a:t>
            </a:r>
            <a:r>
              <a:rPr lang="en-US" altLang="zh-CN" sz="1600" b="1" dirty="0">
                <a:solidFill>
                  <a:schemeClr val="bg1"/>
                </a:solidFill>
                <a:latin typeface="微软雅黑" panose="020B0503020204020204" pitchFamily="34" charset="-122"/>
                <a:ea typeface="微软雅黑" panose="020B0503020204020204" pitchFamily="34" charset="-122"/>
              </a:rPr>
              <a:t>64 </a:t>
            </a:r>
            <a:r>
              <a:rPr lang="zh-CN" altLang="en-US" sz="1600" b="1" dirty="0" smtClean="0">
                <a:solidFill>
                  <a:schemeClr val="bg1"/>
                </a:solidFill>
                <a:latin typeface="微软雅黑" panose="020B0503020204020204" pitchFamily="34" charset="-122"/>
                <a:ea typeface="微软雅黑" panose="020B0503020204020204" pitchFamily="34" charset="-122"/>
              </a:rPr>
              <a:t>字节 </a:t>
            </a:r>
            <a:r>
              <a:rPr lang="en-US" altLang="zh-CN" sz="1600" b="1" dirty="0" smtClean="0">
                <a:solidFill>
                  <a:schemeClr val="bg1"/>
                </a:solidFill>
                <a:latin typeface="微软雅黑" panose="020B0503020204020204" pitchFamily="34" charset="-122"/>
                <a:ea typeface="微软雅黑" panose="020B0503020204020204" pitchFamily="34" charset="-122"/>
              </a:rPr>
              <a:t>- 18 </a:t>
            </a:r>
            <a:r>
              <a:rPr lang="zh-CN" altLang="en-US" sz="1600" b="1" dirty="0">
                <a:solidFill>
                  <a:schemeClr val="bg1"/>
                </a:solidFill>
                <a:latin typeface="微软雅黑" panose="020B0503020204020204" pitchFamily="34" charset="-122"/>
                <a:ea typeface="微软雅黑" panose="020B0503020204020204" pitchFamily="34" charset="-122"/>
              </a:rPr>
              <a:t>字节的首部和</a:t>
            </a:r>
            <a:r>
              <a:rPr lang="zh-CN" altLang="en-US" sz="1600" b="1" dirty="0" smtClean="0">
                <a:solidFill>
                  <a:schemeClr val="bg1"/>
                </a:solidFill>
                <a:latin typeface="微软雅黑" panose="020B0503020204020204" pitchFamily="34" charset="-122"/>
                <a:ea typeface="微软雅黑" panose="020B0503020204020204" pitchFamily="34" charset="-122"/>
              </a:rPr>
              <a:t>尾部 </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数据</a:t>
            </a:r>
            <a:r>
              <a:rPr lang="zh-CN" altLang="en-US" sz="1600" b="1" dirty="0">
                <a:solidFill>
                  <a:schemeClr val="bg1"/>
                </a:solidFill>
                <a:latin typeface="微软雅黑" panose="020B0503020204020204" pitchFamily="34" charset="-122"/>
                <a:ea typeface="微软雅黑" panose="020B0503020204020204" pitchFamily="34" charset="-122"/>
              </a:rPr>
              <a:t>字段的最小长度（</a:t>
            </a:r>
            <a:r>
              <a:rPr lang="en-US" altLang="zh-CN" sz="1600" b="1" dirty="0">
                <a:solidFill>
                  <a:schemeClr val="bg1"/>
                </a:solidFill>
                <a:latin typeface="微软雅黑" panose="020B0503020204020204" pitchFamily="34" charset="-122"/>
                <a:ea typeface="微软雅黑" panose="020B0503020204020204" pitchFamily="34" charset="-122"/>
              </a:rPr>
              <a:t>46</a:t>
            </a:r>
            <a:r>
              <a:rPr lang="zh-CN" altLang="en-US" sz="1600" b="1" dirty="0">
                <a:solidFill>
                  <a:schemeClr val="bg1"/>
                </a:solidFill>
                <a:latin typeface="微软雅黑" panose="020B0503020204020204" pitchFamily="34" charset="-122"/>
                <a:ea typeface="微软雅黑" panose="020B0503020204020204" pitchFamily="34" charset="-122"/>
              </a:rPr>
              <a:t>字节） </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ln>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endParaRPr lang="zh-CN" altLang="en-US" sz="1600" b="1" dirty="0">
              <a:latin typeface="微软雅黑" panose="020B0503020204020204" pitchFamily="34" charset="-122"/>
              <a:ea typeface="微软雅黑" panose="020B0503020204020204" pitchFamily="34" charset="-122"/>
            </a:endParaRP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49"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ln>
            <a:effectLst/>
          </p:spPr>
          <p:txBody>
            <a:bodyPr/>
            <a:lstStyle/>
            <a:p>
              <a:pPr algn="ctr"/>
              <a:r>
                <a:rPr lang="en-US" altLang="zh-CN" sz="1600" b="1" dirty="0">
                  <a:latin typeface="微软雅黑" panose="020B0503020204020204" pitchFamily="34" charset="-122"/>
                  <a:ea typeface="微软雅黑" panose="020B0503020204020204" pitchFamily="34" charset="-122"/>
                </a:rPr>
                <a:t>FCS </a:t>
              </a:r>
              <a:r>
                <a:rPr lang="zh-CN" altLang="en-US" sz="1600" b="1" dirty="0">
                  <a:latin typeface="微软雅黑" panose="020B0503020204020204" pitchFamily="34" charset="-122"/>
                  <a:ea typeface="微软雅黑" panose="020B0503020204020204" pitchFamily="34" charset="-122"/>
                </a:rPr>
                <a:t>字段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字节</a:t>
              </a:r>
              <a:endParaRPr lang="zh-CN" altLang="en-US" sz="1600" b="1" dirty="0">
                <a:latin typeface="微软雅黑" panose="020B0503020204020204" pitchFamily="34" charset="-122"/>
                <a:ea typeface="微软雅黑" panose="020B0503020204020204" pitchFamily="34" charset="-122"/>
              </a:endParaRP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当数据字段的长度小于 </a:t>
            </a:r>
            <a:r>
              <a:rPr lang="en-US" altLang="zh-CN" sz="1400" b="1" dirty="0">
                <a:solidFill>
                  <a:schemeClr val="bg1"/>
                </a:solidFill>
                <a:latin typeface="微软雅黑" panose="020B0503020204020204" pitchFamily="34" charset="-122"/>
                <a:ea typeface="微软雅黑" panose="020B0503020204020204" pitchFamily="34" charset="-122"/>
              </a:rPr>
              <a:t>46 </a:t>
            </a:r>
            <a:r>
              <a:rPr lang="zh-CN" altLang="en-US" sz="1400" b="1" dirty="0">
                <a:solidFill>
                  <a:schemeClr val="bg1"/>
                </a:solidFill>
                <a:latin typeface="微软雅黑" panose="020B0503020204020204" pitchFamily="34" charset="-122"/>
                <a:ea typeface="微软雅黑" panose="020B0503020204020204" pitchFamily="34" charset="-122"/>
              </a:rPr>
              <a:t>字节时</a:t>
            </a:r>
            <a:r>
              <a:rPr lang="zh-CN" altLang="en-US" sz="1400" b="1" dirty="0" smtClean="0">
                <a:solidFill>
                  <a:schemeClr val="bg1"/>
                </a:solidFill>
                <a:latin typeface="微软雅黑" panose="020B0503020204020204" pitchFamily="34" charset="-122"/>
                <a:ea typeface="微软雅黑" panose="020B0503020204020204" pitchFamily="34" charset="-122"/>
              </a:rPr>
              <a:t>，应</a:t>
            </a:r>
            <a:r>
              <a:rPr lang="zh-CN" altLang="en-US" sz="1400" b="1" dirty="0">
                <a:solidFill>
                  <a:schemeClr val="bg1"/>
                </a:solidFill>
                <a:latin typeface="微软雅黑" panose="020B0503020204020204" pitchFamily="34" charset="-122"/>
                <a:ea typeface="微软雅黑" panose="020B0503020204020204" pitchFamily="34" charset="-122"/>
              </a:rPr>
              <a:t>在数据字段的后面加入整数字节的</a:t>
            </a:r>
            <a:r>
              <a:rPr lang="zh-CN" altLang="en-US" sz="1400" b="1" dirty="0">
                <a:solidFill>
                  <a:srgbClr val="FFFF00"/>
                </a:solidFill>
                <a:latin typeface="微软雅黑" panose="020B0503020204020204" pitchFamily="34" charset="-122"/>
                <a:ea typeface="微软雅黑" panose="020B0503020204020204" pitchFamily="34" charset="-122"/>
              </a:rPr>
              <a:t>填充字段</a:t>
            </a:r>
            <a:r>
              <a:rPr lang="zh-CN" altLang="en-US" sz="1400" b="1" dirty="0" smtClean="0">
                <a:solidFill>
                  <a:schemeClr val="bg1"/>
                </a:solidFill>
                <a:latin typeface="微软雅黑" panose="020B0503020204020204" pitchFamily="34" charset="-122"/>
                <a:ea typeface="微软雅黑" panose="020B0503020204020204" pitchFamily="34" charset="-122"/>
              </a:rPr>
              <a:t>，以</a:t>
            </a:r>
            <a:r>
              <a:rPr lang="zh-CN" altLang="en-US" sz="1400" b="1" dirty="0">
                <a:solidFill>
                  <a:schemeClr val="bg1"/>
                </a:solidFill>
                <a:latin typeface="微软雅黑" panose="020B0503020204020204" pitchFamily="34" charset="-122"/>
                <a:ea typeface="微软雅黑" panose="020B0503020204020204" pitchFamily="34" charset="-122"/>
              </a:rPr>
              <a:t>保证以太网的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帧长不小于 </a:t>
            </a:r>
            <a:r>
              <a:rPr lang="en-US" altLang="zh-CN" sz="1400" b="1" dirty="0">
                <a:solidFill>
                  <a:schemeClr val="bg1"/>
                </a:solidFill>
                <a:latin typeface="微软雅黑" panose="020B0503020204020204" pitchFamily="34" charset="-122"/>
                <a:ea typeface="微软雅黑" panose="020B0503020204020204" pitchFamily="34" charset="-122"/>
              </a:rPr>
              <a:t>64 </a:t>
            </a:r>
            <a:r>
              <a:rPr lang="zh-CN" altLang="en-US" sz="1400" b="1" dirty="0">
                <a:solidFill>
                  <a:schemeClr val="bg1"/>
                </a:solidFill>
                <a:latin typeface="微软雅黑" panose="020B0503020204020204" pitchFamily="34" charset="-122"/>
                <a:ea typeface="微软雅黑" panose="020B0503020204020204" pitchFamily="34" charset="-122"/>
              </a:rPr>
              <a:t>字节。 </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endParaRPr lang="zh-CN" altLang="en-US" sz="2000" b="1" dirty="0">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endParaRPr kumimoji="1" lang="zh-CN" altLang="en-US" sz="1200" b="1" dirty="0">
              <a:latin typeface="微软雅黑" panose="020B0503020204020204" pitchFamily="34" charset="-122"/>
              <a:ea typeface="微软雅黑" panose="020B0503020204020204" pitchFamily="34" charset="-122"/>
            </a:endParaRP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a:t>
                </a:r>
                <a:r>
                  <a:rPr kumimoji="1" lang="zh-CN" altLang="en-US" sz="1200" b="1" dirty="0" smtClean="0">
                    <a:solidFill>
                      <a:srgbClr val="000099"/>
                    </a:solidFill>
                    <a:latin typeface="微软雅黑" panose="020B0503020204020204" pitchFamily="34" charset="-122"/>
                    <a:ea typeface="微软雅黑" panose="020B0503020204020204" pitchFamily="34" charset="-122"/>
                  </a:rPr>
                  <a:t>开始定界符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endParaRPr kumimoji="1" lang="en-US" altLang="zh-CN" sz="1400" b="1" dirty="0">
                    <a:solidFill>
                      <a:srgbClr val="000099"/>
                    </a:solidFill>
                    <a:latin typeface="微软雅黑" panose="020B0503020204020204" pitchFamily="34" charset="-122"/>
                    <a:ea typeface="微软雅黑" panose="020B0503020204020204" pitchFamily="34" charset="-122"/>
                  </a:endParaRP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8 </a:t>
                  </a:r>
                  <a:r>
                    <a:rPr kumimoji="1" lang="zh-CN" altLang="en-US" sz="1200" b="1" dirty="0">
                      <a:latin typeface="微软雅黑" panose="020B0503020204020204" pitchFamily="34" charset="-122"/>
                      <a:ea typeface="微软雅黑" panose="020B0503020204020204" pitchFamily="34" charset="-122"/>
                    </a:rPr>
                    <a:t>字节</a:t>
                  </a:r>
                  <a:endParaRPr kumimoji="1" lang="zh-CN" altLang="en-US" sz="1200" b="1" dirty="0">
                    <a:latin typeface="微软雅黑" panose="020B0503020204020204" pitchFamily="34" charset="-122"/>
                    <a:ea typeface="微软雅黑" panose="020B0503020204020204" pitchFamily="34" charset="-122"/>
                  </a:endParaRP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endParaRPr kumimoji="1" lang="zh-CN" altLang="en-US" sz="1200" b="1" dirty="0">
                <a:latin typeface="微软雅黑" panose="020B0503020204020204" pitchFamily="34" charset="-122"/>
                <a:ea typeface="微软雅黑" panose="020B0503020204020204" pitchFamily="34" charset="-122"/>
              </a:endParaRP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grpSp>
        <p:nvGrpSpPr>
          <p:cNvPr id="51" name="Group 109"/>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anose="020B0503020204020204" pitchFamily="34" charset="-122"/>
                <a:ea typeface="微软雅黑" panose="020B0503020204020204" pitchFamily="34" charset="-122"/>
              </a:rPr>
              <a:t>由硬件在</a:t>
            </a:r>
            <a:r>
              <a:rPr lang="zh-CN" altLang="en-US" sz="1300" b="1" dirty="0">
                <a:solidFill>
                  <a:schemeClr val="bg1"/>
                </a:solidFill>
                <a:latin typeface="微软雅黑" panose="020B0503020204020204" pitchFamily="34" charset="-122"/>
                <a:ea typeface="微软雅黑" panose="020B0503020204020204" pitchFamily="34" charset="-122"/>
              </a:rPr>
              <a:t>帧的前面</a:t>
            </a:r>
            <a:r>
              <a:rPr lang="zh-CN" altLang="en-US" sz="1300" b="1" dirty="0" smtClean="0">
                <a:solidFill>
                  <a:schemeClr val="bg1"/>
                </a:solidFill>
                <a:latin typeface="微软雅黑" panose="020B0503020204020204" pitchFamily="34" charset="-122"/>
                <a:ea typeface="微软雅黑" panose="020B0503020204020204" pitchFamily="34" charset="-122"/>
              </a:rPr>
              <a:t>插入 </a:t>
            </a:r>
            <a:r>
              <a:rPr lang="en-US" altLang="zh-CN" sz="1300" b="1" dirty="0">
                <a:solidFill>
                  <a:schemeClr val="bg1"/>
                </a:solidFill>
                <a:latin typeface="微软雅黑" panose="020B0503020204020204" pitchFamily="34" charset="-122"/>
                <a:ea typeface="微软雅黑" panose="020B0503020204020204" pitchFamily="34" charset="-122"/>
              </a:rPr>
              <a:t>8 </a:t>
            </a:r>
            <a:r>
              <a:rPr lang="zh-CN" altLang="en-US" sz="1300" b="1" dirty="0" smtClean="0">
                <a:solidFill>
                  <a:schemeClr val="bg1"/>
                </a:solidFill>
                <a:latin typeface="微软雅黑" panose="020B0503020204020204" pitchFamily="34" charset="-122"/>
                <a:ea typeface="微软雅黑" panose="020B0503020204020204" pitchFamily="34" charset="-122"/>
              </a:rPr>
              <a:t>字节。第一</a:t>
            </a:r>
            <a:r>
              <a:rPr lang="zh-CN" altLang="en-US" sz="1300" b="1" dirty="0">
                <a:solidFill>
                  <a:schemeClr val="bg1"/>
                </a:solidFill>
                <a:latin typeface="微软雅黑" panose="020B0503020204020204" pitchFamily="34" charset="-122"/>
                <a:ea typeface="微软雅黑" panose="020B0503020204020204" pitchFamily="34" charset="-122"/>
              </a:rPr>
              <a:t>个字段共 </a:t>
            </a:r>
            <a:r>
              <a:rPr lang="en-US" altLang="zh-CN" sz="1300" b="1" dirty="0">
                <a:solidFill>
                  <a:schemeClr val="bg1"/>
                </a:solidFill>
                <a:latin typeface="微软雅黑" panose="020B0503020204020204" pitchFamily="34" charset="-122"/>
                <a:ea typeface="微软雅黑" panose="020B0503020204020204" pitchFamily="34" charset="-122"/>
              </a:rPr>
              <a:t>7 </a:t>
            </a:r>
            <a:r>
              <a:rPr lang="zh-CN" altLang="en-US" sz="1300" b="1" dirty="0">
                <a:solidFill>
                  <a:schemeClr val="bg1"/>
                </a:solidFill>
                <a:latin typeface="微软雅黑" panose="020B0503020204020204" pitchFamily="34" charset="-122"/>
                <a:ea typeface="微软雅黑" panose="020B0503020204020204" pitchFamily="34" charset="-122"/>
              </a:rPr>
              <a:t>个字节，是前同步码，用来迅速实现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帧的比特同步。第二个字段 </a:t>
            </a:r>
            <a:r>
              <a:rPr lang="en-US" altLang="zh-CN" sz="1300" b="1" dirty="0">
                <a:solidFill>
                  <a:schemeClr val="bg1"/>
                </a:solidFill>
                <a:latin typeface="微软雅黑" panose="020B0503020204020204" pitchFamily="34" charset="-122"/>
                <a:ea typeface="微软雅黑" panose="020B0503020204020204" pitchFamily="34" charset="-122"/>
              </a:rPr>
              <a:t>1 </a:t>
            </a:r>
            <a:r>
              <a:rPr lang="zh-CN" altLang="en-US" sz="1300" b="1" dirty="0">
                <a:solidFill>
                  <a:schemeClr val="bg1"/>
                </a:solidFill>
                <a:latin typeface="微软雅黑" panose="020B0503020204020204" pitchFamily="34" charset="-122"/>
                <a:ea typeface="微软雅黑" panose="020B0503020204020204" pitchFamily="34" charset="-122"/>
              </a:rPr>
              <a:t>个字节是帧开始定界符，表示后面的信息就是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 </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为了达到比特同步</a:t>
            </a:r>
            <a:r>
              <a:rPr lang="zh-CN" altLang="en-US" sz="1400" b="1" dirty="0" smtClean="0">
                <a:solidFill>
                  <a:schemeClr val="bg1"/>
                </a:solidFill>
                <a:latin typeface="微软雅黑" panose="020B0503020204020204" pitchFamily="34" charset="-122"/>
                <a:ea typeface="微软雅黑" panose="020B0503020204020204" pitchFamily="34" charset="-122"/>
              </a:rPr>
              <a:t>，在</a:t>
            </a:r>
            <a:r>
              <a:rPr lang="zh-CN" altLang="en-US" sz="1400" b="1" dirty="0">
                <a:solidFill>
                  <a:schemeClr val="bg1"/>
                </a:solidFill>
                <a:latin typeface="微软雅黑" panose="020B0503020204020204" pitchFamily="34" charset="-122"/>
                <a:ea typeface="微软雅黑" panose="020B0503020204020204" pitchFamily="34" charset="-122"/>
              </a:rPr>
              <a:t>传输媒体上实际传送</a:t>
            </a:r>
            <a:r>
              <a:rPr lang="zh-CN" altLang="en-US" sz="1400" b="1" dirty="0" smtClean="0">
                <a:solidFill>
                  <a:schemeClr val="bg1"/>
                </a:solidFill>
                <a:latin typeface="微软雅黑" panose="020B0503020204020204" pitchFamily="34" charset="-122"/>
                <a:ea typeface="微软雅黑" panose="020B0503020204020204" pitchFamily="34" charset="-122"/>
              </a:rPr>
              <a:t>的要</a:t>
            </a:r>
            <a:r>
              <a:rPr lang="zh-CN" altLang="en-US" sz="1400" b="1" dirty="0">
                <a:solidFill>
                  <a:schemeClr val="bg1"/>
                </a:solidFill>
                <a:latin typeface="微软雅黑" panose="020B0503020204020204" pitchFamily="34" charset="-122"/>
                <a:ea typeface="微软雅黑" panose="020B0503020204020204" pitchFamily="34" charset="-122"/>
              </a:rPr>
              <a:t>比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帧还多 </a:t>
            </a:r>
            <a:r>
              <a:rPr lang="en-US" altLang="zh-CN" sz="1400" b="1" dirty="0">
                <a:solidFill>
                  <a:schemeClr val="bg1"/>
                </a:solidFill>
                <a:latin typeface="微软雅黑" panose="020B0503020204020204" pitchFamily="34" charset="-122"/>
                <a:ea typeface="微软雅黑" panose="020B0503020204020204" pitchFamily="34" charset="-122"/>
              </a:rPr>
              <a:t>8 </a:t>
            </a:r>
            <a:r>
              <a:rPr lang="zh-CN" altLang="en-US" sz="1400" b="1" dirty="0">
                <a:solidFill>
                  <a:schemeClr val="bg1"/>
                </a:solidFill>
                <a:latin typeface="微软雅黑" panose="020B0503020204020204" pitchFamily="34" charset="-122"/>
                <a:ea typeface="微软雅黑" panose="020B0503020204020204" pitchFamily="34" charset="-122"/>
              </a:rPr>
              <a:t>个字节</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数据字段的长度与长度字段的值不一致；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帧的长度不是整数个字节；</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用收到的帧检验序列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查出有差错；</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数据字段的长度不在 </a:t>
            </a:r>
            <a:r>
              <a:rPr lang="en-US" altLang="zh-CN" sz="2000" b="1" dirty="0">
                <a:latin typeface="微软雅黑" panose="020B0503020204020204" pitchFamily="34" charset="-122"/>
                <a:ea typeface="微软雅黑" panose="020B0503020204020204" pitchFamily="34" charset="-122"/>
              </a:rPr>
              <a:t>46 ~ 1500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有效的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帧长度为 </a:t>
            </a:r>
            <a:r>
              <a:rPr lang="en-US" altLang="zh-CN" sz="2000" b="1" dirty="0">
                <a:latin typeface="微软雅黑" panose="020B0503020204020204" pitchFamily="34" charset="-122"/>
                <a:ea typeface="微软雅黑" panose="020B0503020204020204" pitchFamily="34" charset="-122"/>
              </a:rPr>
              <a:t>64 ~ 1518 </a:t>
            </a:r>
            <a:r>
              <a:rPr lang="zh-CN" altLang="en-US" sz="2000" b="1" dirty="0">
                <a:latin typeface="微软雅黑" panose="020B0503020204020204" pitchFamily="34" charset="-122"/>
                <a:ea typeface="微软雅黑" panose="020B0503020204020204" pitchFamily="34" charset="-122"/>
              </a:rPr>
              <a:t>字节之间。</a:t>
            </a:r>
            <a:endParaRPr lang="zh-CN" altLang="en-US" sz="2000" b="1" dirty="0">
              <a:latin typeface="微软雅黑" panose="020B0503020204020204" pitchFamily="34" charset="-122"/>
              <a:ea typeface="微软雅黑" panose="020B0503020204020204" pitchFamily="34" charset="-122"/>
            </a:endParaRP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对于检查出的无效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帧就简单地</a:t>
            </a:r>
            <a:r>
              <a:rPr lang="zh-CN" altLang="en-US" sz="2000" b="1" dirty="0">
                <a:solidFill>
                  <a:srgbClr val="FFFF00"/>
                </a:solidFill>
                <a:latin typeface="微软雅黑" panose="020B0503020204020204" pitchFamily="34" charset="-122"/>
                <a:ea typeface="微软雅黑" panose="020B0503020204020204" pitchFamily="34" charset="-122"/>
              </a:rPr>
              <a:t>丢弃</a:t>
            </a:r>
            <a:r>
              <a:rPr lang="zh-CN" altLang="en-US" sz="2000" b="1" dirty="0" smtClean="0">
                <a:solidFill>
                  <a:srgbClr val="FFFF00"/>
                </a:solidFill>
                <a:latin typeface="微软雅黑" panose="020B0503020204020204" pitchFamily="34" charset="-122"/>
                <a:ea typeface="微软雅黑" panose="020B0503020204020204" pitchFamily="34" charset="-122"/>
              </a:rPr>
              <a:t>。</a:t>
            </a:r>
            <a:endParaRPr lang="en-US" altLang="zh-CN" sz="2000" b="1" dirty="0" smtClean="0">
              <a:solidFill>
                <a:srgbClr val="FFFF00"/>
              </a:solidFill>
              <a:latin typeface="微软雅黑" panose="020B0503020204020204" pitchFamily="34" charset="-122"/>
              <a:ea typeface="微软雅黑" panose="020B0503020204020204"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rgbClr val="FFFF00"/>
                </a:solidFill>
                <a:latin typeface="微软雅黑" panose="020B0503020204020204" pitchFamily="34" charset="-122"/>
                <a:ea typeface="微软雅黑" panose="020B0503020204020204" pitchFamily="34" charset="-122"/>
              </a:rPr>
              <a:t>不负责重传</a:t>
            </a:r>
            <a:r>
              <a:rPr lang="zh-CN" altLang="en-US" sz="2000" b="1" dirty="0">
                <a:solidFill>
                  <a:schemeClr val="bg1"/>
                </a:solidFill>
                <a:latin typeface="微软雅黑" panose="020B0503020204020204" pitchFamily="34" charset="-122"/>
                <a:ea typeface="微软雅黑" panose="020B0503020204020204" pitchFamily="34" charset="-122"/>
              </a:rPr>
              <a:t>丢弃的帧。 </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anose="020B0503020204020204" pitchFamily="34" charset="-122"/>
                <a:ea typeface="微软雅黑" panose="020B0503020204020204" pitchFamily="34" charset="-122"/>
              </a:rPr>
              <a:t>无效的 </a:t>
            </a:r>
            <a:r>
              <a:rPr lang="en-US" altLang="zh-CN" sz="2000" b="1" dirty="0">
                <a:solidFill>
                  <a:srgbClr val="FFFF00"/>
                </a:solidFill>
                <a:latin typeface="微软雅黑" panose="020B0503020204020204" pitchFamily="34" charset="-122"/>
                <a:ea typeface="微软雅黑" panose="020B0503020204020204" pitchFamily="34" charset="-122"/>
              </a:rPr>
              <a:t>MAC </a:t>
            </a:r>
            <a:r>
              <a:rPr lang="zh-CN" altLang="en-US" sz="2000" b="1" dirty="0">
                <a:solidFill>
                  <a:srgbClr val="FFFF00"/>
                </a:solidFill>
                <a:latin typeface="微软雅黑" panose="020B0503020204020204" pitchFamily="34" charset="-122"/>
                <a:ea typeface="微软雅黑" panose="020B0503020204020204" pitchFamily="34" charset="-122"/>
              </a:rPr>
              <a:t>帧 </a:t>
            </a:r>
            <a:endParaRPr lang="zh-CN" altLang="en-US"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IEEE 802.3 MAC </a:t>
            </a:r>
            <a:r>
              <a:rPr lang="zh-CN" altLang="en-US" sz="2000" b="1" dirty="0" smtClean="0">
                <a:solidFill>
                  <a:schemeClr val="bg1"/>
                </a:solidFill>
                <a:latin typeface="微软雅黑" panose="020B0503020204020204" pitchFamily="34" charset="-122"/>
                <a:ea typeface="微软雅黑" panose="020B0503020204020204" pitchFamily="34" charset="-122"/>
              </a:rPr>
              <a:t>与</a:t>
            </a:r>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MAC </a:t>
            </a:r>
            <a:r>
              <a:rPr lang="zh-CN" altLang="en-US" sz="2000" b="1" dirty="0" smtClean="0">
                <a:solidFill>
                  <a:schemeClr val="bg1"/>
                </a:solidFill>
                <a:latin typeface="微软雅黑" panose="020B0503020204020204" pitchFamily="34" charset="-122"/>
                <a:ea typeface="微软雅黑" panose="020B0503020204020204" pitchFamily="34" charset="-122"/>
              </a:rPr>
              <a:t>帧格式</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区别</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anose="020B0503020204020204" pitchFamily="34" charset="-122"/>
                <a:ea typeface="微软雅黑" panose="020B0503020204020204" pitchFamily="34" charset="-122"/>
              </a:rPr>
              <a:t>现在市场上流行的都是</a:t>
            </a:r>
            <a:r>
              <a:rPr lang="zh-CN" altLang="en-US" b="1" dirty="0" smtClean="0">
                <a:solidFill>
                  <a:schemeClr val="bg1"/>
                </a:solidFill>
                <a:latin typeface="微软雅黑" panose="020B0503020204020204" pitchFamily="34" charset="-122"/>
                <a:ea typeface="微软雅黑" panose="020B0503020204020204" pitchFamily="34" charset="-122"/>
              </a:rPr>
              <a:t>以太网 </a:t>
            </a:r>
            <a:r>
              <a:rPr lang="en-US" altLang="zh-CN" b="1" dirty="0" smtClean="0">
                <a:solidFill>
                  <a:schemeClr val="bg1"/>
                </a:solidFill>
                <a:latin typeface="微软雅黑" panose="020B0503020204020204" pitchFamily="34" charset="-122"/>
                <a:ea typeface="微软雅黑" panose="020B0503020204020204" pitchFamily="34" charset="-122"/>
              </a:rPr>
              <a:t>V2 </a:t>
            </a:r>
            <a:r>
              <a:rPr lang="zh-CN" altLang="en-US" b="1" dirty="0">
                <a:solidFill>
                  <a:schemeClr val="bg1"/>
                </a:solidFill>
                <a:latin typeface="微软雅黑" panose="020B0503020204020204" pitchFamily="34" charset="-122"/>
                <a:ea typeface="微软雅黑" panose="020B0503020204020204" pitchFamily="34" charset="-122"/>
              </a:rPr>
              <a:t>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帧，但大家也常常把它称为 </a:t>
            </a:r>
            <a:r>
              <a:rPr lang="en-US" altLang="zh-CN" b="1" dirty="0">
                <a:solidFill>
                  <a:schemeClr val="bg1"/>
                </a:solidFill>
                <a:latin typeface="微软雅黑" panose="020B0503020204020204" pitchFamily="34" charset="-122"/>
                <a:ea typeface="微软雅黑" panose="020B0503020204020204" pitchFamily="34" charset="-122"/>
              </a:rPr>
              <a:t>IEEE 802.3 </a:t>
            </a:r>
            <a:r>
              <a:rPr lang="zh-CN" altLang="en-US" b="1" dirty="0">
                <a:solidFill>
                  <a:schemeClr val="bg1"/>
                </a:solidFill>
                <a:latin typeface="微软雅黑" panose="020B0503020204020204" pitchFamily="34" charset="-122"/>
                <a:ea typeface="微软雅黑" panose="020B0503020204020204" pitchFamily="34" charset="-122"/>
              </a:rPr>
              <a:t>标准的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endParaRPr kumimoji="1" lang="zh-CN" altLang="en-US" sz="1200" b="1" dirty="0">
              <a:latin typeface="微软雅黑" panose="020B0503020204020204" pitchFamily="34" charset="-122"/>
              <a:ea typeface="微软雅黑" panose="020B0503020204020204" pitchFamily="34" charset="-122"/>
            </a:endParaRP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endParaRPr kumimoji="1" lang="zh-CN" altLang="en-US" sz="1200" b="1" dirty="0">
              <a:latin typeface="微软雅黑" panose="020B0503020204020204" pitchFamily="34" charset="-122"/>
              <a:ea typeface="微软雅黑" panose="020B0503020204020204" pitchFamily="34" charset="-122"/>
            </a:endParaRP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endParaRPr kumimoji="1" lang="zh-CN" altLang="en-US" sz="1200" b="1" dirty="0">
              <a:latin typeface="微软雅黑" panose="020B0503020204020204" pitchFamily="34" charset="-122"/>
              <a:ea typeface="微软雅黑" panose="020B0503020204020204" pitchFamily="34" charset="-122"/>
            </a:endParaRP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endParaRPr kumimoji="1" lang="en-US" altLang="zh-CN" sz="1200" b="1">
              <a:latin typeface="微软雅黑" panose="020B0503020204020204" pitchFamily="34" charset="-122"/>
              <a:ea typeface="微软雅黑" panose="020B0503020204020204" pitchFamily="34" charset="-122"/>
            </a:endParaRP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anose="020B0503020204020204" pitchFamily="34" charset="-122"/>
                <a:ea typeface="微软雅黑" panose="020B0503020204020204" pitchFamily="34" charset="-122"/>
              </a:rPr>
              <a:t>长度</a:t>
            </a:r>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endParaRPr lang="zh-CN" altLang="en-US" b="1" dirty="0">
              <a:latin typeface="微软雅黑" panose="020B0503020204020204" pitchFamily="34" charset="-122"/>
              <a:ea typeface="微软雅黑" panose="020B0503020204020204" pitchFamily="34" charset="-122"/>
            </a:endParaRP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endParaRPr lang="zh-CN" altLang="en-US" sz="1400" b="1" dirty="0">
              <a:solidFill>
                <a:srgbClr val="C00000"/>
              </a:solidFill>
              <a:latin typeface="微软雅黑" panose="020B0503020204020204" pitchFamily="34" charset="-122"/>
              <a:ea typeface="微软雅黑" panose="020B0503020204020204" pitchFamily="34" charset="-122"/>
            </a:endParaRP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endParaRPr lang="zh-CN" altLang="en-US" sz="1400" b="1" dirty="0">
              <a:latin typeface="微软雅黑" panose="020B0503020204020204" pitchFamily="34" charset="-122"/>
              <a:ea typeface="微软雅黑" panose="020B0503020204020204" pitchFamily="34" charset="-122"/>
            </a:endParaRP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3.4</a:t>
            </a:r>
            <a:endParaRPr lang="fr-FR" altLang="zh-CN" sz="2000" b="1" dirty="0" smtClean="0">
              <a:solidFill>
                <a:srgbClr val="FFFF00"/>
              </a:solidFill>
              <a:latin typeface="微软雅黑" panose="020B0503020204020204" pitchFamily="34" charset="-122"/>
              <a:ea typeface="微软雅黑" panose="020B0503020204020204" pitchFamily="34" charset="-122"/>
            </a:endParaRP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扩展</a:t>
            </a:r>
            <a:r>
              <a:rPr lang="zh-CN" altLang="en-US" sz="2000" b="1" dirty="0" smtClean="0">
                <a:solidFill>
                  <a:schemeClr val="bg1"/>
                </a:solidFill>
                <a:latin typeface="微软雅黑" panose="020B0503020204020204" pitchFamily="34" charset="-122"/>
                <a:ea typeface="微软雅黑" panose="020B0503020204020204" pitchFamily="34" charset="-122"/>
              </a:rPr>
              <a:t>的</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物理层扩展以太网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数据链路层扩展以太网</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虚拟</a:t>
            </a:r>
            <a:r>
              <a:rPr lang="zh-CN" altLang="en-US" sz="2000" b="1" dirty="0">
                <a:solidFill>
                  <a:schemeClr val="bg1"/>
                </a:solidFill>
                <a:latin typeface="微软雅黑" panose="020B0503020204020204" pitchFamily="34" charset="-122"/>
                <a:ea typeface="微软雅黑" panose="020B0503020204020204" pitchFamily="34" charset="-122"/>
              </a:rPr>
              <a:t>局域网</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使用光纤</a:t>
            </a:r>
            <a:r>
              <a:rPr lang="zh-CN" altLang="en-US" sz="2000" b="1" dirty="0" smtClean="0">
                <a:latin typeface="微软雅黑" panose="020B0503020204020204" pitchFamily="34" charset="-122"/>
                <a:ea typeface="微软雅黑" panose="020B0503020204020204" pitchFamily="34" charset="-122"/>
              </a:rPr>
              <a:t>扩展</a:t>
            </a:r>
            <a:endParaRPr lang="zh-CN" altLang="en-US" sz="2000" b="1"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anose="02010609060101010101" pitchFamily="2" charset="-122"/>
                </a:rPr>
                <a:t>以太网</a:t>
              </a:r>
              <a:endParaRPr lang="zh-CN" altLang="en-US" sz="1600" b="1" dirty="0">
                <a:solidFill>
                  <a:srgbClr val="0000FF"/>
                </a:solidFill>
                <a:latin typeface="+mn-lt"/>
                <a:ea typeface="黑体" panose="02010609060101010101" pitchFamily="2" charset="-122"/>
              </a:endParaRPr>
            </a:p>
            <a:p>
              <a:pPr>
                <a:lnSpc>
                  <a:spcPct val="90000"/>
                </a:lnSpc>
              </a:pPr>
              <a:r>
                <a:rPr lang="zh-CN" altLang="en-US" sz="1600" b="1" dirty="0">
                  <a:solidFill>
                    <a:srgbClr val="0000FF"/>
                  </a:solidFill>
                  <a:latin typeface="+mn-lt"/>
                  <a:ea typeface="黑体" panose="02010609060101010101" pitchFamily="2" charset="-122"/>
                </a:rPr>
                <a:t>集线器</a:t>
              </a:r>
              <a:endParaRPr lang="zh-CN" altLang="en-US" sz="1600" b="1" dirty="0">
                <a:solidFill>
                  <a:srgbClr val="0000FF"/>
                </a:solidFill>
                <a:latin typeface="+mn-lt"/>
                <a:ea typeface="黑体" panose="02010609060101010101" pitchFamily="2" charset="-122"/>
              </a:endParaRP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anose="02010609060101010101"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anose="02010609060101010101" pitchFamily="2" charset="-122"/>
                </a:rPr>
                <a:t>光纤</a:t>
              </a:r>
              <a:endParaRPr lang="zh-CN" altLang="en-US" sz="1600" b="1" dirty="0">
                <a:solidFill>
                  <a:srgbClr val="CC00CC"/>
                </a:solidFill>
                <a:latin typeface="+mn-lt"/>
                <a:ea typeface="黑体" panose="02010609060101010101" pitchFamily="2" charset="-122"/>
              </a:endParaRP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endParaRPr lang="zh-CN" altLang="en-US" sz="1600" b="1" dirty="0">
                <a:solidFill>
                  <a:srgbClr val="0000FF"/>
                </a:solidFill>
                <a:latin typeface="+mn-lt"/>
                <a:ea typeface="黑体" panose="02010609060101010101" pitchFamily="2" charset="-122"/>
              </a:endParaRPr>
            </a:p>
            <a:p>
              <a:pPr algn="ctr">
                <a:lnSpc>
                  <a:spcPct val="90000"/>
                </a:lnSpc>
              </a:pPr>
              <a:r>
                <a:rPr lang="zh-CN" altLang="en-US" sz="1600" b="1" dirty="0">
                  <a:solidFill>
                    <a:srgbClr val="0000FF"/>
                  </a:solidFill>
                  <a:latin typeface="+mn-lt"/>
                  <a:ea typeface="黑体" panose="02010609060101010101" pitchFamily="2" charset="-122"/>
                </a:rPr>
                <a:t>调制解调器</a:t>
              </a:r>
              <a:endParaRPr lang="zh-CN" altLang="en-US" sz="1600" b="1" dirty="0">
                <a:solidFill>
                  <a:srgbClr val="0000FF"/>
                </a:solidFill>
                <a:latin typeface="+mn-lt"/>
                <a:ea typeface="黑体" panose="02010609060101010101" pitchFamily="2" charset="-122"/>
              </a:endParaRPr>
            </a:p>
          </p:txBody>
        </p:sp>
        <p:pic>
          <p:nvPicPr>
            <p:cNvPr id="22" name="Picture 12"/>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endParaRPr lang="zh-CN" altLang="en-US" sz="1600" b="1" dirty="0">
                <a:solidFill>
                  <a:srgbClr val="0000FF"/>
                </a:solidFill>
                <a:latin typeface="+mn-lt"/>
                <a:ea typeface="黑体" panose="02010609060101010101" pitchFamily="2" charset="-122"/>
              </a:endParaRPr>
            </a:p>
            <a:p>
              <a:pPr algn="ctr">
                <a:lnSpc>
                  <a:spcPct val="90000"/>
                </a:lnSpc>
              </a:pPr>
              <a:r>
                <a:rPr lang="zh-CN" altLang="en-US" sz="1600" b="1" dirty="0">
                  <a:solidFill>
                    <a:srgbClr val="0000FF"/>
                  </a:solidFill>
                  <a:latin typeface="+mn-lt"/>
                  <a:ea typeface="黑体" panose="02010609060101010101" pitchFamily="2" charset="-122"/>
                </a:rPr>
                <a:t>调制解调器</a:t>
              </a:r>
              <a:endParaRPr lang="zh-CN" altLang="en-US" sz="1600" b="1" dirty="0">
                <a:solidFill>
                  <a:srgbClr val="0000FF"/>
                </a:solidFill>
                <a:latin typeface="+mn-lt"/>
                <a:ea typeface="黑体" panose="02010609060101010101" pitchFamily="2" charset="-122"/>
              </a:endParaRP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anose="02010609060101010101" pitchFamily="2" charset="-122"/>
                </a:rPr>
                <a:t>主机</a:t>
              </a:r>
              <a:endParaRPr lang="zh-CN" altLang="en-US" sz="1600" b="1" dirty="0">
                <a:solidFill>
                  <a:srgbClr val="0000FF"/>
                </a:solidFill>
                <a:latin typeface="+mn-lt"/>
                <a:ea typeface="黑体" panose="02010609060101010101" pitchFamily="2" charset="-122"/>
              </a:endParaRPr>
            </a:p>
          </p:txBody>
        </p:sp>
        <p:pic>
          <p:nvPicPr>
            <p:cNvPr id="1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主机使用光纤和一对光纤调制解调器连接到集线器</a:t>
            </a:r>
            <a:endParaRPr lang="zh-CN" altLang="en-US" b="1" dirty="0">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三</a:t>
            </a:r>
            <a:r>
              <a:rPr lang="zh-CN" altLang="zh-CN" sz="1400" b="1" dirty="0">
                <a:latin typeface="微软雅黑" panose="020B0503020204020204" pitchFamily="34" charset="-122"/>
                <a:ea typeface="微软雅黑" panose="020B0503020204020204" pitchFamily="34" charset="-122"/>
              </a:rPr>
              <a:t>个独立的以太网</a:t>
            </a:r>
            <a:endParaRPr lang="en-US" altLang="zh-CN" sz="1400" b="1" dirty="0">
              <a:latin typeface="微软雅黑" panose="020B0503020204020204" pitchFamily="34" charset="-122"/>
              <a:ea typeface="微软雅黑" panose="020B0503020204020204"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一</a:t>
            </a:r>
            <a:r>
              <a:rPr lang="zh-CN" altLang="zh-CN" sz="1400" b="1" dirty="0">
                <a:latin typeface="微软雅黑" panose="020B0503020204020204" pitchFamily="34" charset="-122"/>
                <a:ea typeface="微软雅黑" panose="020B0503020204020204" pitchFamily="34" charset="-122"/>
              </a:rPr>
              <a:t>个扩展的以太网</a:t>
            </a:r>
            <a:endParaRPr lang="zh-CN" altLang="en-US" sz="1400" b="1" dirty="0">
              <a:latin typeface="微软雅黑" panose="020B0503020204020204" pitchFamily="34" charset="-122"/>
              <a:ea typeface="微软雅黑" panose="020B0503020204020204"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三个独立的碰撞域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sp>
        <p:nvSpPr>
          <p:cNvPr id="7" name="AutoShape 77"/>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一系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19" name="Picture 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二系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30" name="Picture 6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三系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41" name="Picture 7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一系</a:t>
                </a:r>
                <a:endParaRPr kumimoji="1" lang="zh-CN" altLang="en-US" sz="1400" b="1" dirty="0">
                  <a:latin typeface="微软雅黑" panose="020B0503020204020204" pitchFamily="34" charset="-122"/>
                  <a:ea typeface="微软雅黑" panose="020B0503020204020204" pitchFamily="34" charset="-122"/>
                </a:endParaRP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三系</a:t>
                </a:r>
                <a:endParaRPr kumimoji="1" lang="zh-CN" altLang="en-US" sz="1400" b="1">
                  <a:latin typeface="微软雅黑" panose="020B0503020204020204" pitchFamily="34" charset="-122"/>
                  <a:ea typeface="微软雅黑" panose="020B0503020204020204" pitchFamily="34" charset="-122"/>
                </a:endParaRP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二系</a:t>
                </a:r>
                <a:endParaRPr kumimoji="1" lang="zh-CN" altLang="en-US" sz="1400" b="1" dirty="0">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anose="020B0503020204020204" pitchFamily="34" charset="-122"/>
                    <a:ea typeface="微软雅黑" panose="020B0503020204020204" pitchFamily="34" charset="-122"/>
                  </a:rPr>
                  <a:t>主干集线器</a:t>
                </a:r>
                <a:endParaRPr kumimoji="1" lang="zh-CN" altLang="en-US" sz="1400" b="1" dirty="0">
                  <a:latin typeface="微软雅黑" panose="020B0503020204020204" pitchFamily="34" charset="-122"/>
                  <a:ea typeface="微软雅黑" panose="020B0503020204020204" pitchFamily="34" charset="-122"/>
                </a:endParaRP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0"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7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一个更大的碰撞域</a:t>
              </a:r>
              <a:endParaRPr kumimoji="1" lang="zh-CN" altLang="en-US" sz="1600" b="1" dirty="0">
                <a:solidFill>
                  <a:srgbClr val="CC00CC"/>
                </a:solidFill>
                <a:latin typeface="微软雅黑" panose="020B0503020204020204" pitchFamily="34" charset="-122"/>
                <a:ea typeface="微软雅黑" panose="020B0503020204020204" pitchFamily="34" charset="-122"/>
              </a:endParaRPr>
            </a:p>
          </p:txBody>
        </p:sp>
        <p:pic>
          <p:nvPicPr>
            <p:cNvPr id="9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使用集线器扩展</a:t>
            </a:r>
            <a:endParaRPr lang="zh-CN" altLang="en-US" sz="2000" b="1" dirty="0">
              <a:latin typeface="微软雅黑" panose="020B0503020204020204" pitchFamily="34" charset="-122"/>
              <a:ea typeface="微软雅黑" panose="020B0503020204020204"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用多个集线器连成更大的</a:t>
            </a:r>
            <a:r>
              <a:rPr lang="zh-CN" altLang="en-US" b="1" dirty="0" smtClean="0">
                <a:latin typeface="微软雅黑" panose="020B0503020204020204" pitchFamily="34" charset="-122"/>
                <a:ea typeface="微软雅黑" panose="020B0503020204020204" pitchFamily="34" charset="-122"/>
              </a:rPr>
              <a:t>以太网</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优点</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使原来属于不同碰撞域（冲突域）</a:t>
            </a:r>
            <a:r>
              <a:rPr lang="zh-CN" altLang="en-US" sz="2000" b="1" dirty="0" smtClean="0">
                <a:latin typeface="微软雅黑" panose="020B0503020204020204" pitchFamily="34" charset="-122"/>
                <a:ea typeface="微软雅黑" panose="020B0503020204020204" pitchFamily="34" charset="-122"/>
              </a:rPr>
              <a:t>的计算机能够</a:t>
            </a:r>
            <a:r>
              <a:rPr lang="zh-CN" altLang="en-US" sz="2000" b="1" dirty="0" smtClean="0">
                <a:solidFill>
                  <a:srgbClr val="C00000"/>
                </a:solidFill>
                <a:latin typeface="微软雅黑" panose="020B0503020204020204" pitchFamily="34" charset="-122"/>
                <a:ea typeface="微软雅黑" panose="020B0503020204020204" pitchFamily="34" charset="-122"/>
              </a:rPr>
              <a:t>跨</a:t>
            </a:r>
            <a:r>
              <a:rPr lang="zh-CN" altLang="en-US" sz="2000" b="1" dirty="0">
                <a:solidFill>
                  <a:srgbClr val="C00000"/>
                </a:solidFill>
                <a:latin typeface="微软雅黑" panose="020B0503020204020204" pitchFamily="34" charset="-122"/>
                <a:ea typeface="微软雅黑" panose="020B0503020204020204" pitchFamily="34" charset="-122"/>
              </a:rPr>
              <a:t>碰撞</a:t>
            </a:r>
            <a:r>
              <a:rPr lang="zh-CN" altLang="en-US" sz="2000" b="1" dirty="0" smtClean="0">
                <a:solidFill>
                  <a:srgbClr val="C00000"/>
                </a:solidFill>
                <a:latin typeface="微软雅黑" panose="020B0503020204020204" pitchFamily="34" charset="-122"/>
                <a:ea typeface="微软雅黑" panose="020B0503020204020204" pitchFamily="34" charset="-122"/>
              </a:rPr>
              <a:t>域通信</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扩大了以太网覆盖的地理范围。</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缺点</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碰撞域增大了</a:t>
            </a:r>
            <a:r>
              <a:rPr lang="zh-CN" altLang="en-US" sz="2000" b="1" dirty="0" smtClean="0">
                <a:latin typeface="微软雅黑" panose="020B0503020204020204" pitchFamily="34" charset="-122"/>
                <a:ea typeface="微软雅黑" panose="020B0503020204020204" pitchFamily="34" charset="-122"/>
              </a:rPr>
              <a:t>，总</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吞吐量未</a:t>
            </a:r>
            <a:r>
              <a:rPr lang="zh-CN" altLang="en-US" sz="2000" b="1" dirty="0">
                <a:latin typeface="微软雅黑" panose="020B0503020204020204" pitchFamily="34" charset="-122"/>
                <a:ea typeface="微软雅黑" panose="020B0503020204020204" pitchFamily="34" charset="-122"/>
              </a:rPr>
              <a:t>提高。</a:t>
            </a:r>
            <a:endParaRPr lang="zh-CN" altLang="en-US" sz="2000" b="1" dirty="0">
              <a:latin typeface="微软雅黑" panose="020B0503020204020204" pitchFamily="34" charset="-122"/>
              <a:ea typeface="微软雅黑" panose="020B0503020204020204" pitchFamily="34" charset="-122"/>
            </a:endParaRPr>
          </a:p>
          <a:p>
            <a:pPr marL="63373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如果使用</a:t>
            </a:r>
            <a:r>
              <a:rPr lang="zh-CN" altLang="en-US" sz="2000" b="1" dirty="0">
                <a:latin typeface="微软雅黑" panose="020B0503020204020204" pitchFamily="34" charset="-122"/>
                <a:ea typeface="微软雅黑" panose="020B0503020204020204" pitchFamily="34" charset="-122"/>
              </a:rPr>
              <a:t>不同的以太网技术（如数据率不同），那么就不能用集线器将它们互连起来。 </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用集线器扩展</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a:t>
            </a:r>
            <a:r>
              <a:rPr lang="zh-CN" altLang="en-US" sz="2000" b="1" dirty="0">
                <a:solidFill>
                  <a:srgbClr val="C00000"/>
                </a:solidFill>
                <a:latin typeface="微软雅黑" panose="020B0503020204020204" pitchFamily="34" charset="-122"/>
                <a:ea typeface="微软雅黑" panose="020B0503020204020204" pitchFamily="34" charset="-122"/>
              </a:rPr>
              <a:t>域</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collision domain</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冲突域</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指</a:t>
            </a:r>
            <a:r>
              <a:rPr lang="zh-CN" altLang="en-US" sz="2000" b="1" dirty="0">
                <a:latin typeface="微软雅黑" panose="020B0503020204020204" pitchFamily="34" charset="-122"/>
                <a:ea typeface="微软雅黑" panose="020B0503020204020204" pitchFamily="34" charset="-122"/>
              </a:rPr>
              <a:t>网络中一个站点发出的帧会与其他站点发出的帧产生碰撞或冲突的那部分网络</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碰撞域越大，发生碰撞的概率越</a:t>
            </a:r>
            <a:r>
              <a:rPr lang="zh-CN" altLang="en-US" sz="2000" b="1" dirty="0" smtClean="0">
                <a:solidFill>
                  <a:srgbClr val="0000FF"/>
                </a:solidFill>
                <a:latin typeface="微软雅黑" panose="020B0503020204020204" pitchFamily="34" charset="-122"/>
                <a:ea typeface="微软雅黑" panose="020B0503020204020204" pitchFamily="34" charset="-122"/>
              </a:rPr>
              <a:t>高。</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碰撞域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主干集线器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0" name="Picture 5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6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7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碰撞</a:t>
            </a:r>
            <a:r>
              <a:rPr kumimoji="1" lang="zh-CN" altLang="en-US" sz="1400" b="1" dirty="0">
                <a:solidFill>
                  <a:srgbClr val="C00000"/>
                </a:solidFill>
                <a:latin typeface="微软雅黑" panose="020B0503020204020204" pitchFamily="34" charset="-122"/>
                <a:ea typeface="微软雅黑" panose="020B0503020204020204" pitchFamily="34" charset="-122"/>
              </a:rPr>
              <a:t>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4"/>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碰撞</a:t>
            </a:r>
            <a:r>
              <a:rPr kumimoji="1" lang="zh-CN" altLang="en-US" sz="1400" b="1" dirty="0">
                <a:solidFill>
                  <a:srgbClr val="C00000"/>
                </a:solidFill>
                <a:latin typeface="微软雅黑" panose="020B0503020204020204" pitchFamily="34" charset="-122"/>
                <a:ea typeface="微软雅黑" panose="020B0503020204020204" pitchFamily="34" charset="-122"/>
              </a:rPr>
              <a:t>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更为常用。早期</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网桥</a:t>
            </a:r>
            <a:r>
              <a:rPr lang="zh-CN" altLang="en-US" sz="2000" b="1" dirty="0">
                <a:latin typeface="微软雅黑" panose="020B0503020204020204" pitchFamily="34" charset="-122"/>
                <a:ea typeface="微软雅黑" panose="020B0503020204020204" pitchFamily="34" charset="-122"/>
              </a:rPr>
              <a:t>，现在使用以太网</a:t>
            </a:r>
            <a:r>
              <a:rPr lang="zh-CN" altLang="en-US" sz="2000" b="1" dirty="0">
                <a:solidFill>
                  <a:srgbClr val="C00000"/>
                </a:solidFill>
                <a:latin typeface="微软雅黑" panose="020B0503020204020204" pitchFamily="34" charset="-122"/>
                <a:ea typeface="微软雅黑" panose="020B0503020204020204" pitchFamily="34" charset="-122"/>
              </a:rPr>
              <a:t>交换机。</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anose="020B0503020204020204" pitchFamily="34" charset="-122"/>
                  <a:ea typeface="微软雅黑" panose="020B0503020204020204"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3.4.2  </a:t>
            </a:r>
            <a:r>
              <a:rPr lang="zh-CN" altLang="en-US" sz="2400" b="1" dirty="0">
                <a:solidFill>
                  <a:schemeClr val="bg1"/>
                </a:solidFill>
                <a:latin typeface="微软雅黑" panose="020B0503020204020204" pitchFamily="34" charset="-122"/>
                <a:ea typeface="微软雅黑" panose="020B0503020204020204" pitchFamily="34" charset="-122"/>
              </a:rPr>
              <a:t>在数据链路层扩展</a:t>
            </a:r>
            <a:r>
              <a:rPr lang="zh-CN" altLang="en-US" sz="2400" b="1" dirty="0" smtClean="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par>
    </p:tnLst>
  </p:timing>
</p:sld>
</file>

<file path=ppt/tags/tag1.xml><?xml version="1.0" encoding="utf-8"?>
<p:tagLst xmlns:p="http://schemas.openxmlformats.org/presentationml/2006/main">
  <p:tag name="KSO_WPP_MARK_KEY" val="6e7fef35-c481-420f-937a-a00d5d224ff4"/>
  <p:tag name="COMMONDATA" val="eyJoZGlkIjoiYWY1MmRlNmVmMDlhYjVkZTM0ZDQwZmEyYzYxYTFjND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20347</Words>
  <Application>WPS 演示</Application>
  <PresentationFormat>全屏显示(16:9)</PresentationFormat>
  <Paragraphs>3597</Paragraphs>
  <Slides>151</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151</vt:i4>
      </vt:variant>
    </vt:vector>
  </HeadingPairs>
  <TitlesOfParts>
    <vt:vector size="165" baseType="lpstr">
      <vt:lpstr>Arial</vt:lpstr>
      <vt:lpstr>宋体</vt:lpstr>
      <vt:lpstr>Wingdings</vt:lpstr>
      <vt:lpstr>微软雅黑</vt:lpstr>
      <vt:lpstr>Calibri</vt:lpstr>
      <vt:lpstr>Times New Roman</vt:lpstr>
      <vt:lpstr>黑体</vt:lpstr>
      <vt:lpstr>Arial Unicode MS</vt:lpstr>
      <vt:lpstr>Symbol</vt:lpstr>
      <vt:lpstr>Arial Rounded MT Bold</vt:lpstr>
      <vt:lpstr>Symbol</vt:lpstr>
      <vt:lpstr>Office 主题​​</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Original Dream</cp:lastModifiedBy>
  <cp:revision>590</cp:revision>
  <dcterms:created xsi:type="dcterms:W3CDTF">2018-07-18T08:51:00Z</dcterms:created>
  <dcterms:modified xsi:type="dcterms:W3CDTF">2023-02-20T13:17:37Z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59A50BDC99D24A71BC0F6D675ADD9616</vt:lpwstr>
  </property>
  <property fmtid="{D5CDD505-2E9C-101B-9397-08002B2CF9AE}" pid="3" name="KSOProductBuildVer">
    <vt:lpwstr>2052-11.1.0.13703</vt:lpwstr>
  </property>
</Properties>
</file>