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2"/>
    <p:sldId id="281" r:id="rId3"/>
    <p:sldId id="282" r:id="rId4"/>
    <p:sldId id="283" r:id="rId5"/>
    <p:sldId id="380" r:id="rId6"/>
    <p:sldId id="284" r:id="rId7"/>
    <p:sldId id="381"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286" r:id="rId23"/>
    <p:sldId id="324" r:id="rId24"/>
    <p:sldId id="325" r:id="rId25"/>
    <p:sldId id="326" r:id="rId26"/>
    <p:sldId id="327" r:id="rId27"/>
    <p:sldId id="333" r:id="rId28"/>
    <p:sldId id="334" r:id="rId29"/>
    <p:sldId id="335" r:id="rId30"/>
    <p:sldId id="336" r:id="rId31"/>
    <p:sldId id="337" r:id="rId32"/>
    <p:sldId id="338" r:id="rId33"/>
    <p:sldId id="303" r:id="rId34"/>
    <p:sldId id="304" r:id="rId35"/>
    <p:sldId id="305" r:id="rId36"/>
    <p:sldId id="328" r:id="rId37"/>
    <p:sldId id="329" r:id="rId38"/>
    <p:sldId id="288" r:id="rId39"/>
    <p:sldId id="289" r:id="rId40"/>
    <p:sldId id="290" r:id="rId41"/>
    <p:sldId id="295" r:id="rId42"/>
    <p:sldId id="296" r:id="rId43"/>
    <p:sldId id="297" r:id="rId44"/>
    <p:sldId id="298" r:id="rId45"/>
    <p:sldId id="299" r:id="rId46"/>
    <p:sldId id="300" r:id="rId47"/>
    <p:sldId id="301" r:id="rId48"/>
    <p:sldId id="293" r:id="rId49"/>
    <p:sldId id="302" r:id="rId50"/>
    <p:sldId id="331" r:id="rId51"/>
    <p:sldId id="382" r:id="rId52"/>
  </p:sldIdLst>
  <p:sldSz cx="9144000" cy="6858000" type="screen4x3"/>
  <p:notesSz cx="6858000" cy="9144000"/>
  <p:custDataLst>
    <p:tags r:id="rId53"/>
  </p:custDataLst>
  <p:defaultTextStyle>
    <a:defPPr>
      <a:defRPr lang="zh-CN"/>
    </a:defPPr>
    <a:lvl1pPr marL="0" lvl="0"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p:restoredTop sz="94660"/>
  </p:normalViewPr>
  <p:slideViewPr>
    <p:cSldViewPr showGuides="1">
      <p:cViewPr varScale="1">
        <p:scale>
          <a:sx n="106" d="100"/>
          <a:sy n="106" d="100"/>
        </p:scale>
        <p:origin x="114" y="1032"/>
      </p:cViewPr>
      <p:guideLst>
        <p:guide orient="horz" pos="2160"/>
        <p:guide pos="28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bao" userId="60f87d71-f48e-426d-9a55-4766703778a1" providerId="ADAL" clId="{3A0207E2-7C99-489B-8F52-9F0C818D8B42}"/>
    <pc:docChg chg="modSld">
      <pc:chgData name="Maxbao" userId="60f87d71-f48e-426d-9a55-4766703778a1" providerId="ADAL" clId="{3A0207E2-7C99-489B-8F52-9F0C818D8B42}" dt="2023-12-28T14:57:19.036" v="2" actId="12"/>
      <pc:docMkLst>
        <pc:docMk/>
      </pc:docMkLst>
      <pc:sldChg chg="modSp mod">
        <pc:chgData name="Maxbao" userId="60f87d71-f48e-426d-9a55-4766703778a1" providerId="ADAL" clId="{3A0207E2-7C99-489B-8F52-9F0C818D8B42}" dt="2023-12-28T14:57:19.036" v="2" actId="12"/>
        <pc:sldMkLst>
          <pc:docMk/>
          <pc:sldMk cId="0" sldId="303"/>
        </pc:sldMkLst>
        <pc:spChg chg="mod">
          <ac:chgData name="Maxbao" userId="60f87d71-f48e-426d-9a55-4766703778a1" providerId="ADAL" clId="{3A0207E2-7C99-489B-8F52-9F0C818D8B42}" dt="2023-12-28T14:57:19.036" v="2" actId="12"/>
          <ac:spMkLst>
            <pc:docMk/>
            <pc:sldMk cId="0" sldId="303"/>
            <ac:spMk id="35843" creationId="{00000000-0000-0000-0000-000000000000}"/>
          </ac:spMkLst>
        </pc:spChg>
      </pc:sldChg>
      <pc:sldChg chg="modSp mod">
        <pc:chgData name="Maxbao" userId="60f87d71-f48e-426d-9a55-4766703778a1" providerId="ADAL" clId="{3A0207E2-7C99-489B-8F52-9F0C818D8B42}" dt="2023-12-28T14:40:34.771" v="1" actId="12"/>
        <pc:sldMkLst>
          <pc:docMk/>
          <pc:sldMk cId="0" sldId="310"/>
        </pc:sldMkLst>
        <pc:spChg chg="mod">
          <ac:chgData name="Maxbao" userId="60f87d71-f48e-426d-9a55-4766703778a1" providerId="ADAL" clId="{3A0207E2-7C99-489B-8F52-9F0C818D8B42}" dt="2023-12-28T14:40:34.771" v="1" actId="12"/>
          <ac:spMkLst>
            <pc:docMk/>
            <pc:sldMk cId="0" sldId="310"/>
            <ac:spMk id="1024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a:buNone/>
            </a:pPr>
            <a:fld id="{9A0DB2DC-4C9A-4742-B13C-FB6460FD3503}" type="slidenum">
              <a:rPr lang="en-US" altLang="zh-CN" dirty="0">
                <a:solidFill>
                  <a:schemeClr val="bg2"/>
                </a:solidFill>
              </a:rPr>
              <a:pPr algn="r">
                <a:buNone/>
              </a:pPr>
              <a:t>‹#›</a:t>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i="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i="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i="0"/>
            </a:lvl1p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idx="4294967295"/>
          </p:nvPr>
        </p:nvSpPr>
        <p:spPr>
          <a:xfrm>
            <a:off x="0" y="0"/>
            <a:ext cx="8943975" cy="1676400"/>
          </a:xfrm>
          <a:ln/>
        </p:spPr>
        <p:txBody>
          <a:bodyPr vert="horz" wrap="square" lIns="91440" tIns="45720" rIns="91440" bIns="45720" anchor="t" anchorCtr="0"/>
          <a:lstStyle/>
          <a:p>
            <a:pPr eaLnBrk="1" hangingPunct="1"/>
            <a:br>
              <a:rPr lang="en-US" altLang="zh-CN" sz="4000" dirty="0"/>
            </a:br>
            <a:endParaRPr lang="en-US" altLang="zh-CN" sz="4000" dirty="0"/>
          </a:p>
        </p:txBody>
      </p:sp>
      <p:sp>
        <p:nvSpPr>
          <p:cNvPr id="3075" name="内容占位符 2"/>
          <p:cNvSpPr>
            <a:spLocks noGrp="1"/>
          </p:cNvSpPr>
          <p:nvPr>
            <p:ph idx="1"/>
          </p:nvPr>
        </p:nvSpPr>
        <p:spPr>
          <a:xfrm>
            <a:off x="0" y="2351088"/>
            <a:ext cx="8704263" cy="4506912"/>
          </a:xfrm>
          <a:ln/>
        </p:spPr>
        <p:txBody>
          <a:bodyPr vert="horz" wrap="square" lIns="91440" tIns="45720" rIns="91440" bIns="45720" anchor="t" anchorCtr="0"/>
          <a:lstStyle/>
          <a:p>
            <a:pPr algn="ctr" eaLnBrk="1" hangingPunct="1">
              <a:buNone/>
            </a:pPr>
            <a:r>
              <a:rPr lang="zh-CN" altLang="en-US" sz="8000" dirty="0"/>
              <a:t>类之间的聚集关系</a:t>
            </a:r>
            <a:endParaRPr lang="en-US" altLang="zh-CN" sz="8000" dirty="0"/>
          </a:p>
          <a:p>
            <a:pPr eaLnBrk="1" hangingPunct="1">
              <a:buNone/>
            </a:pPr>
            <a:r>
              <a:rPr lang="en-US" altLang="zh-CN" b="1" dirty="0"/>
              <a:t> </a:t>
            </a:r>
            <a:endParaRPr lang="en-US"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11188" y="214313"/>
            <a:ext cx="8332787" cy="1127125"/>
          </a:xfrm>
          <a:ln/>
        </p:spPr>
        <p:txBody>
          <a:bodyPr vert="horz" wrap="square" lIns="91440" tIns="45720" rIns="91440" bIns="45720" anchor="b" anchorCtr="0"/>
          <a:lstStyle/>
          <a:p>
            <a:r>
              <a:rPr lang="zh-CN" altLang="en-US" dirty="0"/>
              <a:t>内部结构</a:t>
            </a:r>
          </a:p>
        </p:txBody>
      </p:sp>
      <p:sp>
        <p:nvSpPr>
          <p:cNvPr id="12291" name="Rectangle 3"/>
          <p:cNvSpPr>
            <a:spLocks noGrp="1"/>
          </p:cNvSpPr>
          <p:nvPr>
            <p:ph idx="1"/>
          </p:nvPr>
        </p:nvSpPr>
        <p:spPr>
          <a:xfrm>
            <a:off x="250825" y="1916113"/>
            <a:ext cx="8893175" cy="1673225"/>
          </a:xfrm>
          <a:ln/>
        </p:spPr>
        <p:txBody>
          <a:bodyPr vert="horz" wrap="square" lIns="91440" tIns="45720" rIns="91440" bIns="45720" anchor="t" anchorCtr="0"/>
          <a:lstStyle/>
          <a:p>
            <a:r>
              <a:rPr lang="zh-CN" altLang="en-US" dirty="0"/>
              <a:t>下面的类图是对这种情形的描述吗？</a:t>
            </a:r>
          </a:p>
          <a:p>
            <a:pPr lvl="1"/>
            <a:r>
              <a:rPr lang="zh-CN" altLang="en-US" dirty="0"/>
              <a:t>使用组合关系描述</a:t>
            </a:r>
            <a:r>
              <a:rPr lang="en-US" altLang="zh-CN" dirty="0"/>
              <a:t>BlogEntry</a:t>
            </a:r>
            <a:r>
              <a:rPr lang="zh-CN" altLang="en-US" dirty="0"/>
              <a:t>的组成</a:t>
            </a:r>
          </a:p>
          <a:p>
            <a:pPr lvl="1"/>
            <a:r>
              <a:rPr lang="zh-CN" altLang="en-US" dirty="0"/>
              <a:t>用关联关系描述</a:t>
            </a:r>
            <a:r>
              <a:rPr lang="en-US" altLang="zh-CN" dirty="0"/>
              <a:t>Introduction</a:t>
            </a:r>
            <a:r>
              <a:rPr lang="zh-CN" altLang="en-US" dirty="0"/>
              <a:t>持有</a:t>
            </a:r>
            <a:r>
              <a:rPr lang="en-US" altLang="zh-CN" dirty="0"/>
              <a:t>MainBody</a:t>
            </a:r>
            <a:r>
              <a:rPr lang="zh-CN" altLang="en-US" dirty="0"/>
              <a:t>的引用</a:t>
            </a:r>
          </a:p>
        </p:txBody>
      </p:sp>
      <p:pic>
        <p:nvPicPr>
          <p:cNvPr id="12292" name="Picture 5"/>
          <p:cNvPicPr>
            <a:picLocks noChangeAspect="1"/>
          </p:cNvPicPr>
          <p:nvPr/>
        </p:nvPicPr>
        <p:blipFill>
          <a:blip r:embed="rId2" cstate="print"/>
          <a:stretch>
            <a:fillRect/>
          </a:stretch>
        </p:blipFill>
        <p:spPr>
          <a:xfrm>
            <a:off x="1714500" y="3652838"/>
            <a:ext cx="5976938" cy="320516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150938" y="214313"/>
            <a:ext cx="7793037" cy="857250"/>
          </a:xfrm>
          <a:ln/>
        </p:spPr>
        <p:txBody>
          <a:bodyPr vert="horz" wrap="square" lIns="91440" tIns="45720" rIns="91440" bIns="45720" anchor="b" anchorCtr="0"/>
          <a:lstStyle/>
          <a:p>
            <a:r>
              <a:rPr lang="zh-CN" altLang="en-US" dirty="0"/>
              <a:t>内部结构</a:t>
            </a:r>
          </a:p>
        </p:txBody>
      </p:sp>
      <p:sp>
        <p:nvSpPr>
          <p:cNvPr id="13315" name="Rectangle 3"/>
          <p:cNvSpPr>
            <a:spLocks noGrp="1"/>
          </p:cNvSpPr>
          <p:nvPr>
            <p:ph idx="1"/>
          </p:nvPr>
        </p:nvSpPr>
        <p:spPr>
          <a:xfrm>
            <a:off x="0" y="1125538"/>
            <a:ext cx="9144000" cy="3095625"/>
          </a:xfrm>
          <a:ln/>
        </p:spPr>
        <p:txBody>
          <a:bodyPr vert="horz" wrap="square" lIns="91440" tIns="45720" rIns="91440" bIns="45720" anchor="t" anchorCtr="0"/>
          <a:lstStyle/>
          <a:p>
            <a:r>
              <a:rPr lang="zh-CN" altLang="en-US" dirty="0"/>
              <a:t>上页类图的问题</a:t>
            </a:r>
          </a:p>
          <a:p>
            <a:pPr lvl="1"/>
            <a:r>
              <a:rPr lang="zh-CN" altLang="en-US" dirty="0"/>
              <a:t>上面的类图规定了一个</a:t>
            </a:r>
            <a:r>
              <a:rPr lang="en-US" altLang="zh-CN" dirty="0"/>
              <a:t> </a:t>
            </a:r>
            <a:r>
              <a:rPr lang="en-US" altLang="zh-CN" u="sng" dirty="0"/>
              <a:t>Introduction</a:t>
            </a:r>
            <a:r>
              <a:rPr lang="en-US" altLang="zh-CN" dirty="0"/>
              <a:t> </a:t>
            </a:r>
            <a:r>
              <a:rPr lang="zh-CN" altLang="en-US" dirty="0"/>
              <a:t>类型的对象会持有一个</a:t>
            </a:r>
            <a:r>
              <a:rPr lang="en-US" altLang="zh-CN" dirty="0"/>
              <a:t> </a:t>
            </a:r>
            <a:r>
              <a:rPr lang="en-US" altLang="zh-CN" i="1" u="sng" dirty="0"/>
              <a:t>MainBody</a:t>
            </a:r>
            <a:r>
              <a:rPr lang="zh-CN" altLang="en-US" dirty="0"/>
              <a:t>类型对象的引用</a:t>
            </a:r>
          </a:p>
          <a:p>
            <a:pPr lvl="2"/>
            <a:r>
              <a:rPr lang="zh-CN" altLang="en-US" dirty="0"/>
              <a:t>但是这个引用可能是到任意</a:t>
            </a:r>
            <a:r>
              <a:rPr lang="en-US" altLang="zh-CN" dirty="0"/>
              <a:t>MainBody</a:t>
            </a:r>
            <a:r>
              <a:rPr lang="zh-CN" altLang="en-US" dirty="0"/>
              <a:t>对象</a:t>
            </a:r>
          </a:p>
          <a:p>
            <a:pPr lvl="2"/>
            <a:r>
              <a:rPr lang="zh-CN" altLang="en-US" dirty="0"/>
              <a:t>不只是与</a:t>
            </a:r>
            <a:r>
              <a:rPr lang="en-US" altLang="zh-CN" dirty="0"/>
              <a:t>Introduction</a:t>
            </a:r>
            <a:r>
              <a:rPr lang="zh-CN" altLang="en-US" dirty="0"/>
              <a:t>在同一个</a:t>
            </a:r>
            <a:r>
              <a:rPr lang="en-US" altLang="zh-CN" dirty="0"/>
              <a:t>BlogEntry</a:t>
            </a:r>
            <a:r>
              <a:rPr lang="zh-CN" altLang="en-US" dirty="0"/>
              <a:t>实例中的</a:t>
            </a:r>
            <a:r>
              <a:rPr lang="en-US" altLang="zh-CN" dirty="0"/>
              <a:t>MainBody</a:t>
            </a:r>
          </a:p>
          <a:p>
            <a:pPr lvl="1"/>
            <a:r>
              <a:rPr lang="zh-CN" altLang="en-US" dirty="0"/>
              <a:t>下面的对象图是符合类图定义的，但不是我们想要的</a:t>
            </a:r>
          </a:p>
        </p:txBody>
      </p:sp>
      <p:pic>
        <p:nvPicPr>
          <p:cNvPr id="13316" name="Picture 4"/>
          <p:cNvPicPr>
            <a:picLocks noChangeAspect="1"/>
          </p:cNvPicPr>
          <p:nvPr/>
        </p:nvPicPr>
        <p:blipFill>
          <a:blip r:embed="rId2" cstate="print"/>
          <a:stretch>
            <a:fillRect/>
          </a:stretch>
        </p:blipFill>
        <p:spPr>
          <a:xfrm>
            <a:off x="928688" y="4500563"/>
            <a:ext cx="7200900" cy="23574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b" anchorCtr="0"/>
          <a:lstStyle/>
          <a:p>
            <a:r>
              <a:rPr lang="zh-CN" altLang="en-US" dirty="0"/>
              <a:t>内部结构</a:t>
            </a:r>
          </a:p>
        </p:txBody>
      </p:sp>
      <p:sp>
        <p:nvSpPr>
          <p:cNvPr id="14339" name="Rectangle 3"/>
          <p:cNvSpPr>
            <a:spLocks noGrp="1"/>
          </p:cNvSpPr>
          <p:nvPr>
            <p:ph idx="1"/>
          </p:nvPr>
        </p:nvSpPr>
        <p:spPr>
          <a:xfrm>
            <a:off x="914400" y="1928813"/>
            <a:ext cx="8229600" cy="720725"/>
          </a:xfrm>
          <a:ln/>
        </p:spPr>
        <p:txBody>
          <a:bodyPr vert="horz" wrap="square" lIns="91440" tIns="45720" rIns="91440" bIns="45720" anchor="t" anchorCtr="0"/>
          <a:lstStyle/>
          <a:p>
            <a:pPr lvl="1"/>
            <a:r>
              <a:rPr lang="zh-CN" altLang="en-US" dirty="0"/>
              <a:t>我们想要的对象结构是这样的 </a:t>
            </a:r>
          </a:p>
        </p:txBody>
      </p:sp>
      <p:pic>
        <p:nvPicPr>
          <p:cNvPr id="14340" name="Picture 4"/>
          <p:cNvPicPr>
            <a:picLocks noChangeAspect="1"/>
          </p:cNvPicPr>
          <p:nvPr/>
        </p:nvPicPr>
        <p:blipFill>
          <a:blip r:embed="rId2" cstate="print"/>
          <a:stretch>
            <a:fillRect/>
          </a:stretch>
        </p:blipFill>
        <p:spPr>
          <a:xfrm>
            <a:off x="0" y="3000375"/>
            <a:ext cx="8929688" cy="292893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b" anchorCtr="0"/>
          <a:lstStyle/>
          <a:p>
            <a:r>
              <a:rPr lang="zh-CN" altLang="en-US" dirty="0"/>
              <a:t>内部结构</a:t>
            </a:r>
          </a:p>
        </p:txBody>
      </p:sp>
      <p:sp>
        <p:nvSpPr>
          <p:cNvPr id="15363" name="Rectangle 3"/>
          <p:cNvSpPr>
            <a:spLocks noGrp="1"/>
          </p:cNvSpPr>
          <p:nvPr>
            <p:ph idx="1"/>
          </p:nvPr>
        </p:nvSpPr>
        <p:spPr>
          <a:ln/>
        </p:spPr>
        <p:txBody>
          <a:bodyPr vert="horz" wrap="square" lIns="91440" tIns="45720" rIns="91440" bIns="45720" anchor="t" anchorCtr="0"/>
          <a:lstStyle/>
          <a:p>
            <a:r>
              <a:rPr lang="zh-CN" altLang="en-US" dirty="0"/>
              <a:t>出现问题的原因</a:t>
            </a:r>
          </a:p>
          <a:p>
            <a:pPr lvl="1"/>
            <a:r>
              <a:rPr lang="en-US" altLang="zh-CN" i="1" u="sng" dirty="0"/>
              <a:t>Introduction</a:t>
            </a:r>
            <a:r>
              <a:rPr lang="en-US" altLang="zh-CN" dirty="0"/>
              <a:t> </a:t>
            </a:r>
            <a:r>
              <a:rPr lang="zh-CN" altLang="en-US" dirty="0"/>
              <a:t>和 </a:t>
            </a:r>
            <a:r>
              <a:rPr lang="en-US" altLang="zh-CN" i="1" u="sng" dirty="0"/>
              <a:t>MainBody</a:t>
            </a:r>
            <a:r>
              <a:rPr lang="en-US" altLang="zh-CN" dirty="0"/>
              <a:t> </a:t>
            </a:r>
            <a:r>
              <a:rPr lang="zh-CN" altLang="en-US" dirty="0"/>
              <a:t>之间的关联是对这两个类的所有实例定义的</a:t>
            </a:r>
          </a:p>
          <a:p>
            <a:r>
              <a:rPr lang="zh-CN" altLang="en-US" dirty="0"/>
              <a:t>这个例子说明</a:t>
            </a:r>
          </a:p>
          <a:p>
            <a:pPr lvl="1"/>
            <a:r>
              <a:rPr lang="zh-CN" altLang="en-US" dirty="0"/>
              <a:t>类图对于包含在类内的各成分之间的关系不能很好地表示</a:t>
            </a:r>
          </a:p>
          <a:p>
            <a:r>
              <a:rPr lang="zh-CN" altLang="en-US" dirty="0"/>
              <a:t>内部结构可以解决这个问题</a:t>
            </a:r>
          </a:p>
          <a:p>
            <a:pPr lvl="1"/>
            <a:r>
              <a:rPr lang="zh-CN" altLang="en-US" dirty="0"/>
              <a:t>我们可以指定在所处类的上下文中，被包含成分之间的关系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350963" y="0"/>
            <a:ext cx="7793037" cy="1462088"/>
          </a:xfrm>
          <a:ln/>
        </p:spPr>
        <p:txBody>
          <a:bodyPr vert="horz" wrap="square" lIns="91440" tIns="45720" rIns="91440" bIns="45720" anchor="b" anchorCtr="0"/>
          <a:lstStyle/>
          <a:p>
            <a:r>
              <a:rPr lang="en-US" altLang="zh-CN" dirty="0"/>
              <a:t>Parts of a Class</a:t>
            </a:r>
            <a:endParaRPr lang="zh-CN" altLang="en-US" dirty="0"/>
          </a:p>
        </p:txBody>
      </p:sp>
      <p:sp>
        <p:nvSpPr>
          <p:cNvPr id="16387" name="Rectangle 3"/>
          <p:cNvSpPr>
            <a:spLocks noGrp="1"/>
          </p:cNvSpPr>
          <p:nvPr>
            <p:ph idx="1"/>
          </p:nvPr>
        </p:nvSpPr>
        <p:spPr>
          <a:xfrm>
            <a:off x="1258888" y="1484313"/>
            <a:ext cx="7345362" cy="1584325"/>
          </a:xfrm>
          <a:ln/>
        </p:spPr>
        <p:txBody>
          <a:bodyPr vert="horz" wrap="square" lIns="91440" tIns="45720" rIns="91440" bIns="45720" anchor="t" anchorCtr="0"/>
          <a:lstStyle/>
          <a:p>
            <a:r>
              <a:rPr lang="en-US" altLang="zh-CN" i="1" u="sng" dirty="0"/>
              <a:t>BlogEntry</a:t>
            </a:r>
            <a:r>
              <a:rPr lang="zh-CN" altLang="en-US" dirty="0"/>
              <a:t>的内部结构如图示</a:t>
            </a:r>
          </a:p>
          <a:p>
            <a:pPr lvl="1"/>
            <a:r>
              <a:rPr lang="zh-CN" altLang="en-US" dirty="0"/>
              <a:t>它包含的项直接画在内部，称为</a:t>
            </a:r>
            <a:r>
              <a:rPr lang="en-US" altLang="zh-CN" dirty="0"/>
              <a:t>part</a:t>
            </a:r>
          </a:p>
        </p:txBody>
      </p:sp>
      <p:pic>
        <p:nvPicPr>
          <p:cNvPr id="16388" name="Picture 4"/>
          <p:cNvPicPr>
            <a:picLocks noChangeAspect="1"/>
          </p:cNvPicPr>
          <p:nvPr/>
        </p:nvPicPr>
        <p:blipFill>
          <a:blip r:embed="rId2" cstate="print"/>
          <a:stretch>
            <a:fillRect/>
          </a:stretch>
        </p:blipFill>
        <p:spPr>
          <a:xfrm>
            <a:off x="1000125" y="3214688"/>
            <a:ext cx="6911975" cy="3375025"/>
          </a:xfrm>
          <a:prstGeom prst="rect">
            <a:avLst/>
          </a:prstGeom>
          <a:noFill/>
          <a:ln w="9525">
            <a:noFill/>
          </a:ln>
        </p:spPr>
      </p:pic>
      <p:sp>
        <p:nvSpPr>
          <p:cNvPr id="16389" name="Rectangle 5"/>
          <p:cNvSpPr/>
          <p:nvPr/>
        </p:nvSpPr>
        <p:spPr>
          <a:xfrm>
            <a:off x="468313" y="2636838"/>
            <a:ext cx="5111750" cy="3311525"/>
          </a:xfrm>
          <a:prstGeom prst="rect">
            <a:avLst/>
          </a:prstGeom>
          <a:noFill/>
          <a:ln w="9525">
            <a:noFill/>
          </a:ln>
        </p:spPr>
        <p:txBody>
          <a:bodyPr/>
          <a:lstStyle/>
          <a:p>
            <a:pPr marL="342900" indent="-342900">
              <a:spcBef>
                <a:spcPct val="20000"/>
              </a:spcBef>
              <a:buClr>
                <a:schemeClr val="accent1"/>
              </a:buClr>
              <a:buSzPct val="80000"/>
              <a:buFont typeface="Wingdings" panose="05000000000000000000" pitchFamily="2" charset="2"/>
              <a:buChar char="l"/>
            </a:pPr>
            <a:endParaRPr lang="en-US" altLang="zh-CN" sz="2400" dirty="0">
              <a:solidFill>
                <a:schemeClr val="accent1"/>
              </a:solidFill>
              <a:latin typeface="Tahoma" panose="020B0604030504040204" pitchFamily="34" charset="0"/>
              <a:ea typeface="华文新魏"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b" anchorCtr="0"/>
          <a:lstStyle/>
          <a:p>
            <a:r>
              <a:rPr lang="en-US" altLang="zh-CN" dirty="0"/>
              <a:t>Parts of a Class</a:t>
            </a:r>
          </a:p>
        </p:txBody>
      </p:sp>
      <p:sp>
        <p:nvSpPr>
          <p:cNvPr id="17411" name="Rectangle 3"/>
          <p:cNvSpPr>
            <a:spLocks noGrp="1"/>
          </p:cNvSpPr>
          <p:nvPr>
            <p:ph idx="1"/>
          </p:nvPr>
        </p:nvSpPr>
        <p:spPr>
          <a:xfrm>
            <a:off x="571500" y="2017713"/>
            <a:ext cx="8383588" cy="4114800"/>
          </a:xfrm>
          <a:ln/>
        </p:spPr>
        <p:txBody>
          <a:bodyPr vert="horz" wrap="square" lIns="91440" tIns="45720" rIns="91440" bIns="45720" anchor="t" anchorCtr="0"/>
          <a:lstStyle/>
          <a:p>
            <a:pPr>
              <a:lnSpc>
                <a:spcPct val="110000"/>
              </a:lnSpc>
            </a:pPr>
            <a:r>
              <a:rPr lang="en-US" altLang="zh-CN" dirty="0"/>
              <a:t>Part</a:t>
            </a:r>
            <a:r>
              <a:rPr lang="zh-CN" altLang="en-US" dirty="0"/>
              <a:t>是一组实例，可以存在于其包含类的一个运行时实例中</a:t>
            </a:r>
          </a:p>
          <a:p>
            <a:pPr lvl="1">
              <a:lnSpc>
                <a:spcPct val="110000"/>
              </a:lnSpc>
            </a:pPr>
            <a:r>
              <a:rPr lang="zh-CN" altLang="en-US" dirty="0"/>
              <a:t>组合的包含关系</a:t>
            </a:r>
          </a:p>
          <a:p>
            <a:pPr lvl="1">
              <a:lnSpc>
                <a:spcPct val="110000"/>
              </a:lnSpc>
            </a:pPr>
            <a:r>
              <a:rPr lang="zh-CN" altLang="en-US" dirty="0"/>
              <a:t>在描述类的内部结构时，</a:t>
            </a:r>
            <a:r>
              <a:rPr lang="en-US" altLang="zh-CN" dirty="0"/>
              <a:t>part</a:t>
            </a:r>
            <a:r>
              <a:rPr lang="zh-CN" altLang="en-US" dirty="0"/>
              <a:t>在类内画出</a:t>
            </a:r>
          </a:p>
          <a:p>
            <a:pPr lvl="1">
              <a:lnSpc>
                <a:spcPct val="110000"/>
              </a:lnSpc>
            </a:pPr>
            <a:r>
              <a:rPr lang="en-US" altLang="zh-CN" dirty="0"/>
              <a:t>part</a:t>
            </a:r>
            <a:r>
              <a:rPr lang="zh-CN" altLang="en-US" dirty="0"/>
              <a:t>由其在包含类中的角色指定，写作 </a:t>
            </a:r>
          </a:p>
          <a:p>
            <a:pPr lvl="1">
              <a:lnSpc>
                <a:spcPct val="110000"/>
              </a:lnSpc>
              <a:buFont typeface="Arial" panose="020B0604020202020204" pitchFamily="34" charset="0"/>
              <a:buNone/>
            </a:pPr>
            <a:r>
              <a:rPr lang="en-US" altLang="zh-CN" sz="2600" i="1" dirty="0">
                <a:solidFill>
                  <a:schemeClr val="accent2"/>
                </a:solidFill>
              </a:rPr>
              <a:t>	&lt;roleName&gt; : &lt;type&gt;</a:t>
            </a:r>
            <a:r>
              <a:rPr lang="en-US" altLang="zh-CN" sz="2500" dirty="0"/>
              <a:t> </a:t>
            </a:r>
            <a:endParaRPr lang="zh-CN" altLang="en-US" dirty="0"/>
          </a:p>
          <a:p>
            <a:pPr lvl="1">
              <a:lnSpc>
                <a:spcPct val="110000"/>
              </a:lnSpc>
            </a:pPr>
            <a:r>
              <a:rPr lang="en-US" altLang="zh-CN" dirty="0"/>
              <a:t>part</a:t>
            </a:r>
            <a:r>
              <a:rPr lang="zh-CN" altLang="en-US" dirty="0"/>
              <a:t>的重数（</a:t>
            </a:r>
            <a:r>
              <a:rPr lang="en-US" altLang="zh-CN" i="1" dirty="0"/>
              <a:t>multiplicity</a:t>
            </a:r>
            <a:r>
              <a:rPr lang="zh-CN" altLang="en-US" dirty="0"/>
              <a:t>）即</a:t>
            </a:r>
            <a:r>
              <a:rPr lang="en-US" altLang="zh-CN" dirty="0"/>
              <a:t>part</a:t>
            </a:r>
            <a:r>
              <a:rPr lang="zh-CN" altLang="en-US" dirty="0"/>
              <a:t>实例的个数</a:t>
            </a:r>
          </a:p>
          <a:p>
            <a:pPr lvl="2">
              <a:lnSpc>
                <a:spcPct val="110000"/>
              </a:lnSpc>
            </a:pPr>
            <a:r>
              <a:rPr lang="zh-CN" altLang="en-US" dirty="0"/>
              <a:t>可以在</a:t>
            </a:r>
            <a:r>
              <a:rPr lang="en-US" altLang="zh-CN" dirty="0"/>
              <a:t>part</a:t>
            </a:r>
            <a:r>
              <a:rPr lang="zh-CN" altLang="en-US" dirty="0"/>
              <a:t>图标的右上角直接写数字</a:t>
            </a:r>
            <a:r>
              <a:rPr lang="en-US" altLang="zh-CN" i="1" dirty="0"/>
              <a:t>n</a:t>
            </a:r>
            <a:endParaRPr lang="zh-CN" altLang="en-US" dirty="0"/>
          </a:p>
          <a:p>
            <a:pPr lvl="2">
              <a:lnSpc>
                <a:spcPct val="110000"/>
              </a:lnSpc>
            </a:pPr>
            <a:r>
              <a:rPr lang="zh-CN" altLang="en-US" dirty="0"/>
              <a:t>也可以用</a:t>
            </a:r>
            <a:r>
              <a:rPr lang="en-US" altLang="zh-CN" dirty="0"/>
              <a:t>[</a:t>
            </a:r>
            <a:r>
              <a:rPr lang="en-US" altLang="zh-CN" i="1" dirty="0"/>
              <a:t>n</a:t>
            </a:r>
            <a:r>
              <a:rPr lang="en-US" altLang="zh-CN" dirty="0"/>
              <a:t>]</a:t>
            </a:r>
            <a:r>
              <a:rPr lang="zh-CN" altLang="en-US" dirty="0"/>
              <a:t>表示，写在</a:t>
            </a:r>
            <a:r>
              <a:rPr lang="en-US" altLang="zh-CN" dirty="0"/>
              <a:t>part</a:t>
            </a:r>
            <a:r>
              <a:rPr lang="zh-CN" altLang="en-US" dirty="0"/>
              <a:t>的类型后</a:t>
            </a:r>
            <a:endParaRPr lang="en-US" altLang="zh-CN" sz="2600" dirty="0">
              <a:hlinkClick r:id="" action="ppaction://noactio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b" anchorCtr="0"/>
          <a:lstStyle/>
          <a:p>
            <a:r>
              <a:rPr lang="en-US" altLang="zh-CN" dirty="0"/>
              <a:t>Parts of a Class</a:t>
            </a:r>
          </a:p>
        </p:txBody>
      </p:sp>
      <p:sp>
        <p:nvSpPr>
          <p:cNvPr id="18435" name="Rectangle 3"/>
          <p:cNvSpPr>
            <a:spLocks noGrp="1"/>
          </p:cNvSpPr>
          <p:nvPr>
            <p:ph idx="1"/>
          </p:nvPr>
        </p:nvSpPr>
        <p:spPr>
          <a:xfrm>
            <a:off x="914400" y="1714500"/>
            <a:ext cx="8229600" cy="576263"/>
          </a:xfrm>
          <a:ln/>
        </p:spPr>
        <p:txBody>
          <a:bodyPr vert="horz" wrap="square" lIns="91440" tIns="45720" rIns="91440" bIns="45720" anchor="t" anchorCtr="0"/>
          <a:lstStyle/>
          <a:p>
            <a:r>
              <a:rPr lang="en-US" altLang="zh-CN" dirty="0"/>
              <a:t>BlogEntry</a:t>
            </a:r>
            <a:r>
              <a:rPr lang="zh-CN" altLang="en-US" dirty="0"/>
              <a:t>的内部结构图和类图 </a:t>
            </a:r>
          </a:p>
        </p:txBody>
      </p:sp>
      <p:pic>
        <p:nvPicPr>
          <p:cNvPr id="18436" name="Picture 4"/>
          <p:cNvPicPr>
            <a:picLocks noChangeAspect="1"/>
          </p:cNvPicPr>
          <p:nvPr/>
        </p:nvPicPr>
        <p:blipFill>
          <a:blip r:embed="rId2" cstate="print"/>
          <a:stretch>
            <a:fillRect/>
          </a:stretch>
        </p:blipFill>
        <p:spPr>
          <a:xfrm>
            <a:off x="571500" y="2643188"/>
            <a:ext cx="7777163" cy="3881437"/>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p:cNvPicPr>
          <p:nvPr/>
        </p:nvPicPr>
        <p:blipFill>
          <a:blip r:embed="rId2" cstate="print"/>
          <a:stretch>
            <a:fillRect/>
          </a:stretch>
        </p:blipFill>
        <p:spPr>
          <a:xfrm>
            <a:off x="1285875" y="3046413"/>
            <a:ext cx="6553200" cy="3811587"/>
          </a:xfrm>
          <a:prstGeom prst="rect">
            <a:avLst/>
          </a:prstGeom>
          <a:noFill/>
          <a:ln w="9525">
            <a:noFill/>
          </a:ln>
        </p:spPr>
      </p:pic>
      <p:sp>
        <p:nvSpPr>
          <p:cNvPr id="19459" name="Rectangle 2"/>
          <p:cNvSpPr>
            <a:spLocks noGrp="1"/>
          </p:cNvSpPr>
          <p:nvPr>
            <p:ph type="title"/>
          </p:nvPr>
        </p:nvSpPr>
        <p:spPr>
          <a:ln/>
        </p:spPr>
        <p:txBody>
          <a:bodyPr vert="horz" wrap="square" lIns="91440" tIns="45720" rIns="91440" bIns="45720" anchor="b" anchorCtr="0"/>
          <a:lstStyle/>
          <a:p>
            <a:r>
              <a:rPr lang="en-US" altLang="zh-CN" dirty="0"/>
              <a:t>Connectors</a:t>
            </a:r>
            <a:endParaRPr lang="zh-CN" altLang="en-US" dirty="0"/>
          </a:p>
        </p:txBody>
      </p:sp>
      <p:sp>
        <p:nvSpPr>
          <p:cNvPr id="19460" name="Rectangle 3"/>
          <p:cNvSpPr>
            <a:spLocks noGrp="1"/>
          </p:cNvSpPr>
          <p:nvPr>
            <p:ph idx="1"/>
          </p:nvPr>
        </p:nvSpPr>
        <p:spPr>
          <a:xfrm>
            <a:off x="971550" y="1773238"/>
            <a:ext cx="8424863" cy="1584325"/>
          </a:xfrm>
          <a:ln/>
        </p:spPr>
        <p:txBody>
          <a:bodyPr vert="horz" wrap="square" lIns="91440" tIns="45720" rIns="91440" bIns="45720" anchor="t" anchorCtr="0"/>
          <a:lstStyle/>
          <a:p>
            <a:r>
              <a:rPr lang="en-US" altLang="zh-CN" dirty="0"/>
              <a:t>Parts</a:t>
            </a:r>
            <a:r>
              <a:rPr lang="zh-CN" altLang="en-US" dirty="0"/>
              <a:t>之间的关系由</a:t>
            </a:r>
            <a:r>
              <a:rPr lang="en-US" altLang="zh-CN" dirty="0"/>
              <a:t> </a:t>
            </a:r>
            <a:r>
              <a:rPr lang="en-US" altLang="zh-CN" i="1" dirty="0"/>
              <a:t>connector</a:t>
            </a:r>
            <a:r>
              <a:rPr lang="en-US" altLang="zh-CN" dirty="0"/>
              <a:t> </a:t>
            </a:r>
            <a:r>
              <a:rPr lang="zh-CN" altLang="en-US" dirty="0"/>
              <a:t>表示</a:t>
            </a:r>
          </a:p>
          <a:p>
            <a:pPr lvl="1"/>
            <a:r>
              <a:rPr lang="en-US" altLang="zh-CN" dirty="0"/>
              <a:t>connector</a:t>
            </a:r>
            <a:r>
              <a:rPr lang="zh-CN" altLang="en-US" dirty="0"/>
              <a:t>两端可以规定重数，如同关联重数一样</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ln/>
        </p:spPr>
        <p:txBody>
          <a:bodyPr vert="horz" wrap="square" lIns="91440" tIns="45720" rIns="91440" bIns="45720" anchor="b" anchorCtr="0"/>
          <a:lstStyle/>
          <a:p>
            <a:r>
              <a:rPr lang="en-US" altLang="zh-CN" dirty="0"/>
              <a:t>Connectors</a:t>
            </a:r>
            <a:endParaRPr lang="zh-CN" altLang="en-US" dirty="0"/>
          </a:p>
        </p:txBody>
      </p:sp>
      <p:sp>
        <p:nvSpPr>
          <p:cNvPr id="20483" name="Rectangle 3"/>
          <p:cNvSpPr>
            <a:spLocks noGrp="1"/>
          </p:cNvSpPr>
          <p:nvPr>
            <p:ph idx="1"/>
          </p:nvPr>
        </p:nvSpPr>
        <p:spPr>
          <a:xfrm>
            <a:off x="500063" y="2017713"/>
            <a:ext cx="8455025" cy="4114800"/>
          </a:xfrm>
          <a:ln/>
        </p:spPr>
        <p:txBody>
          <a:bodyPr vert="horz" wrap="square" lIns="91440" tIns="45720" rIns="91440" bIns="45720" anchor="t" anchorCtr="0"/>
          <a:lstStyle/>
          <a:p>
            <a:pPr>
              <a:lnSpc>
                <a:spcPct val="110000"/>
              </a:lnSpc>
            </a:pPr>
            <a:r>
              <a:rPr lang="en-US" altLang="zh-CN" dirty="0"/>
              <a:t>Connector</a:t>
            </a:r>
            <a:r>
              <a:rPr lang="zh-CN" altLang="en-US" dirty="0"/>
              <a:t>是一个使得</a:t>
            </a:r>
            <a:r>
              <a:rPr lang="en-US" altLang="zh-CN" dirty="0"/>
              <a:t>parts</a:t>
            </a:r>
            <a:r>
              <a:rPr lang="zh-CN" altLang="en-US" dirty="0"/>
              <a:t>之间能够通讯的链接</a:t>
            </a:r>
            <a:endParaRPr lang="en-US" altLang="zh-CN" dirty="0"/>
          </a:p>
          <a:p>
            <a:pPr lvl="1">
              <a:lnSpc>
                <a:spcPct val="110000"/>
              </a:lnSpc>
            </a:pPr>
            <a:r>
              <a:rPr lang="en-US" altLang="zh-CN" dirty="0"/>
              <a:t>Connector </a:t>
            </a:r>
            <a:r>
              <a:rPr lang="zh-CN" altLang="en-US" dirty="0"/>
              <a:t>只表示</a:t>
            </a:r>
            <a:r>
              <a:rPr lang="en-US" altLang="zh-CN" dirty="0"/>
              <a:t>Parts</a:t>
            </a:r>
            <a:r>
              <a:rPr lang="zh-CN" altLang="en-US" dirty="0"/>
              <a:t>的运行时实例能够通讯</a:t>
            </a:r>
            <a:endParaRPr lang="en-US" altLang="zh-CN" dirty="0"/>
          </a:p>
          <a:p>
            <a:pPr lvl="1">
              <a:lnSpc>
                <a:spcPct val="110000"/>
              </a:lnSpc>
            </a:pPr>
            <a:r>
              <a:rPr lang="en-US" altLang="zh-CN" dirty="0"/>
              <a:t>Connector</a:t>
            </a:r>
            <a:r>
              <a:rPr lang="zh-CN" altLang="en-US" dirty="0"/>
              <a:t>可以是一个关联的运行时实例，也可以是一个运行时建立的动态链接</a:t>
            </a:r>
          </a:p>
          <a:p>
            <a:pPr lvl="2">
              <a:lnSpc>
                <a:spcPct val="110000"/>
              </a:lnSpc>
            </a:pPr>
            <a:r>
              <a:rPr lang="zh-CN" altLang="en-US" dirty="0"/>
              <a:t>例如作为参数传递的一个实例</a:t>
            </a:r>
            <a:endParaRPr lang="en-US" altLang="zh-CN" dirty="0"/>
          </a:p>
          <a:p>
            <a:pPr>
              <a:lnSpc>
                <a:spcPct val="110000"/>
              </a:lnSpc>
            </a:pPr>
            <a:r>
              <a:rPr lang="en-US" altLang="zh-CN" dirty="0"/>
              <a:t>Connector</a:t>
            </a:r>
            <a:r>
              <a:rPr lang="zh-CN" altLang="en-US" dirty="0"/>
              <a:t>只应用于由它连接的</a:t>
            </a:r>
            <a:r>
              <a:rPr lang="en-US" altLang="zh-CN" dirty="0"/>
              <a:t>parts</a:t>
            </a:r>
          </a:p>
          <a:p>
            <a:pPr lvl="1">
              <a:lnSpc>
                <a:spcPct val="110000"/>
              </a:lnSpc>
            </a:pPr>
            <a:r>
              <a:rPr lang="zh-CN" altLang="en-US" dirty="0"/>
              <a:t>因此，</a:t>
            </a:r>
            <a:r>
              <a:rPr lang="en-US" altLang="zh-CN" i="1" u="sng" dirty="0"/>
              <a:t>introduction</a:t>
            </a:r>
            <a:r>
              <a:rPr lang="zh-CN" altLang="en-US" dirty="0"/>
              <a:t>持有的一定是到同一个</a:t>
            </a:r>
            <a:r>
              <a:rPr lang="en-US" altLang="zh-CN" dirty="0"/>
              <a:t>blogentry</a:t>
            </a:r>
            <a:r>
              <a:rPr lang="zh-CN" altLang="en-US" dirty="0"/>
              <a:t>实例的</a:t>
            </a:r>
            <a:r>
              <a:rPr lang="en-US" altLang="zh-CN" dirty="0"/>
              <a:t>mainbody</a:t>
            </a:r>
            <a:r>
              <a:rPr lang="zh-CN" altLang="en-US" dirty="0"/>
              <a:t>的引用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150938" y="214313"/>
            <a:ext cx="7793037" cy="1000125"/>
          </a:xfrm>
          <a:ln/>
        </p:spPr>
        <p:txBody>
          <a:bodyPr vert="horz" wrap="square" lIns="91440" tIns="45720" rIns="91440" bIns="45720" anchor="b" anchorCtr="0"/>
          <a:lstStyle/>
          <a:p>
            <a:r>
              <a:rPr lang="en-US" altLang="zh-CN" b="1" dirty="0"/>
              <a:t>Properties</a:t>
            </a:r>
            <a:endParaRPr lang="zh-CN" altLang="en-US" b="1" dirty="0"/>
          </a:p>
        </p:txBody>
      </p:sp>
      <p:sp>
        <p:nvSpPr>
          <p:cNvPr id="21507" name="Rectangle 3"/>
          <p:cNvSpPr>
            <a:spLocks noGrp="1"/>
          </p:cNvSpPr>
          <p:nvPr>
            <p:ph idx="1"/>
          </p:nvPr>
        </p:nvSpPr>
        <p:spPr>
          <a:xfrm>
            <a:off x="914400" y="1357313"/>
            <a:ext cx="8229600" cy="1871662"/>
          </a:xfrm>
          <a:ln/>
        </p:spPr>
        <p:txBody>
          <a:bodyPr vert="horz" wrap="square" lIns="91440" tIns="45720" rIns="91440" bIns="45720" anchor="t" anchorCtr="0"/>
          <a:lstStyle/>
          <a:p>
            <a:r>
              <a:rPr lang="en-US" altLang="zh-CN" dirty="0"/>
              <a:t>Properties</a:t>
            </a:r>
          </a:p>
          <a:p>
            <a:pPr lvl="1"/>
            <a:r>
              <a:rPr lang="zh-CN" altLang="en-US" dirty="0"/>
              <a:t>关联或聚合的包含关系</a:t>
            </a:r>
            <a:endParaRPr lang="en-US" altLang="zh-CN" dirty="0"/>
          </a:p>
          <a:p>
            <a:pPr lvl="1"/>
            <a:r>
              <a:rPr lang="zh-CN" altLang="en-US" dirty="0"/>
              <a:t>通过关联被引用，可以由系统中的其他类共享</a:t>
            </a:r>
          </a:p>
          <a:p>
            <a:pPr lvl="1"/>
            <a:r>
              <a:rPr lang="zh-CN" altLang="en-US" dirty="0"/>
              <a:t>表示法：用虚线框出</a:t>
            </a:r>
            <a:endParaRPr lang="en-US" altLang="zh-CN" dirty="0"/>
          </a:p>
        </p:txBody>
      </p:sp>
      <p:pic>
        <p:nvPicPr>
          <p:cNvPr id="21508" name="Picture 4"/>
          <p:cNvPicPr>
            <a:picLocks noChangeAspect="1"/>
          </p:cNvPicPr>
          <p:nvPr/>
        </p:nvPicPr>
        <p:blipFill>
          <a:blip r:embed="rId2" cstate="print"/>
          <a:stretch>
            <a:fillRect/>
          </a:stretch>
        </p:blipFill>
        <p:spPr>
          <a:xfrm>
            <a:off x="857250" y="3681413"/>
            <a:ext cx="7056438" cy="317658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b" anchorCtr="0"/>
          <a:lstStyle/>
          <a:p>
            <a:pPr eaLnBrk="1" hangingPunct="1"/>
            <a:r>
              <a:rPr lang="en-US" altLang="zh-CN" b="1" dirty="0"/>
              <a:t>Aggregations</a:t>
            </a:r>
            <a:r>
              <a:rPr lang="zh-CN" altLang="en-US" b="1" dirty="0"/>
              <a:t>（聚集）</a:t>
            </a:r>
            <a:endParaRPr lang="en-US" altLang="zh-CN" dirty="0"/>
          </a:p>
        </p:txBody>
      </p:sp>
      <p:sp>
        <p:nvSpPr>
          <p:cNvPr id="5123" name="Rectangle 3"/>
          <p:cNvSpPr>
            <a:spLocks noGrp="1"/>
          </p:cNvSpPr>
          <p:nvPr>
            <p:ph idx="1"/>
          </p:nvPr>
        </p:nvSpPr>
        <p:spPr>
          <a:xfrm>
            <a:off x="468313" y="2017713"/>
            <a:ext cx="8486775" cy="4114800"/>
          </a:xfrm>
          <a:ln/>
        </p:spPr>
        <p:txBody>
          <a:bodyPr vert="horz" wrap="square" lIns="91440" tIns="45720" rIns="91440" bIns="45720" anchor="t" anchorCtr="0"/>
          <a:lstStyle/>
          <a:p>
            <a:pPr eaLnBrk="1" hangingPunct="1"/>
            <a:r>
              <a:rPr lang="en-US" altLang="zh-CN" dirty="0"/>
              <a:t>Sometimes a class consists of a number of component classes. This is a special type ofrelationship called an </a:t>
            </a:r>
            <a:r>
              <a:rPr lang="en-US" altLang="zh-CN" b="1" dirty="0"/>
              <a:t>aggregation</a:t>
            </a:r>
            <a:r>
              <a:rPr lang="en-US" altLang="zh-CN" dirty="0"/>
              <a:t>. </a:t>
            </a:r>
          </a:p>
          <a:p>
            <a:pPr eaLnBrk="1" hangingPunct="1"/>
            <a:r>
              <a:rPr lang="en-US" altLang="zh-CN" dirty="0"/>
              <a:t>The components and the class they constitute are in a </a:t>
            </a:r>
            <a:r>
              <a:rPr lang="en-US" altLang="zh-CN" i="1" dirty="0"/>
              <a:t>part-whole </a:t>
            </a:r>
            <a:r>
              <a:rPr lang="en-US" altLang="zh-CN" dirty="0"/>
              <a:t>association.</a:t>
            </a:r>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1150938" y="214313"/>
            <a:ext cx="7793037" cy="1000125"/>
          </a:xfrm>
          <a:ln/>
        </p:spPr>
        <p:txBody>
          <a:bodyPr vert="horz" wrap="square" lIns="91440" tIns="45720" rIns="91440" bIns="45720" anchor="b" anchorCtr="0"/>
          <a:lstStyle/>
          <a:p>
            <a:r>
              <a:rPr lang="zh-CN" altLang="en-US" dirty="0"/>
              <a:t>包含部分之间的复杂关系</a:t>
            </a:r>
          </a:p>
        </p:txBody>
      </p:sp>
      <p:sp>
        <p:nvSpPr>
          <p:cNvPr id="22531" name="Rectangle 3"/>
          <p:cNvSpPr>
            <a:spLocks noGrp="1"/>
          </p:cNvSpPr>
          <p:nvPr>
            <p:ph idx="1"/>
          </p:nvPr>
        </p:nvSpPr>
        <p:spPr>
          <a:xfrm>
            <a:off x="0" y="1143000"/>
            <a:ext cx="9144000" cy="2159000"/>
          </a:xfrm>
          <a:ln/>
        </p:spPr>
        <p:txBody>
          <a:bodyPr vert="horz" wrap="square" lIns="91440" tIns="45720" rIns="91440" bIns="45720" anchor="t" anchorCtr="0"/>
          <a:lstStyle/>
          <a:p>
            <a:r>
              <a:rPr lang="zh-CN" altLang="en-US" dirty="0"/>
              <a:t>类的内部结构在描述其包含的部分之间关系复杂时尤其有用</a:t>
            </a:r>
          </a:p>
          <a:p>
            <a:pPr lvl="1"/>
            <a:r>
              <a:rPr lang="zh-CN" altLang="en-US" dirty="0"/>
              <a:t>例如，在一个</a:t>
            </a:r>
            <a:r>
              <a:rPr lang="en-US" altLang="zh-CN" dirty="0"/>
              <a:t>UI frame</a:t>
            </a:r>
            <a:r>
              <a:rPr lang="zh-CN" altLang="en-US" dirty="0"/>
              <a:t>中，由两个</a:t>
            </a:r>
            <a:r>
              <a:rPr lang="en-US" altLang="zh-CN" dirty="0"/>
              <a:t>panel</a:t>
            </a:r>
            <a:r>
              <a:rPr lang="zh-CN" altLang="en-US" dirty="0"/>
              <a:t>显示三个文件，其中一个</a:t>
            </a:r>
            <a:r>
              <a:rPr lang="en-US" altLang="zh-CN" dirty="0"/>
              <a:t>panel</a:t>
            </a:r>
            <a:r>
              <a:rPr lang="zh-CN" altLang="en-US" dirty="0"/>
              <a:t>显示两个被比较的文件，另一个</a:t>
            </a:r>
            <a:r>
              <a:rPr lang="en-US" altLang="zh-CN" dirty="0"/>
              <a:t>panel</a:t>
            </a:r>
            <a:r>
              <a:rPr lang="zh-CN" altLang="en-US" dirty="0"/>
              <a:t>显示合并后的文件</a:t>
            </a:r>
          </a:p>
          <a:p>
            <a:pPr lvl="1"/>
            <a:r>
              <a:rPr lang="zh-CN" altLang="en-US" dirty="0"/>
              <a:t>通过定义更详细的角色，可以在内部结构中描述这种关联</a:t>
            </a:r>
            <a:endParaRPr lang="en-US" altLang="zh-CN" dirty="0">
              <a:hlinkClick r:id="" action="ppaction://noaction"/>
            </a:endParaRPr>
          </a:p>
        </p:txBody>
      </p:sp>
      <p:pic>
        <p:nvPicPr>
          <p:cNvPr id="22532" name="Picture 4"/>
          <p:cNvPicPr>
            <a:picLocks noChangeAspect="1"/>
          </p:cNvPicPr>
          <p:nvPr/>
        </p:nvPicPr>
        <p:blipFill>
          <a:blip r:embed="rId2" cstate="print"/>
          <a:stretch>
            <a:fillRect/>
          </a:stretch>
        </p:blipFill>
        <p:spPr>
          <a:xfrm>
            <a:off x="3286125" y="4189413"/>
            <a:ext cx="4679950" cy="266858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000125" y="285750"/>
            <a:ext cx="7793038" cy="1000125"/>
          </a:xfrm>
          <a:ln/>
        </p:spPr>
        <p:txBody>
          <a:bodyPr vert="horz" wrap="square" lIns="91440" tIns="45720" rIns="91440" bIns="45720" anchor="b" anchorCtr="0"/>
          <a:lstStyle/>
          <a:p>
            <a:r>
              <a:rPr lang="zh-CN" altLang="en-US" dirty="0"/>
              <a:t>内部结构实例</a:t>
            </a:r>
          </a:p>
        </p:txBody>
      </p:sp>
      <p:sp>
        <p:nvSpPr>
          <p:cNvPr id="23555" name="Rectangle 3"/>
          <p:cNvSpPr>
            <a:spLocks noGrp="1"/>
          </p:cNvSpPr>
          <p:nvPr>
            <p:ph idx="1"/>
          </p:nvPr>
        </p:nvSpPr>
        <p:spPr>
          <a:xfrm>
            <a:off x="468313" y="1412875"/>
            <a:ext cx="8675687" cy="2736850"/>
          </a:xfrm>
          <a:ln/>
        </p:spPr>
        <p:txBody>
          <a:bodyPr vert="horz" wrap="square" lIns="91440" tIns="45720" rIns="91440" bIns="45720" anchor="t" anchorCtr="0"/>
          <a:lstStyle/>
          <a:p>
            <a:r>
              <a:rPr lang="zh-CN" altLang="en-US" dirty="0"/>
              <a:t>具有内部结构的类的实例实际上是一个对象图</a:t>
            </a:r>
          </a:p>
          <a:p>
            <a:pPr lvl="1"/>
            <a:r>
              <a:rPr lang="zh-CN" altLang="en-US" dirty="0"/>
              <a:t>是存在于运行时系统中的对象的示例</a:t>
            </a:r>
          </a:p>
          <a:p>
            <a:pPr lvl="1"/>
            <a:r>
              <a:rPr lang="zh-CN" altLang="en-US" dirty="0"/>
              <a:t>要将类的</a:t>
            </a:r>
            <a:r>
              <a:rPr lang="en-US" altLang="zh-CN" dirty="0"/>
              <a:t>parts</a:t>
            </a:r>
            <a:r>
              <a:rPr lang="zh-CN" altLang="en-US" dirty="0"/>
              <a:t>和</a:t>
            </a:r>
            <a:r>
              <a:rPr lang="en-US" altLang="zh-CN" dirty="0"/>
              <a:t>properties</a:t>
            </a:r>
            <a:r>
              <a:rPr lang="zh-CN" altLang="en-US" dirty="0"/>
              <a:t>也作为实例显示，格式</a:t>
            </a:r>
            <a:endParaRPr lang="en-US" altLang="zh-CN" dirty="0"/>
          </a:p>
          <a:p>
            <a:pPr lvl="2">
              <a:buNone/>
            </a:pPr>
            <a:r>
              <a:rPr lang="en-US" altLang="zh-CN" i="1" dirty="0">
                <a:solidFill>
                  <a:schemeClr val="accent2"/>
                </a:solidFill>
              </a:rPr>
              <a:t>{&lt;name&gt;} / &lt;role&gt; : &lt;type&gt;</a:t>
            </a:r>
            <a:endParaRPr lang="en-US" altLang="zh-CN" dirty="0"/>
          </a:p>
          <a:p>
            <a:pPr lvl="1"/>
            <a:r>
              <a:rPr lang="zh-CN" altLang="en-US" dirty="0"/>
              <a:t>要加上下划线 </a:t>
            </a:r>
          </a:p>
        </p:txBody>
      </p:sp>
      <p:pic>
        <p:nvPicPr>
          <p:cNvPr id="23556" name="Picture 4"/>
          <p:cNvPicPr>
            <a:picLocks noChangeAspect="1"/>
          </p:cNvPicPr>
          <p:nvPr/>
        </p:nvPicPr>
        <p:blipFill>
          <a:blip r:embed="rId2" cstate="print"/>
          <a:stretch>
            <a:fillRect/>
          </a:stretch>
        </p:blipFill>
        <p:spPr>
          <a:xfrm>
            <a:off x="4679950" y="3562350"/>
            <a:ext cx="4464050" cy="32956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p:cNvSpPr>
          <p:nvPr>
            <p:ph type="title"/>
          </p:nvPr>
        </p:nvSpPr>
        <p:spPr>
          <a:ln/>
        </p:spPr>
        <p:txBody>
          <a:bodyPr vert="horz" wrap="square" lIns="91440" tIns="45720" rIns="91440" bIns="45720" anchor="b" anchorCtr="0"/>
          <a:lstStyle/>
          <a:p>
            <a:pPr eaLnBrk="1" hangingPunct="1"/>
            <a:endParaRPr lang="zh-CN" altLang="zh-CN" dirty="0"/>
          </a:p>
        </p:txBody>
      </p:sp>
      <p:pic>
        <p:nvPicPr>
          <p:cNvPr id="24579" name="Picture 5"/>
          <p:cNvPicPr>
            <a:picLocks noChangeAspect="1"/>
          </p:cNvPicPr>
          <p:nvPr/>
        </p:nvPicPr>
        <p:blipFill>
          <a:blip r:embed="rId2" cstate="print"/>
          <a:stretch>
            <a:fillRect/>
          </a:stretch>
        </p:blipFill>
        <p:spPr>
          <a:xfrm>
            <a:off x="611188" y="0"/>
            <a:ext cx="8532812" cy="65246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ln/>
        </p:spPr>
        <p:txBody>
          <a:bodyPr vert="horz" wrap="square" lIns="91440" tIns="45720" rIns="91440" bIns="45720" anchor="b" anchorCtr="0"/>
          <a:lstStyle/>
          <a:p>
            <a:r>
              <a:rPr lang="en-US" altLang="zh-CN" dirty="0"/>
              <a:t>Ports </a:t>
            </a:r>
            <a:r>
              <a:rPr lang="zh-CN" altLang="en-US" dirty="0"/>
              <a:t>端口</a:t>
            </a:r>
          </a:p>
        </p:txBody>
      </p:sp>
      <p:sp>
        <p:nvSpPr>
          <p:cNvPr id="25603" name="Rectangle 3"/>
          <p:cNvSpPr>
            <a:spLocks noGrp="1"/>
          </p:cNvSpPr>
          <p:nvPr>
            <p:ph idx="1"/>
          </p:nvPr>
        </p:nvSpPr>
        <p:spPr>
          <a:xfrm>
            <a:off x="714375" y="1785938"/>
            <a:ext cx="8229600" cy="2952750"/>
          </a:xfrm>
          <a:ln/>
        </p:spPr>
        <p:txBody>
          <a:bodyPr vert="horz" wrap="square" lIns="91440" tIns="45720" rIns="91440" bIns="45720" anchor="t" anchorCtr="0"/>
          <a:lstStyle/>
          <a:p>
            <a:pPr marL="381000" indent="-381000"/>
            <a:r>
              <a:rPr lang="zh-CN" altLang="en-US" dirty="0"/>
              <a:t>说明一个类被如何使用</a:t>
            </a:r>
            <a:endParaRPr lang="en-US" altLang="zh-CN" dirty="0"/>
          </a:p>
          <a:p>
            <a:pPr marL="800100" lvl="1" indent="-342900"/>
            <a:r>
              <a:rPr lang="zh-CN" altLang="en-US" dirty="0"/>
              <a:t>类的内部结构着重于类的内容</a:t>
            </a:r>
            <a:endParaRPr lang="en-US" altLang="zh-CN" dirty="0"/>
          </a:p>
          <a:p>
            <a:pPr marL="800100" lvl="1" indent="-342900"/>
            <a:r>
              <a:rPr lang="zh-CN" altLang="en-US" dirty="0"/>
              <a:t>端口着重类的外部，显示一个类如何被其他类使用</a:t>
            </a:r>
            <a:endParaRPr lang="en-US" altLang="zh-CN" dirty="0"/>
          </a:p>
          <a:p>
            <a:pPr marL="381000" indent="-381000"/>
            <a:r>
              <a:rPr lang="zh-CN" altLang="en-US" dirty="0"/>
              <a:t>端口是类和外部世界之间的一个交互点</a:t>
            </a:r>
          </a:p>
          <a:p>
            <a:pPr marL="800100" lvl="1" indent="-342900"/>
            <a:r>
              <a:rPr lang="zh-CN" altLang="en-US" dirty="0"/>
              <a:t>表示不同类型的</a:t>
            </a:r>
            <a:r>
              <a:rPr lang="en-US" altLang="zh-CN" dirty="0"/>
              <a:t>clients</a:t>
            </a:r>
            <a:r>
              <a:rPr lang="zh-CN" altLang="en-US" dirty="0"/>
              <a:t>使用一个类的不同方式</a:t>
            </a:r>
          </a:p>
          <a:p>
            <a:pPr marL="800100" lvl="1" indent="-342900"/>
            <a:r>
              <a:rPr lang="zh-CN" altLang="en-US" dirty="0"/>
              <a:t>端口的表示法</a:t>
            </a:r>
          </a:p>
        </p:txBody>
      </p:sp>
      <p:pic>
        <p:nvPicPr>
          <p:cNvPr id="25604" name="Picture 4"/>
          <p:cNvPicPr>
            <a:picLocks noChangeAspect="1"/>
          </p:cNvPicPr>
          <p:nvPr/>
        </p:nvPicPr>
        <p:blipFill>
          <a:blip r:embed="rId2" cstate="print"/>
          <a:stretch>
            <a:fillRect/>
          </a:stretch>
        </p:blipFill>
        <p:spPr>
          <a:xfrm>
            <a:off x="5357813" y="5100638"/>
            <a:ext cx="2736850" cy="1757362"/>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00113" y="260350"/>
            <a:ext cx="7793037" cy="857250"/>
          </a:xfrm>
          <a:ln/>
        </p:spPr>
        <p:txBody>
          <a:bodyPr vert="horz" wrap="square" lIns="91440" tIns="45720" rIns="91440" bIns="45720" anchor="b" anchorCtr="0"/>
          <a:lstStyle/>
          <a:p>
            <a:r>
              <a:rPr lang="zh-CN" altLang="en-US" dirty="0"/>
              <a:t>端口</a:t>
            </a:r>
          </a:p>
        </p:txBody>
      </p:sp>
      <p:sp>
        <p:nvSpPr>
          <p:cNvPr id="26627" name="Rectangle 3"/>
          <p:cNvSpPr>
            <a:spLocks noGrp="1"/>
          </p:cNvSpPr>
          <p:nvPr>
            <p:ph idx="1"/>
          </p:nvPr>
        </p:nvSpPr>
        <p:spPr>
          <a:xfrm>
            <a:off x="357188" y="1484313"/>
            <a:ext cx="8786812" cy="2320925"/>
          </a:xfrm>
          <a:ln/>
        </p:spPr>
        <p:txBody>
          <a:bodyPr vert="horz" wrap="square" lIns="91440" tIns="45720" rIns="91440" bIns="45720" anchor="t" anchorCtr="0"/>
          <a:lstStyle/>
          <a:p>
            <a:pPr marL="381000" indent="-381000"/>
            <a:r>
              <a:rPr lang="zh-CN" altLang="en-US" dirty="0"/>
              <a:t>例如</a:t>
            </a:r>
            <a:r>
              <a:rPr lang="en-US" altLang="zh-CN" dirty="0"/>
              <a:t>,  Wiki </a:t>
            </a:r>
            <a:r>
              <a:rPr lang="zh-CN" altLang="en-US" dirty="0"/>
              <a:t>类有两种不同的用法</a:t>
            </a:r>
            <a:r>
              <a:rPr lang="en-US" altLang="zh-CN" dirty="0"/>
              <a:t>:</a:t>
            </a:r>
          </a:p>
          <a:p>
            <a:pPr marL="1257300" lvl="2" indent="-342900">
              <a:buFont typeface="Wingdings" panose="05000000000000000000" pitchFamily="2" charset="2"/>
              <a:buAutoNum type="arabicPeriod"/>
            </a:pPr>
            <a:r>
              <a:rPr lang="zh-CN" altLang="en-US" dirty="0"/>
              <a:t>允许用户查看和编辑</a:t>
            </a:r>
            <a:r>
              <a:rPr lang="en-US" altLang="zh-CN" dirty="0"/>
              <a:t>Wiki</a:t>
            </a:r>
          </a:p>
          <a:p>
            <a:pPr marL="1257300" lvl="2" indent="-342900">
              <a:buFont typeface="Wingdings" panose="05000000000000000000" pitchFamily="2" charset="2"/>
              <a:buAutoNum type="arabicPeriod"/>
            </a:pPr>
            <a:r>
              <a:rPr lang="zh-CN" altLang="en-US" dirty="0"/>
              <a:t>向管理员提供维护功能，可以内容不正确时回滚</a:t>
            </a:r>
            <a:r>
              <a:rPr lang="en-US" altLang="zh-CN" dirty="0"/>
              <a:t>Wiki</a:t>
            </a:r>
          </a:p>
          <a:p>
            <a:pPr marL="800100" lvl="1" indent="-342900"/>
            <a:r>
              <a:rPr lang="zh-CN" altLang="en-US" dirty="0"/>
              <a:t>类的每个不同的使用由一个端口表示，并用端口名说明其用途</a:t>
            </a:r>
          </a:p>
        </p:txBody>
      </p:sp>
      <p:pic>
        <p:nvPicPr>
          <p:cNvPr id="26628" name="Picture 4"/>
          <p:cNvPicPr>
            <a:picLocks noChangeAspect="1"/>
          </p:cNvPicPr>
          <p:nvPr/>
        </p:nvPicPr>
        <p:blipFill>
          <a:blip r:embed="rId2" cstate="print"/>
          <a:stretch>
            <a:fillRect/>
          </a:stretch>
        </p:blipFill>
        <p:spPr>
          <a:xfrm>
            <a:off x="4643438" y="3429000"/>
            <a:ext cx="3887787" cy="298926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1150938" y="214313"/>
            <a:ext cx="7793037" cy="1071562"/>
          </a:xfrm>
          <a:ln/>
        </p:spPr>
        <p:txBody>
          <a:bodyPr vert="horz" wrap="square" lIns="91440" tIns="45720" rIns="91440" bIns="45720" anchor="b" anchorCtr="0"/>
          <a:lstStyle/>
          <a:p>
            <a:r>
              <a:rPr lang="zh-CN" altLang="en-US" dirty="0"/>
              <a:t>端口</a:t>
            </a:r>
          </a:p>
        </p:txBody>
      </p:sp>
      <p:sp>
        <p:nvSpPr>
          <p:cNvPr id="27651" name="Rectangle 3"/>
          <p:cNvSpPr>
            <a:spLocks noGrp="1"/>
          </p:cNvSpPr>
          <p:nvPr>
            <p:ph idx="1"/>
          </p:nvPr>
        </p:nvSpPr>
        <p:spPr>
          <a:xfrm>
            <a:off x="468313" y="1412875"/>
            <a:ext cx="8675687" cy="5184775"/>
          </a:xfrm>
          <a:ln/>
        </p:spPr>
        <p:txBody>
          <a:bodyPr vert="horz" wrap="square" lIns="91440" tIns="45720" rIns="91440" bIns="45720" anchor="t" anchorCtr="0"/>
          <a:lstStyle/>
          <a:p>
            <a:pPr marL="381000" indent="-381000"/>
            <a:r>
              <a:rPr lang="zh-CN" altLang="en-US" dirty="0"/>
              <a:t>端口通常都有与之关联的接口</a:t>
            </a:r>
            <a:endParaRPr lang="en-US" altLang="zh-CN" dirty="0"/>
          </a:p>
          <a:p>
            <a:pPr marL="800100" lvl="1" indent="-342900"/>
            <a:r>
              <a:rPr lang="zh-CN" altLang="en-US" dirty="0"/>
              <a:t>可以使用端口将一组相关的接口组织起来，显示该端口的可用服务</a:t>
            </a:r>
            <a:endParaRPr lang="en-US" altLang="zh-CN" dirty="0"/>
          </a:p>
          <a:p>
            <a:pPr marL="381000" indent="-381000"/>
            <a:r>
              <a:rPr lang="en-US" altLang="zh-CN" dirty="0"/>
              <a:t>Provided interface </a:t>
            </a:r>
          </a:p>
          <a:p>
            <a:pPr marL="800100" lvl="1" indent="-342900"/>
            <a:r>
              <a:rPr lang="zh-CN" altLang="en-US" dirty="0"/>
              <a:t>当类实现一个接口时，这个接口被叫做这个类的供接口</a:t>
            </a:r>
          </a:p>
          <a:p>
            <a:pPr marL="800100" lvl="1" indent="-342900"/>
            <a:r>
              <a:rPr lang="zh-CN" altLang="en-US" dirty="0"/>
              <a:t>其他类通过一个类的供接口访问该类</a:t>
            </a:r>
          </a:p>
          <a:p>
            <a:pPr marL="381000" indent="-381000"/>
            <a:r>
              <a:rPr lang="en-US" altLang="zh-CN" dirty="0"/>
              <a:t>Required interface</a:t>
            </a:r>
          </a:p>
          <a:p>
            <a:pPr marL="800100" lvl="1" indent="-342900"/>
            <a:r>
              <a:rPr lang="zh-CN" altLang="en-US" dirty="0"/>
              <a:t>需接口是类的功能需要的接口，或者说，一个类需要由其他类或构件实现需接口才能做自己的工作</a:t>
            </a:r>
            <a:endParaRPr lang="en-US" altLang="zh-CN" sz="2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150938" y="214313"/>
            <a:ext cx="7793037" cy="1071562"/>
          </a:xfrm>
          <a:ln/>
        </p:spPr>
        <p:txBody>
          <a:bodyPr vert="horz" wrap="square" lIns="91440" tIns="45720" rIns="91440" bIns="45720" anchor="b" anchorCtr="0"/>
          <a:lstStyle/>
          <a:p>
            <a:r>
              <a:rPr lang="zh-CN" altLang="en-US" dirty="0"/>
              <a:t>端口</a:t>
            </a:r>
          </a:p>
        </p:txBody>
      </p:sp>
      <p:sp>
        <p:nvSpPr>
          <p:cNvPr id="28675" name="Rectangle 3"/>
          <p:cNvSpPr>
            <a:spLocks noGrp="1"/>
          </p:cNvSpPr>
          <p:nvPr>
            <p:ph idx="1"/>
          </p:nvPr>
        </p:nvSpPr>
        <p:spPr>
          <a:xfrm>
            <a:off x="468313" y="1412875"/>
            <a:ext cx="8424862" cy="2879725"/>
          </a:xfrm>
          <a:ln/>
        </p:spPr>
        <p:txBody>
          <a:bodyPr vert="horz" wrap="square" lIns="91440" tIns="45720" rIns="91440" bIns="45720" anchor="t" anchorCtr="0"/>
          <a:lstStyle/>
          <a:p>
            <a:pPr marL="381000" indent="-381000">
              <a:lnSpc>
                <a:spcPct val="110000"/>
              </a:lnSpc>
            </a:pPr>
            <a:r>
              <a:rPr lang="zh-CN" altLang="en-US" sz="2400" dirty="0"/>
              <a:t>例如下图</a:t>
            </a:r>
          </a:p>
          <a:p>
            <a:pPr marL="800100" lvl="1" indent="-342900">
              <a:lnSpc>
                <a:spcPct val="110000"/>
              </a:lnSpc>
            </a:pPr>
            <a:r>
              <a:rPr lang="en-US" altLang="zh-CN" sz="2000" dirty="0"/>
              <a:t>Wiki </a:t>
            </a:r>
            <a:r>
              <a:rPr lang="zh-CN" altLang="en-US" sz="2000" dirty="0"/>
              <a:t>类实现了三个接口</a:t>
            </a:r>
            <a:r>
              <a:rPr lang="en-US" altLang="zh-CN" sz="2000" dirty="0"/>
              <a:t> </a:t>
            </a:r>
            <a:r>
              <a:rPr lang="en-US" altLang="zh-CN" sz="2000" i="1" u="sng" dirty="0"/>
              <a:t>Updateable</a:t>
            </a:r>
            <a:r>
              <a:rPr lang="en-US" altLang="zh-CN" sz="2000" dirty="0"/>
              <a:t>, </a:t>
            </a:r>
            <a:r>
              <a:rPr lang="en-US" altLang="zh-CN" sz="2000" i="1" u="sng" dirty="0"/>
              <a:t>Viewable</a:t>
            </a:r>
            <a:r>
              <a:rPr lang="en-US" altLang="zh-CN" sz="2000" dirty="0"/>
              <a:t> and </a:t>
            </a:r>
            <a:r>
              <a:rPr lang="en-US" altLang="zh-CN" sz="2000" i="1" u="sng" dirty="0"/>
              <a:t>Rollback</a:t>
            </a:r>
            <a:r>
              <a:rPr lang="en-US" altLang="zh-CN" sz="2000" dirty="0"/>
              <a:t>;</a:t>
            </a:r>
            <a:r>
              <a:rPr lang="zh-CN" altLang="en-US" sz="2000" dirty="0"/>
              <a:t>需要一个</a:t>
            </a:r>
            <a:r>
              <a:rPr lang="en-US" altLang="zh-CN" sz="2000" i="1" u="sng" dirty="0"/>
              <a:t> VersionControl </a:t>
            </a:r>
            <a:r>
              <a:rPr lang="zh-CN" altLang="en-US" sz="2000" dirty="0"/>
              <a:t>服务进行版本控制</a:t>
            </a:r>
          </a:p>
          <a:p>
            <a:pPr marL="800100" lvl="1" indent="-342900">
              <a:lnSpc>
                <a:spcPct val="110000"/>
              </a:lnSpc>
            </a:pPr>
            <a:r>
              <a:rPr lang="en-US" altLang="zh-CN" sz="2000" i="1" u="sng" dirty="0"/>
              <a:t>Updateable</a:t>
            </a:r>
            <a:r>
              <a:rPr lang="en-US" altLang="zh-CN" sz="2000" dirty="0"/>
              <a:t> and </a:t>
            </a:r>
            <a:r>
              <a:rPr lang="en-US" altLang="zh-CN" sz="2000" i="1" u="sng" dirty="0"/>
              <a:t>Viewable</a:t>
            </a:r>
            <a:r>
              <a:rPr lang="en-US" altLang="zh-CN" sz="2000" dirty="0"/>
              <a:t> </a:t>
            </a:r>
            <a:r>
              <a:rPr lang="zh-CN" altLang="en-US" sz="2000" dirty="0"/>
              <a:t>接口与</a:t>
            </a:r>
            <a:r>
              <a:rPr lang="en-US" altLang="zh-CN" sz="2000" i="1" u="sng" dirty="0"/>
              <a:t>UserServices</a:t>
            </a:r>
            <a:r>
              <a:rPr lang="zh-CN" altLang="en-US" sz="2000" dirty="0"/>
              <a:t>端口关联，允许其他类通过这些接口查看和更新</a:t>
            </a:r>
            <a:r>
              <a:rPr lang="en-US" altLang="zh-CN" sz="2000" dirty="0"/>
              <a:t>Wiki</a:t>
            </a:r>
          </a:p>
          <a:p>
            <a:pPr marL="800100" lvl="1" indent="-342900">
              <a:lnSpc>
                <a:spcPct val="110000"/>
              </a:lnSpc>
            </a:pPr>
            <a:r>
              <a:rPr lang="en-US" altLang="zh-CN" sz="2000" i="1" u="sng" dirty="0"/>
              <a:t>Maintenance</a:t>
            </a:r>
            <a:r>
              <a:rPr lang="en-US" altLang="zh-CN" sz="2000" dirty="0"/>
              <a:t> </a:t>
            </a:r>
            <a:r>
              <a:rPr lang="zh-CN" altLang="en-US" sz="2000" dirty="0"/>
              <a:t>端口有一个供接口</a:t>
            </a:r>
            <a:r>
              <a:rPr lang="en-US" altLang="zh-CN" sz="2000" i="1" u="sng" dirty="0"/>
              <a:t>Rollback</a:t>
            </a:r>
            <a:r>
              <a:rPr lang="en-US" altLang="zh-CN" sz="2000" dirty="0"/>
              <a:t> </a:t>
            </a:r>
            <a:r>
              <a:rPr lang="zh-CN" altLang="en-US" sz="2000" dirty="0"/>
              <a:t>和一个需接口</a:t>
            </a:r>
            <a:r>
              <a:rPr lang="en-US" altLang="zh-CN" sz="2000" i="1" u="sng" dirty="0"/>
              <a:t>VersionControl</a:t>
            </a:r>
            <a:endParaRPr lang="zh-CN" altLang="en-US" sz="2000" i="1" u="sng" dirty="0"/>
          </a:p>
        </p:txBody>
      </p:sp>
      <p:pic>
        <p:nvPicPr>
          <p:cNvPr id="28676" name="Picture 4"/>
          <p:cNvPicPr>
            <a:picLocks noChangeAspect="1"/>
          </p:cNvPicPr>
          <p:nvPr/>
        </p:nvPicPr>
        <p:blipFill>
          <a:blip r:embed="rId2" cstate="print"/>
          <a:stretch>
            <a:fillRect/>
          </a:stretch>
        </p:blipFill>
        <p:spPr>
          <a:xfrm>
            <a:off x="1571625" y="4572000"/>
            <a:ext cx="6840538" cy="16795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b" anchorCtr="0"/>
          <a:lstStyle/>
          <a:p>
            <a:r>
              <a:rPr lang="en-US" altLang="zh-CN" dirty="0"/>
              <a:t>Collaborations </a:t>
            </a:r>
            <a:r>
              <a:rPr lang="zh-CN" altLang="en-US" dirty="0"/>
              <a:t>协作</a:t>
            </a:r>
          </a:p>
        </p:txBody>
      </p:sp>
      <p:sp>
        <p:nvSpPr>
          <p:cNvPr id="29699" name="Rectangle 3"/>
          <p:cNvSpPr>
            <a:spLocks noGrp="1"/>
          </p:cNvSpPr>
          <p:nvPr>
            <p:ph idx="1"/>
          </p:nvPr>
        </p:nvSpPr>
        <p:spPr>
          <a:xfrm>
            <a:off x="0" y="1773238"/>
            <a:ext cx="9144000" cy="4114800"/>
          </a:xfrm>
          <a:ln/>
        </p:spPr>
        <p:txBody>
          <a:bodyPr vert="horz" wrap="square" lIns="91440" tIns="45720" rIns="91440" bIns="45720" anchor="t" anchorCtr="0"/>
          <a:lstStyle/>
          <a:p>
            <a:pPr>
              <a:lnSpc>
                <a:spcPct val="90000"/>
              </a:lnSpc>
            </a:pPr>
            <a:r>
              <a:rPr lang="zh-CN" altLang="en-US" dirty="0"/>
              <a:t>协作显示对象为了做某事而一起工作</a:t>
            </a:r>
          </a:p>
          <a:p>
            <a:pPr lvl="1">
              <a:lnSpc>
                <a:spcPct val="90000"/>
              </a:lnSpc>
            </a:pPr>
            <a:r>
              <a:rPr lang="zh-CN" altLang="en-US" dirty="0"/>
              <a:t>协作是一种临时性的关系，这些对象只是暂时一起工作的</a:t>
            </a:r>
          </a:p>
          <a:p>
            <a:pPr lvl="1">
              <a:lnSpc>
                <a:spcPct val="90000"/>
              </a:lnSpc>
            </a:pPr>
            <a:r>
              <a:rPr lang="zh-CN" altLang="en-US" dirty="0"/>
              <a:t>协作描述对象在某个场景中扮演的角色并提供一个文本描述说明对象在做什么</a:t>
            </a:r>
          </a:p>
          <a:p>
            <a:pPr>
              <a:lnSpc>
                <a:spcPct val="90000"/>
              </a:lnSpc>
            </a:pPr>
            <a:r>
              <a:rPr lang="zh-CN" altLang="en-US" dirty="0"/>
              <a:t>协作常被用来描述模式</a:t>
            </a:r>
          </a:p>
          <a:p>
            <a:pPr lvl="1">
              <a:lnSpc>
                <a:spcPct val="90000"/>
              </a:lnSpc>
            </a:pPr>
            <a:r>
              <a:rPr lang="zh-CN" altLang="en-US" dirty="0"/>
              <a:t>例如在设计</a:t>
            </a:r>
            <a:r>
              <a:rPr lang="en-US" altLang="zh-CN" dirty="0"/>
              <a:t>CMS</a:t>
            </a:r>
            <a:r>
              <a:rPr lang="zh-CN" altLang="en-US" dirty="0"/>
              <a:t>时遇到的一个问题</a:t>
            </a:r>
          </a:p>
          <a:p>
            <a:pPr lvl="2">
              <a:lnSpc>
                <a:spcPct val="90000"/>
              </a:lnSpc>
            </a:pPr>
            <a:r>
              <a:rPr lang="en-US" altLang="zh-CN" dirty="0"/>
              <a:t>CMS</a:t>
            </a:r>
            <a:r>
              <a:rPr lang="zh-CN" altLang="en-US" dirty="0"/>
              <a:t>需要一个内容审批过程：</a:t>
            </a:r>
            <a:r>
              <a:rPr lang="en-US" altLang="zh-CN" dirty="0"/>
              <a:t>author</a:t>
            </a:r>
            <a:r>
              <a:rPr lang="zh-CN" altLang="en-US" dirty="0"/>
              <a:t>提交内容，</a:t>
            </a:r>
            <a:r>
              <a:rPr lang="en-US" altLang="zh-CN" dirty="0"/>
              <a:t>reviewer</a:t>
            </a:r>
            <a:r>
              <a:rPr lang="zh-CN" altLang="en-US" dirty="0"/>
              <a:t>可能拒绝或将其转给</a:t>
            </a:r>
            <a:r>
              <a:rPr lang="en-US" altLang="zh-CN" dirty="0"/>
              <a:t>editor</a:t>
            </a:r>
            <a:r>
              <a:rPr lang="zh-CN" altLang="en-US" dirty="0"/>
              <a:t>，</a:t>
            </a:r>
            <a:r>
              <a:rPr lang="en-US" altLang="zh-CN" dirty="0"/>
              <a:t>editor</a:t>
            </a:r>
            <a:r>
              <a:rPr lang="zh-CN" altLang="en-US" dirty="0"/>
              <a:t>可能拒绝或接受该内容</a:t>
            </a:r>
          </a:p>
          <a:p>
            <a:pPr lvl="1">
              <a:lnSpc>
                <a:spcPct val="90000"/>
              </a:lnSpc>
            </a:pPr>
            <a:r>
              <a:rPr lang="zh-CN" altLang="en-US" dirty="0"/>
              <a:t>用责任链</a:t>
            </a:r>
            <a:r>
              <a:rPr lang="en-US" altLang="zh-CN" dirty="0"/>
              <a:t>Chain of Responsibility (COR) </a:t>
            </a:r>
            <a:r>
              <a:rPr lang="zh-CN" altLang="en-US" dirty="0"/>
              <a:t>设计模式解决这个问题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b" anchorCtr="0"/>
          <a:lstStyle/>
          <a:p>
            <a:r>
              <a:rPr lang="zh-CN" altLang="en-US" dirty="0"/>
              <a:t>协作</a:t>
            </a:r>
          </a:p>
        </p:txBody>
      </p:sp>
      <p:sp>
        <p:nvSpPr>
          <p:cNvPr id="30723" name="Rectangle 3"/>
          <p:cNvSpPr>
            <a:spLocks noGrp="1"/>
          </p:cNvSpPr>
          <p:nvPr>
            <p:ph idx="1"/>
          </p:nvPr>
        </p:nvSpPr>
        <p:spPr>
          <a:xfrm>
            <a:off x="250825" y="2017713"/>
            <a:ext cx="8704263" cy="4114800"/>
          </a:xfrm>
          <a:ln/>
        </p:spPr>
        <p:txBody>
          <a:bodyPr vert="horz" wrap="square" lIns="91440" tIns="45720" rIns="91440" bIns="45720" anchor="t" anchorCtr="0"/>
          <a:lstStyle/>
          <a:p>
            <a:r>
              <a:rPr lang="zh-CN" altLang="en-US" dirty="0"/>
              <a:t>责任链设计模式</a:t>
            </a:r>
          </a:p>
          <a:p>
            <a:pPr lvl="1"/>
            <a:r>
              <a:rPr lang="zh-CN" altLang="en-US" dirty="0"/>
              <a:t>责任链设计模式中，对象发出一个请求，而不用关心最终是由哪个对象处理这个请求</a:t>
            </a:r>
            <a:endParaRPr lang="en-US" altLang="zh-CN" dirty="0"/>
          </a:p>
          <a:p>
            <a:pPr lvl="1"/>
            <a:r>
              <a:rPr lang="zh-CN" altLang="en-US" dirty="0"/>
              <a:t>在</a:t>
            </a:r>
            <a:r>
              <a:rPr lang="en-US" altLang="zh-CN" dirty="0"/>
              <a:t> COR</a:t>
            </a:r>
            <a:r>
              <a:rPr lang="zh-CN" altLang="en-US" dirty="0"/>
              <a:t>模式中， </a:t>
            </a:r>
            <a:r>
              <a:rPr lang="en-US" altLang="zh-CN" i="1" dirty="0"/>
              <a:t>client</a:t>
            </a:r>
            <a:r>
              <a:rPr lang="en-US" altLang="zh-CN" dirty="0"/>
              <a:t> </a:t>
            </a:r>
            <a:r>
              <a:rPr lang="zh-CN" altLang="en-US" dirty="0"/>
              <a:t>提交请求，链中的每个</a:t>
            </a:r>
            <a:r>
              <a:rPr lang="en-US" altLang="zh-CN" dirty="0"/>
              <a:t> </a:t>
            </a:r>
            <a:r>
              <a:rPr lang="en-US" altLang="zh-CN" i="1" dirty="0"/>
              <a:t>handler</a:t>
            </a:r>
            <a:r>
              <a:rPr lang="en-US" altLang="zh-CN" dirty="0"/>
              <a:t> </a:t>
            </a:r>
            <a:r>
              <a:rPr lang="zh-CN" altLang="en-US" dirty="0"/>
              <a:t>决定是处理该请求还是将请求传递给下一个</a:t>
            </a:r>
            <a:r>
              <a:rPr lang="en-US" altLang="zh-CN" dirty="0"/>
              <a:t>handler. </a:t>
            </a:r>
          </a:p>
          <a:p>
            <a:pPr lvl="2"/>
            <a:r>
              <a:rPr lang="zh-CN" altLang="en-US" dirty="0"/>
              <a:t>在</a:t>
            </a:r>
            <a:r>
              <a:rPr lang="en-US" altLang="zh-CN" dirty="0"/>
              <a:t>CMS</a:t>
            </a:r>
            <a:r>
              <a:rPr lang="zh-CN" altLang="en-US" dirty="0"/>
              <a:t>问题中，</a:t>
            </a:r>
            <a:r>
              <a:rPr lang="en-US" altLang="zh-CN" dirty="0"/>
              <a:t>author</a:t>
            </a:r>
            <a:r>
              <a:rPr lang="zh-CN" altLang="en-US" dirty="0"/>
              <a:t>的角色是</a:t>
            </a:r>
            <a:r>
              <a:rPr lang="en-US" altLang="zh-CN" dirty="0"/>
              <a:t>client</a:t>
            </a:r>
            <a:r>
              <a:rPr lang="zh-CN" altLang="en-US" dirty="0"/>
              <a:t>，</a:t>
            </a:r>
            <a:r>
              <a:rPr lang="en-US" altLang="zh-CN" dirty="0"/>
              <a:t>reviewer </a:t>
            </a:r>
            <a:r>
              <a:rPr lang="zh-CN" altLang="en-US" dirty="0"/>
              <a:t>和</a:t>
            </a:r>
            <a:r>
              <a:rPr lang="en-US" altLang="zh-CN" dirty="0"/>
              <a:t>editor</a:t>
            </a:r>
            <a:r>
              <a:rPr lang="zh-CN" altLang="en-US" dirty="0"/>
              <a:t>扮演 </a:t>
            </a:r>
            <a:r>
              <a:rPr lang="en-US" altLang="zh-CN" dirty="0"/>
              <a:t>handler</a:t>
            </a:r>
            <a:r>
              <a:rPr lang="zh-CN" altLang="en-US" dirty="0"/>
              <a:t>的角色</a:t>
            </a:r>
          </a:p>
          <a:p>
            <a:pPr lvl="1"/>
            <a:r>
              <a:rPr lang="zh-CN" altLang="en-US" dirty="0"/>
              <a:t>描述</a:t>
            </a:r>
            <a:r>
              <a:rPr lang="en-US" altLang="zh-CN" dirty="0"/>
              <a:t>COR</a:t>
            </a:r>
            <a:r>
              <a:rPr lang="zh-CN" altLang="en-US" dirty="0"/>
              <a:t>模式如何解决这个问题的顺序图如下页所示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ln/>
        </p:spPr>
        <p:txBody>
          <a:bodyPr vert="horz" wrap="square" lIns="91440" tIns="45720" rIns="91440" bIns="45720" anchor="b" anchorCtr="0"/>
          <a:lstStyle/>
          <a:p>
            <a:r>
              <a:rPr lang="zh-CN" altLang="en-US" dirty="0"/>
              <a:t>协作</a:t>
            </a:r>
          </a:p>
        </p:txBody>
      </p:sp>
      <p:pic>
        <p:nvPicPr>
          <p:cNvPr id="31747" name="Picture 4"/>
          <p:cNvPicPr>
            <a:picLocks noChangeAspect="1"/>
          </p:cNvPicPr>
          <p:nvPr/>
        </p:nvPicPr>
        <p:blipFill>
          <a:blip r:embed="rId2" cstate="print"/>
          <a:stretch>
            <a:fillRect/>
          </a:stretch>
        </p:blipFill>
        <p:spPr>
          <a:xfrm>
            <a:off x="900113" y="1844675"/>
            <a:ext cx="7488237" cy="42910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Grp="1" noChangeAspect="1"/>
          </p:cNvPicPr>
          <p:nvPr>
            <p:ph idx="1"/>
          </p:nvPr>
        </p:nvPicPr>
        <p:blipFill>
          <a:blip r:embed="rId2" cstate="print"/>
          <a:srcRect/>
          <a:stretch>
            <a:fillRect/>
          </a:stretch>
        </p:blipFill>
        <p:spPr>
          <a:xfrm>
            <a:off x="89535" y="-27305"/>
            <a:ext cx="9084310" cy="6858000"/>
          </a:xfr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r>
              <a:rPr lang="zh-CN" altLang="en-US" dirty="0"/>
              <a:t>协作</a:t>
            </a:r>
          </a:p>
        </p:txBody>
      </p:sp>
      <p:sp>
        <p:nvSpPr>
          <p:cNvPr id="32771" name="Rectangle 3"/>
          <p:cNvSpPr>
            <a:spLocks noGrp="1"/>
          </p:cNvSpPr>
          <p:nvPr>
            <p:ph idx="1"/>
          </p:nvPr>
        </p:nvSpPr>
        <p:spPr>
          <a:xfrm>
            <a:off x="468313" y="1412875"/>
            <a:ext cx="8229600" cy="2520950"/>
          </a:xfrm>
          <a:ln/>
        </p:spPr>
        <p:txBody>
          <a:bodyPr vert="horz" wrap="square" lIns="91440" tIns="45720" rIns="91440" bIns="45720" anchor="t" anchorCtr="0"/>
          <a:lstStyle/>
          <a:p>
            <a:pPr marL="533400" indent="-533400"/>
            <a:r>
              <a:rPr lang="zh-CN" altLang="en-US" dirty="0"/>
              <a:t>用协作对这个模式建模的方法一</a:t>
            </a:r>
            <a:endParaRPr lang="en-US" altLang="zh-CN" dirty="0"/>
          </a:p>
          <a:p>
            <a:pPr marL="914400" lvl="1" indent="-457200"/>
            <a:r>
              <a:rPr lang="zh-CN" altLang="en-US" dirty="0"/>
              <a:t>使用一个大虚线椭圆形，将协作参与者画在椭圆内</a:t>
            </a:r>
            <a:r>
              <a:rPr lang="en-US" altLang="zh-CN" dirty="0"/>
              <a:t> </a:t>
            </a:r>
          </a:p>
          <a:p>
            <a:pPr marL="1333500" lvl="2" indent="-419100"/>
            <a:r>
              <a:rPr lang="zh-CN" altLang="en-US" dirty="0"/>
              <a:t>参与者由其在协作中的角色和本身的类或接口类型命名</a:t>
            </a:r>
            <a:r>
              <a:rPr lang="en-US" altLang="zh-CN" dirty="0"/>
              <a:t> </a:t>
            </a:r>
            <a:r>
              <a:rPr lang="en-US" altLang="zh-CN" i="1" dirty="0">
                <a:solidFill>
                  <a:schemeClr val="accent2"/>
                </a:solidFill>
              </a:rPr>
              <a:t>&lt;role&gt; : &lt;type&gt;</a:t>
            </a:r>
            <a:endParaRPr lang="en-US" altLang="zh-CN" dirty="0"/>
          </a:p>
          <a:p>
            <a:pPr marL="1333500" lvl="2" indent="-419100"/>
            <a:r>
              <a:rPr lang="zh-CN" altLang="en-US" dirty="0"/>
              <a:t>参与者由连接器链接起来表示它们会通信</a:t>
            </a:r>
          </a:p>
          <a:p>
            <a:pPr marL="1333500" lvl="2" indent="-419100"/>
            <a:r>
              <a:rPr lang="zh-CN" altLang="en-US" dirty="0"/>
              <a:t>协作的名字写在椭圆形上部</a:t>
            </a:r>
          </a:p>
        </p:txBody>
      </p:sp>
      <p:pic>
        <p:nvPicPr>
          <p:cNvPr id="32772" name="Picture 4"/>
          <p:cNvPicPr>
            <a:picLocks noChangeAspect="1"/>
          </p:cNvPicPr>
          <p:nvPr/>
        </p:nvPicPr>
        <p:blipFill>
          <a:blip r:embed="rId2" cstate="print"/>
          <a:stretch>
            <a:fillRect/>
          </a:stretch>
        </p:blipFill>
        <p:spPr>
          <a:xfrm>
            <a:off x="1619250" y="4221163"/>
            <a:ext cx="5903913" cy="22510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b" anchorCtr="0"/>
          <a:lstStyle/>
          <a:p>
            <a:r>
              <a:rPr lang="zh-CN" altLang="en-US" dirty="0"/>
              <a:t>协作</a:t>
            </a:r>
          </a:p>
        </p:txBody>
      </p:sp>
      <p:sp>
        <p:nvSpPr>
          <p:cNvPr id="33795" name="Rectangle 3"/>
          <p:cNvSpPr>
            <a:spLocks noGrp="1"/>
          </p:cNvSpPr>
          <p:nvPr>
            <p:ph idx="1"/>
          </p:nvPr>
        </p:nvSpPr>
        <p:spPr>
          <a:xfrm>
            <a:off x="0" y="1412875"/>
            <a:ext cx="9144000" cy="2520950"/>
          </a:xfrm>
          <a:ln/>
        </p:spPr>
        <p:txBody>
          <a:bodyPr vert="horz" wrap="square" lIns="91440" tIns="45720" rIns="91440" bIns="45720" anchor="t" anchorCtr="0"/>
          <a:lstStyle/>
          <a:p>
            <a:pPr>
              <a:lnSpc>
                <a:spcPct val="110000"/>
              </a:lnSpc>
            </a:pPr>
            <a:r>
              <a:rPr lang="zh-CN" altLang="en-US" dirty="0"/>
              <a:t>用协作对这个模式建模的方法二</a:t>
            </a:r>
          </a:p>
          <a:p>
            <a:pPr lvl="1">
              <a:lnSpc>
                <a:spcPct val="110000"/>
              </a:lnSpc>
            </a:pPr>
            <a:r>
              <a:rPr lang="zh-CN" altLang="en-US" dirty="0"/>
              <a:t>显示参与者的类或接口矩形框，将其连接到表示协作的椭圆形</a:t>
            </a:r>
          </a:p>
          <a:p>
            <a:pPr lvl="2">
              <a:lnSpc>
                <a:spcPct val="110000"/>
              </a:lnSpc>
            </a:pPr>
            <a:r>
              <a:rPr lang="zh-CN" altLang="en-US" dirty="0"/>
              <a:t>参与者的角色写作连线上</a:t>
            </a:r>
          </a:p>
          <a:p>
            <a:pPr lvl="1">
              <a:lnSpc>
                <a:spcPct val="110000"/>
              </a:lnSpc>
            </a:pPr>
            <a:r>
              <a:rPr lang="zh-CN" altLang="en-US" dirty="0"/>
              <a:t>这种表示法对显示参与者类或接口的细节比较有用</a:t>
            </a:r>
          </a:p>
        </p:txBody>
      </p:sp>
      <p:pic>
        <p:nvPicPr>
          <p:cNvPr id="33796" name="Picture 4"/>
          <p:cNvPicPr>
            <a:picLocks noChangeAspect="1"/>
          </p:cNvPicPr>
          <p:nvPr/>
        </p:nvPicPr>
        <p:blipFill>
          <a:blip r:embed="rId2" cstate="print"/>
          <a:stretch>
            <a:fillRect/>
          </a:stretch>
        </p:blipFill>
        <p:spPr>
          <a:xfrm>
            <a:off x="1835150" y="4149725"/>
            <a:ext cx="5618163" cy="2468563"/>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r>
              <a:rPr lang="zh-CN" altLang="en-US" dirty="0"/>
              <a:t>协作</a:t>
            </a:r>
          </a:p>
        </p:txBody>
      </p:sp>
      <p:sp>
        <p:nvSpPr>
          <p:cNvPr id="34819" name="Rectangle 3"/>
          <p:cNvSpPr>
            <a:spLocks noGrp="1"/>
          </p:cNvSpPr>
          <p:nvPr>
            <p:ph idx="1"/>
          </p:nvPr>
        </p:nvSpPr>
        <p:spPr>
          <a:xfrm>
            <a:off x="468313" y="1557338"/>
            <a:ext cx="8229600" cy="4968875"/>
          </a:xfrm>
          <a:ln/>
        </p:spPr>
        <p:txBody>
          <a:bodyPr vert="horz" wrap="square" lIns="91440" tIns="45720" rIns="91440" bIns="45720" anchor="t" anchorCtr="0"/>
          <a:lstStyle/>
          <a:p>
            <a:r>
              <a:rPr lang="zh-CN" altLang="en-US" dirty="0"/>
              <a:t>可以用协作描述对象之间任何类型的短期交互，不仅仅是模式</a:t>
            </a:r>
            <a:endParaRPr lang="zh-CN" altLang="en-US" sz="2900" dirty="0"/>
          </a:p>
          <a:p>
            <a:r>
              <a:rPr lang="zh-CN" altLang="en-US" dirty="0"/>
              <a:t>协作的临时性</a:t>
            </a:r>
            <a:endParaRPr lang="en-US" altLang="zh-CN" dirty="0"/>
          </a:p>
          <a:p>
            <a:pPr lvl="1"/>
            <a:r>
              <a:rPr lang="zh-CN" altLang="en-US" dirty="0"/>
              <a:t>一个对象并没有被绑定的某个协作中的角色，在不同的协作中，它可以承担不同的角色</a:t>
            </a:r>
          </a:p>
          <a:p>
            <a:pPr lvl="1"/>
            <a:r>
              <a:rPr lang="zh-CN" altLang="en-US" sz="2600" dirty="0"/>
              <a:t>协作中的对象不属于该协作，它们可能在之前或之后存在</a:t>
            </a:r>
          </a:p>
          <a:p>
            <a:pPr lvl="1"/>
            <a:r>
              <a:rPr lang="zh-CN" altLang="en-US" sz="2600" dirty="0"/>
              <a:t>在协作中的对象之间即使有链接，它们在协作外也不一定要通讯</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28688" y="0"/>
            <a:ext cx="7793037" cy="1071563"/>
          </a:xfrm>
          <a:ln/>
        </p:spPr>
        <p:txBody>
          <a:bodyPr vert="horz" wrap="square" lIns="91440" tIns="45720" rIns="91440" bIns="45720" anchor="b" anchorCtr="0"/>
          <a:lstStyle/>
          <a:p>
            <a:pPr eaLnBrk="1" hangingPunct="1"/>
            <a:r>
              <a:rPr lang="en-US" altLang="zh-CN" dirty="0"/>
              <a:t>Interfaces </a:t>
            </a:r>
            <a:r>
              <a:rPr lang="zh-CN" altLang="en-US" dirty="0"/>
              <a:t>接口</a:t>
            </a:r>
          </a:p>
        </p:txBody>
      </p:sp>
      <p:sp>
        <p:nvSpPr>
          <p:cNvPr id="35843" name="Rectangle 3"/>
          <p:cNvSpPr>
            <a:spLocks noGrp="1"/>
          </p:cNvSpPr>
          <p:nvPr>
            <p:ph idx="1"/>
          </p:nvPr>
        </p:nvSpPr>
        <p:spPr>
          <a:xfrm>
            <a:off x="0" y="1428750"/>
            <a:ext cx="9144000" cy="4114800"/>
          </a:xfrm>
          <a:ln/>
        </p:spPr>
        <p:txBody>
          <a:bodyPr vert="horz" wrap="square" lIns="91440" tIns="45720" rIns="91440" bIns="45720" anchor="t" anchorCtr="0"/>
          <a:lstStyle/>
          <a:p>
            <a:pPr marL="0" indent="0" eaLnBrk="1" hangingPunct="1">
              <a:buNone/>
            </a:pPr>
            <a:r>
              <a:rPr lang="zh-CN" altLang="en-US" dirty="0"/>
              <a:t>接口是一组操作的集合，这些操作没有相应的方法实现</a:t>
            </a:r>
            <a:endParaRPr lang="en-US" altLang="zh-CN" dirty="0"/>
          </a:p>
          <a:p>
            <a:pPr marL="457200" lvl="1" indent="0" eaLnBrk="1" hangingPunct="1">
              <a:buNone/>
            </a:pPr>
            <a:r>
              <a:rPr lang="zh-CN" altLang="en-US" dirty="0"/>
              <a:t>接口和抽象类有些相似，但是只包含抽象方法</a:t>
            </a:r>
          </a:p>
          <a:p>
            <a:pPr marL="457200" lvl="1" indent="0" eaLnBrk="1" hangingPunct="1">
              <a:buNone/>
            </a:pPr>
            <a:r>
              <a:rPr lang="zh-CN" altLang="en-US" dirty="0"/>
              <a:t>接口比抽象类更安全，尤其是避免了多继承带来的问题</a:t>
            </a:r>
          </a:p>
          <a:p>
            <a:pPr marL="0" indent="0" eaLnBrk="1" hangingPunct="1">
              <a:buNone/>
            </a:pPr>
            <a:r>
              <a:rPr lang="zh-CN" altLang="en-US" dirty="0"/>
              <a:t>可以将接口看作是一个契约（</a:t>
            </a:r>
            <a:r>
              <a:rPr lang="en-US" altLang="zh-CN" dirty="0"/>
              <a:t>contract</a:t>
            </a:r>
            <a:r>
              <a:rPr lang="zh-CN" altLang="en-US" dirty="0"/>
              <a:t>）</a:t>
            </a:r>
          </a:p>
          <a:p>
            <a:pPr marL="457200" lvl="1" indent="0" eaLnBrk="1" hangingPunct="1">
              <a:buNone/>
            </a:pPr>
            <a:r>
              <a:rPr lang="zh-CN" altLang="en-US" dirty="0"/>
              <a:t> 它声明：“满足这个契约的类必须实现这些操作”</a:t>
            </a:r>
            <a:endParaRPr lang="en-US" altLang="zh-CN" dirty="0"/>
          </a:p>
          <a:p>
            <a:pPr marL="0" indent="0" eaLnBrk="1" hangingPunct="1">
              <a:buNone/>
            </a:pPr>
            <a:r>
              <a:rPr lang="zh-CN" altLang="en-US" dirty="0"/>
              <a:t>接口中也可以包含属性</a:t>
            </a:r>
          </a:p>
          <a:p>
            <a:pPr marL="457200" lvl="1" indent="0" eaLnBrk="1" hangingPunct="1">
              <a:buNone/>
            </a:pPr>
            <a:r>
              <a:rPr lang="zh-CN" altLang="en-US" dirty="0"/>
              <a:t>通常是静态的常量</a:t>
            </a:r>
          </a:p>
          <a:p>
            <a:pPr marL="0" indent="0" eaLnBrk="1" hangingPunct="1">
              <a:buNone/>
            </a:pPr>
            <a:r>
              <a:rPr lang="zh-CN" altLang="en-US" dirty="0"/>
              <a:t>接口不能被实例化，但是可以被实现（</a:t>
            </a:r>
            <a:r>
              <a:rPr lang="en-US" altLang="zh-CN" dirty="0"/>
              <a:t>realize</a:t>
            </a:r>
            <a:r>
              <a:rPr lang="zh-CN" alt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150938" y="214313"/>
            <a:ext cx="7793037" cy="857250"/>
          </a:xfrm>
          <a:ln/>
        </p:spPr>
        <p:txBody>
          <a:bodyPr vert="horz" wrap="square" lIns="91440" tIns="45720" rIns="91440" bIns="45720" anchor="b" anchorCtr="0"/>
          <a:lstStyle/>
          <a:p>
            <a:pPr eaLnBrk="1" hangingPunct="1"/>
            <a:r>
              <a:rPr lang="zh-CN" altLang="en-US" dirty="0"/>
              <a:t>接口</a:t>
            </a:r>
          </a:p>
        </p:txBody>
      </p:sp>
      <p:sp>
        <p:nvSpPr>
          <p:cNvPr id="36867" name="Rectangle 3"/>
          <p:cNvSpPr>
            <a:spLocks noGrp="1"/>
          </p:cNvSpPr>
          <p:nvPr>
            <p:ph idx="1"/>
          </p:nvPr>
        </p:nvSpPr>
        <p:spPr>
          <a:xfrm>
            <a:off x="428625" y="1643063"/>
            <a:ext cx="8715375" cy="2000250"/>
          </a:xfrm>
          <a:ln/>
        </p:spPr>
        <p:txBody>
          <a:bodyPr vert="horz" wrap="square" lIns="91440" tIns="45720" rIns="91440" bIns="45720" anchor="t" anchorCtr="0"/>
          <a:lstStyle/>
          <a:p>
            <a:pPr eaLnBrk="1" hangingPunct="1"/>
            <a:r>
              <a:rPr lang="zh-CN" altLang="en-US" dirty="0"/>
              <a:t>接口的实现</a:t>
            </a:r>
            <a:endParaRPr lang="en-US" altLang="zh-CN" dirty="0"/>
          </a:p>
          <a:p>
            <a:pPr lvl="1" eaLnBrk="1" hangingPunct="1"/>
            <a:r>
              <a:rPr lang="zh-CN" altLang="en-US" dirty="0"/>
              <a:t>使用</a:t>
            </a:r>
            <a:r>
              <a:rPr lang="en-US" altLang="zh-CN" dirty="0"/>
              <a:t>“ball”</a:t>
            </a:r>
            <a:r>
              <a:rPr lang="zh-CN" altLang="en-US" dirty="0"/>
              <a:t>记号的表示法</a:t>
            </a:r>
          </a:p>
          <a:p>
            <a:pPr lvl="1" eaLnBrk="1" hangingPunct="1"/>
            <a:r>
              <a:rPr lang="zh-CN" altLang="en-US" dirty="0"/>
              <a:t>如图， </a:t>
            </a:r>
            <a:r>
              <a:rPr lang="en-US" altLang="zh-CN" i="1" u="sng" dirty="0"/>
              <a:t>SMTPMailSystem</a:t>
            </a:r>
            <a:r>
              <a:rPr lang="en-US" altLang="zh-CN" dirty="0"/>
              <a:t> </a:t>
            </a:r>
            <a:r>
              <a:rPr lang="zh-CN" altLang="en-US" dirty="0"/>
              <a:t>类实现了</a:t>
            </a:r>
            <a:r>
              <a:rPr lang="en-US" altLang="zh-CN" i="1" u="sng" dirty="0"/>
              <a:t>EmailSystem</a:t>
            </a:r>
            <a:r>
              <a:rPr lang="en-US" altLang="zh-CN" dirty="0"/>
              <a:t> </a:t>
            </a:r>
            <a:r>
              <a:rPr lang="zh-CN" altLang="en-US" dirty="0"/>
              <a:t>接口（中指定的所有操作）</a:t>
            </a:r>
          </a:p>
        </p:txBody>
      </p:sp>
      <p:pic>
        <p:nvPicPr>
          <p:cNvPr id="36868" name="Picture 4"/>
          <p:cNvPicPr>
            <a:picLocks noChangeAspect="1"/>
          </p:cNvPicPr>
          <p:nvPr/>
        </p:nvPicPr>
        <p:blipFill>
          <a:blip r:embed="rId2" cstate="print"/>
          <a:stretch>
            <a:fillRect/>
          </a:stretch>
        </p:blipFill>
        <p:spPr>
          <a:xfrm>
            <a:off x="500063" y="4286250"/>
            <a:ext cx="7416800" cy="1963738"/>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ln/>
        </p:spPr>
        <p:txBody>
          <a:bodyPr vert="horz" wrap="square" lIns="91440" tIns="45720" rIns="91440" bIns="45720" anchor="b" anchorCtr="0"/>
          <a:lstStyle/>
          <a:p>
            <a:pPr eaLnBrk="1" hangingPunct="1"/>
            <a:r>
              <a:rPr lang="zh-CN" altLang="en-US" dirty="0"/>
              <a:t>接口</a:t>
            </a:r>
          </a:p>
        </p:txBody>
      </p:sp>
      <p:sp>
        <p:nvSpPr>
          <p:cNvPr id="37891" name="Rectangle 3"/>
          <p:cNvSpPr>
            <a:spLocks noGrp="1"/>
          </p:cNvSpPr>
          <p:nvPr>
            <p:ph idx="1"/>
          </p:nvPr>
        </p:nvSpPr>
        <p:spPr>
          <a:xfrm>
            <a:off x="468313" y="1412875"/>
            <a:ext cx="8229600" cy="2232025"/>
          </a:xfrm>
          <a:ln/>
        </p:spPr>
        <p:txBody>
          <a:bodyPr vert="horz" wrap="square" lIns="91440" tIns="45720" rIns="91440" bIns="45720" anchor="t" anchorCtr="0"/>
          <a:lstStyle/>
          <a:p>
            <a:pPr eaLnBrk="1" hangingPunct="1"/>
            <a:r>
              <a:rPr lang="zh-CN" altLang="en-US" dirty="0"/>
              <a:t>接口的实现</a:t>
            </a:r>
          </a:p>
          <a:p>
            <a:pPr lvl="1" eaLnBrk="1" hangingPunct="1"/>
            <a:r>
              <a:rPr lang="zh-CN" altLang="en-US" dirty="0"/>
              <a:t>使用构造型记号的表示法</a:t>
            </a:r>
          </a:p>
          <a:p>
            <a:pPr lvl="1" eaLnBrk="1" hangingPunct="1"/>
            <a:r>
              <a:rPr lang="zh-CN" altLang="en-US" dirty="0"/>
              <a:t>实现（</a:t>
            </a:r>
            <a:r>
              <a:rPr lang="en-US" altLang="zh-CN" dirty="0"/>
              <a:t>realization</a:t>
            </a:r>
            <a:r>
              <a:rPr lang="zh-CN" altLang="en-US" dirty="0"/>
              <a:t>）关系</a:t>
            </a:r>
          </a:p>
          <a:p>
            <a:pPr lvl="1" eaLnBrk="1" hangingPunct="1"/>
            <a:r>
              <a:rPr lang="zh-CN" altLang="en-US" dirty="0"/>
              <a:t>如图，</a:t>
            </a:r>
            <a:r>
              <a:rPr lang="en-US" altLang="zh-CN" i="1" u="sng" dirty="0"/>
              <a:t>SMTPMailSystem</a:t>
            </a:r>
            <a:r>
              <a:rPr lang="en-US" altLang="zh-CN" dirty="0"/>
              <a:t> </a:t>
            </a:r>
            <a:r>
              <a:rPr lang="zh-CN" altLang="en-US" dirty="0"/>
              <a:t>实现了</a:t>
            </a:r>
            <a:r>
              <a:rPr lang="en-US" altLang="zh-CN" i="1" u="sng" dirty="0"/>
              <a:t>EmailSystem</a:t>
            </a:r>
            <a:r>
              <a:rPr lang="en-US" altLang="zh-CN" dirty="0"/>
              <a:t> </a:t>
            </a:r>
            <a:r>
              <a:rPr lang="zh-CN" altLang="en-US" dirty="0"/>
              <a:t>接口</a:t>
            </a:r>
          </a:p>
        </p:txBody>
      </p:sp>
      <p:pic>
        <p:nvPicPr>
          <p:cNvPr id="37892" name="Picture 4"/>
          <p:cNvPicPr>
            <a:picLocks noChangeAspect="1"/>
          </p:cNvPicPr>
          <p:nvPr/>
        </p:nvPicPr>
        <p:blipFill>
          <a:blip r:embed="rId2" cstate="print"/>
          <a:stretch>
            <a:fillRect/>
          </a:stretch>
        </p:blipFill>
        <p:spPr>
          <a:xfrm>
            <a:off x="928688" y="4376738"/>
            <a:ext cx="6840537" cy="248126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ln/>
        </p:spPr>
        <p:txBody>
          <a:bodyPr vert="horz" wrap="square" lIns="91440" tIns="45720" rIns="91440" bIns="45720" anchor="b" anchorCtr="0"/>
          <a:lstStyle/>
          <a:p>
            <a:pPr eaLnBrk="1" hangingPunct="1"/>
            <a:r>
              <a:rPr lang="zh-CN" altLang="en-US" dirty="0"/>
              <a:t>接口</a:t>
            </a:r>
          </a:p>
        </p:txBody>
      </p:sp>
      <p:sp>
        <p:nvSpPr>
          <p:cNvPr id="38915" name="Rectangle 3"/>
          <p:cNvSpPr>
            <a:spLocks noGrp="1"/>
          </p:cNvSpPr>
          <p:nvPr>
            <p:ph idx="1"/>
          </p:nvPr>
        </p:nvSpPr>
        <p:spPr>
          <a:xfrm>
            <a:off x="468313" y="1412875"/>
            <a:ext cx="3311525" cy="4800600"/>
          </a:xfrm>
          <a:ln/>
        </p:spPr>
        <p:txBody>
          <a:bodyPr vert="horz" wrap="square" lIns="91440" tIns="45720" rIns="91440" bIns="45720" anchor="t" anchorCtr="0"/>
          <a:lstStyle/>
          <a:p>
            <a:pPr eaLnBrk="1" hangingPunct="1">
              <a:lnSpc>
                <a:spcPct val="130000"/>
              </a:lnSpc>
            </a:pPr>
            <a:r>
              <a:rPr lang="zh-CN" altLang="en-US" dirty="0"/>
              <a:t>如果一个类实现了一个接口，但是没有实现其中的所有方法，那么这个类要被声明为抽象类</a:t>
            </a:r>
          </a:p>
        </p:txBody>
      </p:sp>
      <p:pic>
        <p:nvPicPr>
          <p:cNvPr id="38916" name="Picture 4"/>
          <p:cNvPicPr>
            <a:picLocks noChangeAspect="1"/>
          </p:cNvPicPr>
          <p:nvPr/>
        </p:nvPicPr>
        <p:blipFill>
          <a:blip r:embed="rId2" cstate="print"/>
          <a:stretch>
            <a:fillRect/>
          </a:stretch>
        </p:blipFill>
        <p:spPr>
          <a:xfrm>
            <a:off x="3851275" y="1268413"/>
            <a:ext cx="4737100" cy="49688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lang="zh-CN" altLang="en-US" dirty="0"/>
              <a:t>接口</a:t>
            </a:r>
          </a:p>
        </p:txBody>
      </p:sp>
      <p:sp>
        <p:nvSpPr>
          <p:cNvPr id="39939" name="Rectangle 3"/>
          <p:cNvSpPr>
            <a:spLocks noGrp="1"/>
          </p:cNvSpPr>
          <p:nvPr>
            <p:ph idx="1"/>
          </p:nvPr>
        </p:nvSpPr>
        <p:spPr>
          <a:xfrm>
            <a:off x="1000125" y="1857375"/>
            <a:ext cx="7772400" cy="4114800"/>
          </a:xfrm>
          <a:ln/>
        </p:spPr>
        <p:txBody>
          <a:bodyPr vert="horz" wrap="square" lIns="91440" tIns="45720" rIns="91440" bIns="45720" anchor="t" anchorCtr="0"/>
          <a:lstStyle/>
          <a:p>
            <a:pPr eaLnBrk="1" hangingPunct="1">
              <a:lnSpc>
                <a:spcPct val="120000"/>
              </a:lnSpc>
            </a:pPr>
            <a:r>
              <a:rPr lang="zh-CN" altLang="en-US" dirty="0"/>
              <a:t>接口和实现的分离</a:t>
            </a:r>
          </a:p>
          <a:p>
            <a:pPr lvl="1" eaLnBrk="1" hangingPunct="1">
              <a:lnSpc>
                <a:spcPct val="120000"/>
              </a:lnSpc>
            </a:pPr>
            <a:r>
              <a:rPr lang="zh-CN" altLang="en-US" dirty="0"/>
              <a:t>第一次分离：类的封装和访问控制</a:t>
            </a:r>
          </a:p>
          <a:p>
            <a:pPr lvl="1" eaLnBrk="1" hangingPunct="1">
              <a:lnSpc>
                <a:spcPct val="120000"/>
              </a:lnSpc>
            </a:pPr>
            <a:r>
              <a:rPr lang="zh-CN" altLang="en-US" dirty="0"/>
              <a:t>更进一步的分离：接口进一步将实现和接口分离开</a:t>
            </a:r>
          </a:p>
          <a:p>
            <a:pPr lvl="2" eaLnBrk="1" hangingPunct="1">
              <a:lnSpc>
                <a:spcPct val="120000"/>
              </a:lnSpc>
            </a:pPr>
            <a:r>
              <a:rPr lang="zh-CN" altLang="en-US" dirty="0"/>
              <a:t>如果一个类实现了接口，这个类的对象可以使用接口的名字引用，而不是类的名字</a:t>
            </a:r>
          </a:p>
          <a:p>
            <a:pPr lvl="2" eaLnBrk="1" hangingPunct="1">
              <a:lnSpc>
                <a:spcPct val="120000"/>
              </a:lnSpc>
            </a:pPr>
            <a:r>
              <a:rPr lang="zh-CN" altLang="en-US" dirty="0"/>
              <a:t>这是更松散的耦合：其他类是依赖于这个接口，而不是其实现类</a:t>
            </a:r>
          </a:p>
          <a:p>
            <a:pPr lvl="1" eaLnBrk="1" hangingPunct="1">
              <a:lnSpc>
                <a:spcPct val="120000"/>
              </a:lnSpc>
            </a:pPr>
            <a:r>
              <a:rPr lang="zh-CN" altLang="en-US" dirty="0"/>
              <a:t>在设计模式中被广泛应用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ln/>
        </p:spPr>
        <p:txBody>
          <a:bodyPr vert="horz" wrap="square" lIns="91440" tIns="45720" rIns="91440" bIns="45720" anchor="b" anchorCtr="0"/>
          <a:lstStyle/>
          <a:p>
            <a:pPr eaLnBrk="1" hangingPunct="1"/>
            <a:endParaRPr lang="zh-CN" altLang="zh-CN" dirty="0"/>
          </a:p>
        </p:txBody>
      </p:sp>
      <p:pic>
        <p:nvPicPr>
          <p:cNvPr id="40963" name="Picture 4"/>
          <p:cNvPicPr>
            <a:picLocks noGrp="1" noChangeAspect="1"/>
          </p:cNvPicPr>
          <p:nvPr>
            <p:ph idx="1"/>
          </p:nvPr>
        </p:nvPicPr>
        <p:blipFill>
          <a:blip r:embed="rId2" cstate="print"/>
          <a:srcRect/>
          <a:stretch>
            <a:fillRect/>
          </a:stretch>
        </p:blipFill>
        <p:spPr>
          <a:xfrm>
            <a:off x="250825" y="2492375"/>
            <a:ext cx="4033838" cy="2663825"/>
          </a:xfrm>
          <a:ln/>
        </p:spPr>
      </p:pic>
      <p:pic>
        <p:nvPicPr>
          <p:cNvPr id="40964" name="Picture 7"/>
          <p:cNvPicPr>
            <a:picLocks noChangeAspect="1"/>
          </p:cNvPicPr>
          <p:nvPr/>
        </p:nvPicPr>
        <p:blipFill>
          <a:blip r:embed="rId3" cstate="print"/>
          <a:stretch>
            <a:fillRect/>
          </a:stretch>
        </p:blipFill>
        <p:spPr>
          <a:xfrm>
            <a:off x="4859338" y="2349500"/>
            <a:ext cx="3768725" cy="27352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p:cNvPicPr>
          <p:nvPr/>
        </p:nvPicPr>
        <p:blipFill>
          <a:blip r:embed="rId2" cstate="print"/>
          <a:stretch>
            <a:fillRect/>
          </a:stretch>
        </p:blipFill>
        <p:spPr>
          <a:xfrm>
            <a:off x="684213" y="1700213"/>
            <a:ext cx="7991475" cy="431958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b" anchorCtr="0"/>
          <a:lstStyle/>
          <a:p>
            <a:pPr eaLnBrk="1" hangingPunct="1"/>
            <a:r>
              <a:rPr lang="en-US" altLang="zh-CN" sz="4000" b="1" dirty="0"/>
              <a:t>Constraints on Aggregations</a:t>
            </a:r>
            <a:br>
              <a:rPr lang="en-US" altLang="zh-CN" sz="4000" dirty="0"/>
            </a:br>
            <a:endParaRPr lang="en-US" altLang="zh-CN" sz="4000" dirty="0"/>
          </a:p>
        </p:txBody>
      </p:sp>
      <p:sp>
        <p:nvSpPr>
          <p:cNvPr id="7171" name="Rectangle 3"/>
          <p:cNvSpPr>
            <a:spLocks noGrp="1"/>
          </p:cNvSpPr>
          <p:nvPr>
            <p:ph idx="1"/>
          </p:nvPr>
        </p:nvSpPr>
        <p:spPr>
          <a:xfrm>
            <a:off x="0" y="2017713"/>
            <a:ext cx="8955088" cy="4114800"/>
          </a:xfrm>
          <a:ln/>
        </p:spPr>
        <p:txBody>
          <a:bodyPr vert="horz" wrap="square" lIns="91440" tIns="45720" rIns="91440" bIns="45720" anchor="t" anchorCtr="0"/>
          <a:lstStyle/>
          <a:p>
            <a:pPr eaLnBrk="1" hangingPunct="1"/>
            <a:r>
              <a:rPr lang="en-US" altLang="zh-CN" dirty="0"/>
              <a:t>Sometimes the set of possible components in an aggregation falls into an Or relationship</a:t>
            </a:r>
          </a:p>
          <a:p>
            <a:pPr eaLnBrk="1" hangingPunct="1"/>
            <a:endParaRPr lang="en-US" altLang="zh-CN" dirty="0"/>
          </a:p>
        </p:txBody>
      </p:sp>
      <p:pic>
        <p:nvPicPr>
          <p:cNvPr id="7172" name="Picture 4"/>
          <p:cNvPicPr>
            <a:picLocks noChangeAspect="1"/>
          </p:cNvPicPr>
          <p:nvPr/>
        </p:nvPicPr>
        <p:blipFill>
          <a:blip r:embed="rId2" cstate="print"/>
          <a:stretch>
            <a:fillRect/>
          </a:stretch>
        </p:blipFill>
        <p:spPr>
          <a:xfrm>
            <a:off x="684213" y="3357563"/>
            <a:ext cx="7127875" cy="288607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Grp="1" noChangeAspect="1"/>
          </p:cNvPicPr>
          <p:nvPr>
            <p:ph type="title"/>
          </p:nvPr>
        </p:nvPicPr>
        <p:blipFill>
          <a:blip r:embed="rId2" cstate="print"/>
          <a:srcRect/>
          <a:stretch>
            <a:fillRect/>
          </a:stretch>
        </p:blipFill>
        <p:spPr>
          <a:xfrm>
            <a:off x="900113" y="476250"/>
            <a:ext cx="7848600" cy="6142038"/>
          </a:xfr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071563" y="0"/>
            <a:ext cx="7793037" cy="1462088"/>
          </a:xfrm>
          <a:ln/>
        </p:spPr>
        <p:txBody>
          <a:bodyPr vert="horz" wrap="square" lIns="91440" tIns="45720" rIns="91440" bIns="45720" anchor="b" anchorCtr="0"/>
          <a:lstStyle/>
          <a:p>
            <a:pPr eaLnBrk="1" hangingPunct="1"/>
            <a:r>
              <a:rPr lang="en-US" altLang="zh-CN" dirty="0"/>
              <a:t>Visibility </a:t>
            </a:r>
            <a:r>
              <a:rPr lang="zh-CN" altLang="en-US" dirty="0"/>
              <a:t>可见性</a:t>
            </a:r>
          </a:p>
        </p:txBody>
      </p:sp>
      <p:sp>
        <p:nvSpPr>
          <p:cNvPr id="45059" name="Rectangle 3"/>
          <p:cNvSpPr>
            <a:spLocks noGrp="1"/>
          </p:cNvSpPr>
          <p:nvPr>
            <p:ph idx="1"/>
          </p:nvPr>
        </p:nvSpPr>
        <p:spPr>
          <a:xfrm>
            <a:off x="468313" y="1571625"/>
            <a:ext cx="8675687" cy="2376488"/>
          </a:xfrm>
          <a:ln/>
        </p:spPr>
        <p:txBody>
          <a:bodyPr vert="horz" wrap="square" lIns="91440" tIns="45720" rIns="91440" bIns="45720" anchor="t" anchorCtr="0"/>
          <a:lstStyle/>
          <a:p>
            <a:pPr eaLnBrk="1" hangingPunct="1">
              <a:lnSpc>
                <a:spcPct val="110000"/>
              </a:lnSpc>
            </a:pPr>
            <a:r>
              <a:rPr lang="zh-CN" altLang="en-US" dirty="0"/>
              <a:t>类如何有选择的隐藏自己的操作和数据</a:t>
            </a:r>
            <a:r>
              <a:rPr lang="en-US" altLang="zh-CN" dirty="0"/>
              <a:t>? </a:t>
            </a:r>
          </a:p>
          <a:p>
            <a:pPr lvl="1" eaLnBrk="1" hangingPunct="1">
              <a:lnSpc>
                <a:spcPct val="110000"/>
              </a:lnSpc>
            </a:pPr>
            <a:r>
              <a:rPr lang="zh-CN" altLang="en-US" dirty="0"/>
              <a:t>使用 </a:t>
            </a:r>
            <a:r>
              <a:rPr lang="en-US" altLang="zh-CN" i="1" dirty="0">
                <a:solidFill>
                  <a:schemeClr val="accent2"/>
                </a:solidFill>
              </a:rPr>
              <a:t>visibility</a:t>
            </a:r>
            <a:endParaRPr lang="en-US" altLang="zh-CN" dirty="0"/>
          </a:p>
          <a:p>
            <a:pPr eaLnBrk="1" hangingPunct="1">
              <a:lnSpc>
                <a:spcPct val="110000"/>
              </a:lnSpc>
            </a:pPr>
            <a:r>
              <a:rPr lang="zh-CN" altLang="en-US" dirty="0"/>
              <a:t>对</a:t>
            </a:r>
            <a:r>
              <a:rPr lang="en-US" altLang="zh-CN" dirty="0"/>
              <a:t>UML</a:t>
            </a:r>
            <a:r>
              <a:rPr lang="zh-CN" altLang="en-US" dirty="0"/>
              <a:t>模型的元素可以应用</a:t>
            </a:r>
            <a:r>
              <a:rPr lang="en-US" altLang="zh-CN" dirty="0"/>
              <a:t>4</a:t>
            </a:r>
            <a:r>
              <a:rPr lang="zh-CN" altLang="en-US" dirty="0"/>
              <a:t>种可见性</a:t>
            </a:r>
          </a:p>
        </p:txBody>
      </p:sp>
      <p:pic>
        <p:nvPicPr>
          <p:cNvPr id="45060" name="Picture 4"/>
          <p:cNvPicPr>
            <a:picLocks noChangeAspect="1"/>
          </p:cNvPicPr>
          <p:nvPr/>
        </p:nvPicPr>
        <p:blipFill>
          <a:blip r:embed="rId2" cstate="print"/>
          <a:stretch>
            <a:fillRect/>
          </a:stretch>
        </p:blipFill>
        <p:spPr>
          <a:xfrm>
            <a:off x="357188" y="3965575"/>
            <a:ext cx="8388350" cy="282098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ln/>
        </p:spPr>
        <p:txBody>
          <a:bodyPr vert="horz" wrap="square" lIns="91440" tIns="45720" rIns="91440" bIns="45720" anchor="b" anchorCtr="0"/>
          <a:lstStyle/>
          <a:p>
            <a:pPr eaLnBrk="1" hangingPunct="1"/>
            <a:r>
              <a:rPr lang="en-US" altLang="zh-CN" dirty="0"/>
              <a:t>Public Visibility</a:t>
            </a:r>
            <a:endParaRPr lang="zh-CN" altLang="en-US" dirty="0"/>
          </a:p>
        </p:txBody>
      </p:sp>
      <p:sp>
        <p:nvSpPr>
          <p:cNvPr id="46083" name="Rectangle 3"/>
          <p:cNvSpPr>
            <a:spLocks noGrp="1"/>
          </p:cNvSpPr>
          <p:nvPr>
            <p:ph idx="1"/>
          </p:nvPr>
        </p:nvSpPr>
        <p:spPr>
          <a:xfrm>
            <a:off x="468313" y="1412875"/>
            <a:ext cx="3095625" cy="4752975"/>
          </a:xfrm>
          <a:ln/>
        </p:spPr>
        <p:txBody>
          <a:bodyPr vert="horz" wrap="square" lIns="91440" tIns="45720" rIns="91440" bIns="45720" anchor="t" anchorCtr="0"/>
          <a:lstStyle/>
          <a:p>
            <a:pPr eaLnBrk="1" hangingPunct="1"/>
            <a:r>
              <a:rPr lang="zh-CN" altLang="en-US" dirty="0"/>
              <a:t>由’</a:t>
            </a:r>
            <a:r>
              <a:rPr lang="en-US" altLang="zh-CN" dirty="0"/>
              <a:t>+’</a:t>
            </a:r>
            <a:r>
              <a:rPr lang="zh-CN" altLang="en-US" dirty="0"/>
              <a:t>指定，表明属性或操作可以由任何类直接访问</a:t>
            </a:r>
          </a:p>
          <a:p>
            <a:pPr lvl="1" eaLnBrk="1" hangingPunct="1"/>
            <a:r>
              <a:rPr lang="zh-CN" altLang="en-US" dirty="0"/>
              <a:t>如图：模型中的任何类都可以访问</a:t>
            </a:r>
            <a:r>
              <a:rPr lang="en-US" altLang="zh-CN" dirty="0"/>
              <a:t> </a:t>
            </a:r>
            <a:r>
              <a:rPr lang="en-US" altLang="zh-CN" i="1" u="sng" dirty="0"/>
              <a:t>publicURL</a:t>
            </a:r>
            <a:r>
              <a:rPr lang="en-US" altLang="zh-CN" dirty="0"/>
              <a:t> </a:t>
            </a:r>
            <a:r>
              <a:rPr lang="zh-CN" altLang="en-US" dirty="0"/>
              <a:t>属性</a:t>
            </a:r>
          </a:p>
        </p:txBody>
      </p:sp>
      <p:pic>
        <p:nvPicPr>
          <p:cNvPr id="46084" name="Picture 4"/>
          <p:cNvPicPr>
            <a:picLocks noChangeAspect="1"/>
          </p:cNvPicPr>
          <p:nvPr/>
        </p:nvPicPr>
        <p:blipFill>
          <a:blip r:embed="rId2" cstate="print"/>
          <a:stretch>
            <a:fillRect/>
          </a:stretch>
        </p:blipFill>
        <p:spPr>
          <a:xfrm>
            <a:off x="3779838" y="1989138"/>
            <a:ext cx="5113337" cy="39306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b" anchorCtr="0"/>
          <a:lstStyle/>
          <a:p>
            <a:pPr eaLnBrk="1" hangingPunct="1"/>
            <a:r>
              <a:rPr lang="en-US" altLang="zh-CN" dirty="0"/>
              <a:t>Public Visibility</a:t>
            </a:r>
            <a:endParaRPr lang="zh-CN" altLang="en-US" dirty="0"/>
          </a:p>
        </p:txBody>
      </p:sp>
      <p:sp>
        <p:nvSpPr>
          <p:cNvPr id="47107" name="Rectangle 3"/>
          <p:cNvSpPr>
            <a:spLocks noGrp="1"/>
          </p:cNvSpPr>
          <p:nvPr>
            <p:ph idx="1"/>
          </p:nvPr>
        </p:nvSpPr>
        <p:spPr>
          <a:ln/>
        </p:spPr>
        <p:txBody>
          <a:bodyPr vert="horz" wrap="square" lIns="91440" tIns="45720" rIns="91440" bIns="45720" anchor="t" anchorCtr="0"/>
          <a:lstStyle/>
          <a:p>
            <a:pPr eaLnBrk="1" hangingPunct="1">
              <a:lnSpc>
                <a:spcPct val="110000"/>
              </a:lnSpc>
            </a:pPr>
            <a:r>
              <a:rPr lang="zh-CN" altLang="en-US" dirty="0"/>
              <a:t>类的公有接口（</a:t>
            </a:r>
            <a:r>
              <a:rPr lang="en-US" altLang="zh-CN" dirty="0"/>
              <a:t>public interface</a:t>
            </a:r>
            <a:r>
              <a:rPr lang="zh-CN" altLang="en-US" dirty="0"/>
              <a:t>）</a:t>
            </a:r>
          </a:p>
          <a:p>
            <a:pPr lvl="1" eaLnBrk="1" hangingPunct="1">
              <a:lnSpc>
                <a:spcPct val="110000"/>
              </a:lnSpc>
            </a:pPr>
            <a:r>
              <a:rPr lang="zh-CN" altLang="en-US" dirty="0"/>
              <a:t>被声明为</a:t>
            </a:r>
            <a:r>
              <a:rPr lang="en-US" altLang="zh-CN" dirty="0"/>
              <a:t>public</a:t>
            </a:r>
            <a:r>
              <a:rPr lang="zh-CN" altLang="en-US" dirty="0"/>
              <a:t>的属性和操作构成了类的公有接口</a:t>
            </a:r>
          </a:p>
          <a:p>
            <a:pPr lvl="1" eaLnBrk="1" hangingPunct="1">
              <a:lnSpc>
                <a:spcPct val="110000"/>
              </a:lnSpc>
            </a:pPr>
            <a:r>
              <a:rPr lang="zh-CN" altLang="en-US" dirty="0"/>
              <a:t>类的公有接口中的属性与操作可以直接被其他类访问和使用</a:t>
            </a:r>
          </a:p>
          <a:p>
            <a:pPr lvl="1" eaLnBrk="1" hangingPunct="1">
              <a:lnSpc>
                <a:spcPct val="110000"/>
              </a:lnSpc>
            </a:pPr>
            <a:r>
              <a:rPr lang="zh-CN" altLang="en-US" dirty="0"/>
              <a:t>公有接口是其他类最为依赖本类的部分，应该稳定，避免不必要的修改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p:cNvPicPr>
          <p:nvPr/>
        </p:nvPicPr>
        <p:blipFill>
          <a:blip r:embed="rId2" cstate="print"/>
          <a:stretch>
            <a:fillRect/>
          </a:stretch>
        </p:blipFill>
        <p:spPr>
          <a:xfrm>
            <a:off x="3635375" y="2133600"/>
            <a:ext cx="5508625" cy="4032250"/>
          </a:xfrm>
          <a:prstGeom prst="rect">
            <a:avLst/>
          </a:prstGeom>
          <a:noFill/>
          <a:ln w="9525">
            <a:noFill/>
          </a:ln>
        </p:spPr>
      </p:pic>
      <p:sp>
        <p:nvSpPr>
          <p:cNvPr id="48131" name="Rectangle 2"/>
          <p:cNvSpPr>
            <a:spLocks noGrp="1"/>
          </p:cNvSpPr>
          <p:nvPr>
            <p:ph type="title"/>
          </p:nvPr>
        </p:nvSpPr>
        <p:spPr>
          <a:ln/>
        </p:spPr>
        <p:txBody>
          <a:bodyPr vert="horz" wrap="square" lIns="91440" tIns="45720" rIns="91440" bIns="45720" anchor="b" anchorCtr="0"/>
          <a:lstStyle/>
          <a:p>
            <a:pPr eaLnBrk="1" hangingPunct="1"/>
            <a:r>
              <a:rPr lang="en-US" altLang="zh-CN" dirty="0"/>
              <a:t>Protected Visibility</a:t>
            </a:r>
            <a:endParaRPr lang="zh-CN" altLang="en-US" dirty="0"/>
          </a:p>
        </p:txBody>
      </p:sp>
      <p:sp>
        <p:nvSpPr>
          <p:cNvPr id="48132" name="Rectangle 3"/>
          <p:cNvSpPr>
            <a:spLocks noGrp="1"/>
          </p:cNvSpPr>
          <p:nvPr>
            <p:ph idx="1"/>
          </p:nvPr>
        </p:nvSpPr>
        <p:spPr>
          <a:xfrm>
            <a:off x="250825" y="1412875"/>
            <a:ext cx="3816350" cy="4800600"/>
          </a:xfrm>
          <a:ln/>
        </p:spPr>
        <p:txBody>
          <a:bodyPr vert="horz" wrap="square" lIns="91440" tIns="45720" rIns="91440" bIns="45720" anchor="t" anchorCtr="0"/>
          <a:lstStyle/>
          <a:p>
            <a:pPr eaLnBrk="1" hangingPunct="1"/>
            <a:r>
              <a:rPr lang="zh-CN" altLang="en-US" dirty="0"/>
              <a:t>用</a:t>
            </a:r>
            <a:r>
              <a:rPr lang="en-US" altLang="zh-CN" dirty="0"/>
              <a:t>’#’ </a:t>
            </a:r>
            <a:r>
              <a:rPr lang="zh-CN" altLang="en-US" dirty="0"/>
              <a:t>指定</a:t>
            </a:r>
            <a:endParaRPr lang="en-US" altLang="zh-CN" dirty="0"/>
          </a:p>
          <a:p>
            <a:pPr lvl="1" eaLnBrk="1" hangingPunct="1"/>
            <a:r>
              <a:rPr lang="zh-CN" altLang="en-US" dirty="0"/>
              <a:t>可见性介于公有和私有之间</a:t>
            </a:r>
          </a:p>
          <a:p>
            <a:pPr lvl="1" eaLnBrk="1" hangingPunct="1"/>
            <a:r>
              <a:rPr lang="zh-CN" altLang="en-US" dirty="0"/>
              <a:t>保护的元素可以被本类的方法和该类子类的方法访问</a:t>
            </a:r>
          </a:p>
          <a:p>
            <a:pPr lvl="1" eaLnBrk="1" hangingPunct="1"/>
            <a:r>
              <a:rPr lang="zh-CN" altLang="en-US" dirty="0"/>
              <a:t>如图，</a:t>
            </a:r>
            <a:r>
              <a:rPr lang="en-US" altLang="zh-CN" i="1" u="sng" dirty="0"/>
              <a:t>BlogAccount</a:t>
            </a:r>
            <a:r>
              <a:rPr lang="zh-CN" altLang="en-US" dirty="0"/>
              <a:t>类和它的子类中的方法可以访问 </a:t>
            </a:r>
            <a:r>
              <a:rPr lang="en-US" altLang="zh-CN" i="1" u="sng" dirty="0"/>
              <a:t>creationDate</a:t>
            </a:r>
            <a:r>
              <a:rPr lang="en-US" altLang="zh-CN" dirty="0"/>
              <a:t> </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p:cNvPicPr>
          <p:nvPr/>
        </p:nvPicPr>
        <p:blipFill>
          <a:blip r:embed="rId2" cstate="print"/>
          <a:stretch>
            <a:fillRect/>
          </a:stretch>
        </p:blipFill>
        <p:spPr>
          <a:xfrm>
            <a:off x="3959225" y="1916113"/>
            <a:ext cx="5184775" cy="3722687"/>
          </a:xfrm>
          <a:prstGeom prst="rect">
            <a:avLst/>
          </a:prstGeom>
          <a:noFill/>
          <a:ln w="9525">
            <a:noFill/>
          </a:ln>
        </p:spPr>
      </p:pic>
      <p:sp>
        <p:nvSpPr>
          <p:cNvPr id="49155" name="Rectangle 2"/>
          <p:cNvSpPr>
            <a:spLocks noGrp="1"/>
          </p:cNvSpPr>
          <p:nvPr>
            <p:ph type="title"/>
          </p:nvPr>
        </p:nvSpPr>
        <p:spPr>
          <a:ln/>
        </p:spPr>
        <p:txBody>
          <a:bodyPr vert="horz" wrap="square" lIns="91440" tIns="45720" rIns="91440" bIns="45720" anchor="b" anchorCtr="0"/>
          <a:lstStyle/>
          <a:p>
            <a:pPr eaLnBrk="1" hangingPunct="1"/>
            <a:r>
              <a:rPr lang="en-US" altLang="zh-CN" dirty="0"/>
              <a:t>Package Visibility</a:t>
            </a:r>
            <a:endParaRPr lang="zh-CN" altLang="en-US" dirty="0"/>
          </a:p>
        </p:txBody>
      </p:sp>
      <p:sp>
        <p:nvSpPr>
          <p:cNvPr id="49156" name="Rectangle 3"/>
          <p:cNvSpPr>
            <a:spLocks noGrp="1"/>
          </p:cNvSpPr>
          <p:nvPr>
            <p:ph idx="1"/>
          </p:nvPr>
        </p:nvSpPr>
        <p:spPr>
          <a:xfrm>
            <a:off x="0" y="1412875"/>
            <a:ext cx="4067175" cy="4800600"/>
          </a:xfrm>
          <a:ln/>
        </p:spPr>
        <p:txBody>
          <a:bodyPr vert="horz" wrap="square" lIns="91440" tIns="45720" rIns="91440" bIns="45720" anchor="t" anchorCtr="0"/>
          <a:lstStyle/>
          <a:p>
            <a:pPr eaLnBrk="1" hangingPunct="1">
              <a:lnSpc>
                <a:spcPct val="90000"/>
              </a:lnSpc>
            </a:pPr>
            <a:r>
              <a:rPr lang="zh-CN" altLang="en-US" dirty="0"/>
              <a:t>用 </a:t>
            </a:r>
            <a:r>
              <a:rPr lang="en-US" altLang="zh-CN" dirty="0"/>
              <a:t>’~’</a:t>
            </a:r>
            <a:r>
              <a:rPr lang="zh-CN" altLang="en-US" dirty="0"/>
              <a:t>指定</a:t>
            </a:r>
            <a:endParaRPr lang="en-US" altLang="zh-CN" dirty="0"/>
          </a:p>
          <a:p>
            <a:pPr lvl="1" eaLnBrk="1" hangingPunct="1">
              <a:lnSpc>
                <a:spcPct val="90000"/>
              </a:lnSpc>
            </a:pPr>
            <a:r>
              <a:rPr lang="zh-CN" altLang="en-US" dirty="0"/>
              <a:t>介于保护和私有之间</a:t>
            </a:r>
            <a:endParaRPr lang="en-US" altLang="zh-CN" dirty="0"/>
          </a:p>
          <a:p>
            <a:pPr lvl="1" eaLnBrk="1" hangingPunct="1">
              <a:lnSpc>
                <a:spcPct val="90000"/>
              </a:lnSpc>
            </a:pPr>
            <a:r>
              <a:rPr lang="zh-CN" altLang="en-US" dirty="0"/>
              <a:t>具有包可见性属性或操作可以被本包内的其他类直接访问</a:t>
            </a:r>
          </a:p>
          <a:p>
            <a:pPr lvl="1" eaLnBrk="1" hangingPunct="1">
              <a:lnSpc>
                <a:spcPct val="90000"/>
              </a:lnSpc>
            </a:pPr>
            <a:r>
              <a:rPr lang="zh-CN" altLang="en-US" dirty="0"/>
              <a:t>具有包可见性的属性或操作不能被包外的子类访问</a:t>
            </a:r>
          </a:p>
          <a:p>
            <a:pPr lvl="1" eaLnBrk="1" hangingPunct="1">
              <a:lnSpc>
                <a:spcPct val="90000"/>
              </a:lnSpc>
            </a:pPr>
            <a:r>
              <a:rPr lang="zh-CN" altLang="en-US" dirty="0"/>
              <a:t>如图，</a:t>
            </a:r>
            <a:r>
              <a:rPr lang="en-US" altLang="zh-CN" i="1" u="sng" dirty="0"/>
              <a:t>countEntries</a:t>
            </a:r>
            <a:r>
              <a:rPr lang="en-US" altLang="zh-CN" dirty="0"/>
              <a:t> </a:t>
            </a:r>
            <a:r>
              <a:rPr lang="zh-CN" altLang="en-US" dirty="0"/>
              <a:t>操作可以被同包中的任何类调用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ln/>
        </p:spPr>
        <p:txBody>
          <a:bodyPr vert="horz" wrap="square" lIns="91440" tIns="45720" rIns="91440" bIns="45720" anchor="b" anchorCtr="0"/>
          <a:lstStyle/>
          <a:p>
            <a:pPr eaLnBrk="1" hangingPunct="1"/>
            <a:r>
              <a:rPr lang="en-US" altLang="zh-CN" dirty="0"/>
              <a:t>Package Visibility</a:t>
            </a:r>
            <a:endParaRPr lang="zh-CN" altLang="en-US" dirty="0"/>
          </a:p>
        </p:txBody>
      </p:sp>
      <p:sp>
        <p:nvSpPr>
          <p:cNvPr id="50179" name="Rectangle 3"/>
          <p:cNvSpPr>
            <a:spLocks noGrp="1"/>
          </p:cNvSpPr>
          <p:nvPr>
            <p:ph idx="1"/>
          </p:nvPr>
        </p:nvSpPr>
        <p:spPr>
          <a:xfrm>
            <a:off x="0" y="1928813"/>
            <a:ext cx="9144000" cy="4114800"/>
          </a:xfrm>
          <a:ln/>
        </p:spPr>
        <p:txBody>
          <a:bodyPr vert="horz" wrap="square" lIns="91440" tIns="45720" rIns="91440" bIns="45720" anchor="t" anchorCtr="0"/>
          <a:lstStyle/>
          <a:p>
            <a:pPr eaLnBrk="1" hangingPunct="1"/>
            <a:r>
              <a:rPr lang="zh-CN" altLang="en-US" dirty="0"/>
              <a:t>包可见性在实际中最多用于声明一组方法和属性只能在某个包中使用</a:t>
            </a:r>
            <a:endParaRPr lang="en-US" altLang="zh-CN" dirty="0"/>
          </a:p>
          <a:p>
            <a:pPr lvl="1" eaLnBrk="1" hangingPunct="1"/>
            <a:r>
              <a:rPr lang="zh-CN" altLang="en-US" dirty="0"/>
              <a:t>例如，假定在设计一个包含一组实用工具类的包，如果想要在这些类之间复用一些行为，但是不希望对系统的其他部分暴露这些行为，那么可以将它们声明为包可见性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p:cNvPicPr>
          <p:nvPr/>
        </p:nvPicPr>
        <p:blipFill>
          <a:blip r:embed="rId2" cstate="print"/>
          <a:stretch>
            <a:fillRect/>
          </a:stretch>
        </p:blipFill>
        <p:spPr>
          <a:xfrm>
            <a:off x="3851275" y="1773238"/>
            <a:ext cx="5292725" cy="4043362"/>
          </a:xfrm>
          <a:prstGeom prst="rect">
            <a:avLst/>
          </a:prstGeom>
          <a:noFill/>
          <a:ln w="9525">
            <a:noFill/>
          </a:ln>
        </p:spPr>
      </p:pic>
      <p:sp>
        <p:nvSpPr>
          <p:cNvPr id="51203" name="Rectangle 2"/>
          <p:cNvSpPr>
            <a:spLocks noGrp="1"/>
          </p:cNvSpPr>
          <p:nvPr>
            <p:ph type="title"/>
          </p:nvPr>
        </p:nvSpPr>
        <p:spPr>
          <a:ln/>
        </p:spPr>
        <p:txBody>
          <a:bodyPr vert="horz" wrap="square" lIns="91440" tIns="45720" rIns="91440" bIns="45720" anchor="b" anchorCtr="0"/>
          <a:lstStyle/>
          <a:p>
            <a:pPr eaLnBrk="1" hangingPunct="1"/>
            <a:r>
              <a:rPr lang="en-US" altLang="zh-CN" dirty="0"/>
              <a:t>Private Visibility</a:t>
            </a:r>
            <a:endParaRPr lang="zh-CN" altLang="en-US" dirty="0"/>
          </a:p>
        </p:txBody>
      </p:sp>
      <p:sp>
        <p:nvSpPr>
          <p:cNvPr id="51204" name="Rectangle 3"/>
          <p:cNvSpPr>
            <a:spLocks noGrp="1"/>
          </p:cNvSpPr>
          <p:nvPr>
            <p:ph idx="1"/>
          </p:nvPr>
        </p:nvSpPr>
        <p:spPr>
          <a:xfrm>
            <a:off x="468313" y="1412875"/>
            <a:ext cx="3527425" cy="4608513"/>
          </a:xfrm>
          <a:ln/>
        </p:spPr>
        <p:txBody>
          <a:bodyPr vert="horz" wrap="square" lIns="91440" tIns="45720" rIns="91440" bIns="45720" anchor="t" anchorCtr="0"/>
          <a:lstStyle/>
          <a:p>
            <a:pPr eaLnBrk="1" hangingPunct="1">
              <a:lnSpc>
                <a:spcPct val="110000"/>
              </a:lnSpc>
            </a:pPr>
            <a:r>
              <a:rPr lang="zh-CN" altLang="en-US" dirty="0"/>
              <a:t>用</a:t>
            </a:r>
            <a:r>
              <a:rPr lang="en-US" altLang="zh-CN" dirty="0"/>
              <a:t>’-’</a:t>
            </a:r>
            <a:r>
              <a:rPr lang="zh-CN" altLang="en-US" dirty="0"/>
              <a:t>指定</a:t>
            </a:r>
            <a:r>
              <a:rPr lang="en-US" altLang="zh-CN" dirty="0"/>
              <a:t> </a:t>
            </a:r>
          </a:p>
          <a:p>
            <a:pPr lvl="1" eaLnBrk="1" hangingPunct="1">
              <a:lnSpc>
                <a:spcPct val="110000"/>
              </a:lnSpc>
            </a:pPr>
            <a:r>
              <a:rPr lang="zh-CN" altLang="en-US" dirty="0"/>
              <a:t>只有包含该私有属性和方法的类可以看见或使用</a:t>
            </a:r>
          </a:p>
          <a:p>
            <a:pPr lvl="1" eaLnBrk="1" hangingPunct="1">
              <a:lnSpc>
                <a:spcPct val="110000"/>
              </a:lnSpc>
            </a:pPr>
            <a:r>
              <a:rPr lang="zh-CN" altLang="en-US" dirty="0"/>
              <a:t>将元素声明为私有表示系统其他部分不依赖于这些元素</a:t>
            </a:r>
          </a:p>
          <a:p>
            <a:pPr lvl="1" eaLnBrk="1" hangingPunct="1">
              <a:lnSpc>
                <a:spcPct val="110000"/>
              </a:lnSpc>
            </a:pPr>
            <a:r>
              <a:rPr lang="zh-CN" altLang="en-US" dirty="0"/>
              <a:t>通常</a:t>
            </a:r>
            <a:r>
              <a:rPr lang="zh-CN" altLang="en-US" dirty="0">
                <a:solidFill>
                  <a:schemeClr val="accent2"/>
                </a:solidFill>
              </a:rPr>
              <a:t>属性</a:t>
            </a:r>
            <a:r>
              <a:rPr lang="zh-CN" altLang="en-US" dirty="0"/>
              <a:t>声明为私有或保护的</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p:cNvPicPr>
            <a:picLocks noChangeAspect="1"/>
          </p:cNvPicPr>
          <p:nvPr/>
        </p:nvPicPr>
        <p:blipFill>
          <a:blip r:embed="rId2" cstate="print"/>
          <a:stretch>
            <a:fillRect/>
          </a:stretch>
        </p:blipFill>
        <p:spPr>
          <a:xfrm>
            <a:off x="971550" y="404813"/>
            <a:ext cx="8172450" cy="5545137"/>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1071563" y="0"/>
            <a:ext cx="7793037" cy="1071563"/>
          </a:xfrm>
          <a:ln/>
        </p:spPr>
        <p:txBody>
          <a:bodyPr vert="horz" wrap="square" lIns="91440" tIns="45720" rIns="91440" bIns="45720" anchor="b" anchorCtr="0"/>
          <a:lstStyle/>
          <a:p>
            <a:pPr eaLnBrk="1" hangingPunct="1"/>
            <a:r>
              <a:rPr lang="zh-CN" altLang="en-US" dirty="0"/>
              <a:t>类的静态部分</a:t>
            </a:r>
          </a:p>
        </p:txBody>
      </p:sp>
      <p:sp>
        <p:nvSpPr>
          <p:cNvPr id="53251" name="Rectangle 3"/>
          <p:cNvSpPr>
            <a:spLocks noGrp="1"/>
          </p:cNvSpPr>
          <p:nvPr>
            <p:ph idx="1"/>
          </p:nvPr>
        </p:nvSpPr>
        <p:spPr>
          <a:xfrm>
            <a:off x="214313" y="1214438"/>
            <a:ext cx="8929687" cy="2505075"/>
          </a:xfrm>
          <a:ln/>
        </p:spPr>
        <p:txBody>
          <a:bodyPr vert="horz" wrap="square" lIns="91440" tIns="45720" rIns="91440" bIns="45720" anchor="t" anchorCtr="0"/>
          <a:lstStyle/>
          <a:p>
            <a:pPr eaLnBrk="1" hangingPunct="1"/>
            <a:r>
              <a:rPr lang="en-US" altLang="zh-CN" dirty="0"/>
              <a:t>UML</a:t>
            </a:r>
            <a:r>
              <a:rPr lang="zh-CN" altLang="en-US" dirty="0"/>
              <a:t>中</a:t>
            </a:r>
            <a:r>
              <a:rPr lang="en-US" altLang="zh-CN" dirty="0"/>
              <a:t>,</a:t>
            </a:r>
            <a:r>
              <a:rPr lang="zh-CN" altLang="en-US" dirty="0"/>
              <a:t>操作、属性甚至类都可以声明为静态的（</a:t>
            </a:r>
            <a:r>
              <a:rPr lang="en-US" altLang="zh-CN" dirty="0"/>
              <a:t>static</a:t>
            </a:r>
            <a:r>
              <a:rPr lang="zh-CN" altLang="en-US" dirty="0"/>
              <a:t>）</a:t>
            </a:r>
          </a:p>
          <a:p>
            <a:pPr lvl="1" eaLnBrk="1" hangingPunct="1"/>
            <a:r>
              <a:rPr lang="zh-CN" altLang="en-US" dirty="0">
                <a:solidFill>
                  <a:schemeClr val="accent2"/>
                </a:solidFill>
              </a:rPr>
              <a:t>类</a:t>
            </a:r>
            <a:r>
              <a:rPr lang="zh-CN" altLang="en-US" dirty="0"/>
              <a:t>的属性和操作 </a:t>
            </a:r>
            <a:r>
              <a:rPr lang="en-US" altLang="zh-CN" dirty="0"/>
              <a:t>vs. </a:t>
            </a:r>
            <a:r>
              <a:rPr lang="zh-CN" altLang="en-US" dirty="0">
                <a:solidFill>
                  <a:schemeClr val="accent2"/>
                </a:solidFill>
              </a:rPr>
              <a:t>对象</a:t>
            </a:r>
            <a:r>
              <a:rPr lang="zh-CN" altLang="en-US" dirty="0"/>
              <a:t>的属性和操作</a:t>
            </a:r>
          </a:p>
          <a:p>
            <a:pPr lvl="1" eaLnBrk="1" hangingPunct="1"/>
            <a:r>
              <a:rPr lang="zh-CN" altLang="en-US" dirty="0"/>
              <a:t>类的属性和操作与该类本身相关，不与对象的生命期相关，所有对象共享类的属性和操作</a:t>
            </a:r>
          </a:p>
          <a:p>
            <a:pPr lvl="1" eaLnBrk="1" hangingPunct="1"/>
            <a:r>
              <a:rPr lang="en-US" altLang="zh-CN" dirty="0"/>
              <a:t>UML</a:t>
            </a:r>
            <a:r>
              <a:rPr lang="zh-CN" altLang="en-US" dirty="0"/>
              <a:t>中，给属性和方法加下划线将其声明为静态的</a:t>
            </a:r>
          </a:p>
        </p:txBody>
      </p:sp>
      <p:pic>
        <p:nvPicPr>
          <p:cNvPr id="53252" name="Picture 4"/>
          <p:cNvPicPr>
            <a:picLocks noChangeAspect="1"/>
          </p:cNvPicPr>
          <p:nvPr/>
        </p:nvPicPr>
        <p:blipFill>
          <a:blip r:embed="rId2" cstate="print"/>
          <a:stretch>
            <a:fillRect/>
          </a:stretch>
        </p:blipFill>
        <p:spPr>
          <a:xfrm>
            <a:off x="1143000" y="4143375"/>
            <a:ext cx="6191250" cy="27146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zh-CN" altLang="en-US" sz="4800" dirty="0">
              <a:sym typeface="+mn-ea"/>
            </a:endParaRPr>
          </a:p>
          <a:p>
            <a:pPr marL="0" indent="0">
              <a:buNone/>
            </a:pPr>
            <a:endParaRPr lang="zh-CN" altLang="en-US" sz="4800" dirty="0">
              <a:sym typeface="+mn-ea"/>
            </a:endParaRPr>
          </a:p>
          <a:p>
            <a:pPr marL="0" indent="0">
              <a:buNone/>
            </a:pPr>
            <a:r>
              <a:rPr lang="zh-CN" altLang="en-US" sz="4800" dirty="0">
                <a:sym typeface="+mn-ea"/>
              </a:rPr>
              <a:t> </a:t>
            </a:r>
            <a:r>
              <a:rPr lang="en-US" altLang="zh-CN" sz="4800" dirty="0">
                <a:sym typeface="+mn-ea"/>
              </a:rPr>
              <a:t>   </a:t>
            </a:r>
            <a:r>
              <a:rPr lang="zh-CN" altLang="en-US" sz="4800" dirty="0">
                <a:sym typeface="+mn-ea"/>
              </a:rPr>
              <a:t>类之间的组合关系</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ln/>
        </p:spPr>
        <p:txBody>
          <a:bodyPr vert="horz" wrap="square" lIns="91440" tIns="45720" rIns="91440" bIns="45720" anchor="b" anchorCtr="0"/>
          <a:lstStyle/>
          <a:p>
            <a:r>
              <a:rPr lang="zh-CN" altLang="en-US" dirty="0"/>
              <a:t>类之间关系总结</a:t>
            </a:r>
          </a:p>
        </p:txBody>
      </p:sp>
      <p:pic>
        <p:nvPicPr>
          <p:cNvPr id="54275" name="Picture 2"/>
          <p:cNvPicPr>
            <a:picLocks noGrp="1" noChangeAspect="1"/>
          </p:cNvPicPr>
          <p:nvPr>
            <p:ph idx="1"/>
          </p:nvPr>
        </p:nvPicPr>
        <p:blipFill>
          <a:blip r:embed="rId2" cstate="print"/>
          <a:srcRect/>
          <a:stretch>
            <a:fillRect/>
          </a:stretch>
        </p:blipFill>
        <p:spPr>
          <a:xfrm>
            <a:off x="0" y="1989138"/>
            <a:ext cx="8820150" cy="4392612"/>
          </a:xfr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组成结构图练习</a:t>
            </a:r>
          </a:p>
        </p:txBody>
      </p:sp>
      <p:sp>
        <p:nvSpPr>
          <p:cNvPr id="3" name="内容占位符 2"/>
          <p:cNvSpPr>
            <a:spLocks noGrp="1"/>
          </p:cNvSpPr>
          <p:nvPr>
            <p:ph idx="1"/>
          </p:nvPr>
        </p:nvSpPr>
        <p:spPr/>
        <p:txBody>
          <a:bodyPr/>
          <a:lstStyle/>
          <a:p>
            <a:r>
              <a:rPr lang="zh-CN" altLang="en-US" dirty="0"/>
              <a:t>建立一杂志类</a:t>
            </a:r>
            <a:r>
              <a:rPr lang="en-US" altLang="zh-CN" dirty="0"/>
              <a:t>( magazine)</a:t>
            </a:r>
            <a:r>
              <a:rPr lang="zh-CN" altLang="en-US" dirty="0"/>
              <a:t>的组成结构图要考虑到杂志中的</a:t>
            </a:r>
            <a:r>
              <a:rPr lang="en-US" altLang="zh-CN" dirty="0"/>
              <a:t>Table of Contents ( </a:t>
            </a:r>
            <a:r>
              <a:rPr lang="zh-CN" altLang="en-US" dirty="0"/>
              <a:t>目录</a:t>
            </a:r>
            <a:r>
              <a:rPr lang="en-US" altLang="zh-CN" dirty="0"/>
              <a:t>)</a:t>
            </a:r>
            <a:r>
              <a:rPr lang="zh-CN" altLang="en-US" dirty="0"/>
              <a:t>、</a:t>
            </a:r>
            <a:r>
              <a:rPr lang="en-US" altLang="zh-CN" dirty="0"/>
              <a:t>Editorial(</a:t>
            </a:r>
            <a:r>
              <a:rPr lang="zh-CN" altLang="en-US" dirty="0"/>
              <a:t>社论</a:t>
            </a:r>
            <a:r>
              <a:rPr lang="en-US" altLang="zh-CN" dirty="0"/>
              <a:t>)</a:t>
            </a:r>
            <a:r>
              <a:rPr lang="zh-CN" altLang="en-US" dirty="0"/>
              <a:t>、</a:t>
            </a:r>
            <a:r>
              <a:rPr lang="en-US" altLang="zh-CN" dirty="0"/>
              <a:t>Article(</a:t>
            </a:r>
            <a:r>
              <a:rPr lang="zh-CN" altLang="en-US" dirty="0"/>
              <a:t>一般文章</a:t>
            </a:r>
            <a:r>
              <a:rPr lang="en-US" altLang="zh-CN" dirty="0"/>
              <a:t>)</a:t>
            </a:r>
            <a:r>
              <a:rPr lang="zh-CN" altLang="en-US" dirty="0"/>
              <a:t>、</a:t>
            </a:r>
            <a:r>
              <a:rPr lang="en-US" altLang="zh-CN" dirty="0"/>
              <a:t>Column(</a:t>
            </a:r>
            <a:r>
              <a:rPr lang="zh-CN" altLang="en-US" dirty="0"/>
              <a:t>专栏</a:t>
            </a:r>
            <a:r>
              <a:rPr lang="en-US" altLang="zh-CN" dirty="0"/>
              <a:t>)</a:t>
            </a:r>
            <a:r>
              <a:rPr lang="zh-CN"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b" anchorCtr="0"/>
          <a:lstStyle/>
          <a:p>
            <a:pPr eaLnBrk="1" hangingPunct="1"/>
            <a:r>
              <a:rPr lang="en-US" altLang="zh-CN" b="1" dirty="0"/>
              <a:t>Composites</a:t>
            </a:r>
            <a:r>
              <a:rPr lang="zh-CN" altLang="en-US" b="1" dirty="0"/>
              <a:t>（组和）</a:t>
            </a:r>
            <a:endParaRPr lang="en-US" altLang="zh-CN" dirty="0"/>
          </a:p>
        </p:txBody>
      </p:sp>
      <p:sp>
        <p:nvSpPr>
          <p:cNvPr id="9219" name="Rectangle 3"/>
          <p:cNvSpPr>
            <a:spLocks noGrp="1"/>
          </p:cNvSpPr>
          <p:nvPr>
            <p:ph idx="1"/>
          </p:nvPr>
        </p:nvSpPr>
        <p:spPr>
          <a:xfrm>
            <a:off x="0" y="2017713"/>
            <a:ext cx="8955088" cy="4114800"/>
          </a:xfrm>
          <a:ln/>
        </p:spPr>
        <p:txBody>
          <a:bodyPr vert="horz" wrap="square" lIns="91440" tIns="45720" rIns="91440" bIns="45720" anchor="t" anchorCtr="0"/>
          <a:lstStyle/>
          <a:p>
            <a:pPr eaLnBrk="1" hangingPunct="1"/>
            <a:r>
              <a:rPr lang="en-US" altLang="zh-CN" dirty="0"/>
              <a:t>A </a:t>
            </a:r>
            <a:r>
              <a:rPr lang="en-US" altLang="zh-CN" b="1" dirty="0"/>
              <a:t>composite </a:t>
            </a:r>
            <a:r>
              <a:rPr lang="en-US" altLang="zh-CN" dirty="0"/>
              <a:t>is a strong type of aggregation. Each component in a composite can belong to just one whole.</a:t>
            </a:r>
          </a:p>
          <a:p>
            <a:pPr eaLnBrk="1" hangingPunct="1"/>
            <a:endParaRPr lang="en-US" altLang="zh-CN" dirty="0"/>
          </a:p>
        </p:txBody>
      </p:sp>
      <p:pic>
        <p:nvPicPr>
          <p:cNvPr id="9220" name="Picture 4"/>
          <p:cNvPicPr>
            <a:picLocks noChangeAspect="1"/>
          </p:cNvPicPr>
          <p:nvPr/>
        </p:nvPicPr>
        <p:blipFill>
          <a:blip r:embed="rId2" cstate="print"/>
          <a:stretch>
            <a:fillRect/>
          </a:stretch>
        </p:blipFill>
        <p:spPr>
          <a:xfrm>
            <a:off x="2267268" y="3429000"/>
            <a:ext cx="3795712" cy="32131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组合（成）结构图</a:t>
            </a:r>
          </a:p>
        </p:txBody>
      </p:sp>
      <p:sp>
        <p:nvSpPr>
          <p:cNvPr id="3" name="内容占位符 2"/>
          <p:cNvSpPr>
            <a:spLocks noGrp="1"/>
          </p:cNvSpPr>
          <p:nvPr>
            <p:ph idx="1"/>
          </p:nvPr>
        </p:nvSpPr>
        <p:spPr>
          <a:xfrm>
            <a:off x="755576" y="1772816"/>
            <a:ext cx="7772400" cy="4114800"/>
          </a:xfrm>
        </p:spPr>
        <p:txBody>
          <a:bodyPr/>
          <a:lstStyle/>
          <a:p>
            <a:endParaRPr lang="zh-CN" altLang="en-US" dirty="0"/>
          </a:p>
          <a:p>
            <a:pPr marL="0" indent="0">
              <a:buNone/>
            </a:pPr>
            <a:r>
              <a:rPr lang="zh-CN" altLang="en-US" sz="4800" dirty="0"/>
              <a:t>组合结构图描述组合关系，也就是描述一个类的内部各组成部分之间的关系</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b" anchorCtr="0"/>
          <a:lstStyle/>
          <a:p>
            <a:r>
              <a:rPr lang="zh-CN" altLang="en-US" dirty="0"/>
              <a:t>组合（成）结构图</a:t>
            </a:r>
          </a:p>
        </p:txBody>
      </p:sp>
      <p:sp>
        <p:nvSpPr>
          <p:cNvPr id="10243" name="Rectangle 3"/>
          <p:cNvSpPr>
            <a:spLocks noGrp="1"/>
          </p:cNvSpPr>
          <p:nvPr>
            <p:ph idx="1"/>
          </p:nvPr>
        </p:nvSpPr>
        <p:spPr>
          <a:xfrm>
            <a:off x="250825" y="1700213"/>
            <a:ext cx="8893175" cy="4800600"/>
          </a:xfrm>
          <a:ln/>
        </p:spPr>
        <p:txBody>
          <a:bodyPr vert="horz" wrap="square" lIns="91440" tIns="45720" rIns="91440" bIns="45720" anchor="t" anchorCtr="0"/>
          <a:lstStyle/>
          <a:p>
            <a:pPr marL="0" indent="0">
              <a:buNone/>
            </a:pPr>
            <a:r>
              <a:rPr lang="zh-CN" altLang="en-US" dirty="0"/>
              <a:t>组合结构非常适合某些特定情景下的建模</a:t>
            </a:r>
            <a:endParaRPr lang="en-US" altLang="zh-CN" dirty="0"/>
          </a:p>
          <a:p>
            <a:pPr marL="457200" lvl="1" indent="0">
              <a:buNone/>
            </a:pPr>
            <a:r>
              <a:rPr lang="zh-CN" altLang="en-US" dirty="0"/>
              <a:t>内部结构</a:t>
            </a:r>
          </a:p>
          <a:p>
            <a:pPr marL="914400" lvl="2" indent="0">
              <a:buNone/>
            </a:pPr>
            <a:r>
              <a:rPr lang="zh-CN" altLang="en-US" dirty="0"/>
              <a:t>显示一个类中包含的组成部分以及这些部分之间的关系</a:t>
            </a:r>
          </a:p>
          <a:p>
            <a:pPr marL="914400" lvl="2" indent="0">
              <a:buNone/>
            </a:pPr>
            <a:r>
              <a:rPr lang="zh-CN" altLang="en-US" dirty="0"/>
              <a:t>由此可以显示上下文敏感的关系，或者在包含类中才有的关系</a:t>
            </a:r>
            <a:endParaRPr lang="en-US" altLang="zh-CN" dirty="0"/>
          </a:p>
          <a:p>
            <a:pPr marL="457200" lvl="1" indent="0">
              <a:buNone/>
            </a:pPr>
            <a:r>
              <a:rPr lang="zh-CN" altLang="en-US" dirty="0"/>
              <a:t>端口（</a:t>
            </a:r>
            <a:r>
              <a:rPr lang="en-US" altLang="zh-CN" dirty="0"/>
              <a:t>Ports</a:t>
            </a:r>
            <a:r>
              <a:rPr lang="zh-CN" altLang="en-US" dirty="0"/>
              <a:t>）</a:t>
            </a:r>
          </a:p>
          <a:p>
            <a:pPr marL="914400" lvl="2" indent="0">
              <a:buNone/>
            </a:pPr>
            <a:r>
              <a:rPr lang="zh-CN" altLang="en-US" dirty="0"/>
              <a:t>显示如何在系统中通过端口使用一个类</a:t>
            </a:r>
            <a:endParaRPr lang="en-US" altLang="zh-CN" dirty="0"/>
          </a:p>
          <a:p>
            <a:pPr marL="457200" lvl="1" indent="0">
              <a:buNone/>
            </a:pPr>
            <a:r>
              <a:rPr lang="zh-CN" altLang="en-US" dirty="0"/>
              <a:t>协作（</a:t>
            </a:r>
            <a:r>
              <a:rPr lang="en-US" altLang="zh-CN" dirty="0"/>
              <a:t>Collaborations</a:t>
            </a:r>
            <a:r>
              <a:rPr lang="zh-CN" altLang="en-US" dirty="0"/>
              <a:t>）</a:t>
            </a:r>
          </a:p>
          <a:p>
            <a:pPr marL="914400" lvl="2" indent="0">
              <a:buNone/>
            </a:pPr>
            <a:r>
              <a:rPr lang="zh-CN" altLang="en-US" dirty="0"/>
              <a:t>显示软件中的设计模式，或者对象如何协作达成一个目标</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4213" y="214313"/>
            <a:ext cx="8259762" cy="982662"/>
          </a:xfrm>
          <a:ln/>
        </p:spPr>
        <p:txBody>
          <a:bodyPr vert="horz" wrap="square" lIns="91440" tIns="45720" rIns="91440" bIns="45720" anchor="b" anchorCtr="0"/>
          <a:lstStyle/>
          <a:p>
            <a:r>
              <a:rPr lang="zh-CN" altLang="en-US" dirty="0"/>
              <a:t>内部结构</a:t>
            </a:r>
          </a:p>
        </p:txBody>
      </p:sp>
      <p:sp>
        <p:nvSpPr>
          <p:cNvPr id="11267" name="Rectangle 3"/>
          <p:cNvSpPr>
            <a:spLocks noGrp="1"/>
          </p:cNvSpPr>
          <p:nvPr>
            <p:ph idx="1"/>
          </p:nvPr>
        </p:nvSpPr>
        <p:spPr>
          <a:xfrm>
            <a:off x="0" y="1844675"/>
            <a:ext cx="9144000" cy="5013325"/>
          </a:xfrm>
          <a:ln/>
        </p:spPr>
        <p:txBody>
          <a:bodyPr vert="horz" wrap="square" lIns="91440" tIns="45720" rIns="91440" bIns="45720" anchor="t" anchorCtr="0"/>
          <a:lstStyle/>
          <a:p>
            <a:r>
              <a:rPr lang="zh-CN" altLang="en-US" dirty="0"/>
              <a:t>组合结构是表示类之间“拥有”关系的又一种方法</a:t>
            </a:r>
            <a:endParaRPr lang="en-US" altLang="zh-CN" dirty="0"/>
          </a:p>
          <a:p>
            <a:pPr lvl="1"/>
            <a:r>
              <a:rPr lang="en-US" altLang="zh-CN" dirty="0"/>
              <a:t>composition ("contains a").</a:t>
            </a:r>
          </a:p>
          <a:p>
            <a:r>
              <a:rPr lang="zh-CN" altLang="en-US" dirty="0"/>
              <a:t>类图不能描述的情况</a:t>
            </a:r>
          </a:p>
          <a:p>
            <a:pPr lvl="1"/>
            <a:r>
              <a:rPr lang="zh-CN" altLang="en-US" dirty="0"/>
              <a:t>说明类的内部结构时，类包含的组成部分之间的关系只有在这个类的内部结构中才存在，因此被看作是上下文敏感的关系</a:t>
            </a:r>
          </a:p>
          <a:p>
            <a:pPr lvl="1"/>
            <a:r>
              <a:rPr lang="zh-CN" altLang="en-US" dirty="0"/>
              <a:t>例如：假设一个</a:t>
            </a:r>
            <a:r>
              <a:rPr lang="en-US" altLang="zh-CN" i="1" u="sng" dirty="0"/>
              <a:t>BlogEntry</a:t>
            </a:r>
            <a:r>
              <a:rPr lang="zh-CN" altLang="en-US" dirty="0"/>
              <a:t>包含一个</a:t>
            </a:r>
            <a:r>
              <a:rPr lang="en-US" altLang="zh-CN" i="1" u="sng" dirty="0"/>
              <a:t>Introduction</a:t>
            </a:r>
            <a:r>
              <a:rPr lang="zh-CN" altLang="en-US" dirty="0"/>
              <a:t>和一个</a:t>
            </a:r>
            <a:r>
              <a:rPr lang="en-US" altLang="zh-CN" i="1" u="sng" dirty="0"/>
              <a:t>MainBody</a:t>
            </a:r>
            <a:r>
              <a:rPr lang="zh-CN" altLang="en-US" dirty="0"/>
              <a:t>；我们希望每个</a:t>
            </a:r>
            <a:r>
              <a:rPr lang="en-US" altLang="zh-CN" dirty="0"/>
              <a:t>introduction</a:t>
            </a:r>
            <a:r>
              <a:rPr lang="zh-CN" altLang="en-US" dirty="0"/>
              <a:t>保存一个到自己对应的</a:t>
            </a:r>
            <a:r>
              <a:rPr lang="en-US" altLang="zh-CN" dirty="0"/>
              <a:t>mainbody</a:t>
            </a:r>
            <a:r>
              <a:rPr lang="zh-CN" altLang="en-US" dirty="0"/>
              <a:t>的引用，如何用类图对此建模？</a:t>
            </a:r>
            <a:endParaRPr lang="zh-CN" altLang="en-US" i="1" u="sng"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ljY2JhNmU1ZDdiYTYxMDY0NWZlN2I3Yzg5NGE4YjQ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38</TotalTime>
  <Words>2182</Words>
  <Application>Microsoft Office PowerPoint</Application>
  <PresentationFormat>全屏显示(4:3)</PresentationFormat>
  <Paragraphs>212</Paragraphs>
  <Slides>51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51</vt:i4>
      </vt:variant>
    </vt:vector>
  </HeadingPairs>
  <TitlesOfParts>
    <vt:vector size="55" baseType="lpstr">
      <vt:lpstr>Arial</vt:lpstr>
      <vt:lpstr>Tahoma</vt:lpstr>
      <vt:lpstr>Wingdings</vt:lpstr>
      <vt:lpstr>Blends</vt:lpstr>
      <vt:lpstr> </vt:lpstr>
      <vt:lpstr>Aggregations（聚集）</vt:lpstr>
      <vt:lpstr>PowerPoint 演示文稿</vt:lpstr>
      <vt:lpstr>Constraints on Aggregations </vt:lpstr>
      <vt:lpstr>PowerPoint 演示文稿</vt:lpstr>
      <vt:lpstr>Composites（组和）</vt:lpstr>
      <vt:lpstr>组合（成）结构图</vt:lpstr>
      <vt:lpstr>组合（成）结构图</vt:lpstr>
      <vt:lpstr>内部结构</vt:lpstr>
      <vt:lpstr>内部结构</vt:lpstr>
      <vt:lpstr>内部结构</vt:lpstr>
      <vt:lpstr>内部结构</vt:lpstr>
      <vt:lpstr>内部结构</vt:lpstr>
      <vt:lpstr>Parts of a Class</vt:lpstr>
      <vt:lpstr>Parts of a Class</vt:lpstr>
      <vt:lpstr>Parts of a Class</vt:lpstr>
      <vt:lpstr>Connectors</vt:lpstr>
      <vt:lpstr>Connectors</vt:lpstr>
      <vt:lpstr>Properties</vt:lpstr>
      <vt:lpstr>包含部分之间的复杂关系</vt:lpstr>
      <vt:lpstr>内部结构实例</vt:lpstr>
      <vt:lpstr>PowerPoint 演示文稿</vt:lpstr>
      <vt:lpstr>Ports 端口</vt:lpstr>
      <vt:lpstr>端口</vt:lpstr>
      <vt:lpstr>端口</vt:lpstr>
      <vt:lpstr>端口</vt:lpstr>
      <vt:lpstr>Collaborations 协作</vt:lpstr>
      <vt:lpstr>协作</vt:lpstr>
      <vt:lpstr>协作</vt:lpstr>
      <vt:lpstr>协作</vt:lpstr>
      <vt:lpstr>协作</vt:lpstr>
      <vt:lpstr>协作</vt:lpstr>
      <vt:lpstr>Interfaces 接口</vt:lpstr>
      <vt:lpstr>接口</vt:lpstr>
      <vt:lpstr>接口</vt:lpstr>
      <vt:lpstr>接口</vt:lpstr>
      <vt:lpstr>接口</vt:lpstr>
      <vt:lpstr>PowerPoint 演示文稿</vt:lpstr>
      <vt:lpstr>PowerPoint 演示文稿</vt:lpstr>
      <vt:lpstr>PowerPoint 演示文稿</vt:lpstr>
      <vt:lpstr>Visibility 可见性</vt:lpstr>
      <vt:lpstr>Public Visibility</vt:lpstr>
      <vt:lpstr>Public Visibility</vt:lpstr>
      <vt:lpstr>Protected Visibility</vt:lpstr>
      <vt:lpstr>Package Visibility</vt:lpstr>
      <vt:lpstr>Package Visibility</vt:lpstr>
      <vt:lpstr>Private Visibility</vt:lpstr>
      <vt:lpstr>PowerPoint 演示文稿</vt:lpstr>
      <vt:lpstr>类的静态部分</vt:lpstr>
      <vt:lpstr>类之间关系总结</vt:lpstr>
      <vt:lpstr>组成结构图练习</vt:lpstr>
    </vt:vector>
  </TitlesOfParts>
  <Company>nwu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UML</dc:title>
  <dc:creator>guo</dc:creator>
  <cp:lastModifiedBy>Maxbao</cp:lastModifiedBy>
  <cp:revision>46</cp:revision>
  <dcterms:created xsi:type="dcterms:W3CDTF">2011-08-29T08:47:25Z</dcterms:created>
  <dcterms:modified xsi:type="dcterms:W3CDTF">2023-12-28T14:57:29Z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E30159BCD5F9475B97A5955DBEE6243D</vt:lpwstr>
  </property>
  <property fmtid="{D5CDD505-2E9C-101B-9397-08002B2CF9AE}" pid="3" name="KSOProductBuildVer">
    <vt:lpwstr>2052-11.1.0.12358</vt:lpwstr>
  </property>
  <property fmtid="{D5CDD505-2E9C-101B-9397-08002B2CF9AE}" pid="4" name="MSIP_Label_defa4170-0d19-0005-0004-bc88714345d2_Enabled">
    <vt:lpwstr>true</vt:lpwstr>
  </property>
  <property fmtid="{D5CDD505-2E9C-101B-9397-08002B2CF9AE}" pid="5" name="MSIP_Label_defa4170-0d19-0005-0004-bc88714345d2_SetDate">
    <vt:lpwstr>2023-12-28T14:40:44Z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767d9d23-86e1-443f-b911-b06abf3f921b</vt:lpwstr>
  </property>
  <property fmtid="{D5CDD505-2E9C-101B-9397-08002B2CF9AE}" pid="9" name="MSIP_Label_defa4170-0d19-0005-0004-bc88714345d2_ActionId">
    <vt:lpwstr>743ef247-6afd-4914-a5e4-ec8ab7ed7d19</vt:lpwstr>
  </property>
  <property fmtid="{D5CDD505-2E9C-101B-9397-08002B2CF9AE}" pid="10" name="MSIP_Label_defa4170-0d19-0005-0004-bc88714345d2_ContentBits">
    <vt:lpwstr>0</vt:lpwstr>
  </property>
</Properties>
</file>