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  <p:sldMasterId id="2147483716" r:id="rId2"/>
  </p:sldMasterIdLst>
  <p:notesMasterIdLst>
    <p:notesMasterId r:id="rId59"/>
  </p:notesMasterIdLst>
  <p:sldIdLst>
    <p:sldId id="256" r:id="rId3"/>
    <p:sldId id="305" r:id="rId4"/>
    <p:sldId id="596" r:id="rId5"/>
    <p:sldId id="598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35" r:id="rId20"/>
    <p:sldId id="636" r:id="rId21"/>
    <p:sldId id="612" r:id="rId22"/>
    <p:sldId id="613" r:id="rId23"/>
    <p:sldId id="619" r:id="rId24"/>
    <p:sldId id="614" r:id="rId25"/>
    <p:sldId id="617" r:id="rId26"/>
    <p:sldId id="618" r:id="rId27"/>
    <p:sldId id="616" r:id="rId28"/>
    <p:sldId id="620" r:id="rId29"/>
    <p:sldId id="637" r:id="rId30"/>
    <p:sldId id="638" r:id="rId31"/>
    <p:sldId id="639" r:id="rId32"/>
    <p:sldId id="641" r:id="rId33"/>
    <p:sldId id="644" r:id="rId34"/>
    <p:sldId id="642" r:id="rId35"/>
    <p:sldId id="643" r:id="rId36"/>
    <p:sldId id="645" r:id="rId37"/>
    <p:sldId id="626" r:id="rId38"/>
    <p:sldId id="627" r:id="rId39"/>
    <p:sldId id="628" r:id="rId40"/>
    <p:sldId id="629" r:id="rId41"/>
    <p:sldId id="630" r:id="rId42"/>
    <p:sldId id="631" r:id="rId43"/>
    <p:sldId id="632" r:id="rId44"/>
    <p:sldId id="633" r:id="rId45"/>
    <p:sldId id="634" r:id="rId46"/>
    <p:sldId id="646" r:id="rId47"/>
    <p:sldId id="647" r:id="rId48"/>
    <p:sldId id="648" r:id="rId49"/>
    <p:sldId id="649" r:id="rId50"/>
    <p:sldId id="650" r:id="rId51"/>
    <p:sldId id="652" r:id="rId52"/>
    <p:sldId id="653" r:id="rId53"/>
    <p:sldId id="651" r:id="rId54"/>
    <p:sldId id="654" r:id="rId55"/>
    <p:sldId id="655" r:id="rId56"/>
    <p:sldId id="656" r:id="rId57"/>
    <p:sldId id="597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33CC"/>
    <a:srgbClr val="CCCCFF"/>
    <a:srgbClr val="3366CC"/>
    <a:srgbClr val="CCECFF"/>
    <a:srgbClr val="0066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AE2D4-2179-4B99-A14B-FDF0CEC8FB71}" v="2" dt="2023-12-19T06:05:55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7853" autoAdjust="0"/>
  </p:normalViewPr>
  <p:slideViewPr>
    <p:cSldViewPr snapToGrid="0">
      <p:cViewPr>
        <p:scale>
          <a:sx n="108" d="100"/>
          <a:sy n="108" d="100"/>
        </p:scale>
        <p:origin x="102" y="2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90"/>
    </p:cViewPr>
  </p:sorterViewPr>
  <p:notesViewPr>
    <p:cSldViewPr snapToGrid="0">
      <p:cViewPr varScale="1">
        <p:scale>
          <a:sx n="87" d="100"/>
          <a:sy n="87" d="100"/>
        </p:scale>
        <p:origin x="29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bao" userId="60f87d71-f48e-426d-9a55-4766703778a1" providerId="ADAL" clId="{652AE2D4-2179-4B99-A14B-FDF0CEC8FB71}"/>
    <pc:docChg chg="undo custSel modSld">
      <pc:chgData name="Maxbao" userId="60f87d71-f48e-426d-9a55-4766703778a1" providerId="ADAL" clId="{652AE2D4-2179-4B99-A14B-FDF0CEC8FB71}" dt="2023-12-19T07:52:20.581" v="14" actId="113"/>
      <pc:docMkLst>
        <pc:docMk/>
      </pc:docMkLst>
      <pc:sldChg chg="modSp">
        <pc:chgData name="Maxbao" userId="60f87d71-f48e-426d-9a55-4766703778a1" providerId="ADAL" clId="{652AE2D4-2179-4B99-A14B-FDF0CEC8FB71}" dt="2023-12-19T06:05:40.787" v="0" actId="113"/>
        <pc:sldMkLst>
          <pc:docMk/>
          <pc:sldMk cId="415573030" sldId="598"/>
        </pc:sldMkLst>
        <pc:spChg chg="mod">
          <ac:chgData name="Maxbao" userId="60f87d71-f48e-426d-9a55-4766703778a1" providerId="ADAL" clId="{652AE2D4-2179-4B99-A14B-FDF0CEC8FB71}" dt="2023-12-19T06:05:40.787" v="0" actId="113"/>
          <ac:spMkLst>
            <pc:docMk/>
            <pc:sldMk cId="415573030" sldId="598"/>
            <ac:spMk id="15" creationId="{595D8DEE-3A9C-BD66-61C1-2D67EEBBC07F}"/>
          </ac:spMkLst>
        </pc:spChg>
      </pc:sldChg>
      <pc:sldChg chg="modSp mod">
        <pc:chgData name="Maxbao" userId="60f87d71-f48e-426d-9a55-4766703778a1" providerId="ADAL" clId="{652AE2D4-2179-4B99-A14B-FDF0CEC8FB71}" dt="2023-12-19T06:11:47.187" v="1" actId="113"/>
        <pc:sldMkLst>
          <pc:docMk/>
          <pc:sldMk cId="846882505" sldId="600"/>
        </pc:sldMkLst>
        <pc:spChg chg="mod">
          <ac:chgData name="Maxbao" userId="60f87d71-f48e-426d-9a55-4766703778a1" providerId="ADAL" clId="{652AE2D4-2179-4B99-A14B-FDF0CEC8FB71}" dt="2023-12-19T06:11:47.187" v="1" actId="113"/>
          <ac:spMkLst>
            <pc:docMk/>
            <pc:sldMk cId="846882505" sldId="600"/>
            <ac:spMk id="3" creationId="{2D049C55-8D61-1DE4-9B57-AAC8E434F0B8}"/>
          </ac:spMkLst>
        </pc:spChg>
      </pc:sldChg>
      <pc:sldChg chg="modSp mod">
        <pc:chgData name="Maxbao" userId="60f87d71-f48e-426d-9a55-4766703778a1" providerId="ADAL" clId="{652AE2D4-2179-4B99-A14B-FDF0CEC8FB71}" dt="2023-12-19T06:15:06.195" v="3" actId="1036"/>
        <pc:sldMkLst>
          <pc:docMk/>
          <pc:sldMk cId="2835852007" sldId="602"/>
        </pc:sldMkLst>
        <pc:spChg chg="mod">
          <ac:chgData name="Maxbao" userId="60f87d71-f48e-426d-9a55-4766703778a1" providerId="ADAL" clId="{652AE2D4-2179-4B99-A14B-FDF0CEC8FB71}" dt="2023-12-19T06:15:06.195" v="3" actId="1036"/>
          <ac:spMkLst>
            <pc:docMk/>
            <pc:sldMk cId="2835852007" sldId="602"/>
            <ac:spMk id="3" creationId="{5ECBAB8E-9C64-5C8D-0BE4-9857E2E97E62}"/>
          </ac:spMkLst>
        </pc:spChg>
      </pc:sldChg>
      <pc:sldChg chg="modSp mod">
        <pc:chgData name="Maxbao" userId="60f87d71-f48e-426d-9a55-4766703778a1" providerId="ADAL" clId="{652AE2D4-2179-4B99-A14B-FDF0CEC8FB71}" dt="2023-12-19T06:29:58.869" v="5" actId="113"/>
        <pc:sldMkLst>
          <pc:docMk/>
          <pc:sldMk cId="2255745651" sldId="607"/>
        </pc:sldMkLst>
        <pc:spChg chg="mod">
          <ac:chgData name="Maxbao" userId="60f87d71-f48e-426d-9a55-4766703778a1" providerId="ADAL" clId="{652AE2D4-2179-4B99-A14B-FDF0CEC8FB71}" dt="2023-12-19T06:29:58.869" v="5" actId="113"/>
          <ac:spMkLst>
            <pc:docMk/>
            <pc:sldMk cId="2255745651" sldId="607"/>
            <ac:spMk id="3" creationId="{5B284C14-4BD6-D600-DD10-73BDF47DA7BB}"/>
          </ac:spMkLst>
        </pc:spChg>
      </pc:sldChg>
      <pc:sldChg chg="modSp mod">
        <pc:chgData name="Maxbao" userId="60f87d71-f48e-426d-9a55-4766703778a1" providerId="ADAL" clId="{652AE2D4-2179-4B99-A14B-FDF0CEC8FB71}" dt="2023-12-19T06:36:30.744" v="6" actId="113"/>
        <pc:sldMkLst>
          <pc:docMk/>
          <pc:sldMk cId="216494730" sldId="608"/>
        </pc:sldMkLst>
        <pc:spChg chg="mod">
          <ac:chgData name="Maxbao" userId="60f87d71-f48e-426d-9a55-4766703778a1" providerId="ADAL" clId="{652AE2D4-2179-4B99-A14B-FDF0CEC8FB71}" dt="2023-12-19T06:36:30.744" v="6" actId="113"/>
          <ac:spMkLst>
            <pc:docMk/>
            <pc:sldMk cId="216494730" sldId="608"/>
            <ac:spMk id="3" creationId="{5602E348-1B29-2EEB-D2C9-00C00E15D9A2}"/>
          </ac:spMkLst>
        </pc:spChg>
      </pc:sldChg>
      <pc:sldChg chg="modSp mod">
        <pc:chgData name="Maxbao" userId="60f87d71-f48e-426d-9a55-4766703778a1" providerId="ADAL" clId="{652AE2D4-2179-4B99-A14B-FDF0CEC8FB71}" dt="2023-12-19T06:37:12.495" v="7" actId="113"/>
        <pc:sldMkLst>
          <pc:docMk/>
          <pc:sldMk cId="3575469037" sldId="609"/>
        </pc:sldMkLst>
        <pc:spChg chg="mod">
          <ac:chgData name="Maxbao" userId="60f87d71-f48e-426d-9a55-4766703778a1" providerId="ADAL" clId="{652AE2D4-2179-4B99-A14B-FDF0CEC8FB71}" dt="2023-12-19T06:37:12.495" v="7" actId="113"/>
          <ac:spMkLst>
            <pc:docMk/>
            <pc:sldMk cId="3575469037" sldId="609"/>
            <ac:spMk id="3" creationId="{5602E348-1B29-2EEB-D2C9-00C00E15D9A2}"/>
          </ac:spMkLst>
        </pc:spChg>
      </pc:sldChg>
      <pc:sldChg chg="modSp mod">
        <pc:chgData name="Maxbao" userId="60f87d71-f48e-426d-9a55-4766703778a1" providerId="ADAL" clId="{652AE2D4-2179-4B99-A14B-FDF0CEC8FB71}" dt="2023-12-19T07:33:36.026" v="11" actId="113"/>
        <pc:sldMkLst>
          <pc:docMk/>
          <pc:sldMk cId="3890250520" sldId="626"/>
        </pc:sldMkLst>
        <pc:spChg chg="mod">
          <ac:chgData name="Maxbao" userId="60f87d71-f48e-426d-9a55-4766703778a1" providerId="ADAL" clId="{652AE2D4-2179-4B99-A14B-FDF0CEC8FB71}" dt="2023-12-19T07:33:36.026" v="11" actId="113"/>
          <ac:spMkLst>
            <pc:docMk/>
            <pc:sldMk cId="3890250520" sldId="626"/>
            <ac:spMk id="3" creationId="{96AF99A6-7A45-B695-6088-6881AAB1ED0F}"/>
          </ac:spMkLst>
        </pc:spChg>
      </pc:sldChg>
      <pc:sldChg chg="modSp mod">
        <pc:chgData name="Maxbao" userId="60f87d71-f48e-426d-9a55-4766703778a1" providerId="ADAL" clId="{652AE2D4-2179-4B99-A14B-FDF0CEC8FB71}" dt="2023-12-19T07:45:43.094" v="13" actId="113"/>
        <pc:sldMkLst>
          <pc:docMk/>
          <pc:sldMk cId="1445802696" sldId="629"/>
        </pc:sldMkLst>
        <pc:spChg chg="mod">
          <ac:chgData name="Maxbao" userId="60f87d71-f48e-426d-9a55-4766703778a1" providerId="ADAL" clId="{652AE2D4-2179-4B99-A14B-FDF0CEC8FB71}" dt="2023-12-19T07:45:43.094" v="13" actId="113"/>
          <ac:spMkLst>
            <pc:docMk/>
            <pc:sldMk cId="1445802696" sldId="629"/>
            <ac:spMk id="3" creationId="{96AF99A6-7A45-B695-6088-6881AAB1ED0F}"/>
          </ac:spMkLst>
        </pc:spChg>
      </pc:sldChg>
      <pc:sldChg chg="modSp mod">
        <pc:chgData name="Maxbao" userId="60f87d71-f48e-426d-9a55-4766703778a1" providerId="ADAL" clId="{652AE2D4-2179-4B99-A14B-FDF0CEC8FB71}" dt="2023-12-19T07:52:20.581" v="14" actId="113"/>
        <pc:sldMkLst>
          <pc:docMk/>
          <pc:sldMk cId="1669533144" sldId="632"/>
        </pc:sldMkLst>
        <pc:spChg chg="mod">
          <ac:chgData name="Maxbao" userId="60f87d71-f48e-426d-9a55-4766703778a1" providerId="ADAL" clId="{652AE2D4-2179-4B99-A14B-FDF0CEC8FB71}" dt="2023-12-19T07:52:20.581" v="14" actId="113"/>
          <ac:spMkLst>
            <pc:docMk/>
            <pc:sldMk cId="1669533144" sldId="632"/>
            <ac:spMk id="3" creationId="{96AF99A6-7A45-B695-6088-6881AAB1ED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1AA8A-0802-41E8-A06D-C47E41FD92BB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14FA3-2960-41C9-999C-19502E9EBC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1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103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24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65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92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07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73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47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98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98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Strerror</a:t>
            </a:r>
            <a:r>
              <a:rPr lang="zh-CN" altLang="en-US" dirty="0"/>
              <a:t>函数返回一个文本串，描述了和某个</a:t>
            </a:r>
            <a:r>
              <a:rPr lang="en-US" altLang="zh-CN" dirty="0" err="1"/>
              <a:t>errno</a:t>
            </a:r>
            <a:r>
              <a:rPr lang="zh-CN" altLang="en-US" dirty="0"/>
              <a:t>值相关联的错误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794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155C9-4296-4E6A-982E-851185E9A408}" type="slidenum">
              <a:rPr lang="zh-CN" altLang="en-US" smtClean="0">
                <a:solidFill>
                  <a:prstClr val="black"/>
                </a:solidFill>
              </a:rPr>
              <a:t>56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734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87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1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0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4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55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19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14FA3-2960-41C9-999C-19502E9EBC7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5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6A6AFD6-2D25-4C52-92F2-DEEAF8EF9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6125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117" y="2046287"/>
            <a:ext cx="7772400" cy="100647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78" y="6431502"/>
            <a:ext cx="6858000" cy="426498"/>
          </a:xfrm>
        </p:spPr>
        <p:txBody>
          <a:bodyPr>
            <a:normAutofit/>
          </a:bodyPr>
          <a:lstStyle>
            <a:lvl1pPr marL="0" indent="0" algn="l">
              <a:buNone/>
              <a:defRPr sz="1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EE4EE-FED9-4233-A448-721679D6920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0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5F68-E1DB-4C20-9DEB-775435403720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3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9262-5AED-474E-927A-404936CEA4DB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0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E082-6414-4A1B-BD4B-49FF5580141B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8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297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9EC77-94FF-41A2-801E-328CB69D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86572-8A15-48E0-996A-3BCEDEFC3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D043D-3122-4EF5-8B47-DC22A6ED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C71E0EC-2246-42B1-9758-C8456F6345DC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4F0DE-1D75-4D86-9793-324358BE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DF836-2643-4E7C-9FA1-F2326BE9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16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4B496-5769-4AB6-ACE2-5E90BB63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90AEA-7415-4E04-9E7E-8B402EE6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0A266-2216-4261-88A5-8F9FD2FA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4B75D3-52E3-41C0-9D37-3EC4A4F1D1AA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4379D-A4AB-4760-9D2D-CD5BF83C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F270E1-7172-4B0C-A67F-07951297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1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911B6-6F98-48A1-93F4-23591EB8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B221C-E067-42B3-8D30-C4DD60471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6E582D-5AD1-4B64-9046-39031AD53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437112-5C80-44B0-A97A-DA2BB3DC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40C85F9-BD21-4137-A678-2DC1F6282214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F3012-3726-410F-919C-EAC575112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54D6D8-ED3E-4709-8BD1-8125A119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9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56538-B552-401D-AD99-6D378EC6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35DDA-FF19-4931-82A5-7D6362CD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0BDAE5-DF08-44E8-93E4-446B5BD4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10A60D-5770-4832-AB78-1DF620177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4B39AA-BB4D-4983-9A5B-ABCFE7DAF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6E97E-480C-4646-9C2E-47F36C94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355CBB-6DD0-4FFC-82D2-1FEBE5368252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DCF674-58C9-4A6E-9A8C-B2A769CF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4B5181-7F9D-4875-B61F-79C04C1A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66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8D3D3-265E-45C1-BF31-C8B6BA9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9177FA-5AA2-4E74-9DE5-3C71C7AE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263D489-2160-4F5C-B051-CCE0DA5FC9A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8DFAF8-1462-45C4-96F4-39CCCA6D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4995DB-B709-4803-B981-C4C5EDC9F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477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8E3C2-75BB-4428-9DC7-3C55A7B9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2729257-4237-465E-AF65-CF1044FE0B3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4BA480-FC01-45AA-8099-4E07E237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AF786-9244-4C06-9329-C38E0675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57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56598"/>
          </a:xfrm>
        </p:spPr>
        <p:txBody>
          <a:bodyPr>
            <a:normAutofit/>
          </a:bodyPr>
          <a:lstStyle>
            <a:lvl1pPr>
              <a:defRPr sz="360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2327"/>
            <a:ext cx="7886700" cy="4351338"/>
          </a:xfrm>
        </p:spPr>
        <p:txBody>
          <a:bodyPr/>
          <a:lstStyle>
            <a:lvl1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24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4DFAB-CC06-4880-A04B-795A1425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578FC-66BC-49AE-A361-8F2BDBD95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6730-EED1-4F98-AA33-842713B4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7C951-1D0A-40E8-BC5C-C9DA511E7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642C52A-394F-4A35-8F65-84F8EDD9C02D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1D707-5E17-4D2A-A62A-4FE28961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57A16-E251-4295-98C2-AAB86281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97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C05FA-6289-41CC-BB60-2FBFEB03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58D211-1DBD-43A1-BE4E-31CB407AD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CD7985-8A2B-4647-A104-7BD4D9E1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C46AB-C8EB-451C-B2E2-734200DF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A64BB68-47FA-4FBB-BF59-890FE3661CC0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6E26D-ED21-432D-864A-612DCBE5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84308-7611-4C53-BDC6-70637CBE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333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76ECF-745C-459B-AD0C-A173FF5B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1DD81-7E6C-4A5D-A395-83A843F26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64C4C-5CCD-41B8-850F-336A7168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4315A75-B989-43E1-AE7D-B9D5888583A9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DA4EB-1E7B-4DA1-9555-3D20551B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AB956-C5FC-48C4-903F-2BD3BBB5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403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AA464-58DD-4C01-B182-3464C68EF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002425-0B58-4196-BB1B-B1888E50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75799-A67A-47E2-B466-4302D89A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034D478-2F62-42A2-9A91-89AB0E575890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2F213-4E43-4EB7-A65A-E8B6B98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7E857-8342-4FC0-BBF6-D5645427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DF2A44DC-63BD-4834-B6B5-3038691A9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7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4357"/>
            <a:ext cx="7886700" cy="4351338"/>
          </a:xfrm>
        </p:spPr>
        <p:txBody>
          <a:bodyPr/>
          <a:lstStyle>
            <a:lvl1pPr>
              <a:lnSpc>
                <a:spcPct val="100000"/>
              </a:lnSpc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lnSpc>
                <a:spcPct val="100000"/>
              </a:lnSpc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lnSpc>
                <a:spcPct val="100000"/>
              </a:lnSpc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b="1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A0B-00D6-468A-8851-D26DF3F71C1F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3A7C8-90A6-4702-824A-F7DC26F2C974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6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E73D-DA8E-4B68-9F81-F6C4ADE537C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7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99984-2B81-44AC-9C1E-435638C90A03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C462-AF88-4C39-8B50-8A13574FF0A6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87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F31-547D-4218-8A0E-65C902D4A5B4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3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59409-D75E-45B8-BCC3-4B01B2FDCC63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3AD6-A114-4862-9EE2-0616AF2827D0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西北大学 软件学院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ECEEE-0B0C-4847-BC36-879BD099159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9F0E0D-C6DD-4507-A661-F1165E3CDFAD}"/>
              </a:ext>
            </a:extLst>
          </p:cNvPr>
          <p:cNvSpPr/>
          <p:nvPr userDrawn="1"/>
        </p:nvSpPr>
        <p:spPr>
          <a:xfrm>
            <a:off x="0" y="-1"/>
            <a:ext cx="9144000" cy="29611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3D790F-BE34-4F49-848C-A5B9C0DF51B8}"/>
              </a:ext>
            </a:extLst>
          </p:cNvPr>
          <p:cNvSpPr txBox="1"/>
          <p:nvPr userDrawn="1"/>
        </p:nvSpPr>
        <p:spPr>
          <a:xfrm>
            <a:off x="0" y="17251"/>
            <a:ext cx="2277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软件设计与体系结构 </a:t>
            </a:r>
          </a:p>
        </p:txBody>
      </p:sp>
    </p:spTree>
    <p:extLst>
      <p:ext uri="{BB962C8B-B14F-4D97-AF65-F5344CB8AC3E}">
        <p14:creationId xmlns:p14="http://schemas.microsoft.com/office/powerpoint/2010/main" val="265248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28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2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842566-E080-448A-90C8-47436B41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5952" y="2050740"/>
            <a:ext cx="7772400" cy="1184013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软件设计与体系结构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B5F7F8B-1147-48B2-B5CA-5B500467C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033" y="6470372"/>
            <a:ext cx="5162093" cy="215099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1000" dirty="0"/>
              <a:t>西北大学软件学院  谢倩茹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88B566-CADD-443A-9605-BB738838805E}"/>
              </a:ext>
            </a:extLst>
          </p:cNvPr>
          <p:cNvSpPr txBox="1"/>
          <p:nvPr/>
        </p:nvSpPr>
        <p:spPr>
          <a:xfrm>
            <a:off x="2172155" y="4024979"/>
            <a:ext cx="6098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程序员需要了解的底层知识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691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D75BA-8DF5-1943-B062-64BCCF9F8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3095"/>
            <a:ext cx="7886700" cy="49165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异常处理程序的地址形成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异常处理的特点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返回地址是当前指令或者下一条指令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处理器需要将条件码寄存器等压入堆栈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如果在内核进行，这些项目将压入内核栈中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处于内核模式的异常处理程序，对于系统内所有的资源都具有访问权限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7FFDB-29E0-72E2-B069-BBD426E8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E303B-6F2B-FDB1-BDE5-97F4DD79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6100C-88BD-F40B-47C5-A926F261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DB3CE9-C08C-EA09-2B71-B0F4CBFF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05" y="1570710"/>
            <a:ext cx="7158789" cy="14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558A8-EDFE-DDED-7EE2-A0155D14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10432"/>
            <a:ext cx="7886700" cy="4796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异常的类别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异步异常：由当前程序之外的因素一起的异常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中断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同步异常：由当前程序本身引起的异常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陷阱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故障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终止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66CEE-6793-7B1C-FB33-3F3E9479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AE46A-FFA3-93DD-C7B5-D5C03ED5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A29840-394A-4D53-A568-21F06042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69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C6589-7D50-949C-4AD1-61AEF3A9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164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中断的异常处理程序称为中断处理程序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引起中断的原因通常是外部的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定时器触发的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外部设备的输入输出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0B5AE-404B-EAD8-9312-679BC332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B1EE8-2D1D-7D92-BC6A-DC76CC0B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54733-2277-EBF8-DDE6-9C79FECC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D66D90-814D-45C6-EFD4-D9AA7467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22" y="4007949"/>
            <a:ext cx="6585661" cy="22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5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84C14-4BD6-D600-DD10-73BDF47D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66" y="517118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陷阱和系统调用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陷阱是专门实现的异常，它发生在程序内部，是预先安排的事件，如单步跟踪、断点等。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系统调用：利用陷阱提供了一种机制用来实现用户程序和内核之间的访问接口。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ABD4A-F7E9-1B58-CFF7-27721721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23D77-8874-C1BD-A23E-957BD6B3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C82B6-061E-366E-245C-5691DA84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2C4F0A-A257-D89C-3C32-E9798B3D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510" y="4032865"/>
            <a:ext cx="6278980" cy="21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4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E348-1B29-2EEB-D2C9-00C00E1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7" y="882622"/>
            <a:ext cx="8130340" cy="4351338"/>
          </a:xfrm>
        </p:spPr>
        <p:txBody>
          <a:bodyPr/>
          <a:lstStyle/>
          <a:p>
            <a:r>
              <a:rPr lang="zh-CN" altLang="en-US" dirty="0"/>
              <a:t>故障</a:t>
            </a:r>
            <a:endParaRPr lang="en-US" altLang="zh-CN" dirty="0"/>
          </a:p>
          <a:p>
            <a:r>
              <a:rPr lang="zh-CN" altLang="en-US" dirty="0"/>
              <a:t>由错误情况引起，</a:t>
            </a:r>
            <a:r>
              <a:rPr lang="zh-CN" altLang="en-US" b="0" dirty="0"/>
              <a:t>但是可以被处理程序修正。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  但是修正之需要重新执行这条引起故障的指令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1CEEB-5B78-E484-B6D8-86DCD7A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1086-0F96-4232-0456-73499F1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5072-366A-3A03-CF75-6ACC59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A2ACEC-6DEE-9405-5296-9530D6E1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63" y="2615452"/>
            <a:ext cx="6809874" cy="21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E348-1B29-2EEB-D2C9-00C00E1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366" y="774338"/>
            <a:ext cx="7886700" cy="4351338"/>
          </a:xfrm>
        </p:spPr>
        <p:txBody>
          <a:bodyPr/>
          <a:lstStyle/>
          <a:p>
            <a:r>
              <a:rPr lang="zh-CN" altLang="en-US" dirty="0"/>
              <a:t>终止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也是由错误引起的，但是这种错误不能修复而且不能确定错误是哪条指令产生的，一旦出现终止，控制将会给</a:t>
            </a:r>
            <a:r>
              <a:rPr lang="en-US" altLang="zh-CN" b="0" dirty="0"/>
              <a:t>Abort</a:t>
            </a:r>
            <a:r>
              <a:rPr lang="zh-CN" altLang="en-US" b="0" dirty="0"/>
              <a:t>的例程，中止当前的应用程序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1CEEB-5B78-E484-B6D8-86DCD7A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1086-0F96-4232-0456-73499F1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5072-366A-3A03-CF75-6ACC59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84502C-A727-8721-AED4-F5552EA4C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66" y="4149368"/>
            <a:ext cx="5936080" cy="19825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0EE3A8-6D89-EA45-D679-017EA5B14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877" y="3197835"/>
            <a:ext cx="3688711" cy="16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6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E348-1B29-2EEB-D2C9-00C00E1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7" y="882621"/>
            <a:ext cx="7886700" cy="4964725"/>
          </a:xfrm>
        </p:spPr>
        <p:txBody>
          <a:bodyPr/>
          <a:lstStyle/>
          <a:p>
            <a:r>
              <a:rPr lang="zh-CN" altLang="en-US" dirty="0"/>
              <a:t>练习：</a:t>
            </a:r>
            <a:endParaRPr lang="en-US" altLang="zh-CN" dirty="0"/>
          </a:p>
          <a:p>
            <a:r>
              <a:rPr lang="zh-CN" altLang="en-US" dirty="0"/>
              <a:t>判断下列事件属于哪一类异常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1CEEB-5B78-E484-B6D8-86DCD7A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1086-0F96-4232-0456-73499F1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5072-366A-3A03-CF75-6ACC59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F4F234-5551-DC01-AEA9-FA842A5507D7}"/>
              </a:ext>
            </a:extLst>
          </p:cNvPr>
          <p:cNvSpPr txBox="1"/>
          <p:nvPr/>
        </p:nvSpPr>
        <p:spPr>
          <a:xfrm>
            <a:off x="914400" y="2141621"/>
            <a:ext cx="26228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硬件电路故障 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数据溢出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缺页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非法指令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除数为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断点设置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系统调用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打印机缺纸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TLB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缺失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内存保护错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EDD25-9A60-77D2-1F6E-C38476E6BFF6}"/>
              </a:ext>
            </a:extLst>
          </p:cNvPr>
          <p:cNvSpPr txBox="1"/>
          <p:nvPr/>
        </p:nvSpPr>
        <p:spPr>
          <a:xfrm>
            <a:off x="3702718" y="2141621"/>
            <a:ext cx="2755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中断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故障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故障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终止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终止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陷阱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陷阱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中断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故障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终止</a:t>
            </a:r>
          </a:p>
        </p:txBody>
      </p:sp>
    </p:spTree>
    <p:extLst>
      <p:ext uri="{BB962C8B-B14F-4D97-AF65-F5344CB8AC3E}">
        <p14:creationId xmlns:p14="http://schemas.microsoft.com/office/powerpoint/2010/main" val="126280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4D2345F-D627-A26B-45C6-FAEEF282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E348-1B29-2EEB-D2C9-00C00E1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zh-CN" altLang="en-US" dirty="0"/>
              <a:t>每个：</a:t>
            </a:r>
            <a:r>
              <a:rPr lang="en-US" altLang="zh-CN" dirty="0"/>
              <a:t>x86-64</a:t>
            </a:r>
            <a:r>
              <a:rPr lang="zh-CN" altLang="en-US" dirty="0"/>
              <a:t>系统调用有一个唯一的</a:t>
            </a:r>
            <a:r>
              <a:rPr lang="en-US" altLang="zh-CN" dirty="0"/>
              <a:t>ID</a:t>
            </a:r>
            <a:r>
              <a:rPr lang="zh-CN" altLang="en-US" dirty="0"/>
              <a:t>号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Linux/x86-64</a:t>
            </a:r>
            <a:r>
              <a:rPr lang="zh-CN" altLang="en-US" dirty="0"/>
              <a:t>系统调用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1CEEB-5B78-E484-B6D8-86DCD7A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1086-0F96-4232-0456-73499F1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5072-366A-3A03-CF75-6ACC59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2A9FE19-831F-E028-59BD-752C46B05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62649"/>
              </p:ext>
            </p:extLst>
          </p:nvPr>
        </p:nvGraphicFramePr>
        <p:xfrm>
          <a:off x="1465283" y="2462408"/>
          <a:ext cx="6213434" cy="3657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Number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US" i="1" dirty="0">
                        <a:solidFill>
                          <a:srgbClr val="C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read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write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open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close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stat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info</a:t>
                      </a:r>
                      <a:r>
                        <a:rPr lang="en-US" baseline="0" dirty="0"/>
                        <a:t> about file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fork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execve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 a program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_exit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Terminate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499"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kill</a:t>
                      </a:r>
                      <a:endParaRPr lang="en-US" b="0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 signal to process</a:t>
                      </a:r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2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18E77-7FA4-7961-704E-BB9644D3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8" y="195268"/>
            <a:ext cx="7886700" cy="956598"/>
          </a:xfrm>
        </p:spPr>
        <p:txBody>
          <a:bodyPr/>
          <a:lstStyle/>
          <a:p>
            <a:r>
              <a:rPr lang="zh-CN" altLang="en-US" dirty="0"/>
              <a:t>系统调用的例子</a:t>
            </a:r>
            <a:r>
              <a:rPr lang="en-US" altLang="zh-CN" dirty="0"/>
              <a:t>: </a:t>
            </a:r>
            <a:r>
              <a:rPr lang="zh-CN" altLang="en-US" dirty="0"/>
              <a:t>打开文件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5619A-D481-207C-31AC-CE7146F6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41" y="1054439"/>
            <a:ext cx="7886700" cy="4351338"/>
          </a:xfrm>
        </p:spPr>
        <p:txBody>
          <a:bodyPr/>
          <a:lstStyle/>
          <a:p>
            <a:r>
              <a:rPr lang="zh-CN" altLang="en-US" sz="2800" dirty="0"/>
              <a:t>用户调用函数</a:t>
            </a:r>
            <a:r>
              <a:rPr lang="en-US" altLang="zh-CN" sz="2800" dirty="0"/>
              <a:t>: </a:t>
            </a:r>
            <a:r>
              <a:rPr lang="en-US" altLang="zh-CN" sz="2800" dirty="0">
                <a:latin typeface="Courier New" pitchFamily="49" charset="0"/>
              </a:rPr>
              <a:t>open(filename, options)</a:t>
            </a:r>
            <a:endParaRPr lang="en-US" altLang="zh-CN" sz="2800" dirty="0"/>
          </a:p>
          <a:p>
            <a:r>
              <a:rPr lang="zh-CN" altLang="en-US" sz="2800" dirty="0"/>
              <a:t>调用</a:t>
            </a:r>
            <a:r>
              <a:rPr lang="en-US" altLang="zh-CN" sz="2800" dirty="0"/>
              <a:t>__</a:t>
            </a:r>
            <a:r>
              <a:rPr lang="en-US" altLang="zh-CN" sz="2800" dirty="0">
                <a:latin typeface="Courier New" pitchFamily="49" charset="0"/>
              </a:rPr>
              <a:t>open</a:t>
            </a:r>
            <a:r>
              <a:rPr lang="zh-CN" altLang="en-US" sz="2800" dirty="0">
                <a:latin typeface="Courier New" pitchFamily="49" charset="0"/>
              </a:rPr>
              <a:t>函数，该函数使用系统调用指令</a:t>
            </a:r>
            <a:r>
              <a:rPr lang="en-US" altLang="zh-CN" sz="2800" dirty="0" err="1">
                <a:latin typeface="Courier New" pitchFamily="49" charset="0"/>
              </a:rPr>
              <a:t>syscall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A762C-6E24-A413-2045-A7EFABB8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94E29-56BD-C275-7889-06FCC255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6BE67-C899-7DE7-837A-BD65FBFF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7DE7AF13-E32C-E1EF-D6EA-DF8C4D37C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09" y="2358033"/>
            <a:ext cx="7976731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00000000000e5d70 &lt;__open&gt;:</a:t>
            </a:r>
          </a:p>
          <a:p>
            <a:r>
              <a:rPr lang="de-DE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sk-SK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e5d79:   b8 02 00 00 00      mov  $0x2,%eax  # open is syscall #2</a:t>
            </a:r>
            <a:endParaRPr lang="de-DE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e5d7e:   0f 05                      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syscall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# Return value in %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rax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e5d80:   48 3d 01 f0 ff ff     cmp  $0xfffffffffffff001,%rax 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r>
              <a:rPr lang="da-DK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e5dfa:   c3                  </a:t>
            </a:r>
            <a:r>
              <a:rPr lang="da-DK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retq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ED204195-04C6-02A8-3188-60908519913F}"/>
              </a:ext>
            </a:extLst>
          </p:cNvPr>
          <p:cNvSpPr/>
          <p:nvPr/>
        </p:nvSpPr>
        <p:spPr bwMode="auto">
          <a:xfrm>
            <a:off x="308084" y="4423371"/>
            <a:ext cx="4876800" cy="2286000"/>
          </a:xfrm>
          <a:prstGeom prst="rect">
            <a:avLst/>
          </a:prstGeom>
          <a:solidFill>
            <a:srgbClr val="E9E1C9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Calibri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A8E034A-11CA-00F0-941B-69B068F0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66" y="4423371"/>
            <a:ext cx="1204928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User code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C2091C7-CD2F-242B-8ABE-D3230D4E6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856" y="4423371"/>
            <a:ext cx="1380682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Kernel code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4BD3CFE4-83AB-7033-C92C-5DE9827FF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854" y="4945658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noAutofit/>
          </a:bodyPr>
          <a:lstStyle/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9B014D64-20D6-A763-968D-A8EFFF821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204" y="5550496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noAutofit/>
          </a:bodyPr>
          <a:lstStyle/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C4F08735-1E25-5DC9-BE01-761829FD7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254" y="5556846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noAutofit/>
          </a:bodyPr>
          <a:lstStyle/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51FCC797-D195-029A-B0C3-555BC8A8BC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7504" y="5620346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noAutofit/>
          </a:bodyPr>
          <a:lstStyle/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4779936F-64D1-D8F7-F7CA-154FD81831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7504" y="5647333"/>
            <a:ext cx="6350" cy="909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noAutofit/>
          </a:bodyPr>
          <a:lstStyle/>
          <a:p>
            <a:endParaRPr lang="en-US" sz="2000" b="1" dirty="0">
              <a:latin typeface="Calibri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8062AB15-83B8-1D8F-950B-7B4D4EAE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686" y="5185371"/>
            <a:ext cx="1380682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latin typeface="Calibri" pitchFamily="34" charset="0"/>
              </a:rPr>
              <a:t>Exception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C68392D9-65E1-3B6D-5B39-CE4FBA902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416" y="5642571"/>
            <a:ext cx="1219200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latin typeface="Calibri" pitchFamily="34" charset="0"/>
              </a:rPr>
              <a:t>Open file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1675C374-1CF0-DF8E-C331-5D725E03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36" y="5952133"/>
            <a:ext cx="1170366" cy="39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i="1" dirty="0">
                <a:latin typeface="Calibri" pitchFamily="34" charset="0"/>
              </a:rPr>
              <a:t>Returns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496BF4B8-96C7-3651-A67F-E09A40F5A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84" y="5318884"/>
            <a:ext cx="114881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Calibri" pitchFamily="34" charset="0"/>
              </a:rPr>
              <a:t>syscall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6938B7AA-86A2-BBEA-CF45-94522FA73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25" y="5560641"/>
            <a:ext cx="88653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000" b="1" dirty="0" err="1">
                <a:latin typeface="Calibri" pitchFamily="34" charset="0"/>
              </a:rPr>
              <a:t>cmp</a:t>
            </a:r>
            <a:endParaRPr lang="en-US" sz="2000" b="1" dirty="0">
              <a:latin typeface="Calibri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F321417-2E6F-FC95-36A7-EFFE726EA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843" y="4431821"/>
            <a:ext cx="3753280" cy="254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r>
              <a:rPr lang="en-US" sz="2000" b="0" dirty="0">
                <a:latin typeface="Courier New"/>
                <a:cs typeface="Courier New"/>
              </a:rPr>
              <a:t> </a:t>
            </a:r>
            <a:r>
              <a:rPr lang="zh-CN" altLang="en-US" sz="2000" b="0" dirty="0">
                <a:latin typeface="Courier New"/>
                <a:cs typeface="Courier New"/>
              </a:rPr>
              <a:t>包含系统调用号</a:t>
            </a:r>
            <a:endParaRPr lang="en-US" sz="2000" b="0" dirty="0"/>
          </a:p>
          <a:p>
            <a:r>
              <a:rPr lang="zh-CN" altLang="en-US" sz="2000" b="0" dirty="0"/>
              <a:t>其他参数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至多</a:t>
            </a:r>
            <a:r>
              <a:rPr lang="en-US" altLang="zh-CN" sz="2000" b="0" dirty="0"/>
              <a:t>6</a:t>
            </a:r>
            <a:r>
              <a:rPr lang="zh-CN" altLang="en-US" sz="2000" b="0" dirty="0"/>
              <a:t>个</a:t>
            </a:r>
            <a:r>
              <a:rPr lang="en-US" altLang="zh-CN" sz="2000" b="0" dirty="0"/>
              <a:t>)</a:t>
            </a:r>
            <a:r>
              <a:rPr lang="zh-CN" altLang="en-US" sz="2000" b="0" dirty="0"/>
              <a:t>依次在</a:t>
            </a:r>
            <a:r>
              <a:rPr lang="en-US" sz="2000" b="0" dirty="0"/>
              <a:t>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rsi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rdx</a:t>
            </a:r>
            <a:r>
              <a:rPr lang="en-US" sz="2000" b="0" dirty="0"/>
              <a:t>, </a:t>
            </a:r>
            <a:r>
              <a:rPr lang="en-US" sz="2000" dirty="0">
                <a:solidFill>
                  <a:srgbClr val="FF0000"/>
                </a:solidFill>
                <a:latin typeface="Courier New"/>
                <a:cs typeface="Courier New"/>
              </a:rPr>
              <a:t>%r10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b="0" dirty="0">
                <a:latin typeface="Courier New"/>
                <a:cs typeface="Courier New"/>
              </a:rPr>
              <a:t>%r8</a:t>
            </a:r>
            <a:r>
              <a:rPr lang="en-US" sz="2000" b="0" dirty="0"/>
              <a:t>, </a:t>
            </a:r>
            <a:r>
              <a:rPr lang="en-US" sz="2000" b="0" dirty="0">
                <a:latin typeface="Courier New"/>
                <a:cs typeface="Courier New"/>
              </a:rPr>
              <a:t>%r9</a:t>
            </a:r>
          </a:p>
          <a:p>
            <a:r>
              <a:rPr lang="zh-CN" altLang="en-US" sz="2000" b="0" dirty="0"/>
              <a:t>返回值在</a:t>
            </a:r>
            <a:r>
              <a:rPr lang="en-US" sz="2000" b="0" dirty="0"/>
              <a:t> </a:t>
            </a:r>
            <a:r>
              <a:rPr lang="en-US" sz="2000" b="0" dirty="0">
                <a:latin typeface="Courier New"/>
                <a:cs typeface="Courier New"/>
              </a:rPr>
              <a:t>%</a:t>
            </a:r>
            <a:r>
              <a:rPr lang="en-US" sz="2000" b="0" dirty="0" err="1">
                <a:latin typeface="Courier New"/>
                <a:cs typeface="Courier New"/>
              </a:rPr>
              <a:t>rax</a:t>
            </a:r>
            <a:endParaRPr lang="en-US" sz="2000" b="0" dirty="0">
              <a:latin typeface="Courier New"/>
              <a:cs typeface="Courier New"/>
            </a:endParaRPr>
          </a:p>
          <a:p>
            <a:r>
              <a:rPr lang="zh-CN" altLang="en-US" sz="2000" b="0" dirty="0">
                <a:latin typeface="Calibri"/>
                <a:cs typeface="Calibri"/>
              </a:rPr>
              <a:t>负数返回值表明发生了错误，对应于负的</a:t>
            </a:r>
            <a:r>
              <a:rPr lang="en-US" sz="2000" b="0" dirty="0">
                <a:latin typeface="Calibri"/>
                <a:cs typeface="Calibri"/>
              </a:rPr>
              <a:t> </a:t>
            </a:r>
            <a:r>
              <a:rPr lang="en-US" sz="2000" b="0" dirty="0" err="1">
                <a:latin typeface="Courier New"/>
                <a:cs typeface="Courier New"/>
              </a:rPr>
              <a:t>errno</a:t>
            </a:r>
            <a:endParaRPr lang="en-US" sz="2000" b="0" dirty="0">
              <a:latin typeface="Courier New"/>
              <a:cs typeface="Courier New"/>
            </a:endParaRPr>
          </a:p>
          <a:p>
            <a:endParaRPr lang="en-US" sz="2000" b="0" dirty="0">
              <a:latin typeface="+mn-lt"/>
              <a:cs typeface="Courier New"/>
            </a:endParaRPr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  <a:p>
            <a:endParaRPr lang="en-US" sz="2000" b="0" dirty="0"/>
          </a:p>
          <a:p>
            <a:endParaRPr lang="en-US" sz="2000" b="0" dirty="0"/>
          </a:p>
          <a:p>
            <a:pPr marL="0" indent="0">
              <a:buFont typeface="Wingdings 2" pitchFamily="18" charset="2"/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723272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3F20F-6267-65F0-4386-51B7526C8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81" y="880974"/>
            <a:ext cx="7886700" cy="4351338"/>
          </a:xfrm>
        </p:spPr>
        <p:txBody>
          <a:bodyPr/>
          <a:lstStyle/>
          <a:p>
            <a:r>
              <a:rPr lang="en-US" altLang="zh-CN" dirty="0"/>
              <a:t>Linux/x86-64</a:t>
            </a:r>
            <a:r>
              <a:rPr lang="zh-CN" altLang="en-US" dirty="0"/>
              <a:t>故障和中止</a:t>
            </a:r>
            <a:endParaRPr lang="en-US" altLang="zh-CN" dirty="0"/>
          </a:p>
          <a:p>
            <a:r>
              <a:rPr lang="zh-CN" altLang="en-US" dirty="0"/>
              <a:t>除法错误</a:t>
            </a:r>
            <a:endParaRPr lang="en-US" altLang="zh-CN" dirty="0"/>
          </a:p>
          <a:p>
            <a:r>
              <a:rPr lang="zh-CN" altLang="en-US" dirty="0"/>
              <a:t>一般保护故障</a:t>
            </a:r>
            <a:endParaRPr lang="en-US" altLang="zh-CN" dirty="0"/>
          </a:p>
          <a:p>
            <a:pPr lvl="1"/>
            <a:r>
              <a:rPr lang="zh-CN" altLang="en-US" dirty="0"/>
              <a:t>程序引用未定义的虚拟内存，或保护方式出错</a:t>
            </a:r>
            <a:endParaRPr lang="en-US" altLang="zh-CN" dirty="0"/>
          </a:p>
          <a:p>
            <a:r>
              <a:rPr lang="zh-CN" altLang="en-US" dirty="0"/>
              <a:t>缺页故障</a:t>
            </a:r>
            <a:endParaRPr lang="en-US" altLang="zh-CN" dirty="0"/>
          </a:p>
          <a:p>
            <a:r>
              <a:rPr lang="zh-CN" altLang="en-US" dirty="0"/>
              <a:t>机器检查</a:t>
            </a:r>
            <a:endParaRPr lang="en-US" altLang="zh-CN" dirty="0"/>
          </a:p>
          <a:p>
            <a:pPr lvl="1"/>
            <a:r>
              <a:rPr lang="zh-CN" altLang="en-US" dirty="0"/>
              <a:t>硬件错误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3BFB5-97F2-FDF3-24F3-3D1800F1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562C1-47AB-898B-C690-6EE62729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27ECC-5B10-5722-2272-34821ED2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92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0842566-E080-448A-90C8-47436B41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0458" y="2602830"/>
            <a:ext cx="7772400" cy="118401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第六章    </a:t>
            </a:r>
            <a:br>
              <a:rPr lang="en-US" altLang="zh-CN" dirty="0"/>
            </a:br>
            <a:r>
              <a:rPr lang="zh-CN" altLang="en-US" dirty="0"/>
              <a:t>异常控制流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BB5F7F8B-1147-48B2-B5CA-5B500467C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033" y="6470372"/>
            <a:ext cx="5162093" cy="215099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1000" dirty="0"/>
              <a:t>西北大学软件学院  谢倩茹</a:t>
            </a:r>
          </a:p>
        </p:txBody>
      </p:sp>
    </p:spTree>
    <p:extLst>
      <p:ext uri="{BB962C8B-B14F-4D97-AF65-F5344CB8AC3E}">
        <p14:creationId xmlns:p14="http://schemas.microsoft.com/office/powerpoint/2010/main" val="128942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E348-1B29-2EEB-D2C9-00C00E1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7" y="822464"/>
            <a:ext cx="7886700" cy="4351338"/>
          </a:xfrm>
        </p:spPr>
        <p:txBody>
          <a:bodyPr/>
          <a:lstStyle/>
          <a:p>
            <a:r>
              <a:rPr lang="zh-CN" altLang="en-US" dirty="0"/>
              <a:t>异常举例</a:t>
            </a:r>
            <a:r>
              <a:rPr lang="en-US" altLang="zh-CN" dirty="0"/>
              <a:t>——</a:t>
            </a:r>
            <a:r>
              <a:rPr lang="zh-CN" altLang="en-US" dirty="0"/>
              <a:t>页故障</a:t>
            </a:r>
            <a:endParaRPr lang="en-US" altLang="zh-CN" dirty="0"/>
          </a:p>
          <a:p>
            <a:r>
              <a:rPr lang="zh-CN" altLang="en-US" dirty="0"/>
              <a:t>页故障事件何时发现？如何发现？</a:t>
            </a:r>
            <a:endParaRPr lang="en-US" altLang="zh-CN" dirty="0"/>
          </a:p>
          <a:p>
            <a:r>
              <a:rPr lang="zh-CN" altLang="en-US" dirty="0"/>
              <a:t>页故障事件是由软件还是由硬件发现的？</a:t>
            </a:r>
            <a:endParaRPr lang="en-US" altLang="zh-CN" dirty="0"/>
          </a:p>
          <a:p>
            <a:r>
              <a:rPr lang="zh-CN" altLang="en-US" dirty="0"/>
              <a:t>什么情况下会发生页故障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1CEEB-5B78-E484-B6D8-86DCD7A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1086-0F96-4232-0456-73499F1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5072-366A-3A03-CF75-6ACC59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C5A571-6C3F-25D5-6A24-99D28CE6FC46}"/>
              </a:ext>
            </a:extLst>
          </p:cNvPr>
          <p:cNvSpPr txBox="1"/>
          <p:nvPr/>
        </p:nvSpPr>
        <p:spPr>
          <a:xfrm>
            <a:off x="733926" y="3128211"/>
            <a:ext cx="7110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执行每条指令都需要访存（取指令、取操作数、存结果）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每次访存都需要进行地址转换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在地址转换过程中会发现页故障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地址转换是有硬件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MMU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实现的，页故障是由硬件发现的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页故障可能产生的几种情况 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缺页                  （可以恢复）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地址越界              （不可恢复）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访问越级或者越权      （不可恢复）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485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E348-1B29-2EEB-D2C9-00C00E1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90116"/>
            <a:ext cx="7886700" cy="5542241"/>
          </a:xfrm>
        </p:spPr>
        <p:txBody>
          <a:bodyPr>
            <a:norm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C</a:t>
            </a:r>
            <a:r>
              <a:rPr lang="zh-CN" altLang="en-US" dirty="0"/>
              <a:t>语言源程序</a:t>
            </a:r>
            <a:r>
              <a:rPr lang="en-US" altLang="zh-CN" dirty="0"/>
              <a:t>P,5-7</a:t>
            </a:r>
            <a:r>
              <a:rPr lang="zh-CN" altLang="en-US" dirty="0"/>
              <a:t>行对应的指令序列如下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已知页面大小为</a:t>
            </a:r>
            <a:r>
              <a:rPr lang="en-US" altLang="zh-CN" dirty="0"/>
              <a:t>4k,</a:t>
            </a:r>
            <a:r>
              <a:rPr lang="zh-CN" altLang="en-US" dirty="0"/>
              <a:t>若在运行</a:t>
            </a:r>
            <a:r>
              <a:rPr lang="en-US" altLang="zh-CN" dirty="0"/>
              <a:t>P</a:t>
            </a:r>
            <a:r>
              <a:rPr lang="zh-CN" altLang="en-US" dirty="0"/>
              <a:t>对应的进程时，没有其他进程运行，则</a:t>
            </a:r>
            <a:endParaRPr lang="en-US" altLang="zh-CN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）对于上述三条指令的执行，在取指令时是否可能发生页故障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）在数据访问的过程中会发生什么问题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）哪些问题是可恢复的，哪些问题是不可恢复的？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1CEEB-5B78-E484-B6D8-86DCD7A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1086-0F96-4232-0456-73499F1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5072-366A-3A03-CF75-6ACC59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DCD57C-7FBF-5882-D209-E7CE600E4E89}"/>
              </a:ext>
            </a:extLst>
          </p:cNvPr>
          <p:cNvSpPr txBox="1"/>
          <p:nvPr/>
        </p:nvSpPr>
        <p:spPr>
          <a:xfrm>
            <a:off x="315829" y="1342894"/>
            <a:ext cx="2370221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Int a[1000]</a:t>
            </a:r>
          </a:p>
          <a:p>
            <a:r>
              <a:rPr lang="en-US" altLang="zh-CN" dirty="0"/>
              <a:t>Int x</a:t>
            </a:r>
          </a:p>
          <a:p>
            <a:r>
              <a:rPr lang="en-US" altLang="zh-CN" dirty="0"/>
              <a:t>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a[10]=1</a:t>
            </a:r>
          </a:p>
          <a:p>
            <a:r>
              <a:rPr lang="en-US" altLang="zh-CN" dirty="0"/>
              <a:t>     a[1000]=3</a:t>
            </a:r>
          </a:p>
          <a:p>
            <a:r>
              <a:rPr lang="en-US" altLang="zh-CN" dirty="0"/>
              <a:t>     a[10000]=4</a:t>
            </a:r>
          </a:p>
          <a:p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7CA337-B7EC-5EC8-38AA-F868AF91B0B1}"/>
              </a:ext>
            </a:extLst>
          </p:cNvPr>
          <p:cNvSpPr txBox="1"/>
          <p:nvPr/>
        </p:nvSpPr>
        <p:spPr>
          <a:xfrm>
            <a:off x="2849122" y="1872284"/>
            <a:ext cx="619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8048300:c7 05 28 90 04 08 01 00 00 00  </a:t>
            </a:r>
            <a:r>
              <a:rPr lang="en-US" altLang="zh-CN" dirty="0" err="1"/>
              <a:t>movl</a:t>
            </a:r>
            <a:r>
              <a:rPr lang="en-US" altLang="zh-CN" dirty="0"/>
              <a:t> $0x1,0x8049028</a:t>
            </a:r>
          </a:p>
          <a:p>
            <a:r>
              <a:rPr lang="en-US" altLang="zh-CN" dirty="0"/>
              <a:t>8048309:c7 05 a0 9f 04 08 03 00 00 00   </a:t>
            </a:r>
            <a:r>
              <a:rPr lang="en-US" altLang="zh-CN" dirty="0" err="1"/>
              <a:t>movl</a:t>
            </a:r>
            <a:r>
              <a:rPr lang="en-US" altLang="zh-CN" dirty="0"/>
              <a:t> $0x3,0x8049fa0</a:t>
            </a:r>
          </a:p>
          <a:p>
            <a:r>
              <a:rPr lang="en-US" altLang="zh-CN" dirty="0"/>
              <a:t>8048313:c7 05 40 2c 05 08 04 00 00 00  </a:t>
            </a:r>
            <a:r>
              <a:rPr lang="en-US" altLang="zh-CN" dirty="0" err="1"/>
              <a:t>movl</a:t>
            </a:r>
            <a:r>
              <a:rPr lang="en-US" altLang="zh-CN" dirty="0"/>
              <a:t> $0x4,0x8052c40</a:t>
            </a:r>
          </a:p>
        </p:txBody>
      </p:sp>
    </p:spTree>
    <p:extLst>
      <p:ext uri="{BB962C8B-B14F-4D97-AF65-F5344CB8AC3E}">
        <p14:creationId xmlns:p14="http://schemas.microsoft.com/office/powerpoint/2010/main" val="156642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1323E-D3EA-3BFF-C5C0-E1E2A8B3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二、异常指令的处理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EAF7B-758A-AFD2-5329-16EEEBD6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5821"/>
            <a:ext cx="7886700" cy="44278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流水线的系统中，异常处理需要注意这样一些问题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、可能同时有多条指令引起异常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、产生异常的指令在预测错误的分支上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、异常指令完成之前，后续的指令改变了系统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状态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FDD9D-158C-0153-E6C7-D9931F78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65EBC-E79A-2420-EEEE-CD6B667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965C8-D410-206E-7687-9E8E775D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43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E348-1B29-2EEB-D2C9-00C00E1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6" y="882621"/>
            <a:ext cx="8611603" cy="4868473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、可能同时有多条指令引起异常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应该报告哪个异常？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基本原则：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由流水线中最深的指令引起的异常，优先级最高</a:t>
            </a:r>
            <a:endParaRPr lang="en-US" altLang="zh-CN" dirty="0"/>
          </a:p>
          <a:p>
            <a:r>
              <a:rPr lang="zh-CN" altLang="en-US" dirty="0"/>
              <a:t>因此应该报告地址越界的异常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1CEEB-5B78-E484-B6D8-86DCD7A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1086-0F96-4232-0456-73499F1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5072-366A-3A03-CF75-6ACC59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970CEF-AFF3-4AC7-A8E7-5177C94599D7}"/>
              </a:ext>
            </a:extLst>
          </p:cNvPr>
          <p:cNvSpPr txBox="1"/>
          <p:nvPr/>
        </p:nvSpPr>
        <p:spPr>
          <a:xfrm>
            <a:off x="1304924" y="2106458"/>
            <a:ext cx="157012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取指：</a:t>
            </a:r>
            <a:r>
              <a:rPr lang="en-US" altLang="zh-CN" dirty="0"/>
              <a:t>Halt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AC325C-C568-7FBD-5643-E0E115C0F93A}"/>
              </a:ext>
            </a:extLst>
          </p:cNvPr>
          <p:cNvSpPr txBox="1"/>
          <p:nvPr/>
        </p:nvSpPr>
        <p:spPr>
          <a:xfrm>
            <a:off x="1304924" y="1619164"/>
            <a:ext cx="187792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访存：地址越界</a:t>
            </a:r>
          </a:p>
        </p:txBody>
      </p:sp>
    </p:spTree>
    <p:extLst>
      <p:ext uri="{BB962C8B-B14F-4D97-AF65-F5344CB8AC3E}">
        <p14:creationId xmlns:p14="http://schemas.microsoft.com/office/powerpoint/2010/main" val="4142782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E348-1B29-2EEB-D2C9-00C00E1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7" y="882622"/>
            <a:ext cx="7886700" cy="435133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、产生异常的指令在预测错误的分支上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处理方法：流水线发现预测错误之后，会取消这条指令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1CEEB-5B78-E484-B6D8-86DCD7A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1086-0F96-4232-0456-73499F1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5072-366A-3A03-CF75-6ACC59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40C78A-697B-8B02-6E55-406191533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8" y="1812967"/>
            <a:ext cx="8562372" cy="16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2E348-1B29-2EEB-D2C9-00C00E15D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7" y="882620"/>
            <a:ext cx="7886700" cy="533298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、异常指令完成之前，后续的指令改变了系统</a:t>
            </a:r>
          </a:p>
          <a:p>
            <a:pPr marL="0" indent="0">
              <a:buNone/>
            </a:pPr>
            <a:r>
              <a:rPr lang="zh-CN" altLang="en-US" dirty="0"/>
              <a:t>     状态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处理方法：处于访存和写回阶段的指令导致异常时，需要禁止更新条件码寄存器或者是数据内存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因此</a:t>
            </a:r>
            <a:r>
              <a:rPr lang="en-US" altLang="zh-CN" dirty="0" err="1"/>
              <a:t>pushq</a:t>
            </a:r>
            <a:r>
              <a:rPr lang="zh-CN" altLang="en-US" dirty="0"/>
              <a:t>指令导致了异常，禁止</a:t>
            </a:r>
            <a:r>
              <a:rPr lang="en-US" altLang="zh-CN" dirty="0" err="1"/>
              <a:t>addq</a:t>
            </a:r>
            <a:r>
              <a:rPr lang="zh-CN" altLang="en-US" dirty="0"/>
              <a:t>指令更新条件码寄存器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1CEEB-5B78-E484-B6D8-86DCD7A9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B51086-0F96-4232-0456-73499F1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05072-366A-3A03-CF75-6ACC59E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83781C-C5A4-B1D1-BD35-913B49B8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40" y="2041326"/>
            <a:ext cx="8628285" cy="12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6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E8A6C-38E4-A443-AE76-81E2777E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6074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进程是程序的一次运行过程。同一个程序处理不同的数据就是不同的进程，因此进程具有动态的含义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进程是操作系统对</a:t>
            </a:r>
            <a:r>
              <a:rPr lang="en-US" altLang="zh-CN" dirty="0"/>
              <a:t>CPU</a:t>
            </a:r>
            <a:r>
              <a:rPr lang="zh-CN" altLang="en-US" dirty="0"/>
              <a:t>执行程序的运行过程的一种抽象，是</a:t>
            </a:r>
            <a:r>
              <a:rPr lang="en-US" altLang="zh-CN" dirty="0"/>
              <a:t>CPU</a:t>
            </a:r>
            <a:r>
              <a:rPr lang="zh-CN" altLang="en-US" dirty="0"/>
              <a:t>分配资源的单位。进程在创建的时候被分配资源，在终止的时候释放资源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07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2" y="532486"/>
            <a:ext cx="7670399" cy="54990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进程是操作系统给正在运行的程序的一种抽象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一个独立的逻辑控制流，好像程序正在独自占用处理器，由上下文切换这一内核机制实现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一个私有的地址空间，好像程序正在独自占用内存系统，由虚拟内存这一核心机制实现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进程的引入简化了程序员的编程以及语言处理系统的处理，即简化了编程、编译、链接、共享和加载等整个过程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03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F9E04-FF1A-2767-8CAC-8C1C35FE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多重处理：假象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D7662-8774-250B-59FE-AEDCD1A1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51219"/>
            <a:ext cx="7886700" cy="160513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计算机同时运行许多进程</a:t>
            </a:r>
            <a:endParaRPr lang="en-US" altLang="zh-CN" dirty="0"/>
          </a:p>
          <a:p>
            <a:pPr lvl="1"/>
            <a:r>
              <a:rPr lang="zh-CN" altLang="en-US" dirty="0"/>
              <a:t>单</a:t>
            </a:r>
            <a:r>
              <a:rPr lang="en-US" altLang="zh-CN" dirty="0"/>
              <a:t>/</a:t>
            </a:r>
            <a:r>
              <a:rPr lang="zh-CN" altLang="en-US" dirty="0"/>
              <a:t>多用户的应用程序</a:t>
            </a:r>
            <a:endParaRPr lang="en-US" altLang="zh-CN" dirty="0"/>
          </a:p>
          <a:p>
            <a:pPr lvl="2"/>
            <a:r>
              <a:rPr lang="en-US" altLang="zh-CN" dirty="0"/>
              <a:t>Web </a:t>
            </a:r>
            <a:r>
              <a:rPr lang="zh-CN" altLang="en-US" dirty="0"/>
              <a:t>浏览器、</a:t>
            </a:r>
            <a:r>
              <a:rPr lang="en-US" altLang="zh-CN" dirty="0"/>
              <a:t>email</a:t>
            </a:r>
            <a:r>
              <a:rPr lang="zh-CN" altLang="en-US" dirty="0"/>
              <a:t>客户端、编辑器</a:t>
            </a:r>
            <a:r>
              <a:rPr lang="en-US" altLang="zh-CN" dirty="0"/>
              <a:t> …</a:t>
            </a:r>
          </a:p>
          <a:p>
            <a:pPr lvl="1"/>
            <a:r>
              <a:rPr lang="zh-CN" altLang="en-US" dirty="0"/>
              <a:t>后台任务</a:t>
            </a:r>
            <a:r>
              <a:rPr lang="en-US" altLang="zh-CN" dirty="0"/>
              <a:t>(Background tasks)</a:t>
            </a:r>
          </a:p>
          <a:p>
            <a:pPr lvl="2"/>
            <a:r>
              <a:rPr lang="zh-CN" altLang="en-US" dirty="0"/>
              <a:t>监测网络和</a:t>
            </a:r>
            <a:r>
              <a:rPr lang="en-US" altLang="zh-CN" dirty="0"/>
              <a:t> I/O </a:t>
            </a:r>
            <a:r>
              <a:rPr lang="zh-CN" altLang="en-US" dirty="0"/>
              <a:t>设备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F3C5B-1116-CD70-EBAB-CF619B1E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1436A-DF65-93D5-84CE-BF6F3122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E15C0-B75C-3331-647E-1FA54EBA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BD5F7D-0979-58C2-7D8C-62CE6C14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87" y="1321723"/>
            <a:ext cx="7504826" cy="30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45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7EB13-D16E-70AE-B628-3A88BC11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5F630-F3CF-89D0-3C43-54B543BA2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624185"/>
            <a:ext cx="7886700" cy="25947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linux</a:t>
            </a:r>
            <a:r>
              <a:rPr lang="zh-CN" altLang="en-US" dirty="0"/>
              <a:t>“</a:t>
            </a:r>
            <a:r>
              <a:rPr lang="en-US" altLang="zh-CN" dirty="0"/>
              <a:t>top</a:t>
            </a:r>
            <a:r>
              <a:rPr lang="zh-CN" altLang="en-US" dirty="0"/>
              <a:t>”命令，系统运行进程</a:t>
            </a:r>
            <a:r>
              <a:rPr lang="en-US" altLang="zh-CN" dirty="0"/>
              <a:t>185</a:t>
            </a:r>
            <a:r>
              <a:rPr lang="zh-CN" altLang="en-US" dirty="0"/>
              <a:t>个，正在运行的由</a:t>
            </a:r>
            <a:r>
              <a:rPr lang="en-US" altLang="zh-CN" dirty="0"/>
              <a:t>2</a:t>
            </a:r>
            <a:r>
              <a:rPr lang="zh-CN" altLang="en-US" dirty="0"/>
              <a:t>个，进程使用</a:t>
            </a:r>
            <a:r>
              <a:rPr lang="en-US" altLang="zh-CN" dirty="0"/>
              <a:t>PID</a:t>
            </a:r>
            <a:r>
              <a:rPr lang="zh-CN" altLang="en-US" dirty="0"/>
              <a:t>进行区分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84AE0-00F0-E410-0787-FC47956B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C433C-62E6-E48A-BF3B-BDB25176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5DB8A8-D1E3-E774-8A17-EC62C2FF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BF98B7-F6BF-AB16-0A1F-C8D9F958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1725"/>
            <a:ext cx="8229600" cy="4112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B84079-20DB-3FF4-C181-93EC8E10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00" y="1208491"/>
            <a:ext cx="5381625" cy="47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6867" y="2777562"/>
            <a:ext cx="5170266" cy="956598"/>
          </a:xfrm>
        </p:spPr>
        <p:txBody>
          <a:bodyPr/>
          <a:lstStyle/>
          <a:p>
            <a:r>
              <a:rPr lang="zh-CN" altLang="en-US" dirty="0"/>
              <a:t>系统如何处理意外的情况？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E2D7-4C51-4A4D-AECF-36670976A7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西北大学信息学院 谢倩茹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B870233-0B9B-5180-0C5D-6B89C6AE8CC1}"/>
              </a:ext>
            </a:extLst>
          </p:cNvPr>
          <p:cNvGrpSpPr/>
          <p:nvPr/>
        </p:nvGrpSpPr>
        <p:grpSpPr>
          <a:xfrm>
            <a:off x="566198" y="1244210"/>
            <a:ext cx="8011604" cy="3886200"/>
            <a:chOff x="751396" y="1219200"/>
            <a:chExt cx="6030404" cy="3886200"/>
          </a:xfrm>
        </p:grpSpPr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7E508132-0611-C14D-201A-9C21545F3EC6}"/>
                </a:ext>
              </a:extLst>
            </p:cNvPr>
            <p:cNvSpPr/>
            <p:nvPr/>
          </p:nvSpPr>
          <p:spPr bwMode="auto">
            <a:xfrm>
              <a:off x="9144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B3D2CFD3-A826-1A68-DD2C-E2F5BB7FA90D}"/>
                </a:ext>
              </a:extLst>
            </p:cNvPr>
            <p:cNvSpPr/>
            <p:nvPr/>
          </p:nvSpPr>
          <p:spPr bwMode="auto">
            <a:xfrm>
              <a:off x="10527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A8D995C5-BF84-9317-375B-C8CB36B2221F}"/>
                </a:ext>
              </a:extLst>
            </p:cNvPr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Memory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8A1E5E66-5A36-C200-2AC3-DE162233D6AE}"/>
                </a:ext>
              </a:extLst>
            </p:cNvPr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912ECF94-EEF3-ADA6-29AD-A71397A8165F}"/>
                </a:ext>
              </a:extLst>
            </p:cNvPr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2DAF570C-1B22-D9CE-86F6-159BE010337B}"/>
                </a:ext>
              </a:extLst>
            </p:cNvPr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B1A06E7A-A644-CDB4-58BA-91F19E9BA0E1}"/>
                </a:ext>
              </a:extLst>
            </p:cNvPr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FBE9C5E1-769C-76B7-F6ED-23AE0DE10BB2}"/>
                </a:ext>
              </a:extLst>
            </p:cNvPr>
            <p:cNvSpPr/>
            <p:nvPr/>
          </p:nvSpPr>
          <p:spPr bwMode="auto">
            <a:xfrm>
              <a:off x="8382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CD921B49-E7BD-151A-7383-2A0644DC43DD}"/>
                </a:ext>
              </a:extLst>
            </p:cNvPr>
            <p:cNvSpPr/>
            <p:nvPr/>
          </p:nvSpPr>
          <p:spPr bwMode="auto">
            <a:xfrm>
              <a:off x="1040386" y="2971976"/>
              <a:ext cx="1066800" cy="601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F4B9FE79-1DC8-A21E-EC67-4D284965B1FB}"/>
                </a:ext>
              </a:extLst>
            </p:cNvPr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C818FB8D-4A3B-1327-8535-78928916638F}"/>
                </a:ext>
              </a:extLst>
            </p:cNvPr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546997E3-DEF4-C9C6-92AA-247B9C8043DC}"/>
                </a:ext>
              </a:extLst>
            </p:cNvPr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5DB26C46-7ABF-066E-C535-0B736FE8C151}"/>
                </a:ext>
              </a:extLst>
            </p:cNvPr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AC3819BE-E9D5-A9E3-8C58-931A252DA5B2}"/>
                </a:ext>
              </a:extLst>
            </p:cNvPr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9666131E-A67D-4DF0-69A3-D450316C7054}"/>
                </a:ext>
              </a:extLst>
            </p:cNvPr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23" name="Rectangle 38">
              <a:extLst>
                <a:ext uri="{FF2B5EF4-FFF2-40B4-BE49-F238E27FC236}">
                  <a16:creationId xmlns:a16="http://schemas.microsoft.com/office/drawing/2014/main" id="{E4CD64BF-0A49-941D-BC5E-F73685986012}"/>
                </a:ext>
              </a:extLst>
            </p:cNvPr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24" name="Rectangle 39">
              <a:extLst>
                <a:ext uri="{FF2B5EF4-FFF2-40B4-BE49-F238E27FC236}">
                  <a16:creationId xmlns:a16="http://schemas.microsoft.com/office/drawing/2014/main" id="{3B798339-B0AB-6174-6D2F-A69802A9C042}"/>
                </a:ext>
              </a:extLst>
            </p:cNvPr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9BDC5279-FBF5-900E-0B42-352B3F42C1D7}"/>
                </a:ext>
              </a:extLst>
            </p:cNvPr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26" name="Rectangle 48">
              <a:extLst>
                <a:ext uri="{FF2B5EF4-FFF2-40B4-BE49-F238E27FC236}">
                  <a16:creationId xmlns:a16="http://schemas.microsoft.com/office/drawing/2014/main" id="{79D7C090-1522-555E-129D-0CFA9F65E7F1}"/>
                </a:ext>
              </a:extLst>
            </p:cNvPr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27" name="TextBox 49">
              <a:extLst>
                <a:ext uri="{FF2B5EF4-FFF2-40B4-BE49-F238E27FC236}">
                  <a16:creationId xmlns:a16="http://schemas.microsoft.com/office/drawing/2014/main" id="{87C1A5F8-3032-60A0-4CC6-8B9348A51FDA}"/>
                </a:ext>
              </a:extLst>
            </p:cNvPr>
            <p:cNvSpPr txBox="1"/>
            <p:nvPr/>
          </p:nvSpPr>
          <p:spPr>
            <a:xfrm>
              <a:off x="4343400" y="2165366"/>
              <a:ext cx="4141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A0414FF-7BED-F282-7DD2-044DD30A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多重处理的实际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891DD-4897-BFB4-4D3B-C7EE0E48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790" y="3944378"/>
            <a:ext cx="6235324" cy="2411973"/>
          </a:xfrm>
        </p:spPr>
        <p:txBody>
          <a:bodyPr/>
          <a:lstStyle/>
          <a:p>
            <a:r>
              <a:rPr lang="zh-CN" altLang="en-US" dirty="0"/>
              <a:t>单处理器在并发地执行多个进程</a:t>
            </a:r>
            <a:endParaRPr lang="en-US" altLang="zh-CN" dirty="0"/>
          </a:p>
          <a:p>
            <a:pPr lvl="1"/>
            <a:r>
              <a:rPr lang="zh-CN" altLang="en-US" dirty="0"/>
              <a:t>进程交错执行</a:t>
            </a:r>
            <a:r>
              <a:rPr lang="en-US" altLang="zh-CN" dirty="0"/>
              <a:t>(multitasking) </a:t>
            </a:r>
          </a:p>
          <a:p>
            <a:pPr lvl="1"/>
            <a:r>
              <a:rPr lang="zh-CN" altLang="en-US" dirty="0"/>
              <a:t>地址空间由虚拟内存系统管理</a:t>
            </a:r>
            <a:r>
              <a:rPr lang="en-US" altLang="zh-CN" dirty="0"/>
              <a:t> (later in course)</a:t>
            </a:r>
          </a:p>
          <a:p>
            <a:pPr lvl="1"/>
            <a:r>
              <a:rPr lang="zh-CN" altLang="en-US" dirty="0"/>
              <a:t>未执行进程的寄存器值保存在内存中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3368A-83E4-434B-E8B8-B395B3F1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E4F4F-9773-1F82-648D-0EEE7D85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5ADB8-14DF-A2C6-E1AE-DFF19CCC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335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414FF-7BED-F282-7DD2-044DD30A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多重处理的实际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891DD-4897-BFB4-4D3B-C7EE0E48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417904"/>
            <a:ext cx="6235324" cy="2411973"/>
          </a:xfrm>
        </p:spPr>
        <p:txBody>
          <a:bodyPr/>
          <a:lstStyle/>
          <a:p>
            <a:r>
              <a:rPr lang="zh-CN" altLang="en-US" dirty="0"/>
              <a:t>寄存器当前值保存到内存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3368A-83E4-434B-E8B8-B395B3F1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E4F4F-9773-1F82-648D-0EEE7D85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5ADB8-14DF-A2C6-E1AE-DFF19CCC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31</a:t>
            </a:fld>
            <a:endParaRPr lang="zh-CN" altLang="en-US" dirty="0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62DDAFA-EEAC-C0C1-0B93-A8831A9696F6}"/>
              </a:ext>
            </a:extLst>
          </p:cNvPr>
          <p:cNvGrpSpPr/>
          <p:nvPr/>
        </p:nvGrpSpPr>
        <p:grpSpPr>
          <a:xfrm>
            <a:off x="566198" y="1244210"/>
            <a:ext cx="8011604" cy="3886200"/>
            <a:chOff x="751396" y="1219200"/>
            <a:chExt cx="6030404" cy="3886200"/>
          </a:xfrm>
        </p:grpSpPr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FD32B3A2-749A-C5F3-6AE5-9F9181B8496D}"/>
                </a:ext>
              </a:extLst>
            </p:cNvPr>
            <p:cNvSpPr/>
            <p:nvPr/>
          </p:nvSpPr>
          <p:spPr bwMode="auto">
            <a:xfrm>
              <a:off x="9144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A702DEAC-670D-7141-35D4-EE3B14420CD4}"/>
                </a:ext>
              </a:extLst>
            </p:cNvPr>
            <p:cNvSpPr/>
            <p:nvPr/>
          </p:nvSpPr>
          <p:spPr bwMode="auto">
            <a:xfrm>
              <a:off x="10527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5222B70C-C725-9103-300B-FA1AF3F35E05}"/>
                </a:ext>
              </a:extLst>
            </p:cNvPr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Memory</a:t>
              </a:r>
            </a:p>
          </p:txBody>
        </p:sp>
        <p:sp>
          <p:nvSpPr>
            <p:cNvPr id="53" name="Rectangle 15">
              <a:extLst>
                <a:ext uri="{FF2B5EF4-FFF2-40B4-BE49-F238E27FC236}">
                  <a16:creationId xmlns:a16="http://schemas.microsoft.com/office/drawing/2014/main" id="{3DFEB483-69CB-3682-6063-E44BF6892046}"/>
                </a:ext>
              </a:extLst>
            </p:cNvPr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25387910-18D5-683F-0E8E-7A986782773A}"/>
                </a:ext>
              </a:extLst>
            </p:cNvPr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55" name="Rectangle 17">
              <a:extLst>
                <a:ext uri="{FF2B5EF4-FFF2-40B4-BE49-F238E27FC236}">
                  <a16:creationId xmlns:a16="http://schemas.microsoft.com/office/drawing/2014/main" id="{045D1AF5-94C3-62E4-3490-8093B757A55C}"/>
                </a:ext>
              </a:extLst>
            </p:cNvPr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56" name="Rectangle 18">
              <a:extLst>
                <a:ext uri="{FF2B5EF4-FFF2-40B4-BE49-F238E27FC236}">
                  <a16:creationId xmlns:a16="http://schemas.microsoft.com/office/drawing/2014/main" id="{F13F8F63-438A-25E4-6E62-79902737F215}"/>
                </a:ext>
              </a:extLst>
            </p:cNvPr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91E53776-620E-69BC-4CC7-198AAE1FAB4F}"/>
                </a:ext>
              </a:extLst>
            </p:cNvPr>
            <p:cNvSpPr/>
            <p:nvPr/>
          </p:nvSpPr>
          <p:spPr bwMode="auto">
            <a:xfrm>
              <a:off x="8382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CF9A9BD0-7848-50EE-2C7E-F655E8286FBD}"/>
                </a:ext>
              </a:extLst>
            </p:cNvPr>
            <p:cNvSpPr/>
            <p:nvPr/>
          </p:nvSpPr>
          <p:spPr bwMode="auto">
            <a:xfrm>
              <a:off x="1040386" y="2971976"/>
              <a:ext cx="1066800" cy="601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3FE76ACD-19F6-9FCC-4205-02A8D34E7B04}"/>
                </a:ext>
              </a:extLst>
            </p:cNvPr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60" name="Rectangle 30">
              <a:extLst>
                <a:ext uri="{FF2B5EF4-FFF2-40B4-BE49-F238E27FC236}">
                  <a16:creationId xmlns:a16="http://schemas.microsoft.com/office/drawing/2014/main" id="{A59AAD02-B223-695D-543B-A427EA5C7365}"/>
                </a:ext>
              </a:extLst>
            </p:cNvPr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61" name="Rectangle 31">
              <a:extLst>
                <a:ext uri="{FF2B5EF4-FFF2-40B4-BE49-F238E27FC236}">
                  <a16:creationId xmlns:a16="http://schemas.microsoft.com/office/drawing/2014/main" id="{70F46D15-B773-5077-6EED-7DA609F5C5B2}"/>
                </a:ext>
              </a:extLst>
            </p:cNvPr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id="{77ED2C5B-095F-F94F-F3FA-EDF7FABF1813}"/>
                </a:ext>
              </a:extLst>
            </p:cNvPr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63" name="Rectangle 34">
              <a:extLst>
                <a:ext uri="{FF2B5EF4-FFF2-40B4-BE49-F238E27FC236}">
                  <a16:creationId xmlns:a16="http://schemas.microsoft.com/office/drawing/2014/main" id="{CB59CF9A-568B-9616-1E64-8621F0754319}"/>
                </a:ext>
              </a:extLst>
            </p:cNvPr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64" name="Rectangle 35">
              <a:extLst>
                <a:ext uri="{FF2B5EF4-FFF2-40B4-BE49-F238E27FC236}">
                  <a16:creationId xmlns:a16="http://schemas.microsoft.com/office/drawing/2014/main" id="{EFD4F561-2F21-F300-4517-237AAC829F55}"/>
                </a:ext>
              </a:extLst>
            </p:cNvPr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65" name="Rectangle 38">
              <a:extLst>
                <a:ext uri="{FF2B5EF4-FFF2-40B4-BE49-F238E27FC236}">
                  <a16:creationId xmlns:a16="http://schemas.microsoft.com/office/drawing/2014/main" id="{7390582F-B72F-F7E3-C184-AD66B1FED4CA}"/>
                </a:ext>
              </a:extLst>
            </p:cNvPr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66" name="Rectangle 39">
              <a:extLst>
                <a:ext uri="{FF2B5EF4-FFF2-40B4-BE49-F238E27FC236}">
                  <a16:creationId xmlns:a16="http://schemas.microsoft.com/office/drawing/2014/main" id="{84E7EBAF-E3EB-9D22-7FA2-AB3A3B6A95A0}"/>
                </a:ext>
              </a:extLst>
            </p:cNvPr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67" name="Rectangle 46">
              <a:extLst>
                <a:ext uri="{FF2B5EF4-FFF2-40B4-BE49-F238E27FC236}">
                  <a16:creationId xmlns:a16="http://schemas.microsoft.com/office/drawing/2014/main" id="{C610E393-2CFA-65C2-C7F6-27934C395802}"/>
                </a:ext>
              </a:extLst>
            </p:cNvPr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1650EB72-53AA-52D4-73FF-EB2C75768961}"/>
                </a:ext>
              </a:extLst>
            </p:cNvPr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69" name="TextBox 49">
              <a:extLst>
                <a:ext uri="{FF2B5EF4-FFF2-40B4-BE49-F238E27FC236}">
                  <a16:creationId xmlns:a16="http://schemas.microsoft.com/office/drawing/2014/main" id="{B005E00A-FD00-A5E7-EE47-27CFA546E17F}"/>
                </a:ext>
              </a:extLst>
            </p:cNvPr>
            <p:cNvSpPr txBox="1"/>
            <p:nvPr/>
          </p:nvSpPr>
          <p:spPr>
            <a:xfrm>
              <a:off x="4343400" y="2165366"/>
              <a:ext cx="4141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70" name="Up Arrow 4">
            <a:extLst>
              <a:ext uri="{FF2B5EF4-FFF2-40B4-BE49-F238E27FC236}">
                <a16:creationId xmlns:a16="http://schemas.microsoft.com/office/drawing/2014/main" id="{1EA87F2B-5D58-849D-B116-D0E3DD4805DD}"/>
              </a:ext>
            </a:extLst>
          </p:cNvPr>
          <p:cNvSpPr/>
          <p:nvPr/>
        </p:nvSpPr>
        <p:spPr bwMode="auto">
          <a:xfrm>
            <a:off x="1676593" y="3573699"/>
            <a:ext cx="303703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0839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0C266-AA1F-C15D-7274-B9E21428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多重处理的实际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83016-0E13-9CCD-D8E9-C600619C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09" y="5350528"/>
            <a:ext cx="8574991" cy="1005823"/>
          </a:xfrm>
        </p:spPr>
        <p:txBody>
          <a:bodyPr/>
          <a:lstStyle/>
          <a:p>
            <a:r>
              <a:rPr lang="zh-CN" altLang="en-US" dirty="0"/>
              <a:t>调度下一个进程执行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DD1DD-0BD9-82EE-46DD-8A4788AB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826E6-E72D-2BE2-6FC4-9817764C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2C1BF-FB1B-20E0-C6A3-8F63CC3F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65DDD0-C60F-D4DE-D040-57A4043C4A08}"/>
              </a:ext>
            </a:extLst>
          </p:cNvPr>
          <p:cNvGrpSpPr/>
          <p:nvPr/>
        </p:nvGrpSpPr>
        <p:grpSpPr>
          <a:xfrm>
            <a:off x="751396" y="1219200"/>
            <a:ext cx="8087804" cy="3886200"/>
            <a:chOff x="751396" y="1219200"/>
            <a:chExt cx="6030404" cy="3886200"/>
          </a:xfrm>
        </p:grpSpPr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E331FA6D-476F-7B0F-1DBC-273808845EAB}"/>
                </a:ext>
              </a:extLst>
            </p:cNvPr>
            <p:cNvSpPr/>
            <p:nvPr/>
          </p:nvSpPr>
          <p:spPr bwMode="auto">
            <a:xfrm>
              <a:off x="25908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C9E98A1-E7A8-A1EB-61A3-66201270679E}"/>
                </a:ext>
              </a:extLst>
            </p:cNvPr>
            <p:cNvSpPr/>
            <p:nvPr/>
          </p:nvSpPr>
          <p:spPr bwMode="auto">
            <a:xfrm>
              <a:off x="27291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EDDF6CFD-2312-9950-0DE9-7D4FE746973D}"/>
                </a:ext>
              </a:extLst>
            </p:cNvPr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Memory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6D1525CA-DBBC-3787-E469-E939DD1315FD}"/>
                </a:ext>
              </a:extLst>
            </p:cNvPr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6B113807-D980-2B78-55A6-6695844650C7}"/>
                </a:ext>
              </a:extLst>
            </p:cNvPr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DF6EC79D-DAA4-1E80-94F3-5FFA1ED9323B}"/>
                </a:ext>
              </a:extLst>
            </p:cNvPr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E09A633C-ACD8-765B-278F-3BE5ADA457B6}"/>
                </a:ext>
              </a:extLst>
            </p:cNvPr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9721C9BA-849D-AE0E-B7C1-F142479C7C70}"/>
                </a:ext>
              </a:extLst>
            </p:cNvPr>
            <p:cNvSpPr/>
            <p:nvPr/>
          </p:nvSpPr>
          <p:spPr bwMode="auto">
            <a:xfrm>
              <a:off x="25146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DF6ED1A-0BAD-538C-31F8-455ACACB74E2}"/>
                </a:ext>
              </a:extLst>
            </p:cNvPr>
            <p:cNvSpPr/>
            <p:nvPr/>
          </p:nvSpPr>
          <p:spPr bwMode="auto">
            <a:xfrm>
              <a:off x="1040386" y="2971976"/>
              <a:ext cx="1066800" cy="601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50E62E7F-D4E0-D7A4-1D48-62166605C979}"/>
                </a:ext>
              </a:extLst>
            </p:cNvPr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594C797D-A221-5D34-C933-4A6AF41B8540}"/>
                </a:ext>
              </a:extLst>
            </p:cNvPr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9F6D29B3-71B0-E879-DB1F-316229D6E695}"/>
                </a:ext>
              </a:extLst>
            </p:cNvPr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AFB19F77-D7E2-5C1C-A9ED-34BB83A60783}"/>
                </a:ext>
              </a:extLst>
            </p:cNvPr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4828A4CA-F829-0706-0E2E-CA6290FB0464}"/>
                </a:ext>
              </a:extLst>
            </p:cNvPr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9FCBF0C5-8F17-E25C-B43B-6B0A3ACA98F3}"/>
                </a:ext>
              </a:extLst>
            </p:cNvPr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23" name="Rectangle 38">
              <a:extLst>
                <a:ext uri="{FF2B5EF4-FFF2-40B4-BE49-F238E27FC236}">
                  <a16:creationId xmlns:a16="http://schemas.microsoft.com/office/drawing/2014/main" id="{6A6C3A18-CC8C-2F1C-F50E-9BE1748ED6AD}"/>
                </a:ext>
              </a:extLst>
            </p:cNvPr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24" name="Rectangle 39">
              <a:extLst>
                <a:ext uri="{FF2B5EF4-FFF2-40B4-BE49-F238E27FC236}">
                  <a16:creationId xmlns:a16="http://schemas.microsoft.com/office/drawing/2014/main" id="{F3F8A39F-A217-4A9D-FD44-998DC6495C4A}"/>
                </a:ext>
              </a:extLst>
            </p:cNvPr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E63A8F04-FE09-61D9-3681-958F30CB5427}"/>
                </a:ext>
              </a:extLst>
            </p:cNvPr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26" name="Rectangle 48">
              <a:extLst>
                <a:ext uri="{FF2B5EF4-FFF2-40B4-BE49-F238E27FC236}">
                  <a16:creationId xmlns:a16="http://schemas.microsoft.com/office/drawing/2014/main" id="{5C3545AE-609A-7D53-2D8D-F04267766A85}"/>
                </a:ext>
              </a:extLst>
            </p:cNvPr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27" name="TextBox 49">
              <a:extLst>
                <a:ext uri="{FF2B5EF4-FFF2-40B4-BE49-F238E27FC236}">
                  <a16:creationId xmlns:a16="http://schemas.microsoft.com/office/drawing/2014/main" id="{DDFC1C42-9613-DEF2-E6F5-2AEB7FEF9587}"/>
                </a:ext>
              </a:extLst>
            </p:cNvPr>
            <p:cNvSpPr txBox="1"/>
            <p:nvPr/>
          </p:nvSpPr>
          <p:spPr>
            <a:xfrm>
              <a:off x="4343400" y="2165366"/>
              <a:ext cx="4102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1354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0C266-AA1F-C15D-7274-B9E21428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多重处理的实际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83016-0E13-9CCD-D8E9-C600619C5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09" y="5350528"/>
            <a:ext cx="8574991" cy="1005823"/>
          </a:xfrm>
        </p:spPr>
        <p:txBody>
          <a:bodyPr/>
          <a:lstStyle/>
          <a:p>
            <a:r>
              <a:rPr lang="zh-CN" altLang="en-US" dirty="0"/>
              <a:t>加载保存的寄存器组，并切换地址空间</a:t>
            </a:r>
            <a:r>
              <a:rPr lang="en-US" altLang="zh-CN" dirty="0"/>
              <a:t>-</a:t>
            </a:r>
            <a:r>
              <a:rPr lang="zh-CN" altLang="en-US" dirty="0"/>
              <a:t>上下文切换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DD1DD-0BD9-82EE-46DD-8A4788AB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826E6-E72D-2BE2-6FC4-9817764C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2C1BF-FB1B-20E0-C6A3-8F63CC3F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65DDD0-C60F-D4DE-D040-57A4043C4A08}"/>
              </a:ext>
            </a:extLst>
          </p:cNvPr>
          <p:cNvGrpSpPr/>
          <p:nvPr/>
        </p:nvGrpSpPr>
        <p:grpSpPr>
          <a:xfrm>
            <a:off x="751396" y="1219200"/>
            <a:ext cx="8087804" cy="3886200"/>
            <a:chOff x="751396" y="1219200"/>
            <a:chExt cx="6030404" cy="3886200"/>
          </a:xfrm>
        </p:grpSpPr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E331FA6D-476F-7B0F-1DBC-273808845EAB}"/>
                </a:ext>
              </a:extLst>
            </p:cNvPr>
            <p:cNvSpPr/>
            <p:nvPr/>
          </p:nvSpPr>
          <p:spPr bwMode="auto">
            <a:xfrm>
              <a:off x="25908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9C9E98A1-E7A8-A1EB-61A3-66201270679E}"/>
                </a:ext>
              </a:extLst>
            </p:cNvPr>
            <p:cNvSpPr/>
            <p:nvPr/>
          </p:nvSpPr>
          <p:spPr bwMode="auto">
            <a:xfrm>
              <a:off x="27291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EDDF6CFD-2312-9950-0DE9-7D4FE746973D}"/>
                </a:ext>
              </a:extLst>
            </p:cNvPr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Memory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6D1525CA-DBBC-3787-E469-E939DD1315FD}"/>
                </a:ext>
              </a:extLst>
            </p:cNvPr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6B113807-D980-2B78-55A6-6695844650C7}"/>
                </a:ext>
              </a:extLst>
            </p:cNvPr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DF6EC79D-DAA4-1E80-94F3-5FFA1ED9323B}"/>
                </a:ext>
              </a:extLst>
            </p:cNvPr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E09A633C-ACD8-765B-278F-3BE5ADA457B6}"/>
                </a:ext>
              </a:extLst>
            </p:cNvPr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9721C9BA-849D-AE0E-B7C1-F142479C7C70}"/>
                </a:ext>
              </a:extLst>
            </p:cNvPr>
            <p:cNvSpPr/>
            <p:nvPr/>
          </p:nvSpPr>
          <p:spPr bwMode="auto">
            <a:xfrm>
              <a:off x="25146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DF6ED1A-0BAD-538C-31F8-455ACACB74E2}"/>
                </a:ext>
              </a:extLst>
            </p:cNvPr>
            <p:cNvSpPr/>
            <p:nvPr/>
          </p:nvSpPr>
          <p:spPr bwMode="auto">
            <a:xfrm>
              <a:off x="1040386" y="2971976"/>
              <a:ext cx="1066800" cy="601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50E62E7F-D4E0-D7A4-1D48-62166605C979}"/>
                </a:ext>
              </a:extLst>
            </p:cNvPr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594C797D-A221-5D34-C933-4A6AF41B8540}"/>
                </a:ext>
              </a:extLst>
            </p:cNvPr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9F6D29B3-71B0-E879-DB1F-316229D6E695}"/>
                </a:ext>
              </a:extLst>
            </p:cNvPr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20" name="Rectangle 32">
              <a:extLst>
                <a:ext uri="{FF2B5EF4-FFF2-40B4-BE49-F238E27FC236}">
                  <a16:creationId xmlns:a16="http://schemas.microsoft.com/office/drawing/2014/main" id="{AFB19F77-D7E2-5C1C-A9ED-34BB83A60783}"/>
                </a:ext>
              </a:extLst>
            </p:cNvPr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4828A4CA-F829-0706-0E2E-CA6290FB0464}"/>
                </a:ext>
              </a:extLst>
            </p:cNvPr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9FCBF0C5-8F17-E25C-B43B-6B0A3ACA98F3}"/>
                </a:ext>
              </a:extLst>
            </p:cNvPr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23" name="Rectangle 38">
              <a:extLst>
                <a:ext uri="{FF2B5EF4-FFF2-40B4-BE49-F238E27FC236}">
                  <a16:creationId xmlns:a16="http://schemas.microsoft.com/office/drawing/2014/main" id="{6A6C3A18-CC8C-2F1C-F50E-9BE1748ED6AD}"/>
                </a:ext>
              </a:extLst>
            </p:cNvPr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24" name="Rectangle 39">
              <a:extLst>
                <a:ext uri="{FF2B5EF4-FFF2-40B4-BE49-F238E27FC236}">
                  <a16:creationId xmlns:a16="http://schemas.microsoft.com/office/drawing/2014/main" id="{F3F8A39F-A217-4A9D-FD44-998DC6495C4A}"/>
                </a:ext>
              </a:extLst>
            </p:cNvPr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E63A8F04-FE09-61D9-3681-958F30CB5427}"/>
                </a:ext>
              </a:extLst>
            </p:cNvPr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26" name="Rectangle 48">
              <a:extLst>
                <a:ext uri="{FF2B5EF4-FFF2-40B4-BE49-F238E27FC236}">
                  <a16:creationId xmlns:a16="http://schemas.microsoft.com/office/drawing/2014/main" id="{5C3545AE-609A-7D53-2D8D-F04267766A85}"/>
                </a:ext>
              </a:extLst>
            </p:cNvPr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27" name="TextBox 49">
              <a:extLst>
                <a:ext uri="{FF2B5EF4-FFF2-40B4-BE49-F238E27FC236}">
                  <a16:creationId xmlns:a16="http://schemas.microsoft.com/office/drawing/2014/main" id="{DDFC1C42-9613-DEF2-E6F5-2AEB7FEF9587}"/>
                </a:ext>
              </a:extLst>
            </p:cNvPr>
            <p:cNvSpPr txBox="1"/>
            <p:nvPr/>
          </p:nvSpPr>
          <p:spPr>
            <a:xfrm>
              <a:off x="4343400" y="2165366"/>
              <a:ext cx="4102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8" name="Up Arrow 4">
            <a:extLst>
              <a:ext uri="{FF2B5EF4-FFF2-40B4-BE49-F238E27FC236}">
                <a16:creationId xmlns:a16="http://schemas.microsoft.com/office/drawing/2014/main" id="{E0B9D6F8-0BF3-F673-F777-76EB05EF1C5B}"/>
              </a:ext>
            </a:extLst>
          </p:cNvPr>
          <p:cNvSpPr/>
          <p:nvPr/>
        </p:nvSpPr>
        <p:spPr bwMode="auto">
          <a:xfrm flipV="1">
            <a:off x="4004984" y="3573699"/>
            <a:ext cx="303703" cy="464901"/>
          </a:xfrm>
          <a:prstGeom prst="up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530435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D0E24-2E72-D59B-FC06-DFAD259E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多重处理的实际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B8C9B-FB52-0BDC-52D0-23553B14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687" y="3968387"/>
            <a:ext cx="4026513" cy="250689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多核处理器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单个芯片有多个</a:t>
            </a:r>
            <a:r>
              <a:rPr lang="en-US" altLang="zh-CN" dirty="0"/>
              <a:t>CPU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共享主存、有的还共享</a:t>
            </a:r>
            <a:r>
              <a:rPr lang="en-US" altLang="zh-CN" dirty="0"/>
              <a:t>cache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每个核可以执行独立的进程</a:t>
            </a:r>
            <a:r>
              <a:rPr lang="en-US" altLang="zh-CN" dirty="0"/>
              <a:t> kernel</a:t>
            </a:r>
            <a:r>
              <a:rPr lang="zh-CN" altLang="en-US" dirty="0"/>
              <a:t>负责处理器的内核调度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B145F-3D9E-9719-58DC-24C7130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01D14-41EE-5CE9-FE6E-6629612A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29778-6DAC-FF17-2AA4-03BCA102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34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288B1A-6B88-2B1B-1074-86952D24E59F}"/>
              </a:ext>
            </a:extLst>
          </p:cNvPr>
          <p:cNvGrpSpPr/>
          <p:nvPr/>
        </p:nvGrpSpPr>
        <p:grpSpPr>
          <a:xfrm>
            <a:off x="579946" y="1321725"/>
            <a:ext cx="7935404" cy="3893904"/>
            <a:chOff x="751396" y="1219200"/>
            <a:chExt cx="6030404" cy="3893904"/>
          </a:xfrm>
        </p:grpSpPr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D78BD98A-FA2A-4AC1-5659-F834D465AAD3}"/>
                </a:ext>
              </a:extLst>
            </p:cNvPr>
            <p:cNvSpPr/>
            <p:nvPr/>
          </p:nvSpPr>
          <p:spPr bwMode="auto">
            <a:xfrm>
              <a:off x="2590800" y="4038600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DD59E6D8-34E5-7BE0-8563-5F81DFA223DF}"/>
                </a:ext>
              </a:extLst>
            </p:cNvPr>
            <p:cNvSpPr/>
            <p:nvPr/>
          </p:nvSpPr>
          <p:spPr bwMode="auto">
            <a:xfrm>
              <a:off x="2729116" y="4495800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D68475E3-1C89-80BF-D320-186540C8B255}"/>
                </a:ext>
              </a:extLst>
            </p:cNvPr>
            <p:cNvSpPr/>
            <p:nvPr/>
          </p:nvSpPr>
          <p:spPr bwMode="auto">
            <a:xfrm>
              <a:off x="751396" y="1219200"/>
              <a:ext cx="6030404" cy="2506896"/>
            </a:xfrm>
            <a:prstGeom prst="rect">
              <a:avLst/>
            </a:prstGeom>
            <a:solidFill>
              <a:srgbClr val="F1C7C7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Memory</a:t>
              </a:r>
            </a:p>
          </p:txBody>
        </p: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60114582-F041-8E99-A6DE-B2F843388CF1}"/>
                </a:ext>
              </a:extLst>
            </p:cNvPr>
            <p:cNvSpPr/>
            <p:nvPr/>
          </p:nvSpPr>
          <p:spPr bwMode="auto">
            <a:xfrm>
              <a:off x="1040386" y="1789587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D4D5EB16-3904-1C2E-5644-3595281F3F9E}"/>
                </a:ext>
              </a:extLst>
            </p:cNvPr>
            <p:cNvSpPr/>
            <p:nvPr/>
          </p:nvSpPr>
          <p:spPr bwMode="auto">
            <a:xfrm>
              <a:off x="1040386" y="20943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03BD86EB-3417-7FCD-F59E-4EBA8863961D}"/>
                </a:ext>
              </a:extLst>
            </p:cNvPr>
            <p:cNvSpPr/>
            <p:nvPr/>
          </p:nvSpPr>
          <p:spPr bwMode="auto">
            <a:xfrm>
              <a:off x="1040386" y="266717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1B4A0335-BDD2-EC61-0DCB-0D59D514AA64}"/>
                </a:ext>
              </a:extLst>
            </p:cNvPr>
            <p:cNvSpPr/>
            <p:nvPr/>
          </p:nvSpPr>
          <p:spPr bwMode="auto">
            <a:xfrm>
              <a:off x="1040386" y="2383092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D7F52AF3-2992-46C1-9329-8D080E24AF95}"/>
                </a:ext>
              </a:extLst>
            </p:cNvPr>
            <p:cNvSpPr/>
            <p:nvPr/>
          </p:nvSpPr>
          <p:spPr bwMode="auto">
            <a:xfrm>
              <a:off x="2514600" y="1668696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5EF9DBC9-747D-DAED-DD62-9F0550704AC1}"/>
                </a:ext>
              </a:extLst>
            </p:cNvPr>
            <p:cNvSpPr/>
            <p:nvPr/>
          </p:nvSpPr>
          <p:spPr bwMode="auto">
            <a:xfrm>
              <a:off x="1040386" y="2971976"/>
              <a:ext cx="1066800" cy="6017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08CEAABB-1B5E-A546-4DAF-AAA3F573C38C}"/>
                </a:ext>
              </a:extLst>
            </p:cNvPr>
            <p:cNvSpPr/>
            <p:nvPr/>
          </p:nvSpPr>
          <p:spPr bwMode="auto">
            <a:xfrm>
              <a:off x="2730870" y="17895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18" name="Rectangle 37">
              <a:extLst>
                <a:ext uri="{FF2B5EF4-FFF2-40B4-BE49-F238E27FC236}">
                  <a16:creationId xmlns:a16="http://schemas.microsoft.com/office/drawing/2014/main" id="{B82A542A-11E1-DF68-2112-F8C629B906DB}"/>
                </a:ext>
              </a:extLst>
            </p:cNvPr>
            <p:cNvSpPr/>
            <p:nvPr/>
          </p:nvSpPr>
          <p:spPr bwMode="auto">
            <a:xfrm>
              <a:off x="2730870" y="2094390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19" name="Rectangle 38">
              <a:extLst>
                <a:ext uri="{FF2B5EF4-FFF2-40B4-BE49-F238E27FC236}">
                  <a16:creationId xmlns:a16="http://schemas.microsoft.com/office/drawing/2014/main" id="{BD8DE31B-F0A7-DD8A-663F-BFD0563BCCF6}"/>
                </a:ext>
              </a:extLst>
            </p:cNvPr>
            <p:cNvSpPr/>
            <p:nvPr/>
          </p:nvSpPr>
          <p:spPr bwMode="auto">
            <a:xfrm>
              <a:off x="2730870" y="2667175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58502A18-3BE7-0548-008C-09991C118BE2}"/>
                </a:ext>
              </a:extLst>
            </p:cNvPr>
            <p:cNvSpPr/>
            <p:nvPr/>
          </p:nvSpPr>
          <p:spPr bwMode="auto">
            <a:xfrm>
              <a:off x="2730870" y="238309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21" name="Rectangle 40">
              <a:extLst>
                <a:ext uri="{FF2B5EF4-FFF2-40B4-BE49-F238E27FC236}">
                  <a16:creationId xmlns:a16="http://schemas.microsoft.com/office/drawing/2014/main" id="{A8464011-0E24-98A0-1D28-3CD59174BABA}"/>
                </a:ext>
              </a:extLst>
            </p:cNvPr>
            <p:cNvSpPr/>
            <p:nvPr/>
          </p:nvSpPr>
          <p:spPr bwMode="auto">
            <a:xfrm>
              <a:off x="2730870" y="2971976"/>
              <a:ext cx="1066800" cy="6017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C2E96FD4-0828-5FFF-FE76-E2162DD38821}"/>
                </a:ext>
              </a:extLst>
            </p:cNvPr>
            <p:cNvSpPr/>
            <p:nvPr/>
          </p:nvSpPr>
          <p:spPr bwMode="auto">
            <a:xfrm>
              <a:off x="5321670" y="1789588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Stack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5AEF6162-9371-9879-683D-A4A85E9EB180}"/>
                </a:ext>
              </a:extLst>
            </p:cNvPr>
            <p:cNvSpPr/>
            <p:nvPr/>
          </p:nvSpPr>
          <p:spPr bwMode="auto">
            <a:xfrm>
              <a:off x="5321670" y="2094389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Heap</a:t>
              </a:r>
            </a:p>
          </p:txBody>
        </p:sp>
        <p:sp>
          <p:nvSpPr>
            <p:cNvPr id="24" name="Rectangle 43">
              <a:extLst>
                <a:ext uri="{FF2B5EF4-FFF2-40B4-BE49-F238E27FC236}">
                  <a16:creationId xmlns:a16="http://schemas.microsoft.com/office/drawing/2014/main" id="{714B83B7-8A07-1F1A-BEEE-605E9BCD7BB7}"/>
                </a:ext>
              </a:extLst>
            </p:cNvPr>
            <p:cNvSpPr/>
            <p:nvPr/>
          </p:nvSpPr>
          <p:spPr bwMode="auto">
            <a:xfrm>
              <a:off x="5321670" y="2667174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Code</a:t>
              </a:r>
            </a:p>
          </p:txBody>
        </p:sp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5564D30F-1243-56CA-F458-DE971FE1DEB1}"/>
                </a:ext>
              </a:extLst>
            </p:cNvPr>
            <p:cNvSpPr/>
            <p:nvPr/>
          </p:nvSpPr>
          <p:spPr bwMode="auto">
            <a:xfrm>
              <a:off x="5321670" y="2383093"/>
              <a:ext cx="1066800" cy="304801"/>
            </a:xfrm>
            <a:prstGeom prst="rect">
              <a:avLst/>
            </a:prstGeom>
            <a:solidFill>
              <a:srgbClr val="D9D9D9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</a:p>
          </p:txBody>
        </p:sp>
        <p:sp>
          <p:nvSpPr>
            <p:cNvPr id="26" name="Rectangle 45">
              <a:extLst>
                <a:ext uri="{FF2B5EF4-FFF2-40B4-BE49-F238E27FC236}">
                  <a16:creationId xmlns:a16="http://schemas.microsoft.com/office/drawing/2014/main" id="{1B28F613-D718-0452-A171-350A80141754}"/>
                </a:ext>
              </a:extLst>
            </p:cNvPr>
            <p:cNvSpPr/>
            <p:nvPr/>
          </p:nvSpPr>
          <p:spPr bwMode="auto">
            <a:xfrm>
              <a:off x="5321670" y="2971976"/>
              <a:ext cx="1066800" cy="601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Saved registers</a:t>
              </a:r>
            </a:p>
          </p:txBody>
        </p:sp>
        <p:sp>
          <p:nvSpPr>
            <p:cNvPr id="27" name="TextBox 46">
              <a:extLst>
                <a:ext uri="{FF2B5EF4-FFF2-40B4-BE49-F238E27FC236}">
                  <a16:creationId xmlns:a16="http://schemas.microsoft.com/office/drawing/2014/main" id="{3F89F271-E5F0-9219-44B3-3C71A04E8E08}"/>
                </a:ext>
              </a:extLst>
            </p:cNvPr>
            <p:cNvSpPr txBox="1"/>
            <p:nvPr/>
          </p:nvSpPr>
          <p:spPr>
            <a:xfrm>
              <a:off x="4343400" y="2165366"/>
              <a:ext cx="4180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28" name="Rectangle 48">
              <a:extLst>
                <a:ext uri="{FF2B5EF4-FFF2-40B4-BE49-F238E27FC236}">
                  <a16:creationId xmlns:a16="http://schemas.microsoft.com/office/drawing/2014/main" id="{62201982-E669-9E1B-CAA9-F3CD8814FBFE}"/>
                </a:ext>
              </a:extLst>
            </p:cNvPr>
            <p:cNvSpPr/>
            <p:nvPr/>
          </p:nvSpPr>
          <p:spPr bwMode="auto">
            <a:xfrm>
              <a:off x="914400" y="4046304"/>
              <a:ext cx="1371600" cy="990600"/>
            </a:xfrm>
            <a:prstGeom prst="rect">
              <a:avLst/>
            </a:prstGeom>
            <a:solidFill>
              <a:srgbClr val="F6F5B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t" anchorCtr="1"/>
            <a:lstStyle/>
            <a:p>
              <a:pPr algn="ctr"/>
              <a:r>
                <a:rPr lang="en-US" sz="2000" b="1" dirty="0"/>
                <a:t>CPU</a:t>
              </a:r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123B7B7B-8CD5-0F2F-227A-F04DD382E889}"/>
                </a:ext>
              </a:extLst>
            </p:cNvPr>
            <p:cNvSpPr/>
            <p:nvPr/>
          </p:nvSpPr>
          <p:spPr bwMode="auto">
            <a:xfrm>
              <a:off x="1052716" y="4503504"/>
              <a:ext cx="10668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sz="2000" b="1" dirty="0"/>
                <a:t>Registers</a:t>
              </a:r>
            </a:p>
          </p:txBody>
        </p:sp>
        <p:sp>
          <p:nvSpPr>
            <p:cNvPr id="30" name="Rectangle 50">
              <a:extLst>
                <a:ext uri="{FF2B5EF4-FFF2-40B4-BE49-F238E27FC236}">
                  <a16:creationId xmlns:a16="http://schemas.microsoft.com/office/drawing/2014/main" id="{E39A0B10-1F3A-F1D1-C191-CCF8423CC8F3}"/>
                </a:ext>
              </a:extLst>
            </p:cNvPr>
            <p:cNvSpPr/>
            <p:nvPr/>
          </p:nvSpPr>
          <p:spPr bwMode="auto">
            <a:xfrm>
              <a:off x="838200" y="1676400"/>
              <a:ext cx="1538084" cy="343670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2000" b="1">
                <a:ln>
                  <a:solidFill>
                    <a:schemeClr val="tx1"/>
                  </a:solidFill>
                  <a:prstDash val="dash"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5087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5FAA1-BB3A-1280-C169-E432222F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逻辑控制流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A3003-1F7C-A9F9-1311-CB387C87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1725"/>
            <a:ext cx="7886700" cy="4351338"/>
          </a:xfrm>
        </p:spPr>
        <p:txBody>
          <a:bodyPr/>
          <a:lstStyle/>
          <a:p>
            <a:r>
              <a:rPr lang="zh-CN" altLang="en-US" dirty="0"/>
              <a:t>每个进程是个逻辑控制流</a:t>
            </a:r>
            <a:endParaRPr lang="en-US" altLang="zh-CN" dirty="0"/>
          </a:p>
          <a:p>
            <a:r>
              <a:rPr lang="zh-CN" altLang="en-US" dirty="0"/>
              <a:t>如果两个逻辑流在时间上有重叠，则称这两个进程是并发的</a:t>
            </a:r>
            <a:r>
              <a:rPr lang="en-US" altLang="zh-CN" dirty="0"/>
              <a:t>(</a:t>
            </a:r>
            <a:r>
              <a:rPr lang="zh-CN" altLang="en-US" dirty="0"/>
              <a:t>并发进程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否则他们是顺序的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B2A2C-D42A-AF98-1A68-C5A8984F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AD496-ECBD-44E9-96E2-3A1CED88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AEF53-1707-2352-2BD0-94E8AB4F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D4E4DD7-67F0-5081-F735-DEBA0E19D64E}"/>
              </a:ext>
            </a:extLst>
          </p:cNvPr>
          <p:cNvGrpSpPr/>
          <p:nvPr/>
        </p:nvGrpSpPr>
        <p:grpSpPr>
          <a:xfrm>
            <a:off x="821498" y="3181322"/>
            <a:ext cx="7294853" cy="2133600"/>
            <a:chOff x="1010947" y="4267200"/>
            <a:chExt cx="5694653" cy="2133600"/>
          </a:xfrm>
        </p:grpSpPr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7C9920DC-8F64-FD78-CA76-9895551DC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46482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57DB2F22-99F3-E2C1-638C-DC39B2EAB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2332" y="4267200"/>
              <a:ext cx="99969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A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C8789C05-662D-A5FE-2FE6-FEF9AF027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332" y="4267200"/>
              <a:ext cx="990079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B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354D7DAF-7C6F-745F-A5B4-6BC815307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332" y="4267200"/>
              <a:ext cx="98366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C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B30CD66-3A92-F48E-A6FC-7F02DC187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4953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33B7E7B6-C3A7-D0D3-C979-C342D7982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5257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FAFC0A24-431E-BD27-3809-43F9A7A97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55626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969B7B1A-50E0-E4FF-A76B-96692C36F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58674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A7196E4-09EB-B95D-5BB0-F3DCDD63D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49530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2C0051B5-9379-1A8E-ABA2-481E9A5FB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2578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DE6D926-A1B3-9E7F-2058-E1C6BD5C1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5626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2F949223-B09E-4885-3D36-E0F357F57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58674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FFC9A28-0132-D5FD-2863-E9898488D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6172200"/>
              <a:ext cx="40386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noAutofit/>
            </a:bodyPr>
            <a:lstStyle/>
            <a:p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1031">
              <a:extLst>
                <a:ext uri="{FF2B5EF4-FFF2-40B4-BE49-F238E27FC236}">
                  <a16:creationId xmlns:a16="http://schemas.microsoft.com/office/drawing/2014/main" id="{DF3EFB26-0923-3A9C-7434-63335F211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947" y="5177135"/>
              <a:ext cx="817853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22" name="Down Arrow 20">
              <a:extLst>
                <a:ext uri="{FF2B5EF4-FFF2-40B4-BE49-F238E27FC236}">
                  <a16:creationId xmlns:a16="http://schemas.microsoft.com/office/drawing/2014/main" id="{AD51FCB6-3C69-CC9C-5C8B-7909EE017348}"/>
                </a:ext>
              </a:extLst>
            </p:cNvPr>
            <p:cNvSpPr/>
            <p:nvPr/>
          </p:nvSpPr>
          <p:spPr bwMode="auto">
            <a:xfrm>
              <a:off x="1752600" y="4800600"/>
              <a:ext cx="457200" cy="160020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41FB7A7-DFD9-FD12-5D0C-A24D2B709C20}"/>
              </a:ext>
            </a:extLst>
          </p:cNvPr>
          <p:cNvSpPr txBox="1"/>
          <p:nvPr/>
        </p:nvSpPr>
        <p:spPr>
          <a:xfrm>
            <a:off x="694872" y="5513353"/>
            <a:ext cx="4496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示例（单核</a:t>
            </a:r>
            <a:r>
              <a:rPr lang="en-US" altLang="zh-CN" b="1" dirty="0"/>
              <a:t>CPU</a:t>
            </a:r>
            <a:r>
              <a:rPr lang="zh-CN" altLang="en-US" b="1" dirty="0"/>
              <a:t>）</a:t>
            </a:r>
            <a:r>
              <a:rPr lang="en-US" altLang="zh-CN" b="1" dirty="0"/>
              <a:t>: A &amp; B, A &amp; C</a:t>
            </a:r>
            <a:r>
              <a:rPr lang="zh-CN" altLang="en-US" b="1" dirty="0"/>
              <a:t>是并发关系</a:t>
            </a:r>
          </a:p>
          <a:p>
            <a:r>
              <a:rPr lang="en-US" altLang="zh-CN" b="1" dirty="0"/>
              <a:t>B &amp; C</a:t>
            </a:r>
            <a:r>
              <a:rPr lang="zh-CN" altLang="en-US" b="1" dirty="0"/>
              <a:t>是顺序关系</a:t>
            </a:r>
          </a:p>
        </p:txBody>
      </p:sp>
    </p:spTree>
    <p:extLst>
      <p:ext uri="{BB962C8B-B14F-4D97-AF65-F5344CB8AC3E}">
        <p14:creationId xmlns:p14="http://schemas.microsoft.com/office/powerpoint/2010/main" val="187085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74" y="865614"/>
            <a:ext cx="7886700" cy="51267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并发流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一个逻辑流在执行时间上与另一个流重叠，称为</a:t>
            </a:r>
            <a:r>
              <a:rPr lang="zh-CN" altLang="en-US" b="0" dirty="0">
                <a:solidFill>
                  <a:srgbClr val="FF0000"/>
                </a:solidFill>
              </a:rPr>
              <a:t>并发流</a:t>
            </a:r>
            <a:r>
              <a:rPr lang="zh-CN" altLang="en-US" b="0" dirty="0"/>
              <a:t>；一个进程与其他进程轮流运行称为</a:t>
            </a:r>
            <a:r>
              <a:rPr lang="zh-CN" altLang="en-US" b="0" dirty="0">
                <a:solidFill>
                  <a:srgbClr val="FF0000"/>
                </a:solidFill>
              </a:rPr>
              <a:t>多任务</a:t>
            </a:r>
            <a:endParaRPr lang="en-US" altLang="zh-CN" b="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0" dirty="0"/>
              <a:t>一个进程执行它的控制流的一部分的每一时间段称为时间片，所以多任务称为时间分片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如果两个流并发地运行在不同的处理机或者是处理器核心上，就称之为并行流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50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7EC054-F279-3DD5-E37E-5B417A86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52" y="1379442"/>
            <a:ext cx="8243244" cy="3307133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92B85E-49F1-4BEE-A0CC-4D3A4E6D6F95}"/>
              </a:ext>
            </a:extLst>
          </p:cNvPr>
          <p:cNvGrpSpPr/>
          <p:nvPr/>
        </p:nvGrpSpPr>
        <p:grpSpPr>
          <a:xfrm>
            <a:off x="6290152" y="3729476"/>
            <a:ext cx="751562" cy="877580"/>
            <a:chOff x="6290152" y="3729476"/>
            <a:chExt cx="751562" cy="87758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BF1C1D0-CDA6-7F56-7C87-3E76966DA42F}"/>
                </a:ext>
              </a:extLst>
            </p:cNvPr>
            <p:cNvSpPr txBox="1"/>
            <p:nvPr/>
          </p:nvSpPr>
          <p:spPr>
            <a:xfrm>
              <a:off x="6290152" y="4299279"/>
              <a:ext cx="751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并发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1664BFD-2D77-4BBC-46B9-1495C884E8FD}"/>
                </a:ext>
              </a:extLst>
            </p:cNvPr>
            <p:cNvSpPr txBox="1"/>
            <p:nvPr/>
          </p:nvSpPr>
          <p:spPr>
            <a:xfrm>
              <a:off x="6290152" y="3729476"/>
              <a:ext cx="751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并发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045EF7E-3E7C-0278-4360-714821005967}"/>
                </a:ext>
              </a:extLst>
            </p:cNvPr>
            <p:cNvSpPr txBox="1"/>
            <p:nvPr/>
          </p:nvSpPr>
          <p:spPr>
            <a:xfrm>
              <a:off x="6290152" y="4023360"/>
              <a:ext cx="751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顺序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5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2" y="857340"/>
            <a:ext cx="3547433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私有地址空间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平台下，每个（用户）进程具有独立的私有地址空间（虚拟地址空间）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每个进程的地址空间划分（即存储映像）布局相同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38</a:t>
            </a:fld>
            <a:endParaRPr lang="zh-CN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51DA12F-7CAC-C052-D1B9-FC6846590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751" y="0"/>
            <a:ext cx="51732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A901876-562A-0E91-7F0B-E8602068C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1" y="186628"/>
            <a:ext cx="2264862" cy="1914111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/>
          </a:p>
        </p:txBody>
      </p:sp>
    </p:spTree>
    <p:extLst>
      <p:ext uri="{BB962C8B-B14F-4D97-AF65-F5344CB8AC3E}">
        <p14:creationId xmlns:p14="http://schemas.microsoft.com/office/powerpoint/2010/main" val="3532436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2" y="85734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用户模式和内核模式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内核空间存放的是操作系统内核代码和数据，是被所有程序共享的，在程序中修改内核空间中的数据不仅会影响操作系统本身的稳定性，还会影响其他程序，所以操作系统禁止用户程序直接访问内核空间。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0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731" y="798292"/>
            <a:ext cx="7886700" cy="956598"/>
          </a:xfrm>
        </p:spPr>
        <p:txBody>
          <a:bodyPr/>
          <a:lstStyle/>
          <a:p>
            <a:r>
              <a:rPr lang="zh-CN" altLang="en-US" dirty="0"/>
              <a:t>程序的控制流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E2D7-4C51-4A4D-AECF-36670976A7A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西北大学信息学院 谢倩茹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6B86AF0-2840-ABF2-E60B-DE901C20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6" y="1551269"/>
            <a:ext cx="4178421" cy="187773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6002F4E-5188-4A24-68F9-883DF04AB1C4}"/>
              </a:ext>
            </a:extLst>
          </p:cNvPr>
          <p:cNvSpPr txBox="1"/>
          <p:nvPr/>
        </p:nvSpPr>
        <p:spPr>
          <a:xfrm>
            <a:off x="5055872" y="798292"/>
            <a:ext cx="3958501" cy="3139321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absdiff:</a:t>
            </a:r>
            <a:endParaRPr lang="en-US" altLang="zh-CN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x:y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altLang="zh-CN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altLang="zh-CN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altLang="zh-CN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altLang="zh-CN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altLang="zh-CN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altLang="zh-CN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altLang="zh-CN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altLang="zh-CN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altLang="zh-CN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altLang="zh-CN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altLang="zh-CN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altLang="zh-CN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altLang="zh-CN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altLang="zh-CN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altLang="zh-CN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altLang="zh-CN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altLang="zh-CN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altLang="zh-CN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664F43-D4F0-973D-6A57-D4525B94C91F}"/>
              </a:ext>
            </a:extLst>
          </p:cNvPr>
          <p:cNvSpPr txBox="1"/>
          <p:nvPr/>
        </p:nvSpPr>
        <p:spPr>
          <a:xfrm>
            <a:off x="408731" y="3813206"/>
            <a:ext cx="662639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程序正常的执行顺序：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按照顺序取下一条指令执行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通过跳转指令、调用指令转移到目标地址进行执行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5D8DEE-3A9C-BD66-61C1-2D67EEBBC07F}"/>
              </a:ext>
            </a:extLst>
          </p:cNvPr>
          <p:cNvSpPr/>
          <p:nvPr/>
        </p:nvSpPr>
        <p:spPr>
          <a:xfrm>
            <a:off x="517358" y="5221705"/>
            <a:ext cx="8337883" cy="8380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执行的地址序列称为控制流，顺序执行或者跳转这种与程序的执行相关的方式得到的控制流称为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正常控制流。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00D359-160D-619C-CCA1-C52346AA051D}"/>
              </a:ext>
            </a:extLst>
          </p:cNvPr>
          <p:cNvSpPr txBox="1"/>
          <p:nvPr/>
        </p:nvSpPr>
        <p:spPr>
          <a:xfrm>
            <a:off x="6304547" y="4259179"/>
            <a:ext cx="22980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只有这样的处理方式够用了吗？</a:t>
            </a:r>
          </a:p>
        </p:txBody>
      </p:sp>
    </p:spTree>
    <p:extLst>
      <p:ext uri="{BB962C8B-B14F-4D97-AF65-F5344CB8AC3E}">
        <p14:creationId xmlns:p14="http://schemas.microsoft.com/office/powerpoint/2010/main" val="4155730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2" y="857340"/>
            <a:ext cx="78867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用户程序调用系统 </a:t>
            </a:r>
            <a:r>
              <a:rPr lang="en-US" altLang="zh-CN" dirty="0"/>
              <a:t>API </a:t>
            </a:r>
            <a:r>
              <a:rPr lang="zh-CN" altLang="en-US" dirty="0"/>
              <a:t>函数称为系统调用（</a:t>
            </a:r>
            <a:r>
              <a:rPr lang="en-US" altLang="zh-CN" dirty="0"/>
              <a:t>System Call</a:t>
            </a:r>
            <a:r>
              <a:rPr lang="zh-CN" altLang="en-US" dirty="0"/>
              <a:t>）；发生系统调用时会暂停用户程序，转而执行内核代码（内核也是程序），访问内核空间，这称为</a:t>
            </a:r>
            <a:r>
              <a:rPr lang="zh-CN" altLang="en-US" dirty="0">
                <a:solidFill>
                  <a:srgbClr val="FF0000"/>
                </a:solidFill>
              </a:rPr>
              <a:t>内核模式</a:t>
            </a:r>
            <a:r>
              <a:rPr lang="zh-CN" altLang="en-US" dirty="0"/>
              <a:t>（</a:t>
            </a:r>
            <a:r>
              <a:rPr lang="en-US" altLang="zh-CN" dirty="0"/>
              <a:t>Kernel Mode</a:t>
            </a:r>
            <a:r>
              <a:rPr lang="zh-CN" altLang="en-US" dirty="0"/>
              <a:t>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用户空间保存的是应用程序的代码和数据，是程序私有的，其他程序一般无法访问。当执行应用程序自己的代码时，称为</a:t>
            </a:r>
            <a:r>
              <a:rPr lang="zh-CN" altLang="en-US" dirty="0">
                <a:solidFill>
                  <a:srgbClr val="FF0000"/>
                </a:solidFill>
              </a:rPr>
              <a:t>用户模式</a:t>
            </a:r>
            <a:r>
              <a:rPr lang="zh-CN" altLang="en-US" dirty="0"/>
              <a:t>（</a:t>
            </a:r>
            <a:r>
              <a:rPr lang="en-US" altLang="zh-CN" dirty="0"/>
              <a:t>User Mode</a:t>
            </a:r>
            <a:r>
              <a:rPr lang="zh-CN" altLang="en-US" dirty="0"/>
              <a:t>）。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343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2" y="857340"/>
            <a:ext cx="7886700" cy="513438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为什么内核和用户程序需要共用地址空间？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i="0" dirty="0">
                <a:effectLst/>
                <a:latin typeface="-apple-system"/>
              </a:rPr>
              <a:t>让内核拥有完全独立的地址空间，就是让内核处于一个独立的进程中，这样每次进行系统调用都需要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切换进程</a:t>
            </a:r>
            <a:r>
              <a:rPr lang="zh-CN" altLang="en-US" b="1" i="0" dirty="0">
                <a:effectLst/>
                <a:latin typeface="-apple-system"/>
              </a:rPr>
              <a:t>。切换进程的消耗是巨大的，不仅需要寄存器进栈出栈，还会使</a:t>
            </a:r>
            <a:r>
              <a:rPr lang="en-US" altLang="zh-CN" b="1" i="0" dirty="0">
                <a:effectLst/>
                <a:latin typeface="-apple-system"/>
              </a:rPr>
              <a:t>CPU</a:t>
            </a:r>
            <a:r>
              <a:rPr lang="zh-CN" altLang="en-US" b="1" i="0" dirty="0">
                <a:effectLst/>
                <a:latin typeface="-apple-system"/>
              </a:rPr>
              <a:t>中的数据缓存失效、</a:t>
            </a:r>
            <a:r>
              <a:rPr lang="en-US" altLang="zh-CN" b="1" i="0" dirty="0">
                <a:effectLst/>
                <a:latin typeface="-apple-system"/>
              </a:rPr>
              <a:t>MMU</a:t>
            </a:r>
            <a:r>
              <a:rPr lang="zh-CN" altLang="en-US" b="1" i="0" dirty="0">
                <a:effectLst/>
                <a:latin typeface="-apple-system"/>
              </a:rPr>
              <a:t>中的页表缓存失效，这将导致内存的访问在一段时间内相当低效</a:t>
            </a:r>
            <a:endParaRPr lang="en-US" altLang="zh-CN" b="1" i="0" dirty="0"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-apple-system"/>
              </a:rPr>
              <a:t>让内核和用户程序共享地址空间，发生系统调用时进行的是模式切换，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模式切换仅仅需要寄存器进栈出栈</a:t>
            </a:r>
            <a:r>
              <a:rPr lang="zh-CN" altLang="en-US" dirty="0">
                <a:latin typeface="-apple-system"/>
              </a:rPr>
              <a:t>，不会导致缓存失效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96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2" y="777586"/>
            <a:ext cx="7886700" cy="53028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上下文切换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每个任务运行前，</a:t>
            </a:r>
            <a:r>
              <a:rPr lang="en-US" altLang="zh-CN" b="0" dirty="0"/>
              <a:t>CPU </a:t>
            </a:r>
            <a:r>
              <a:rPr lang="zh-CN" altLang="en-US" b="0" dirty="0"/>
              <a:t>都需要知道任务从哪里加载、又从哪里开始运行，这就涉及到 </a:t>
            </a:r>
            <a:r>
              <a:rPr lang="en-US" altLang="zh-CN" b="0" dirty="0"/>
              <a:t>CPU </a:t>
            </a:r>
            <a:r>
              <a:rPr lang="zh-CN" altLang="en-US" b="0" dirty="0"/>
              <a:t>寄存器 和程序计数器（</a:t>
            </a:r>
            <a:r>
              <a:rPr lang="en-US" altLang="zh-CN" b="0" dirty="0"/>
              <a:t>PC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en-US" altLang="zh-CN" b="0" dirty="0"/>
              <a:t>CPU </a:t>
            </a:r>
            <a:r>
              <a:rPr lang="zh-CN" altLang="en-US" b="0" dirty="0"/>
              <a:t>寄存器是 </a:t>
            </a:r>
            <a:r>
              <a:rPr lang="en-US" altLang="zh-CN" b="0" dirty="0"/>
              <a:t>CPU </a:t>
            </a:r>
            <a:r>
              <a:rPr lang="zh-CN" altLang="en-US" b="0" dirty="0"/>
              <a:t>内置的容量小、但速度极快的内存；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程序计数器会存储 </a:t>
            </a:r>
            <a:r>
              <a:rPr lang="en-US" altLang="zh-CN" b="0" dirty="0"/>
              <a:t>CPU </a:t>
            </a:r>
            <a:r>
              <a:rPr lang="zh-CN" altLang="en-US" b="0" dirty="0"/>
              <a:t>正在执行的指令位置，或者即将执行的指令位置。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这两个是 </a:t>
            </a:r>
            <a:r>
              <a:rPr lang="en-US" altLang="zh-CN" b="0" dirty="0"/>
              <a:t>CPU </a:t>
            </a:r>
            <a:r>
              <a:rPr lang="zh-CN" altLang="en-US" b="0" dirty="0"/>
              <a:t>运行任何任务前都必须依赖的环境，因此叫做 </a:t>
            </a:r>
            <a:r>
              <a:rPr lang="en-US" altLang="zh-CN" b="0" dirty="0">
                <a:solidFill>
                  <a:srgbClr val="FF0000"/>
                </a:solidFill>
              </a:rPr>
              <a:t>CPU </a:t>
            </a:r>
            <a:r>
              <a:rPr lang="zh-CN" altLang="en-US" b="0" dirty="0">
                <a:solidFill>
                  <a:srgbClr val="FF0000"/>
                </a:solidFill>
              </a:rPr>
              <a:t>上下文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33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52" y="777586"/>
            <a:ext cx="7886700" cy="53028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进程的调度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在内核中有一个调度器选择进程进行执行，调度新进程就需要与旧的进程进行上下文切换，也就是运行环境的切换。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系统调用会引起上下文切换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中断也会引起上下文切换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47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F99A6-7A45-B695-6088-6881AAB1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767" y="636598"/>
            <a:ext cx="7886700" cy="53028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上下文切换的实现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、保存当前进程的上下文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恢复某个先前被抢占的进程被保存的上下文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将控制传递给这个新恢复的进程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587F-61E4-B882-02D8-F35F6886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FEF36-4729-4A3D-D189-225F27B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B7AA6-FE4A-8136-5B0E-BC80A38C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6CCB15-9678-33E9-104D-0164AB63B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1" y="3115442"/>
            <a:ext cx="6833937" cy="25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7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28847-5C2F-5945-7057-0A53A03E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系统调用错误的处理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E7605-485A-D59A-9D3E-843593AC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8079"/>
            <a:ext cx="7886700" cy="4351338"/>
          </a:xfrm>
        </p:spPr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Linux</a:t>
            </a:r>
            <a:r>
              <a:rPr lang="zh-CN" altLang="en-US" dirty="0"/>
              <a:t>系统级函数遇到错误时，通常返回</a:t>
            </a:r>
            <a:r>
              <a:rPr lang="en-US" altLang="zh-CN" dirty="0"/>
              <a:t>-1</a:t>
            </a:r>
            <a:r>
              <a:rPr lang="zh-CN" altLang="en-US" dirty="0"/>
              <a:t>并设置全局整数变量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Courier New"/>
                <a:cs typeface="Courier New"/>
              </a:rPr>
              <a:t>errno</a:t>
            </a:r>
            <a:r>
              <a:rPr lang="en-US" altLang="zh-CN" dirty="0"/>
              <a:t> </a:t>
            </a:r>
            <a:r>
              <a:rPr lang="zh-CN" altLang="en-US" dirty="0"/>
              <a:t>来标示出错原因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硬性规定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必须检查每个系统级函数的返回状态</a:t>
            </a:r>
            <a:endParaRPr lang="en-US" altLang="zh-CN" dirty="0"/>
          </a:p>
          <a:p>
            <a:pPr lvl="1"/>
            <a:r>
              <a:rPr lang="zh-CN" altLang="en-US" dirty="0">
                <a:latin typeface="Courier New"/>
                <a:cs typeface="Courier New"/>
              </a:rPr>
              <a:t>只有少数是返回空的函数</a:t>
            </a:r>
            <a:endParaRPr lang="en-US" altLang="zh-CN" dirty="0">
              <a:latin typeface="Courier New"/>
              <a:cs typeface="Courier New"/>
            </a:endParaRPr>
          </a:p>
          <a:p>
            <a:r>
              <a:rPr lang="en-US" altLang="zh-CN" dirty="0"/>
              <a:t>Example: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DEEBA-36D0-2089-0B03-0964F711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870DB-01B3-B9C2-335D-07CAE411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D60C1-406C-884E-7EED-59C12A10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5D4E78E-4690-2381-49C3-D2612CA53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881" y="4023892"/>
            <a:ext cx="7908925" cy="1938992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b-NO" sz="24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((pid = fork()) &lt; 0) {</a:t>
            </a:r>
          </a:p>
          <a:p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       fprintf(stderr, </a:t>
            </a:r>
            <a:r>
              <a:rPr lang="nb-NO" sz="2400" b="1" dirty="0">
                <a:solidFill>
                  <a:srgbClr val="9D206F"/>
                </a:solidFill>
                <a:latin typeface="Menlo-Regular"/>
              </a:rPr>
              <a:t>"fork error: %s\n"</a:t>
            </a:r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,           					strerror(</a:t>
            </a:r>
            <a:r>
              <a:rPr lang="nb-NO" sz="2400" b="1" dirty="0">
                <a:solidFill>
                  <a:srgbClr val="0000CC"/>
                </a:solidFill>
                <a:latin typeface="Menlo-Regular"/>
              </a:rPr>
              <a:t>errno</a:t>
            </a:r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nb-NO" sz="2400" b="1" dirty="0">
                <a:solidFill>
                  <a:srgbClr val="000000"/>
                </a:solidFill>
                <a:latin typeface="Menlo-Regular"/>
              </a:rPr>
              <a:t>    }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76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86374-5A2E-94A4-B284-3962B3DF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系统调用错误的处理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AB0B11-0934-66CD-153B-CAE69006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zh-CN" altLang="en-US" dirty="0"/>
              <a:t>报错函数：</a:t>
            </a:r>
            <a:endParaRPr lang="en-US" altLang="zh-CN" dirty="0"/>
          </a:p>
          <a:p>
            <a:r>
              <a:rPr lang="zh-CN" altLang="en-US" dirty="0"/>
              <a:t>通过定义下面的错误报告函数，能够在某种程度上简化代码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的调用：从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行缩减到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81127-F559-4437-9850-BB30D946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E8323-969A-1946-3063-8C4F651D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5E0C5-B76F-FC70-5C4E-24359BD8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A28C2AF-180F-C739-B376-3ABFC7630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36" y="2754602"/>
            <a:ext cx="7896225" cy="163121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b="1" dirty="0" err="1">
                <a:solidFill>
                  <a:srgbClr val="4A00FF"/>
                </a:solidFill>
                <a:latin typeface="Menlo-Regular"/>
              </a:rPr>
              <a:t>unix_error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b="1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000" b="1" dirty="0" err="1">
                <a:solidFill>
                  <a:srgbClr val="C1651C"/>
                </a:solidFill>
                <a:latin typeface="Menlo-Regular"/>
              </a:rPr>
              <a:t>msg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2000" b="1" dirty="0">
                <a:solidFill>
                  <a:srgbClr val="CB2418"/>
                </a:solidFill>
                <a:latin typeface="Menlo-Regular"/>
              </a:rPr>
              <a:t>/* Unix-style error */</a:t>
            </a:r>
            <a:endParaRPr lang="en-US" sz="2000" b="1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(stderr, </a:t>
            </a:r>
            <a:r>
              <a:rPr lang="en-US" sz="2000" b="1" dirty="0">
                <a:solidFill>
                  <a:srgbClr val="9D206F"/>
                </a:solidFill>
                <a:latin typeface="Menlo-Regular"/>
              </a:rPr>
              <a:t>"%s: %s\n"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msg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strerror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Menlo-Regular"/>
              </a:rPr>
              <a:t>errno</a:t>
            </a:r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    exit(0);</a:t>
            </a:r>
          </a:p>
          <a:p>
            <a:r>
              <a:rPr lang="en-US" sz="2000" b="1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B0C2F3D-69BA-A795-08FF-6FCD44E10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5341621"/>
            <a:ext cx="7896225" cy="70788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nb-NO" sz="2000" b="1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b-NO" sz="2000" b="1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nb-NO" sz="2000" b="1" dirty="0">
                <a:solidFill>
                  <a:srgbClr val="000000"/>
                </a:solidFill>
                <a:latin typeface="Menlo-Regular"/>
              </a:rPr>
              <a:t> ((pid = fork()) &lt; 0)</a:t>
            </a:r>
          </a:p>
          <a:p>
            <a:r>
              <a:rPr lang="nb-NO" sz="2000" b="1" dirty="0">
                <a:solidFill>
                  <a:srgbClr val="000000"/>
                </a:solidFill>
                <a:latin typeface="Menlo-Regular"/>
              </a:rPr>
              <a:t>    unix_error(</a:t>
            </a:r>
            <a:r>
              <a:rPr lang="nb-NO" sz="2000" b="1" dirty="0">
                <a:solidFill>
                  <a:srgbClr val="9D206F"/>
                </a:solidFill>
                <a:latin typeface="Menlo-Regular"/>
              </a:rPr>
              <a:t>"fork error"</a:t>
            </a:r>
            <a:r>
              <a:rPr lang="nb-NO" sz="2000" b="1" dirty="0">
                <a:solidFill>
                  <a:srgbClr val="000000"/>
                </a:solidFill>
                <a:latin typeface="Menlo-Regular"/>
              </a:rPr>
              <a:t>);</a:t>
            </a:r>
            <a:endParaRPr 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6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8909F-0EEC-749B-E11D-71E39983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系统调用错误的处理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B0372-FB32-DD76-4885-6007BB4D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1725"/>
            <a:ext cx="7886700" cy="4351338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错误处理包装函数</a:t>
            </a:r>
            <a:r>
              <a:rPr lang="en-US" altLang="zh-CN" sz="2800" dirty="0"/>
              <a:t>(Error-handling Wrappers)</a:t>
            </a:r>
          </a:p>
          <a:p>
            <a:r>
              <a:rPr lang="zh-CN" altLang="en-US" dirty="0"/>
              <a:t>通过使用错误处理包装函数可以更进一步简化代码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>
                <a:latin typeface="Calibri" pitchFamily="34" charset="0"/>
              </a:rPr>
              <a:t>对</a:t>
            </a:r>
            <a:r>
              <a:rPr lang="en-US" altLang="zh-CN" sz="2800" dirty="0">
                <a:latin typeface="Calibri" pitchFamily="34" charset="0"/>
              </a:rPr>
              <a:t>fork</a:t>
            </a:r>
            <a:r>
              <a:rPr lang="zh-CN" altLang="en-US" sz="2800" dirty="0">
                <a:latin typeface="Calibri" pitchFamily="34" charset="0"/>
              </a:rPr>
              <a:t>的调用缩减到</a:t>
            </a:r>
            <a:r>
              <a:rPr lang="en-US" altLang="zh-CN" sz="2800" dirty="0">
                <a:latin typeface="Calibri" pitchFamily="34" charset="0"/>
              </a:rPr>
              <a:t>1</a:t>
            </a:r>
            <a:r>
              <a:rPr lang="zh-CN" altLang="en-US" sz="2800" dirty="0">
                <a:latin typeface="Calibri" pitchFamily="34" charset="0"/>
              </a:rPr>
              <a:t>行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2805A-2249-B96F-60E8-A759961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2FFDB-2924-5159-9B89-5DE5B69A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AE988-D796-7FFE-0FE3-D6C712A4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11B9C92-5249-02A9-2FCB-EF814BB16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727" y="2677919"/>
            <a:ext cx="7908924" cy="247445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i-FI" sz="2000" b="1" dirty="0" err="1">
                <a:solidFill>
                  <a:srgbClr val="2D96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pid_t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 err="1">
                <a:solidFill>
                  <a:srgbClr val="C165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fi-FI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sz="2000" b="1" dirty="0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((pid = fork()) &lt; 0)</a:t>
            </a: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unix_error(</a:t>
            </a:r>
            <a:r>
              <a:rPr lang="nb-NO" sz="2000" b="1" dirty="0">
                <a:solidFill>
                  <a:srgbClr val="9D20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"Fork error"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sz="2000" b="1" dirty="0" err="1">
                <a:solidFill>
                  <a:srgbClr val="C2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686F6A4-432C-7D8A-575C-32F1CA5C6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5729898"/>
            <a:ext cx="7908924" cy="39591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nb-NO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pid = Fork();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7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54808-474A-EDC5-20EE-8B42BD6C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B5D27-8025-1829-3994-E8534DCF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获取进程</a:t>
            </a:r>
            <a:r>
              <a:rPr lang="en-US" altLang="zh-CN" dirty="0"/>
              <a:t>ID  (Obtaining Process IDs)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getpid</a:t>
            </a:r>
            <a:r>
              <a:rPr lang="en-US" altLang="zh-CN" dirty="0"/>
              <a:t>(void)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返回当前进程的</a:t>
            </a:r>
            <a:r>
              <a:rPr lang="en-US" altLang="zh-CN" dirty="0"/>
              <a:t>PID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pid_t</a:t>
            </a:r>
            <a:r>
              <a:rPr lang="en-US" altLang="zh-CN" dirty="0"/>
              <a:t> </a:t>
            </a:r>
            <a:r>
              <a:rPr lang="en-US" altLang="zh-CN" dirty="0" err="1"/>
              <a:t>get</a:t>
            </a:r>
            <a:r>
              <a:rPr lang="en-US" altLang="zh-CN" b="1" dirty="0" err="1">
                <a:solidFill>
                  <a:srgbClr val="FF0000"/>
                </a:solidFill>
              </a:rPr>
              <a:t>p</a:t>
            </a:r>
            <a:r>
              <a:rPr lang="en-US" altLang="zh-CN" dirty="0" err="1"/>
              <a:t>pid</a:t>
            </a:r>
            <a:r>
              <a:rPr lang="en-US" altLang="zh-CN" dirty="0"/>
              <a:t>(void)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返回父进程的</a:t>
            </a:r>
            <a:r>
              <a:rPr lang="en-US" altLang="zh-CN" dirty="0"/>
              <a:t>PID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E9C0F-1981-E769-55CC-241C449F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AF842-AEF6-CE3B-EC0E-5B7966C3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AD6AE-5AD6-A9AF-312B-7A684E64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4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2EC2FCD-7B20-7ECB-C273-3C66FF60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4357"/>
            <a:ext cx="7886700" cy="540199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创建和终止进程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>
                <a:latin typeface="Calibri"/>
                <a:cs typeface="Calibri"/>
              </a:rPr>
              <a:t>从程序员的角度，我们可以认为进程总是处于下面三种状态之一</a:t>
            </a:r>
            <a:endParaRPr lang="en-US" altLang="zh-CN" dirty="0">
              <a:latin typeface="Calibri"/>
              <a:cs typeface="Calibri"/>
            </a:endParaRPr>
          </a:p>
          <a:p>
            <a:r>
              <a:rPr lang="zh-CN" altLang="en-US" dirty="0">
                <a:latin typeface="Calibri"/>
                <a:cs typeface="Calibri"/>
              </a:rPr>
              <a:t>运行</a:t>
            </a:r>
            <a:r>
              <a:rPr lang="en-US" altLang="zh-CN" dirty="0">
                <a:latin typeface="Calibri"/>
                <a:cs typeface="Calibri"/>
              </a:rPr>
              <a:t>Running	</a:t>
            </a:r>
          </a:p>
          <a:p>
            <a:pPr lvl="1"/>
            <a:r>
              <a:rPr lang="zh-CN" altLang="en-US" dirty="0">
                <a:latin typeface="Calibri"/>
                <a:cs typeface="Calibri"/>
              </a:rPr>
              <a:t>进程要么在</a:t>
            </a:r>
            <a:r>
              <a:rPr lang="en-US" altLang="zh-CN" dirty="0">
                <a:latin typeface="Calibri"/>
                <a:cs typeface="Calibri"/>
              </a:rPr>
              <a:t>CPU</a:t>
            </a:r>
            <a:r>
              <a:rPr lang="zh-CN" altLang="en-US" dirty="0">
                <a:latin typeface="Calibri"/>
                <a:cs typeface="Calibri"/>
              </a:rPr>
              <a:t>上执行，要么在等待被执行且最终会被操作系统内核调度</a:t>
            </a:r>
            <a:endParaRPr lang="en-US" altLang="zh-CN" dirty="0">
              <a:latin typeface="Calibri"/>
              <a:cs typeface="Calibri"/>
            </a:endParaRPr>
          </a:p>
          <a:p>
            <a:r>
              <a:rPr lang="zh-CN" altLang="en-US" dirty="0">
                <a:latin typeface="Calibri"/>
                <a:cs typeface="Calibri"/>
              </a:rPr>
              <a:t>停止</a:t>
            </a:r>
            <a:r>
              <a:rPr lang="en-US" altLang="zh-CN" dirty="0">
                <a:latin typeface="Calibri"/>
                <a:cs typeface="Calibri"/>
              </a:rPr>
              <a:t>/</a:t>
            </a:r>
            <a:r>
              <a:rPr lang="zh-CN" altLang="en-US" dirty="0">
                <a:latin typeface="Calibri"/>
                <a:cs typeface="Calibri"/>
              </a:rPr>
              <a:t>暂停</a:t>
            </a:r>
            <a:r>
              <a:rPr lang="en-US" altLang="zh-CN" dirty="0">
                <a:latin typeface="Calibri"/>
                <a:cs typeface="Calibri"/>
              </a:rPr>
              <a:t>/</a:t>
            </a:r>
            <a:r>
              <a:rPr lang="zh-CN" altLang="en-US" dirty="0">
                <a:latin typeface="Calibri"/>
                <a:cs typeface="Calibri"/>
              </a:rPr>
              <a:t>挂起</a:t>
            </a:r>
            <a:r>
              <a:rPr lang="en-US" altLang="zh-CN" dirty="0">
                <a:latin typeface="Calibri"/>
                <a:cs typeface="Calibri"/>
              </a:rPr>
              <a:t>/Stopped/Paused/Hanged</a:t>
            </a:r>
          </a:p>
          <a:p>
            <a:pPr lvl="1"/>
            <a:r>
              <a:rPr lang="zh-CN" altLang="en-US" dirty="0">
                <a:latin typeface="Calibri"/>
                <a:cs typeface="Calibri"/>
              </a:rPr>
              <a:t>进程的执行被挂起且不会被调度，直到收到新的信号</a:t>
            </a:r>
            <a:endParaRPr lang="en-US" altLang="zh-CN" dirty="0">
              <a:latin typeface="Calibri"/>
              <a:cs typeface="Calibri"/>
            </a:endParaRPr>
          </a:p>
          <a:p>
            <a:r>
              <a:rPr lang="zh-CN" altLang="en-US" dirty="0">
                <a:latin typeface="Calibri"/>
                <a:cs typeface="Calibri"/>
              </a:rPr>
              <a:t>终止</a:t>
            </a:r>
            <a:r>
              <a:rPr lang="en-US" altLang="zh-CN" dirty="0">
                <a:latin typeface="Calibri"/>
                <a:cs typeface="Calibri"/>
              </a:rPr>
              <a:t>Terminated</a:t>
            </a:r>
          </a:p>
          <a:p>
            <a:pPr lvl="1"/>
            <a:r>
              <a:rPr lang="zh-CN" altLang="en-US" dirty="0">
                <a:latin typeface="Courier New"/>
                <a:cs typeface="Courier New"/>
              </a:rPr>
              <a:t>进程永远地停止了，</a:t>
            </a:r>
            <a:r>
              <a:rPr lang="zh-CN" altLang="en-US" sz="2800" dirty="0">
                <a:solidFill>
                  <a:srgbClr val="FF0000"/>
                </a:solidFill>
                <a:latin typeface="Courier New"/>
                <a:cs typeface="Courier New"/>
              </a:rPr>
              <a:t>但仍占资源！</a:t>
            </a:r>
            <a:endParaRPr lang="en-US" altLang="zh-CN" sz="2800" dirty="0">
              <a:solidFill>
                <a:srgbClr val="FF0000"/>
              </a:solidFill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91A6A-702C-41FC-1EC7-EDD427EB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E20600-5013-9412-93EC-439C671E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CC20D-4116-86F0-B0F9-831A80B4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6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65F4E-E43C-A22F-FAD2-8B571F8B0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4496"/>
            <a:ext cx="7886700" cy="4351338"/>
          </a:xfrm>
        </p:spPr>
        <p:txBody>
          <a:bodyPr/>
          <a:lstStyle/>
          <a:p>
            <a:r>
              <a:rPr lang="zh-CN" altLang="en-US" dirty="0"/>
              <a:t>程序的执行中会碰到例外的情况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数据包到达，需要放在内存中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程序需要的数据没有调入内存，需要从磁盘调入，程序需要等到数据就绪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用户使用了</a:t>
            </a:r>
            <a:r>
              <a:rPr lang="en-US" altLang="zh-CN" dirty="0"/>
              <a:t>ctrl-c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硬件的定时器产生信号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DEC54-6785-645F-1607-2E1F6FAB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AAACC-9C22-9CF7-FD8E-28182138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E12F5-E4EC-CAE1-33FA-D3598A59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BB8AF-81FA-0AEB-37BC-A0B691E8C355}"/>
              </a:ext>
            </a:extLst>
          </p:cNvPr>
          <p:cNvSpPr txBox="1"/>
          <p:nvPr/>
        </p:nvSpPr>
        <p:spPr>
          <a:xfrm>
            <a:off x="721894" y="5001168"/>
            <a:ext cx="7146758" cy="874407"/>
          </a:xfrm>
          <a:prstGeom prst="rect">
            <a:avLst/>
          </a:prstGeom>
          <a:noFill/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这些意外的情况被称为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异常控制流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，系统需要相应的机制去处理这些“意外的情况”</a:t>
            </a:r>
          </a:p>
        </p:txBody>
      </p:sp>
    </p:spTree>
    <p:extLst>
      <p:ext uri="{BB962C8B-B14F-4D97-AF65-F5344CB8AC3E}">
        <p14:creationId xmlns:p14="http://schemas.microsoft.com/office/powerpoint/2010/main" val="281425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B7A818-7C63-EE53-BB51-9C580A87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3460"/>
            <a:ext cx="7886700" cy="52710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终止进程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进程会因为三种原因终止</a:t>
            </a:r>
            <a:r>
              <a:rPr lang="en-US" altLang="zh-CN" dirty="0"/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收到一个信号，该信号的默认行为是终止进程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从主程序返回</a:t>
            </a:r>
            <a:r>
              <a:rPr lang="en-US" altLang="zh-CN" dirty="0"/>
              <a:t>,</a:t>
            </a:r>
            <a:r>
              <a:rPr lang="zh-CN" altLang="en-US" dirty="0"/>
              <a:t>执行</a:t>
            </a:r>
            <a:r>
              <a:rPr lang="en-US" altLang="zh-CN" dirty="0"/>
              <a:t>return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调用</a:t>
            </a:r>
            <a:r>
              <a:rPr lang="en-US" altLang="zh-CN" dirty="0"/>
              <a:t>exit</a:t>
            </a:r>
            <a:r>
              <a:rPr lang="zh-CN" altLang="en-US" dirty="0"/>
              <a:t>函数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/>
              <a:t>void exit(int status)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Status</a:t>
            </a:r>
            <a:r>
              <a:rPr lang="zh-CN" altLang="en-US" dirty="0"/>
              <a:t>参数定义了进程终止的状态，父进程可以通过调用</a:t>
            </a:r>
            <a:r>
              <a:rPr lang="en-US" altLang="zh-CN" dirty="0"/>
              <a:t>wait</a:t>
            </a:r>
            <a:r>
              <a:rPr lang="zh-CN" altLang="en-US" dirty="0"/>
              <a:t>（）来查看其状态。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1DE41F-9E1F-A587-3136-039F30D1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A0B-00D6-468A-8851-D26DF3F71C1F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61FA8D-7E43-E21F-F891-760E46F0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F97096-9FAA-70F2-0283-EBF436B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635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DF82BE-A7CD-3754-BC64-B5E0C86DD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1727"/>
            <a:ext cx="7886700" cy="4907824"/>
          </a:xfrm>
        </p:spPr>
        <p:txBody>
          <a:bodyPr>
            <a:normAutofit/>
          </a:bodyPr>
          <a:lstStyle/>
          <a:p>
            <a:r>
              <a:rPr lang="zh-CN" altLang="en-US" dirty="0"/>
              <a:t>创建进程</a:t>
            </a:r>
            <a:endParaRPr lang="en-US" altLang="zh-CN" dirty="0"/>
          </a:p>
          <a:p>
            <a:r>
              <a:rPr lang="zh-CN" altLang="en-US" dirty="0">
                <a:latin typeface="Courier New"/>
                <a:cs typeface="Courier New"/>
              </a:rPr>
              <a:t>父进程通过调用</a:t>
            </a:r>
            <a:r>
              <a:rPr lang="en-US" altLang="zh-CN" b="1" dirty="0"/>
              <a:t>fork</a:t>
            </a:r>
            <a:r>
              <a:rPr lang="zh-CN" altLang="en-US" dirty="0">
                <a:latin typeface="Courier New"/>
                <a:cs typeface="Courier New"/>
              </a:rPr>
              <a:t>函数创建一个新的运行的子进程</a:t>
            </a:r>
            <a:endParaRPr lang="en-US" altLang="zh-CN" dirty="0">
              <a:latin typeface="Courier New"/>
              <a:cs typeface="Courier New"/>
            </a:endParaRPr>
          </a:p>
          <a:p>
            <a:r>
              <a:rPr lang="en-US" altLang="zh-CN" b="1" dirty="0"/>
              <a:t>int fork(void)</a:t>
            </a:r>
          </a:p>
          <a:p>
            <a:pPr lvl="1"/>
            <a:r>
              <a:rPr lang="zh-CN" altLang="en-US" dirty="0"/>
              <a:t>子进程返回</a:t>
            </a:r>
            <a:r>
              <a:rPr lang="en-US" altLang="zh-CN" dirty="0"/>
              <a:t>0</a:t>
            </a:r>
            <a:r>
              <a:rPr lang="zh-CN" altLang="en-US" dirty="0"/>
              <a:t>，父进程返回子进程的</a:t>
            </a:r>
            <a:r>
              <a:rPr lang="en-US" altLang="zh-CN" dirty="0"/>
              <a:t>PID</a:t>
            </a:r>
            <a:endParaRPr lang="en-US" altLang="zh-CN" dirty="0">
              <a:latin typeface="Calibri"/>
              <a:cs typeface="Calibri"/>
            </a:endParaRPr>
          </a:p>
          <a:p>
            <a:pPr lvl="1"/>
            <a:r>
              <a:rPr lang="zh-CN" altLang="en-US" dirty="0">
                <a:latin typeface="Calibri"/>
                <a:cs typeface="Calibri"/>
              </a:rPr>
              <a:t>新创建的子进程几乎但不完全与父进程相同</a:t>
            </a:r>
            <a:r>
              <a:rPr lang="en-US" altLang="zh-CN" dirty="0">
                <a:latin typeface="Calibri"/>
                <a:cs typeface="Calibri"/>
              </a:rPr>
              <a:t>: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  <a:latin typeface="Calibri"/>
                <a:cs typeface="Calibri"/>
              </a:rPr>
              <a:t>子进程得到与父进程虚拟地址空间相同的</a:t>
            </a: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Calibri"/>
                <a:cs typeface="Calibri"/>
              </a:rPr>
              <a:t>但是独立的</a:t>
            </a:r>
            <a:r>
              <a:rPr lang="en-US" altLang="zh-CN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Calibri"/>
                <a:cs typeface="Calibri"/>
              </a:rPr>
              <a:t>一份副本（代码、数据段、堆、共享库以及用户栈）</a:t>
            </a:r>
            <a:endParaRPr lang="en-US" altLang="zh-CN" dirty="0">
              <a:solidFill>
                <a:srgbClr val="FF0000"/>
              </a:solidFill>
              <a:latin typeface="Calibri"/>
              <a:cs typeface="Calibri"/>
            </a:endParaRPr>
          </a:p>
          <a:p>
            <a:pPr lvl="2"/>
            <a:r>
              <a:rPr lang="zh-CN" altLang="en-US" dirty="0">
                <a:latin typeface="Calibri"/>
                <a:cs typeface="Calibri"/>
              </a:rPr>
              <a:t>子进程获得与父进程任何打开文件描述符相同的副本</a:t>
            </a:r>
            <a:endParaRPr lang="en-US" altLang="zh-CN" dirty="0">
              <a:latin typeface="Calibri"/>
              <a:cs typeface="Calibri"/>
            </a:endParaRPr>
          </a:p>
          <a:p>
            <a:pPr lvl="2"/>
            <a:r>
              <a:rPr lang="zh-CN" altLang="en-US" dirty="0">
                <a:latin typeface="Calibri"/>
                <a:cs typeface="Calibri"/>
              </a:rPr>
              <a:t>子进程有不同于父进程的</a:t>
            </a:r>
            <a:r>
              <a:rPr lang="en-US" altLang="zh-CN" dirty="0">
                <a:latin typeface="Calibri"/>
                <a:cs typeface="Calibri"/>
              </a:rPr>
              <a:t>PID</a:t>
            </a:r>
          </a:p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AD29D3-57D3-EF76-CBB5-754C6B69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A0B-00D6-468A-8851-D26DF3F71C1F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74019E-8707-70EF-6F9A-54D1BEBB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5AEABC-F882-AB00-0453-B2256AC8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C3B6785-7F70-5C4A-A675-BAB652F1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4357"/>
            <a:ext cx="7886700" cy="480761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回收子进程</a:t>
            </a:r>
            <a:r>
              <a:rPr lang="en-US" altLang="zh-CN" dirty="0"/>
              <a:t>(Reaping Child Processes)</a:t>
            </a:r>
          </a:p>
          <a:p>
            <a:r>
              <a:rPr lang="zh-CN" altLang="en-US" dirty="0"/>
              <a:t>想法</a:t>
            </a:r>
            <a:r>
              <a:rPr lang="en-US" altLang="zh-CN" dirty="0"/>
              <a:t>-</a:t>
            </a:r>
            <a:r>
              <a:rPr lang="zh-CN" altLang="en-US" dirty="0"/>
              <a:t>为什么回收？</a:t>
            </a:r>
            <a:r>
              <a:rPr lang="en-US" altLang="zh-CN" dirty="0"/>
              <a:t>--</a:t>
            </a:r>
            <a:r>
              <a:rPr lang="zh-CN" altLang="en-US" dirty="0"/>
              <a:t>与</a:t>
            </a:r>
            <a:r>
              <a:rPr lang="en-US" altLang="zh-CN" dirty="0"/>
              <a:t>fork</a:t>
            </a:r>
            <a:r>
              <a:rPr lang="zh-CN" altLang="en-US" dirty="0"/>
              <a:t>创建相反！</a:t>
            </a:r>
            <a:endParaRPr lang="en-US" altLang="zh-CN" dirty="0"/>
          </a:p>
          <a:p>
            <a:pPr lvl="1"/>
            <a:r>
              <a:rPr lang="zh-CN" altLang="en-US" dirty="0"/>
              <a:t>当进程终止时，它仍然消耗系统资源</a:t>
            </a:r>
            <a:endParaRPr lang="en-US" altLang="zh-CN" dirty="0"/>
          </a:p>
          <a:p>
            <a:pPr lvl="2"/>
            <a:r>
              <a:rPr lang="en-US" altLang="zh-CN" dirty="0"/>
              <a:t>Examples: Exit status, various OS tables(</a:t>
            </a:r>
            <a:r>
              <a:rPr lang="zh-CN" altLang="en-US" dirty="0"/>
              <a:t>占用内存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称为</a:t>
            </a:r>
            <a:r>
              <a:rPr lang="en-US" altLang="zh-CN" dirty="0"/>
              <a:t> “</a:t>
            </a:r>
            <a:r>
              <a:rPr lang="zh-CN" altLang="en-US" dirty="0"/>
              <a:t>僵尸</a:t>
            </a:r>
            <a:r>
              <a:rPr lang="en-US" altLang="zh-CN" dirty="0"/>
              <a:t>zombie”</a:t>
            </a:r>
            <a:r>
              <a:rPr lang="zh-CN" altLang="en-US" dirty="0"/>
              <a:t>进程</a:t>
            </a:r>
            <a:endParaRPr lang="en-US" altLang="zh-CN" dirty="0"/>
          </a:p>
          <a:p>
            <a:pPr lvl="2"/>
            <a:r>
              <a:rPr lang="zh-CN" altLang="en-US" dirty="0"/>
              <a:t>活着的尸体，半生半死</a:t>
            </a:r>
            <a:endParaRPr lang="en-US" altLang="zh-CN" dirty="0"/>
          </a:p>
          <a:p>
            <a:pPr lvl="1"/>
            <a:r>
              <a:rPr lang="zh-CN" altLang="en-US" dirty="0"/>
              <a:t>僵尸进程占用内存资源、打开的</a:t>
            </a:r>
            <a:r>
              <a:rPr lang="en-US" altLang="zh-CN" dirty="0"/>
              <a:t>I/O</a:t>
            </a:r>
            <a:r>
              <a:rPr lang="zh-CN" altLang="en-US" dirty="0"/>
              <a:t>资源等</a:t>
            </a:r>
            <a:endParaRPr lang="en-US" altLang="zh-CN" dirty="0"/>
          </a:p>
          <a:p>
            <a:r>
              <a:rPr lang="zh-CN" altLang="en-US" dirty="0"/>
              <a:t>回收</a:t>
            </a:r>
            <a:r>
              <a:rPr lang="en-US" altLang="zh-CN" dirty="0"/>
              <a:t> (Reaping)</a:t>
            </a:r>
          </a:p>
          <a:p>
            <a:pPr lvl="1"/>
            <a:r>
              <a:rPr lang="zh-CN" altLang="en-US" dirty="0"/>
              <a:t>父进程执行回收</a:t>
            </a:r>
            <a:r>
              <a:rPr lang="en-US" altLang="zh-CN" dirty="0"/>
              <a:t>( using wait or </a:t>
            </a:r>
            <a:r>
              <a:rPr lang="en-US" altLang="zh-CN" dirty="0" err="1"/>
              <a:t>wait</a:t>
            </a:r>
            <a:r>
              <a:rPr lang="en-US" altLang="zh-CN" sz="2800" dirty="0" err="1">
                <a:solidFill>
                  <a:srgbClr val="FF0000"/>
                </a:solidFill>
              </a:rPr>
              <a:t>pid</a:t>
            </a:r>
            <a:r>
              <a:rPr lang="en-US" altLang="zh-CN" dirty="0"/>
              <a:t> )</a:t>
            </a:r>
          </a:p>
          <a:p>
            <a:pPr lvl="1"/>
            <a:r>
              <a:rPr lang="zh-CN" altLang="en-US" dirty="0"/>
              <a:t>父进程收到子进程的退出状态</a:t>
            </a:r>
            <a:endParaRPr lang="en-US" altLang="zh-CN" dirty="0"/>
          </a:p>
          <a:p>
            <a:pPr lvl="1"/>
            <a:r>
              <a:rPr lang="zh-CN" altLang="en-US" dirty="0"/>
              <a:t>内核删掉僵死子进程、从系统中删除掉它的所有痕迹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151829-0A2A-DD0D-B5C5-5D858E19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A0B-00D6-468A-8851-D26DF3F71C1F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BEBD0B-608C-BEF4-1133-42CA3C8D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E0A7EF-4215-0956-0513-AF97EC12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704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7CA691-6A8E-AA24-2DFB-C678F6682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wait</a:t>
            </a:r>
            <a:r>
              <a:rPr lang="zh-CN" altLang="en-US" dirty="0"/>
              <a:t>是一种系统调用，用于父进程探测子进程的状态变化。</a:t>
            </a:r>
            <a:endParaRPr lang="en-US" altLang="zh-CN" dirty="0"/>
          </a:p>
          <a:p>
            <a:r>
              <a:rPr lang="en-US" altLang="zh-CN" dirty="0">
                <a:latin typeface="Courier New" pitchFamily="49" charset="0"/>
              </a:rPr>
              <a:t>wait(int *</a:t>
            </a:r>
            <a:r>
              <a:rPr lang="en-US" altLang="zh-CN" dirty="0" err="1">
                <a:latin typeface="Courier New" pitchFamily="49" charset="0"/>
              </a:rPr>
              <a:t>child_status</a:t>
            </a:r>
            <a:r>
              <a:rPr lang="en-US" altLang="zh-CN" dirty="0">
                <a:latin typeface="Courier New" pitchFamily="49" charset="0"/>
              </a:rPr>
              <a:t>)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挂起</a:t>
            </a:r>
            <a:r>
              <a:rPr lang="zh-CN" altLang="en-US" dirty="0"/>
              <a:t>当前进程的执行直到它的一个子进程终止</a:t>
            </a:r>
            <a:r>
              <a:rPr lang="en-US" altLang="zh-CN" dirty="0"/>
              <a:t>/</a:t>
            </a:r>
            <a:r>
              <a:rPr lang="zh-CN" altLang="en-US" dirty="0"/>
              <a:t>停止</a:t>
            </a:r>
            <a:endParaRPr lang="en-US" altLang="zh-CN" dirty="0"/>
          </a:p>
          <a:p>
            <a:pPr lvl="1"/>
            <a:r>
              <a:rPr lang="zh-CN" altLang="en-US" dirty="0"/>
              <a:t>返回已终止</a:t>
            </a:r>
            <a:r>
              <a:rPr lang="en-US" altLang="zh-CN" dirty="0"/>
              <a:t>/</a:t>
            </a:r>
            <a:r>
              <a:rPr lang="zh-CN" altLang="en-US" dirty="0"/>
              <a:t>停止子进程（</a:t>
            </a:r>
            <a:r>
              <a:rPr lang="zh-CN" altLang="en-US" dirty="0">
                <a:solidFill>
                  <a:srgbClr val="FF0000"/>
                </a:solidFill>
              </a:rPr>
              <a:t>可能很多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是个集合</a:t>
            </a:r>
            <a:r>
              <a:rPr lang="zh-CN" altLang="en-US" dirty="0"/>
              <a:t>）的</a:t>
            </a:r>
            <a:r>
              <a:rPr lang="en-US" altLang="zh-CN" dirty="0"/>
              <a:t> </a:t>
            </a:r>
            <a:r>
              <a:rPr lang="en-US" altLang="zh-CN" b="1" dirty="0" err="1">
                <a:latin typeface="Courier New" pitchFamily="49" charset="0"/>
              </a:rPr>
              <a:t>pid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 </a:t>
            </a:r>
            <a:r>
              <a:rPr lang="en-US" altLang="zh-CN" b="1" dirty="0" err="1">
                <a:latin typeface="Courier New" pitchFamily="49" charset="0"/>
              </a:rPr>
              <a:t>child_status</a:t>
            </a:r>
            <a:r>
              <a:rPr lang="en-US" altLang="zh-CN" b="1" dirty="0"/>
              <a:t> </a:t>
            </a:r>
            <a:r>
              <a:rPr lang="en-US" altLang="zh-CN" b="1" dirty="0">
                <a:latin typeface="Courier New" pitchFamily="49" charset="0"/>
              </a:rPr>
              <a:t>!= NULL</a:t>
            </a:r>
            <a:r>
              <a:rPr lang="en-US" altLang="zh-CN" dirty="0"/>
              <a:t>, </a:t>
            </a:r>
            <a:r>
              <a:rPr lang="zh-CN" altLang="en-US" b="1" dirty="0">
                <a:latin typeface="Courier New" pitchFamily="49" charset="0"/>
              </a:rPr>
              <a:t>则在该指针指向的整型量中写入关于终止原因和退出状态的信息</a:t>
            </a:r>
            <a:r>
              <a:rPr lang="en-US" altLang="zh-CN" dirty="0"/>
              <a:t>)</a:t>
            </a:r>
          </a:p>
          <a:p>
            <a:r>
              <a:rPr lang="en-US" altLang="zh-CN" dirty="0" err="1">
                <a:latin typeface="Courier New" pitchFamily="49" charset="0"/>
              </a:rPr>
              <a:t>waitpid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挂起当前进程直到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指定进程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终止才返回，有多种选项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ourier New" pitchFamily="49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0D9EE-F406-02A5-E226-F79BCD53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A0B-00D6-468A-8851-D26DF3F71C1F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EFCB1-EE36-8F52-472B-CC6AFB13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10A9A3-D6FF-75BA-D7BE-45D61F24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9349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DF5D680-BACD-D1D3-90A3-F0973B42C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54357"/>
            <a:ext cx="7976731" cy="5195922"/>
          </a:xfrm>
        </p:spPr>
        <p:txBody>
          <a:bodyPr/>
          <a:lstStyle/>
          <a:p>
            <a:r>
              <a:rPr lang="zh-CN" altLang="en-US" dirty="0"/>
              <a:t>进程休眠</a:t>
            </a:r>
            <a:r>
              <a:rPr lang="en-US" altLang="zh-CN" dirty="0"/>
              <a:t>sleep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Sleep</a:t>
            </a:r>
            <a:r>
              <a:rPr lang="zh-CN" altLang="en-US" dirty="0"/>
              <a:t>将一个进程挂起一段指定的时间，时间到则返回</a:t>
            </a:r>
            <a:r>
              <a:rPr lang="en-US" altLang="zh-CN" dirty="0"/>
              <a:t>0</a:t>
            </a:r>
            <a:r>
              <a:rPr lang="zh-CN" altLang="en-US" dirty="0"/>
              <a:t>，若被信号中断，则会返回剩余要休眠的时间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alarm(unsinged int secs)</a:t>
            </a:r>
            <a:r>
              <a:rPr lang="zh-CN" altLang="en-US" dirty="0"/>
              <a:t>设置一个定时器，到时间后系统会发一个信号给进程，出发相应的处理逻辑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pause</a:t>
            </a:r>
            <a:r>
              <a:rPr lang="zh-CN" altLang="en-US" dirty="0"/>
              <a:t>使调用进程睡眠</a:t>
            </a:r>
            <a:r>
              <a:rPr lang="en-US" altLang="zh-CN" dirty="0"/>
              <a:t>,</a:t>
            </a:r>
            <a:r>
              <a:rPr lang="zh-CN" altLang="en-US" dirty="0"/>
              <a:t>直到捕获一个信号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唤醒</a:t>
            </a:r>
            <a:r>
              <a:rPr lang="en-US" altLang="zh-CN" dirty="0"/>
              <a:t>wakeup</a:t>
            </a:r>
            <a:r>
              <a:rPr lang="zh-CN" altLang="en-US" dirty="0"/>
              <a:t>，唤醒进程意味着进程进入就绪状态。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96AD4-6DA6-3BFD-8340-3A491D0F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24583-F64E-BF86-C069-9C6E319D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64D8C1-2A3A-2557-AE87-DC4AA463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488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F7FB29-9633-57A5-6182-D52FB5EC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execve</a:t>
            </a:r>
            <a:r>
              <a:rPr lang="zh-CN" altLang="en-US" dirty="0"/>
              <a:t>系统调用用于执行</a:t>
            </a:r>
            <a:r>
              <a:rPr lang="en-US" altLang="zh-CN" dirty="0"/>
              <a:t>filename</a:t>
            </a:r>
            <a:r>
              <a:rPr lang="zh-CN" altLang="en-US" dirty="0"/>
              <a:t>指向的可执。程序或者</a:t>
            </a:r>
            <a:r>
              <a:rPr lang="en-US" altLang="zh-CN" dirty="0"/>
              <a:t>shell</a:t>
            </a:r>
            <a:r>
              <a:rPr lang="zh-CN" altLang="en-US" dirty="0"/>
              <a:t>脚本。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执行</a:t>
            </a:r>
            <a:r>
              <a:rPr lang="en-US" altLang="zh-CN" dirty="0" err="1"/>
              <a:t>execve</a:t>
            </a:r>
            <a:r>
              <a:rPr lang="zh-CN" altLang="en-US" dirty="0"/>
              <a:t>之后，当前程序的代码段、数据段、</a:t>
            </a:r>
            <a:r>
              <a:rPr lang="en-US" altLang="zh-CN" dirty="0" err="1"/>
              <a:t>bss</a:t>
            </a:r>
            <a:r>
              <a:rPr lang="zh-CN" altLang="en-US" dirty="0"/>
              <a:t>段、栈等信息会被</a:t>
            </a:r>
            <a:r>
              <a:rPr lang="en-US" altLang="zh-CN" dirty="0"/>
              <a:t>filename</a:t>
            </a:r>
            <a:r>
              <a:rPr lang="zh-CN" altLang="en-US" dirty="0"/>
              <a:t>指向的程序覆盖，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因此没有返回值同时被执行程序的进程</a:t>
            </a:r>
            <a:r>
              <a:rPr lang="en-US" altLang="zh-CN" dirty="0"/>
              <a:t>ID</a:t>
            </a:r>
            <a:r>
              <a:rPr lang="zh-CN" altLang="en-US" dirty="0"/>
              <a:t>和当前程序的</a:t>
            </a:r>
            <a:r>
              <a:rPr lang="en-US" altLang="zh-CN" dirty="0"/>
              <a:t>ID</a:t>
            </a:r>
            <a:r>
              <a:rPr lang="zh-CN" altLang="en-US" dirty="0"/>
              <a:t>相同。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D16F54-18D7-14EC-F787-88419716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FA0B-00D6-468A-8851-D26DF3F71C1F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A0314E-5C3E-147A-BA3F-73988213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90AD4B-FEFE-6DB9-69CC-274EB416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11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"/>
          <p:cNvSpPr>
            <a:spLocks noGrp="1"/>
          </p:cNvSpPr>
          <p:nvPr>
            <p:ph type="title"/>
          </p:nvPr>
        </p:nvSpPr>
        <p:spPr>
          <a:xfrm>
            <a:off x="457200" y="569762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本章小结</a:t>
            </a:r>
          </a:p>
        </p:txBody>
      </p:sp>
      <p:sp>
        <p:nvSpPr>
          <p:cNvPr id="16998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43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异常控制流的概念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异常的概念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异常的类别以及不同异常的处理方法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进程的概念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逻辑控制流、并发流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进程的虚拟地址空间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进程的上下文切换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进程控制的相关系统调用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C4BB-165B-42D0-93D6-487F5FA7759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2023/12/19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</p:spPr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西北大学信息学院 谢倩茹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49C55-8D61-1DE4-9B57-AAC8E434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70" y="810431"/>
            <a:ext cx="8214561" cy="504894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0" dirty="0"/>
              <a:t>异常控制流（</a:t>
            </a:r>
            <a:r>
              <a:rPr lang="en-US" altLang="zh-CN" b="0" dirty="0"/>
              <a:t>Exceptional Control Flow</a:t>
            </a:r>
            <a:r>
              <a:rPr lang="zh-CN" altLang="en-US" b="0" dirty="0"/>
              <a:t>，</a:t>
            </a:r>
            <a:r>
              <a:rPr lang="en-US" altLang="zh-CN" b="0" dirty="0"/>
              <a:t>ECF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定义：由于某些特殊情况引起用户程序的正常执行被打断，所形成的意外控制流称为异常控制流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理解</a:t>
            </a:r>
            <a:r>
              <a:rPr lang="en-US" altLang="zh-CN" b="0" dirty="0"/>
              <a:t>ECF</a:t>
            </a:r>
            <a:r>
              <a:rPr lang="zh-CN" altLang="en-US" b="0" dirty="0"/>
              <a:t>的重要性：</a:t>
            </a:r>
            <a:endParaRPr lang="en-US" altLang="zh-CN" b="0" dirty="0"/>
          </a:p>
          <a:p>
            <a:pPr lvl="1">
              <a:lnSpc>
                <a:spcPct val="150000"/>
              </a:lnSpc>
            </a:pPr>
            <a:r>
              <a:rPr lang="zh-CN" altLang="en-US" b="0" dirty="0"/>
              <a:t>操作系统的重要功能</a:t>
            </a:r>
            <a:endParaRPr lang="en-US" altLang="zh-CN" b="0" dirty="0"/>
          </a:p>
          <a:p>
            <a:pPr lvl="1">
              <a:lnSpc>
                <a:spcPct val="150000"/>
              </a:lnSpc>
            </a:pPr>
            <a:r>
              <a:rPr lang="zh-CN" altLang="en-US" b="0" dirty="0"/>
              <a:t>应用程序与操作系统的交互</a:t>
            </a:r>
            <a:endParaRPr lang="en-US" altLang="zh-CN" b="0" dirty="0"/>
          </a:p>
          <a:p>
            <a:pPr lvl="1">
              <a:lnSpc>
                <a:spcPct val="150000"/>
              </a:lnSpc>
            </a:pPr>
            <a:r>
              <a:rPr lang="zh-CN" altLang="en-US" b="0" dirty="0"/>
              <a:t>编写程序</a:t>
            </a:r>
            <a:endParaRPr lang="en-US" altLang="zh-CN" b="0" dirty="0"/>
          </a:p>
          <a:p>
            <a:pPr lvl="1">
              <a:lnSpc>
                <a:spcPct val="150000"/>
              </a:lnSpc>
            </a:pPr>
            <a:r>
              <a:rPr lang="zh-CN" altLang="en-US" b="0" dirty="0"/>
              <a:t>并发程序的执行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FAE2B-9B02-B760-230F-713519B6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0101E-4EBE-21F2-488C-CB4C2706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2ABA1-4C08-EDB7-0D72-0098F5F9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8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39BB7-BCB1-170F-A021-0C9EBD8D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0274"/>
            <a:ext cx="78867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异常控制流存在于计算机系统的各个层面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底层（硬件层）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检测到系统事件，需要改变控制流，通常使用硬件和操作系统共同完成。例如：缺页、越权、整除</a:t>
            </a:r>
            <a:r>
              <a:rPr lang="en-US" altLang="zh-CN" dirty="0"/>
              <a:t>0</a:t>
            </a:r>
            <a:r>
              <a:rPr lang="zh-CN" altLang="en-US" dirty="0"/>
              <a:t>、打印缺纸</a:t>
            </a: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操作系统层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进程上下文转换通过操作系统来和硬件定时器完成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应用层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一个进程直接发送信号给另一个进程，通过操作系统完成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4A8D0-29BE-3145-97FF-879B1661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9330C-CAB4-93C8-185B-80D0C2E7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3A3591-4BE3-1943-5D31-044F5C1D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36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31ECD-7695-637A-AB84-E3B70D1E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BAB8E-9C64-5C8D-0BE4-9857E2E9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220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/>
              <a:t>异常是操作系统为了响应一些事件而做出的控制流的改变。就是</a:t>
            </a:r>
            <a:r>
              <a:rPr lang="en-US" altLang="zh-CN" b="0" dirty="0"/>
              <a:t>CPU</a:t>
            </a:r>
            <a:r>
              <a:rPr lang="zh-CN" altLang="en-US" b="0" dirty="0"/>
              <a:t>遇到了一些特殊的情况，使得正在执行的程序被终止，转到处理异常的情况，结束之后再返回被终止的程序。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endParaRPr lang="en-US" altLang="zh-CN" b="0" dirty="0"/>
          </a:p>
          <a:p>
            <a:pPr>
              <a:lnSpc>
                <a:spcPct val="150000"/>
              </a:lnSpc>
            </a:pPr>
            <a:endParaRPr lang="zh-CN" altLang="en-US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DAEDF-A215-AA16-E81F-FC1E6185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6AFDB-F7F3-3D25-67FE-507A617C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9B1CF-258F-F329-98D8-3BBE097B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43FCF52-E34E-C5F4-B6FE-456F77FCC229}"/>
              </a:ext>
            </a:extLst>
          </p:cNvPr>
          <p:cNvGrpSpPr/>
          <p:nvPr/>
        </p:nvGrpSpPr>
        <p:grpSpPr>
          <a:xfrm>
            <a:off x="1476117" y="4124802"/>
            <a:ext cx="5899242" cy="2012086"/>
            <a:chOff x="1159528" y="3185551"/>
            <a:chExt cx="7189461" cy="273685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4CCC5225-16B8-5EDE-2DEC-88F292F23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951" y="3185551"/>
              <a:ext cx="1123175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1C2210B7-8A3B-CB5B-D241-08DA8CCFC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789" y="3185551"/>
              <a:ext cx="1294761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928ED617-3DE9-0B5C-B81B-5EEA5CF49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127" y="3707838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B1A4ED79-992E-BDB9-66EF-48D6289C8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9477" y="4312676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8B017F79-9F3C-38A8-6233-D77136EE7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527" y="4319026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3B791B5B-4DD2-6459-16B0-F79D34450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6777" y="4382526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2CECE91C-DD2E-4979-E652-43DBACBF0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127" y="4409513"/>
              <a:ext cx="0" cy="1512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5C71F5D1-3B19-AC21-0C25-C62CADA7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976" y="3855078"/>
              <a:ext cx="1142586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90A02038-9CE7-D235-F0E2-2FC4D513E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689" y="4258701"/>
              <a:ext cx="2146300" cy="920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Exception processing</a:t>
              </a:r>
            </a:p>
            <a:p>
              <a:pPr algn="l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by </a:t>
              </a:r>
              <a:r>
                <a:rPr lang="en-US" sz="1800" b="0" i="1" dirty="0">
                  <a:latin typeface="Calibri" pitchFamily="34" charset="0"/>
                </a:rPr>
                <a:t>exception handler</a:t>
              </a:r>
            </a:p>
            <a:p>
              <a:pPr algn="l">
                <a:lnSpc>
                  <a:spcPct val="100000"/>
                </a:lnSpc>
              </a:pPr>
              <a:endParaRPr lang="en-US" sz="1800" b="0" i="1" dirty="0">
                <a:latin typeface="Calibri" pitchFamily="34" charset="0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0BA32319-01E2-B352-4080-E462B2F84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189" y="4825907"/>
              <a:ext cx="2093505" cy="920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800" b="0" i="1" dirty="0">
                  <a:latin typeface="Calibri" pitchFamily="34" charset="0"/>
                </a:rPr>
                <a:t> Return to </a:t>
              </a:r>
              <a:r>
                <a:rPr lang="en-US" sz="1800" b="0" i="1" dirty="0" err="1">
                  <a:latin typeface="Calibri" pitchFamily="34" charset="0"/>
                </a:rPr>
                <a:t>I_current</a:t>
              </a:r>
              <a:endParaRPr lang="en-US" sz="1800" b="0" i="1" dirty="0">
                <a:latin typeface="Calibri" pitchFamily="34" charset="0"/>
              </a:endParaRPr>
            </a:p>
            <a:p>
              <a:pPr marL="112713" indent="-112713" algn="l"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800" b="0" i="1" dirty="0">
                  <a:latin typeface="Calibri" pitchFamily="34" charset="0"/>
                </a:rPr>
                <a:t>Return to </a:t>
              </a:r>
              <a:r>
                <a:rPr lang="en-US" sz="1800" b="0" i="1" dirty="0" err="1">
                  <a:latin typeface="Calibri" pitchFamily="34" charset="0"/>
                </a:rPr>
                <a:t>I_next</a:t>
              </a:r>
              <a:endParaRPr lang="en-US" sz="1800" b="0" i="1" dirty="0">
                <a:latin typeface="Calibri" pitchFamily="34" charset="0"/>
              </a:endParaRPr>
            </a:p>
            <a:p>
              <a:pPr marL="112713" indent="-112713" algn="l">
                <a:lnSpc>
                  <a:spcPct val="100000"/>
                </a:lnSpc>
                <a:buFont typeface="Arial" pitchFamily="34" charset="0"/>
                <a:buChar char="•"/>
              </a:pPr>
              <a:r>
                <a:rPr lang="en-US" sz="1800" b="0" i="1" dirty="0">
                  <a:latin typeface="Calibri" pitchFamily="34" charset="0"/>
                </a:rPr>
                <a:t>Abort</a:t>
              </a:r>
              <a:endParaRPr lang="en-US" sz="1800" b="0" dirty="0">
                <a:latin typeface="Calibri" pitchFamily="34" charset="0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D2B4B0E7-C26A-B90C-76C2-52C96CDF7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528" y="4044279"/>
              <a:ext cx="804863" cy="3667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i="1" dirty="0">
                  <a:solidFill>
                    <a:srgbClr val="C00000"/>
                  </a:solidFill>
                  <a:latin typeface="Calibri" pitchFamily="34" charset="0"/>
                </a:rPr>
                <a:t>Event </a:t>
              </a: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864AFD5C-D604-B98F-5D05-DA6F1041D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192" y="4081064"/>
              <a:ext cx="867097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400" b="0" dirty="0" err="1">
                  <a:latin typeface="Calibri" pitchFamily="34" charset="0"/>
                </a:rPr>
                <a:t>I_current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7A88E36A-B17F-5F76-6AAA-6DBB3D7C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3367" y="4286423"/>
              <a:ext cx="649922" cy="3077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400" b="0" dirty="0" err="1">
                  <a:latin typeface="Calibri" pitchFamily="34" charset="0"/>
                </a:rPr>
                <a:t>I_next</a:t>
              </a:r>
              <a:endParaRPr lang="en-US" sz="1400" b="0" dirty="0">
                <a:latin typeface="Calibri" pitchFamily="34" charset="0"/>
              </a:endParaRP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A5B0CEA2-65C0-0162-2123-05A2DC257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640" y="4229736"/>
              <a:ext cx="68580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C9C066D-3356-B892-B750-7F36907B909C}"/>
              </a:ext>
            </a:extLst>
          </p:cNvPr>
          <p:cNvSpPr txBox="1"/>
          <p:nvPr/>
        </p:nvSpPr>
        <p:spPr>
          <a:xfrm>
            <a:off x="6947003" y="3936453"/>
            <a:ext cx="1580721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操作系统常驻内存的部分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D0112CF-2214-281A-E07C-C2812FA69F1B}"/>
              </a:ext>
            </a:extLst>
          </p:cNvPr>
          <p:cNvCxnSpPr>
            <a:cxnSpLocks/>
          </p:cNvCxnSpPr>
          <p:nvPr/>
        </p:nvCxnSpPr>
        <p:spPr>
          <a:xfrm flipH="1">
            <a:off x="6154988" y="4082414"/>
            <a:ext cx="779641" cy="24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85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F8CA7-2C82-DAE4-CCA0-9B557B6B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98" y="762306"/>
            <a:ext cx="7886700" cy="657420"/>
          </a:xfrm>
        </p:spPr>
        <p:txBody>
          <a:bodyPr/>
          <a:lstStyle/>
          <a:p>
            <a:r>
              <a:rPr lang="zh-CN" altLang="en-US" dirty="0"/>
              <a:t>异常表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07975-2107-D8F4-7494-3D72D601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FE04-A4B1-4EC8-91BE-D06D291CE0DE}" type="datetime1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19DEB-704F-D0AA-287B-F0E39C52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西北大学 软件学院 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017C3-1C64-4FC5-B564-F6E8D7A9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ECEEE-0B0C-4847-BC36-879BD099159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50C1D6B8-D00A-D0E4-7F24-14DC4279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350701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FF720A59-A08C-0C38-C7E1-6A5D7D56E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579301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04ACB9C8-DE7B-EC6A-D886-46615BDB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807901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C6FD92DF-1EDC-2673-42BF-D8C65987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871401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4E37E01D-EC1E-A374-B4DE-2F60B63B2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299901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0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40FE2084-44D5-EA7A-7F3D-BF971349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503101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1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B0837CE3-B43E-821E-4BA0-585824D27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757101"/>
            <a:ext cx="2825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2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BAA50DBC-8EB3-EA44-BE50-1CE3CEFE2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3820601"/>
            <a:ext cx="43656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>
                <a:latin typeface="Arial" pitchFamily="34" charset="0"/>
              </a:rPr>
              <a:t>...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19A470C2-0B4F-3697-FF17-31055D54C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90501"/>
            <a:ext cx="1219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Text Box 15">
            <a:extLst>
              <a:ext uri="{FF2B5EF4-FFF2-40B4-BE49-F238E27FC236}">
                <a16:creationId xmlns:a16="http://schemas.microsoft.com/office/drawing/2014/main" id="{9B2A10CF-300A-4031-29EF-A701B1CC5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4239701"/>
            <a:ext cx="4492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>
                <a:latin typeface="Arial" pitchFamily="34" charset="0"/>
              </a:rPr>
              <a:t>n-1</a:t>
            </a: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ABF5EA82-938A-5F72-8402-456E88C1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439601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Oval 20">
            <a:extLst>
              <a:ext uri="{FF2B5EF4-FFF2-40B4-BE49-F238E27FC236}">
                <a16:creationId xmlns:a16="http://schemas.microsoft.com/office/drawing/2014/main" id="{DDCF3301-D304-F6D7-2E24-52EC411C7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655501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2B8AA449-0ED2-30E1-3FAE-6B0A3A975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354001"/>
            <a:ext cx="88900" cy="88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065B7B49-84B9-A299-3469-7947CDC4E9F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0" y="2134839"/>
            <a:ext cx="3267075" cy="29906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/>
              <a:t>每种类型的事件有唯一的编号</a:t>
            </a:r>
            <a:r>
              <a:rPr lang="en-US" sz="2000" dirty="0"/>
              <a:t>k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K</a:t>
            </a:r>
            <a:r>
              <a:rPr lang="zh-CN" altLang="en-US" sz="2000" dirty="0"/>
              <a:t>是检索异常表的索引，类似中断向量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根据</a:t>
            </a:r>
            <a:r>
              <a:rPr lang="en-US" altLang="zh-CN" sz="2000" dirty="0"/>
              <a:t>k</a:t>
            </a:r>
            <a:r>
              <a:rPr lang="zh-CN" altLang="en-US" sz="2000" dirty="0"/>
              <a:t>可以转向到对应的异常处理程序</a:t>
            </a:r>
            <a:endParaRPr lang="en-US" sz="2000" dirty="0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9C057AB0-F5DD-F7CE-3363-E10A997B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24" y="2788181"/>
            <a:ext cx="1012376" cy="582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Table</a:t>
            </a:r>
          </a:p>
        </p:txBody>
      </p:sp>
      <p:sp>
        <p:nvSpPr>
          <p:cNvPr id="37" name="Line 8">
            <a:extLst>
              <a:ext uri="{FF2B5EF4-FFF2-40B4-BE49-F238E27FC236}">
                <a16:creationId xmlns:a16="http://schemas.microsoft.com/office/drawing/2014/main" id="{2FAE997D-357A-0C2F-A191-298D5FE527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3188" y="3592001"/>
            <a:ext cx="121920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Line 17">
            <a:extLst>
              <a:ext uri="{FF2B5EF4-FFF2-40B4-BE49-F238E27FC236}">
                <a16:creationId xmlns:a16="http://schemas.microsoft.com/office/drawing/2014/main" id="{2F2C3169-BF3D-9574-3CA8-4DA99FFFA7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3188" y="2220401"/>
            <a:ext cx="121920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A1F03075-D00A-DF03-AA08-6AF9C2471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220401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0</a:t>
            </a:r>
          </a:p>
        </p:txBody>
      </p:sp>
      <p:sp>
        <p:nvSpPr>
          <p:cNvPr id="40" name="Rectangle 19">
            <a:extLst>
              <a:ext uri="{FF2B5EF4-FFF2-40B4-BE49-F238E27FC236}">
                <a16:creationId xmlns:a16="http://schemas.microsoft.com/office/drawing/2014/main" id="{6196A793-03D4-A25E-F571-A8A537D0E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2906201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1</a:t>
            </a:r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B982D899-8D29-2133-CFA6-7B6970A8E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3188" y="2906201"/>
            <a:ext cx="1219200" cy="793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22">
            <a:extLst>
              <a:ext uri="{FF2B5EF4-FFF2-40B4-BE49-F238E27FC236}">
                <a16:creationId xmlns:a16="http://schemas.microsoft.com/office/drawing/2014/main" id="{B12E0A26-FE87-440B-7398-EBED6F2EE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592001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2</a:t>
            </a: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ED8AAE82-EC2D-F633-F4A4-2A788F4E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4900101"/>
            <a:ext cx="2589212" cy="533400"/>
          </a:xfrm>
          <a:prstGeom prst="rect">
            <a:avLst/>
          </a:prstGeom>
          <a:solidFill>
            <a:srgbClr val="F6F5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Code for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exception handler n-1</a:t>
            </a:r>
          </a:p>
        </p:txBody>
      </p:sp>
      <p:sp>
        <p:nvSpPr>
          <p:cNvPr id="44" name="Text Box 24">
            <a:extLst>
              <a:ext uri="{FF2B5EF4-FFF2-40B4-BE49-F238E27FC236}">
                <a16:creationId xmlns:a16="http://schemas.microsoft.com/office/drawing/2014/main" id="{BFA0F049-2071-40DE-A0E7-D5E68537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01601"/>
            <a:ext cx="4365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...</a:t>
            </a: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B1093772-DCAE-EEB4-1B56-B7BAF4D87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4398451"/>
            <a:ext cx="1219200" cy="501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Text Box 27">
            <a:extLst>
              <a:ext uri="{FF2B5EF4-FFF2-40B4-BE49-F238E27FC236}">
                <a16:creationId xmlns:a16="http://schemas.microsoft.com/office/drawing/2014/main" id="{33BC4D1B-27B5-2380-A805-C791C3AC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51" y="1419726"/>
            <a:ext cx="106080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Exception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numbers</a:t>
            </a:r>
          </a:p>
        </p:txBody>
      </p:sp>
      <p:cxnSp>
        <p:nvCxnSpPr>
          <p:cNvPr id="47" name="Straight Arrow Connector 56">
            <a:extLst>
              <a:ext uri="{FF2B5EF4-FFF2-40B4-BE49-F238E27FC236}">
                <a16:creationId xmlns:a16="http://schemas.microsoft.com/office/drawing/2014/main" id="{5B639C4D-6C3F-EF14-6E04-60EDFE383236}"/>
              </a:ext>
            </a:extLst>
          </p:cNvPr>
          <p:cNvCxnSpPr/>
          <p:nvPr/>
        </p:nvCxnSpPr>
        <p:spPr bwMode="auto">
          <a:xfrm rot="5400000">
            <a:off x="27506" y="2631851"/>
            <a:ext cx="1336100" cy="1588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9468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10301</TotalTime>
  <Words>3724</Words>
  <Application>Microsoft Office PowerPoint</Application>
  <PresentationFormat>全屏显示(4:3)</PresentationFormat>
  <Paragraphs>722</Paragraphs>
  <Slides>56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2" baseType="lpstr">
      <vt:lpstr>-apple-system</vt:lpstr>
      <vt:lpstr>Menlo-Regular</vt:lpstr>
      <vt:lpstr>等线</vt:lpstr>
      <vt:lpstr>等线 Light</vt:lpstr>
      <vt:lpstr>黑体</vt:lpstr>
      <vt:lpstr>楷体</vt:lpstr>
      <vt:lpstr>隶书</vt:lpstr>
      <vt:lpstr>微软雅黑</vt:lpstr>
      <vt:lpstr>Arial</vt:lpstr>
      <vt:lpstr>Calibri</vt:lpstr>
      <vt:lpstr>Calibri Light</vt:lpstr>
      <vt:lpstr>Courier New</vt:lpstr>
      <vt:lpstr>Times New Roman</vt:lpstr>
      <vt:lpstr>Wingdings 2</vt:lpstr>
      <vt:lpstr>Office 主题​​</vt:lpstr>
      <vt:lpstr>自定义设计方案</vt:lpstr>
      <vt:lpstr>软件设计与体系结构</vt:lpstr>
      <vt:lpstr>第六章     异常控制流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一、异常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系统调用</vt:lpstr>
      <vt:lpstr>系统调用的例子: 打开文件</vt:lpstr>
      <vt:lpstr>PowerPoint 演示文稿</vt:lpstr>
      <vt:lpstr>PowerPoint 演示文稿</vt:lpstr>
      <vt:lpstr>PowerPoint 演示文稿</vt:lpstr>
      <vt:lpstr>二、异常指令的处理</vt:lpstr>
      <vt:lpstr>PowerPoint 演示文稿</vt:lpstr>
      <vt:lpstr>PowerPoint 演示文稿</vt:lpstr>
      <vt:lpstr>PowerPoint 演示文稿</vt:lpstr>
      <vt:lpstr>三、进程</vt:lpstr>
      <vt:lpstr>PowerPoint 演示文稿</vt:lpstr>
      <vt:lpstr>多重处理：假象</vt:lpstr>
      <vt:lpstr>多重处理例子</vt:lpstr>
      <vt:lpstr>多重处理的实际</vt:lpstr>
      <vt:lpstr>多重处理的实际</vt:lpstr>
      <vt:lpstr>多重处理的实际</vt:lpstr>
      <vt:lpstr>多重处理的实际</vt:lpstr>
      <vt:lpstr>多重处理的实际</vt:lpstr>
      <vt:lpstr>逻辑控制流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系统调用错误的处理</vt:lpstr>
      <vt:lpstr>系统调用错误的处理</vt:lpstr>
      <vt:lpstr>系统调用错误的处理</vt:lpstr>
      <vt:lpstr>进程控制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软件设计与体系结构</dc:title>
  <dc:creator>xie qianru</dc:creator>
  <cp:lastModifiedBy>Maxbao</cp:lastModifiedBy>
  <cp:revision>95</cp:revision>
  <dcterms:created xsi:type="dcterms:W3CDTF">2021-08-30T09:51:37Z</dcterms:created>
  <dcterms:modified xsi:type="dcterms:W3CDTF">2023-12-19T07:52:29Z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2023-12-19T06:05:51Z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767d9d23-86e1-443f-b911-b06abf3f921b</vt:lpwstr>
  </property>
  <property fmtid="{D5CDD505-2E9C-101B-9397-08002B2CF9AE}" pid="7" name="MSIP_Label_defa4170-0d19-0005-0004-bc88714345d2_ActionId">
    <vt:lpwstr>f73fb832-ec36-46f7-a6b2-371fc935d2b4</vt:lpwstr>
  </property>
  <property fmtid="{D5CDD505-2E9C-101B-9397-08002B2CF9AE}" pid="8" name="MSIP_Label_defa4170-0d19-0005-0004-bc88714345d2_ContentBits">
    <vt:lpwstr>0</vt:lpwstr>
  </property>
</Properties>
</file>