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55a0f631190f53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5A16B-5F38-4A26-82F7-7704DE16E4D2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1344C-0374-4E63-B7A1-20D7A58A7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47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93.8% accuracy for </a:t>
            </a:r>
            <a:r>
              <a:rPr lang="en-US" dirty="0" err="1"/>
              <a:t>xgboost</a:t>
            </a:r>
            <a:r>
              <a:rPr lang="en-US" dirty="0"/>
              <a:t> with 1 fold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1344C-0374-4E63-B7A1-20D7A58A71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52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F2750-354D-4625-B823-FD8AF27A3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2383257"/>
            <a:ext cx="8361229" cy="2098226"/>
          </a:xfrm>
        </p:spPr>
        <p:txBody>
          <a:bodyPr/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Up to speed on Active Learning</a:t>
            </a:r>
          </a:p>
        </p:txBody>
      </p:sp>
    </p:spTree>
    <p:extLst>
      <p:ext uri="{BB962C8B-B14F-4D97-AF65-F5344CB8AC3E}">
        <p14:creationId xmlns:p14="http://schemas.microsoft.com/office/powerpoint/2010/main" val="1145309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3E39F-C74B-4A8B-9700-56E11F077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Data &amp; Benchmarks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9BF5972-1003-43F7-BC93-D68E491546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5925824"/>
              </p:ext>
            </p:extLst>
          </p:nvPr>
        </p:nvGraphicFramePr>
        <p:xfrm>
          <a:off x="5690586" y="330695"/>
          <a:ext cx="6347533" cy="6196609"/>
        </p:xfrm>
        <a:graphic>
          <a:graphicData uri="http://schemas.openxmlformats.org/drawingml/2006/table">
            <a:tbl>
              <a:tblPr firstRow="1">
                <a:tableStyleId>{69CF1AB2-1976-4502-BF36-3FF5EA218861}</a:tableStyleId>
              </a:tblPr>
              <a:tblGrid>
                <a:gridCol w="518166">
                  <a:extLst>
                    <a:ext uri="{9D8B030D-6E8A-4147-A177-3AD203B41FA5}">
                      <a16:colId xmlns:a16="http://schemas.microsoft.com/office/drawing/2014/main" val="2275253125"/>
                    </a:ext>
                  </a:extLst>
                </a:gridCol>
                <a:gridCol w="518166">
                  <a:extLst>
                    <a:ext uri="{9D8B030D-6E8A-4147-A177-3AD203B41FA5}">
                      <a16:colId xmlns:a16="http://schemas.microsoft.com/office/drawing/2014/main" val="2304453937"/>
                    </a:ext>
                  </a:extLst>
                </a:gridCol>
                <a:gridCol w="1165872">
                  <a:extLst>
                    <a:ext uri="{9D8B030D-6E8A-4147-A177-3AD203B41FA5}">
                      <a16:colId xmlns:a16="http://schemas.microsoft.com/office/drawing/2014/main" val="1379093996"/>
                    </a:ext>
                  </a:extLst>
                </a:gridCol>
                <a:gridCol w="944515">
                  <a:extLst>
                    <a:ext uri="{9D8B030D-6E8A-4147-A177-3AD203B41FA5}">
                      <a16:colId xmlns:a16="http://schemas.microsoft.com/office/drawing/2014/main" val="3396738081"/>
                    </a:ext>
                  </a:extLst>
                </a:gridCol>
                <a:gridCol w="1290077">
                  <a:extLst>
                    <a:ext uri="{9D8B030D-6E8A-4147-A177-3AD203B41FA5}">
                      <a16:colId xmlns:a16="http://schemas.microsoft.com/office/drawing/2014/main" val="1646810918"/>
                    </a:ext>
                  </a:extLst>
                </a:gridCol>
                <a:gridCol w="874405">
                  <a:extLst>
                    <a:ext uri="{9D8B030D-6E8A-4147-A177-3AD203B41FA5}">
                      <a16:colId xmlns:a16="http://schemas.microsoft.com/office/drawing/2014/main" val="4221705117"/>
                    </a:ext>
                  </a:extLst>
                </a:gridCol>
                <a:gridCol w="518166">
                  <a:extLst>
                    <a:ext uri="{9D8B030D-6E8A-4147-A177-3AD203B41FA5}">
                      <a16:colId xmlns:a16="http://schemas.microsoft.com/office/drawing/2014/main" val="4293021500"/>
                    </a:ext>
                  </a:extLst>
                </a:gridCol>
                <a:gridCol w="518166">
                  <a:extLst>
                    <a:ext uri="{9D8B030D-6E8A-4147-A177-3AD203B41FA5}">
                      <a16:colId xmlns:a16="http://schemas.microsoft.com/office/drawing/2014/main" val="584585326"/>
                    </a:ext>
                  </a:extLst>
                </a:gridCol>
              </a:tblGrid>
              <a:tr h="101207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Severity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8" marR="5318" marT="531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CWE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8" marR="5318" marT="531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Clang Alert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8" marR="5318" marT="531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 err="1">
                          <a:effectLst/>
                        </a:rPr>
                        <a:t>CodeSonar</a:t>
                      </a:r>
                      <a:r>
                        <a:rPr lang="en-US" sz="1100" u="none" strike="noStrike" dirty="0">
                          <a:effectLst/>
                        </a:rPr>
                        <a:t> Alert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8" marR="5318" marT="531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Clang Rule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8" marR="5318" marT="531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CodeSonar Rule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8" marR="5318" marT="531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Line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8" marR="5318" marT="531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True Positive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8" marR="5318" marT="5318" marB="0"/>
                </a:tc>
                <a:extLst>
                  <a:ext uri="{0D108BD9-81ED-4DB2-BD59-A6C34878D82A}">
                    <a16:rowId xmlns:a16="http://schemas.microsoft.com/office/drawing/2014/main" val="3069435022"/>
                  </a:ext>
                </a:extLst>
              </a:tr>
              <a:tr h="518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High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8" marR="5318" marT="5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8" marR="5318" marT="5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8" marR="5318" marT="5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8" marR="5318" marT="53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Buffer Operation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8" marR="5318" marT="53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Buffer Overrun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8" marR="5318" marT="5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8" marR="5318" marT="5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8" marR="5318" marT="5318" marB="0" anchor="b"/>
                </a:tc>
                <a:extLst>
                  <a:ext uri="{0D108BD9-81ED-4DB2-BD59-A6C34878D82A}">
                    <a16:rowId xmlns:a16="http://schemas.microsoft.com/office/drawing/2014/main" val="3599752532"/>
                  </a:ext>
                </a:extLst>
              </a:tr>
              <a:tr h="518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8" marR="5318" marT="5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8" marR="5318" marT="5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8" marR="5318" marT="5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8" marR="5318" marT="53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Dead Code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8" marR="5318" marT="53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N/A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8" marR="5318" marT="5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8" marR="5318" marT="5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8" marR="5318" marT="5318" marB="0" anchor="b"/>
                </a:tc>
                <a:extLst>
                  <a:ext uri="{0D108BD9-81ED-4DB2-BD59-A6C34878D82A}">
                    <a16:rowId xmlns:a16="http://schemas.microsoft.com/office/drawing/2014/main" val="2149591663"/>
                  </a:ext>
                </a:extLst>
              </a:tr>
              <a:tr h="518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High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8" marR="5318" marT="5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8" marR="5318" marT="5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8" marR="5318" marT="5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8" marR="5318" marT="53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Invalid Pointer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8" marR="5318" marT="53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N/A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8" marR="5318" marT="5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8" marR="5318" marT="5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8" marR="5318" marT="5318" marB="0" anchor="b"/>
                </a:tc>
                <a:extLst>
                  <a:ext uri="{0D108BD9-81ED-4DB2-BD59-A6C34878D82A}">
                    <a16:rowId xmlns:a16="http://schemas.microsoft.com/office/drawing/2014/main" val="1763076888"/>
                  </a:ext>
                </a:extLst>
              </a:tr>
              <a:tr h="518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High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8" marR="5318" marT="5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8" marR="5318" marT="5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8" marR="5318" marT="5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8" marR="5318" marT="53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Invalid Pointer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8" marR="5318" marT="53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N/A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8" marR="5318" marT="5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8" marR="5318" marT="5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8" marR="5318" marT="5318" marB="0" anchor="b"/>
                </a:tc>
                <a:extLst>
                  <a:ext uri="{0D108BD9-81ED-4DB2-BD59-A6C34878D82A}">
                    <a16:rowId xmlns:a16="http://schemas.microsoft.com/office/drawing/2014/main" val="775158240"/>
                  </a:ext>
                </a:extLst>
              </a:tr>
              <a:tr h="518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High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8" marR="5318" marT="5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8" marR="5318" marT="5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8" marR="5318" marT="5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8" marR="5318" marT="53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Invalid Pointer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8" marR="5318" marT="53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N/A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8" marR="5318" marT="5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8" marR="5318" marT="5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8" marR="5318" marT="5318" marB="0" anchor="b"/>
                </a:tc>
                <a:extLst>
                  <a:ext uri="{0D108BD9-81ED-4DB2-BD59-A6C34878D82A}">
                    <a16:rowId xmlns:a16="http://schemas.microsoft.com/office/drawing/2014/main" val="4102479244"/>
                  </a:ext>
                </a:extLst>
              </a:tr>
              <a:tr h="518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8" marR="5318" marT="5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8" marR="5318" marT="5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8" marR="5318" marT="5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8" marR="5318" marT="53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Dead Code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8" marR="5318" marT="53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N/A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8" marR="5318" marT="5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8" marR="5318" marT="5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8" marR="5318" marT="5318" marB="0" anchor="b"/>
                </a:tc>
                <a:extLst>
                  <a:ext uri="{0D108BD9-81ED-4DB2-BD59-A6C34878D82A}">
                    <a16:rowId xmlns:a16="http://schemas.microsoft.com/office/drawing/2014/main" val="4135167176"/>
                  </a:ext>
                </a:extLst>
              </a:tr>
              <a:tr h="518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8" marR="5318" marT="5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8" marR="5318" marT="5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8" marR="5318" marT="5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8" marR="5318" marT="53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Dead Code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8" marR="5318" marT="53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N/A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8" marR="5318" marT="5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8" marR="5318" marT="5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8" marR="5318" marT="5318" marB="0" anchor="b"/>
                </a:tc>
                <a:extLst>
                  <a:ext uri="{0D108BD9-81ED-4DB2-BD59-A6C34878D82A}">
                    <a16:rowId xmlns:a16="http://schemas.microsoft.com/office/drawing/2014/main" val="3785289021"/>
                  </a:ext>
                </a:extLst>
              </a:tr>
              <a:tr h="518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8" marR="5318" marT="5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8" marR="5318" marT="5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8" marR="5318" marT="5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8" marR="5318" marT="53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Dead Code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8" marR="5318" marT="53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N/A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8" marR="5318" marT="5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8" marR="5318" marT="5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8" marR="5318" marT="5318" marB="0" anchor="b"/>
                </a:tc>
                <a:extLst>
                  <a:ext uri="{0D108BD9-81ED-4DB2-BD59-A6C34878D82A}">
                    <a16:rowId xmlns:a16="http://schemas.microsoft.com/office/drawing/2014/main" val="624812230"/>
                  </a:ext>
                </a:extLst>
              </a:tr>
              <a:tr h="518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8" marR="5318" marT="5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8" marR="5318" marT="5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8" marR="5318" marT="5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8" marR="5318" marT="53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Dead Code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8" marR="5318" marT="53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N/A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8" marR="5318" marT="5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8" marR="5318" marT="5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8" marR="5318" marT="5318" marB="0" anchor="b"/>
                </a:tc>
                <a:extLst>
                  <a:ext uri="{0D108BD9-81ED-4DB2-BD59-A6C34878D82A}">
                    <a16:rowId xmlns:a16="http://schemas.microsoft.com/office/drawing/2014/main" val="2336442608"/>
                  </a:ext>
                </a:extLst>
              </a:tr>
              <a:tr h="518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8" marR="5318" marT="5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8" marR="5318" marT="5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8" marR="5318" marT="5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8" marR="5318" marT="53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Dead Code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8" marR="5318" marT="53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N/A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8" marR="5318" marT="5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8" marR="5318" marT="53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8" marR="5318" marT="5318" marB="0" anchor="b"/>
                </a:tc>
                <a:extLst>
                  <a:ext uri="{0D108BD9-81ED-4DB2-BD59-A6C34878D82A}">
                    <a16:rowId xmlns:a16="http://schemas.microsoft.com/office/drawing/2014/main" val="274537723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241B5-16CB-4495-9CC0-F6A1F49B5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Data table is made up of output from running both </a:t>
            </a:r>
            <a:r>
              <a:rPr lang="en-US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CodeSonar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 and Clang tools on the Juliet Test Suite.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59875 rows total.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Features are: Severity, CWE, Clang Alert Flag, </a:t>
            </a:r>
            <a:r>
              <a:rPr lang="en-US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CodeSonar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 Alert Flag, Clang Rule, </a:t>
            </a:r>
            <a:r>
              <a:rPr lang="en-US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CodeSonar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 Rule, Line, True Positive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Random Forest: 94.6% Accuracy with 5 folds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Lasso Regression: 87.9% Accuracy with 5 folds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39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0068A-CC4D-4D81-9110-11DFFB3B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Alipy</a:t>
            </a:r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9BC97-A1FE-4C92-8C9C-A36ECB297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29408"/>
            <a:ext cx="9601200" cy="4142792"/>
          </a:xfrm>
        </p:spPr>
        <p:txBody>
          <a:bodyPr/>
          <a:lstStyle/>
          <a:p>
            <a:r>
              <a:rPr lang="en-US" dirty="0"/>
              <a:t>Prebuilt library to handle active learning loops</a:t>
            </a:r>
          </a:p>
          <a:p>
            <a:r>
              <a:rPr lang="en-US" dirty="0"/>
              <a:t>Primarily used their </a:t>
            </a:r>
            <a:r>
              <a:rPr lang="en-US" dirty="0" err="1"/>
              <a:t>AlExperiment</a:t>
            </a:r>
            <a:r>
              <a:rPr lang="en-US" dirty="0"/>
              <a:t> object. Initialization of object takes 7 parameters- independent and dependents variables, the predictive model object from sci-kit learn, performance metric, any stopping criteria, the stopping value, and batch size</a:t>
            </a:r>
          </a:p>
          <a:p>
            <a:r>
              <a:rPr lang="en-US" dirty="0"/>
              <a:t>Data is then split with </a:t>
            </a:r>
            <a:r>
              <a:rPr lang="en-US" dirty="0" err="1"/>
              <a:t>split_AL</a:t>
            </a:r>
            <a:r>
              <a:rPr lang="en-US" dirty="0"/>
              <a:t> method which takes 4 parameters- test ratio, initial label rate, split count, and whether or not the initially labeled data should include all classes (if possible)</a:t>
            </a:r>
          </a:p>
          <a:p>
            <a:r>
              <a:rPr lang="en-US" dirty="0"/>
              <a:t>The query strategy is then set with </a:t>
            </a:r>
            <a:r>
              <a:rPr lang="en-US" dirty="0" err="1"/>
              <a:t>set_query_strategy</a:t>
            </a:r>
            <a:r>
              <a:rPr lang="en-US" dirty="0"/>
              <a:t> method. There are a number of choices for simplicity’s sake and the limits of my own understanding I tested three different strategies- Uncertainty, Query by Committee, and Random.</a:t>
            </a:r>
          </a:p>
          <a:p>
            <a:r>
              <a:rPr lang="en-US" dirty="0"/>
              <a:t>After the loop is start and the experiment is started. Theoretically offers multi-threaded capability but I’ve found it to be buggy.</a:t>
            </a:r>
          </a:p>
        </p:txBody>
      </p:sp>
    </p:spTree>
    <p:extLst>
      <p:ext uri="{BB962C8B-B14F-4D97-AF65-F5344CB8AC3E}">
        <p14:creationId xmlns:p14="http://schemas.microsoft.com/office/powerpoint/2010/main" val="3241497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CFE4E-8AE7-4B8C-AA8F-179711FDA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Query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D3D63-C8C3-4DCA-9AB4-E58321097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Uncertainty- query the row which the model was previously least certain of it’s true value.</a:t>
            </a: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Query by Committee- build multiple models on subsets of the data, vote on the value of each row. Query the row which previously had the most split vote.</a:t>
            </a: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Random- query a random row each loop.</a:t>
            </a:r>
          </a:p>
        </p:txBody>
      </p:sp>
    </p:spTree>
    <p:extLst>
      <p:ext uri="{BB962C8B-B14F-4D97-AF65-F5344CB8AC3E}">
        <p14:creationId xmlns:p14="http://schemas.microsoft.com/office/powerpoint/2010/main" val="953811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E6FF-5663-41BB-8B29-1F958595A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Lasso Logistic Regression 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39042F-5145-432A-8C9E-76502092138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08087" y="2127372"/>
            <a:ext cx="4775201" cy="3581401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09A326E-CCD7-4952-B2F9-43492A9028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44817" y="2115151"/>
            <a:ext cx="4791496" cy="359362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475B6D-F5F8-4906-B1B0-D725B3AA82B2}"/>
              </a:ext>
            </a:extLst>
          </p:cNvPr>
          <p:cNvSpPr txBox="1"/>
          <p:nvPr/>
        </p:nvSpPr>
        <p:spPr>
          <a:xfrm>
            <a:off x="1208087" y="5708773"/>
            <a:ext cx="477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300 Initially Labeled, 300 Queries, 5 Folds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3CEA34-F337-48DD-B544-5A9C72FBEE47}"/>
              </a:ext>
            </a:extLst>
          </p:cNvPr>
          <p:cNvSpPr txBox="1"/>
          <p:nvPr/>
        </p:nvSpPr>
        <p:spPr>
          <a:xfrm>
            <a:off x="6344817" y="5708773"/>
            <a:ext cx="4791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25 Initially Labeled, 300 Queries</a:t>
            </a:r>
          </a:p>
        </p:txBody>
      </p:sp>
    </p:spTree>
    <p:extLst>
      <p:ext uri="{BB962C8B-B14F-4D97-AF65-F5344CB8AC3E}">
        <p14:creationId xmlns:p14="http://schemas.microsoft.com/office/powerpoint/2010/main" val="397092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D203E-729A-4BE6-B2F5-97B0EA6E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Random Forest Classifier 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6551AB1-57B3-47B7-8C06-0110010C0E4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08088" y="2146035"/>
            <a:ext cx="4775200" cy="3581400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F6EF0C6-B01C-4844-A7AD-CFDBACF40D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61113" y="2146035"/>
            <a:ext cx="4775200" cy="358140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5BF1169-0CEB-46C1-88A1-449E40AF31B2}"/>
              </a:ext>
            </a:extLst>
          </p:cNvPr>
          <p:cNvSpPr txBox="1"/>
          <p:nvPr/>
        </p:nvSpPr>
        <p:spPr>
          <a:xfrm>
            <a:off x="1208087" y="5708773"/>
            <a:ext cx="477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300 Initially Labeled, 300 Queries, 5 Folds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3B545B-FDAD-4454-BCF0-DC02A89D75B3}"/>
              </a:ext>
            </a:extLst>
          </p:cNvPr>
          <p:cNvSpPr txBox="1"/>
          <p:nvPr/>
        </p:nvSpPr>
        <p:spPr>
          <a:xfrm>
            <a:off x="6344817" y="5708773"/>
            <a:ext cx="4791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25 Initially Labeled, 300 Queries</a:t>
            </a:r>
          </a:p>
        </p:txBody>
      </p:sp>
    </p:spTree>
    <p:extLst>
      <p:ext uri="{BB962C8B-B14F-4D97-AF65-F5344CB8AC3E}">
        <p14:creationId xmlns:p14="http://schemas.microsoft.com/office/powerpoint/2010/main" val="664447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1CCFC-F757-4A14-B2A6-C9CE773E2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Concerns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68F59-02DE-4099-8243-C03C9B37A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36705"/>
            <a:ext cx="9601200" cy="4273425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Active Learning Lasso Regression surpasses the static model when given 600 entries. Given the size of the data set, it seems unlikely that this is due to overfitting.</a:t>
            </a: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Lasso Regression on the tiny set of 25 initially labelled rows+300 queries approximates the static model for Uncertainty and Committee querying strategy and actually </a:t>
            </a:r>
            <a:r>
              <a:rPr lang="en-US" i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surpasses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 it with a random querying strategy. Seems extremely strange to me.</a:t>
            </a: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Potential reasons for this- overfitting, problems with the </a:t>
            </a:r>
            <a:r>
              <a:rPr lang="en-US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alipy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 library, some sort of flaw in our data.</a:t>
            </a: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Data does not come from a true code database, but rather a test suite.</a:t>
            </a:r>
          </a:p>
          <a:p>
            <a:r>
              <a:rPr lang="en-US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Alipy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 library does not allow me to change the random seed, so I’m unable to test different seeds using this framework.</a:t>
            </a: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Documentation for </a:t>
            </a:r>
            <a:r>
              <a:rPr lang="en-US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Alipy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 is rather spotty, and it’s clear that English is not the author’s first language.</a:t>
            </a:r>
          </a:p>
        </p:txBody>
      </p:sp>
    </p:spTree>
    <p:extLst>
      <p:ext uri="{BB962C8B-B14F-4D97-AF65-F5344CB8AC3E}">
        <p14:creationId xmlns:p14="http://schemas.microsoft.com/office/powerpoint/2010/main" val="3636851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D2063-6581-4664-B2A1-5ABFBA420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Suggested avenues of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9C906-96B7-473A-9A8D-115143983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Expand our existing data table with output from the other two tools and potentially cyclomatic complexity measures, see how this then affects our results.</a:t>
            </a: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Code the active learning loop by hand, see if I get different results from the </a:t>
            </a:r>
            <a:r>
              <a:rPr lang="en-US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Alipy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 Library.</a:t>
            </a:r>
          </a:p>
        </p:txBody>
      </p:sp>
    </p:spTree>
    <p:extLst>
      <p:ext uri="{BB962C8B-B14F-4D97-AF65-F5344CB8AC3E}">
        <p14:creationId xmlns:p14="http://schemas.microsoft.com/office/powerpoint/2010/main" val="412070642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52</TotalTime>
  <Words>657</Words>
  <Application>Microsoft Office PowerPoint</Application>
  <PresentationFormat>Widescreen</PresentationFormat>
  <Paragraphs>123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Franklin Gothic Book</vt:lpstr>
      <vt:lpstr>Roboto Condensed</vt:lpstr>
      <vt:lpstr>Crop</vt:lpstr>
      <vt:lpstr>Up to speed on Active Learning</vt:lpstr>
      <vt:lpstr>Data &amp; Benchmarks</vt:lpstr>
      <vt:lpstr>Alipy Library</vt:lpstr>
      <vt:lpstr>Query Strategies</vt:lpstr>
      <vt:lpstr>Lasso Logistic Regression Results</vt:lpstr>
      <vt:lpstr>Random Forest Classifier Results</vt:lpstr>
      <vt:lpstr>Concerns and Limitations</vt:lpstr>
      <vt:lpstr>Suggested avenues of exploration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 to speed on Active Learning</dc:title>
  <dc:creator>Maxbe</dc:creator>
  <cp:lastModifiedBy> </cp:lastModifiedBy>
  <cp:revision>7</cp:revision>
  <dcterms:created xsi:type="dcterms:W3CDTF">2019-07-09T23:15:48Z</dcterms:created>
  <dcterms:modified xsi:type="dcterms:W3CDTF">2019-07-10T00:08:06Z</dcterms:modified>
</cp:coreProperties>
</file>