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87" autoAdjust="0"/>
  </p:normalViewPr>
  <p:slideViewPr>
    <p:cSldViewPr snapToGrid="0" snapToObjects="1">
      <p:cViewPr varScale="1">
        <p:scale>
          <a:sx n="96" d="100"/>
          <a:sy n="96" d="100"/>
        </p:scale>
        <p:origin x="-13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30/10/18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‹n.›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30/10/18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30/10/18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30/10/18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‹n.›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30/10/18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‹n.›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30/10/18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‹n.›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30/10/18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‹n.›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30/10/18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‹n.›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30/10/18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30/10/18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‹n.›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30/10/18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‹n.›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30/10/18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Biodiversity</a:t>
            </a:r>
            <a:r>
              <a:rPr lang="it-IT" dirty="0" smtClean="0"/>
              <a:t> </a:t>
            </a:r>
            <a:r>
              <a:rPr lang="it-IT" dirty="0" err="1" smtClean="0"/>
              <a:t>Capstone</a:t>
            </a:r>
            <a:r>
              <a:rPr lang="it-IT" dirty="0" smtClean="0"/>
              <a:t> Project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Protected</a:t>
            </a:r>
            <a:r>
              <a:rPr lang="it-IT" dirty="0" smtClean="0"/>
              <a:t> </a:t>
            </a:r>
            <a:r>
              <a:rPr lang="it-IT" dirty="0" err="1" smtClean="0"/>
              <a:t>species</a:t>
            </a:r>
            <a:r>
              <a:rPr lang="it-IT" dirty="0" smtClean="0"/>
              <a:t> </a:t>
            </a:r>
            <a:r>
              <a:rPr lang="it-IT" dirty="0" err="1" smtClean="0"/>
              <a:t>analysis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855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it-IT" dirty="0" smtClean="0"/>
          </a:p>
          <a:p>
            <a:pPr marL="45720" indent="0">
              <a:buNone/>
            </a:pPr>
            <a:r>
              <a:rPr lang="it-IT" dirty="0" smtClean="0"/>
              <a:t>The </a:t>
            </a:r>
            <a:r>
              <a:rPr lang="it-IT" dirty="0"/>
              <a:t>CSV file “</a:t>
            </a:r>
            <a:r>
              <a:rPr lang="it-IT" dirty="0" err="1"/>
              <a:t>species_info.csv</a:t>
            </a:r>
            <a:r>
              <a:rPr lang="it-IT" dirty="0"/>
              <a:t>” 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smtClean="0"/>
              <a:t>data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species</a:t>
            </a:r>
            <a:r>
              <a:rPr lang="it-IT" dirty="0"/>
              <a:t> in </a:t>
            </a:r>
            <a:r>
              <a:rPr lang="it-IT" dirty="0" smtClean="0"/>
              <a:t>National </a:t>
            </a:r>
            <a:r>
              <a:rPr lang="it-IT" dirty="0" err="1" smtClean="0"/>
              <a:t>Parks</a:t>
            </a:r>
            <a:r>
              <a:rPr lang="it-IT" dirty="0" smtClean="0"/>
              <a:t>, </a:t>
            </a:r>
            <a:r>
              <a:rPr lang="it-IT" dirty="0" err="1" smtClean="0"/>
              <a:t>including</a:t>
            </a:r>
            <a:r>
              <a:rPr lang="it-IT" dirty="0" smtClean="0"/>
              <a:t>:</a:t>
            </a:r>
          </a:p>
          <a:p>
            <a:pPr marL="45720" indent="0">
              <a:buNone/>
            </a:pPr>
            <a:endParaRPr lang="it-IT" dirty="0"/>
          </a:p>
          <a:p>
            <a:pPr lvl="0"/>
            <a:r>
              <a:rPr lang="it-IT" dirty="0"/>
              <a:t>The </a:t>
            </a:r>
            <a:r>
              <a:rPr lang="it-IT" dirty="0" err="1"/>
              <a:t>scientific</a:t>
            </a:r>
            <a:r>
              <a:rPr lang="it-IT" dirty="0"/>
              <a:t> </a:t>
            </a:r>
            <a:r>
              <a:rPr lang="it-IT" dirty="0" err="1"/>
              <a:t>name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species</a:t>
            </a:r>
            <a:endParaRPr lang="it-IT" dirty="0"/>
          </a:p>
          <a:p>
            <a:pPr lvl="0"/>
            <a:r>
              <a:rPr lang="it-IT" dirty="0"/>
              <a:t>The common </a:t>
            </a:r>
            <a:r>
              <a:rPr lang="it-IT" dirty="0" err="1"/>
              <a:t>names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species</a:t>
            </a:r>
            <a:endParaRPr lang="it-IT" dirty="0"/>
          </a:p>
          <a:p>
            <a:pPr lvl="0"/>
            <a:r>
              <a:rPr lang="it-IT" dirty="0"/>
              <a:t>The </a:t>
            </a:r>
            <a:r>
              <a:rPr lang="it-IT" dirty="0" err="1"/>
              <a:t>species</a:t>
            </a:r>
            <a:r>
              <a:rPr lang="it-IT" dirty="0"/>
              <a:t> </a:t>
            </a:r>
            <a:r>
              <a:rPr lang="it-IT" dirty="0" err="1"/>
              <a:t>conservation</a:t>
            </a:r>
            <a:r>
              <a:rPr lang="it-IT" dirty="0"/>
              <a:t> status 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file </a:t>
            </a:r>
            <a:r>
              <a:rPr lang="it-IT" dirty="0" err="1" smtClean="0"/>
              <a:t>available</a:t>
            </a:r>
            <a:r>
              <a:rPr lang="it-IT" dirty="0" smtClean="0"/>
              <a:t> for </a:t>
            </a:r>
            <a:r>
              <a:rPr lang="it-IT" dirty="0" err="1" smtClean="0"/>
              <a:t>analysis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067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944647"/>
              </p:ext>
            </p:extLst>
          </p:nvPr>
        </p:nvGraphicFramePr>
        <p:xfrm>
          <a:off x="381000" y="2136254"/>
          <a:ext cx="8407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700"/>
                <a:gridCol w="4203700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Conservations</a:t>
                      </a:r>
                      <a:r>
                        <a:rPr lang="it-IT" dirty="0" smtClean="0"/>
                        <a:t> Status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Number</a:t>
                      </a:r>
                      <a:r>
                        <a:rPr lang="it-IT" dirty="0" smtClean="0"/>
                        <a:t> of </a:t>
                      </a:r>
                      <a:r>
                        <a:rPr lang="it-IT" dirty="0" err="1" smtClean="0"/>
                        <a:t>species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Endangered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15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In </a:t>
                      </a:r>
                      <a:r>
                        <a:rPr lang="it-IT" dirty="0" err="1" smtClean="0"/>
                        <a:t>Recovery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No </a:t>
                      </a:r>
                      <a:r>
                        <a:rPr lang="it-IT" dirty="0" err="1" smtClean="0"/>
                        <a:t>Intervention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5363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Species</a:t>
                      </a:r>
                      <a:r>
                        <a:rPr lang="it-IT" baseline="0" dirty="0" smtClean="0"/>
                        <a:t> of </a:t>
                      </a:r>
                      <a:r>
                        <a:rPr lang="it-IT" baseline="0" dirty="0" err="1" smtClean="0"/>
                        <a:t>Concern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151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Threatened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10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Species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conservation</a:t>
            </a:r>
            <a:r>
              <a:rPr lang="it-IT" dirty="0" smtClean="0"/>
              <a:t> status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481828" y="4688470"/>
            <a:ext cx="8280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To </a:t>
            </a:r>
            <a:r>
              <a:rPr lang="it-IT" dirty="0" err="1" smtClean="0"/>
              <a:t>understand</a:t>
            </a:r>
            <a:r>
              <a:rPr lang="it-IT" dirty="0" smtClean="0"/>
              <a:t> the </a:t>
            </a:r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conservation</a:t>
            </a:r>
            <a:r>
              <a:rPr lang="it-IT" dirty="0" smtClean="0"/>
              <a:t> in the </a:t>
            </a:r>
            <a:r>
              <a:rPr lang="it-IT" dirty="0" err="1" smtClean="0"/>
              <a:t>Parks</a:t>
            </a:r>
            <a:r>
              <a:rPr lang="it-IT" dirty="0" smtClean="0"/>
              <a:t>, </a:t>
            </a:r>
            <a:r>
              <a:rPr lang="it-IT" dirty="0" err="1" smtClean="0"/>
              <a:t>species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grouped</a:t>
            </a:r>
            <a:r>
              <a:rPr lang="it-IT" dirty="0" smtClean="0"/>
              <a:t> by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conservation</a:t>
            </a:r>
            <a:r>
              <a:rPr lang="it-IT" dirty="0" smtClean="0"/>
              <a:t> status </a:t>
            </a:r>
          </a:p>
          <a:p>
            <a:endParaRPr lang="it-IT" dirty="0"/>
          </a:p>
          <a:p>
            <a:r>
              <a:rPr lang="it-IT" dirty="0" smtClean="0">
                <a:solidFill>
                  <a:srgbClr val="FF0000"/>
                </a:solidFill>
              </a:rPr>
              <a:t>NOTE: </a:t>
            </a:r>
            <a:r>
              <a:rPr lang="it-IT" dirty="0" err="1" smtClean="0">
                <a:solidFill>
                  <a:srgbClr val="FF0000"/>
                </a:solidFill>
              </a:rPr>
              <a:t>graph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is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not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available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because</a:t>
            </a:r>
            <a:r>
              <a:rPr lang="it-IT" dirty="0" smtClean="0">
                <a:solidFill>
                  <a:srgbClr val="FF0000"/>
                </a:solidFill>
              </a:rPr>
              <a:t> the </a:t>
            </a:r>
            <a:r>
              <a:rPr lang="it-IT" dirty="0" smtClean="0">
                <a:solidFill>
                  <a:srgbClr val="FF0000"/>
                </a:solidFill>
              </a:rPr>
              <a:t>software in the </a:t>
            </a:r>
            <a:r>
              <a:rPr lang="it-IT" dirty="0" err="1" smtClean="0">
                <a:solidFill>
                  <a:srgbClr val="FF0000"/>
                </a:solidFill>
              </a:rPr>
              <a:t>learning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environment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was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not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displaying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it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even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after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differnt</a:t>
            </a:r>
            <a:r>
              <a:rPr lang="it-IT" dirty="0" smtClean="0">
                <a:solidFill>
                  <a:srgbClr val="FF0000"/>
                </a:solidFill>
              </a:rPr>
              <a:t> trials.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7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750937"/>
              </p:ext>
            </p:extLst>
          </p:nvPr>
        </p:nvGraphicFramePr>
        <p:xfrm>
          <a:off x="381000" y="1719263"/>
          <a:ext cx="8407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850"/>
                <a:gridCol w="2101850"/>
                <a:gridCol w="2101850"/>
                <a:gridCol w="210185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category</a:t>
                      </a:r>
                      <a:endParaRPr lang="it-IT" sz="1800" b="1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1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not_protected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1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protected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1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percent_protected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Amphibian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72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0.088608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Bird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413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0.153689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Fish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0.087302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Mammal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146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0.170455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Nonvascular Plant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328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0.015015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Reptile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73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0.064103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Vascular Plant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4216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46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0.010793 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species</a:t>
            </a:r>
            <a:r>
              <a:rPr lang="it-IT" dirty="0"/>
              <a:t> are more </a:t>
            </a:r>
            <a:r>
              <a:rPr lang="it-IT" dirty="0" err="1"/>
              <a:t>endangered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81000" y="5028602"/>
            <a:ext cx="840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difference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/>
              <a:t>B</a:t>
            </a:r>
            <a:r>
              <a:rPr lang="it-IT" dirty="0" err="1" smtClean="0"/>
              <a:t>irds</a:t>
            </a:r>
            <a:r>
              <a:rPr lang="it-IT" dirty="0" smtClean="0"/>
              <a:t> and </a:t>
            </a:r>
            <a:r>
              <a:rPr lang="it-IT" dirty="0" err="1"/>
              <a:t>M</a:t>
            </a:r>
            <a:r>
              <a:rPr lang="it-IT" dirty="0" err="1" smtClean="0"/>
              <a:t>ammals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result</a:t>
            </a:r>
            <a:r>
              <a:rPr lang="it-IT" dirty="0" smtClean="0"/>
              <a:t> of a chance, </a:t>
            </a:r>
            <a:r>
              <a:rPr lang="it-IT" dirty="0" err="1" smtClean="0"/>
              <a:t>whilst</a:t>
            </a:r>
            <a:r>
              <a:rPr lang="it-IT" dirty="0" smtClean="0"/>
              <a:t> the </a:t>
            </a:r>
          </a:p>
          <a:p>
            <a:r>
              <a:rPr lang="it-IT" dirty="0" err="1" smtClean="0"/>
              <a:t>difference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Mammals</a:t>
            </a:r>
            <a:r>
              <a:rPr lang="it-IT" dirty="0" smtClean="0"/>
              <a:t> and </a:t>
            </a:r>
            <a:r>
              <a:rPr lang="it-IT" dirty="0" err="1" smtClean="0"/>
              <a:t>Reptile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significant</a:t>
            </a:r>
            <a:r>
              <a:rPr lang="it-IT" dirty="0" smtClean="0"/>
              <a:t>. </a:t>
            </a:r>
          </a:p>
          <a:p>
            <a:endParaRPr lang="it-IT" dirty="0" smtClean="0"/>
          </a:p>
          <a:p>
            <a:r>
              <a:rPr lang="it-IT" dirty="0" err="1" smtClean="0"/>
              <a:t>Therefore</a:t>
            </a:r>
            <a:r>
              <a:rPr lang="it-IT" dirty="0" smtClean="0"/>
              <a:t>, </a:t>
            </a:r>
            <a:r>
              <a:rPr lang="it-IT" dirty="0" err="1" smtClean="0"/>
              <a:t>certains</a:t>
            </a:r>
            <a:r>
              <a:rPr lang="it-IT" dirty="0" smtClean="0"/>
              <a:t> </a:t>
            </a:r>
            <a:r>
              <a:rPr lang="it-IT" dirty="0" err="1" smtClean="0"/>
              <a:t>types</a:t>
            </a:r>
            <a:r>
              <a:rPr lang="it-IT" dirty="0" smtClean="0"/>
              <a:t> of </a:t>
            </a:r>
            <a:r>
              <a:rPr lang="it-IT" dirty="0" err="1" smtClean="0"/>
              <a:t>species</a:t>
            </a:r>
            <a:r>
              <a:rPr lang="it-IT" dirty="0" smtClean="0"/>
              <a:t> are more </a:t>
            </a:r>
            <a:r>
              <a:rPr lang="it-IT" dirty="0" err="1" smtClean="0"/>
              <a:t>likely</a:t>
            </a:r>
            <a:r>
              <a:rPr lang="it-IT" dirty="0" smtClean="0"/>
              <a:t> to be </a:t>
            </a:r>
            <a:r>
              <a:rPr lang="it-IT" dirty="0" err="1" smtClean="0"/>
              <a:t>endangered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</a:t>
            </a:r>
            <a:r>
              <a:rPr lang="it-IT" dirty="0" err="1" smtClean="0"/>
              <a:t>others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760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Observed</a:t>
            </a:r>
            <a:r>
              <a:rPr lang="it-IT" dirty="0" smtClean="0"/>
              <a:t> </a:t>
            </a:r>
            <a:r>
              <a:rPr lang="it-IT" dirty="0" err="1" smtClean="0"/>
              <a:t>sheeps</a:t>
            </a:r>
            <a:r>
              <a:rPr lang="it-IT" dirty="0" smtClean="0"/>
              <a:t> per week by park</a:t>
            </a:r>
            <a:endParaRPr lang="it-IT" dirty="0"/>
          </a:p>
        </p:txBody>
      </p:sp>
      <p:pic>
        <p:nvPicPr>
          <p:cNvPr id="8" name="Segnaposto contenuto 7" descr="Schermata 2018-10-30 alle 21.51.5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07" t="-3268" r="-42260" b="-31023"/>
          <a:stretch/>
        </p:blipFill>
        <p:spPr>
          <a:xfrm>
            <a:off x="-3138088" y="1719071"/>
            <a:ext cx="15386060" cy="4407408"/>
          </a:xfrm>
        </p:spPr>
      </p:pic>
    </p:spTree>
    <p:extLst>
      <p:ext uri="{BB962C8B-B14F-4D97-AF65-F5344CB8AC3E}">
        <p14:creationId xmlns:p14="http://schemas.microsoft.com/office/powerpoint/2010/main" val="230142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it-IT" dirty="0" smtClean="0"/>
              <a:t>To </a:t>
            </a:r>
            <a:r>
              <a:rPr lang="it-IT" dirty="0" err="1" smtClean="0"/>
              <a:t>verify</a:t>
            </a:r>
            <a:r>
              <a:rPr lang="it-IT" dirty="0" smtClean="0"/>
              <a:t> the </a:t>
            </a:r>
            <a:r>
              <a:rPr lang="it-IT" dirty="0" err="1" smtClean="0"/>
              <a:t>effectiveness</a:t>
            </a:r>
            <a:r>
              <a:rPr lang="it-IT" dirty="0" smtClean="0"/>
              <a:t> of the </a:t>
            </a:r>
            <a:r>
              <a:rPr lang="it-IT" dirty="0" err="1" smtClean="0"/>
              <a:t>foot</a:t>
            </a:r>
            <a:r>
              <a:rPr lang="it-IT" dirty="0" smtClean="0"/>
              <a:t> and </a:t>
            </a:r>
            <a:r>
              <a:rPr lang="it-IT" dirty="0" err="1" smtClean="0"/>
              <a:t>mouth</a:t>
            </a:r>
            <a:r>
              <a:rPr lang="it-IT" dirty="0" smtClean="0"/>
              <a:t> </a:t>
            </a:r>
            <a:r>
              <a:rPr lang="it-IT" dirty="0" err="1" smtClean="0"/>
              <a:t>desease</a:t>
            </a:r>
            <a:r>
              <a:rPr lang="it-IT" dirty="0" smtClean="0"/>
              <a:t> </a:t>
            </a:r>
            <a:r>
              <a:rPr lang="it-IT" dirty="0" err="1" smtClean="0"/>
              <a:t>program</a:t>
            </a:r>
            <a:r>
              <a:rPr lang="it-IT" dirty="0" smtClean="0"/>
              <a:t> and </a:t>
            </a:r>
            <a:r>
              <a:rPr lang="it-IT" dirty="0" err="1" smtClean="0"/>
              <a:t>detect</a:t>
            </a:r>
            <a:r>
              <a:rPr lang="it-IT" dirty="0" smtClean="0"/>
              <a:t> </a:t>
            </a:r>
            <a:r>
              <a:rPr lang="it-IT" dirty="0" err="1" smtClean="0"/>
              <a:t>reductions</a:t>
            </a:r>
            <a:r>
              <a:rPr lang="it-IT" dirty="0" smtClean="0"/>
              <a:t> of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least</a:t>
            </a:r>
            <a:r>
              <a:rPr lang="it-IT" dirty="0" smtClean="0"/>
              <a:t> 5 </a:t>
            </a:r>
            <a:r>
              <a:rPr lang="it-IT" dirty="0" err="1" smtClean="0"/>
              <a:t>percentage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r>
              <a:rPr lang="it-IT" dirty="0" smtClean="0"/>
              <a:t>,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needed</a:t>
            </a:r>
            <a:r>
              <a:rPr lang="it-IT" dirty="0" smtClean="0"/>
              <a:t> to </a:t>
            </a:r>
            <a:r>
              <a:rPr lang="it-IT" dirty="0" err="1" smtClean="0"/>
              <a:t>observe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least</a:t>
            </a:r>
            <a:r>
              <a:rPr lang="it-IT" dirty="0" smtClean="0"/>
              <a:t> 890 </a:t>
            </a:r>
            <a:r>
              <a:rPr lang="it-IT" dirty="0" err="1" smtClean="0"/>
              <a:t>sheeps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Yellowstone National Park </a:t>
            </a:r>
            <a:r>
              <a:rPr lang="it-IT" dirty="0" err="1" smtClean="0"/>
              <a:t>observation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take 1.75 weeks</a:t>
            </a:r>
          </a:p>
          <a:p>
            <a:r>
              <a:rPr lang="it-IT" dirty="0" err="1" smtClean="0"/>
              <a:t>Bryce</a:t>
            </a:r>
            <a:r>
              <a:rPr lang="it-IT" dirty="0" smtClean="0"/>
              <a:t> National Park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observation</a:t>
            </a:r>
            <a:r>
              <a:rPr lang="it-IT" smtClean="0"/>
              <a:t> take </a:t>
            </a:r>
            <a:r>
              <a:rPr lang="it-IT" dirty="0" smtClean="0"/>
              <a:t>3.56 weeks</a:t>
            </a:r>
          </a:p>
          <a:p>
            <a:endParaRPr lang="it-IT" dirty="0"/>
          </a:p>
          <a:p>
            <a:endParaRPr lang="it-IT" dirty="0" smtClean="0"/>
          </a:p>
          <a:p>
            <a:pPr marL="45720" indent="0">
              <a:buNone/>
            </a:pPr>
            <a:r>
              <a:rPr lang="it-IT" dirty="0" smtClean="0"/>
              <a:t>Sample </a:t>
            </a:r>
            <a:r>
              <a:rPr lang="it-IT" dirty="0" err="1" smtClean="0"/>
              <a:t>size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calculated</a:t>
            </a:r>
            <a:r>
              <a:rPr lang="it-IT" dirty="0" smtClean="0"/>
              <a:t> </a:t>
            </a:r>
            <a:r>
              <a:rPr lang="it-IT" dirty="0" err="1" smtClean="0"/>
              <a:t>considering</a:t>
            </a:r>
            <a:r>
              <a:rPr lang="it-IT" dirty="0" smtClean="0"/>
              <a:t> a baseline of 15% </a:t>
            </a:r>
            <a:r>
              <a:rPr lang="it-IT" dirty="0" err="1" smtClean="0"/>
              <a:t>occurance</a:t>
            </a:r>
            <a:r>
              <a:rPr lang="it-IT" dirty="0" smtClean="0"/>
              <a:t> of the </a:t>
            </a:r>
            <a:r>
              <a:rPr lang="it-IT" dirty="0" err="1" smtClean="0"/>
              <a:t>disease</a:t>
            </a:r>
            <a:r>
              <a:rPr lang="it-IT" dirty="0" smtClean="0"/>
              <a:t> with a </a:t>
            </a:r>
            <a:r>
              <a:rPr lang="it-IT" dirty="0" err="1" smtClean="0"/>
              <a:t>statistical</a:t>
            </a:r>
            <a:r>
              <a:rPr lang="it-IT" dirty="0" smtClean="0"/>
              <a:t> </a:t>
            </a:r>
            <a:r>
              <a:rPr lang="it-IT" dirty="0" err="1" smtClean="0"/>
              <a:t>significance</a:t>
            </a:r>
            <a:r>
              <a:rPr lang="it-IT" dirty="0" smtClean="0"/>
              <a:t> of 90%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Foot</a:t>
            </a:r>
            <a:r>
              <a:rPr lang="it-IT" dirty="0"/>
              <a:t> and </a:t>
            </a:r>
            <a:r>
              <a:rPr lang="it-IT" dirty="0" err="1"/>
              <a:t>mouth</a:t>
            </a:r>
            <a:r>
              <a:rPr lang="it-IT" dirty="0"/>
              <a:t> </a:t>
            </a:r>
            <a:r>
              <a:rPr lang="it-IT" dirty="0" err="1" smtClean="0"/>
              <a:t>disease</a:t>
            </a:r>
            <a:r>
              <a:rPr lang="it-IT" dirty="0" smtClean="0"/>
              <a:t> </a:t>
            </a:r>
            <a:r>
              <a:rPr lang="it-IT" dirty="0" err="1"/>
              <a:t>study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4615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glia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Griglia.thmx</Template>
  <TotalTime>907</TotalTime>
  <Words>270</Words>
  <Application>Microsoft Macintosh PowerPoint</Application>
  <PresentationFormat>Presentazione su schermo 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Griglia</vt:lpstr>
      <vt:lpstr>Protected species analysis</vt:lpstr>
      <vt:lpstr>Data file available for analysis</vt:lpstr>
      <vt:lpstr>Species have a different conservation status</vt:lpstr>
      <vt:lpstr>Certain types of species are more endangered</vt:lpstr>
      <vt:lpstr>Observed sheeps per week by park</vt:lpstr>
      <vt:lpstr>Foot and mouth disease study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Protected species analysis</dc:title>
  <dc:creator>Macbook Pro</dc:creator>
  <cp:lastModifiedBy>Macbook Pro</cp:lastModifiedBy>
  <cp:revision>13</cp:revision>
  <dcterms:created xsi:type="dcterms:W3CDTF">2018-10-27T13:18:17Z</dcterms:created>
  <dcterms:modified xsi:type="dcterms:W3CDTF">2018-10-30T14:09:19Z</dcterms:modified>
</cp:coreProperties>
</file>