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4634D9-CC3C-4DC1-BC6E-BDF575D435D1}">
  <a:tblStyle styleId="{994634D9-CC3C-4DC1-BC6E-BDF575D435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fe9d0f81c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0fe9d0f81c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fe9d0f81c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0fe9d0f81c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fe9d0f81c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0fe9d0f81c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fe9d0f81c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0fe9d0f81c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fe9d0f81c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fe9d0f81c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0fe9d0f81c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fe9d0f81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fe9d0f81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0fe9d0f81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fe9d0f8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fe9d0f8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0fe9d0f81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fe9d0f81c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fe9d0f81c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0fe9d0f81c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fe9d0f81c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fe9d0f81c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0fe9d0f81c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2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A20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8" name="Google Shape;1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48" name="Google Shape;1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3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3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3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4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4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4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3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51" name="Google Shape;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" name="Google Shape;53;p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3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5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5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"/>
          <p:cNvSpPr/>
          <p:nvPr>
            <p:ph idx="6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79" name="Google Shape;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7"/>
          <p:cNvSpPr/>
          <p:nvPr>
            <p:ph idx="5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6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7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3" name="Google Shape;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8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4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5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6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8"/>
          <p:cNvSpPr txBox="1"/>
          <p:nvPr>
            <p:ph idx="7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8"/>
          <p:cNvSpPr txBox="1"/>
          <p:nvPr>
            <p:ph idx="8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8"/>
          <p:cNvSpPr txBox="1"/>
          <p:nvPr>
            <p:ph idx="9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4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9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4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6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base.lichess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</a:pPr>
            <a:r>
              <a:rPr lang="ru-RU"/>
              <a:t>Chess games classification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Faculty of Economic Science</a:t>
            </a:r>
            <a:endParaRPr/>
          </a:p>
        </p:txBody>
      </p:sp>
      <p:sp>
        <p:nvSpPr>
          <p:cNvPr id="185" name="Google Shape;185;p14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 sz="1600"/>
              <a:t>Economics</a:t>
            </a:r>
            <a:endParaRPr sz="1600"/>
          </a:p>
        </p:txBody>
      </p:sp>
      <p:sp>
        <p:nvSpPr>
          <p:cNvPr id="186" name="Google Shape;186;p14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 sz="1600"/>
              <a:t>Moscow, 2022</a:t>
            </a:r>
            <a:endParaRPr sz="1600"/>
          </a:p>
        </p:txBody>
      </p:sp>
      <p:sp>
        <p:nvSpPr>
          <p:cNvPr id="187" name="Google Shape;187;p14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/>
              <a:t>Team: Adilkhan Sanzhar, Kozachenko Maksim, Kyu Daniil, Sonin Artemiy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Faculty of Economic Science</a:t>
            </a:r>
            <a:endParaRPr/>
          </a:p>
        </p:txBody>
      </p:sp>
      <p:sp>
        <p:nvSpPr>
          <p:cNvPr id="282" name="Google Shape;282;p23"/>
          <p:cNvSpPr txBox="1"/>
          <p:nvPr>
            <p:ph idx="2" type="body"/>
          </p:nvPr>
        </p:nvSpPr>
        <p:spPr>
          <a:xfrm>
            <a:off x="3459176" y="548725"/>
            <a:ext cx="2279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Chess games classification</a:t>
            </a:r>
            <a:endParaRPr/>
          </a:p>
        </p:txBody>
      </p:sp>
      <p:sp>
        <p:nvSpPr>
          <p:cNvPr id="283" name="Google Shape;283;p23"/>
          <p:cNvSpPr txBox="1"/>
          <p:nvPr>
            <p:ph idx="3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/>
              <a:t>Neural Network [2 / 2]</a:t>
            </a:r>
            <a:endParaRPr sz="1400"/>
          </a:p>
        </p:txBody>
      </p:sp>
      <p:sp>
        <p:nvSpPr>
          <p:cNvPr id="284" name="Google Shape;284;p23"/>
          <p:cNvSpPr txBox="1"/>
          <p:nvPr>
            <p:ph type="title"/>
          </p:nvPr>
        </p:nvSpPr>
        <p:spPr>
          <a:xfrm>
            <a:off x="567000" y="1221284"/>
            <a:ext cx="11058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Neural Network</a:t>
            </a: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382175" y="1736800"/>
            <a:ext cx="6495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b="1" lang="ru-RU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compilation: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ru-RU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Optimizer: Adam (learning rate = 0.001)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ru-RU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Loss Function: binary cross-entropy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ru-RU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Metrics: (Accuracy)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Char char="●"/>
            </a:pPr>
            <a:r>
              <a:rPr b="1" lang="ru-RU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Learning parameters:</a:t>
            </a:r>
            <a:endParaRPr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ru-RU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epochs: 30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ru-RU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Batch size: 64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oboto"/>
              <a:buAutoNum type="arabicPeriod"/>
            </a:pPr>
            <a:r>
              <a:rPr lang="ru-RU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Validation split: 20%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673250" y="3985225"/>
            <a:ext cx="497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loss: 0.20001919567584991, </a:t>
            </a:r>
            <a:endParaRPr b="1" sz="15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accuracy: 0.9231464862823486</a:t>
            </a:r>
            <a:endParaRPr b="1" sz="15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ROC-AUC of the model: 0.9180598302614452</a:t>
            </a:r>
            <a:endParaRPr b="1" sz="15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7" name="Google Shape;287;p23"/>
          <p:cNvGraphicFramePr/>
          <p:nvPr/>
        </p:nvGraphicFramePr>
        <p:xfrm>
          <a:off x="5738150" y="197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{994634D9-CC3C-4DC1-BC6E-BDF575D435D1}</a:tableStyleId>
              </a:tblPr>
              <a:tblGrid>
                <a:gridCol w="1527575"/>
                <a:gridCol w="1295000"/>
                <a:gridCol w="921800"/>
                <a:gridCol w="1135425"/>
                <a:gridCol w="1007050"/>
              </a:tblGrid>
              <a:tr h="6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Classification Report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Strong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0.62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0.60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0.61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4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macro avg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weighted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Google Shape;288;p23"/>
          <p:cNvSpPr txBox="1"/>
          <p:nvPr/>
        </p:nvSpPr>
        <p:spPr>
          <a:xfrm>
            <a:off x="673250" y="5337950"/>
            <a:ext cx="9288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quality metrics turned out to be worse than those of </a:t>
            </a:r>
            <a:r>
              <a:rPr lang="ru-RU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Gradient Boosting.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Faculty of Economic Science</a:t>
            </a:r>
            <a:endParaRPr/>
          </a:p>
        </p:txBody>
      </p:sp>
      <p:sp>
        <p:nvSpPr>
          <p:cNvPr id="294" name="Google Shape;294;p24"/>
          <p:cNvSpPr txBox="1"/>
          <p:nvPr>
            <p:ph idx="2" type="body"/>
          </p:nvPr>
        </p:nvSpPr>
        <p:spPr>
          <a:xfrm>
            <a:off x="3459176" y="548725"/>
            <a:ext cx="2339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Chess games classification</a:t>
            </a:r>
            <a:endParaRPr/>
          </a:p>
        </p:txBody>
      </p:sp>
      <p:sp>
        <p:nvSpPr>
          <p:cNvPr id="295" name="Google Shape;295;p24"/>
          <p:cNvSpPr txBox="1"/>
          <p:nvPr>
            <p:ph idx="3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/>
              <a:t>Stacking Model [1 / 2</a:t>
            </a:r>
            <a:r>
              <a:rPr lang="ru-RU" sz="1400"/>
              <a:t> </a:t>
            </a:r>
            <a:r>
              <a:rPr lang="ru-RU" sz="1400"/>
              <a:t>]</a:t>
            </a:r>
            <a:endParaRPr sz="1400"/>
          </a:p>
        </p:txBody>
      </p:sp>
      <p:sp>
        <p:nvSpPr>
          <p:cNvPr id="296" name="Google Shape;296;p24"/>
          <p:cNvSpPr txBox="1"/>
          <p:nvPr>
            <p:ph type="title"/>
          </p:nvPr>
        </p:nvSpPr>
        <p:spPr>
          <a:xfrm>
            <a:off x="567000" y="1221284"/>
            <a:ext cx="11058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Stacking Model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515950" y="1707875"/>
            <a:ext cx="111252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Base models</a:t>
            </a:r>
            <a:endParaRPr b="1" sz="17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model1 = LogisticRegression(random_state=</a:t>
            </a:r>
            <a:r>
              <a:rPr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model2 = RandomForestClassifier(n_estimators=</a:t>
            </a:r>
            <a:r>
              <a:rPr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model3 = GradientBoostingClassifier(learning_rate=</a:t>
            </a:r>
            <a:r>
              <a:rPr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n_estimators=</a:t>
            </a:r>
            <a:r>
              <a:rPr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subsample=</a:t>
            </a:r>
            <a:r>
              <a:rPr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meta_model = LogisticRegression(random_state=</a:t>
            </a:r>
            <a:r>
              <a:rPr b="1"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1" lang="ru-RU" sz="17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Estimated weights of baseline models in meta_model:</a:t>
            </a:r>
            <a:endParaRPr b="1" sz="1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Courier New"/>
              <a:buChar char="●"/>
            </a:pPr>
            <a:r>
              <a:rPr b="1" lang="ru-RU" sz="1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logreg - 2.34197332</a:t>
            </a:r>
            <a:endParaRPr b="1" sz="1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Courier New"/>
              <a:buChar char="●"/>
            </a:pPr>
            <a:r>
              <a:rPr b="1" lang="ru-RU" sz="1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rf - 3.84485306</a:t>
            </a:r>
            <a:endParaRPr b="1" sz="1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700"/>
              <a:buFont typeface="Courier New"/>
              <a:buChar char="●"/>
            </a:pPr>
            <a:r>
              <a:rPr b="1" lang="ru-RU" sz="17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gb - 2.15150315</a:t>
            </a:r>
            <a:endParaRPr b="1" sz="17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24"/>
          <p:cNvSpPr txBox="1"/>
          <p:nvPr>
            <p:ph type="title"/>
          </p:nvPr>
        </p:nvSpPr>
        <p:spPr>
          <a:xfrm>
            <a:off x="567000" y="1221284"/>
            <a:ext cx="11058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Stacking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Faculty of Economic Science</a:t>
            </a:r>
            <a:endParaRPr/>
          </a:p>
        </p:txBody>
      </p:sp>
      <p:sp>
        <p:nvSpPr>
          <p:cNvPr id="304" name="Google Shape;304;p25"/>
          <p:cNvSpPr txBox="1"/>
          <p:nvPr>
            <p:ph idx="2" type="body"/>
          </p:nvPr>
        </p:nvSpPr>
        <p:spPr>
          <a:xfrm>
            <a:off x="3459177" y="548725"/>
            <a:ext cx="2417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Chess games classification</a:t>
            </a:r>
            <a:endParaRPr/>
          </a:p>
        </p:txBody>
      </p:sp>
      <p:sp>
        <p:nvSpPr>
          <p:cNvPr id="305" name="Google Shape;305;p25"/>
          <p:cNvSpPr txBox="1"/>
          <p:nvPr>
            <p:ph idx="3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/>
              <a:t>Stacking Model [2 / 2 ]</a:t>
            </a:r>
            <a:endParaRPr sz="1400"/>
          </a:p>
        </p:txBody>
      </p:sp>
      <p:sp>
        <p:nvSpPr>
          <p:cNvPr id="306" name="Google Shape;306;p25"/>
          <p:cNvSpPr txBox="1"/>
          <p:nvPr>
            <p:ph type="title"/>
          </p:nvPr>
        </p:nvSpPr>
        <p:spPr>
          <a:xfrm>
            <a:off x="567000" y="1221284"/>
            <a:ext cx="11058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Stacking Model</a:t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515950" y="1707875"/>
            <a:ext cx="10119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of Stacking Model: 0.9373116335141651</a:t>
            </a:r>
            <a:endParaRPr b="1"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ROC-AUC of Stacking Model: 0.9412782682662131</a:t>
            </a:r>
            <a:endParaRPr b="1" sz="23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8" name="Google Shape;308;p25"/>
          <p:cNvGraphicFramePr/>
          <p:nvPr/>
        </p:nvGraphicFramePr>
        <p:xfrm>
          <a:off x="741375" y="2771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{994634D9-CC3C-4DC1-BC6E-BDF575D435D1}</a:tableStyleId>
              </a:tblPr>
              <a:tblGrid>
                <a:gridCol w="1953700"/>
                <a:gridCol w="1335275"/>
                <a:gridCol w="1417475"/>
                <a:gridCol w="1361150"/>
                <a:gridCol w="2058800"/>
              </a:tblGrid>
              <a:tr h="64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Classification Report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Strong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0.53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macro avg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weighted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0.94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25"/>
          <p:cNvSpPr txBox="1"/>
          <p:nvPr/>
        </p:nvSpPr>
        <p:spPr>
          <a:xfrm>
            <a:off x="741375" y="5715550"/>
            <a:ext cx="765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 showed good quality, but  Gradient Boosting model still has a bit better Roc-Auc.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Faculty of Economic Science</a:t>
            </a:r>
            <a:endParaRPr/>
          </a:p>
        </p:txBody>
      </p:sp>
      <p:sp>
        <p:nvSpPr>
          <p:cNvPr id="315" name="Google Shape;315;p26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Chess games classification</a:t>
            </a:r>
            <a:endParaRPr/>
          </a:p>
        </p:txBody>
      </p:sp>
      <p:sp>
        <p:nvSpPr>
          <p:cNvPr id="316" name="Google Shape;316;p26"/>
          <p:cNvSpPr txBox="1"/>
          <p:nvPr>
            <p:ph idx="3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/>
              <a:t>]Summary</a:t>
            </a:r>
            <a:endParaRPr sz="1400"/>
          </a:p>
        </p:txBody>
      </p:sp>
      <p:sp>
        <p:nvSpPr>
          <p:cNvPr id="317" name="Google Shape;317;p26"/>
          <p:cNvSpPr txBox="1"/>
          <p:nvPr>
            <p:ph type="title"/>
          </p:nvPr>
        </p:nvSpPr>
        <p:spPr>
          <a:xfrm>
            <a:off x="567000" y="1206109"/>
            <a:ext cx="11058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Summary</a:t>
            </a:r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515950" y="1692700"/>
            <a:ext cx="101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585898" y="1385165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Data description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585900" y="1936700"/>
            <a:ext cx="61668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 sz="1700"/>
              <a:t>Source: </a:t>
            </a:r>
            <a:r>
              <a:rPr lang="ru-RU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https://database.lichess.org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 sz="1700"/>
              <a:t>We parsed information about 200.000  chess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 sz="1700"/>
              <a:t>games played in 2019.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 sz="1700"/>
              <a:t>Collected DataFrame has 623 columns.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 sz="1700"/>
              <a:t>Main regressors: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b="1" lang="ru-RU" sz="1700"/>
              <a:t>Black_elo </a:t>
            </a:r>
            <a:r>
              <a:rPr b="1" lang="ru-RU" sz="1700"/>
              <a:t>(int)</a:t>
            </a:r>
            <a:r>
              <a:rPr lang="ru-RU" sz="1700"/>
              <a:t> </a:t>
            </a:r>
            <a:r>
              <a:rPr lang="ru-RU" sz="1700"/>
              <a:t>- rating elo of who plays for black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b="1" lang="ru-RU" sz="1700"/>
              <a:t>White_elo </a:t>
            </a:r>
            <a:r>
              <a:rPr b="1" lang="ru-RU" sz="1700"/>
              <a:t>(int)</a:t>
            </a:r>
            <a:r>
              <a:rPr lang="ru-RU" sz="1700"/>
              <a:t> - rating elo of who plays for white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b="1" lang="ru-RU" sz="1700"/>
              <a:t>eval_ply_{i}</a:t>
            </a:r>
            <a:r>
              <a:rPr lang="ru-RU" sz="1700"/>
              <a:t> </a:t>
            </a:r>
            <a:r>
              <a:rPr b="1" lang="ru-RU" sz="1700"/>
              <a:t>(float) </a:t>
            </a:r>
            <a:r>
              <a:rPr lang="ru-RU" sz="1700"/>
              <a:t>- stockfish’s evaluation of position after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 sz="1700"/>
              <a:t>after i-th turn (we have data about 200 turns)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b="1" lang="ru-RU" sz="1700"/>
              <a:t>clock</a:t>
            </a:r>
            <a:r>
              <a:rPr b="1" lang="ru-RU" sz="1700"/>
              <a:t>_ply_{i} (float)</a:t>
            </a:r>
            <a:r>
              <a:rPr lang="ru-RU" sz="1700"/>
              <a:t> - the rest of timebank after after i-th turn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b="1" lang="ru-RU" sz="1700"/>
              <a:t>Time_control (categorial)</a:t>
            </a:r>
            <a:r>
              <a:rPr lang="ru-RU" sz="1700"/>
              <a:t> - time format of a game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b="1" lang="ru-RU" sz="1700"/>
              <a:t>delta_ply_{i} (float)</a:t>
            </a:r>
            <a:r>
              <a:rPr lang="ru-RU" sz="1700"/>
              <a:t> - change in stockfish’s evaluation after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 sz="1700"/>
              <a:t>i-th turn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b="1" lang="ru-RU" sz="1700"/>
              <a:t>Termintion_type</a:t>
            </a:r>
            <a:r>
              <a:rPr lang="ru-RU" sz="1700"/>
              <a:t> (categorial) - the cause of the game finish</a:t>
            </a:r>
            <a:r>
              <a:rPr lang="ru-RU" sz="1600"/>
              <a:t> </a:t>
            </a:r>
            <a:endParaRPr sz="1600"/>
          </a:p>
        </p:txBody>
      </p:sp>
      <p:sp>
        <p:nvSpPr>
          <p:cNvPr id="194" name="Google Shape;194;p15"/>
          <p:cNvSpPr txBox="1"/>
          <p:nvPr>
            <p:ph idx="3" type="body"/>
          </p:nvPr>
        </p:nvSpPr>
        <p:spPr>
          <a:xfrm>
            <a:off x="1143701" y="540900"/>
            <a:ext cx="2144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400"/>
              <a:t>Faculty of Economic Science</a:t>
            </a:r>
            <a:endParaRPr sz="800"/>
          </a:p>
        </p:txBody>
      </p:sp>
      <p:sp>
        <p:nvSpPr>
          <p:cNvPr id="195" name="Google Shape;195;p15"/>
          <p:cNvSpPr txBox="1"/>
          <p:nvPr>
            <p:ph idx="4" type="body"/>
          </p:nvPr>
        </p:nvSpPr>
        <p:spPr>
          <a:xfrm>
            <a:off x="3527225" y="544800"/>
            <a:ext cx="2207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</a:pPr>
            <a:r>
              <a:rPr lang="ru-RU" sz="1400"/>
              <a:t>Chess games classification</a:t>
            </a:r>
            <a:endParaRPr sz="1400"/>
          </a:p>
        </p:txBody>
      </p:sp>
      <p:sp>
        <p:nvSpPr>
          <p:cNvPr id="196" name="Google Shape;196;p15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/>
              <a:t>Data [1 / 4 ]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Faculty of Economic Science</a:t>
            </a:r>
            <a:endParaRPr/>
          </a:p>
        </p:txBody>
      </p:sp>
      <p:sp>
        <p:nvSpPr>
          <p:cNvPr id="203" name="Google Shape;203;p16"/>
          <p:cNvSpPr txBox="1"/>
          <p:nvPr>
            <p:ph idx="4" type="body"/>
          </p:nvPr>
        </p:nvSpPr>
        <p:spPr>
          <a:xfrm>
            <a:off x="3459175" y="548725"/>
            <a:ext cx="21504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</a:pPr>
            <a:r>
              <a:rPr lang="ru-RU" sz="1400"/>
              <a:t>Chess games classification</a:t>
            </a:r>
            <a:endParaRPr/>
          </a:p>
        </p:txBody>
      </p:sp>
      <p:sp>
        <p:nvSpPr>
          <p:cNvPr id="204" name="Google Shape;204;p16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-RU" sz="1400"/>
              <a:t>Data [2 / 4 ]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00" y="1687250"/>
            <a:ext cx="5435675" cy="36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825" y="1687250"/>
            <a:ext cx="5607899" cy="36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/>
        </p:nvSpPr>
        <p:spPr>
          <a:xfrm>
            <a:off x="959525" y="5746800"/>
            <a:ext cx="95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distribution among different time control groups is similar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400"/>
              <a:t>Faculty of Economic Science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idx="2" type="body"/>
          </p:nvPr>
        </p:nvSpPr>
        <p:spPr>
          <a:xfrm>
            <a:off x="3459176" y="548725"/>
            <a:ext cx="21975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</a:pPr>
            <a:r>
              <a:rPr lang="ru-RU" sz="1400"/>
              <a:t>Chess games classification</a:t>
            </a:r>
            <a:endParaRPr/>
          </a:p>
        </p:txBody>
      </p:sp>
      <p:sp>
        <p:nvSpPr>
          <p:cNvPr id="215" name="Google Shape;215;p17"/>
          <p:cNvSpPr txBox="1"/>
          <p:nvPr>
            <p:ph idx="4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-RU" sz="1400"/>
              <a:t>Data [3 / 4 ]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062" y="1405062"/>
            <a:ext cx="6059426" cy="404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25" y="1449400"/>
            <a:ext cx="5397300" cy="368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 txBox="1"/>
          <p:nvPr>
            <p:ph idx="3" type="body"/>
          </p:nvPr>
        </p:nvSpPr>
        <p:spPr>
          <a:xfrm>
            <a:off x="6259900" y="5454325"/>
            <a:ext cx="5397300" cy="1167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The faster the format, the more often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games end due to time running out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672475" y="5375125"/>
            <a:ext cx="4984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The most common time controls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are “60+0” and “600+0”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400"/>
              <a:t>Faculty of Economic Science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 txBox="1"/>
          <p:nvPr>
            <p:ph idx="2" type="body"/>
          </p:nvPr>
        </p:nvSpPr>
        <p:spPr>
          <a:xfrm>
            <a:off x="3459176" y="548725"/>
            <a:ext cx="2244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</a:pPr>
            <a:r>
              <a:rPr lang="ru-RU" sz="1400"/>
              <a:t>Chess games classification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 txBox="1"/>
          <p:nvPr>
            <p:ph idx="4" type="body"/>
          </p:nvPr>
        </p:nvSpPr>
        <p:spPr>
          <a:xfrm>
            <a:off x="6259892" y="544807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/>
              <a:t>Data [4 /  4]</a:t>
            </a:r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14096" l="0" r="0" t="0"/>
          <a:stretch/>
        </p:blipFill>
        <p:spPr>
          <a:xfrm>
            <a:off x="641000" y="1303825"/>
            <a:ext cx="6698175" cy="45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7604800" y="1817600"/>
            <a:ext cx="4487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The key regressors we use in our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models are the change of </a:t>
            </a:r>
            <a:r>
              <a:rPr lang="ru-RU" sz="2200">
                <a:solidFill>
                  <a:srgbClr val="0E2D69"/>
                </a:solidFill>
              </a:rPr>
              <a:t>change in Stockfish’s evaluation after </a:t>
            </a:r>
            <a:endParaRPr sz="2200">
              <a:solidFill>
                <a:srgbClr val="0E2D6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rPr lang="ru-RU" sz="2200">
                <a:solidFill>
                  <a:srgbClr val="0E2D69"/>
                </a:solidFill>
              </a:rPr>
              <a:t>i-th turn. The plot shows an average change depending turn number.</a:t>
            </a:r>
            <a:endParaRPr sz="2200">
              <a:solidFill>
                <a:srgbClr val="0E2D6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The plot shows that the “easiest” part of chess is debut, in the middlegame players make the most mistakes.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400"/>
              <a:t>Faculty of Economic Science</a:t>
            </a:r>
            <a:endParaRPr/>
          </a:p>
        </p:txBody>
      </p:sp>
      <p:sp>
        <p:nvSpPr>
          <p:cNvPr id="235" name="Google Shape;235;p19"/>
          <p:cNvSpPr txBox="1"/>
          <p:nvPr>
            <p:ph idx="2" type="body"/>
          </p:nvPr>
        </p:nvSpPr>
        <p:spPr>
          <a:xfrm>
            <a:off x="3459177" y="548725"/>
            <a:ext cx="23706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</a:pPr>
            <a:r>
              <a:rPr lang="ru-RU" sz="1400"/>
              <a:t>Chess games classification</a:t>
            </a:r>
            <a:endParaRPr/>
          </a:p>
        </p:txBody>
      </p:sp>
      <p:sp>
        <p:nvSpPr>
          <p:cNvPr id="236" name="Google Shape;236;p19"/>
          <p:cNvSpPr txBox="1"/>
          <p:nvPr>
            <p:ph type="title"/>
          </p:nvPr>
        </p:nvSpPr>
        <p:spPr>
          <a:xfrm>
            <a:off x="585900" y="1213596"/>
            <a:ext cx="11058000" cy="4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Random Forest + GridSearchCV</a:t>
            </a:r>
            <a:endParaRPr/>
          </a:p>
        </p:txBody>
      </p:sp>
      <p:sp>
        <p:nvSpPr>
          <p:cNvPr id="237" name="Google Shape;237;p19"/>
          <p:cNvSpPr txBox="1"/>
          <p:nvPr>
            <p:ph idx="3" type="body"/>
          </p:nvPr>
        </p:nvSpPr>
        <p:spPr>
          <a:xfrm>
            <a:off x="585900" y="1763474"/>
            <a:ext cx="11058000" cy="12840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700"/>
              <a:t>We divided our data into two parts: games where played two strong players (rating elo &gt;=2000) and games where played two weak players (rating elo &lt;= 1500). The classifier predicts the </a:t>
            </a:r>
            <a:r>
              <a:rPr lang="ru-RU" sz="1700"/>
              <a:t>class</a:t>
            </a:r>
            <a:r>
              <a:rPr lang="ru-RU" sz="1700"/>
              <a:t> of the game for time control = ‘60+0’.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RandomForestClassifier(max_depth=</a:t>
            </a:r>
            <a:r>
              <a:rPr b="1" lang="ru-RU" sz="17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None, </a:t>
            </a: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random_state=</a:t>
            </a:r>
            <a:r>
              <a:rPr b="1"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42, n_estimators=100</a:t>
            </a: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ROC-AUC: 0.9262134910897879        </a:t>
            </a:r>
            <a:r>
              <a:rPr b="1" lang="ru-RU" sz="19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Accuracy: </a:t>
            </a: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0.9342977697408077</a:t>
            </a:r>
            <a:r>
              <a:rPr b="1" lang="ru-RU" sz="19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95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3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000"/>
          </a:p>
        </p:txBody>
      </p:sp>
      <p:sp>
        <p:nvSpPr>
          <p:cNvPr id="238" name="Google Shape;238;p19"/>
          <p:cNvSpPr txBox="1"/>
          <p:nvPr>
            <p:ph idx="4" type="body"/>
          </p:nvPr>
        </p:nvSpPr>
        <p:spPr>
          <a:xfrm>
            <a:off x="6243542" y="544795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</a:pPr>
            <a:r>
              <a:rPr lang="ru-RU" sz="1400"/>
              <a:t>Baseline models [1 / 3]</a:t>
            </a:r>
            <a:endParaRPr/>
          </a:p>
        </p:txBody>
      </p:sp>
      <p:graphicFrame>
        <p:nvGraphicFramePr>
          <p:cNvPr id="239" name="Google Shape;239;p19"/>
          <p:cNvGraphicFramePr/>
          <p:nvPr/>
        </p:nvGraphicFramePr>
        <p:xfrm>
          <a:off x="585900" y="3235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{994634D9-CC3C-4DC1-BC6E-BDF575D435D1}</a:tableStyleId>
              </a:tblPr>
              <a:tblGrid>
                <a:gridCol w="1806900"/>
                <a:gridCol w="1234925"/>
                <a:gridCol w="1310950"/>
                <a:gridCol w="1258850"/>
                <a:gridCol w="1904075"/>
              </a:tblGrid>
              <a:tr h="49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Classification Report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Strong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0.82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0.44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0.57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macro avg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0.88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weighted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19"/>
          <p:cNvSpPr txBox="1"/>
          <p:nvPr/>
        </p:nvSpPr>
        <p:spPr>
          <a:xfrm>
            <a:off x="8647225" y="3047475"/>
            <a:ext cx="26616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param_grid = {</a:t>
            </a:r>
            <a:endParaRPr sz="1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'n_estimators'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endParaRPr sz="14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'max_depth'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ru-RU" sz="14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],}  </a:t>
            </a:r>
            <a:endParaRPr sz="14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Faculty of Economic Science</a:t>
            </a:r>
            <a:endParaRPr/>
          </a:p>
        </p:txBody>
      </p:sp>
      <p:sp>
        <p:nvSpPr>
          <p:cNvPr id="247" name="Google Shape;247;p20"/>
          <p:cNvSpPr txBox="1"/>
          <p:nvPr>
            <p:ph idx="2" type="body"/>
          </p:nvPr>
        </p:nvSpPr>
        <p:spPr>
          <a:xfrm>
            <a:off x="3459177" y="548725"/>
            <a:ext cx="23706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Chess games classification</a:t>
            </a:r>
            <a:endParaRPr/>
          </a:p>
        </p:txBody>
      </p:sp>
      <p:sp>
        <p:nvSpPr>
          <p:cNvPr id="248" name="Google Shape;248;p20"/>
          <p:cNvSpPr txBox="1"/>
          <p:nvPr>
            <p:ph type="title"/>
          </p:nvPr>
        </p:nvSpPr>
        <p:spPr>
          <a:xfrm>
            <a:off x="585900" y="1213596"/>
            <a:ext cx="11058000" cy="4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Logistic Regression + GridSearchCV</a:t>
            </a:r>
            <a:endParaRPr/>
          </a:p>
        </p:txBody>
      </p:sp>
      <p:sp>
        <p:nvSpPr>
          <p:cNvPr id="249" name="Google Shape;249;p20"/>
          <p:cNvSpPr txBox="1"/>
          <p:nvPr>
            <p:ph idx="3" type="body"/>
          </p:nvPr>
        </p:nvSpPr>
        <p:spPr>
          <a:xfrm>
            <a:off x="567000" y="1685205"/>
            <a:ext cx="11058000" cy="7209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700"/>
              <a:t>The classifier predicts the class of the game for time control = ‘60+0’ (Bullet).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LogisticRegression(solver=</a:t>
            </a:r>
            <a:r>
              <a:rPr b="1" lang="ru-RU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'liblinear'</a:t>
            </a: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C=</a:t>
            </a:r>
            <a:r>
              <a:rPr b="1"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penalty=</a:t>
            </a:r>
            <a:r>
              <a:rPr b="1" lang="ru-RU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'l1'</a:t>
            </a: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b="1"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ROC-AUC: </a:t>
            </a: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0.9169442205245895        </a:t>
            </a:r>
            <a:r>
              <a:rPr b="1" lang="ru-RU" sz="19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Accuracy: </a:t>
            </a: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0.9318866787221217</a:t>
            </a:r>
            <a:r>
              <a:rPr b="1" lang="ru-RU" sz="195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95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5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/>
          </a:p>
        </p:txBody>
      </p:sp>
      <p:sp>
        <p:nvSpPr>
          <p:cNvPr id="250" name="Google Shape;250;p20"/>
          <p:cNvSpPr txBox="1"/>
          <p:nvPr>
            <p:ph idx="4" type="body"/>
          </p:nvPr>
        </p:nvSpPr>
        <p:spPr>
          <a:xfrm>
            <a:off x="6243542" y="544795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Baseline models </a:t>
            </a:r>
            <a:r>
              <a:rPr lang="ru-RU" sz="1400"/>
              <a:t>[2 / 3]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8313550" y="2764250"/>
            <a:ext cx="35121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param_grid = {</a:t>
            </a:r>
            <a:endParaRPr sz="1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 </a:t>
            </a:r>
            <a:endParaRPr sz="14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'penalty'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'l1'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'l2'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       </a:t>
            </a:r>
            <a:endParaRPr sz="14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" name="Google Shape;252;p20"/>
          <p:cNvGraphicFramePr/>
          <p:nvPr/>
        </p:nvGraphicFramePr>
        <p:xfrm>
          <a:off x="585900" y="28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{994634D9-CC3C-4DC1-BC6E-BDF575D435D1}</a:tableStyleId>
              </a:tblPr>
              <a:tblGrid>
                <a:gridCol w="1821950"/>
                <a:gridCol w="1245225"/>
                <a:gridCol w="1321875"/>
                <a:gridCol w="1269350"/>
                <a:gridCol w="1919950"/>
              </a:tblGrid>
              <a:tr h="57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Classification Report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Strong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0.49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0.59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macro avg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0.84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weighted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Faculty of Economic Science</a:t>
            </a:r>
            <a:endParaRPr/>
          </a:p>
        </p:txBody>
      </p:sp>
      <p:sp>
        <p:nvSpPr>
          <p:cNvPr id="259" name="Google Shape;259;p21"/>
          <p:cNvSpPr txBox="1"/>
          <p:nvPr>
            <p:ph idx="2" type="body"/>
          </p:nvPr>
        </p:nvSpPr>
        <p:spPr>
          <a:xfrm>
            <a:off x="3459177" y="548725"/>
            <a:ext cx="23706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Chess games classification</a:t>
            </a:r>
            <a:endParaRPr/>
          </a:p>
        </p:txBody>
      </p:sp>
      <p:sp>
        <p:nvSpPr>
          <p:cNvPr id="260" name="Google Shape;260;p21"/>
          <p:cNvSpPr txBox="1"/>
          <p:nvPr>
            <p:ph type="title"/>
          </p:nvPr>
        </p:nvSpPr>
        <p:spPr>
          <a:xfrm>
            <a:off x="585900" y="1213596"/>
            <a:ext cx="11058000" cy="4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Gradient Boosting + GridSearchCV</a:t>
            </a:r>
            <a:endParaRPr/>
          </a:p>
        </p:txBody>
      </p:sp>
      <p:sp>
        <p:nvSpPr>
          <p:cNvPr id="261" name="Google Shape;261;p21"/>
          <p:cNvSpPr txBox="1"/>
          <p:nvPr>
            <p:ph idx="3" type="body"/>
          </p:nvPr>
        </p:nvSpPr>
        <p:spPr>
          <a:xfrm>
            <a:off x="585900" y="1685200"/>
            <a:ext cx="11309700" cy="8340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700"/>
              <a:t>The classifier predicts the class of the game for time control = ‘60+0’ (Bullet).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GradientBoostingClassifier(learning_rate=</a:t>
            </a:r>
            <a:r>
              <a:rPr b="1"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n_estimators=</a:t>
            </a:r>
            <a:r>
              <a:rPr b="1"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subsample=</a:t>
            </a:r>
            <a:r>
              <a:rPr b="1" lang="ru-RU" sz="17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b="1" lang="ru-RU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ROC-AUC: 0.9459442205245895       Accuracy: </a:t>
            </a: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0.9379144062688366</a:t>
            </a:r>
            <a:r>
              <a:rPr b="1" lang="ru-RU" sz="19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9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ru-RU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100"/>
          </a:p>
        </p:txBody>
      </p:sp>
      <p:sp>
        <p:nvSpPr>
          <p:cNvPr id="262" name="Google Shape;262;p21"/>
          <p:cNvSpPr txBox="1"/>
          <p:nvPr>
            <p:ph idx="4" type="body"/>
          </p:nvPr>
        </p:nvSpPr>
        <p:spPr>
          <a:xfrm>
            <a:off x="6243542" y="544795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Baseline models </a:t>
            </a:r>
            <a:r>
              <a:rPr lang="ru-RU" sz="1400"/>
              <a:t>[3 / 3]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8313550" y="2764250"/>
            <a:ext cx="35121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param_grid = {</a:t>
            </a:r>
            <a:endParaRPr sz="1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'n_estimators'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'learning_rate'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4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'subsample'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4" name="Google Shape;264;p21"/>
          <p:cNvGraphicFramePr/>
          <p:nvPr/>
        </p:nvGraphicFramePr>
        <p:xfrm>
          <a:off x="585900" y="2924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{994634D9-CC3C-4DC1-BC6E-BDF575D435D1}</a:tableStyleId>
              </a:tblPr>
              <a:tblGrid>
                <a:gridCol w="1821950"/>
                <a:gridCol w="1245225"/>
                <a:gridCol w="1321875"/>
                <a:gridCol w="1269350"/>
                <a:gridCol w="1919950"/>
              </a:tblGrid>
              <a:tr h="57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Classification Report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Strong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0.55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0.64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macro avg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0.86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weighted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0.94 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3318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Faculty of Economic Science</a:t>
            </a:r>
            <a:endParaRPr/>
          </a:p>
        </p:txBody>
      </p:sp>
      <p:sp>
        <p:nvSpPr>
          <p:cNvPr id="270" name="Google Shape;270;p22"/>
          <p:cNvSpPr txBox="1"/>
          <p:nvPr>
            <p:ph idx="2" type="body"/>
          </p:nvPr>
        </p:nvSpPr>
        <p:spPr>
          <a:xfrm>
            <a:off x="3459176" y="548725"/>
            <a:ext cx="2331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Chess games classification</a:t>
            </a:r>
            <a:endParaRPr/>
          </a:p>
        </p:txBody>
      </p:sp>
      <p:sp>
        <p:nvSpPr>
          <p:cNvPr id="271" name="Google Shape;271;p2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400"/>
              <a:t>Neural Network </a:t>
            </a:r>
            <a:r>
              <a:rPr lang="ru-RU" sz="1400"/>
              <a:t>[1 / 2]</a:t>
            </a:r>
            <a:endParaRPr sz="1400"/>
          </a:p>
        </p:txBody>
      </p:sp>
      <p:sp>
        <p:nvSpPr>
          <p:cNvPr id="272" name="Google Shape;272;p22"/>
          <p:cNvSpPr txBox="1"/>
          <p:nvPr>
            <p:ph type="title"/>
          </p:nvPr>
        </p:nvSpPr>
        <p:spPr>
          <a:xfrm>
            <a:off x="585875" y="1319746"/>
            <a:ext cx="11058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/>
              <a:t>Neural Network</a:t>
            </a:r>
            <a:endParaRPr/>
          </a:p>
        </p:txBody>
      </p:sp>
      <p:pic>
        <p:nvPicPr>
          <p:cNvPr id="273" name="Google Shape;2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63" y="5591924"/>
            <a:ext cx="11262024" cy="6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 txBox="1"/>
          <p:nvPr/>
        </p:nvSpPr>
        <p:spPr>
          <a:xfrm>
            <a:off x="382175" y="1736800"/>
            <a:ext cx="60105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type</a:t>
            </a: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Feedforward Neural Network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structure: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128 neurons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Activation: ReLU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 data: 149 features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Normalization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Batch Normalization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Regularization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Dropout (0.3)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Hidden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64 neurons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Activation: ReLU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Normalization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Batch Normalization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AutoNum type="arabicPeriod"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Regularization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Dropout (0.3)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6597525" y="2005200"/>
            <a:ext cx="38829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11. Normalization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18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Batch Normalization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12. Regularization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18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Dropout (0.3)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13. Output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neuron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Activation: Sigmoid (probability to be ‘strong’)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3540100" y="1990125"/>
            <a:ext cx="40581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Hidden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32 neurons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Activation</a:t>
            </a: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ReLU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8. Normalization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Batch Normalization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9. Regularization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Dropout (0.3)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10. Hidden layer:</a:t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16 neurons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■"/>
            </a:pP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Activation</a:t>
            </a:r>
            <a:r>
              <a:rPr lang="ru-RU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ReLU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