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7"/>
  </p:notesMasterIdLst>
  <p:sldIdLst>
    <p:sldId id="256" r:id="rId2"/>
    <p:sldId id="257" r:id="rId3"/>
    <p:sldId id="261" r:id="rId4"/>
    <p:sldId id="272" r:id="rId5"/>
    <p:sldId id="262" r:id="rId6"/>
    <p:sldId id="263" r:id="rId7"/>
    <p:sldId id="265" r:id="rId8"/>
    <p:sldId id="264" r:id="rId9"/>
    <p:sldId id="269" r:id="rId10"/>
    <p:sldId id="281" r:id="rId11"/>
    <p:sldId id="266" r:id="rId12"/>
    <p:sldId id="270" r:id="rId13"/>
    <p:sldId id="271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9" autoAdjust="0"/>
  </p:normalViewPr>
  <p:slideViewPr>
    <p:cSldViewPr snapToGrid="0" snapToObjects="1">
      <p:cViewPr varScale="1">
        <p:scale>
          <a:sx n="107" d="100"/>
          <a:sy n="107" d="100"/>
        </p:scale>
        <p:origin x="108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683423674185107"/>
          <c:y val="2.284125829074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SP'!$D$1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SP'!$A$2:$A$33</c:f>
              <c:strCache>
                <c:ptCount val="30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  <c:pt idx="7">
                  <c:v>Report 1_3_2</c:v>
                </c:pt>
                <c:pt idx="8">
                  <c:v>Report 4_3</c:v>
                </c:pt>
                <c:pt idx="9">
                  <c:v>Report 1_1_3</c:v>
                </c:pt>
                <c:pt idx="10">
                  <c:v>Report 1_1_9</c:v>
                </c:pt>
                <c:pt idx="11">
                  <c:v>Report 1_1_6</c:v>
                </c:pt>
                <c:pt idx="12">
                  <c:v>Report 1_1_7</c:v>
                </c:pt>
                <c:pt idx="13">
                  <c:v>Report 1_1_4</c:v>
                </c:pt>
                <c:pt idx="14">
                  <c:v>Report 1_1_5</c:v>
                </c:pt>
                <c:pt idx="15">
                  <c:v>Report 1_1_8</c:v>
                </c:pt>
                <c:pt idx="16">
                  <c:v>Report 1_2_2</c:v>
                </c:pt>
                <c:pt idx="17">
                  <c:v>Report 2_1_2</c:v>
                </c:pt>
                <c:pt idx="18">
                  <c:v>Report 1_5_7</c:v>
                </c:pt>
                <c:pt idx="19">
                  <c:v>Report 2_1_1</c:v>
                </c:pt>
                <c:pt idx="20">
                  <c:v>Report 4_5</c:v>
                </c:pt>
                <c:pt idx="21">
                  <c:v>Report 1_5_2</c:v>
                </c:pt>
                <c:pt idx="22">
                  <c:v>Report 1_6_1</c:v>
                </c:pt>
                <c:pt idx="23">
                  <c:v>Report 1_5_1</c:v>
                </c:pt>
                <c:pt idx="24">
                  <c:v>Report 3_7</c:v>
                </c:pt>
                <c:pt idx="25">
                  <c:v>Report 3_3</c:v>
                </c:pt>
                <c:pt idx="26">
                  <c:v>Report 3_5</c:v>
                </c:pt>
                <c:pt idx="27">
                  <c:v>Report 3_2</c:v>
                </c:pt>
                <c:pt idx="28">
                  <c:v>Report 3_4</c:v>
                </c:pt>
                <c:pt idx="29">
                  <c:v>Report 3_6</c:v>
                </c:pt>
              </c:strCache>
              <c:extLst/>
            </c:strRef>
          </c:cat>
          <c:val>
            <c:numRef>
              <c:f>'Times of SP'!$D$2:$D$33</c:f>
              <c:numCache>
                <c:formatCode>General</c:formatCode>
                <c:ptCount val="31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  <c:pt idx="7">
                  <c:v>9522</c:v>
                </c:pt>
                <c:pt idx="8">
                  <c:v>2536</c:v>
                </c:pt>
                <c:pt idx="9">
                  <c:v>12655</c:v>
                </c:pt>
                <c:pt idx="10">
                  <c:v>8998</c:v>
                </c:pt>
                <c:pt idx="11">
                  <c:v>11381</c:v>
                </c:pt>
                <c:pt idx="12">
                  <c:v>6429</c:v>
                </c:pt>
                <c:pt idx="13">
                  <c:v>6347</c:v>
                </c:pt>
                <c:pt idx="14">
                  <c:v>6249</c:v>
                </c:pt>
                <c:pt idx="15">
                  <c:v>5973</c:v>
                </c:pt>
                <c:pt idx="16">
                  <c:v>1244</c:v>
                </c:pt>
                <c:pt idx="17">
                  <c:v>3433</c:v>
                </c:pt>
                <c:pt idx="18">
                  <c:v>5483</c:v>
                </c:pt>
                <c:pt idx="19">
                  <c:v>2650</c:v>
                </c:pt>
                <c:pt idx="20">
                  <c:v>3960</c:v>
                </c:pt>
                <c:pt idx="21">
                  <c:v>35</c:v>
                </c:pt>
                <c:pt idx="22">
                  <c:v>22</c:v>
                </c:pt>
                <c:pt idx="23">
                  <c:v>27</c:v>
                </c:pt>
                <c:pt idx="24">
                  <c:v>72</c:v>
                </c:pt>
                <c:pt idx="25">
                  <c:v>13</c:v>
                </c:pt>
                <c:pt idx="26">
                  <c:v>13</c:v>
                </c:pt>
                <c:pt idx="27">
                  <c:v>184</c:v>
                </c:pt>
                <c:pt idx="28">
                  <c:v>14</c:v>
                </c:pt>
                <c:pt idx="29">
                  <c:v>34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4735456"/>
        <c:axId val="1644744160"/>
      </c:barChart>
      <c:catAx>
        <c:axId val="164473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44744160"/>
        <c:crosses val="autoZero"/>
        <c:auto val="1"/>
        <c:lblAlgn val="ctr"/>
        <c:lblOffset val="100"/>
        <c:noMultiLvlLbl val="0"/>
      </c:catAx>
      <c:valAx>
        <c:axId val="164474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4473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TimeStamps!$B$2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TimeStamps!$B$3:$B$9</c:f>
              <c:numCache>
                <c:formatCode>General</c:formatCode>
                <c:ptCount val="7"/>
                <c:pt idx="0">
                  <c:v>24200</c:v>
                </c:pt>
                <c:pt idx="1">
                  <c:v>35043</c:v>
                </c:pt>
                <c:pt idx="2">
                  <c:v>4806</c:v>
                </c:pt>
                <c:pt idx="3">
                  <c:v>8134</c:v>
                </c:pt>
                <c:pt idx="4">
                  <c:v>12264</c:v>
                </c:pt>
                <c:pt idx="5">
                  <c:v>12010</c:v>
                </c:pt>
                <c:pt idx="6">
                  <c:v>10710</c:v>
                </c:pt>
              </c:numCache>
            </c:numRef>
          </c:val>
        </c:ser>
        <c:ser>
          <c:idx val="1"/>
          <c:order val="1"/>
          <c:tx>
            <c:strRef>
              <c:f>TimeStamps!$C$2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TimeStamps!$C$3:$C$9</c:f>
              <c:numCache>
                <c:formatCode>General</c:formatCode>
                <c:ptCount val="7"/>
                <c:pt idx="0">
                  <c:v>87160</c:v>
                </c:pt>
                <c:pt idx="1">
                  <c:v>9116</c:v>
                </c:pt>
                <c:pt idx="2">
                  <c:v>45713</c:v>
                </c:pt>
                <c:pt idx="5">
                  <c:v>223</c:v>
                </c:pt>
                <c:pt idx="6">
                  <c:v>33</c:v>
                </c:pt>
              </c:numCache>
            </c:numRef>
          </c:val>
        </c:ser>
        <c:ser>
          <c:idx val="2"/>
          <c:order val="2"/>
          <c:tx>
            <c:strRef>
              <c:f>TimeStamps!$D$2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TimeStamps!$D$3:$D$9</c:f>
              <c:numCache>
                <c:formatCode>General</c:formatCode>
                <c:ptCount val="7"/>
                <c:pt idx="0">
                  <c:v>10020</c:v>
                </c:pt>
                <c:pt idx="1">
                  <c:v>7870</c:v>
                </c:pt>
                <c:pt idx="2">
                  <c:v>24616</c:v>
                </c:pt>
                <c:pt idx="5">
                  <c:v>246</c:v>
                </c:pt>
                <c:pt idx="6">
                  <c:v>70</c:v>
                </c:pt>
              </c:numCache>
            </c:numRef>
          </c:val>
        </c:ser>
        <c:ser>
          <c:idx val="3"/>
          <c:order val="3"/>
          <c:tx>
            <c:strRef>
              <c:f>TimeStamps!$E$2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TimeStamps!$E$3:$E$9</c:f>
              <c:numCache>
                <c:formatCode>General</c:formatCode>
                <c:ptCount val="7"/>
                <c:pt idx="0">
                  <c:v>10850</c:v>
                </c:pt>
                <c:pt idx="1">
                  <c:v>10140</c:v>
                </c:pt>
                <c:pt idx="2">
                  <c:v>243</c:v>
                </c:pt>
                <c:pt idx="5">
                  <c:v>328</c:v>
                </c:pt>
                <c:pt idx="6">
                  <c:v>75</c:v>
                </c:pt>
              </c:numCache>
            </c:numRef>
          </c:val>
        </c:ser>
        <c:ser>
          <c:idx val="4"/>
          <c:order val="4"/>
          <c:tx>
            <c:strRef>
              <c:f>TimeStamps!$F$2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TimeStamps!$F$3:$F$9</c:f>
              <c:numCache>
                <c:formatCode>General</c:formatCode>
                <c:ptCount val="7"/>
                <c:pt idx="0">
                  <c:v>9573</c:v>
                </c:pt>
                <c:pt idx="1">
                  <c:v>473</c:v>
                </c:pt>
              </c:numCache>
            </c:numRef>
          </c:val>
        </c:ser>
        <c:ser>
          <c:idx val="5"/>
          <c:order val="5"/>
          <c:tx>
            <c:strRef>
              <c:f>TimeStamps!$G$2</c:f>
              <c:strCache>
                <c:ptCount val="1"/>
                <c:pt idx="0">
                  <c:v>DELETE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TimeStamps!$G$3:$G$9</c:f>
              <c:numCache>
                <c:formatCode>General</c:formatCode>
                <c:ptCount val="7"/>
                <c:pt idx="0">
                  <c:v>565</c:v>
                </c:pt>
                <c:pt idx="1">
                  <c:v>490</c:v>
                </c:pt>
                <c:pt idx="2">
                  <c:v>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4743072"/>
        <c:axId val="1644736000"/>
      </c:barChart>
      <c:catAx>
        <c:axId val="16447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44736000"/>
        <c:crosses val="autoZero"/>
        <c:auto val="1"/>
        <c:lblAlgn val="ctr"/>
        <c:lblOffset val="100"/>
        <c:noMultiLvlLbl val="0"/>
      </c:catAx>
      <c:valAx>
        <c:axId val="164473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4474307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Execution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maintenance'!$B$1</c:f>
              <c:strCache>
                <c:ptCount val="1"/>
                <c:pt idx="0">
                  <c:v>Before Maintenance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maintenance'!$B$2:$B$8</c:f>
              <c:numCache>
                <c:formatCode>General</c:formatCode>
                <c:ptCount val="7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maintenance'!$C$1</c:f>
              <c:strCache>
                <c:ptCount val="1"/>
                <c:pt idx="0">
                  <c:v>After Maintenance with 1000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maintenance'!$C$2:$C$8</c:f>
              <c:numCache>
                <c:formatCode>General</c:formatCode>
                <c:ptCount val="7"/>
                <c:pt idx="0">
                  <c:v>241403</c:v>
                </c:pt>
                <c:pt idx="1">
                  <c:v>73938</c:v>
                </c:pt>
                <c:pt idx="2">
                  <c:v>69480</c:v>
                </c:pt>
                <c:pt idx="3">
                  <c:v>8527</c:v>
                </c:pt>
                <c:pt idx="4">
                  <c:v>5972</c:v>
                </c:pt>
                <c:pt idx="5">
                  <c:v>12364</c:v>
                </c:pt>
                <c:pt idx="6">
                  <c:v>10094</c:v>
                </c:pt>
              </c:numCache>
            </c:numRef>
          </c:val>
        </c:ser>
        <c:ser>
          <c:idx val="2"/>
          <c:order val="2"/>
          <c:tx>
            <c:strRef>
              <c:f>'Times of SP after maintenance'!$D$1</c:f>
              <c:strCache>
                <c:ptCount val="1"/>
                <c:pt idx="0">
                  <c:v>After maintenance with 100 page limit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maintenance'!$D$2:$D$8</c:f>
              <c:numCache>
                <c:formatCode>General</c:formatCode>
                <c:ptCount val="7"/>
                <c:pt idx="0">
                  <c:v>174587</c:v>
                </c:pt>
                <c:pt idx="1">
                  <c:v>64916</c:v>
                </c:pt>
                <c:pt idx="2">
                  <c:v>69280</c:v>
                </c:pt>
                <c:pt idx="3">
                  <c:v>8495</c:v>
                </c:pt>
                <c:pt idx="4">
                  <c:v>5649</c:v>
                </c:pt>
                <c:pt idx="5">
                  <c:v>11866</c:v>
                </c:pt>
                <c:pt idx="6">
                  <c:v>10485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13395232"/>
        <c:axId val="1713399040"/>
      </c:barChart>
      <c:catAx>
        <c:axId val="171339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713399040"/>
        <c:crosses val="autoZero"/>
        <c:auto val="1"/>
        <c:lblAlgn val="ctr"/>
        <c:lblOffset val="100"/>
        <c:noMultiLvlLbl val="0"/>
      </c:catAx>
      <c:valAx>
        <c:axId val="171339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339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maintenance'!$F$1</c:f>
              <c:strCache>
                <c:ptCount val="1"/>
                <c:pt idx="0">
                  <c:v>Times faster with 1000 page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maintenance'!$F$2:$F$8</c:f>
              <c:numCache>
                <c:formatCode>General</c:formatCode>
                <c:ptCount val="7"/>
                <c:pt idx="0">
                  <c:v>1.768896823983132</c:v>
                </c:pt>
                <c:pt idx="1">
                  <c:v>2.7335876004219752</c:v>
                </c:pt>
                <c:pt idx="2">
                  <c:v>2.1220926885434657</c:v>
                </c:pt>
                <c:pt idx="3">
                  <c:v>3.8897619326844142</c:v>
                </c:pt>
                <c:pt idx="4">
                  <c:v>6.5807099799062287</c:v>
                </c:pt>
                <c:pt idx="5">
                  <c:v>1.7619702361695244</c:v>
                </c:pt>
                <c:pt idx="6">
                  <c:v>1.0534971270061422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maintenance'!$G$1</c:f>
              <c:strCache>
                <c:ptCount val="1"/>
                <c:pt idx="0">
                  <c:v>Times faster with 100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maintenance'!$G$2:$G$8</c:f>
              <c:numCache>
                <c:formatCode>General</c:formatCode>
                <c:ptCount val="7"/>
                <c:pt idx="0">
                  <c:v>2.445869394628466</c:v>
                </c:pt>
                <c:pt idx="1">
                  <c:v>3.1135005237537743</c:v>
                </c:pt>
                <c:pt idx="2">
                  <c:v>2.1282188221709006</c:v>
                </c:pt>
                <c:pt idx="3">
                  <c:v>3.9044143613890525</c:v>
                </c:pt>
                <c:pt idx="4">
                  <c:v>6.9569835369091875</c:v>
                </c:pt>
                <c:pt idx="5">
                  <c:v>1.8359177481881004</c:v>
                </c:pt>
                <c:pt idx="6">
                  <c:v>1.0142107773009061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3401760"/>
        <c:axId val="1713397952"/>
      </c:barChart>
      <c:catAx>
        <c:axId val="171340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713397952"/>
        <c:crosses val="autoZero"/>
        <c:auto val="1"/>
        <c:lblAlgn val="ctr"/>
        <c:lblOffset val="100"/>
        <c:noMultiLvlLbl val="0"/>
      </c:catAx>
      <c:valAx>
        <c:axId val="171339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71340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420C-B957-FB4A-9B0C-4987856E2C0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5144-D6D0-E743-9F54-8521122BCFDA}">
      <dgm:prSet phldrT="[Text]"/>
      <dgm:spPr/>
      <dgm:t>
        <a:bodyPr/>
        <a:lstStyle/>
        <a:p>
          <a:r>
            <a:rPr lang="sv-SE" dirty="0" smtClean="0"/>
            <a:t>Bakgrund &amp; Syfte</a:t>
          </a:r>
          <a:endParaRPr lang="en-US" dirty="0"/>
        </a:p>
      </dgm:t>
    </dgm:pt>
    <dgm:pt modelId="{C3632DBA-556B-2B41-B695-C30E091F295A}" type="parTrans" cxnId="{950FBBA8-EA46-0A49-BB20-9B8FB5CCA787}">
      <dgm:prSet/>
      <dgm:spPr/>
      <dgm:t>
        <a:bodyPr/>
        <a:lstStyle/>
        <a:p>
          <a:endParaRPr lang="en-US"/>
        </a:p>
      </dgm:t>
    </dgm:pt>
    <dgm:pt modelId="{7896A9F4-0222-BD4A-B302-CC833BB79214}" type="sibTrans" cxnId="{950FBBA8-EA46-0A49-BB20-9B8FB5CCA787}">
      <dgm:prSet/>
      <dgm:spPr/>
      <dgm:t>
        <a:bodyPr/>
        <a:lstStyle/>
        <a:p>
          <a:endParaRPr lang="en-US"/>
        </a:p>
      </dgm:t>
    </dgm:pt>
    <dgm:pt modelId="{10D19897-9FE2-A74B-9F4F-AD8DCCBFDF1F}">
      <dgm:prSet/>
      <dgm:spPr/>
      <dgm:t>
        <a:bodyPr/>
        <a:lstStyle/>
        <a:p>
          <a:r>
            <a:rPr lang="sv-SE" dirty="0" smtClean="0"/>
            <a:t>Research</a:t>
          </a:r>
          <a:endParaRPr lang="sv-SE" dirty="0"/>
        </a:p>
      </dgm:t>
    </dgm:pt>
    <dgm:pt modelId="{13785184-0BC6-7446-856A-4907F7B2A214}" type="parTrans" cxnId="{55CA6EFA-26A4-EF48-A8EA-FFB01DA7E592}">
      <dgm:prSet/>
      <dgm:spPr/>
      <dgm:t>
        <a:bodyPr/>
        <a:lstStyle/>
        <a:p>
          <a:endParaRPr lang="en-US"/>
        </a:p>
      </dgm:t>
    </dgm:pt>
    <dgm:pt modelId="{3CE0F088-AB15-504B-97C7-098552585A06}" type="sibTrans" cxnId="{55CA6EFA-26A4-EF48-A8EA-FFB01DA7E592}">
      <dgm:prSet/>
      <dgm:spPr/>
      <dgm:t>
        <a:bodyPr/>
        <a:lstStyle/>
        <a:p>
          <a:endParaRPr lang="en-US"/>
        </a:p>
      </dgm:t>
    </dgm:pt>
    <dgm:pt modelId="{5B4EAA1A-D4E3-7B4B-A67C-7355CFEE3BF5}">
      <dgm:prSet/>
      <dgm:spPr/>
      <dgm:t>
        <a:bodyPr/>
        <a:lstStyle/>
        <a:p>
          <a:r>
            <a:rPr lang="sv-SE" dirty="0" smtClean="0"/>
            <a:t>Resultat &amp; Rekommendation</a:t>
          </a:r>
        </a:p>
      </dgm:t>
    </dgm:pt>
    <dgm:pt modelId="{44013002-9CF2-7340-8A38-89E7E8E700ED}" type="parTrans" cxnId="{9C086BE5-488A-BC48-AC7C-8921D4ACB015}">
      <dgm:prSet/>
      <dgm:spPr/>
      <dgm:t>
        <a:bodyPr/>
        <a:lstStyle/>
        <a:p>
          <a:endParaRPr lang="en-US"/>
        </a:p>
      </dgm:t>
    </dgm:pt>
    <dgm:pt modelId="{004C7196-809F-7741-8527-129C4FA64BD7}" type="sibTrans" cxnId="{9C086BE5-488A-BC48-AC7C-8921D4ACB015}">
      <dgm:prSet/>
      <dgm:spPr/>
      <dgm:t>
        <a:bodyPr/>
        <a:lstStyle/>
        <a:p>
          <a:endParaRPr lang="en-US"/>
        </a:p>
      </dgm:t>
    </dgm:pt>
    <dgm:pt modelId="{49E2DCBB-0148-9B43-AE26-8D141292C6C8}">
      <dgm:prSet/>
      <dgm:spPr/>
      <dgm:t>
        <a:bodyPr/>
        <a:lstStyle/>
        <a:p>
          <a:r>
            <a:rPr lang="sv-SE" dirty="0" smtClean="0"/>
            <a:t>Sammanfattning &amp; Diskussion</a:t>
          </a:r>
        </a:p>
      </dgm:t>
    </dgm:pt>
    <dgm:pt modelId="{C5191646-A564-124C-919E-5AFC8BA945D5}" type="parTrans" cxnId="{6B322588-52E5-774A-8E8B-0418E4096CF2}">
      <dgm:prSet/>
      <dgm:spPr/>
      <dgm:t>
        <a:bodyPr/>
        <a:lstStyle/>
        <a:p>
          <a:endParaRPr lang="en-US"/>
        </a:p>
      </dgm:t>
    </dgm:pt>
    <dgm:pt modelId="{9E35B1EE-650A-6746-B19C-20A279AA5D5A}" type="sibTrans" cxnId="{6B322588-52E5-774A-8E8B-0418E4096CF2}">
      <dgm:prSet/>
      <dgm:spPr/>
      <dgm:t>
        <a:bodyPr/>
        <a:lstStyle/>
        <a:p>
          <a:endParaRPr lang="en-US"/>
        </a:p>
      </dgm:t>
    </dgm:pt>
    <dgm:pt modelId="{197E9F92-68FD-5F4B-8F8D-100313B93589}">
      <dgm:prSet/>
      <dgm:spPr/>
      <dgm:t>
        <a:bodyPr/>
        <a:lstStyle/>
        <a:p>
          <a:r>
            <a:rPr lang="sv-SE" dirty="0" smtClean="0"/>
            <a:t>Experimentering &amp; Analys</a:t>
          </a:r>
        </a:p>
      </dgm:t>
    </dgm:pt>
    <dgm:pt modelId="{B766F3A2-044C-8646-92E5-DAD8C52E5083}" type="sibTrans" cxnId="{0C62FE9F-D941-F346-8C20-E0B875C6D8E0}">
      <dgm:prSet/>
      <dgm:spPr/>
      <dgm:t>
        <a:bodyPr/>
        <a:lstStyle/>
        <a:p>
          <a:endParaRPr lang="en-US"/>
        </a:p>
      </dgm:t>
    </dgm:pt>
    <dgm:pt modelId="{8A15B720-EEE2-3743-B719-5E438AB6E23D}" type="parTrans" cxnId="{0C62FE9F-D941-F346-8C20-E0B875C6D8E0}">
      <dgm:prSet/>
      <dgm:spPr/>
      <dgm:t>
        <a:bodyPr/>
        <a:lstStyle/>
        <a:p>
          <a:endParaRPr lang="en-US"/>
        </a:p>
      </dgm:t>
    </dgm:pt>
    <dgm:pt modelId="{016FEDF4-09F6-8A43-881B-355433C3ED26}" type="pres">
      <dgm:prSet presAssocID="{6A4F420C-B957-FB4A-9B0C-4987856E2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0028A-6F15-1041-A416-415AEB01D3A4}" type="pres">
      <dgm:prSet presAssocID="{25055144-D6D0-E743-9F54-8521122BCF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D26A1-4BAC-B843-88E6-4A1C1F4C0C04}" type="pres">
      <dgm:prSet presAssocID="{7896A9F4-0222-BD4A-B302-CC833BB79214}" presName="spacer" presStyleCnt="0"/>
      <dgm:spPr/>
    </dgm:pt>
    <dgm:pt modelId="{633254C2-92B3-9A40-BE01-4A07BA6FD729}" type="pres">
      <dgm:prSet presAssocID="{10D19897-9FE2-A74B-9F4F-AD8DCCBFDF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E172-C0B9-5740-8D3A-1BF5732B7119}" type="pres">
      <dgm:prSet presAssocID="{3CE0F088-AB15-504B-97C7-098552585A06}" presName="spacer" presStyleCnt="0"/>
      <dgm:spPr/>
    </dgm:pt>
    <dgm:pt modelId="{0C703321-1228-8B4C-9D1F-354E3CECCA1D}" type="pres">
      <dgm:prSet presAssocID="{197E9F92-68FD-5F4B-8F8D-100313B9358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C0413-6313-DE45-9482-0C3775A1A928}" type="pres">
      <dgm:prSet presAssocID="{B766F3A2-044C-8646-92E5-DAD8C52E5083}" presName="spacer" presStyleCnt="0"/>
      <dgm:spPr/>
    </dgm:pt>
    <dgm:pt modelId="{642E1836-6173-6047-A06B-782D4D50664F}" type="pres">
      <dgm:prSet presAssocID="{5B4EAA1A-D4E3-7B4B-A67C-7355CFEE3B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5DE57-FCF6-A546-8752-C0EA991329FB}" type="pres">
      <dgm:prSet presAssocID="{004C7196-809F-7741-8527-129C4FA64BD7}" presName="spacer" presStyleCnt="0"/>
      <dgm:spPr/>
    </dgm:pt>
    <dgm:pt modelId="{EBC1C9F8-4796-5D44-B4AB-EF8C241C9E1C}" type="pres">
      <dgm:prSet presAssocID="{49E2DCBB-0148-9B43-AE26-8D141292C6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86BE5-488A-BC48-AC7C-8921D4ACB015}" srcId="{6A4F420C-B957-FB4A-9B0C-4987856E2C0D}" destId="{5B4EAA1A-D4E3-7B4B-A67C-7355CFEE3BF5}" srcOrd="3" destOrd="0" parTransId="{44013002-9CF2-7340-8A38-89E7E8E700ED}" sibTransId="{004C7196-809F-7741-8527-129C4FA64BD7}"/>
    <dgm:cxn modelId="{02C42CB8-8256-5A4F-B4F0-04923D5ECE07}" type="presOf" srcId="{6A4F420C-B957-FB4A-9B0C-4987856E2C0D}" destId="{016FEDF4-09F6-8A43-881B-355433C3ED26}" srcOrd="0" destOrd="0" presId="urn:microsoft.com/office/officeart/2005/8/layout/vList2"/>
    <dgm:cxn modelId="{6B322588-52E5-774A-8E8B-0418E4096CF2}" srcId="{6A4F420C-B957-FB4A-9B0C-4987856E2C0D}" destId="{49E2DCBB-0148-9B43-AE26-8D141292C6C8}" srcOrd="4" destOrd="0" parTransId="{C5191646-A564-124C-919E-5AFC8BA945D5}" sibTransId="{9E35B1EE-650A-6746-B19C-20A279AA5D5A}"/>
    <dgm:cxn modelId="{F7EAC951-09BF-F944-8DDE-785BF983DEF5}" type="presOf" srcId="{5B4EAA1A-D4E3-7B4B-A67C-7355CFEE3BF5}" destId="{642E1836-6173-6047-A06B-782D4D50664F}" srcOrd="0" destOrd="0" presId="urn:microsoft.com/office/officeart/2005/8/layout/vList2"/>
    <dgm:cxn modelId="{DACE59DC-4665-E14C-BA88-9AD2C37E6ACF}" type="presOf" srcId="{10D19897-9FE2-A74B-9F4F-AD8DCCBFDF1F}" destId="{633254C2-92B3-9A40-BE01-4A07BA6FD729}" srcOrd="0" destOrd="0" presId="urn:microsoft.com/office/officeart/2005/8/layout/vList2"/>
    <dgm:cxn modelId="{55CA6EFA-26A4-EF48-A8EA-FFB01DA7E592}" srcId="{6A4F420C-B957-FB4A-9B0C-4987856E2C0D}" destId="{10D19897-9FE2-A74B-9F4F-AD8DCCBFDF1F}" srcOrd="1" destOrd="0" parTransId="{13785184-0BC6-7446-856A-4907F7B2A214}" sibTransId="{3CE0F088-AB15-504B-97C7-098552585A06}"/>
    <dgm:cxn modelId="{0F55C779-754D-F549-91B4-931E9D78FC39}" type="presOf" srcId="{49E2DCBB-0148-9B43-AE26-8D141292C6C8}" destId="{EBC1C9F8-4796-5D44-B4AB-EF8C241C9E1C}" srcOrd="0" destOrd="0" presId="urn:microsoft.com/office/officeart/2005/8/layout/vList2"/>
    <dgm:cxn modelId="{DD79A914-EB24-734E-A800-E3832D7D0E0E}" type="presOf" srcId="{197E9F92-68FD-5F4B-8F8D-100313B93589}" destId="{0C703321-1228-8B4C-9D1F-354E3CECCA1D}" srcOrd="0" destOrd="0" presId="urn:microsoft.com/office/officeart/2005/8/layout/vList2"/>
    <dgm:cxn modelId="{0C62FE9F-D941-F346-8C20-E0B875C6D8E0}" srcId="{6A4F420C-B957-FB4A-9B0C-4987856E2C0D}" destId="{197E9F92-68FD-5F4B-8F8D-100313B93589}" srcOrd="2" destOrd="0" parTransId="{8A15B720-EEE2-3743-B719-5E438AB6E23D}" sibTransId="{B766F3A2-044C-8646-92E5-DAD8C52E5083}"/>
    <dgm:cxn modelId="{E4EC3B2C-597B-8A4D-A387-E6B379169305}" type="presOf" srcId="{25055144-D6D0-E743-9F54-8521122BCFDA}" destId="{5990028A-6F15-1041-A416-415AEB01D3A4}" srcOrd="0" destOrd="0" presId="urn:microsoft.com/office/officeart/2005/8/layout/vList2"/>
    <dgm:cxn modelId="{950FBBA8-EA46-0A49-BB20-9B8FB5CCA787}" srcId="{6A4F420C-B957-FB4A-9B0C-4987856E2C0D}" destId="{25055144-D6D0-E743-9F54-8521122BCFDA}" srcOrd="0" destOrd="0" parTransId="{C3632DBA-556B-2B41-B695-C30E091F295A}" sibTransId="{7896A9F4-0222-BD4A-B302-CC833BB79214}"/>
    <dgm:cxn modelId="{A6FE5E32-C875-0C46-B3BF-662F992C11D7}" type="presParOf" srcId="{016FEDF4-09F6-8A43-881B-355433C3ED26}" destId="{5990028A-6F15-1041-A416-415AEB01D3A4}" srcOrd="0" destOrd="0" presId="urn:microsoft.com/office/officeart/2005/8/layout/vList2"/>
    <dgm:cxn modelId="{83A5606B-DA25-7B46-8688-8A8DB5121F65}" type="presParOf" srcId="{016FEDF4-09F6-8A43-881B-355433C3ED26}" destId="{4F1D26A1-4BAC-B843-88E6-4A1C1F4C0C04}" srcOrd="1" destOrd="0" presId="urn:microsoft.com/office/officeart/2005/8/layout/vList2"/>
    <dgm:cxn modelId="{2D1B2D89-EE12-004E-86CA-A6CA3EE272EC}" type="presParOf" srcId="{016FEDF4-09F6-8A43-881B-355433C3ED26}" destId="{633254C2-92B3-9A40-BE01-4A07BA6FD729}" srcOrd="2" destOrd="0" presId="urn:microsoft.com/office/officeart/2005/8/layout/vList2"/>
    <dgm:cxn modelId="{7F286D50-EB0F-7B46-A95C-6A75F2599EAD}" type="presParOf" srcId="{016FEDF4-09F6-8A43-881B-355433C3ED26}" destId="{99D1E172-C0B9-5740-8D3A-1BF5732B7119}" srcOrd="3" destOrd="0" presId="urn:microsoft.com/office/officeart/2005/8/layout/vList2"/>
    <dgm:cxn modelId="{FB8BB0C8-43F9-414F-B1BF-8EEF9810F154}" type="presParOf" srcId="{016FEDF4-09F6-8A43-881B-355433C3ED26}" destId="{0C703321-1228-8B4C-9D1F-354E3CECCA1D}" srcOrd="4" destOrd="0" presId="urn:microsoft.com/office/officeart/2005/8/layout/vList2"/>
    <dgm:cxn modelId="{F105F996-8C62-9D40-85D6-6366C78E3237}" type="presParOf" srcId="{016FEDF4-09F6-8A43-881B-355433C3ED26}" destId="{F10C0413-6313-DE45-9482-0C3775A1A928}" srcOrd="5" destOrd="0" presId="urn:microsoft.com/office/officeart/2005/8/layout/vList2"/>
    <dgm:cxn modelId="{340496E1-AA86-FD45-8BD4-93FE7D4BAE4A}" type="presParOf" srcId="{016FEDF4-09F6-8A43-881B-355433C3ED26}" destId="{642E1836-6173-6047-A06B-782D4D50664F}" srcOrd="6" destOrd="0" presId="urn:microsoft.com/office/officeart/2005/8/layout/vList2"/>
    <dgm:cxn modelId="{E6B20DD7-2CA4-0F48-80FE-57A03FE94373}" type="presParOf" srcId="{016FEDF4-09F6-8A43-881B-355433C3ED26}" destId="{CFC5DE57-FCF6-A546-8752-C0EA991329FB}" srcOrd="7" destOrd="0" presId="urn:microsoft.com/office/officeart/2005/8/layout/vList2"/>
    <dgm:cxn modelId="{C1F80DA7-D58A-344E-A9AD-1936DE046F21}" type="presParOf" srcId="{016FEDF4-09F6-8A43-881B-355433C3ED26}" destId="{EBC1C9F8-4796-5D44-B4AB-EF8C241C9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DDFB-BFA3-E940-84BF-8457A6C3037F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2B60-3074-6E4A-AF19-E324BD5D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2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15821"/>
            <a:ext cx="6498159" cy="1281605"/>
          </a:xfrm>
        </p:spPr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sv-SE" sz="2400" dirty="0" err="1"/>
              <a:t>Optimizing</a:t>
            </a:r>
            <a:r>
              <a:rPr lang="sv-SE" sz="2400" dirty="0"/>
              <a:t> </a:t>
            </a:r>
            <a:r>
              <a:rPr lang="sv-SE" sz="2400" dirty="0" smtClean="0"/>
              <a:t>Business </a:t>
            </a:r>
            <a:r>
              <a:rPr lang="sv-SE" sz="2400" dirty="0" err="1"/>
              <a:t>I</a:t>
            </a:r>
            <a:r>
              <a:rPr lang="sv-SE" sz="2400" dirty="0" err="1" smtClean="0"/>
              <a:t>ntelligence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smtClean="0"/>
              <a:t>E</a:t>
            </a:r>
            <a:r>
              <a:rPr lang="en-US" sz="2400" dirty="0" err="1" smtClean="0"/>
              <a:t>xtraction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peed </a:t>
            </a:r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an </a:t>
            </a:r>
            <a:r>
              <a:rPr lang="en-US" sz="2400" dirty="0" smtClean="0"/>
              <a:t>ERP-system’s </a:t>
            </a:r>
            <a:r>
              <a:rPr lang="sv-SE" sz="2400" dirty="0" err="1"/>
              <a:t>D</a:t>
            </a:r>
            <a:r>
              <a:rPr lang="sv-SE" sz="2400" smtClean="0"/>
              <a:t>atabase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9199"/>
            <a:ext cx="6498159" cy="9166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2015-06-04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Åberg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Alexander Söderberg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Handledare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sv-SE" sz="1600" dirty="0"/>
              <a:t>Alma </a:t>
            </a:r>
            <a:r>
              <a:rPr lang="sv-SE" sz="1600" dirty="0" err="1"/>
              <a:t>Orucevic</a:t>
            </a:r>
            <a:r>
              <a:rPr lang="sv-SE" sz="1600" dirty="0"/>
              <a:t> </a:t>
            </a:r>
            <a:r>
              <a:rPr lang="sv-SE" sz="1600" dirty="0" err="1"/>
              <a:t>Alagic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Olika sorters databassystem</a:t>
            </a:r>
          </a:p>
          <a:p>
            <a:r>
              <a:rPr lang="sv-SE" dirty="0" smtClean="0"/>
              <a:t>Hur mäter man indexfragmentering?</a:t>
            </a:r>
          </a:p>
          <a:p>
            <a:r>
              <a:rPr lang="sv-SE" dirty="0" smtClean="0"/>
              <a:t>Hur </a:t>
            </a:r>
            <a:r>
              <a:rPr lang="sv-SE" dirty="0" err="1" smtClean="0"/>
              <a:t>tabellpartionerar</a:t>
            </a:r>
            <a:r>
              <a:rPr lang="sv-SE" dirty="0" smtClean="0"/>
              <a:t> man?</a:t>
            </a:r>
          </a:p>
          <a:p>
            <a:r>
              <a:rPr lang="sv-SE" dirty="0" smtClean="0"/>
              <a:t>Hur fungerar SQL Servers RAM-databas Hekaton?</a:t>
            </a:r>
          </a:p>
          <a:p>
            <a:r>
              <a:rPr lang="sv-SE" dirty="0" smtClean="0"/>
              <a:t>Hur underhåller man en databas?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51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275" y="3339548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skapas rapporterna?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4" y="3588024"/>
            <a:ext cx="2352951" cy="5168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76681" y="3339547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640" y="3591335"/>
            <a:ext cx="2352951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sv-SE" dirty="0" smtClean="0"/>
              <a:t>Resultattabeller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32548" y="3647658"/>
            <a:ext cx="1478653" cy="3975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3" y="1444531"/>
            <a:ext cx="7435160" cy="5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254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50 stycken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  <a:p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per SP ≈ 37 </a:t>
            </a:r>
            <a:r>
              <a:rPr lang="sv-SE" dirty="0" err="1" smtClean="0"/>
              <a:t>tables</a:t>
            </a:r>
            <a:endParaRPr lang="sv-SE" dirty="0" smtClean="0"/>
          </a:p>
          <a:p>
            <a:pPr lvl="1"/>
            <a:r>
              <a:rPr lang="sv-SE" dirty="0" smtClean="0"/>
              <a:t>Maximum = 47 </a:t>
            </a:r>
            <a:r>
              <a:rPr lang="sv-SE" dirty="0" err="1" smtClean="0"/>
              <a:t>tables</a:t>
            </a:r>
            <a:endParaRPr lang="sv-SE" dirty="0"/>
          </a:p>
          <a:p>
            <a:pPr lvl="1"/>
            <a:r>
              <a:rPr lang="sv-SE" dirty="0" smtClean="0"/>
              <a:t>Minimum = 35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De flesta SP är ca 300 rader </a:t>
            </a:r>
            <a:r>
              <a:rPr lang="sv-SE" dirty="0" err="1" smtClean="0"/>
              <a:t>sql</a:t>
            </a:r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1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Tidiga </a:t>
            </a:r>
            <a:r>
              <a:rPr lang="sv-SE" dirty="0" err="1" smtClean="0"/>
              <a:t>findings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57" y="2450213"/>
            <a:ext cx="3269690" cy="1725705"/>
          </a:xfrm>
        </p:spPr>
        <p:txBody>
          <a:bodyPr/>
          <a:lstStyle/>
          <a:p>
            <a:r>
              <a:rPr lang="sv-SE" dirty="0" smtClean="0"/>
              <a:t>Fragmenterade Index</a:t>
            </a:r>
          </a:p>
          <a:p>
            <a:r>
              <a:rPr lang="sv-SE" dirty="0" smtClean="0"/>
              <a:t>Saknas  vissa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749333"/>
            <a:ext cx="4225331" cy="31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 av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95016"/>
              </p:ext>
            </p:extLst>
          </p:nvPr>
        </p:nvGraphicFramePr>
        <p:xfrm>
          <a:off x="1015163" y="2052535"/>
          <a:ext cx="2266740" cy="34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4" imgW="2266740" imgH="3438731" progId="Excel.Sheet.12">
                  <p:embed/>
                </p:oleObj>
              </mc:Choice>
              <mc:Fallback>
                <p:oleObj name="Worksheet" r:id="rId4" imgW="2266740" imgH="3438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5163" y="2052535"/>
                        <a:ext cx="2266740" cy="3438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043013"/>
              </p:ext>
            </p:extLst>
          </p:nvPr>
        </p:nvGraphicFramePr>
        <p:xfrm>
          <a:off x="4068831" y="2322030"/>
          <a:ext cx="4021621" cy="27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0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ner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91" y="1338470"/>
            <a:ext cx="2023847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ned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2371"/>
              </p:ext>
            </p:extLst>
          </p:nvPr>
        </p:nvGraphicFramePr>
        <p:xfrm>
          <a:off x="2151063" y="4578626"/>
          <a:ext cx="48387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4" imgW="4838859" imgH="1533319" progId="Excel.Sheet.12">
                  <p:embed/>
                </p:oleObj>
              </mc:Choice>
              <mc:Fallback>
                <p:oleObj name="Worksheet" r:id="rId4" imgW="4838859" imgH="15333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1063" y="4578626"/>
                        <a:ext cx="48387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5841"/>
              </p:ext>
            </p:extLst>
          </p:nvPr>
        </p:nvGraphicFramePr>
        <p:xfrm>
          <a:off x="2453515" y="1447844"/>
          <a:ext cx="397192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53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 ligger flaskhalsen?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39728"/>
              </p:ext>
            </p:extLst>
          </p:nvPr>
        </p:nvGraphicFramePr>
        <p:xfrm>
          <a:off x="1464365" y="2258392"/>
          <a:ext cx="6096000" cy="2764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</a:tblGrid>
              <a:tr h="34552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Stored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Procedures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statement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Table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2_6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2_5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3_1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EXT_ITEM_LEDGER_ENTRY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1_1_2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1_1_1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05" y="1444532"/>
            <a:ext cx="3188484" cy="268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6" y="4155313"/>
            <a:ext cx="3115326" cy="26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89" y="1448454"/>
            <a:ext cx="3194581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52090"/>
              </p:ext>
            </p:extLst>
          </p:nvPr>
        </p:nvGraphicFramePr>
        <p:xfrm>
          <a:off x="549275" y="1600201"/>
          <a:ext cx="751099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index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538732"/>
            <a:ext cx="4389839" cy="2244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3" y="1538732"/>
            <a:ext cx="4341951" cy="221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2" y="3968750"/>
            <a:ext cx="4694083" cy="24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bra </a:t>
            </a:r>
            <a:r>
              <a:rPr lang="sv-SE" dirty="0" err="1" smtClean="0"/>
              <a:t>maintenance</a:t>
            </a:r>
            <a:r>
              <a:rPr lang="sv-SE" dirty="0" smtClean="0"/>
              <a:t> plan innehåller:</a:t>
            </a:r>
          </a:p>
          <a:p>
            <a:pPr lvl="1"/>
            <a:r>
              <a:rPr lang="sv-SE" dirty="0" smtClean="0"/>
              <a:t>Data and Log </a:t>
            </a:r>
            <a:r>
              <a:rPr lang="sv-SE" dirty="0" err="1" smtClean="0"/>
              <a:t>file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smtClean="0"/>
              <a:t>Index management</a:t>
            </a:r>
          </a:p>
          <a:p>
            <a:pPr lvl="1"/>
            <a:r>
              <a:rPr lang="sv-SE" dirty="0" err="1" smtClean="0"/>
              <a:t>Statistics</a:t>
            </a:r>
            <a:r>
              <a:rPr lang="sv-SE" dirty="0" smtClean="0"/>
              <a:t> management</a:t>
            </a:r>
          </a:p>
          <a:p>
            <a:r>
              <a:rPr lang="sv-SE" dirty="0" smtClean="0"/>
              <a:t>Ola Hallengren</a:t>
            </a:r>
          </a:p>
          <a:p>
            <a:pPr lvl="1"/>
            <a:r>
              <a:rPr lang="sv-SE" dirty="0" smtClean="0"/>
              <a:t>Microsoft MVP</a:t>
            </a:r>
          </a:p>
          <a:p>
            <a:pPr lvl="1"/>
            <a:r>
              <a:rPr lang="sv-SE" dirty="0" smtClean="0"/>
              <a:t>Flera </a:t>
            </a:r>
            <a:r>
              <a:rPr lang="sv-SE" dirty="0" err="1" smtClean="0"/>
              <a:t>Community’s</a:t>
            </a:r>
            <a:r>
              <a:rPr lang="sv-SE" dirty="0" smtClean="0"/>
              <a:t> choice </a:t>
            </a:r>
            <a:r>
              <a:rPr lang="sv-SE" dirty="0" err="1" smtClean="0"/>
              <a:t>awards</a:t>
            </a:r>
            <a:endParaRPr lang="sv-SE" dirty="0" smtClean="0"/>
          </a:p>
          <a:p>
            <a:pPr lvl="1"/>
            <a:r>
              <a:rPr lang="sv-SE" dirty="0" smtClean="0"/>
              <a:t>Heltäckande, lättinstallerade script</a:t>
            </a:r>
          </a:p>
        </p:txBody>
      </p:sp>
    </p:spTree>
    <p:extLst>
      <p:ext uri="{BB962C8B-B14F-4D97-AF65-F5344CB8AC3E}">
        <p14:creationId xmlns:p14="http://schemas.microsoft.com/office/powerpoint/2010/main" val="2881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 av körning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8074"/>
              </p:ext>
            </p:extLst>
          </p:nvPr>
        </p:nvGraphicFramePr>
        <p:xfrm>
          <a:off x="1231762" y="2173357"/>
          <a:ext cx="6361734" cy="413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14904"/>
              </p:ext>
            </p:extLst>
          </p:nvPr>
        </p:nvGraphicFramePr>
        <p:xfrm>
          <a:off x="1289603" y="1908313"/>
          <a:ext cx="6244258" cy="374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Rekommendation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 smtClean="0"/>
          </a:p>
          <a:p>
            <a:r>
              <a:rPr lang="sv-SE" dirty="0" err="1" smtClean="0"/>
              <a:t>Maintenance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err="1" smtClean="0"/>
              <a:t>Misc</a:t>
            </a:r>
            <a:endParaRPr lang="sv-SE" dirty="0" smtClean="0"/>
          </a:p>
          <a:p>
            <a:r>
              <a:rPr lang="sv-SE" dirty="0" smtClean="0"/>
              <a:t>Fortsatt arbete</a:t>
            </a:r>
          </a:p>
        </p:txBody>
      </p:sp>
    </p:spTree>
    <p:extLst>
      <p:ext uri="{BB962C8B-B14F-4D97-AF65-F5344CB8AC3E}">
        <p14:creationId xmlns:p14="http://schemas.microsoft.com/office/powerpoint/2010/main" val="385619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Tack så mycket!</a:t>
            </a:r>
            <a:endParaRPr lang="sv-S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Företaget och BeX Online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9348"/>
            <a:ext cx="8042275" cy="2474044"/>
          </a:xfrm>
        </p:spPr>
      </p:pic>
    </p:spTree>
    <p:extLst>
      <p:ext uri="{BB962C8B-B14F-4D97-AF65-F5344CB8AC3E}">
        <p14:creationId xmlns:p14="http://schemas.microsoft.com/office/powerpoint/2010/main" val="11885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Bex Online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1" y="1444532"/>
            <a:ext cx="8104183" cy="5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Problembeskrivning och Mål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Företagets problem</a:t>
            </a:r>
          </a:p>
          <a:p>
            <a:pPr lvl="1"/>
            <a:r>
              <a:rPr lang="sv-SE" dirty="0" smtClean="0"/>
              <a:t>Långsam rapportfunktionalitet i BeX Online</a:t>
            </a:r>
          </a:p>
          <a:p>
            <a:pPr lvl="1"/>
            <a:r>
              <a:rPr lang="sv-SE" dirty="0" smtClean="0"/>
              <a:t>Beslutsunderlag viktigt för ledning</a:t>
            </a:r>
          </a:p>
          <a:p>
            <a:r>
              <a:rPr lang="sv-SE" dirty="0" smtClean="0"/>
              <a:t>Examensarbetets mål</a:t>
            </a:r>
          </a:p>
          <a:p>
            <a:pPr lvl="1"/>
            <a:r>
              <a:rPr lang="sv-SE" dirty="0" smtClean="0"/>
              <a:t>Identifiera och kartlägga processen bakom</a:t>
            </a:r>
          </a:p>
          <a:p>
            <a:pPr lvl="1"/>
            <a:r>
              <a:rPr lang="sv-SE" dirty="0" smtClean="0"/>
              <a:t>Hitta flaskhalsar</a:t>
            </a:r>
          </a:p>
          <a:p>
            <a:pPr lvl="1"/>
            <a:r>
              <a:rPr lang="sv-SE" dirty="0" smtClean="0"/>
              <a:t>Analysera och jämföra olika lösningar</a:t>
            </a:r>
          </a:p>
          <a:p>
            <a:pPr lvl="1"/>
            <a:r>
              <a:rPr lang="sv-SE" dirty="0" smtClean="0"/>
              <a:t>Ge förslag på förbättringar till företaget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6133"/>
            <a:ext cx="8042276" cy="1336956"/>
          </a:xfrm>
        </p:spPr>
        <p:txBody>
          <a:bodyPr anchor="ctr"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9983"/>
            <a:ext cx="8042276" cy="3763618"/>
          </a:xfrm>
        </p:spPr>
        <p:txBody>
          <a:bodyPr/>
          <a:lstStyle/>
          <a:p>
            <a:r>
              <a:rPr lang="sv-SE" dirty="0" smtClean="0"/>
              <a:t>Inte tillgång till BeX Online Back-end eller produktionsmiljö</a:t>
            </a:r>
          </a:p>
          <a:p>
            <a:r>
              <a:rPr lang="sv-SE" dirty="0" smtClean="0"/>
              <a:t>Fokus på systemets databas</a:t>
            </a:r>
          </a:p>
          <a:p>
            <a:r>
              <a:rPr lang="sv-SE" dirty="0" smtClean="0"/>
              <a:t>BeX Online huvudfunktionalitet får inte påverkas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76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58887"/>
            <a:ext cx="8042276" cy="3584714"/>
          </a:xfrm>
        </p:spPr>
        <p:txBody>
          <a:bodyPr/>
          <a:lstStyle/>
          <a:p>
            <a:r>
              <a:rPr lang="sv-SE" dirty="0" smtClean="0"/>
              <a:t>Query &amp; </a:t>
            </a:r>
            <a:r>
              <a:rPr lang="sv-SE" dirty="0" err="1" smtClean="0"/>
              <a:t>Execution</a:t>
            </a:r>
            <a:r>
              <a:rPr lang="sv-SE" dirty="0" smtClean="0"/>
              <a:t> plan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smtClean="0"/>
              <a:t>Index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</p:txBody>
      </p:sp>
    </p:spTree>
    <p:extLst>
      <p:ext uri="{BB962C8B-B14F-4D97-AF65-F5344CB8AC3E}">
        <p14:creationId xmlns:p14="http://schemas.microsoft.com/office/powerpoint/2010/main" val="403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arbetade vi?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1600200"/>
            <a:ext cx="6717349" cy="4343400"/>
          </a:xfrm>
        </p:spPr>
      </p:pic>
    </p:spTree>
    <p:extLst>
      <p:ext uri="{BB962C8B-B14F-4D97-AF65-F5344CB8AC3E}">
        <p14:creationId xmlns:p14="http://schemas.microsoft.com/office/powerpoint/2010/main" val="165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1117</TotalTime>
  <Words>299</Words>
  <Application>Microsoft Office PowerPoint</Application>
  <PresentationFormat>On-screen Show (4:3)</PresentationFormat>
  <Paragraphs>120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Wingdings 2</vt:lpstr>
      <vt:lpstr>Breeze</vt:lpstr>
      <vt:lpstr>Worksheet</vt:lpstr>
      <vt:lpstr>          Optimizing Business Intelligence Extraction Speed From an ERP-system’s Database</vt:lpstr>
      <vt:lpstr>Agenda</vt:lpstr>
      <vt:lpstr>Företaget och BeX Online</vt:lpstr>
      <vt:lpstr>Bex Online</vt:lpstr>
      <vt:lpstr>Problembeskrivning och Mål</vt:lpstr>
      <vt:lpstr>Demo</vt:lpstr>
      <vt:lpstr>Begränsningar</vt:lpstr>
      <vt:lpstr>Scope</vt:lpstr>
      <vt:lpstr>Hur arbetade vi?</vt:lpstr>
      <vt:lpstr>Research</vt:lpstr>
      <vt:lpstr>Hur skapas rapporterna?</vt:lpstr>
      <vt:lpstr>Databasen</vt:lpstr>
      <vt:lpstr>Databasen</vt:lpstr>
      <vt:lpstr>Tidiga findings</vt:lpstr>
      <vt:lpstr>Analys av Stored Procedures</vt:lpstr>
      <vt:lpstr>Bryta ner Stored Procedures</vt:lpstr>
      <vt:lpstr>Bryta ned stored procedures</vt:lpstr>
      <vt:lpstr>Var ligger flaskhalsen?</vt:lpstr>
      <vt:lpstr>Tabellpartionering</vt:lpstr>
      <vt:lpstr>Nya index</vt:lpstr>
      <vt:lpstr>Maintenance</vt:lpstr>
      <vt:lpstr>Maintenance</vt:lpstr>
      <vt:lpstr>Maintenance</vt:lpstr>
      <vt:lpstr>Rekommendation</vt:lpstr>
      <vt:lpstr>Tack så mycket!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 Analysis Emphasizing Sustainability &amp; Growth</dc:title>
  <dc:creator>Louise Gustafsson</dc:creator>
  <cp:lastModifiedBy>Alexander söderberg</cp:lastModifiedBy>
  <cp:revision>92</cp:revision>
  <dcterms:created xsi:type="dcterms:W3CDTF">2015-05-13T07:31:38Z</dcterms:created>
  <dcterms:modified xsi:type="dcterms:W3CDTF">2015-06-03T13:32:55Z</dcterms:modified>
</cp:coreProperties>
</file>