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8" r:id="rId41"/>
    <p:sldId id="299" r:id="rId42"/>
    <p:sldId id="300" r:id="rId43"/>
    <p:sldId id="301" r:id="rId44"/>
    <p:sldId id="302" r:id="rId45"/>
    <p:sldId id="303" r:id="rId46"/>
    <p:sldId id="304" r:id="rId47"/>
    <p:sldId id="305" r:id="rId48"/>
    <p:sldId id="306"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202" d="100"/>
          <a:sy n="202" d="100"/>
        </p:scale>
        <p:origin x="616" y="11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‹N°›</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Contexte de propagation du VIH en centre-ville, en conjonction avec d’autres conditions endémiques et épidémiques : tuberculose, IST, hépatites, cirrhose, mortalité infantile, abus de substance, suicide et homicide.</a:t>
            </a:r>
          </a:p>
          <a:p>
            <a:pPr marL="0" lvl="0" indent="0">
              <a:buNone/>
            </a:pPr>
            <a:endParaRPr/>
          </a:p>
          <a:p>
            <a:pPr lvl="0"/>
            <a:r>
              <a:t>Parler du potentiel syndémogène du VIH/SIDA et des maladies infectieuses en général</a:t>
            </a:r>
          </a:p>
          <a:p>
            <a:pPr marL="0" lvl="0" indent="0">
              <a:buNone/>
            </a:pPr>
            <a:endParaRPr/>
          </a:p>
          <a:p>
            <a:pPr lvl="0"/>
            <a:r>
              <a:t>Deux choses ont été retenues : l’interaction et le contexte social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Chevauchement important entre inter- et transdisciplinarité. La co-construction des savoirs et la nature participative de la transdisciplinarité sont alors vues comme sa différence principale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La transdisciplinarité est donc particulièrement adaptée au travail avec les minorités sexuelles et de genre en ayant dans son essence même une emphase sur le mélange entre expertise académique et expertise non académique, notamment celui d’associations de terrain. Ou d’intégration de savoir expérientiel.</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Vue caricaturale, mais intéressante ; médecine est plutôt mode 1 tandis que sciences sociales (et études de genre en particulier sont du mode 2) ➡️ challenges dans la collaboration</a:t>
            </a:r>
          </a:p>
          <a:p>
            <a:pPr marL="0" lvl="0" indent="0">
              <a:buNone/>
            </a:pPr>
            <a:endParaRPr/>
          </a:p>
          <a:p>
            <a:pPr lvl="0"/>
            <a:r>
              <a:t>L’absence de syndémie globale, son indispensable transdisciplinarité et l’usage de méthodes mixtes en fait une production plus proche du mode 2 ➡️ difficultés d’appartenance et de financement en bossant là-dessus en face de médecine</a:t>
            </a:r>
          </a:p>
          <a:p>
            <a:pPr marL="0" lvl="0" indent="0">
              <a:buNone/>
            </a:pPr>
            <a:endParaRPr/>
          </a:p>
          <a:p>
            <a:pPr lvl="0"/>
            <a:r>
              <a:t>Dire deux mots de la hiérarchisation des disciplines à dépasser</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i="1"/>
              <a:t>RQ1c</a:t>
            </a:r>
            <a:r>
              <a:t> : “Ces conditions diffèrent-elles entre HSH cisgenres et transgenres ?”</a:t>
            </a:r>
          </a:p>
          <a:p>
            <a:pPr marL="0" lvl="0" indent="0">
              <a:buNone/>
            </a:pPr>
            <a:endParaRPr/>
          </a:p>
          <a:p>
            <a:pPr lvl="0"/>
            <a:r>
              <a:rPr i="1"/>
              <a:t>RQ2b</a:t>
            </a:r>
            <a:r>
              <a:t> : “Dans quelle mesure cette syndémogenèse est-elle influencée par les normes de masculinité et la socialisation genrée ?”</a:t>
            </a:r>
          </a:p>
          <a:p>
            <a:pPr marL="0" lvl="0" indent="0">
              <a:buNone/>
            </a:pPr>
            <a:endParaRPr/>
          </a:p>
          <a:p>
            <a:pPr lvl="0"/>
            <a:r>
              <a:rPr i="1"/>
              <a:t>RQ2c</a:t>
            </a:r>
            <a:r>
              <a:t> : “Prenant en compte le rapport aux normes de masculinité et la socialisation genrée, quels sont les différences et points de convergence dans la syndémogenèse entre les HSH cisgenres et transgenres ?”</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Les interactions syndémiques peuvent être de tout type : </a:t>
            </a:r>
            <a:r>
              <a:rPr b="1"/>
              <a:t>infections, maladies chroniques non communicables, maladie mentale, comportements délétères, expositions aux toxiques, malnutrition</a:t>
            </a:r>
            <a:r>
              <a:t>… À ce titre, les interactions sociopsychologiques, psychobiologiques, et sociobiologiques sont tout aussi fondamentales que les interactions biologiques.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Une syndémie a davantage de chance de survenir lorsqu’il existe des inégalités de santé causées par la pauvreté, la stigmatisation, le stress, ou la violence structurelle, car ces facteurs jouent un rôle dans l’exposition, l’agrégation, et la vulnérabilité physique et comportementale accrue aux maladies.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L’expansion et l’intensification de l’agriculture sont par exemple liées à plus de 30% des éclosions de maladies infectieuses émergentes. Il n’y a donc pas de syndémie globale de changement climatique, mais une série de syndémies qui requièrent des réponses adaptées au contexte local</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Consommation abusive d’alcool fréquente à cause des </a:t>
            </a:r>
            <a:r>
              <a:rPr b="1"/>
              <a:t>shabeens</a:t>
            </a:r>
            <a:r>
              <a:t>, nées en protestation contre la prohibition durant l’Apartheid.</a:t>
            </a:r>
          </a:p>
          <a:p>
            <a:pPr marL="0" lvl="0" indent="0">
              <a:buNone/>
            </a:pPr>
            <a:endParaRPr/>
          </a:p>
          <a:p>
            <a:pPr lvl="0"/>
            <a:r>
              <a:t>Héritage du </a:t>
            </a:r>
            <a:r>
              <a:rPr b="1"/>
              <a:t>dop</a:t>
            </a:r>
            <a:r>
              <a:t>, un paiement de système datant du colonialisme européen, qui payait les populations indigènes avec du vin impropre à la vente, de tabac, et de pain.</a:t>
            </a:r>
          </a:p>
          <a:p>
            <a:pPr marL="0" lvl="0" indent="0">
              <a:buNone/>
            </a:pPr>
            <a:endParaRPr/>
          </a:p>
          <a:p>
            <a:pPr lvl="1"/>
            <a:r>
              <a:t>Création d’une force de travail loyale en raison de son alcoolisme.</a:t>
            </a:r>
          </a:p>
          <a:p>
            <a:pPr marL="0" lvl="0" indent="0">
              <a:buNone/>
            </a:pPr>
            <a:endParaRPr/>
          </a:p>
          <a:p>
            <a:pPr lvl="1"/>
            <a:r>
              <a:t>Interdit en 1960,mais failles permettant de donner du vin gratuit comme cadeau aux travailleurs.</a:t>
            </a:r>
          </a:p>
          <a:p>
            <a:pPr marL="0" lvl="0" indent="0">
              <a:buNone/>
            </a:pPr>
            <a:endParaRPr/>
          </a:p>
          <a:p>
            <a:pPr lvl="0"/>
            <a:r>
              <a:t>Alcool ➡️ formes dominantes de masculinité (force, la volonté à prendre des risques, la domination, et la masculinité).</a:t>
            </a:r>
          </a:p>
          <a:p>
            <a:pPr marL="0" lvl="0" indent="0">
              <a:buNone/>
            </a:pPr>
            <a:endParaRPr/>
          </a:p>
          <a:p>
            <a:pPr lvl="0"/>
            <a:r>
              <a:t>L’usage d’alcool, combiné aux normes genrées et aux violences sur les femmes nourrissent l’épidémie de violence interpersonnelle présente en Afrique du Sud, et, partant de là, la syndémie SAVA.</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VIDDA : immigrées mexicaines à Chicago ; violence, du stress lié à l’immigration/isolation, de la dépression, diabète, et de l’abus (VIDDA). Les attentes culturelles pour maintenir les normes genrées (marianismo) rentraient en conflit avec les attentes occupationnelles et les changements de style de vie (activité physique et changement d’alimentation). On trouvait également un stress accru, une majoration de la dépression et de la violence conjugale.</a:t>
            </a:r>
          </a:p>
          <a:p>
            <a:pPr marL="0" lvl="0" indent="0">
              <a:buNone/>
            </a:pPr>
            <a:endParaRPr/>
          </a:p>
          <a:p>
            <a:pPr lvl="0"/>
            <a:r>
              <a:t>Puerto Rico : Jones Act 1920 (colonialisme) ➡️ limite du contrôle local des réserves en nourriture ➡️ hausse des prix et insécurité alimentaire ➡️ chômage et pauvreté ➡️ stress chronique, diabète, dépression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 terme konênki, ne recouvrait pas une réalité entièrement comparable à celle de la ménopause. Il s’agissait d’un processus plutôt que d’un changement brutal lié à l’arrêt des règles, qu’une partie des femmes japonaises n’associaient pas au konênki. Les bouffées de chaleur étaient beaucoup plus rares qu’en Amérique du Nord, et le symptôme principal, tant du point de vue des femmes que des médecins, était la raideur de nuque. Le terme bouffée de chaleur n’existe d’ailleurs pas à l’identique en japonais</a:t>
            </a:r>
          </a:p>
          <a:p>
            <a:pPr marL="0" lvl="0" indent="0">
              <a:buNone/>
            </a:pPr>
            <a:endParaRPr/>
          </a:p>
          <a:p>
            <a:pPr marL="0" lvl="0" indent="0">
              <a:buNone/>
            </a:pPr>
            <a:r>
              <a:t>Les corps qui composent les biologies locales ne sont ni entièrement matériels ni entièrement sociaux, mais sont produits par une interpénétration dialectique du biologique et du culturel.</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Parler de l’épigénétique et des CSA</a:t>
            </a:r>
          </a:p>
          <a:p>
            <a:pPr marL="0" lvl="0" indent="0">
              <a:buNone/>
            </a:pPr>
            <a:endParaRPr/>
          </a:p>
          <a:p>
            <a:pPr lvl="0"/>
            <a:r>
              <a:t>Parler de l’épigénétique et de la transmission du traumatisme intergénérationnel</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3 trucs à retenir : 1. Dissoudre les frontières entre disciplines 2. Dissoudre les frontières entre savoir scientifique et non-scientifique 3. Rôle de progrès social</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4/25/2023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‹N°›</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5.xml"/><Relationship Id="rId4" Type="http://schemas.openxmlformats.org/officeDocument/2006/relationships/slide" Target="slide39.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s://doi.org/10.3390/ijerph191710902" TargetMode="External"/><Relationship Id="rId3" Type="http://schemas.openxmlformats.org/officeDocument/2006/relationships/hyperlink" Target="https://doi.org/10.4135/9781446221853" TargetMode="External"/><Relationship Id="rId7" Type="http://schemas.openxmlformats.org/officeDocument/2006/relationships/hyperlink" Target="https://doi.org/10.1016/j.socscimed.2022.115162" TargetMode="External"/><Relationship Id="rId2" Type="http://schemas.openxmlformats.org/officeDocument/2006/relationships/hyperlink" Target="https://www.ncbi.nlm.nih.gov/pubmed/17330451" TargetMode="External"/><Relationship Id="rId1" Type="http://schemas.openxmlformats.org/officeDocument/2006/relationships/slideLayout" Target="../slideLayouts/slideLayout2.xml"/><Relationship Id="rId6" Type="http://schemas.openxmlformats.org/officeDocument/2006/relationships/hyperlink" Target="https://doi.org/10.1080/09540121.2020.1739218" TargetMode="External"/><Relationship Id="rId11" Type="http://schemas.openxmlformats.org/officeDocument/2006/relationships/hyperlink" Target="https://doi.org/10.1007/s10461-013-0516-y" TargetMode="External"/><Relationship Id="rId5" Type="http://schemas.openxmlformats.org/officeDocument/2006/relationships/hyperlink" Target="https://doi.org/10.1002/ajhb.1081" TargetMode="External"/><Relationship Id="rId10" Type="http://schemas.openxmlformats.org/officeDocument/2006/relationships/hyperlink" Target="https://doi.org/10.1016/S0140-6736(17)30003-X" TargetMode="External"/><Relationship Id="rId4" Type="http://schemas.openxmlformats.org/officeDocument/2006/relationships/hyperlink" Target="https://doi.org/10.1016/j.ecolecon.2012.04.017" TargetMode="External"/><Relationship Id="rId9" Type="http://schemas.openxmlformats.org/officeDocument/2006/relationships/hyperlink" Target="https://doi.org/10.1080/01459740.2021.200790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La syndémie : entre synergie des maladies et hybridation des disciplines</a:t>
            </a:r>
          </a:p>
        </p:txBody>
      </p:sp>
      <p:sp>
        <p:nvSpPr>
          <p:cNvPr id="3" name="Subtitle 2"/>
          <p:cNvSpPr>
            <a:spLocks noGrp="1"/>
          </p:cNvSpPr>
          <p:nvPr>
            <p:ph type="subTitle" idx="1"/>
          </p:nvPr>
        </p:nvSpPr>
        <p:spPr>
          <a:xfrm>
            <a:off x="1371600" y="2914650"/>
            <a:ext cx="6400800" cy="1314450"/>
          </a:xfrm>
        </p:spPr>
        <p:txBody>
          <a:bodyPr>
            <a:normAutofit fontScale="77500" lnSpcReduction="20000"/>
          </a:bodyPr>
          <a:lstStyle/>
          <a:p>
            <a:pPr marL="0" lvl="0" indent="0">
              <a:buNone/>
            </a:pPr>
            <a:r>
              <a:t>Présentation dans le cadre de la demi-journée d’étude du FERULiège : Déterminants sociaux de la santé et perspectives de recherche</a:t>
            </a:r>
            <a:br/>
            <a:br/>
            <a:r>
              <a:t>Dr OUAFIK Maxence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r>
              <a:rPr sz="2000" dirty="0"/>
              <a:t>Les maladies </a:t>
            </a:r>
            <a:r>
              <a:rPr sz="2000" dirty="0" err="1"/>
              <a:t>ont</a:t>
            </a:r>
            <a:r>
              <a:rPr sz="2000" dirty="0"/>
              <a:t> </a:t>
            </a:r>
            <a:r>
              <a:rPr sz="2000" dirty="0" err="1"/>
              <a:t>été</a:t>
            </a:r>
            <a:r>
              <a:rPr sz="2000" dirty="0"/>
              <a:t> comprises </a:t>
            </a:r>
            <a:r>
              <a:rPr sz="2000" dirty="0" err="1"/>
              <a:t>comme</a:t>
            </a:r>
            <a:r>
              <a:rPr sz="2000" dirty="0"/>
              <a:t> des </a:t>
            </a:r>
            <a:r>
              <a:rPr sz="2000" dirty="0" err="1"/>
              <a:t>phénomènes</a:t>
            </a:r>
            <a:r>
              <a:rPr sz="2000" dirty="0"/>
              <a:t> </a:t>
            </a:r>
            <a:r>
              <a:rPr sz="2000" b="1" dirty="0" err="1"/>
              <a:t>discrets</a:t>
            </a:r>
            <a:r>
              <a:rPr sz="2000" dirty="0"/>
              <a:t> et </a:t>
            </a:r>
            <a:r>
              <a:rPr sz="2000" b="1" dirty="0" err="1"/>
              <a:t>socialement</a:t>
            </a:r>
            <a:r>
              <a:rPr sz="2000" b="1" dirty="0"/>
              <a:t> </a:t>
            </a:r>
            <a:r>
              <a:rPr sz="2000" b="1" dirty="0" err="1"/>
              <a:t>détachées</a:t>
            </a:r>
            <a:r>
              <a:rPr sz="2000" dirty="0"/>
              <a:t>.</a:t>
            </a:r>
          </a:p>
          <a:p>
            <a:pPr lvl="0"/>
            <a:r>
              <a:rPr sz="2000" dirty="0"/>
              <a:t>La syndémie </a:t>
            </a:r>
            <a:r>
              <a:rPr sz="2000" dirty="0" err="1"/>
              <a:t>apporte</a:t>
            </a:r>
            <a:r>
              <a:rPr sz="2000" dirty="0"/>
              <a:t> un </a:t>
            </a:r>
            <a:r>
              <a:rPr sz="2000" dirty="0" err="1"/>
              <a:t>changement</a:t>
            </a:r>
            <a:r>
              <a:rPr sz="2000" dirty="0"/>
              <a:t> de </a:t>
            </a:r>
            <a:r>
              <a:rPr sz="2000" dirty="0" err="1"/>
              <a:t>paradigme</a:t>
            </a:r>
            <a:r>
              <a:rPr sz="2000" dirty="0"/>
              <a:t> en examinant le </a:t>
            </a:r>
            <a:r>
              <a:rPr sz="2000" b="1" dirty="0" err="1"/>
              <a:t>pourquoi</a:t>
            </a:r>
            <a:r>
              <a:rPr sz="2000" dirty="0"/>
              <a:t> et le </a:t>
            </a:r>
            <a:r>
              <a:rPr sz="2000" b="1" dirty="0"/>
              <a:t>comment</a:t>
            </a:r>
            <a:r>
              <a:rPr sz="2000" dirty="0"/>
              <a:t> de </a:t>
            </a:r>
            <a:r>
              <a:rPr sz="2000" dirty="0" err="1"/>
              <a:t>l’agrégation</a:t>
            </a:r>
            <a:r>
              <a:rPr sz="2000" dirty="0"/>
              <a:t> des maladies</a:t>
            </a:r>
          </a:p>
          <a:p>
            <a:pPr lvl="1"/>
            <a:r>
              <a:rPr sz="2000" dirty="0"/>
              <a:t>Le </a:t>
            </a:r>
            <a:r>
              <a:rPr sz="2000" dirty="0" err="1"/>
              <a:t>pourquoi</a:t>
            </a:r>
            <a:r>
              <a:rPr sz="2000" dirty="0"/>
              <a:t> </a:t>
            </a:r>
            <a:r>
              <a:rPr sz="2000" dirty="0" err="1"/>
              <a:t>est</a:t>
            </a:r>
            <a:r>
              <a:rPr sz="2000" dirty="0"/>
              <a:t> </a:t>
            </a:r>
            <a:r>
              <a:rPr sz="2000" dirty="0" err="1"/>
              <a:t>ici</a:t>
            </a:r>
            <a:r>
              <a:rPr sz="2000" dirty="0"/>
              <a:t> </a:t>
            </a:r>
            <a:r>
              <a:rPr sz="2000" dirty="0" err="1"/>
              <a:t>socialement</a:t>
            </a:r>
            <a:r>
              <a:rPr sz="2000" dirty="0"/>
              <a:t> </a:t>
            </a:r>
            <a:r>
              <a:rPr sz="2000" dirty="0" err="1"/>
              <a:t>situé</a:t>
            </a:r>
            <a:r>
              <a:rPr sz="2000" dirty="0"/>
              <a:t> : </a:t>
            </a:r>
            <a:r>
              <a:rPr sz="2000" dirty="0" err="1"/>
              <a:t>inégalité</a:t>
            </a:r>
            <a:r>
              <a:rPr sz="2000" dirty="0"/>
              <a:t>, injustice, </a:t>
            </a:r>
            <a:r>
              <a:rPr sz="2000" dirty="0" err="1"/>
              <a:t>stigmatisation</a:t>
            </a:r>
            <a:endParaRPr sz="2000" dirty="0"/>
          </a:p>
          <a:p>
            <a:pPr lvl="1"/>
            <a:r>
              <a:rPr sz="2000" dirty="0"/>
              <a:t>Le comment </a:t>
            </a:r>
            <a:r>
              <a:rPr sz="2000" dirty="0" err="1"/>
              <a:t>est</a:t>
            </a:r>
            <a:r>
              <a:rPr sz="2000" dirty="0"/>
              <a:t> dans </a:t>
            </a:r>
            <a:r>
              <a:rPr sz="2000" dirty="0" err="1"/>
              <a:t>l’étude</a:t>
            </a:r>
            <a:r>
              <a:rPr sz="2000" dirty="0"/>
              <a:t> des interactions</a:t>
            </a:r>
          </a:p>
          <a:p>
            <a:pPr lvl="0"/>
            <a:r>
              <a:rPr sz="2000" dirty="0"/>
              <a:t>Elle </a:t>
            </a:r>
            <a:r>
              <a:rPr sz="2000" dirty="0" err="1"/>
              <a:t>dépasse</a:t>
            </a:r>
            <a:r>
              <a:rPr sz="2000" dirty="0"/>
              <a:t> </a:t>
            </a:r>
            <a:r>
              <a:rPr sz="2000" dirty="0" err="1"/>
              <a:t>ainsi</a:t>
            </a:r>
            <a:r>
              <a:rPr sz="2000" dirty="0"/>
              <a:t> les concepts </a:t>
            </a:r>
            <a:r>
              <a:rPr sz="2000" dirty="0" err="1"/>
              <a:t>classiques</a:t>
            </a:r>
            <a:r>
              <a:rPr sz="2000" dirty="0"/>
              <a:t> de </a:t>
            </a:r>
            <a:r>
              <a:rPr sz="2000" b="1" dirty="0" err="1"/>
              <a:t>multimorbidité</a:t>
            </a:r>
            <a:r>
              <a:rPr sz="2000" dirty="0"/>
              <a:t> et de </a:t>
            </a:r>
            <a:r>
              <a:rPr sz="2000" b="1" dirty="0" err="1"/>
              <a:t>comorbidité</a:t>
            </a:r>
            <a:endParaRPr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Anatomie des syndémies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Les trois conditions de la syndémie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342900" lvl="0" indent="-342900">
              <a:buAutoNum type="arabicPeriod"/>
            </a:pPr>
            <a:r>
              <a:rPr b="1"/>
              <a:t>Au moins deux problèmes</a:t>
            </a:r>
            <a:r>
              <a:t> de santé ou maladies sont concentrés dans une population</a:t>
            </a:r>
          </a:p>
          <a:p>
            <a:pPr marL="342900" lvl="0" indent="-342900">
              <a:buAutoNum type="arabicPeriod"/>
            </a:pPr>
            <a:r>
              <a:t>Cette concentration est due à un </a:t>
            </a:r>
            <a:r>
              <a:rPr b="1"/>
              <a:t>contexte social délétère</a:t>
            </a:r>
            <a:r>
              <a:t> tel que la précarité ou la discrimination</a:t>
            </a:r>
          </a:p>
          <a:p>
            <a:pPr marL="342900" lvl="0" indent="-342900">
              <a:buAutoNum type="arabicPeriod"/>
            </a:pPr>
            <a:r>
              <a:t>Les différentes maladies ou problèmes de santé interagissent de manière </a:t>
            </a:r>
            <a:r>
              <a:rPr b="1"/>
              <a:t>synergique</a:t>
            </a:r>
            <a:r>
              <a:t>, que ce soit biologiquement, socialement ou comportementalement afin d’accroitre le fardeau en morbi-mortalité de la population concernée au-delà de leur simple addition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La stigmatisation comme terreau propice à l’émergence d’une syndémie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esentation_files\figure-pptx\mermaid-figure-1.png"/>
          <p:cNvPicPr>
            <a:picLocks noGrp="1" noChangeAspect="1"/>
          </p:cNvPicPr>
          <p:nvPr/>
        </p:nvPicPr>
        <p:blipFill>
          <a:blip r:embed="rId2"/>
          <a:stretch>
            <a:fillRect/>
          </a:stretch>
        </p:blipFill>
        <p:spPr bwMode="auto">
          <a:xfrm>
            <a:off x="1104900" y="1193800"/>
            <a:ext cx="6946900" cy="3390900"/>
          </a:xfrm>
          <a:prstGeom prst="rect">
            <a:avLst/>
          </a:prstGeom>
          <a:noFill/>
          <a:ln w="9525">
            <a:noFill/>
            <a:headEnd/>
            <a:tailEnd/>
          </a:ln>
        </p:spPr>
      </p:pic>
      <p:sp>
        <p:nvSpPr>
          <p:cNvPr id="3" name="Content Placeholder 2">
            <a:extLst>
              <a:ext uri="{FF2B5EF4-FFF2-40B4-BE49-F238E27FC236}">
                <a16:creationId xmlns:a16="http://schemas.microsoft.com/office/drawing/2014/main" id="{8091221D-67F5-8360-63F0-ECC9F7BC2A66}"/>
              </a:ext>
            </a:extLst>
          </p:cNvPr>
          <p:cNvSpPr>
            <a:spLocks noGrp="1"/>
          </p:cNvSpPr>
          <p:nvPr>
            <p:ph idx="1"/>
          </p:nvPr>
        </p:nvSpPr>
        <p:spPr>
          <a:xfrm>
            <a:off x="457200" y="3903540"/>
            <a:ext cx="8229600" cy="804593"/>
          </a:xfrm>
        </p:spPr>
        <p:txBody>
          <a:bodyPr>
            <a:normAutofit lnSpcReduction="10000"/>
          </a:bodyPr>
          <a:lstStyle/>
          <a:p>
            <a:pPr marL="0" lvl="0" indent="0">
              <a:buNone/>
            </a:pPr>
            <a:r>
              <a:rPr dirty="0"/>
              <a:t>Illustration du lien entre </a:t>
            </a:r>
            <a:r>
              <a:rPr dirty="0" err="1"/>
              <a:t>stigmatisation</a:t>
            </a:r>
            <a:r>
              <a:rPr dirty="0"/>
              <a:t> et </a:t>
            </a:r>
            <a:r>
              <a:rPr dirty="0" err="1"/>
              <a:t>syndémogenèse</a:t>
            </a:r>
            <a:r>
              <a:rPr dirty="0"/>
              <a:t> chez les HSH (Singer et al. 2017)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Syndémogenèse et biologies locales : l’importance du contexte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Le concept de syndémogenèse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8549"/>
            <a:ext cx="8229600" cy="3986074"/>
          </a:xfrm>
        </p:spPr>
        <p:txBody>
          <a:bodyPr/>
          <a:lstStyle/>
          <a:p>
            <a:pPr marL="1270000" lvl="0" indent="0">
              <a:buNone/>
            </a:pPr>
            <a:r>
              <a:rPr sz="2000" b="1" dirty="0" err="1"/>
              <a:t>Définition</a:t>
            </a:r>
            <a:endParaRPr sz="2000" b="1" dirty="0"/>
          </a:p>
          <a:p>
            <a:pPr marL="1270000" lvl="0" indent="0">
              <a:buNone/>
            </a:pPr>
            <a:r>
              <a:rPr sz="2000" dirty="0"/>
              <a:t>On parle de </a:t>
            </a:r>
            <a:r>
              <a:rPr sz="2000" b="1" dirty="0" err="1"/>
              <a:t>syndémogenèse</a:t>
            </a:r>
            <a:r>
              <a:rPr sz="2000" dirty="0"/>
              <a:t> pour </a:t>
            </a:r>
            <a:r>
              <a:rPr sz="2000" dirty="0" err="1"/>
              <a:t>décrire</a:t>
            </a:r>
            <a:r>
              <a:rPr sz="2000" dirty="0"/>
              <a:t> les </a:t>
            </a:r>
            <a:r>
              <a:rPr sz="2000" dirty="0" err="1"/>
              <a:t>processus</a:t>
            </a:r>
            <a:r>
              <a:rPr sz="2000" dirty="0"/>
              <a:t>, </a:t>
            </a:r>
            <a:r>
              <a:rPr sz="2000" dirty="0" err="1"/>
              <a:t>voies</a:t>
            </a:r>
            <a:r>
              <a:rPr sz="2000" dirty="0"/>
              <a:t>, et étapes de </a:t>
            </a:r>
            <a:r>
              <a:rPr sz="2000" dirty="0" err="1"/>
              <a:t>développement</a:t>
            </a:r>
            <a:r>
              <a:rPr sz="2000" dirty="0"/>
              <a:t> </a:t>
            </a:r>
            <a:r>
              <a:rPr sz="2000" dirty="0" err="1"/>
              <a:t>d’une</a:t>
            </a:r>
            <a:r>
              <a:rPr sz="2000" dirty="0"/>
              <a:t> syndémie à </a:t>
            </a:r>
            <a:r>
              <a:rPr sz="2000" dirty="0" err="1"/>
              <a:t>partir</a:t>
            </a:r>
            <a:r>
              <a:rPr sz="2000" dirty="0"/>
              <a:t> des interactions entre maladies et </a:t>
            </a:r>
            <a:r>
              <a:rPr sz="2000" dirty="0" err="1"/>
              <a:t>contexte</a:t>
            </a:r>
            <a:r>
              <a:rPr sz="2000" dirty="0"/>
              <a:t> social, </a:t>
            </a:r>
            <a:r>
              <a:rPr sz="2000" dirty="0" err="1"/>
              <a:t>ainsi</a:t>
            </a:r>
            <a:r>
              <a:rPr sz="2000" dirty="0"/>
              <a:t> </a:t>
            </a:r>
            <a:r>
              <a:rPr sz="2000" dirty="0" err="1"/>
              <a:t>qu’entre</a:t>
            </a:r>
            <a:r>
              <a:rPr sz="2000" dirty="0"/>
              <a:t> les maladies entre </a:t>
            </a:r>
            <a:r>
              <a:rPr sz="2000" dirty="0" err="1"/>
              <a:t>elles</a:t>
            </a:r>
            <a:r>
              <a:rPr sz="2000" dirty="0"/>
              <a:t> (Singer et al. 2017).</a:t>
            </a:r>
            <a:endParaRPr lang="fr-BE" sz="2000" dirty="0"/>
          </a:p>
          <a:p>
            <a:pPr marL="1270000" lvl="0" indent="0">
              <a:buNone/>
            </a:pPr>
            <a:endParaRPr sz="2000" dirty="0"/>
          </a:p>
          <a:p>
            <a:pPr lvl="0"/>
            <a:r>
              <a:rPr dirty="0" err="1"/>
              <a:t>Certaines</a:t>
            </a:r>
            <a:r>
              <a:rPr dirty="0"/>
              <a:t> maladies </a:t>
            </a:r>
            <a:r>
              <a:rPr dirty="0" err="1"/>
              <a:t>sont</a:t>
            </a:r>
            <a:r>
              <a:rPr dirty="0"/>
              <a:t> plus </a:t>
            </a:r>
            <a:r>
              <a:rPr dirty="0" err="1"/>
              <a:t>syndémogènes</a:t>
            </a:r>
            <a:r>
              <a:rPr dirty="0"/>
              <a:t> que </a:t>
            </a:r>
            <a:r>
              <a:rPr dirty="0" err="1"/>
              <a:t>d’autres</a:t>
            </a:r>
            <a:r>
              <a:rPr dirty="0"/>
              <a:t> et se </a:t>
            </a:r>
            <a:r>
              <a:rPr dirty="0" err="1"/>
              <a:t>retrouvent</a:t>
            </a:r>
            <a:r>
              <a:rPr dirty="0"/>
              <a:t> </a:t>
            </a:r>
            <a:r>
              <a:rPr dirty="0" err="1"/>
              <a:t>donc</a:t>
            </a:r>
            <a:r>
              <a:rPr dirty="0"/>
              <a:t> </a:t>
            </a:r>
            <a:r>
              <a:rPr dirty="0" err="1"/>
              <a:t>impliquées</a:t>
            </a:r>
            <a:r>
              <a:rPr dirty="0"/>
              <a:t> dans </a:t>
            </a:r>
            <a:r>
              <a:rPr dirty="0" err="1"/>
              <a:t>plusieurs</a:t>
            </a:r>
            <a:r>
              <a:rPr dirty="0"/>
              <a:t> syndémies</a:t>
            </a:r>
          </a:p>
          <a:p>
            <a:pPr lvl="0"/>
            <a:r>
              <a:rPr dirty="0" err="1"/>
              <a:t>Certains</a:t>
            </a:r>
            <a:r>
              <a:rPr dirty="0"/>
              <a:t> </a:t>
            </a:r>
            <a:r>
              <a:rPr dirty="0" err="1"/>
              <a:t>processus</a:t>
            </a:r>
            <a:r>
              <a:rPr dirty="0"/>
              <a:t> </a:t>
            </a:r>
            <a:r>
              <a:rPr i="1" dirty="0"/>
              <a:t>(catastrophes </a:t>
            </a:r>
            <a:r>
              <a:rPr i="1" dirty="0" err="1"/>
              <a:t>naturelles</a:t>
            </a:r>
            <a:r>
              <a:rPr i="1" dirty="0"/>
              <a:t>, </a:t>
            </a:r>
            <a:r>
              <a:rPr i="1" dirty="0" err="1"/>
              <a:t>changement</a:t>
            </a:r>
            <a:r>
              <a:rPr i="1" dirty="0"/>
              <a:t> </a:t>
            </a:r>
            <a:r>
              <a:rPr i="1" dirty="0" err="1"/>
              <a:t>climatique</a:t>
            </a:r>
            <a:r>
              <a:rPr i="1"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Les syndémies liées au VIH</a:t>
            </a:r>
          </a:p>
        </p:txBody>
      </p:sp>
      <p:sp>
        <p:nvSpPr>
          <p:cNvPr id="3" name="Content Placeholder 2"/>
          <p:cNvSpPr>
            <a:spLocks noGrp="1"/>
          </p:cNvSpPr>
          <p:nvPr>
            <p:ph idx="1"/>
          </p:nvPr>
        </p:nvSpPr>
        <p:spPr/>
        <p:txBody>
          <a:bodyPr/>
          <a:lstStyle/>
          <a:p>
            <a:pPr lvl="0"/>
            <a:r>
              <a:t>SAVA et politique migratoire : les politiques migratoires et la barrière de la langue comme sources de stress chroniques contribuant à la syndémie SAVA</a:t>
            </a:r>
          </a:p>
          <a:p>
            <a:pPr lvl="0"/>
            <a:r>
              <a:t>SAVA, normes de genre, et héritage colonial en Afrique du Sud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Plan de la présentation</a:t>
            </a:r>
          </a:p>
        </p:txBody>
      </p:sp>
      <p:sp>
        <p:nvSpPr>
          <p:cNvPr id="3" name="Content Placeholder 2"/>
          <p:cNvSpPr>
            <a:spLocks noGrp="1"/>
          </p:cNvSpPr>
          <p:nvPr>
            <p:ph idx="1"/>
          </p:nvPr>
        </p:nvSpPr>
        <p:spPr/>
        <p:txBody>
          <a:bodyPr/>
          <a:lstStyle/>
          <a:p>
            <a:pPr lvl="0"/>
            <a:r>
              <a:rPr>
                <a:hlinkClick r:id="rId2" action="ppaction://hlinksldjump"/>
              </a:rPr>
              <a:t>Partie I : une introduction aux syndémies</a:t>
            </a:r>
          </a:p>
          <a:p>
            <a:pPr lvl="0"/>
            <a:r>
              <a:rPr>
                <a:hlinkClick r:id="rId3" action="ppaction://hlinksldjump"/>
              </a:rPr>
              <a:t>Partie II : de la nécessité d’une approche transdisciplinaire</a:t>
            </a:r>
          </a:p>
          <a:p>
            <a:pPr lvl="0"/>
            <a:r>
              <a:rPr>
                <a:hlinkClick r:id="rId4" action="ppaction://hlinksldjump"/>
              </a:rPr>
              <a:t>Partie III : exemples pratiques issus de ma thèse</a:t>
            </a:r>
          </a:p>
          <a:p>
            <a:pPr lvl="0"/>
            <a:r>
              <a:rPr>
                <a:hlinkClick r:id="rId5" action="ppaction://hlinksldjump"/>
              </a:rPr>
              <a:t>Conclusion</a:t>
            </a:r>
          </a:p>
          <a:p>
            <a:pPr lvl="0"/>
            <a:r>
              <a:rPr>
                <a:hlinkClick r:id="rId6" action="ppaction://hlinksldjump"/>
              </a:rPr>
              <a:t>Bibliographie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Les syndémies liées au diabète</a:t>
            </a:r>
          </a:p>
        </p:txBody>
      </p:sp>
      <p:pic>
        <p:nvPicPr>
          <p:cNvPr id="3" name="Picture 1" descr="images/vidda.png"/>
          <p:cNvPicPr>
            <a:picLocks noGrp="1" noChangeAspect="1"/>
          </p:cNvPicPr>
          <p:nvPr/>
        </p:nvPicPr>
        <p:blipFill>
          <a:blip r:embed="rId3"/>
          <a:stretch>
            <a:fillRect/>
          </a:stretch>
        </p:blipFill>
        <p:spPr bwMode="auto">
          <a:xfrm>
            <a:off x="3124200" y="1193800"/>
            <a:ext cx="28956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Figure 2: La syndémie VIDDA (Mendenhall 2012)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Il n’y a pas de syndémie globale</a:t>
            </a:r>
          </a:p>
        </p:txBody>
      </p:sp>
      <p:sp>
        <p:nvSpPr>
          <p:cNvPr id="3" name="Content Placeholder 2"/>
          <p:cNvSpPr>
            <a:spLocks noGrp="1"/>
          </p:cNvSpPr>
          <p:nvPr>
            <p:ph idx="1"/>
          </p:nvPr>
        </p:nvSpPr>
        <p:spPr/>
        <p:txBody>
          <a:bodyPr/>
          <a:lstStyle/>
          <a:p>
            <a:pPr marL="1270000" lvl="0" indent="0">
              <a:buNone/>
            </a:pPr>
            <a:r>
              <a:rPr sz="2000" b="1"/>
              <a:t>Important</a:t>
            </a:r>
          </a:p>
          <a:p>
            <a:pPr marL="1270000" lvl="0" indent="0">
              <a:buNone/>
            </a:pPr>
            <a:r>
              <a:rPr sz="2000"/>
              <a:t>Des syndémies qui semblent globales, car liées par des maladies, des espaces, des temporalités ou des contextes syndémogènes sont en réalité uniques et dépendantes des lieux, temporalités, et agencements de maladies des individus.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Les biologies étant locales, les syndémies ne peuvent que l’être aussi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Le concept de </a:t>
            </a:r>
            <a:r>
              <a:rPr b="1"/>
              <a:t>biologies locales</a:t>
            </a:r>
            <a:r>
              <a:t> a été introduit par Margaret Lock pour expliquer les variations dans les symptômes et langages de la ménopause (Lock and Kaufert 2001)</a:t>
            </a:r>
          </a:p>
          <a:p>
            <a:pPr lvl="0"/>
            <a:r>
              <a:t>Les corps qui composent ces biologies locales sont le produit d’interactions constantes des facteurs sociaux, culturaux, et biologiques </a:t>
            </a:r>
            <a:r>
              <a:rPr b="1"/>
              <a:t>au sein desquelles le social et le biologique sont mutuellement constitutifs.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Incarnation du social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t>L’</a:t>
            </a:r>
            <a:r>
              <a:rPr b="1"/>
              <a:t>épigénétique</a:t>
            </a:r>
            <a:r>
              <a:t>, le </a:t>
            </a:r>
            <a:r>
              <a:rPr b="1"/>
              <a:t>microbiome</a:t>
            </a:r>
            <a:r>
              <a:t>, et la </a:t>
            </a:r>
            <a:r>
              <a:rPr b="1"/>
              <a:t>plasticité cérébrale</a:t>
            </a:r>
            <a:r>
              <a:t> sont des voies potentielles d’incarnation du social ; du lien entre le contexte social et les biologies humaines situées (Singer, Bulled, and Leatherman 2022)</a:t>
            </a:r>
          </a:p>
          <a:p>
            <a:pPr lvl="0"/>
            <a:r>
              <a:t>Alors que de nombreux processus biologiques sont universels, les expériences incarnées individuelles de ces processus, dues aux biologies locales, sont contingentes des contextes sociaux, environnementaux et politiques dans lesquels les individus vivent.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Il n’y a vraiment pas de syndémie globale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270000" lvl="0" indent="0">
              <a:buNone/>
            </a:pPr>
            <a:r>
              <a:rPr sz="2000" b="1"/>
              <a:t>Important</a:t>
            </a:r>
          </a:p>
          <a:p>
            <a:pPr marL="1270000" lvl="0" indent="0">
              <a:buNone/>
            </a:pPr>
            <a:r>
              <a:rPr sz="2000"/>
              <a:t>Puisque les corps et les biologies des individus qui composent une syndémie sont toujours locaux — façonnés par des processus historiques, des contingences environnementales, et des histoires personnelles qui ne peuvent être comprises que localement — toute interaction syndémique ne peut être que locale.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Partie II : de la nécessité d’une approche transdisciplinaire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Abolir les frontières entre disciplines et formes de savoir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Partie I : une introduction aux syndémies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lvl="0"/>
            <a:r>
              <a:t>La transdisciplinarité intègre les sciences naturelles, sociales et de santé dans un contexte de sciences humaines et, ce faisant, transcende leurs limites respectives (Choi and Pak 2006)</a:t>
            </a:r>
          </a:p>
          <a:p>
            <a:pPr lvl="0"/>
            <a:r>
              <a:t>Pour Jahn, Bergmann, and Keil (2012), la transdisciplinarité est une méthode de recherche </a:t>
            </a:r>
            <a:r>
              <a:rPr b="1"/>
              <a:t>critique</a:t>
            </a:r>
            <a:r>
              <a:t> et </a:t>
            </a:r>
            <a:r>
              <a:rPr b="1"/>
              <a:t>autoréflexive</a:t>
            </a:r>
            <a:r>
              <a:t> qui met en lien le sociétal avec des problèmes scientifiques. Elle produit de nouvelles connaissances en intégrant différentes perspectives scientifiques et extra scientifiques en vue de contribuer à la fois au progrès social et scientifique.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Tentative de définition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270000" lvl="0" indent="0">
              <a:buNone/>
            </a:pPr>
            <a:r>
              <a:rPr sz="2000" b="1"/>
              <a:t>Définition de travail inspirée des définitions précédentes et de la revue de portée de Sell et al. (2022)</a:t>
            </a:r>
          </a:p>
          <a:p>
            <a:pPr marL="1270000" lvl="0" indent="0">
              <a:buNone/>
            </a:pPr>
            <a:r>
              <a:rPr sz="2000"/>
              <a:t>Au vu de tout cela, la transdisciplinarité peut être définie comme visant à traverser (</a:t>
            </a:r>
            <a:r>
              <a:rPr sz="2000" i="1"/>
              <a:t>trans-</a:t>
            </a:r>
            <a:r>
              <a:rPr sz="2000"/>
              <a:t>) les frontières entre les disciplines. Ce faisant, </a:t>
            </a:r>
            <a:r>
              <a:rPr sz="2000" b="1"/>
              <a:t>elle dissout les barrières traditionnellement établies entre les différentes formes de savoir et les différentes disciplines</a:t>
            </a:r>
            <a:r>
              <a:rPr sz="2000"/>
              <a:t>, en croisant les paradigmes disciplinaires et en intégrant les connaissances et perspectives des sources scientifiques et non- scientifiques en vue de faire avancer à la fois la science et la société.</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Multidisciplinarité, interdisciplinarité, et transdisciplinarité (Choi and Pak 2006)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Dans la multidisciplinarité, chaque discipline reste dans ses frontières et son domaine d’expertise</a:t>
            </a:r>
          </a:p>
          <a:p>
            <a:pPr lvl="0"/>
            <a:r>
              <a:t>L’interdisciplinarité vise à réaliser une synthèse cohérente entre les disciplines</a:t>
            </a:r>
          </a:p>
          <a:p>
            <a:pPr lvl="0"/>
            <a:r>
              <a:t>La transdisciplinarité cherche à transcender ces frontières pour produire de nouvelles théories et outils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ormAutofit fontScale="90000"/>
          </a:bodyPr>
          <a:lstStyle/>
          <a:p>
            <a:pPr marL="0" lvl="0" indent="0">
              <a:buNone/>
            </a:pPr>
            <a:r>
              <a:t>La co-construction des savoirs entre les mondes scientifiques et non scientifiques est au cœur de la transdisciplinarité</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La transdisciplinarité cherche à faire disparaître les frontières entre les différents types de savoir</a:t>
            </a:r>
          </a:p>
          <a:p>
            <a:pPr lvl="0"/>
            <a:r>
              <a:t>Cela concerne tant les disciplines scientifiques entre elles qu’entre le scientifique et le non-scientifique (personnes concernées, monde associatif, monde militant, monde politique…)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Deux modes de production du savoir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lvl="0" indent="0">
              <a:buNone/>
            </a:pPr>
            <a:r>
              <a:t>Gibbons et al. (1994) ont décrit une tension entre deux modes de production du savoir en sciences : le </a:t>
            </a:r>
            <a:r>
              <a:rPr b="1"/>
              <a:t>Mode 1</a:t>
            </a:r>
            <a:r>
              <a:t> et le </a:t>
            </a:r>
            <a:r>
              <a:rPr b="1"/>
              <a:t>Mode 2</a:t>
            </a:r>
          </a:p>
          <a:p>
            <a:pPr lvl="0"/>
            <a:r>
              <a:t>Le Mode 1 consiste en l’ancien paradigme de production de savoir, inscrit dans une discipline, et principalement intéressé dans le fait de conduire des expériences pour tester des théories. Les scientifiques opèrent de manière autonome et ne doivent des comptes qu’à leur université ou à leur source de financement. L’objectif est de produire des </a:t>
            </a:r>
            <a:r>
              <a:rPr b="1"/>
              <a:t>théories à portée universelle</a:t>
            </a:r>
            <a:r>
              <a:t>.</a:t>
            </a:r>
          </a:p>
          <a:p>
            <a:pPr lvl="0"/>
            <a:r>
              <a:t>Le Mode 2, est décrit comme un nouveau paradigme de production de savoir, </a:t>
            </a:r>
            <a:r>
              <a:rPr b="1"/>
              <a:t>collaboratif et transparent</a:t>
            </a:r>
            <a:r>
              <a:t>, orienté sur la </a:t>
            </a:r>
            <a:r>
              <a:rPr b="1"/>
              <a:t>résolution de problème</a:t>
            </a:r>
            <a:r>
              <a:t> plutôt que sur la théorie, </a:t>
            </a:r>
            <a:r>
              <a:rPr b="1"/>
              <a:t>socialement situé</a:t>
            </a:r>
            <a:r>
              <a:t>, et au sein duquel la </a:t>
            </a:r>
            <a:r>
              <a:rPr b="1"/>
              <a:t>responsabilité</a:t>
            </a:r>
            <a:r>
              <a:t> des scientifiques est multiple : université, société, parties preneuses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Partie III : exemples pratiques issus de ma thèse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Histoire et définition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Co-construction des connaissances et adaptation locale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Seulement deux études belges sur le sujet (Nostlinger et al. 2020; Van den Berghe, Nöstlinger, and Laga 2014)</a:t>
            </a:r>
          </a:p>
          <a:p>
            <a:pPr lvl="0"/>
            <a:r>
              <a:t>Une seule étude sur les HSH transgenres ; 0 en Europe à travers ce prisme</a:t>
            </a:r>
          </a:p>
          <a:p>
            <a:pPr lvl="0"/>
            <a:r>
              <a:t>Littérature dominée par les USA ; différences majeures de contexte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655896" name="Tableau 75655895"/>
          <p:cNvGraphicFramePr>
            <a:graphicFrameLocks noGrp="1"/>
          </p:cNvGraphicFramePr>
          <p:nvPr>
            <p:extLst>
              <p:ext uri="{D42A27DB-BD31-4B8C-83A1-F6EECF244321}">
                <p14:modId xmlns:p14="http://schemas.microsoft.com/office/powerpoint/2010/main" val="1131596694"/>
              </p:ext>
            </p:extLst>
          </p:nvPr>
        </p:nvGraphicFramePr>
        <p:xfrm>
          <a:off x="4969292" y="652693"/>
          <a:ext cx="3979215" cy="3943888"/>
        </p:xfrm>
        <a:graphic>
          <a:graphicData uri="http://schemas.openxmlformats.org/drawingml/2006/table">
            <a:tbl>
              <a:tblPr/>
              <a:tblGrid>
                <a:gridCol w="1808736">
                  <a:extLst>
                    <a:ext uri="{9D8B030D-6E8A-4147-A177-3AD203B41FA5}">
                      <a16:colId xmlns:a16="http://schemas.microsoft.com/office/drawing/2014/main" val="20000"/>
                    </a:ext>
                  </a:extLst>
                </a:gridCol>
                <a:gridCol w="723493">
                  <a:extLst>
                    <a:ext uri="{9D8B030D-6E8A-4147-A177-3AD203B41FA5}">
                      <a16:colId xmlns:a16="http://schemas.microsoft.com/office/drawing/2014/main" val="20001"/>
                    </a:ext>
                  </a:extLst>
                </a:gridCol>
                <a:gridCol w="723493">
                  <a:extLst>
                    <a:ext uri="{9D8B030D-6E8A-4147-A177-3AD203B41FA5}">
                      <a16:colId xmlns:a16="http://schemas.microsoft.com/office/drawing/2014/main" val="20002"/>
                    </a:ext>
                  </a:extLst>
                </a:gridCol>
                <a:gridCol w="723493">
                  <a:extLst>
                    <a:ext uri="{9D8B030D-6E8A-4147-A177-3AD203B41FA5}">
                      <a16:colId xmlns:a16="http://schemas.microsoft.com/office/drawing/2014/main" val="20003"/>
                    </a:ext>
                  </a:extLst>
                </a:gridCol>
              </a:tblGrid>
              <a:tr h="366993">
                <a:tc>
                  <a:txBody>
                    <a:bodyPr/>
                    <a:lstStyle/>
                    <a:p>
                      <a:pPr marL="63500" marR="63500" algn="l">
                        <a:lnSpc>
                          <a:spcPct val="100000"/>
                        </a:lnSpc>
                        <a:spcBef>
                          <a:spcPts val="500"/>
                        </a:spcBef>
                        <a:spcAft>
                          <a:spcPts val="500"/>
                        </a:spcAft>
                        <a:buNone/>
                      </a:pPr>
                      <a:r>
                        <a:rPr sz="800" b="1" i="0" u="none" cap="none">
                          <a:solidFill>
                            <a:srgbClr val="000000">
                              <a:alpha val="100000"/>
                            </a:srgbClr>
                          </a:solidFill>
                          <a:latin typeface="Arial"/>
                          <a:cs typeface="Arial"/>
                          <a:sym typeface="Arial"/>
                        </a:rPr>
                        <a:t>Problèmes retenus</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Important</a:t>
                      </a:r>
                      <a:r>
                        <a:rPr sz="800" b="1" i="0" u="none" cap="none" baseline="40000">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Très important</a:t>
                      </a:r>
                      <a:r>
                        <a:rPr sz="800" b="1" i="0" u="none" cap="none" baseline="40000">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800" b="1" i="0" u="none" cap="none" dirty="0">
                          <a:solidFill>
                            <a:srgbClr val="000000">
                              <a:alpha val="100000"/>
                            </a:srgbClr>
                          </a:solidFill>
                          <a:latin typeface="Arial"/>
                          <a:cs typeface="Arial"/>
                          <a:sym typeface="Arial"/>
                        </a:rPr>
                        <a:t>Classement</a:t>
                      </a:r>
                      <a:r>
                        <a:rPr sz="800" b="1" i="0" u="none" cap="none" baseline="40000" dirty="0">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228941">
                <a:tc>
                  <a:txBody>
                    <a:bodyPr/>
                    <a:lstStyle/>
                    <a:p>
                      <a:pPr marL="63500" marR="63500" algn="l">
                        <a:lnSpc>
                          <a:spcPct val="100000"/>
                        </a:lnSpc>
                        <a:spcBef>
                          <a:spcPts val="500"/>
                        </a:spcBef>
                        <a:spcAft>
                          <a:spcPts val="500"/>
                        </a:spcAft>
                        <a:buNone/>
                      </a:pPr>
                      <a:r>
                        <a:rPr sz="800" b="0" i="0" u="none" cap="none">
                          <a:solidFill>
                            <a:srgbClr val="000000">
                              <a:alpha val="100000"/>
                            </a:srgbClr>
                          </a:solidFill>
                          <a:latin typeface="Arial"/>
                          <a:cs typeface="Arial"/>
                          <a:sym typeface="Arial"/>
                        </a:rPr>
                        <a:t>Faible estime de soi</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dirty="0">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CAE7B9">
                        <a:alpha val="100000"/>
                      </a:srgbClr>
                    </a:solidFill>
                  </a:tcPr>
                </a:tc>
                <a:extLst>
                  <a:ext uri="{0D108BD9-81ED-4DB2-BD59-A6C34878D82A}">
                    <a16:rowId xmlns:a16="http://schemas.microsoft.com/office/drawing/2014/main" val="10001"/>
                  </a:ext>
                </a:extLst>
              </a:tr>
              <a:tr h="228941">
                <a:tc>
                  <a:txBody>
                    <a:bodyPr/>
                    <a:lstStyle/>
                    <a:p>
                      <a:pPr marL="63500" marR="63500" algn="l">
                        <a:lnSpc>
                          <a:spcPct val="100000"/>
                        </a:lnSpc>
                        <a:spcBef>
                          <a:spcPts val="500"/>
                        </a:spcBef>
                        <a:spcAft>
                          <a:spcPts val="500"/>
                        </a:spcAft>
                        <a:buNone/>
                      </a:pPr>
                      <a:r>
                        <a:rPr sz="800" b="1" i="0" u="none" cap="none">
                          <a:solidFill>
                            <a:srgbClr val="000000">
                              <a:alpha val="100000"/>
                            </a:srgbClr>
                          </a:solidFill>
                          <a:latin typeface="Arial"/>
                          <a:cs typeface="Arial"/>
                          <a:sym typeface="Arial"/>
                        </a:rPr>
                        <a:t>Solitude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2"/>
                  </a:ext>
                </a:extLst>
              </a:tr>
              <a:tr h="295544">
                <a:tc>
                  <a:txBody>
                    <a:bodyPr/>
                    <a:lstStyle/>
                    <a:p>
                      <a:pPr marL="63500" marR="63500" algn="l">
                        <a:lnSpc>
                          <a:spcPct val="100000"/>
                        </a:lnSpc>
                        <a:spcBef>
                          <a:spcPts val="500"/>
                        </a:spcBef>
                        <a:spcAft>
                          <a:spcPts val="500"/>
                        </a:spcAft>
                        <a:buNone/>
                      </a:pPr>
                      <a:r>
                        <a:rPr sz="800" b="0" i="0" u="none" cap="none" dirty="0" err="1">
                          <a:solidFill>
                            <a:srgbClr val="000000">
                              <a:alpha val="100000"/>
                            </a:srgbClr>
                          </a:solidFill>
                          <a:latin typeface="Arial"/>
                          <a:cs typeface="Arial"/>
                          <a:sym typeface="Arial"/>
                        </a:rPr>
                        <a:t>Comportements</a:t>
                      </a:r>
                      <a:r>
                        <a:rPr sz="800" b="0" i="0" u="none" cap="none" dirty="0">
                          <a:solidFill>
                            <a:srgbClr val="000000">
                              <a:alpha val="100000"/>
                            </a:srgbClr>
                          </a:solidFill>
                          <a:latin typeface="Arial"/>
                          <a:cs typeface="Arial"/>
                          <a:sym typeface="Arial"/>
                        </a:rPr>
                        <a:t> </a:t>
                      </a:r>
                      <a:r>
                        <a:rPr sz="800" b="0" i="0" u="none" cap="none" dirty="0" err="1">
                          <a:solidFill>
                            <a:srgbClr val="000000">
                              <a:alpha val="100000"/>
                            </a:srgbClr>
                          </a:solidFill>
                          <a:latin typeface="Arial"/>
                          <a:cs typeface="Arial"/>
                          <a:sym typeface="Arial"/>
                        </a:rPr>
                        <a:t>sexuels</a:t>
                      </a:r>
                      <a:r>
                        <a:rPr sz="800" b="0" i="0" u="none" cap="none" dirty="0">
                          <a:solidFill>
                            <a:srgbClr val="000000">
                              <a:alpha val="100000"/>
                            </a:srgbClr>
                          </a:solidFill>
                          <a:latin typeface="Arial"/>
                          <a:cs typeface="Arial"/>
                          <a:sym typeface="Arial"/>
                        </a:rPr>
                        <a:t> à </a:t>
                      </a:r>
                      <a:r>
                        <a:rPr sz="800" b="0" i="0" u="none" cap="none" dirty="0" err="1">
                          <a:solidFill>
                            <a:srgbClr val="000000">
                              <a:alpha val="100000"/>
                            </a:srgbClr>
                          </a:solidFill>
                          <a:latin typeface="Arial"/>
                          <a:cs typeface="Arial"/>
                          <a:sym typeface="Arial"/>
                        </a:rPr>
                        <a:t>risque</a:t>
                      </a:r>
                      <a:endParaRPr sz="800" b="0" i="0" u="none" cap="none" dirty="0">
                        <a:solidFill>
                          <a:srgbClr val="000000">
                            <a:alpha val="100000"/>
                          </a:srgbClr>
                        </a:solidFill>
                        <a:latin typeface="Arial"/>
                        <a:cs typeface="Arial"/>
                        <a:sym typeface="Arial"/>
                      </a:endParaRP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00A7E1">
                        <a:alpha val="100000"/>
                      </a:srgbClr>
                    </a:solidFill>
                  </a:tcPr>
                </a:tc>
                <a:tc>
                  <a:txBody>
                    <a:bodyPr/>
                    <a:lstStyle/>
                    <a:p>
                      <a:pPr marL="63500" marR="63500" algn="r">
                        <a:lnSpc>
                          <a:spcPct val="100000"/>
                        </a:lnSpc>
                        <a:spcBef>
                          <a:spcPts val="500"/>
                        </a:spcBef>
                        <a:spcAft>
                          <a:spcPts val="500"/>
                        </a:spcAft>
                        <a:buNone/>
                      </a:pPr>
                      <a:r>
                        <a:rPr sz="800" b="0" i="0" u="none" cap="none" dirty="0">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00A7E1">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00A7E1">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00A7E1">
                        <a:alpha val="100000"/>
                      </a:srgbClr>
                    </a:solidFill>
                  </a:tcPr>
                </a:tc>
                <a:extLst>
                  <a:ext uri="{0D108BD9-81ED-4DB2-BD59-A6C34878D82A}">
                    <a16:rowId xmlns:a16="http://schemas.microsoft.com/office/drawing/2014/main" val="10003"/>
                  </a:ext>
                </a:extLst>
              </a:tr>
              <a:tr h="228941">
                <a:tc>
                  <a:txBody>
                    <a:bodyPr/>
                    <a:lstStyle/>
                    <a:p>
                      <a:pPr marL="63500" marR="63500" algn="l">
                        <a:lnSpc>
                          <a:spcPct val="100000"/>
                        </a:lnSpc>
                        <a:spcBef>
                          <a:spcPts val="500"/>
                        </a:spcBef>
                        <a:spcAft>
                          <a:spcPts val="500"/>
                        </a:spcAft>
                        <a:buNone/>
                      </a:pPr>
                      <a:r>
                        <a:rPr sz="800" b="0" i="0" u="none" cap="none">
                          <a:solidFill>
                            <a:srgbClr val="000000">
                              <a:alpha val="100000"/>
                            </a:srgbClr>
                          </a:solidFill>
                          <a:latin typeface="Arial"/>
                          <a:cs typeface="Arial"/>
                          <a:sym typeface="Arial"/>
                        </a:rPr>
                        <a:t>Difficultés liées à la migration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4"/>
                  </a:ext>
                </a:extLst>
              </a:tr>
              <a:tr h="341075">
                <a:tc>
                  <a:txBody>
                    <a:bodyPr/>
                    <a:lstStyle/>
                    <a:p>
                      <a:pPr marL="63500" marR="63500" algn="l">
                        <a:lnSpc>
                          <a:spcPct val="100000"/>
                        </a:lnSpc>
                        <a:spcBef>
                          <a:spcPts val="500"/>
                        </a:spcBef>
                        <a:spcAft>
                          <a:spcPts val="500"/>
                        </a:spcAft>
                        <a:buNone/>
                      </a:pPr>
                      <a:r>
                        <a:rPr sz="800" b="0" i="0" u="none" cap="none">
                          <a:solidFill>
                            <a:srgbClr val="000000">
                              <a:alpha val="100000"/>
                            </a:srgbClr>
                          </a:solidFill>
                          <a:latin typeface="Arial"/>
                          <a:cs typeface="Arial"/>
                          <a:sym typeface="Arial"/>
                        </a:rPr>
                        <a:t>Hypersexualisation intra-communautaire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5"/>
                  </a:ext>
                </a:extLst>
              </a:tr>
              <a:tr h="228941">
                <a:tc>
                  <a:txBody>
                    <a:bodyPr/>
                    <a:lstStyle/>
                    <a:p>
                      <a:pPr marL="63500" marR="63500" algn="l">
                        <a:lnSpc>
                          <a:spcPct val="100000"/>
                        </a:lnSpc>
                        <a:spcBef>
                          <a:spcPts val="500"/>
                        </a:spcBef>
                        <a:spcAft>
                          <a:spcPts val="500"/>
                        </a:spcAft>
                        <a:buNone/>
                      </a:pPr>
                      <a:r>
                        <a:rPr sz="800" b="0" i="0" u="none" cap="none">
                          <a:solidFill>
                            <a:srgbClr val="000000">
                              <a:alpha val="100000"/>
                            </a:srgbClr>
                          </a:solidFill>
                          <a:latin typeface="Arial"/>
                          <a:cs typeface="Arial"/>
                          <a:sym typeface="Arial"/>
                        </a:rPr>
                        <a:t>Chemsex</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6"/>
                  </a:ext>
                </a:extLst>
              </a:tr>
              <a:tr h="228941">
                <a:tc>
                  <a:txBody>
                    <a:bodyPr/>
                    <a:lstStyle/>
                    <a:p>
                      <a:pPr marL="63500" marR="63500" algn="l">
                        <a:lnSpc>
                          <a:spcPct val="100000"/>
                        </a:lnSpc>
                        <a:spcBef>
                          <a:spcPts val="500"/>
                        </a:spcBef>
                        <a:spcAft>
                          <a:spcPts val="500"/>
                        </a:spcAft>
                        <a:buNone/>
                      </a:pPr>
                      <a:r>
                        <a:rPr sz="800" b="1" i="0" u="none" cap="none">
                          <a:solidFill>
                            <a:srgbClr val="000000">
                              <a:alpha val="100000"/>
                            </a:srgbClr>
                          </a:solidFill>
                          <a:latin typeface="Arial"/>
                          <a:cs typeface="Arial"/>
                          <a:sym typeface="Arial"/>
                        </a:rPr>
                        <a:t>Hétéronormativité</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extLst>
                  <a:ext uri="{0D108BD9-81ED-4DB2-BD59-A6C34878D82A}">
                    <a16:rowId xmlns:a16="http://schemas.microsoft.com/office/drawing/2014/main" val="10007"/>
                  </a:ext>
                </a:extLst>
              </a:tr>
              <a:tr h="341075">
                <a:tc>
                  <a:txBody>
                    <a:bodyPr/>
                    <a:lstStyle/>
                    <a:p>
                      <a:pPr marL="63500" marR="63500" algn="l">
                        <a:lnSpc>
                          <a:spcPct val="100000"/>
                        </a:lnSpc>
                        <a:spcBef>
                          <a:spcPts val="500"/>
                        </a:spcBef>
                        <a:spcAft>
                          <a:spcPts val="500"/>
                        </a:spcAft>
                        <a:buNone/>
                      </a:pPr>
                      <a:r>
                        <a:rPr sz="800" b="0" i="0" u="none" cap="none">
                          <a:solidFill>
                            <a:srgbClr val="000000">
                              <a:alpha val="100000"/>
                            </a:srgbClr>
                          </a:solidFill>
                          <a:latin typeface="Arial"/>
                          <a:cs typeface="Arial"/>
                          <a:sym typeface="Arial"/>
                        </a:rPr>
                        <a:t>Pressions patriarcales sur la masculinité</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dirty="0">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8"/>
                  </a:ext>
                </a:extLst>
              </a:tr>
              <a:tr h="295544">
                <a:tc>
                  <a:txBody>
                    <a:bodyPr/>
                    <a:lstStyle/>
                    <a:p>
                      <a:pPr marL="63500" marR="63500" algn="l">
                        <a:lnSpc>
                          <a:spcPct val="100000"/>
                        </a:lnSpc>
                        <a:spcBef>
                          <a:spcPts val="500"/>
                        </a:spcBef>
                        <a:spcAft>
                          <a:spcPts val="500"/>
                        </a:spcAft>
                        <a:buNone/>
                      </a:pPr>
                      <a:r>
                        <a:rPr sz="800" b="0" i="0" u="none" cap="none">
                          <a:solidFill>
                            <a:srgbClr val="000000">
                              <a:alpha val="100000"/>
                            </a:srgbClr>
                          </a:solidFill>
                          <a:latin typeface="Arial"/>
                          <a:cs typeface="Arial"/>
                          <a:sym typeface="Arial"/>
                        </a:rPr>
                        <a:t>Problèmes d'usage de substance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9"/>
                  </a:ext>
                </a:extLst>
              </a:tr>
              <a:tr h="228941">
                <a:tc>
                  <a:txBody>
                    <a:bodyPr/>
                    <a:lstStyle/>
                    <a:p>
                      <a:pPr marL="63500" marR="63500" algn="l">
                        <a:lnSpc>
                          <a:spcPct val="100000"/>
                        </a:lnSpc>
                        <a:spcBef>
                          <a:spcPts val="500"/>
                        </a:spcBef>
                        <a:spcAft>
                          <a:spcPts val="500"/>
                        </a:spcAft>
                        <a:buNone/>
                      </a:pPr>
                      <a:r>
                        <a:rPr sz="800" b="0" i="0" u="none" cap="none">
                          <a:solidFill>
                            <a:srgbClr val="000000">
                              <a:alpha val="100000"/>
                            </a:srgbClr>
                          </a:solidFill>
                          <a:latin typeface="Arial"/>
                          <a:cs typeface="Arial"/>
                          <a:sym typeface="Arial"/>
                        </a:rPr>
                        <a:t>Âgisme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extLst>
                  <a:ext uri="{0D108BD9-81ED-4DB2-BD59-A6C34878D82A}">
                    <a16:rowId xmlns:a16="http://schemas.microsoft.com/office/drawing/2014/main" val="10010"/>
                  </a:ext>
                </a:extLst>
              </a:tr>
              <a:tr h="228941">
                <a:tc>
                  <a:txBody>
                    <a:bodyPr/>
                    <a:lstStyle/>
                    <a:p>
                      <a:pPr marL="63500" marR="63500" algn="l">
                        <a:lnSpc>
                          <a:spcPct val="100000"/>
                        </a:lnSpc>
                        <a:spcBef>
                          <a:spcPts val="500"/>
                        </a:spcBef>
                        <a:spcAft>
                          <a:spcPts val="500"/>
                        </a:spcAft>
                        <a:buNone/>
                      </a:pPr>
                      <a:r>
                        <a:rPr sz="800" b="1" i="0" u="none" cap="none">
                          <a:solidFill>
                            <a:srgbClr val="000000">
                              <a:alpha val="100000"/>
                            </a:srgbClr>
                          </a:solidFill>
                          <a:latin typeface="Arial"/>
                          <a:cs typeface="Arial"/>
                          <a:sym typeface="Arial"/>
                        </a:rPr>
                        <a:t>Faible soutien social</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11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11"/>
                  </a:ext>
                </a:extLst>
              </a:tr>
              <a:tr h="228941">
                <a:tc>
                  <a:txBody>
                    <a:bodyPr/>
                    <a:lstStyle/>
                    <a:p>
                      <a:pPr marL="63500" marR="63500" algn="l">
                        <a:lnSpc>
                          <a:spcPct val="100000"/>
                        </a:lnSpc>
                        <a:spcBef>
                          <a:spcPts val="500"/>
                        </a:spcBef>
                        <a:spcAft>
                          <a:spcPts val="500"/>
                        </a:spcAft>
                        <a:buNone/>
                      </a:pPr>
                      <a:r>
                        <a:rPr sz="800" b="0" i="0" u="none" cap="none">
                          <a:solidFill>
                            <a:srgbClr val="000000">
                              <a:alpha val="100000"/>
                            </a:srgbClr>
                          </a:solidFill>
                          <a:latin typeface="Arial"/>
                          <a:cs typeface="Arial"/>
                          <a:sym typeface="Arial"/>
                        </a:rPr>
                        <a:t>VIH</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0" i="0" u="none" cap="none">
                          <a:solidFill>
                            <a:srgbClr val="000000">
                              <a:alpha val="100000"/>
                            </a:srgbClr>
                          </a:solidFill>
                          <a:latin typeface="Arial"/>
                          <a:cs typeface="Arial"/>
                          <a:sym typeface="Arial"/>
                        </a:rPr>
                        <a:t>12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12"/>
                  </a:ext>
                </a:extLst>
              </a:tr>
              <a:tr h="228941">
                <a:tc>
                  <a:txBody>
                    <a:bodyPr/>
                    <a:lstStyle/>
                    <a:p>
                      <a:pPr marL="63500" marR="63500" algn="l">
                        <a:lnSpc>
                          <a:spcPct val="100000"/>
                        </a:lnSpc>
                        <a:spcBef>
                          <a:spcPts val="500"/>
                        </a:spcBef>
                        <a:spcAft>
                          <a:spcPts val="500"/>
                        </a:spcAft>
                        <a:buNone/>
                      </a:pPr>
                      <a:r>
                        <a:rPr sz="800" b="1" i="0" u="none" cap="none">
                          <a:solidFill>
                            <a:srgbClr val="000000">
                              <a:alpha val="100000"/>
                            </a:srgbClr>
                          </a:solidFill>
                          <a:latin typeface="Arial"/>
                          <a:cs typeface="Arial"/>
                          <a:sym typeface="Arial"/>
                        </a:rPr>
                        <a:t>Dépression</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1"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800" b="1" i="0" u="none" cap="none" dirty="0">
                          <a:solidFill>
                            <a:srgbClr val="000000">
                              <a:alpha val="100000"/>
                            </a:srgbClr>
                          </a:solidFill>
                          <a:latin typeface="Arial"/>
                          <a:cs typeface="Arial"/>
                          <a:sym typeface="Arial"/>
                        </a:rPr>
                        <a:t>13</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CAE7B9">
                        <a:alpha val="100000"/>
                      </a:srgbClr>
                    </a:solidFill>
                  </a:tcPr>
                </a:tc>
                <a:extLst>
                  <a:ext uri="{0D108BD9-81ED-4DB2-BD59-A6C34878D82A}">
                    <a16:rowId xmlns:a16="http://schemas.microsoft.com/office/drawing/2014/main" val="10013"/>
                  </a:ext>
                </a:extLst>
              </a:tr>
            </a:tbl>
          </a:graphicData>
        </a:graphic>
      </p:graphicFrame>
      <p:graphicFrame>
        <p:nvGraphicFramePr>
          <p:cNvPr id="278169300" name="Tableau 278169299"/>
          <p:cNvGraphicFramePr>
            <a:graphicFrameLocks noGrp="1"/>
          </p:cNvGraphicFramePr>
          <p:nvPr>
            <p:extLst>
              <p:ext uri="{D42A27DB-BD31-4B8C-83A1-F6EECF244321}">
                <p14:modId xmlns:p14="http://schemas.microsoft.com/office/powerpoint/2010/main" val="1616241604"/>
              </p:ext>
            </p:extLst>
          </p:nvPr>
        </p:nvGraphicFramePr>
        <p:xfrm>
          <a:off x="119816" y="652693"/>
          <a:ext cx="3667060" cy="3700700"/>
        </p:xfrm>
        <a:graphic>
          <a:graphicData uri="http://schemas.openxmlformats.org/drawingml/2006/table">
            <a:tbl>
              <a:tblPr/>
              <a:tblGrid>
                <a:gridCol w="1666846">
                  <a:extLst>
                    <a:ext uri="{9D8B030D-6E8A-4147-A177-3AD203B41FA5}">
                      <a16:colId xmlns:a16="http://schemas.microsoft.com/office/drawing/2014/main" val="20000"/>
                    </a:ext>
                  </a:extLst>
                </a:gridCol>
                <a:gridCol w="666738">
                  <a:extLst>
                    <a:ext uri="{9D8B030D-6E8A-4147-A177-3AD203B41FA5}">
                      <a16:colId xmlns:a16="http://schemas.microsoft.com/office/drawing/2014/main" val="20001"/>
                    </a:ext>
                  </a:extLst>
                </a:gridCol>
                <a:gridCol w="666738">
                  <a:extLst>
                    <a:ext uri="{9D8B030D-6E8A-4147-A177-3AD203B41FA5}">
                      <a16:colId xmlns:a16="http://schemas.microsoft.com/office/drawing/2014/main" val="20002"/>
                    </a:ext>
                  </a:extLst>
                </a:gridCol>
                <a:gridCol w="666738">
                  <a:extLst>
                    <a:ext uri="{9D8B030D-6E8A-4147-A177-3AD203B41FA5}">
                      <a16:colId xmlns:a16="http://schemas.microsoft.com/office/drawing/2014/main" val="20003"/>
                    </a:ext>
                  </a:extLst>
                </a:gridCol>
              </a:tblGrid>
              <a:tr h="340975">
                <a:tc>
                  <a:txBody>
                    <a:bodyPr/>
                    <a:lstStyle/>
                    <a:p>
                      <a:pPr marL="63500" marR="63500" algn="l">
                        <a:lnSpc>
                          <a:spcPct val="100000"/>
                        </a:lnSpc>
                        <a:spcBef>
                          <a:spcPts val="500"/>
                        </a:spcBef>
                        <a:spcAft>
                          <a:spcPts val="500"/>
                        </a:spcAft>
                        <a:buNone/>
                      </a:pPr>
                      <a:r>
                        <a:rPr sz="700" b="1" i="0" u="none" cap="none">
                          <a:solidFill>
                            <a:srgbClr val="000000">
                              <a:alpha val="100000"/>
                            </a:srgbClr>
                          </a:solidFill>
                          <a:latin typeface="Arial"/>
                          <a:cs typeface="Arial"/>
                          <a:sym typeface="Arial"/>
                        </a:rPr>
                        <a:t>Problèmes retenus</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Important</a:t>
                      </a:r>
                      <a:r>
                        <a:rPr sz="700" b="1" i="0" u="none" cap="none" baseline="40000">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Très important</a:t>
                      </a:r>
                      <a:r>
                        <a:rPr sz="700" b="1" i="0" u="none" cap="none" baseline="40000">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Classement</a:t>
                      </a:r>
                      <a:r>
                        <a:rPr sz="700" b="1" i="0" u="none" cap="none" baseline="40000">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40975">
                <a:tc>
                  <a:txBody>
                    <a:bodyPr/>
                    <a:lstStyle/>
                    <a:p>
                      <a:pPr marL="63500" marR="63500" algn="l">
                        <a:lnSpc>
                          <a:spcPct val="100000"/>
                        </a:lnSpc>
                        <a:spcBef>
                          <a:spcPts val="500"/>
                        </a:spcBef>
                        <a:spcAft>
                          <a:spcPts val="500"/>
                        </a:spcAft>
                        <a:buNone/>
                      </a:pPr>
                      <a:r>
                        <a:rPr sz="700" b="0" i="0" u="none" cap="none" dirty="0" err="1">
                          <a:solidFill>
                            <a:srgbClr val="000000">
                              <a:alpha val="100000"/>
                            </a:srgbClr>
                          </a:solidFill>
                          <a:latin typeface="Arial"/>
                          <a:cs typeface="Arial"/>
                          <a:sym typeface="Arial"/>
                        </a:rPr>
                        <a:t>Comportements</a:t>
                      </a:r>
                      <a:r>
                        <a:rPr sz="700" b="0" i="0" u="none" cap="none" dirty="0">
                          <a:solidFill>
                            <a:srgbClr val="000000">
                              <a:alpha val="100000"/>
                            </a:srgbClr>
                          </a:solidFill>
                          <a:latin typeface="Arial"/>
                          <a:cs typeface="Arial"/>
                          <a:sym typeface="Arial"/>
                        </a:rPr>
                        <a:t> et/</a:t>
                      </a:r>
                      <a:r>
                        <a:rPr sz="700" b="0" i="0" u="none" cap="none" dirty="0" err="1">
                          <a:solidFill>
                            <a:srgbClr val="000000">
                              <a:alpha val="100000"/>
                            </a:srgbClr>
                          </a:solidFill>
                          <a:latin typeface="Arial"/>
                          <a:cs typeface="Arial"/>
                          <a:sym typeface="Arial"/>
                        </a:rPr>
                        <a:t>ou</a:t>
                      </a:r>
                      <a:r>
                        <a:rPr sz="700" b="0" i="0" u="none" cap="none" dirty="0">
                          <a:solidFill>
                            <a:srgbClr val="000000">
                              <a:alpha val="100000"/>
                            </a:srgbClr>
                          </a:solidFill>
                          <a:latin typeface="Arial"/>
                          <a:cs typeface="Arial"/>
                          <a:sym typeface="Arial"/>
                        </a:rPr>
                        <a:t> </a:t>
                      </a:r>
                      <a:r>
                        <a:rPr sz="700" b="0" i="0" u="none" cap="none" dirty="0" err="1">
                          <a:solidFill>
                            <a:srgbClr val="000000">
                              <a:alpha val="100000"/>
                            </a:srgbClr>
                          </a:solidFill>
                          <a:latin typeface="Arial"/>
                          <a:cs typeface="Arial"/>
                          <a:sym typeface="Arial"/>
                        </a:rPr>
                        <a:t>tentatives</a:t>
                      </a:r>
                      <a:r>
                        <a:rPr sz="700" b="0" i="0" u="none" cap="none" dirty="0">
                          <a:solidFill>
                            <a:srgbClr val="000000">
                              <a:alpha val="100000"/>
                            </a:srgbClr>
                          </a:solidFill>
                          <a:latin typeface="Arial"/>
                          <a:cs typeface="Arial"/>
                          <a:sym typeface="Arial"/>
                        </a:rPr>
                        <a:t> de suicide</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00A7E1">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00A7E1">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00A7E1">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00A7E1">
                        <a:alpha val="100000"/>
                      </a:srgbClr>
                    </a:solidFill>
                  </a:tcPr>
                </a:tc>
                <a:extLst>
                  <a:ext uri="{0D108BD9-81ED-4DB2-BD59-A6C34878D82A}">
                    <a16:rowId xmlns:a16="http://schemas.microsoft.com/office/drawing/2014/main" val="10001"/>
                  </a:ext>
                </a:extLst>
              </a:tr>
              <a:tr h="217324">
                <a:tc>
                  <a:txBody>
                    <a:bodyPr/>
                    <a:lstStyle/>
                    <a:p>
                      <a:pPr marL="63500" marR="63500" algn="l">
                        <a:lnSpc>
                          <a:spcPct val="100000"/>
                        </a:lnSpc>
                        <a:spcBef>
                          <a:spcPts val="500"/>
                        </a:spcBef>
                        <a:spcAft>
                          <a:spcPts val="500"/>
                        </a:spcAft>
                        <a:buNone/>
                      </a:pPr>
                      <a:r>
                        <a:rPr sz="700" b="1" i="0" u="none" cap="none">
                          <a:solidFill>
                            <a:srgbClr val="000000">
                              <a:alpha val="100000"/>
                            </a:srgbClr>
                          </a:solidFill>
                          <a:latin typeface="Arial"/>
                          <a:cs typeface="Arial"/>
                          <a:sym typeface="Arial"/>
                        </a:rPr>
                        <a:t>Dépression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extLst>
                  <a:ext uri="{0D108BD9-81ED-4DB2-BD59-A6C34878D82A}">
                    <a16:rowId xmlns:a16="http://schemas.microsoft.com/office/drawing/2014/main" val="10002"/>
                  </a:ext>
                </a:extLst>
              </a:tr>
              <a:tr h="217324">
                <a:tc>
                  <a:txBody>
                    <a:bodyPr/>
                    <a:lstStyle/>
                    <a:p>
                      <a:pPr marL="63500" marR="63500" algn="l">
                        <a:lnSpc>
                          <a:spcPct val="100000"/>
                        </a:lnSpc>
                        <a:spcBef>
                          <a:spcPts val="500"/>
                        </a:spcBef>
                        <a:spcAft>
                          <a:spcPts val="500"/>
                        </a:spcAft>
                        <a:buNone/>
                      </a:pPr>
                      <a:r>
                        <a:rPr sz="700" b="0" i="0" u="none" cap="none">
                          <a:solidFill>
                            <a:srgbClr val="000000">
                              <a:alpha val="100000"/>
                            </a:srgbClr>
                          </a:solidFill>
                          <a:latin typeface="Arial"/>
                          <a:cs typeface="Arial"/>
                          <a:sym typeface="Arial"/>
                        </a:rPr>
                        <a:t>Transphobie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00A7E1">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00A7E1">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00A7E1">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00A7E1">
                        <a:alpha val="100000"/>
                      </a:srgbClr>
                    </a:solidFill>
                  </a:tcPr>
                </a:tc>
                <a:extLst>
                  <a:ext uri="{0D108BD9-81ED-4DB2-BD59-A6C34878D82A}">
                    <a16:rowId xmlns:a16="http://schemas.microsoft.com/office/drawing/2014/main" val="10003"/>
                  </a:ext>
                </a:extLst>
              </a:tr>
              <a:tr h="340975">
                <a:tc>
                  <a:txBody>
                    <a:bodyPr/>
                    <a:lstStyle/>
                    <a:p>
                      <a:pPr marL="63500" marR="63500" algn="l">
                        <a:lnSpc>
                          <a:spcPct val="100000"/>
                        </a:lnSpc>
                        <a:spcBef>
                          <a:spcPts val="500"/>
                        </a:spcBef>
                        <a:spcAft>
                          <a:spcPts val="500"/>
                        </a:spcAft>
                        <a:buNone/>
                      </a:pPr>
                      <a:r>
                        <a:rPr sz="700" b="0" i="0" u="none" cap="none">
                          <a:solidFill>
                            <a:srgbClr val="000000">
                              <a:alpha val="100000"/>
                            </a:srgbClr>
                          </a:solidFill>
                          <a:latin typeface="Arial"/>
                          <a:cs typeface="Arial"/>
                          <a:sym typeface="Arial"/>
                        </a:rPr>
                        <a:t>Non-reconnaissance de l'identité (deadname, mégenrage)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4"/>
                  </a:ext>
                </a:extLst>
              </a:tr>
              <a:tr h="340975">
                <a:tc>
                  <a:txBody>
                    <a:bodyPr/>
                    <a:lstStyle/>
                    <a:p>
                      <a:pPr marL="63500" marR="63500" algn="l">
                        <a:lnSpc>
                          <a:spcPct val="100000"/>
                        </a:lnSpc>
                        <a:spcBef>
                          <a:spcPts val="500"/>
                        </a:spcBef>
                        <a:spcAft>
                          <a:spcPts val="500"/>
                        </a:spcAft>
                        <a:buNone/>
                      </a:pPr>
                      <a:r>
                        <a:rPr sz="700" b="0" i="0" u="none" cap="none" dirty="0" err="1">
                          <a:solidFill>
                            <a:srgbClr val="000000">
                              <a:alpha val="100000"/>
                            </a:srgbClr>
                          </a:solidFill>
                          <a:latin typeface="Arial"/>
                          <a:cs typeface="Arial"/>
                          <a:sym typeface="Arial"/>
                        </a:rPr>
                        <a:t>Méconnaissance</a:t>
                      </a:r>
                      <a:r>
                        <a:rPr sz="700" b="0" i="0" u="none" cap="none" dirty="0">
                          <a:solidFill>
                            <a:srgbClr val="000000">
                              <a:alpha val="100000"/>
                            </a:srgbClr>
                          </a:solidFill>
                          <a:latin typeface="Arial"/>
                          <a:cs typeface="Arial"/>
                          <a:sym typeface="Arial"/>
                        </a:rPr>
                        <a:t> sur les </a:t>
                      </a:r>
                      <a:r>
                        <a:rPr sz="700" b="0" i="0" u="none" cap="none" dirty="0" err="1">
                          <a:solidFill>
                            <a:srgbClr val="000000">
                              <a:alpha val="100000"/>
                            </a:srgbClr>
                          </a:solidFill>
                          <a:latin typeface="Arial"/>
                          <a:cs typeface="Arial"/>
                          <a:sym typeface="Arial"/>
                        </a:rPr>
                        <a:t>transidentités</a:t>
                      </a:r>
                      <a:r>
                        <a:rPr sz="700" b="0" i="0" u="none" cap="none" dirty="0">
                          <a:solidFill>
                            <a:srgbClr val="000000">
                              <a:alpha val="100000"/>
                            </a:srgbClr>
                          </a:solidFill>
                          <a:latin typeface="Arial"/>
                          <a:cs typeface="Arial"/>
                          <a:sym typeface="Arial"/>
                        </a:rPr>
                        <a:t> ; </a:t>
                      </a:r>
                      <a:r>
                        <a:rPr sz="700" b="0" i="0" u="none" cap="none" dirty="0" err="1">
                          <a:solidFill>
                            <a:srgbClr val="000000">
                              <a:alpha val="100000"/>
                            </a:srgbClr>
                          </a:solidFill>
                          <a:latin typeface="Arial"/>
                          <a:cs typeface="Arial"/>
                          <a:sym typeface="Arial"/>
                        </a:rPr>
                        <a:t>incompréhension</a:t>
                      </a:r>
                      <a:endParaRPr sz="700" b="0" i="0" u="none" cap="none" dirty="0">
                        <a:solidFill>
                          <a:srgbClr val="000000">
                            <a:alpha val="100000"/>
                          </a:srgbClr>
                        </a:solidFill>
                        <a:latin typeface="Arial"/>
                        <a:cs typeface="Arial"/>
                        <a:sym typeface="Arial"/>
                      </a:endParaRP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5"/>
                  </a:ext>
                </a:extLst>
              </a:tr>
              <a:tr h="217324">
                <a:tc>
                  <a:txBody>
                    <a:bodyPr/>
                    <a:lstStyle/>
                    <a:p>
                      <a:pPr marL="63500" marR="63500" algn="l">
                        <a:lnSpc>
                          <a:spcPct val="100000"/>
                        </a:lnSpc>
                        <a:spcBef>
                          <a:spcPts val="500"/>
                        </a:spcBef>
                        <a:spcAft>
                          <a:spcPts val="500"/>
                        </a:spcAft>
                        <a:buNone/>
                      </a:pPr>
                      <a:r>
                        <a:rPr sz="700" b="0" i="0" u="none" cap="none">
                          <a:solidFill>
                            <a:srgbClr val="000000">
                              <a:alpha val="100000"/>
                            </a:srgbClr>
                          </a:solidFill>
                          <a:latin typeface="Arial"/>
                          <a:cs typeface="Arial"/>
                          <a:sym typeface="Arial"/>
                        </a:rPr>
                        <a:t>Difficulté à accéder à des soins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6"/>
                  </a:ext>
                </a:extLst>
              </a:tr>
              <a:tr h="217324">
                <a:tc>
                  <a:txBody>
                    <a:bodyPr/>
                    <a:lstStyle/>
                    <a:p>
                      <a:pPr marL="63500" marR="63500" algn="l">
                        <a:lnSpc>
                          <a:spcPct val="100000"/>
                        </a:lnSpc>
                        <a:spcBef>
                          <a:spcPts val="500"/>
                        </a:spcBef>
                        <a:spcAft>
                          <a:spcPts val="500"/>
                        </a:spcAft>
                        <a:buNone/>
                      </a:pPr>
                      <a:r>
                        <a:rPr sz="700" b="0" i="0" u="none" cap="none" dirty="0" err="1">
                          <a:solidFill>
                            <a:srgbClr val="000000">
                              <a:alpha val="100000"/>
                            </a:srgbClr>
                          </a:solidFill>
                          <a:latin typeface="Arial"/>
                          <a:cs typeface="Arial"/>
                          <a:sym typeface="Arial"/>
                        </a:rPr>
                        <a:t>Précarité</a:t>
                      </a:r>
                      <a:endParaRPr sz="700" b="0" i="0" u="none" cap="none" dirty="0">
                        <a:solidFill>
                          <a:srgbClr val="000000">
                            <a:alpha val="100000"/>
                          </a:srgbClr>
                        </a:solidFill>
                        <a:latin typeface="Arial"/>
                        <a:cs typeface="Arial"/>
                        <a:sym typeface="Arial"/>
                      </a:endParaRP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7"/>
                  </a:ext>
                </a:extLst>
              </a:tr>
              <a:tr h="217324">
                <a:tc>
                  <a:txBody>
                    <a:bodyPr/>
                    <a:lstStyle/>
                    <a:p>
                      <a:pPr marL="63500" marR="63500" algn="l">
                        <a:lnSpc>
                          <a:spcPct val="100000"/>
                        </a:lnSpc>
                        <a:spcBef>
                          <a:spcPts val="500"/>
                        </a:spcBef>
                        <a:spcAft>
                          <a:spcPts val="500"/>
                        </a:spcAft>
                        <a:buNone/>
                      </a:pPr>
                      <a:r>
                        <a:rPr sz="700" b="1" i="0" u="none" cap="none">
                          <a:solidFill>
                            <a:srgbClr val="000000">
                              <a:alpha val="100000"/>
                            </a:srgbClr>
                          </a:solidFill>
                          <a:latin typeface="Arial"/>
                          <a:cs typeface="Arial"/>
                          <a:sym typeface="Arial"/>
                        </a:rPr>
                        <a:t>Faible soutien social</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8"/>
                  </a:ext>
                </a:extLst>
              </a:tr>
              <a:tr h="217324">
                <a:tc>
                  <a:txBody>
                    <a:bodyPr/>
                    <a:lstStyle/>
                    <a:p>
                      <a:pPr marL="63500" marR="63500" algn="l">
                        <a:lnSpc>
                          <a:spcPct val="100000"/>
                        </a:lnSpc>
                        <a:spcBef>
                          <a:spcPts val="500"/>
                        </a:spcBef>
                        <a:spcAft>
                          <a:spcPts val="500"/>
                        </a:spcAft>
                        <a:buNone/>
                      </a:pPr>
                      <a:r>
                        <a:rPr sz="700" b="0" i="0" u="none" cap="none">
                          <a:solidFill>
                            <a:srgbClr val="000000">
                              <a:alpha val="100000"/>
                            </a:srgbClr>
                          </a:solidFill>
                          <a:latin typeface="Arial"/>
                          <a:cs typeface="Arial"/>
                          <a:sym typeface="Arial"/>
                        </a:rPr>
                        <a:t>Anxiété</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09"/>
                  </a:ext>
                </a:extLst>
              </a:tr>
              <a:tr h="217324">
                <a:tc>
                  <a:txBody>
                    <a:bodyPr/>
                    <a:lstStyle/>
                    <a:p>
                      <a:pPr marL="63500" marR="63500" algn="l">
                        <a:lnSpc>
                          <a:spcPct val="100000"/>
                        </a:lnSpc>
                        <a:spcBef>
                          <a:spcPts val="500"/>
                        </a:spcBef>
                        <a:spcAft>
                          <a:spcPts val="500"/>
                        </a:spcAft>
                        <a:buNone/>
                      </a:pPr>
                      <a:r>
                        <a:rPr sz="700" b="1" i="0" u="none" cap="none">
                          <a:solidFill>
                            <a:srgbClr val="000000">
                              <a:alpha val="100000"/>
                            </a:srgbClr>
                          </a:solidFill>
                          <a:latin typeface="Arial"/>
                          <a:cs typeface="Arial"/>
                          <a:sym typeface="Arial"/>
                        </a:rPr>
                        <a:t>Solitude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CAE7B9">
                        <a:alpha val="100000"/>
                      </a:srgbClr>
                    </a:solidFill>
                  </a:tcPr>
                </a:tc>
                <a:extLst>
                  <a:ext uri="{0D108BD9-81ED-4DB2-BD59-A6C34878D82A}">
                    <a16:rowId xmlns:a16="http://schemas.microsoft.com/office/drawing/2014/main" val="10010"/>
                  </a:ext>
                </a:extLst>
              </a:tr>
              <a:tr h="217324">
                <a:tc>
                  <a:txBody>
                    <a:bodyPr/>
                    <a:lstStyle/>
                    <a:p>
                      <a:pPr marL="63500" marR="63500" algn="l">
                        <a:lnSpc>
                          <a:spcPct val="100000"/>
                        </a:lnSpc>
                        <a:spcBef>
                          <a:spcPts val="500"/>
                        </a:spcBef>
                        <a:spcAft>
                          <a:spcPts val="500"/>
                        </a:spcAft>
                        <a:buNone/>
                      </a:pPr>
                      <a:r>
                        <a:rPr sz="700" b="0" i="0" u="none" cap="none">
                          <a:solidFill>
                            <a:srgbClr val="000000">
                              <a:alpha val="100000"/>
                            </a:srgbClr>
                          </a:solidFill>
                          <a:latin typeface="Arial"/>
                          <a:cs typeface="Arial"/>
                          <a:sym typeface="Arial"/>
                        </a:rPr>
                        <a:t>Cisnormativité</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11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extLst>
                  <a:ext uri="{0D108BD9-81ED-4DB2-BD59-A6C34878D82A}">
                    <a16:rowId xmlns:a16="http://schemas.microsoft.com/office/drawing/2014/main" val="10011"/>
                  </a:ext>
                </a:extLst>
              </a:tr>
              <a:tr h="217324">
                <a:tc>
                  <a:txBody>
                    <a:bodyPr/>
                    <a:lstStyle/>
                    <a:p>
                      <a:pPr marL="63500" marR="63500" algn="l">
                        <a:lnSpc>
                          <a:spcPct val="100000"/>
                        </a:lnSpc>
                        <a:spcBef>
                          <a:spcPts val="500"/>
                        </a:spcBef>
                        <a:spcAft>
                          <a:spcPts val="500"/>
                        </a:spcAft>
                        <a:buNone/>
                      </a:pPr>
                      <a:r>
                        <a:rPr sz="700" b="0" i="0" u="none" cap="none" dirty="0" err="1">
                          <a:solidFill>
                            <a:srgbClr val="000000">
                              <a:alpha val="100000"/>
                            </a:srgbClr>
                          </a:solidFill>
                          <a:latin typeface="Arial"/>
                          <a:cs typeface="Arial"/>
                          <a:sym typeface="Arial"/>
                        </a:rPr>
                        <a:t>Difficultés</a:t>
                      </a:r>
                      <a:r>
                        <a:rPr sz="700" b="0" i="0" u="none" cap="none" dirty="0">
                          <a:solidFill>
                            <a:srgbClr val="000000">
                              <a:alpha val="100000"/>
                            </a:srgbClr>
                          </a:solidFill>
                          <a:latin typeface="Arial"/>
                          <a:cs typeface="Arial"/>
                          <a:sym typeface="Arial"/>
                        </a:rPr>
                        <a:t> à </a:t>
                      </a:r>
                      <a:r>
                        <a:rPr sz="700" b="0" i="0" u="none" cap="none" dirty="0" err="1">
                          <a:solidFill>
                            <a:srgbClr val="000000">
                              <a:alpha val="100000"/>
                            </a:srgbClr>
                          </a:solidFill>
                          <a:latin typeface="Arial"/>
                          <a:cs typeface="Arial"/>
                          <a:sym typeface="Arial"/>
                        </a:rPr>
                        <a:t>pratiquer</a:t>
                      </a:r>
                      <a:r>
                        <a:rPr sz="700" b="0" i="0" u="none" cap="none" dirty="0">
                          <a:solidFill>
                            <a:srgbClr val="000000">
                              <a:alpha val="100000"/>
                            </a:srgbClr>
                          </a:solidFill>
                          <a:latin typeface="Arial"/>
                          <a:cs typeface="Arial"/>
                          <a:sym typeface="Arial"/>
                        </a:rPr>
                        <a:t> un sport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0" i="0" u="none" cap="none">
                          <a:solidFill>
                            <a:srgbClr val="000000">
                              <a:alpha val="100000"/>
                            </a:srgbClr>
                          </a:solidFill>
                          <a:latin typeface="Arial"/>
                          <a:cs typeface="Arial"/>
                          <a:sym typeface="Arial"/>
                        </a:rPr>
                        <a:t>12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3DE8A">
                        <a:alpha val="100000"/>
                      </a:srgbClr>
                    </a:solidFill>
                  </a:tcPr>
                </a:tc>
                <a:extLst>
                  <a:ext uri="{0D108BD9-81ED-4DB2-BD59-A6C34878D82A}">
                    <a16:rowId xmlns:a16="http://schemas.microsoft.com/office/drawing/2014/main" val="10012"/>
                  </a:ext>
                </a:extLst>
              </a:tr>
              <a:tr h="217324">
                <a:tc>
                  <a:txBody>
                    <a:bodyPr/>
                    <a:lstStyle/>
                    <a:p>
                      <a:pPr marL="63500" marR="63500" algn="l">
                        <a:lnSpc>
                          <a:spcPct val="100000"/>
                        </a:lnSpc>
                        <a:spcBef>
                          <a:spcPts val="500"/>
                        </a:spcBef>
                        <a:spcAft>
                          <a:spcPts val="500"/>
                        </a:spcAft>
                        <a:buNone/>
                      </a:pPr>
                      <a:r>
                        <a:rPr sz="700" b="1" i="0" u="none" cap="none">
                          <a:solidFill>
                            <a:srgbClr val="000000">
                              <a:alpha val="100000"/>
                            </a:srgbClr>
                          </a:solidFill>
                          <a:latin typeface="Arial"/>
                          <a:cs typeface="Arial"/>
                          <a:sym typeface="Arial"/>
                        </a:rPr>
                        <a:t>Hétéronormativité</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1"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F3DE8A">
                        <a:alpha val="100000"/>
                      </a:srgbClr>
                    </a:solidFill>
                  </a:tcPr>
                </a:tc>
                <a:tc>
                  <a:txBody>
                    <a:bodyPr/>
                    <a:lstStyle/>
                    <a:p>
                      <a:pPr marL="63500" marR="63500" algn="r">
                        <a:lnSpc>
                          <a:spcPct val="100000"/>
                        </a:lnSpc>
                        <a:spcBef>
                          <a:spcPts val="500"/>
                        </a:spcBef>
                        <a:spcAft>
                          <a:spcPts val="500"/>
                        </a:spcAft>
                        <a:buNone/>
                      </a:pPr>
                      <a:r>
                        <a:rPr sz="700" b="1" i="0" u="none" cap="none" dirty="0">
                          <a:solidFill>
                            <a:srgbClr val="000000">
                              <a:alpha val="100000"/>
                            </a:srgbClr>
                          </a:solidFill>
                          <a:latin typeface="Arial"/>
                          <a:cs typeface="Arial"/>
                          <a:sym typeface="Arial"/>
                        </a:rPr>
                        <a:t>13</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F3DE8A">
                        <a:alpha val="100000"/>
                      </a:srgbClr>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Bientôt sur vos écrans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Une étude mixte visant à identifier une syndémie chez les HSH en Belgique francophone et à préciser sa syndémogenèse</a:t>
            </a:r>
          </a:p>
          <a:p>
            <a:pPr lvl="0"/>
            <a:r>
              <a:t>Focalisation sur les points de convergences entre HSH cisgenres et transgenres, tant du point de vue de la syndémie de la syndémogenèse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Conclusion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270000" lvl="0" indent="0">
              <a:buNone/>
            </a:pPr>
            <a:r>
              <a:rPr sz="2000" b="1"/>
              <a:t>François Beck dans Akrich et al. (2022), page 94</a:t>
            </a:r>
          </a:p>
          <a:p>
            <a:pPr marL="1270000" lvl="0" indent="0">
              <a:buNone/>
            </a:pPr>
            <a:r>
              <a:rPr sz="2000"/>
              <a:t>L’interdisciplinarité entre sciences sociales et santé est essentielle, car il n’y a pas d’action efficace possible sans une compréhension approfondie de la nature socioanthropologique des personnes et des groupes sociaux à qui on souhaite s’adresser.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Bibliographie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marL="0" lvl="0" indent="0">
              <a:buNone/>
            </a:pPr>
            <a:r>
              <a:t>Akrich, Madeleine, Églantine Armand-Rastano, Nathalie Bajos, Janine Barbot, François Beck, Sylvain Bertschy, Linda Cambon, et al. 2022. “Dossier. La pluridisciplinarité en santé : quel bilan ? Quelles perspectives ?” </a:t>
            </a:r>
            <a:r>
              <a:rPr i="1"/>
              <a:t>Sciences sociales et santé</a:t>
            </a:r>
            <a:r>
              <a:t> 40 (4): 69–106.</a:t>
            </a:r>
          </a:p>
          <a:p>
            <a:pPr marL="0" lvl="0" indent="0">
              <a:buNone/>
            </a:pPr>
            <a:r>
              <a:t>Choi, Bernard C. K., and Anita W. P. Pak. 2006. “</a:t>
            </a:r>
            <a:r>
              <a:rPr>
                <a:hlinkClick r:id="rId2"/>
              </a:rPr>
              <a:t>Multidisciplinarity, Interdisciplinarity and Transdisciplinarity in Health Research, Services, Education and Policy: 1. Definitions, Objectives, and Evidence of Effectiveness</a:t>
            </a:r>
            <a:r>
              <a:t>.” </a:t>
            </a:r>
            <a:r>
              <a:rPr i="1"/>
              <a:t>Clinical and Investigative Medicine. Medecine Clinique Et Experimentale</a:t>
            </a:r>
            <a:r>
              <a:t> 29 (6): 351–64.</a:t>
            </a:r>
          </a:p>
          <a:p>
            <a:pPr marL="0" lvl="0" indent="0">
              <a:buNone/>
            </a:pPr>
            <a:r>
              <a:t>Gibbons, Michael, Camille Limoges, Helga Nowotny, and Simon Schwartzman. 1994. </a:t>
            </a:r>
            <a:r>
              <a:rPr i="1"/>
              <a:t>The New Production of Knowledge: The Dynamics of Science and Research in Contemporary Societies</a:t>
            </a:r>
            <a:r>
              <a:t>. London. </a:t>
            </a:r>
            <a:r>
              <a:rPr>
                <a:hlinkClick r:id="rId3"/>
              </a:rPr>
              <a:t>https://doi.org/10.4135/9781446221853</a:t>
            </a:r>
            <a:r>
              <a:t>.</a:t>
            </a:r>
          </a:p>
          <a:p>
            <a:pPr marL="0" lvl="0" indent="0">
              <a:buNone/>
            </a:pPr>
            <a:r>
              <a:t>Jahn, Thomas, Matthias Bergmann, and Florian Keil. 2012. “Transdisciplinarity: Between Mainstreaming and Marginalization.” </a:t>
            </a:r>
            <a:r>
              <a:rPr i="1"/>
              <a:t>Ecological Economics</a:t>
            </a:r>
            <a:r>
              <a:t> 79 (July): 1–10. </a:t>
            </a:r>
            <a:r>
              <a:rPr>
                <a:hlinkClick r:id="rId4"/>
              </a:rPr>
              <a:t>https://doi.org/10.1016/j.ecolecon.2012.04.017</a:t>
            </a:r>
            <a:r>
              <a:t>.</a:t>
            </a:r>
          </a:p>
          <a:p>
            <a:pPr marL="0" lvl="0" indent="0">
              <a:buNone/>
            </a:pPr>
            <a:r>
              <a:t>Lock, Margaret, and Patricia Kaufert. 2001. “Menopause, Local Biologies, and Cultures of Aging.” </a:t>
            </a:r>
            <a:r>
              <a:rPr i="1"/>
              <a:t>American Journal of Human Biology</a:t>
            </a:r>
            <a:r>
              <a:t> 13 (4): 494–504. </a:t>
            </a:r>
            <a:r>
              <a:rPr>
                <a:hlinkClick r:id="rId5"/>
              </a:rPr>
              <a:t>https://doi.org/10.1002/ajhb.1081</a:t>
            </a:r>
            <a:r>
              <a:t>.</a:t>
            </a:r>
          </a:p>
          <a:p>
            <a:pPr marL="0" lvl="0" indent="0">
              <a:buNone/>
            </a:pPr>
            <a:r>
              <a:t>Mendenhall, Emily. 2012. </a:t>
            </a:r>
            <a:r>
              <a:rPr i="1"/>
              <a:t>Syndemic Suffering : Social Distress, Depression, and Diabetes Among Mexican Immigrant Women</a:t>
            </a:r>
            <a:r>
              <a:t>. Routledge.</a:t>
            </a:r>
          </a:p>
          <a:p>
            <a:pPr marL="0" lvl="0" indent="0">
              <a:buNone/>
            </a:pPr>
            <a:r>
              <a:t>Nostlinger, Christiana, Thijs Reyniers, Tom Smekens, Hanne Apers, Marie Laga, Kristien Wouters, and Bea Vuylsteke. 2020. “Drug Use, Depression and Sexual Risk Behaviour: A Syndemic Among Early Pre-Exposure Prophylaxis (PrEP) Adopters in Belgium?.” </a:t>
            </a:r>
            <a:r>
              <a:rPr i="1"/>
              <a:t>AIDS Care</a:t>
            </a:r>
            <a:r>
              <a:t> 32 (sup2): 57–64. </a:t>
            </a:r>
            <a:r>
              <a:rPr>
                <a:hlinkClick r:id="rId6"/>
              </a:rPr>
              <a:t>https://doi.org/10.1080/09540121.2020.1739218</a:t>
            </a:r>
            <a:r>
              <a:t>.</a:t>
            </a:r>
          </a:p>
          <a:p>
            <a:pPr marL="0" lvl="0" indent="0">
              <a:buNone/>
            </a:pPr>
            <a:r>
              <a:t>Ouafik, Maxence R., Laetitia Buret, and Beatrice Scholtes. 2022. “Mapping the Current Knowledge in Syndemic Research Applied to Men Who Have Sex with Men: A Scoping Review.” </a:t>
            </a:r>
            <a:r>
              <a:rPr i="1"/>
              <a:t>Social Science &amp; Medicine</a:t>
            </a:r>
            <a:r>
              <a:t> 306 (June). </a:t>
            </a:r>
            <a:r>
              <a:rPr>
                <a:hlinkClick r:id="rId7"/>
              </a:rPr>
              <a:t>https://doi.org/10.1016/j.socscimed.2022.115162</a:t>
            </a:r>
            <a:r>
              <a:t>.</a:t>
            </a:r>
          </a:p>
          <a:p>
            <a:pPr marL="0" lvl="0" indent="0">
              <a:buNone/>
            </a:pPr>
            <a:r>
              <a:t>Sell, Kerstin, Franziska Hommes, Florian Fischer, and Laura Arnold. 2022. “Multi Inter and Transdisciplinarity Within the Public Health Workforce A Scoping Review to Assess Definitions and Applications of Concepts.” </a:t>
            </a:r>
            <a:r>
              <a:rPr i="1"/>
              <a:t>International Journal of Environmental Research and Public Health</a:t>
            </a:r>
            <a:r>
              <a:t> 19 (17): 10902. </a:t>
            </a:r>
            <a:r>
              <a:rPr>
                <a:hlinkClick r:id="rId8"/>
              </a:rPr>
              <a:t>https://doi.org/10.3390/ijerph191710902</a:t>
            </a:r>
            <a:r>
              <a:t>.</a:t>
            </a:r>
          </a:p>
          <a:p>
            <a:pPr marL="0" lvl="0" indent="0">
              <a:buNone/>
            </a:pPr>
            <a:r>
              <a:t>Singer, Merrill. 1996. “A Dose of Drugs, a Touch of Violence, a Case of AIDS: Conceptualizing the SAVA Syndemic.” </a:t>
            </a:r>
            <a:r>
              <a:rPr i="1"/>
              <a:t>Free Inquiry in Creative Sociology</a:t>
            </a:r>
            <a:r>
              <a:t> 24 (2): 99–110.</a:t>
            </a:r>
          </a:p>
          <a:p>
            <a:pPr marL="0" lvl="0" indent="0">
              <a:buNone/>
            </a:pPr>
            <a:r>
              <a:t>Singer, Merrill, Nicola Bulled, and Thomas Leatherman. 2022. “Are There Global Syndemics?” </a:t>
            </a:r>
            <a:r>
              <a:rPr i="1"/>
              <a:t>Medical Anthropology</a:t>
            </a:r>
            <a:r>
              <a:t> 41 (1): 4–18. </a:t>
            </a:r>
            <a:r>
              <a:rPr>
                <a:hlinkClick r:id="rId9"/>
              </a:rPr>
              <a:t>https://doi.org/10.1080/01459740.2021.2007907</a:t>
            </a:r>
            <a:r>
              <a:t>.</a:t>
            </a:r>
          </a:p>
          <a:p>
            <a:pPr marL="0" lvl="0" indent="0">
              <a:buNone/>
            </a:pPr>
            <a:r>
              <a:t>Singer, Merrill, Nicola Bulled, Bayla Ostrach, and Emily Mendenhall. 2017. “Syndemics and the Biosocial Conception of Health.” </a:t>
            </a:r>
            <a:r>
              <a:rPr i="1"/>
              <a:t>The Lancet</a:t>
            </a:r>
            <a:r>
              <a:t> 389: 941–50. </a:t>
            </a:r>
            <a:r>
              <a:rPr>
                <a:hlinkClick r:id="rId10"/>
              </a:rPr>
              <a:t>https://doi.org/10.1016/S0140-6736(17)30003-X</a:t>
            </a:r>
            <a:r>
              <a:t>.</a:t>
            </a:r>
          </a:p>
          <a:p>
            <a:pPr marL="0" lvl="0" indent="0">
              <a:buNone/>
            </a:pPr>
            <a:r>
              <a:t>Van den Berghe, Wim, Christiana Nöstlinger, and Marie Laga. 2014. “Syndemic and Other Risk Factors for Unprotected Anal Intercourse Among an Online Sample of Belgian HIV Negative Men Who Have Sex with Men.” </a:t>
            </a:r>
            <a:r>
              <a:rPr i="1"/>
              <a:t>AIDS and Behavior</a:t>
            </a:r>
            <a:r>
              <a:t> 18: 50–58. </a:t>
            </a:r>
            <a:r>
              <a:rPr>
                <a:hlinkClick r:id="rId11"/>
              </a:rPr>
              <a:t>https://doi.org/10.1007/s10461-013-0516-y</a:t>
            </a:r>
            <a: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Une histoire intimement liée au VIH/SIDA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sz="2000" dirty="0"/>
              <a:t>La première syndémie </a:t>
            </a:r>
            <a:r>
              <a:rPr sz="2000" dirty="0" err="1"/>
              <a:t>identifiée</a:t>
            </a:r>
            <a:r>
              <a:rPr sz="2000" dirty="0"/>
              <a:t> et </a:t>
            </a:r>
            <a:r>
              <a:rPr sz="2000" dirty="0" err="1"/>
              <a:t>décrite</a:t>
            </a:r>
            <a:r>
              <a:rPr sz="2000" dirty="0"/>
              <a:t> dans la </a:t>
            </a:r>
            <a:r>
              <a:rPr sz="2000" dirty="0" err="1"/>
              <a:t>littérature</a:t>
            </a:r>
            <a:r>
              <a:rPr sz="2000" dirty="0"/>
              <a:t> </a:t>
            </a:r>
            <a:r>
              <a:rPr sz="2000" dirty="0" err="1"/>
              <a:t>est</a:t>
            </a:r>
            <a:r>
              <a:rPr sz="2000" dirty="0"/>
              <a:t> la syndémie </a:t>
            </a:r>
            <a:r>
              <a:rPr sz="2000" b="1" dirty="0"/>
              <a:t>SAVA</a:t>
            </a:r>
            <a:r>
              <a:rPr sz="2000" dirty="0"/>
              <a:t> </a:t>
            </a:r>
            <a:r>
              <a:rPr sz="2000" i="1" dirty="0"/>
              <a:t>(</a:t>
            </a:r>
            <a:r>
              <a:rPr sz="2000" i="1" dirty="0" err="1"/>
              <a:t>abus</a:t>
            </a:r>
            <a:r>
              <a:rPr sz="2000" i="1" dirty="0"/>
              <a:t> de substance, violence et SIDA)</a:t>
            </a:r>
            <a:r>
              <a:rPr sz="2000" dirty="0"/>
              <a:t> (Singer 1996)</a:t>
            </a:r>
          </a:p>
          <a:p>
            <a:pPr lvl="0"/>
            <a:r>
              <a:rPr sz="2000" dirty="0" err="1"/>
              <a:t>Contexte</a:t>
            </a:r>
            <a:r>
              <a:rPr sz="2000" dirty="0"/>
              <a:t> : </a:t>
            </a:r>
            <a:r>
              <a:rPr sz="2000" dirty="0" err="1"/>
              <a:t>programme</a:t>
            </a:r>
            <a:r>
              <a:rPr sz="2000" dirty="0"/>
              <a:t> de </a:t>
            </a:r>
            <a:r>
              <a:rPr sz="2000" dirty="0" err="1"/>
              <a:t>prévention</a:t>
            </a:r>
            <a:r>
              <a:rPr sz="2000" dirty="0"/>
              <a:t> du VIH chez des </a:t>
            </a:r>
            <a:r>
              <a:rPr sz="2000" dirty="0" err="1"/>
              <a:t>usagers</a:t>
            </a:r>
            <a:r>
              <a:rPr sz="2000" dirty="0"/>
              <a:t> de drogue en </a:t>
            </a:r>
            <a:r>
              <a:rPr sz="2000" dirty="0" err="1"/>
              <a:t>centre-ville</a:t>
            </a:r>
            <a:endParaRPr sz="2000" dirty="0"/>
          </a:p>
          <a:p>
            <a:pPr lvl="0"/>
            <a:r>
              <a:rPr sz="2000" dirty="0" err="1"/>
              <a:t>L’abus</a:t>
            </a:r>
            <a:r>
              <a:rPr sz="2000" dirty="0"/>
              <a:t> de substance, la violence et le SIDA </a:t>
            </a:r>
            <a:r>
              <a:rPr sz="2000" dirty="0" err="1"/>
              <a:t>étaient</a:t>
            </a:r>
            <a:r>
              <a:rPr sz="2000" dirty="0"/>
              <a:t> </a:t>
            </a:r>
            <a:r>
              <a:rPr sz="2000" b="1" dirty="0" err="1"/>
              <a:t>intimement</a:t>
            </a:r>
            <a:r>
              <a:rPr sz="2000" b="1" dirty="0"/>
              <a:t> </a:t>
            </a:r>
            <a:r>
              <a:rPr sz="2000" b="1" dirty="0" err="1"/>
              <a:t>liés</a:t>
            </a:r>
            <a:r>
              <a:rPr sz="2000" b="1" dirty="0"/>
              <a:t> et </a:t>
            </a:r>
            <a:r>
              <a:rPr sz="2000" b="1" dirty="0" err="1"/>
              <a:t>influencés</a:t>
            </a:r>
            <a:r>
              <a:rPr sz="2000" b="1" dirty="0"/>
              <a:t> par un ensemble de </a:t>
            </a:r>
            <a:r>
              <a:rPr sz="2000" b="1" dirty="0" err="1"/>
              <a:t>facteurs</a:t>
            </a:r>
            <a:r>
              <a:rPr sz="2000" b="1" dirty="0"/>
              <a:t> socio-</a:t>
            </a:r>
            <a:r>
              <a:rPr sz="2000" b="1" dirty="0" err="1"/>
              <a:t>économiques</a:t>
            </a:r>
            <a:r>
              <a:rPr sz="2000" b="1" dirty="0"/>
              <a:t> et politiques</a:t>
            </a:r>
            <a:r>
              <a:rPr sz="2000" dirty="0"/>
              <a:t> : haut </a:t>
            </a:r>
            <a:r>
              <a:rPr sz="2000" dirty="0" err="1"/>
              <a:t>taux</a:t>
            </a:r>
            <a:r>
              <a:rPr sz="2000" dirty="0"/>
              <a:t> de </a:t>
            </a:r>
            <a:r>
              <a:rPr sz="2000" dirty="0" err="1"/>
              <a:t>chômage</a:t>
            </a:r>
            <a:r>
              <a:rPr sz="2000" dirty="0"/>
              <a:t>, </a:t>
            </a:r>
            <a:r>
              <a:rPr sz="2000" dirty="0" err="1"/>
              <a:t>pauvreté</a:t>
            </a:r>
            <a:r>
              <a:rPr sz="2000" dirty="0"/>
              <a:t>, sans-</a:t>
            </a:r>
            <a:r>
              <a:rPr sz="2000" dirty="0" err="1"/>
              <a:t>abrisme</a:t>
            </a:r>
            <a:r>
              <a:rPr sz="2000" dirty="0"/>
              <a:t>, </a:t>
            </a:r>
            <a:r>
              <a:rPr sz="2000" dirty="0" err="1"/>
              <a:t>surpopulation</a:t>
            </a:r>
            <a:r>
              <a:rPr sz="2000" dirty="0"/>
              <a:t>, malnutrition, </a:t>
            </a:r>
            <a:r>
              <a:rPr sz="2000" dirty="0" err="1"/>
              <a:t>détérioration</a:t>
            </a:r>
            <a:r>
              <a:rPr sz="2000" dirty="0"/>
              <a:t> des infrastructures, interruption des </a:t>
            </a:r>
            <a:r>
              <a:rPr sz="2000" dirty="0" err="1"/>
              <a:t>réseaux</a:t>
            </a:r>
            <a:r>
              <a:rPr sz="2000" dirty="0"/>
              <a:t> de </a:t>
            </a:r>
            <a:r>
              <a:rPr sz="2000" dirty="0" err="1"/>
              <a:t>soutien</a:t>
            </a:r>
            <a:r>
              <a:rPr sz="2000" dirty="0"/>
              <a:t>, et </a:t>
            </a:r>
            <a:r>
              <a:rPr sz="2000" dirty="0" err="1"/>
              <a:t>inégalités</a:t>
            </a:r>
            <a:r>
              <a:rPr sz="2000" dirty="0"/>
              <a:t> </a:t>
            </a:r>
            <a:r>
              <a:rPr sz="2000" dirty="0" err="1"/>
              <a:t>sociales</a:t>
            </a:r>
            <a:r>
              <a:rPr sz="2000" dirty="0"/>
              <a:t> et </a:t>
            </a:r>
            <a:r>
              <a:rPr sz="2000" dirty="0" err="1"/>
              <a:t>ethniques</a:t>
            </a:r>
            <a:r>
              <a:rPr sz="2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Définition d’une syndémie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1270000" lvl="0" indent="0">
              <a:buNone/>
            </a:pPr>
            <a:r>
              <a:rPr sz="1200" dirty="0"/>
              <a:t>Une syndémie </a:t>
            </a:r>
            <a:r>
              <a:rPr sz="1200" dirty="0" err="1"/>
              <a:t>peut</a:t>
            </a:r>
            <a:r>
              <a:rPr sz="1200" dirty="0"/>
              <a:t> </a:t>
            </a:r>
            <a:r>
              <a:rPr sz="1200" dirty="0" err="1"/>
              <a:t>être</a:t>
            </a:r>
            <a:r>
              <a:rPr sz="1200" dirty="0"/>
              <a:t> </a:t>
            </a:r>
            <a:r>
              <a:rPr sz="1200" dirty="0" err="1"/>
              <a:t>définie</a:t>
            </a:r>
            <a:r>
              <a:rPr sz="1200" dirty="0"/>
              <a:t> </a:t>
            </a:r>
            <a:r>
              <a:rPr sz="1200" dirty="0" err="1"/>
              <a:t>comme</a:t>
            </a:r>
            <a:r>
              <a:rPr sz="1200" dirty="0"/>
              <a:t> </a:t>
            </a:r>
            <a:r>
              <a:rPr sz="1200" b="1" dirty="0" err="1"/>
              <a:t>l’agrégation</a:t>
            </a:r>
            <a:r>
              <a:rPr sz="1200" b="1" dirty="0"/>
              <a:t> </a:t>
            </a:r>
            <a:r>
              <a:rPr sz="1200" b="1" dirty="0" err="1"/>
              <a:t>d’au</a:t>
            </a:r>
            <a:r>
              <a:rPr sz="1200" b="1" dirty="0"/>
              <a:t> </a:t>
            </a:r>
            <a:r>
              <a:rPr sz="1200" b="1" dirty="0" err="1"/>
              <a:t>moins</a:t>
            </a:r>
            <a:r>
              <a:rPr sz="1200" b="1" dirty="0"/>
              <a:t> deux maladies </a:t>
            </a:r>
            <a:r>
              <a:rPr sz="1200" b="1" dirty="0" err="1"/>
              <a:t>ou</a:t>
            </a:r>
            <a:r>
              <a:rPr sz="1200" b="1" dirty="0"/>
              <a:t> </a:t>
            </a:r>
            <a:r>
              <a:rPr sz="1200" b="1" dirty="0" err="1"/>
              <a:t>problèmes</a:t>
            </a:r>
            <a:r>
              <a:rPr sz="1200" b="1" dirty="0"/>
              <a:t> de </a:t>
            </a:r>
            <a:r>
              <a:rPr sz="1200" b="1" dirty="0" err="1"/>
              <a:t>santé</a:t>
            </a:r>
            <a:r>
              <a:rPr sz="1200" dirty="0"/>
              <a:t> dans </a:t>
            </a:r>
            <a:r>
              <a:rPr sz="1200" dirty="0" err="1"/>
              <a:t>une</a:t>
            </a:r>
            <a:r>
              <a:rPr sz="1200" dirty="0"/>
              <a:t> population pour </a:t>
            </a:r>
            <a:r>
              <a:rPr sz="1200" dirty="0" err="1"/>
              <a:t>laquelle</a:t>
            </a:r>
            <a:r>
              <a:rPr sz="1200" dirty="0"/>
              <a:t> il </a:t>
            </a:r>
            <a:r>
              <a:rPr sz="1200" dirty="0" err="1"/>
              <a:t>existe</a:t>
            </a:r>
            <a:r>
              <a:rPr sz="1200" dirty="0"/>
              <a:t> un </a:t>
            </a:r>
            <a:r>
              <a:rPr sz="1200" b="1" dirty="0"/>
              <a:t>certain </a:t>
            </a:r>
            <a:r>
              <a:rPr sz="1200" b="1" dirty="0" err="1"/>
              <a:t>niveau</a:t>
            </a:r>
            <a:r>
              <a:rPr sz="1200" b="1" dirty="0"/>
              <a:t> </a:t>
            </a:r>
            <a:r>
              <a:rPr sz="1200" b="1" dirty="0" err="1"/>
              <a:t>d’interface</a:t>
            </a:r>
            <a:r>
              <a:rPr sz="1200" b="1" dirty="0"/>
              <a:t> </a:t>
            </a:r>
            <a:r>
              <a:rPr sz="1200" b="1" dirty="0" err="1"/>
              <a:t>biologique</a:t>
            </a:r>
            <a:r>
              <a:rPr sz="1200" b="1" dirty="0"/>
              <a:t> </a:t>
            </a:r>
            <a:r>
              <a:rPr sz="1200" b="1" dirty="0" err="1"/>
              <a:t>ou</a:t>
            </a:r>
            <a:r>
              <a:rPr sz="1200" b="1" dirty="0"/>
              <a:t> </a:t>
            </a:r>
            <a:r>
              <a:rPr sz="1200" b="1" dirty="0" err="1"/>
              <a:t>comportementale</a:t>
            </a:r>
            <a:r>
              <a:rPr sz="1200" b="1" dirty="0"/>
              <a:t> </a:t>
            </a:r>
            <a:r>
              <a:rPr sz="1200" b="1" dirty="0" err="1"/>
              <a:t>délétère</a:t>
            </a:r>
            <a:r>
              <a:rPr sz="1200" dirty="0"/>
              <a:t> qui </a:t>
            </a:r>
            <a:r>
              <a:rPr sz="1200" b="1" dirty="0" err="1"/>
              <a:t>exacerbe</a:t>
            </a:r>
            <a:r>
              <a:rPr sz="1200" dirty="0"/>
              <a:t> les </a:t>
            </a:r>
            <a:r>
              <a:rPr sz="1200" dirty="0" err="1"/>
              <a:t>effets</a:t>
            </a:r>
            <a:r>
              <a:rPr sz="1200" dirty="0"/>
              <a:t> </a:t>
            </a:r>
            <a:r>
              <a:rPr sz="1200" dirty="0" err="1"/>
              <a:t>négatifs</a:t>
            </a:r>
            <a:r>
              <a:rPr sz="1200" dirty="0"/>
              <a:t> de </a:t>
            </a:r>
            <a:r>
              <a:rPr sz="1200" dirty="0" err="1"/>
              <a:t>chacune</a:t>
            </a:r>
            <a:r>
              <a:rPr sz="1200" dirty="0"/>
              <a:t> des maladies </a:t>
            </a:r>
            <a:r>
              <a:rPr sz="1200" dirty="0" err="1"/>
              <a:t>impliquées</a:t>
            </a:r>
            <a:r>
              <a:rPr sz="1200" dirty="0"/>
              <a:t> (Singer et al. 2017)</a:t>
            </a:r>
          </a:p>
        </p:txBody>
      </p:sp>
      <p:pic>
        <p:nvPicPr>
          <p:cNvPr id="2" name="Picture 1" descr="images/syndemic.png"/>
          <p:cNvPicPr>
            <a:picLocks noGrp="1" noChangeAspect="1"/>
          </p:cNvPicPr>
          <p:nvPr/>
        </p:nvPicPr>
        <p:blipFill>
          <a:blip r:embed="rId2"/>
          <a:stretch>
            <a:fillRect/>
          </a:stretch>
        </p:blipFill>
        <p:spPr bwMode="auto">
          <a:xfrm>
            <a:off x="3568700" y="723900"/>
            <a:ext cx="5105400" cy="28321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r>
              <a:t>Figure 1: Illustration d’une syndémie (Singer et al. 2017)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Apport du modèle syndémique aux sciences biomédicales (Singer et al. 2017)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3054</Words>
  <Application>Microsoft Office PowerPoint</Application>
  <PresentationFormat>Affichage à l'écran (16:9)</PresentationFormat>
  <Paragraphs>263</Paragraphs>
  <Slides>48</Slides>
  <Notes>13</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48</vt:i4>
      </vt:variant>
    </vt:vector>
  </HeadingPairs>
  <TitlesOfParts>
    <vt:vector size="51" baseType="lpstr">
      <vt:lpstr>Arial</vt:lpstr>
      <vt:lpstr>Calibri</vt:lpstr>
      <vt:lpstr>Office Theme</vt:lpstr>
      <vt:lpstr>La syndémie : entre synergie des maladies et hybridation des disciplines</vt:lpstr>
      <vt:lpstr>Plan de la présentation</vt:lpstr>
      <vt:lpstr>Partie I : une introduction aux syndémies</vt:lpstr>
      <vt:lpstr>Histoire et définition</vt:lpstr>
      <vt:lpstr>Une histoire intimement liée au VIH/SIDA</vt:lpstr>
      <vt:lpstr>Présentation PowerPoint</vt:lpstr>
      <vt:lpstr>Définition d’une syndémie</vt:lpstr>
      <vt:lpstr>Présentation PowerPoint</vt:lpstr>
      <vt:lpstr>Apport du modèle syndémique aux sciences biomédicales (Singer et al. 2017)</vt:lpstr>
      <vt:lpstr>Présentation PowerPoint</vt:lpstr>
      <vt:lpstr>Anatomie des syndémies</vt:lpstr>
      <vt:lpstr>Les trois conditions de la syndémie</vt:lpstr>
      <vt:lpstr>Présentation PowerPoint</vt:lpstr>
      <vt:lpstr>La stigmatisation comme terreau propice à l’émergence d’une syndémie</vt:lpstr>
      <vt:lpstr>Présentation PowerPoint</vt:lpstr>
      <vt:lpstr>Syndémogenèse et biologies locales : l’importance du contexte</vt:lpstr>
      <vt:lpstr>Le concept de syndémogenèse</vt:lpstr>
      <vt:lpstr>Présentation PowerPoint</vt:lpstr>
      <vt:lpstr>Les syndémies liées au VIH</vt:lpstr>
      <vt:lpstr>Les syndémies liées au diabète</vt:lpstr>
      <vt:lpstr>Il n’y a pas de syndémie globale</vt:lpstr>
      <vt:lpstr>Les biologies étant locales, les syndémies ne peuvent que l’être aussi</vt:lpstr>
      <vt:lpstr>Présentation PowerPoint</vt:lpstr>
      <vt:lpstr>Incarnation du social</vt:lpstr>
      <vt:lpstr>Présentation PowerPoint</vt:lpstr>
      <vt:lpstr>Il n’y a vraiment pas de syndémie globale</vt:lpstr>
      <vt:lpstr>Présentation PowerPoint</vt:lpstr>
      <vt:lpstr>Partie II : de la nécessité d’une approche transdisciplinaire</vt:lpstr>
      <vt:lpstr>Abolir les frontières entre disciplines et formes de savoir</vt:lpstr>
      <vt:lpstr>Présentation PowerPoint</vt:lpstr>
      <vt:lpstr>Tentative de définition</vt:lpstr>
      <vt:lpstr>Présentation PowerPoint</vt:lpstr>
      <vt:lpstr>Multidisciplinarité, interdisciplinarité, et transdisciplinarité (Choi and Pak 2006)</vt:lpstr>
      <vt:lpstr>Présentation PowerPoint</vt:lpstr>
      <vt:lpstr>La co-construction des savoirs entre les mondes scientifiques et non scientifiques est au cœur de la transdisciplinarité</vt:lpstr>
      <vt:lpstr>Présentation PowerPoint</vt:lpstr>
      <vt:lpstr>Deux modes de production du savoir</vt:lpstr>
      <vt:lpstr>Présentation PowerPoint</vt:lpstr>
      <vt:lpstr>Partie III : exemples pratiques issus de ma thèse</vt:lpstr>
      <vt:lpstr>Co-construction des connaissances et adaptation locale</vt:lpstr>
      <vt:lpstr>Présentation PowerPoint</vt:lpstr>
      <vt:lpstr>Présentation PowerPoint</vt:lpstr>
      <vt:lpstr>Bientôt sur vos écrans</vt:lpstr>
      <vt:lpstr>Présentation PowerPoint</vt:lpstr>
      <vt:lpstr>Conclusion</vt:lpstr>
      <vt:lpstr>Présentation PowerPoint</vt:lpstr>
      <vt:lpstr>Bibliographie</vt:lpstr>
      <vt:lpstr>Présentation PowerPoint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syndémie : entre synergie des maladies et hybridation des disciplines</dc:title>
  <dc:creator>Dr OUAFIK Maxence</dc:creator>
  <cp:keywords/>
  <cp:lastModifiedBy>Maxence Ouafik</cp:lastModifiedBy>
  <cp:revision>1</cp:revision>
  <dcterms:created xsi:type="dcterms:W3CDTF">2023-04-25T02:26:15Z</dcterms:created>
  <dcterms:modified xsi:type="dcterms:W3CDTF">2023-04-25T02:32:18Z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editor">
    <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institute">
    <vt:lpwstr>Département de Médecine Générale - Soins primaires et santé</vt:lpwstr>
  </property>
  <property fmtid="{D5CDD505-2E9C-101B-9397-08002B2CF9AE}" pid="13" name="institutes">
    <vt:lpwstr/>
  </property>
  <property fmtid="{D5CDD505-2E9C-101B-9397-08002B2CF9AE}" pid="14" name="labels">
    <vt:lpwstr/>
  </property>
  <property fmtid="{D5CDD505-2E9C-101B-9397-08002B2CF9AE}" pid="15" name="subtitle">
    <vt:lpwstr>Présentation dans le cadre de la demi-journée d’étude du FERULiège : Déterminants sociaux de la santé et perspectives de recherche</vt:lpwstr>
  </property>
  <property fmtid="{D5CDD505-2E9C-101B-9397-08002B2CF9AE}" pid="16" name="toc-title">
    <vt:lpwstr>Plan de la présentation</vt:lpwstr>
  </property>
</Properties>
</file>