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5"/>
  </p:notesMasterIdLst>
  <p:sldIdLst>
    <p:sldId id="256" r:id="rId2"/>
    <p:sldId id="2572" r:id="rId3"/>
    <p:sldId id="2573" r:id="rId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B31"/>
    <a:srgbClr val="FF5F90"/>
    <a:srgbClr val="494949"/>
    <a:srgbClr val="293039"/>
    <a:srgbClr val="00BDB1"/>
    <a:srgbClr val="FF3736"/>
    <a:srgbClr val="FFC737"/>
    <a:srgbClr val="FA401B"/>
    <a:srgbClr val="D12A29"/>
    <a:srgbClr val="39B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8" autoAdjust="0"/>
    <p:restoredTop sz="99409" autoAdjust="0"/>
  </p:normalViewPr>
  <p:slideViewPr>
    <p:cSldViewPr snapToGrid="0" snapToObjects="1">
      <p:cViewPr varScale="1">
        <p:scale>
          <a:sx n="56" d="100"/>
          <a:sy n="56" d="100"/>
        </p:scale>
        <p:origin x="648" y="114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3426452"/>
            <a:ext cx="24377650" cy="578445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0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1"/>
            <a:ext cx="24377650" cy="7337502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480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1" y="0"/>
            <a:ext cx="19393999" cy="13715999"/>
          </a:xfrm>
          <a:custGeom>
            <a:avLst/>
            <a:gdLst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3782907 w 19393999"/>
              <a:gd name="connsiteY2" fmla="*/ 13715999 h 13715999"/>
              <a:gd name="connsiteX3" fmla="*/ 0 w 19393999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3999" h="13715999">
                <a:moveTo>
                  <a:pt x="0" y="0"/>
                </a:moveTo>
                <a:lnTo>
                  <a:pt x="19393999" y="0"/>
                </a:lnTo>
                <a:lnTo>
                  <a:pt x="13782907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1611063" y="669073"/>
            <a:ext cx="2721983" cy="8251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7229177" y="12489366"/>
            <a:ext cx="7103869" cy="735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1651101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10335178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415934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249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230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6"/>
          <p:cNvSpPr>
            <a:spLocks noChangeArrowheads="1"/>
          </p:cNvSpPr>
          <p:nvPr userDrawn="1"/>
        </p:nvSpPr>
        <p:spPr bwMode="auto">
          <a:xfrm>
            <a:off x="22645839" y="711762"/>
            <a:ext cx="716060" cy="71610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i="0" dirty="0">
              <a:latin typeface="Roboto Bold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47138" y="799387"/>
            <a:ext cx="691461" cy="52318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2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‹N°›</a:t>
            </a:fld>
            <a:endParaRPr lang="id-ID" sz="22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8" r:id="rId2"/>
    <p:sldLayoutId id="2147484002" r:id="rId3"/>
    <p:sldLayoutId id="2147483998" r:id="rId4"/>
    <p:sldLayoutId id="2147484003" r:id="rId5"/>
  </p:sldLayoutIdLst>
  <p:hf hdr="0" ftr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Poppins Bold" panose="02000000000000000000" pitchFamily="2" charset="77"/>
          <a:ea typeface="Roboto" charset="0"/>
          <a:cs typeface="Poppins Bold" panose="02000000000000000000" pitchFamily="2" charset="77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>
            <a:extLst>
              <a:ext uri="{FF2B5EF4-FFF2-40B4-BE49-F238E27FC236}">
                <a16:creationId xmlns:a16="http://schemas.microsoft.com/office/drawing/2014/main" id="{354DF892-4FD3-497D-A238-BB5C4CD9138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r="9839"/>
          <a:stretch>
            <a:fillRect/>
          </a:stretch>
        </p:blipFill>
        <p:spPr>
          <a:xfrm>
            <a:off x="0" y="1"/>
            <a:ext cx="19393999" cy="13715999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926ED0-3139-4105-8C21-0299B12ADB96}"/>
              </a:ext>
            </a:extLst>
          </p:cNvPr>
          <p:cNvSpPr txBox="1"/>
          <p:nvPr/>
        </p:nvSpPr>
        <p:spPr>
          <a:xfrm>
            <a:off x="17317725" y="7997869"/>
            <a:ext cx="6888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7200" b="1" dirty="0">
                <a:latin typeface="Poppins Bold" panose="02000000000000000000"/>
              </a:rPr>
              <a:t>Présentation du projet 632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05063E-7A8B-48F1-957B-876BAF43198F}"/>
              </a:ext>
            </a:extLst>
          </p:cNvPr>
          <p:cNvSpPr/>
          <p:nvPr/>
        </p:nvSpPr>
        <p:spPr>
          <a:xfrm>
            <a:off x="17421244" y="10471579"/>
            <a:ext cx="5714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Algorithme de Huffman</a:t>
            </a:r>
          </a:p>
        </p:txBody>
      </p:sp>
      <p:pic>
        <p:nvPicPr>
          <p:cNvPr id="1026" name="Picture 2" descr="RÃ©sultat de recherche d'images pour &quot;java  image&quot;">
            <a:extLst>
              <a:ext uri="{FF2B5EF4-FFF2-40B4-BE49-F238E27FC236}">
                <a16:creationId xmlns:a16="http://schemas.microsoft.com/office/drawing/2014/main" id="{DB663638-4EAA-4E1A-AAF5-78BC9AD11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013" y="7383188"/>
            <a:ext cx="8712309" cy="439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6">
            <a:extLst>
              <a:ext uri="{FF2B5EF4-FFF2-40B4-BE49-F238E27FC236}">
                <a16:creationId xmlns:a16="http://schemas.microsoft.com/office/drawing/2014/main" id="{35C16F0B-20AD-4776-AC78-A1B37DDD20DD}"/>
              </a:ext>
            </a:extLst>
          </p:cNvPr>
          <p:cNvSpPr txBox="1"/>
          <p:nvPr/>
        </p:nvSpPr>
        <p:spPr>
          <a:xfrm>
            <a:off x="1039503" y="12850388"/>
            <a:ext cx="5846922" cy="568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fr-FR" sz="2000" spc="300" dirty="0">
                <a:solidFill>
                  <a:schemeClr val="bg1">
                    <a:lumMod val="95000"/>
                  </a:schemeClr>
                </a:solidFill>
                <a:latin typeface="Poppins" panose="02000000000000000000" pitchFamily="2" charset="77"/>
                <a:ea typeface="Lato" charset="0"/>
                <a:cs typeface="Poppins" panose="02000000000000000000" pitchFamily="2" charset="77"/>
              </a:rPr>
              <a:t>Présenté Par : Maxence Personnaz</a:t>
            </a:r>
          </a:p>
        </p:txBody>
      </p:sp>
      <p:pic>
        <p:nvPicPr>
          <p:cNvPr id="1028" name="Picture 4" descr="RÃ©sultat de recherche d'images pour &quot;Polytech image&quot;">
            <a:extLst>
              <a:ext uri="{FF2B5EF4-FFF2-40B4-BE49-F238E27FC236}">
                <a16:creationId xmlns:a16="http://schemas.microsoft.com/office/drawing/2014/main" id="{D6D39D65-D542-4F17-81CC-E4CED511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191" y="293370"/>
            <a:ext cx="3247296" cy="20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1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479462" y="10872367"/>
            <a:ext cx="1141144" cy="1141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179698" y="11086795"/>
            <a:ext cx="17716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Démo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79462" y="8902100"/>
            <a:ext cx="1141144" cy="1141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79698" y="9116528"/>
            <a:ext cx="125582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Compression et décompression fonctionnelles</a:t>
            </a:r>
            <a:endParaRPr lang="fr-FR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495266" y="6996388"/>
            <a:ext cx="1141144" cy="1141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112379" y="7186034"/>
            <a:ext cx="140983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Gestion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du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projet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avec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Github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(Déjà 1 fork,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woaw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!)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495266" y="4973787"/>
            <a:ext cx="1141144" cy="1141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112379" y="5163433"/>
            <a:ext cx="163898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Utilisation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des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librairies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: java.io,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java.util</a:t>
            </a:r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,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java.nio.charset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495266" y="3001635"/>
            <a:ext cx="1141144" cy="1141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112379" y="3191281"/>
            <a:ext cx="19308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Découpage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du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projet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en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4 classes : Main, Huffman, </a:t>
            </a:r>
            <a:r>
              <a:rPr lang="en-US" sz="42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arseFreq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et Node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3C8A0-F519-E742-9734-21D7C8FB03A9}"/>
              </a:ext>
            </a:extLst>
          </p:cNvPr>
          <p:cNvSpPr>
            <a:spLocks/>
          </p:cNvSpPr>
          <p:nvPr/>
        </p:nvSpPr>
        <p:spPr bwMode="auto">
          <a:xfrm>
            <a:off x="2241725" y="974936"/>
            <a:ext cx="575478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fr-FR" sz="8000" b="1" spc="300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Projet</a:t>
            </a:r>
            <a:r>
              <a:rPr lang="en-US" sz="8000" b="1" spc="300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 632</a:t>
            </a:r>
            <a:endParaRPr lang="en-US" sz="8000" b="1" spc="300" dirty="0">
              <a:solidFill>
                <a:schemeClr val="accent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  <a:sym typeface="Bebas Neue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1F2532-01D2-4FBC-85C2-B3D12D1EAC5E}"/>
              </a:ext>
            </a:extLst>
          </p:cNvPr>
          <p:cNvSpPr txBox="1"/>
          <p:nvPr/>
        </p:nvSpPr>
        <p:spPr>
          <a:xfrm>
            <a:off x="2787362" y="3239832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7CECE7E-280A-4B54-BB47-D1A53A4D7CAD}"/>
              </a:ext>
            </a:extLst>
          </p:cNvPr>
          <p:cNvSpPr txBox="1"/>
          <p:nvPr/>
        </p:nvSpPr>
        <p:spPr>
          <a:xfrm>
            <a:off x="2801739" y="5203776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642024-8AC6-49A5-9655-212E5111F8C3}"/>
              </a:ext>
            </a:extLst>
          </p:cNvPr>
          <p:cNvSpPr txBox="1"/>
          <p:nvPr/>
        </p:nvSpPr>
        <p:spPr>
          <a:xfrm>
            <a:off x="2784485" y="7274117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C7D2DC-15BD-4081-84F2-3785FE59DC6C}"/>
              </a:ext>
            </a:extLst>
          </p:cNvPr>
          <p:cNvSpPr txBox="1"/>
          <p:nvPr/>
        </p:nvSpPr>
        <p:spPr>
          <a:xfrm>
            <a:off x="2781610" y="11118614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5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78B6AD7-150A-42E3-8C69-7773159629D9}"/>
              </a:ext>
            </a:extLst>
          </p:cNvPr>
          <p:cNvSpPr txBox="1"/>
          <p:nvPr/>
        </p:nvSpPr>
        <p:spPr>
          <a:xfrm>
            <a:off x="2778737" y="9131665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6964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e 1"/>
          <p:cNvSpPr/>
          <p:nvPr/>
        </p:nvSpPr>
        <p:spPr>
          <a:xfrm rot="5400000">
            <a:off x="5707550" y="6666728"/>
            <a:ext cx="12911390" cy="5785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933647" y="500332"/>
            <a:ext cx="315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Poppins Bold"/>
              </a:rPr>
              <a:t>Compression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6715114" y="500331"/>
            <a:ext cx="3781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Poppins Bold"/>
              </a:rPr>
              <a:t>Décompression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29892" y="8559258"/>
            <a:ext cx="1141144" cy="1141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9892" y="7072069"/>
            <a:ext cx="1141144" cy="1141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5696" y="4303707"/>
            <a:ext cx="1141144" cy="1141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5696" y="2729684"/>
            <a:ext cx="1141144" cy="1141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5696" y="1171604"/>
            <a:ext cx="1141144" cy="1141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1F2532-01D2-4FBC-85C2-B3D12D1EAC5E}"/>
              </a:ext>
            </a:extLst>
          </p:cNvPr>
          <p:cNvSpPr txBox="1"/>
          <p:nvPr/>
        </p:nvSpPr>
        <p:spPr>
          <a:xfrm>
            <a:off x="837792" y="1409801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7CECE7E-280A-4B54-BB47-D1A53A4D7CAD}"/>
              </a:ext>
            </a:extLst>
          </p:cNvPr>
          <p:cNvSpPr txBox="1"/>
          <p:nvPr/>
        </p:nvSpPr>
        <p:spPr>
          <a:xfrm>
            <a:off x="852169" y="2959673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D642024-8AC6-49A5-9655-212E5111F8C3}"/>
              </a:ext>
            </a:extLst>
          </p:cNvPr>
          <p:cNvSpPr txBox="1"/>
          <p:nvPr/>
        </p:nvSpPr>
        <p:spPr>
          <a:xfrm>
            <a:off x="834915" y="4581436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AC7D2DC-15BD-4081-84F2-3785FE59DC6C}"/>
              </a:ext>
            </a:extLst>
          </p:cNvPr>
          <p:cNvSpPr txBox="1"/>
          <p:nvPr/>
        </p:nvSpPr>
        <p:spPr>
          <a:xfrm>
            <a:off x="832040" y="8805505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B6AD7-150A-42E3-8C69-7773159629D9}"/>
              </a:ext>
            </a:extLst>
          </p:cNvPr>
          <p:cNvSpPr txBox="1"/>
          <p:nvPr/>
        </p:nvSpPr>
        <p:spPr>
          <a:xfrm>
            <a:off x="829167" y="7301634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4</a:t>
            </a:r>
          </a:p>
        </p:txBody>
      </p:sp>
      <p:sp>
        <p:nvSpPr>
          <p:cNvPr id="15" name="TextBox 70"/>
          <p:cNvSpPr txBox="1"/>
          <p:nvPr/>
        </p:nvSpPr>
        <p:spPr>
          <a:xfrm>
            <a:off x="1778069" y="1195309"/>
            <a:ext cx="6673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public void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textFileToArray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(String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url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)</a:t>
            </a:r>
            <a:endParaRPr lang="en-US" sz="28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7403" y="11937314"/>
            <a:ext cx="1141144" cy="1141144"/>
          </a:xfrm>
          <a:prstGeom prst="rect">
            <a:avLst/>
          </a:prstGeom>
          <a:solidFill>
            <a:srgbClr val="041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7403" y="10001551"/>
            <a:ext cx="1141144" cy="1141144"/>
          </a:xfrm>
          <a:prstGeom prst="rect">
            <a:avLst/>
          </a:prstGeom>
          <a:solidFill>
            <a:srgbClr val="FF5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AC7D2DC-15BD-4081-84F2-3785FE59DC6C}"/>
              </a:ext>
            </a:extLst>
          </p:cNvPr>
          <p:cNvSpPr txBox="1"/>
          <p:nvPr/>
        </p:nvSpPr>
        <p:spPr>
          <a:xfrm>
            <a:off x="829551" y="12183561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Poppins Bold" panose="02000000000000000000"/>
              </a:rPr>
              <a:t>7</a:t>
            </a:r>
            <a:endParaRPr lang="en-GB" b="1" dirty="0">
              <a:solidFill>
                <a:schemeClr val="bg1"/>
              </a:solidFill>
              <a:latin typeface="Poppins Bold" panose="0200000000000000000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78B6AD7-150A-42E3-8C69-7773159629D9}"/>
              </a:ext>
            </a:extLst>
          </p:cNvPr>
          <p:cNvSpPr txBox="1"/>
          <p:nvPr/>
        </p:nvSpPr>
        <p:spPr>
          <a:xfrm>
            <a:off x="826678" y="10351887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6</a:t>
            </a:r>
            <a:endParaRPr lang="en-GB" b="1" dirty="0">
              <a:solidFill>
                <a:schemeClr val="bg1"/>
              </a:solidFill>
              <a:latin typeface="Poppins Bold" panose="0200000000000000000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778068" y="1693820"/>
            <a:ext cx="8467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Read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the text, count the characters and place the frequencies into an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array of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255 integers. Increments the character's ASCII code every time we find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it. Also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 a frequencies file based on the array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21" name="TextBox 70"/>
          <p:cNvSpPr txBox="1"/>
          <p:nvPr/>
        </p:nvSpPr>
        <p:spPr>
          <a:xfrm>
            <a:off x="1723434" y="2693429"/>
            <a:ext cx="7889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private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ArrayList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&lt;Node&gt;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fillNodes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int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[]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freq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)</a:t>
            </a:r>
            <a:endParaRPr lang="en-US" sz="28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723433" y="3191940"/>
            <a:ext cx="852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an array of independent nodes containing a code from 0 to 254 and a frequency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. Order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them in a specific way : find the minimum of frequencies and the minimum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comparing ASCII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code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23" name="TextBox 70"/>
          <p:cNvSpPr txBox="1"/>
          <p:nvPr/>
        </p:nvSpPr>
        <p:spPr>
          <a:xfrm>
            <a:off x="1737810" y="4208802"/>
            <a:ext cx="8431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private Node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buildTree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ArrayList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&lt;Node&gt; nodes)</a:t>
            </a:r>
            <a:endParaRPr lang="en-US" sz="28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737809" y="4707313"/>
            <a:ext cx="85077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a tree from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Poppins"/>
              </a:rPr>
              <a:t>ArrayList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 of Nodes we previously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created. Work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on a clone of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Poppins"/>
              </a:rPr>
              <a:t>ArrayList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 because as we advance in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algorithm we'll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remove each node of the array so we won't have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duplicate. We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search for the two minimum nodes, and when found, we create the father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of them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, which will have the sum of the frequencies of the 2 previous node as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its frequency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, and the two others will be deleted, until only one node is left, the root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25" name="TextBox 70"/>
          <p:cNvSpPr txBox="1"/>
          <p:nvPr/>
        </p:nvSpPr>
        <p:spPr>
          <a:xfrm>
            <a:off x="1734933" y="6966390"/>
            <a:ext cx="8510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private void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dfSearch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(Node root, String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codeBin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)</a:t>
            </a:r>
            <a:endParaRPr lang="en-US" sz="28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734932" y="7464901"/>
            <a:ext cx="843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Depth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first search through the tree to fill the binary code of the leaves of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tree. The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left son will have the code 0 and the right son, 1. Recursive method.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27" name="TextBox 70"/>
          <p:cNvSpPr txBox="1"/>
          <p:nvPr/>
        </p:nvSpPr>
        <p:spPr>
          <a:xfrm>
            <a:off x="1732058" y="8412744"/>
            <a:ext cx="498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private void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createFreqFile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()</a:t>
            </a:r>
            <a:endParaRPr lang="en-US" sz="28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732057" y="8911255"/>
            <a:ext cx="8437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a file from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Poppins"/>
              </a:rPr>
              <a:t>freqFile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 filled with the frequencies of each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characters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29" name="TextBox 70"/>
          <p:cNvSpPr txBox="1"/>
          <p:nvPr/>
        </p:nvSpPr>
        <p:spPr>
          <a:xfrm>
            <a:off x="1729183" y="9841851"/>
            <a:ext cx="926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public String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createBinCode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ArrayList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&lt;Node&gt; nodes)</a:t>
            </a:r>
            <a:endParaRPr lang="en-US" sz="28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729182" y="10340362"/>
            <a:ext cx="8516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a binary chain. Every time we find a character in the text saved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in the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variable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Poppins"/>
              </a:rPr>
              <a:t>fullText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, we look at the node related to this character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and add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its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Poppins"/>
              </a:rPr>
              <a:t>binCode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 to the binary chain. We then normalize the binary chain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so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the chain will be divisible by eight. 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31" name="TextBox 70"/>
          <p:cNvSpPr txBox="1"/>
          <p:nvPr/>
        </p:nvSpPr>
        <p:spPr>
          <a:xfrm>
            <a:off x="1691802" y="11823056"/>
            <a:ext cx="6771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private void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bitToByte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(String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binCode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)</a:t>
            </a:r>
            <a:endParaRPr lang="en-US" sz="28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691801" y="12321567"/>
            <a:ext cx="8553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a string of characters for each byte on the binary chain passed in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parameter and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put this bytes chain into a file named compressed.txt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173464" y="8935941"/>
            <a:ext cx="1141144" cy="1141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173464" y="5999519"/>
            <a:ext cx="1141144" cy="1141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3189268" y="4300831"/>
            <a:ext cx="1141144" cy="1141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189268" y="2778566"/>
            <a:ext cx="1141144" cy="1141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189268" y="1306751"/>
            <a:ext cx="1141144" cy="1141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51F2532-01D2-4FBC-85C2-B3D12D1EAC5E}"/>
              </a:ext>
            </a:extLst>
          </p:cNvPr>
          <p:cNvSpPr txBox="1"/>
          <p:nvPr/>
        </p:nvSpPr>
        <p:spPr>
          <a:xfrm>
            <a:off x="13481364" y="1544948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1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7CECE7E-280A-4B54-BB47-D1A53A4D7CAD}"/>
              </a:ext>
            </a:extLst>
          </p:cNvPr>
          <p:cNvSpPr txBox="1"/>
          <p:nvPr/>
        </p:nvSpPr>
        <p:spPr>
          <a:xfrm>
            <a:off x="13495741" y="3008555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2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D642024-8AC6-49A5-9655-212E5111F8C3}"/>
              </a:ext>
            </a:extLst>
          </p:cNvPr>
          <p:cNvSpPr txBox="1"/>
          <p:nvPr/>
        </p:nvSpPr>
        <p:spPr>
          <a:xfrm>
            <a:off x="13478487" y="4578560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AC7D2DC-15BD-4081-84F2-3785FE59DC6C}"/>
              </a:ext>
            </a:extLst>
          </p:cNvPr>
          <p:cNvSpPr txBox="1"/>
          <p:nvPr/>
        </p:nvSpPr>
        <p:spPr>
          <a:xfrm>
            <a:off x="13475612" y="9182188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5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78B6AD7-150A-42E3-8C69-7773159629D9}"/>
              </a:ext>
            </a:extLst>
          </p:cNvPr>
          <p:cNvSpPr txBox="1"/>
          <p:nvPr/>
        </p:nvSpPr>
        <p:spPr>
          <a:xfrm>
            <a:off x="13472739" y="6229084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4</a:t>
            </a:r>
          </a:p>
        </p:txBody>
      </p:sp>
      <p:sp>
        <p:nvSpPr>
          <p:cNvPr id="43" name="TextBox 70"/>
          <p:cNvSpPr txBox="1"/>
          <p:nvPr/>
        </p:nvSpPr>
        <p:spPr>
          <a:xfrm>
            <a:off x="14421641" y="1330456"/>
            <a:ext cx="690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public void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freqFileToArray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(String URL)</a:t>
            </a:r>
            <a:endParaRPr lang="en-US" sz="28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170975" y="10619782"/>
            <a:ext cx="1141144" cy="1141144"/>
          </a:xfrm>
          <a:prstGeom prst="rect">
            <a:avLst/>
          </a:prstGeom>
          <a:solidFill>
            <a:srgbClr val="FF5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78B6AD7-150A-42E3-8C69-7773159629D9}"/>
              </a:ext>
            </a:extLst>
          </p:cNvPr>
          <p:cNvSpPr txBox="1"/>
          <p:nvPr/>
        </p:nvSpPr>
        <p:spPr>
          <a:xfrm>
            <a:off x="13470250" y="10970118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6</a:t>
            </a:r>
            <a:endParaRPr lang="en-GB" b="1" dirty="0">
              <a:solidFill>
                <a:schemeClr val="bg1"/>
              </a:solidFill>
              <a:latin typeface="Poppins Bold" panose="0200000000000000000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4421640" y="1828967"/>
            <a:ext cx="8467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Read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the frequencies file and insert the data read into a 255 integer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array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which represents characters from the text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49" name="TextBox 70"/>
          <p:cNvSpPr txBox="1"/>
          <p:nvPr/>
        </p:nvSpPr>
        <p:spPr>
          <a:xfrm>
            <a:off x="14367006" y="2742311"/>
            <a:ext cx="8391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public String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compressedToBinCode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(String URL)</a:t>
            </a:r>
            <a:endParaRPr lang="en-US" sz="28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4367005" y="3240822"/>
            <a:ext cx="852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Read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every characters of the compressed file and convert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them into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bytes, then add them to a Binary chain which is returned.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61" name="TextBox 70"/>
          <p:cNvSpPr txBox="1"/>
          <p:nvPr/>
        </p:nvSpPr>
        <p:spPr>
          <a:xfrm>
            <a:off x="14366863" y="4243302"/>
            <a:ext cx="7889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private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ArrayList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&lt;Node&gt;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fillNodes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int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[]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freq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)</a:t>
            </a:r>
            <a:endParaRPr lang="en-US" sz="28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14366862" y="4741813"/>
            <a:ext cx="852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an array of independent nodes containing a code from 0 to 254 and a frequency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. Order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them in a specific way : find the minimum of frequencies and the minimum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comparing ASCII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code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63" name="TextBox 70"/>
          <p:cNvSpPr txBox="1"/>
          <p:nvPr/>
        </p:nvSpPr>
        <p:spPr>
          <a:xfrm>
            <a:off x="14381239" y="5913952"/>
            <a:ext cx="8431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private Node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buildTree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ArrayList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&lt;Node&gt; nodes)</a:t>
            </a:r>
            <a:endParaRPr lang="en-US" sz="28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14381238" y="6412463"/>
            <a:ext cx="85077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a tree from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Poppins"/>
              </a:rPr>
              <a:t>ArrayList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 of Nodes we previously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created. Work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on a clone of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Poppins"/>
              </a:rPr>
              <a:t>ArrayList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 because as we advance in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algorithm we'll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remove each node of the array so we won't have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duplicate. We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search for the two minimum nodes, and when found, we create the father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of them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, which will have the sum of the frequencies of the 2 previous node as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its frequency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, and the two others will be deleted, until only one node is left, the root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65" name="TextBox 70"/>
          <p:cNvSpPr txBox="1"/>
          <p:nvPr/>
        </p:nvSpPr>
        <p:spPr>
          <a:xfrm>
            <a:off x="14378362" y="8757799"/>
            <a:ext cx="8510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private void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dfSearch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(Node root, String </a:t>
            </a:r>
            <a:r>
              <a:rPr lang="en-US" sz="28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codeBin</a:t>
            </a:r>
            <a:r>
              <a:rPr lang="en-US" sz="28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)</a:t>
            </a:r>
            <a:endParaRPr lang="en-US" sz="28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14378361" y="9256310"/>
            <a:ext cx="843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Depth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first search through the tree to fill the binary code of the leaves of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tree. The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left son will have the code 0 and the right son, 1. Recursive method.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  <p:sp>
        <p:nvSpPr>
          <p:cNvPr id="67" name="TextBox 70"/>
          <p:cNvSpPr txBox="1"/>
          <p:nvPr/>
        </p:nvSpPr>
        <p:spPr>
          <a:xfrm>
            <a:off x="14375486" y="10531971"/>
            <a:ext cx="101425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private void </a:t>
            </a:r>
            <a:r>
              <a:rPr lang="en-US" sz="25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reBuildText</a:t>
            </a:r>
            <a:r>
              <a:rPr lang="en-US" sz="25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(</a:t>
            </a:r>
            <a:r>
              <a:rPr lang="en-US" sz="25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ArrayList</a:t>
            </a:r>
            <a:r>
              <a:rPr lang="en-US" sz="25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&lt;Node&gt; nodes, String </a:t>
            </a:r>
            <a:r>
              <a:rPr lang="en-US" sz="25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binCode</a:t>
            </a:r>
            <a:r>
              <a:rPr lang="en-US" sz="25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)</a:t>
            </a:r>
            <a:endParaRPr lang="en-US" sz="25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14367006" y="11031681"/>
            <a:ext cx="85220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ebuild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the text from the binary code and the nodes. While the binary chain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isn't empty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, we iterate through every characters and test if their binary code fits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with the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beginning of the full binary code. If so, we remove the character binary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chain from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the full binary chain and we add the character itself to a variable that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will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be the full text. Also, since we're removing useless 0s at the end of the text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Poppins"/>
              </a:rPr>
              <a:t>. Create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oppins"/>
              </a:rPr>
              <a:t>a file with the full decoded text at Data/Decompressed.txt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8832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5">
      <a:dk1>
        <a:srgbClr val="303030"/>
      </a:dk1>
      <a:lt1>
        <a:srgbClr val="FFFFFF"/>
      </a:lt1>
      <a:dk2>
        <a:srgbClr val="191919"/>
      </a:dk2>
      <a:lt2>
        <a:srgbClr val="FFFFFF"/>
      </a:lt2>
      <a:accent1>
        <a:srgbClr val="F06B7E"/>
      </a:accent1>
      <a:accent2>
        <a:srgbClr val="7F6CA3"/>
      </a:accent2>
      <a:accent3>
        <a:srgbClr val="5DB0B7"/>
      </a:accent3>
      <a:accent4>
        <a:srgbClr val="FEADB8"/>
      </a:accent4>
      <a:accent5>
        <a:srgbClr val="FFC688"/>
      </a:accent5>
      <a:accent6>
        <a:srgbClr val="E3E3E3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31523</TotalTime>
  <Words>748</Words>
  <Application>Microsoft Office PowerPoint</Application>
  <PresentationFormat>Personnalisé</PresentationFormat>
  <Paragraphs>55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3" baseType="lpstr">
      <vt:lpstr>Arial</vt:lpstr>
      <vt:lpstr>Bebas Neue</vt:lpstr>
      <vt:lpstr>Calibri</vt:lpstr>
      <vt:lpstr>Lato</vt:lpstr>
      <vt:lpstr>Open Sans Light</vt:lpstr>
      <vt:lpstr>Poppins</vt:lpstr>
      <vt:lpstr>Poppins Bold</vt:lpstr>
      <vt:lpstr>Roboto</vt:lpstr>
      <vt:lpstr>Roboto Bold</vt:lpstr>
      <vt:lpstr>Office Theme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Slideforest</dc:creator>
  <cp:keywords/>
  <dc:description/>
  <cp:lastModifiedBy>Maxence Personnaz</cp:lastModifiedBy>
  <cp:revision>6535</cp:revision>
  <dcterms:created xsi:type="dcterms:W3CDTF">2014-11-12T21:47:38Z</dcterms:created>
  <dcterms:modified xsi:type="dcterms:W3CDTF">2019-04-29T07:09:44Z</dcterms:modified>
  <cp:category/>
</cp:coreProperties>
</file>