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1" r:id="rId15"/>
    <p:sldId id="272" r:id="rId16"/>
    <p:sldId id="276"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100" d="100"/>
          <a:sy n="100" d="100"/>
        </p:scale>
        <p:origin x="131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E0E71-AF56-4634-87D6-830435E34E54}" type="datetimeFigureOut">
              <a:rPr lang="fr-FR" smtClean="0"/>
              <a:t>18/01/2022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706F-BDE8-4499-B5DB-AE9D7D94E185}" type="slidenum">
              <a:rPr lang="fr-FR" smtClean="0"/>
              <a:t>‹N°›</a:t>
            </a:fld>
            <a:endParaRPr lang="fr-FR"/>
          </a:p>
        </p:txBody>
      </p:sp>
    </p:spTree>
    <p:extLst>
      <p:ext uri="{BB962C8B-B14F-4D97-AF65-F5344CB8AC3E}">
        <p14:creationId xmlns:p14="http://schemas.microsoft.com/office/powerpoint/2010/main" val="39155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2906C3-6066-401E-A9DF-BDD044F95BCF}" type="datetime1">
              <a:rPr lang="fr-FR" smtClean="0"/>
              <a:t>18/01/2022</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4621D8-3403-462A-90B6-EC5605D6708B}"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16364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F5C7228-BA2C-491E-B3E9-797246406E37}"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271701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125418-3F01-4AF9-B0A5-A721D79EC03E}"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3905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B74CE4-0DA7-49E6-8017-F739C83A879E}"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27925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BE210F-248D-42E9-8997-3391A97A9027}" type="datetime1">
              <a:rPr lang="fr-FR" smtClean="0"/>
              <a:t>18/01/2022</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71598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A59FBA2-C2C6-4049-9068-C1873F239B1B}" type="datetime1">
              <a:rPr lang="fr-FR" smtClean="0"/>
              <a:t>18/01/2022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177944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1B21168-B385-4C1D-AAF6-2620B778A77A}" type="datetime1">
              <a:rPr lang="fr-FR" smtClean="0"/>
              <a:t>18/01/2022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76244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F8436B4-37EB-4459-BAA9-85E7C35C117A}" type="datetime1">
              <a:rPr lang="fr-FR" smtClean="0"/>
              <a:t>18/01/2022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44785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82816-4F45-4921-B081-EFC11FB38579}" type="datetime1">
              <a:rPr lang="fr-FR" smtClean="0"/>
              <a:t>18/01/2022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80333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A8A169-87ED-4414-8E42-C01347005415}" type="datetime1">
              <a:rPr lang="fr-FR" smtClean="0"/>
              <a:t>18/01/2022</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101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26D64F-D829-4482-9F40-98E6D6AB858C}" type="datetime1">
              <a:rPr lang="fr-FR" smtClean="0"/>
              <a:t>18/01/2022</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21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8E2280-6563-4385-95D9-A909EE1DF803}" type="datetime1">
              <a:rPr lang="fr-FR" smtClean="0"/>
              <a:t>18/01/2022</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4621D8-3403-462A-90B6-EC5605D6708B}"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611968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67991-AE86-4F10-9598-4E5F7A212110}"/>
              </a:ext>
            </a:extLst>
          </p:cNvPr>
          <p:cNvSpPr>
            <a:spLocks noGrp="1"/>
          </p:cNvSpPr>
          <p:nvPr>
            <p:ph type="ctrTitle"/>
          </p:nvPr>
        </p:nvSpPr>
        <p:spPr/>
        <p:txBody>
          <a:bodyPr/>
          <a:lstStyle/>
          <a:p>
            <a:r>
              <a:rPr lang="fr-FR" b="1" dirty="0"/>
              <a:t>IT Telefaune</a:t>
            </a:r>
          </a:p>
        </p:txBody>
      </p:sp>
      <p:sp>
        <p:nvSpPr>
          <p:cNvPr id="3" name="Sous-titre 2">
            <a:extLst>
              <a:ext uri="{FF2B5EF4-FFF2-40B4-BE49-F238E27FC236}">
                <a16:creationId xmlns:a16="http://schemas.microsoft.com/office/drawing/2014/main" id="{92E4E76C-2E2E-45F5-9422-4B5ADDC2C8F5}"/>
              </a:ext>
            </a:extLst>
          </p:cNvPr>
          <p:cNvSpPr>
            <a:spLocks noGrp="1"/>
          </p:cNvSpPr>
          <p:nvPr>
            <p:ph type="subTitle" idx="1"/>
          </p:nvPr>
        </p:nvSpPr>
        <p:spPr>
          <a:xfrm>
            <a:off x="2679905" y="3866578"/>
            <a:ext cx="6831673" cy="1086237"/>
          </a:xfrm>
        </p:spPr>
        <p:txBody>
          <a:bodyPr/>
          <a:lstStyle/>
          <a:p>
            <a:r>
              <a:rPr lang="fr-FR" dirty="0">
                <a:solidFill>
                  <a:srgbClr val="00B050"/>
                </a:solidFill>
              </a:rPr>
              <a:t>Annuaire en ligne pour professionnels</a:t>
            </a:r>
          </a:p>
        </p:txBody>
      </p:sp>
      <p:sp>
        <p:nvSpPr>
          <p:cNvPr id="5" name="AutoShape 4" descr="CESI École Supérieure de l&amp;#39;Alternance : du bac+2 au bac+5">
            <a:extLst>
              <a:ext uri="{FF2B5EF4-FFF2-40B4-BE49-F238E27FC236}">
                <a16:creationId xmlns:a16="http://schemas.microsoft.com/office/drawing/2014/main" id="{76F95585-D67D-4499-A0F2-EC2BC7B50D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 name="Image 9" descr="Une image contenant texte&#10;&#10;Description générée automatiquement">
            <a:extLst>
              <a:ext uri="{FF2B5EF4-FFF2-40B4-BE49-F238E27FC236}">
                <a16:creationId xmlns:a16="http://schemas.microsoft.com/office/drawing/2014/main" id="{793DB539-CAC1-4036-9ECB-1958B28F6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217" y="-380407"/>
            <a:ext cx="3653698" cy="1900315"/>
          </a:xfrm>
          <a:prstGeom prst="rect">
            <a:avLst/>
          </a:prstGeom>
        </p:spPr>
      </p:pic>
      <p:sp>
        <p:nvSpPr>
          <p:cNvPr id="11" name="ZoneTexte 10">
            <a:extLst>
              <a:ext uri="{FF2B5EF4-FFF2-40B4-BE49-F238E27FC236}">
                <a16:creationId xmlns:a16="http://schemas.microsoft.com/office/drawing/2014/main" id="{F9920C13-35F6-4B96-B913-D7358A8B249A}"/>
              </a:ext>
            </a:extLst>
          </p:cNvPr>
          <p:cNvSpPr txBox="1"/>
          <p:nvPr/>
        </p:nvSpPr>
        <p:spPr>
          <a:xfrm>
            <a:off x="4404221" y="4768149"/>
            <a:ext cx="4462943" cy="369332"/>
          </a:xfrm>
          <a:prstGeom prst="rect">
            <a:avLst/>
          </a:prstGeom>
          <a:noFill/>
        </p:spPr>
        <p:txBody>
          <a:bodyPr wrap="square" rtlCol="0">
            <a:spAutoFit/>
          </a:bodyPr>
          <a:lstStyle/>
          <a:p>
            <a:r>
              <a:rPr lang="fr-FR" dirty="0"/>
              <a:t>Par Maxence Vandekerckhove</a:t>
            </a:r>
          </a:p>
        </p:txBody>
      </p:sp>
      <p:pic>
        <p:nvPicPr>
          <p:cNvPr id="15" name="Image 14" descr="Moody Foodies - Poire">
            <a:extLst>
              <a:ext uri="{FF2B5EF4-FFF2-40B4-BE49-F238E27FC236}">
                <a16:creationId xmlns:a16="http://schemas.microsoft.com/office/drawing/2014/main" id="{3DB14387-7025-4BB3-A9E2-DEBB10708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64" y="993036"/>
            <a:ext cx="1621872" cy="1621872"/>
          </a:xfrm>
          <a:prstGeom prst="rect">
            <a:avLst/>
          </a:prstGeom>
        </p:spPr>
      </p:pic>
      <p:sp>
        <p:nvSpPr>
          <p:cNvPr id="16" name="Espace réservé du numéro de diapositive 15">
            <a:extLst>
              <a:ext uri="{FF2B5EF4-FFF2-40B4-BE49-F238E27FC236}">
                <a16:creationId xmlns:a16="http://schemas.microsoft.com/office/drawing/2014/main" id="{C9CBDEB7-03BA-4F82-8C25-76B3256B66AC}"/>
              </a:ext>
            </a:extLst>
          </p:cNvPr>
          <p:cNvSpPr>
            <a:spLocks noGrp="1"/>
          </p:cNvSpPr>
          <p:nvPr>
            <p:ph type="sldNum" sz="quarter" idx="12"/>
          </p:nvPr>
        </p:nvSpPr>
        <p:spPr/>
        <p:txBody>
          <a:bodyPr/>
          <a:lstStyle/>
          <a:p>
            <a:fld id="{064621D8-3403-462A-90B6-EC5605D6708B}" type="slidenum">
              <a:rPr lang="fr-FR" smtClean="0"/>
              <a:t>1</a:t>
            </a:fld>
            <a:endParaRPr lang="fr-FR"/>
          </a:p>
        </p:txBody>
      </p:sp>
    </p:spTree>
    <p:extLst>
      <p:ext uri="{BB962C8B-B14F-4D97-AF65-F5344CB8AC3E}">
        <p14:creationId xmlns:p14="http://schemas.microsoft.com/office/powerpoint/2010/main" val="26170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18C738F9-D002-4A05-94C5-BC792F6FE8F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783049" y="965197"/>
            <a:ext cx="7340486" cy="4844721"/>
          </a:xfrm>
          <a:prstGeom prst="rect">
            <a:avLst/>
          </a:prstGeom>
          <a:noFill/>
        </p:spPr>
      </p:pic>
      <p:sp>
        <p:nvSpPr>
          <p:cNvPr id="2" name="ZoneTexte 1">
            <a:extLst>
              <a:ext uri="{FF2B5EF4-FFF2-40B4-BE49-F238E27FC236}">
                <a16:creationId xmlns:a16="http://schemas.microsoft.com/office/drawing/2014/main" id="{378F05B6-2918-4BE1-BC14-AB05800F626D}"/>
              </a:ext>
            </a:extLst>
          </p:cNvPr>
          <p:cNvSpPr txBox="1"/>
          <p:nvPr/>
        </p:nvSpPr>
        <p:spPr>
          <a:xfrm>
            <a:off x="4830764" y="5946985"/>
            <a:ext cx="3245056" cy="369332"/>
          </a:xfrm>
          <a:prstGeom prst="rect">
            <a:avLst/>
          </a:prstGeom>
          <a:noFill/>
        </p:spPr>
        <p:txBody>
          <a:bodyPr wrap="none" rtlCol="0">
            <a:spAutoFit/>
          </a:bodyPr>
          <a:lstStyle/>
          <a:p>
            <a:r>
              <a:rPr lang="fr-FR" i="1" dirty="0"/>
              <a:t>Modèle conceptuel de données</a:t>
            </a:r>
          </a:p>
        </p:txBody>
      </p:sp>
      <p:sp>
        <p:nvSpPr>
          <p:cNvPr id="3" name="Espace réservé du numéro de diapositive 2">
            <a:extLst>
              <a:ext uri="{FF2B5EF4-FFF2-40B4-BE49-F238E27FC236}">
                <a16:creationId xmlns:a16="http://schemas.microsoft.com/office/drawing/2014/main" id="{D59D4E2C-D171-4206-A506-38321DA707A2}"/>
              </a:ext>
            </a:extLst>
          </p:cNvPr>
          <p:cNvSpPr>
            <a:spLocks noGrp="1"/>
          </p:cNvSpPr>
          <p:nvPr>
            <p:ph type="sldNum" sz="quarter" idx="12"/>
          </p:nvPr>
        </p:nvSpPr>
        <p:spPr/>
        <p:txBody>
          <a:bodyPr/>
          <a:lstStyle/>
          <a:p>
            <a:fld id="{064621D8-3403-462A-90B6-EC5605D6708B}" type="slidenum">
              <a:rPr lang="fr-FR" smtClean="0"/>
              <a:t>10</a:t>
            </a:fld>
            <a:endParaRPr lang="fr-FR"/>
          </a:p>
        </p:txBody>
      </p:sp>
    </p:spTree>
    <p:extLst>
      <p:ext uri="{BB962C8B-B14F-4D97-AF65-F5344CB8AC3E}">
        <p14:creationId xmlns:p14="http://schemas.microsoft.com/office/powerpoint/2010/main" val="345740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F0A3F003-8075-4379-B1F6-C2CB08078CB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16999" y="832032"/>
            <a:ext cx="7072585" cy="4844721"/>
          </a:xfrm>
          <a:prstGeom prst="rect">
            <a:avLst/>
          </a:prstGeom>
          <a:noFill/>
        </p:spPr>
      </p:pic>
      <p:sp>
        <p:nvSpPr>
          <p:cNvPr id="10" name="ZoneTexte 9">
            <a:extLst>
              <a:ext uri="{FF2B5EF4-FFF2-40B4-BE49-F238E27FC236}">
                <a16:creationId xmlns:a16="http://schemas.microsoft.com/office/drawing/2014/main" id="{6153F6B8-9C24-43BF-B2B6-42E0EA89AB89}"/>
              </a:ext>
            </a:extLst>
          </p:cNvPr>
          <p:cNvSpPr txBox="1"/>
          <p:nvPr/>
        </p:nvSpPr>
        <p:spPr>
          <a:xfrm>
            <a:off x="5414765" y="5880403"/>
            <a:ext cx="2876044" cy="369332"/>
          </a:xfrm>
          <a:prstGeom prst="rect">
            <a:avLst/>
          </a:prstGeom>
          <a:noFill/>
        </p:spPr>
        <p:txBody>
          <a:bodyPr wrap="none" rtlCol="0">
            <a:spAutoFit/>
          </a:bodyPr>
          <a:lstStyle/>
          <a:p>
            <a:r>
              <a:rPr lang="fr-FR" i="1" dirty="0"/>
              <a:t>Modèle logique de données</a:t>
            </a:r>
          </a:p>
        </p:txBody>
      </p:sp>
      <p:sp>
        <p:nvSpPr>
          <p:cNvPr id="2" name="Espace réservé du numéro de diapositive 1">
            <a:extLst>
              <a:ext uri="{FF2B5EF4-FFF2-40B4-BE49-F238E27FC236}">
                <a16:creationId xmlns:a16="http://schemas.microsoft.com/office/drawing/2014/main" id="{4A6C691C-6393-40DA-87C6-908DD65CE038}"/>
              </a:ext>
            </a:extLst>
          </p:cNvPr>
          <p:cNvSpPr>
            <a:spLocks noGrp="1"/>
          </p:cNvSpPr>
          <p:nvPr>
            <p:ph type="sldNum" sz="quarter" idx="12"/>
          </p:nvPr>
        </p:nvSpPr>
        <p:spPr/>
        <p:txBody>
          <a:bodyPr/>
          <a:lstStyle/>
          <a:p>
            <a:fld id="{064621D8-3403-462A-90B6-EC5605D6708B}" type="slidenum">
              <a:rPr lang="fr-FR" smtClean="0"/>
              <a:t>11</a:t>
            </a:fld>
            <a:endParaRPr lang="fr-FR"/>
          </a:p>
        </p:txBody>
      </p:sp>
    </p:spTree>
    <p:extLst>
      <p:ext uri="{BB962C8B-B14F-4D97-AF65-F5344CB8AC3E}">
        <p14:creationId xmlns:p14="http://schemas.microsoft.com/office/powerpoint/2010/main" val="318639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cap="all" dirty="0"/>
              <a:t>III\ Technologies UTILISees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p:txBody>
          <a:bodyPr/>
          <a:lstStyle/>
          <a:p>
            <a:fld id="{064621D8-3403-462A-90B6-EC5605D6708B}" type="slidenum">
              <a:rPr lang="fr-FR" smtClean="0"/>
              <a:t>12</a:t>
            </a:fld>
            <a:endParaRPr lang="fr-FR"/>
          </a:p>
        </p:txBody>
      </p:sp>
    </p:spTree>
    <p:extLst>
      <p:ext uri="{BB962C8B-B14F-4D97-AF65-F5344CB8AC3E}">
        <p14:creationId xmlns:p14="http://schemas.microsoft.com/office/powerpoint/2010/main" val="215028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ASP .NET 5.0 et MVC</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pouvoir réaliser mon projet j’ai utilisé le Framework ASP .NET 5.0 qui est un Framework créé par Microsoft.</a:t>
            </a:r>
          </a:p>
          <a:p>
            <a:pPr marL="0" indent="0">
              <a:buNone/>
            </a:pPr>
            <a:endParaRPr lang="fr-FR" sz="1600" dirty="0"/>
          </a:p>
          <a:p>
            <a:pPr marL="0" indent="0">
              <a:buNone/>
            </a:pPr>
            <a:r>
              <a:rPr lang="fr-FR" sz="1600" dirty="0"/>
              <a:t>De plus, pour la structure de mon projet j’ai choisis d’utiliser un modèle vue-contrôleur (MVC) permettant de diviser plus simplement mon projet en plusieurs parties distinctes et facilement identifiable. </a:t>
            </a:r>
          </a:p>
          <a:p>
            <a:pPr marL="0" indent="0">
              <a:buNone/>
            </a:pPr>
            <a:r>
              <a:rPr lang="fr-FR" sz="1600" dirty="0"/>
              <a:t>Le MVC de mon projet se décompose donc en trois parties :</a:t>
            </a:r>
          </a:p>
          <a:p>
            <a:pPr>
              <a:buFontTx/>
              <a:buChar char="-"/>
            </a:pPr>
            <a:r>
              <a:rPr lang="fr-FR" sz="1600" dirty="0"/>
              <a:t>Les Modèles : dans mon projet, ils correspondent aux modèles de données pour Entity Framework que nous verrons plus tard</a:t>
            </a:r>
          </a:p>
          <a:p>
            <a:pPr>
              <a:buFontTx/>
              <a:buChar char="-"/>
            </a:pPr>
            <a:r>
              <a:rPr lang="fr-FR" sz="1600" dirty="0"/>
              <a:t>Les Vues : dans mon projet, ils correspondent aux vues Razor, ce sont des pages HTML contenant du code en C#</a:t>
            </a:r>
          </a:p>
          <a:p>
            <a:pPr>
              <a:buFontTx/>
              <a:buChar char="-"/>
            </a:pPr>
            <a:r>
              <a:rPr lang="fr-FR" sz="1600" dirty="0"/>
              <a:t>Les Contrôleurs : Qui acheminent les commandes entre mes vues et mes modèles.</a:t>
            </a:r>
          </a:p>
        </p:txBody>
      </p:sp>
      <p:pic>
        <p:nvPicPr>
          <p:cNvPr id="3078" name="Picture 6" descr="Formations ASP.Net | INOW">
            <a:extLst>
              <a:ext uri="{FF2B5EF4-FFF2-40B4-BE49-F238E27FC236}">
                <a16:creationId xmlns:a16="http://schemas.microsoft.com/office/drawing/2014/main" id="{89404DAC-638F-4DE8-84CD-DC496BE1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494" y="4502751"/>
            <a:ext cx="2767012" cy="195063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FEBDAE86-663A-4D05-A394-64DE146DF93E}"/>
              </a:ext>
            </a:extLst>
          </p:cNvPr>
          <p:cNvSpPr>
            <a:spLocks noGrp="1"/>
          </p:cNvSpPr>
          <p:nvPr>
            <p:ph type="sldNum" sz="quarter" idx="12"/>
          </p:nvPr>
        </p:nvSpPr>
        <p:spPr/>
        <p:txBody>
          <a:bodyPr/>
          <a:lstStyle/>
          <a:p>
            <a:fld id="{064621D8-3403-462A-90B6-EC5605D6708B}" type="slidenum">
              <a:rPr lang="fr-FR" smtClean="0"/>
              <a:t>13</a:t>
            </a:fld>
            <a:endParaRPr lang="fr-FR"/>
          </a:p>
        </p:txBody>
      </p:sp>
    </p:spTree>
    <p:extLst>
      <p:ext uri="{BB962C8B-B14F-4D97-AF65-F5344CB8AC3E}">
        <p14:creationId xmlns:p14="http://schemas.microsoft.com/office/powerpoint/2010/main" val="375836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Razor</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réaliser mon projet j’ai utilisé une syntaxe de programmation ASP .Net Razor, cela permet de créer des pages HTML contenant des instructions en C#.</a:t>
            </a:r>
          </a:p>
          <a:p>
            <a:pPr marL="0" indent="0">
              <a:buNone/>
            </a:pPr>
            <a:endParaRPr lang="fr-FR" sz="1600" dirty="0"/>
          </a:p>
          <a:p>
            <a:pPr marL="0" indent="0">
              <a:buNone/>
            </a:pPr>
            <a:r>
              <a:rPr lang="fr-FR" sz="1600" dirty="0"/>
              <a:t>En effet cela permet la création de vues avec une extension .cshtml.</a:t>
            </a:r>
          </a:p>
          <a:p>
            <a:pPr marL="0" indent="0">
              <a:buNone/>
            </a:pPr>
            <a:r>
              <a:rPr lang="fr-FR" sz="1600" dirty="0"/>
              <a:t>De plus, dans mon projet cela m’a permis d’entrer des conditions qui m’on </a:t>
            </a:r>
          </a:p>
          <a:p>
            <a:pPr marL="0" indent="0">
              <a:buNone/>
            </a:pPr>
            <a:r>
              <a:rPr lang="fr-FR" sz="1600" dirty="0"/>
              <a:t>permis de réaliser la partie Admin en affichant du HTML en fonction de l’état</a:t>
            </a:r>
          </a:p>
          <a:p>
            <a:pPr marL="0" indent="0">
              <a:buNone/>
            </a:pPr>
            <a:r>
              <a:rPr lang="fr-FR" sz="1600" dirty="0"/>
              <a:t>d’une session par exemple.</a:t>
            </a:r>
          </a:p>
        </p:txBody>
      </p:sp>
      <p:pic>
        <p:nvPicPr>
          <p:cNvPr id="5" name="Image 4">
            <a:extLst>
              <a:ext uri="{FF2B5EF4-FFF2-40B4-BE49-F238E27FC236}">
                <a16:creationId xmlns:a16="http://schemas.microsoft.com/office/drawing/2014/main" id="{4C397C89-D9A8-4159-B230-0C46BD9F1A2E}"/>
              </a:ext>
            </a:extLst>
          </p:cNvPr>
          <p:cNvPicPr>
            <a:picLocks noChangeAspect="1"/>
          </p:cNvPicPr>
          <p:nvPr/>
        </p:nvPicPr>
        <p:blipFill>
          <a:blip r:embed="rId2"/>
          <a:stretch>
            <a:fillRect/>
          </a:stretch>
        </p:blipFill>
        <p:spPr>
          <a:xfrm>
            <a:off x="7915432" y="2028825"/>
            <a:ext cx="2762442" cy="4229100"/>
          </a:xfrm>
          <a:prstGeom prst="rect">
            <a:avLst/>
          </a:prstGeom>
        </p:spPr>
      </p:pic>
      <p:sp>
        <p:nvSpPr>
          <p:cNvPr id="6" name="Espace réservé du numéro de diapositive 5">
            <a:extLst>
              <a:ext uri="{FF2B5EF4-FFF2-40B4-BE49-F238E27FC236}">
                <a16:creationId xmlns:a16="http://schemas.microsoft.com/office/drawing/2014/main" id="{D4A488A8-562F-4087-A990-71213D811594}"/>
              </a:ext>
            </a:extLst>
          </p:cNvPr>
          <p:cNvSpPr>
            <a:spLocks noGrp="1"/>
          </p:cNvSpPr>
          <p:nvPr>
            <p:ph type="sldNum" sz="quarter" idx="12"/>
          </p:nvPr>
        </p:nvSpPr>
        <p:spPr/>
        <p:txBody>
          <a:bodyPr/>
          <a:lstStyle/>
          <a:p>
            <a:fld id="{064621D8-3403-462A-90B6-EC5605D6708B}" type="slidenum">
              <a:rPr lang="fr-FR" smtClean="0"/>
              <a:t>14</a:t>
            </a:fld>
            <a:endParaRPr lang="fr-FR"/>
          </a:p>
        </p:txBody>
      </p:sp>
    </p:spTree>
    <p:extLst>
      <p:ext uri="{BB962C8B-B14F-4D97-AF65-F5344CB8AC3E}">
        <p14:creationId xmlns:p14="http://schemas.microsoft.com/office/powerpoint/2010/main" val="37036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3\ Entity Framework et SQL Server</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réaliser mon projet, j’ai utilisé le package Entity Framework permettant la création de model de données afin de les importer directement dans la base de données SQL</a:t>
            </a:r>
          </a:p>
          <a:p>
            <a:pPr marL="0" indent="0">
              <a:buNone/>
            </a:pPr>
            <a:r>
              <a:rPr lang="fr-FR" sz="1600" dirty="0"/>
              <a:t>Cette technologie permet aussi la création de migrations qui sont des modifications de la base de données via le code.</a:t>
            </a:r>
          </a:p>
          <a:p>
            <a:pPr marL="0" indent="0">
              <a:buNone/>
            </a:pPr>
            <a:r>
              <a:rPr lang="fr-FR" sz="1600" dirty="0"/>
              <a:t>Pour stocker les données j’ai choisis d’utiliser SQL server avec un rendu sur Microsoft SQL server management studio.</a:t>
            </a:r>
          </a:p>
          <a:p>
            <a:pPr marL="0" indent="0">
              <a:buNone/>
            </a:pPr>
            <a:r>
              <a:rPr lang="fr-FR" sz="1600" dirty="0"/>
              <a:t>De plus, j’ai fournis dans le dépôt Git un export de la base de donnée à des fins de reproduction.</a:t>
            </a:r>
          </a:p>
        </p:txBody>
      </p:sp>
      <p:pic>
        <p:nvPicPr>
          <p:cNvPr id="6" name="Image 5">
            <a:extLst>
              <a:ext uri="{FF2B5EF4-FFF2-40B4-BE49-F238E27FC236}">
                <a16:creationId xmlns:a16="http://schemas.microsoft.com/office/drawing/2014/main" id="{AB41B1E5-65F5-4C6B-8C79-72A1AEE65A11}"/>
              </a:ext>
            </a:extLst>
          </p:cNvPr>
          <p:cNvPicPr>
            <a:picLocks noChangeAspect="1"/>
          </p:cNvPicPr>
          <p:nvPr/>
        </p:nvPicPr>
        <p:blipFill>
          <a:blip r:embed="rId2"/>
          <a:stretch>
            <a:fillRect/>
          </a:stretch>
        </p:blipFill>
        <p:spPr>
          <a:xfrm>
            <a:off x="4386262" y="2949355"/>
            <a:ext cx="3419475" cy="3671731"/>
          </a:xfrm>
          <a:prstGeom prst="rect">
            <a:avLst/>
          </a:prstGeom>
        </p:spPr>
      </p:pic>
      <p:sp>
        <p:nvSpPr>
          <p:cNvPr id="7" name="Espace réservé du numéro de diapositive 6">
            <a:extLst>
              <a:ext uri="{FF2B5EF4-FFF2-40B4-BE49-F238E27FC236}">
                <a16:creationId xmlns:a16="http://schemas.microsoft.com/office/drawing/2014/main" id="{3F23F1DF-C679-4788-A70F-6C119B54191B}"/>
              </a:ext>
            </a:extLst>
          </p:cNvPr>
          <p:cNvSpPr>
            <a:spLocks noGrp="1"/>
          </p:cNvSpPr>
          <p:nvPr>
            <p:ph type="sldNum" sz="quarter" idx="12"/>
          </p:nvPr>
        </p:nvSpPr>
        <p:spPr/>
        <p:txBody>
          <a:bodyPr/>
          <a:lstStyle/>
          <a:p>
            <a:fld id="{064621D8-3403-462A-90B6-EC5605D6708B}" type="slidenum">
              <a:rPr lang="fr-FR" smtClean="0"/>
              <a:t>15</a:t>
            </a:fld>
            <a:endParaRPr lang="fr-FR"/>
          </a:p>
        </p:txBody>
      </p:sp>
    </p:spTree>
    <p:extLst>
      <p:ext uri="{BB962C8B-B14F-4D97-AF65-F5344CB8AC3E}">
        <p14:creationId xmlns:p14="http://schemas.microsoft.com/office/powerpoint/2010/main" val="72878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09630" y="2185241"/>
            <a:ext cx="8361229" cy="2098226"/>
          </a:xfrm>
        </p:spPr>
        <p:txBody>
          <a:bodyPr vert="horz" lIns="91440" tIns="45720" rIns="91440" bIns="45720" rtlCol="0" anchor="b">
            <a:normAutofit/>
          </a:bodyPr>
          <a:lstStyle/>
          <a:p>
            <a:pPr algn="ctr"/>
            <a:r>
              <a:rPr lang="en-US" sz="5000" cap="all" dirty="0"/>
              <a:t>IV\ Demonstration du projet</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16</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102542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 Problème rencontrés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a:buFontTx/>
              <a:buChar char="-"/>
            </a:pPr>
            <a:r>
              <a:rPr lang="fr-FR" sz="1600" dirty="0"/>
              <a:t>Problème de barre de recherche</a:t>
            </a:r>
          </a:p>
          <a:p>
            <a:pPr>
              <a:buFontTx/>
              <a:buChar char="-"/>
            </a:pPr>
            <a:r>
              <a:rPr lang="fr-FR" sz="1600" dirty="0"/>
              <a:t>Problème de sauvegarde des données des tables liés</a:t>
            </a:r>
          </a:p>
        </p:txBody>
      </p:sp>
      <p:pic>
        <p:nvPicPr>
          <p:cNvPr id="5" name="Image 4">
            <a:extLst>
              <a:ext uri="{FF2B5EF4-FFF2-40B4-BE49-F238E27FC236}">
                <a16:creationId xmlns:a16="http://schemas.microsoft.com/office/drawing/2014/main" id="{77D006FA-CD78-4563-BB63-E83130749BE9}"/>
              </a:ext>
            </a:extLst>
          </p:cNvPr>
          <p:cNvPicPr>
            <a:picLocks noChangeAspect="1"/>
          </p:cNvPicPr>
          <p:nvPr/>
        </p:nvPicPr>
        <p:blipFill>
          <a:blip r:embed="rId2"/>
          <a:stretch>
            <a:fillRect/>
          </a:stretch>
        </p:blipFill>
        <p:spPr>
          <a:xfrm>
            <a:off x="1740693" y="2180133"/>
            <a:ext cx="8710613" cy="2158505"/>
          </a:xfrm>
          <a:prstGeom prst="rect">
            <a:avLst/>
          </a:prstGeom>
        </p:spPr>
      </p:pic>
      <p:sp>
        <p:nvSpPr>
          <p:cNvPr id="7" name="Espace réservé du numéro de diapositive 6">
            <a:extLst>
              <a:ext uri="{FF2B5EF4-FFF2-40B4-BE49-F238E27FC236}">
                <a16:creationId xmlns:a16="http://schemas.microsoft.com/office/drawing/2014/main" id="{2BD3B50A-854B-4706-8DCB-4B9666AE936C}"/>
              </a:ext>
            </a:extLst>
          </p:cNvPr>
          <p:cNvSpPr>
            <a:spLocks noGrp="1"/>
          </p:cNvSpPr>
          <p:nvPr>
            <p:ph type="sldNum" sz="quarter" idx="12"/>
          </p:nvPr>
        </p:nvSpPr>
        <p:spPr/>
        <p:txBody>
          <a:bodyPr/>
          <a:lstStyle/>
          <a:p>
            <a:fld id="{064621D8-3403-462A-90B6-EC5605D6708B}" type="slidenum">
              <a:rPr lang="fr-FR" smtClean="0"/>
              <a:t>17</a:t>
            </a:fld>
            <a:endParaRPr lang="fr-FR"/>
          </a:p>
        </p:txBody>
      </p:sp>
      <p:pic>
        <p:nvPicPr>
          <p:cNvPr id="8" name="Image 7">
            <a:extLst>
              <a:ext uri="{FF2B5EF4-FFF2-40B4-BE49-F238E27FC236}">
                <a16:creationId xmlns:a16="http://schemas.microsoft.com/office/drawing/2014/main" id="{EFBF4CC3-0CE2-431D-B851-E0786CC01952}"/>
              </a:ext>
            </a:extLst>
          </p:cNvPr>
          <p:cNvPicPr/>
          <p:nvPr/>
        </p:nvPicPr>
        <p:blipFill>
          <a:blip r:embed="rId3"/>
          <a:stretch>
            <a:fillRect/>
          </a:stretch>
        </p:blipFill>
        <p:spPr>
          <a:xfrm>
            <a:off x="4914741" y="4884142"/>
            <a:ext cx="2362515" cy="1269008"/>
          </a:xfrm>
          <a:prstGeom prst="rect">
            <a:avLst/>
          </a:prstGeom>
        </p:spPr>
      </p:pic>
    </p:spTree>
    <p:extLst>
      <p:ext uri="{BB962C8B-B14F-4D97-AF65-F5344CB8AC3E}">
        <p14:creationId xmlns:p14="http://schemas.microsoft.com/office/powerpoint/2010/main" val="3574612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VI\ Amélioration </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a:buFontTx/>
              <a:buChar char="-"/>
            </a:pPr>
            <a:r>
              <a:rPr lang="fr-FR" sz="1600" dirty="0"/>
              <a:t>Gérer la suppression des tables liés des utilisateurs</a:t>
            </a:r>
          </a:p>
          <a:p>
            <a:pPr>
              <a:buFontTx/>
              <a:buChar char="-"/>
            </a:pPr>
            <a:r>
              <a:rPr lang="fr-FR" sz="1600" dirty="0"/>
              <a:t>Ajouter une barre de recherche dans la table des salariés</a:t>
            </a:r>
          </a:p>
          <a:p>
            <a:pPr>
              <a:buFontTx/>
              <a:buChar char="-"/>
            </a:pPr>
            <a:r>
              <a:rPr lang="fr-FR" sz="1600" dirty="0"/>
              <a:t>Faire fonctionner la barre de recherche principale</a:t>
            </a:r>
          </a:p>
          <a:p>
            <a:pPr>
              <a:buFontTx/>
              <a:buChar char="-"/>
            </a:pPr>
            <a:r>
              <a:rPr lang="fr-FR" sz="1600" dirty="0"/>
              <a:t>Améliorer le visuel général du site en ajoutant des logos des couleurs, du texte…</a:t>
            </a:r>
          </a:p>
        </p:txBody>
      </p:sp>
      <p:sp>
        <p:nvSpPr>
          <p:cNvPr id="4" name="Espace réservé du numéro de diapositive 3">
            <a:extLst>
              <a:ext uri="{FF2B5EF4-FFF2-40B4-BE49-F238E27FC236}">
                <a16:creationId xmlns:a16="http://schemas.microsoft.com/office/drawing/2014/main" id="{DA5F1A0B-F90A-492B-B857-0C160822A6FD}"/>
              </a:ext>
            </a:extLst>
          </p:cNvPr>
          <p:cNvSpPr>
            <a:spLocks noGrp="1"/>
          </p:cNvSpPr>
          <p:nvPr>
            <p:ph type="sldNum" sz="quarter" idx="12"/>
          </p:nvPr>
        </p:nvSpPr>
        <p:spPr/>
        <p:txBody>
          <a:bodyPr/>
          <a:lstStyle/>
          <a:p>
            <a:fld id="{064621D8-3403-462A-90B6-EC5605D6708B}" type="slidenum">
              <a:rPr lang="fr-FR" smtClean="0"/>
              <a:t>18</a:t>
            </a:fld>
            <a:endParaRPr lang="fr-FR"/>
          </a:p>
        </p:txBody>
      </p:sp>
      <p:pic>
        <p:nvPicPr>
          <p:cNvPr id="5122" name="Picture 2" descr="Marteau, silhouette - Icônes outils et ustensiles gratuites">
            <a:extLst>
              <a:ext uri="{FF2B5EF4-FFF2-40B4-BE49-F238E27FC236}">
                <a16:creationId xmlns:a16="http://schemas.microsoft.com/office/drawing/2014/main" id="{4B742284-0FB7-4F12-B343-BD44CE1B1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32696"/>
            <a:ext cx="23050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55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VII\ Conclusion </a:t>
            </a:r>
          </a:p>
        </p:txBody>
      </p:sp>
      <p:sp>
        <p:nvSpPr>
          <p:cNvPr id="4" name="ZoneTexte 3">
            <a:extLst>
              <a:ext uri="{FF2B5EF4-FFF2-40B4-BE49-F238E27FC236}">
                <a16:creationId xmlns:a16="http://schemas.microsoft.com/office/drawing/2014/main" id="{D2C9083E-CDB6-4570-A836-1ECE32F5C544}"/>
              </a:ext>
            </a:extLst>
          </p:cNvPr>
          <p:cNvSpPr txBox="1"/>
          <p:nvPr/>
        </p:nvSpPr>
        <p:spPr>
          <a:xfrm>
            <a:off x="876649" y="1219200"/>
            <a:ext cx="10077101" cy="3693319"/>
          </a:xfrm>
          <a:prstGeom prst="rect">
            <a:avLst/>
          </a:prstGeom>
          <a:noFill/>
        </p:spPr>
        <p:txBody>
          <a:bodyPr wrap="square" rtlCol="0">
            <a:spAutoFit/>
          </a:bodyPr>
          <a:lstStyle/>
          <a:p>
            <a:r>
              <a:rPr lang="fr-FR" dirty="0"/>
              <a:t>Même si j’ai rencontré différentes difficultés dans ce projet ainsi que des soucis de timing.</a:t>
            </a:r>
          </a:p>
          <a:p>
            <a:endParaRPr lang="fr-FR" dirty="0"/>
          </a:p>
          <a:p>
            <a:r>
              <a:rPr lang="fr-FR" dirty="0"/>
              <a:t>J’ai réussi à réaliser les différents points demandés dans le cahier des charges. </a:t>
            </a:r>
          </a:p>
          <a:p>
            <a:r>
              <a:rPr lang="fr-FR" dirty="0"/>
              <a:t>Ce projet m’a apporté beaucoup de connaissances quant à l’utilisation du Framework ASP.NET ainsi que de nouvelles connaissances sur des technologies tel que Razor et Entity Framework que je n’avais pas eu l’occasion d’utiliser auparavant.</a:t>
            </a:r>
          </a:p>
          <a:p>
            <a:endParaRPr lang="fr-FR" dirty="0"/>
          </a:p>
          <a:p>
            <a:r>
              <a:rPr lang="fr-FR" dirty="0"/>
              <a:t>M’ouvrir à de nouvelles choses a été aussi instructif que dangereux car cela m’a permis d’évoluer mais en contrepartie cela demandait une charge de travail décuplé car beaucoup de choses étaient à apprendre.</a:t>
            </a:r>
          </a:p>
          <a:p>
            <a:endParaRPr lang="fr-FR" dirty="0"/>
          </a:p>
          <a:p>
            <a:r>
              <a:rPr lang="fr-FR" dirty="0"/>
              <a:t>Dans le futur je serais heureux de réaliser un projet dans le même thème afin d’améliorer ou réaliser les points que j’aurais voulu traiter.</a:t>
            </a:r>
          </a:p>
        </p:txBody>
      </p:sp>
      <p:sp>
        <p:nvSpPr>
          <p:cNvPr id="5" name="Espace réservé du numéro de diapositive 4">
            <a:extLst>
              <a:ext uri="{FF2B5EF4-FFF2-40B4-BE49-F238E27FC236}">
                <a16:creationId xmlns:a16="http://schemas.microsoft.com/office/drawing/2014/main" id="{4B488821-6152-406B-9F0C-4C9978AE2258}"/>
              </a:ext>
            </a:extLst>
          </p:cNvPr>
          <p:cNvSpPr>
            <a:spLocks noGrp="1"/>
          </p:cNvSpPr>
          <p:nvPr>
            <p:ph type="sldNum" sz="quarter" idx="12"/>
          </p:nvPr>
        </p:nvSpPr>
        <p:spPr/>
        <p:txBody>
          <a:bodyPr/>
          <a:lstStyle/>
          <a:p>
            <a:fld id="{064621D8-3403-462A-90B6-EC5605D6708B}" type="slidenum">
              <a:rPr lang="fr-FR" smtClean="0"/>
              <a:t>19</a:t>
            </a:fld>
            <a:endParaRPr lang="fr-FR"/>
          </a:p>
        </p:txBody>
      </p:sp>
    </p:spTree>
    <p:extLst>
      <p:ext uri="{BB962C8B-B14F-4D97-AF65-F5344CB8AC3E}">
        <p14:creationId xmlns:p14="http://schemas.microsoft.com/office/powerpoint/2010/main" val="354498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932BD-CCAF-4BB4-ACEB-D57D3C988DC8}"/>
              </a:ext>
            </a:extLst>
          </p:cNvPr>
          <p:cNvSpPr>
            <a:spLocks noGrp="1"/>
          </p:cNvSpPr>
          <p:nvPr>
            <p:ph type="title"/>
          </p:nvPr>
        </p:nvSpPr>
        <p:spPr>
          <a:xfrm>
            <a:off x="868261" y="283129"/>
            <a:ext cx="9601200" cy="1485900"/>
          </a:xfrm>
        </p:spPr>
        <p:txBody>
          <a:bodyPr/>
          <a:lstStyle/>
          <a:p>
            <a:r>
              <a:rPr lang="fr-FR" dirty="0"/>
              <a:t>Sommaire</a:t>
            </a:r>
          </a:p>
        </p:txBody>
      </p:sp>
      <p:sp>
        <p:nvSpPr>
          <p:cNvPr id="4" name="ZoneTexte 3">
            <a:extLst>
              <a:ext uri="{FF2B5EF4-FFF2-40B4-BE49-F238E27FC236}">
                <a16:creationId xmlns:a16="http://schemas.microsoft.com/office/drawing/2014/main" id="{911DA6BB-F510-4002-A372-F3A46E458EE7}"/>
              </a:ext>
            </a:extLst>
          </p:cNvPr>
          <p:cNvSpPr txBox="1"/>
          <p:nvPr/>
        </p:nvSpPr>
        <p:spPr>
          <a:xfrm>
            <a:off x="1386980" y="1026079"/>
            <a:ext cx="10805020" cy="5617948"/>
          </a:xfrm>
          <a:prstGeom prst="rect">
            <a:avLst/>
          </a:prstGeom>
          <a:noFill/>
        </p:spPr>
        <p:txBody>
          <a:bodyPr wrap="square" rtlCol="0">
            <a:spAutoFit/>
          </a:bodyPr>
          <a:lstStyle/>
          <a:p>
            <a:pPr marL="400050" indent="-400050">
              <a:lnSpc>
                <a:spcPct val="200000"/>
              </a:lnSpc>
              <a:buFont typeface="+mj-lt"/>
              <a:buAutoNum type="romanUcPeriod"/>
            </a:pPr>
            <a:r>
              <a:rPr lang="fr-FR" sz="1600" dirty="0"/>
              <a:t>Description du projet et cahier des charges</a:t>
            </a:r>
          </a:p>
          <a:p>
            <a:pPr marL="400050" indent="-400050">
              <a:lnSpc>
                <a:spcPct val="200000"/>
              </a:lnSpc>
              <a:buFont typeface="+mj-lt"/>
              <a:buAutoNum type="romanUcPeriod"/>
            </a:pPr>
            <a:r>
              <a:rPr lang="fr-FR" sz="1600" dirty="0"/>
              <a:t>Mise en place du projet</a:t>
            </a:r>
          </a:p>
          <a:p>
            <a:pPr marL="857250" lvl="1" indent="-400050">
              <a:lnSpc>
                <a:spcPct val="200000"/>
              </a:lnSpc>
              <a:buFont typeface="+mj-lt"/>
              <a:buAutoNum type="romanUcPeriod"/>
            </a:pPr>
            <a:r>
              <a:rPr lang="fr-FR" sz="1400" dirty="0"/>
              <a:t>GitHub</a:t>
            </a:r>
          </a:p>
          <a:p>
            <a:pPr marL="857250" lvl="1" indent="-400050">
              <a:lnSpc>
                <a:spcPct val="200000"/>
              </a:lnSpc>
              <a:buFont typeface="+mj-lt"/>
              <a:buAutoNum type="romanUcPeriod"/>
            </a:pPr>
            <a:r>
              <a:rPr lang="fr-FR" sz="1400" dirty="0"/>
              <a:t>Modèle de données</a:t>
            </a:r>
          </a:p>
          <a:p>
            <a:pPr marL="400050" indent="-400050">
              <a:lnSpc>
                <a:spcPct val="200000"/>
              </a:lnSpc>
              <a:buFont typeface="+mj-lt"/>
              <a:buAutoNum type="romanUcPeriod"/>
            </a:pPr>
            <a:r>
              <a:rPr lang="fr-FR" sz="1600" dirty="0"/>
              <a:t>Technologies utilisées</a:t>
            </a:r>
          </a:p>
          <a:p>
            <a:pPr marL="857250" lvl="1" indent="-400050">
              <a:lnSpc>
                <a:spcPct val="200000"/>
              </a:lnSpc>
              <a:buFont typeface="+mj-lt"/>
              <a:buAutoNum type="romanUcPeriod"/>
            </a:pPr>
            <a:r>
              <a:rPr lang="fr-FR" sz="1400" dirty="0"/>
              <a:t>ASP .NET 5.0 et MySQL</a:t>
            </a:r>
          </a:p>
          <a:p>
            <a:pPr marL="857250" lvl="1" indent="-400050">
              <a:lnSpc>
                <a:spcPct val="200000"/>
              </a:lnSpc>
              <a:buFont typeface="+mj-lt"/>
              <a:buAutoNum type="romanUcPeriod"/>
            </a:pPr>
            <a:r>
              <a:rPr lang="fr-FR" sz="1400" dirty="0"/>
              <a:t>Razor</a:t>
            </a:r>
          </a:p>
          <a:p>
            <a:pPr marL="857250" lvl="1" indent="-400050">
              <a:lnSpc>
                <a:spcPct val="200000"/>
              </a:lnSpc>
              <a:buFont typeface="+mj-lt"/>
              <a:buAutoNum type="romanUcPeriod"/>
            </a:pPr>
            <a:r>
              <a:rPr lang="fr-FR" sz="1400" dirty="0"/>
              <a:t>Entity Framework et SQL Server</a:t>
            </a:r>
          </a:p>
          <a:p>
            <a:pPr marL="400050" indent="-400050">
              <a:lnSpc>
                <a:spcPct val="200000"/>
              </a:lnSpc>
              <a:buFont typeface="+mj-lt"/>
              <a:buAutoNum type="romanUcPeriod"/>
            </a:pPr>
            <a:r>
              <a:rPr lang="fr-FR" sz="1600" dirty="0"/>
              <a:t>Démonstration du projet</a:t>
            </a:r>
          </a:p>
          <a:p>
            <a:pPr marL="400050" indent="-400050">
              <a:lnSpc>
                <a:spcPct val="200000"/>
              </a:lnSpc>
              <a:buFont typeface="+mj-lt"/>
              <a:buAutoNum type="romanUcPeriod"/>
            </a:pPr>
            <a:r>
              <a:rPr lang="fr-FR" sz="1600" dirty="0"/>
              <a:t>Problèmes rencontrées</a:t>
            </a:r>
          </a:p>
          <a:p>
            <a:pPr marL="400050" indent="-400050">
              <a:lnSpc>
                <a:spcPct val="200000"/>
              </a:lnSpc>
              <a:buFont typeface="+mj-lt"/>
              <a:buAutoNum type="romanUcPeriod"/>
            </a:pPr>
            <a:r>
              <a:rPr lang="fr-FR" sz="1600" dirty="0"/>
              <a:t>Améliorations possibles</a:t>
            </a:r>
          </a:p>
          <a:p>
            <a:pPr marL="400050" indent="-400050">
              <a:lnSpc>
                <a:spcPct val="200000"/>
              </a:lnSpc>
              <a:buFont typeface="+mj-lt"/>
              <a:buAutoNum type="romanUcPeriod"/>
            </a:pPr>
            <a:r>
              <a:rPr lang="fr-FR" sz="1600" dirty="0"/>
              <a:t>Conclusion</a:t>
            </a:r>
          </a:p>
        </p:txBody>
      </p:sp>
      <p:sp>
        <p:nvSpPr>
          <p:cNvPr id="5" name="Espace réservé du numéro de diapositive 4">
            <a:extLst>
              <a:ext uri="{FF2B5EF4-FFF2-40B4-BE49-F238E27FC236}">
                <a16:creationId xmlns:a16="http://schemas.microsoft.com/office/drawing/2014/main" id="{C7440E62-51E6-4141-8135-041EDB853646}"/>
              </a:ext>
            </a:extLst>
          </p:cNvPr>
          <p:cNvSpPr>
            <a:spLocks noGrp="1"/>
          </p:cNvSpPr>
          <p:nvPr>
            <p:ph type="sldNum" sz="quarter" idx="12"/>
          </p:nvPr>
        </p:nvSpPr>
        <p:spPr/>
        <p:txBody>
          <a:bodyPr/>
          <a:lstStyle/>
          <a:p>
            <a:fld id="{064621D8-3403-462A-90B6-EC5605D6708B}" type="slidenum">
              <a:rPr lang="fr-FR" smtClean="0"/>
              <a:t>2</a:t>
            </a:fld>
            <a:endParaRPr lang="fr-FR"/>
          </a:p>
        </p:txBody>
      </p:sp>
    </p:spTree>
    <p:extLst>
      <p:ext uri="{BB962C8B-B14F-4D97-AF65-F5344CB8AC3E}">
        <p14:creationId xmlns:p14="http://schemas.microsoft.com/office/powerpoint/2010/main" val="42924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233547" y="1296651"/>
            <a:ext cx="9713395" cy="2825491"/>
          </a:xfrm>
        </p:spPr>
        <p:txBody>
          <a:bodyPr vert="horz" lIns="91440" tIns="45720" rIns="91440" bIns="45720" rtlCol="0" anchor="b">
            <a:normAutofit/>
          </a:bodyPr>
          <a:lstStyle/>
          <a:p>
            <a:pPr algn="ctr"/>
            <a:r>
              <a:rPr lang="en-US" sz="4800" cap="all" dirty="0"/>
              <a:t>I\ Description du projet et cahier des charges</a:t>
            </a:r>
          </a:p>
        </p:txBody>
      </p:sp>
      <p:sp>
        <p:nvSpPr>
          <p:cNvPr id="4" name="Espace réservé du numéro de diapositive 3">
            <a:extLst>
              <a:ext uri="{FF2B5EF4-FFF2-40B4-BE49-F238E27FC236}">
                <a16:creationId xmlns:a16="http://schemas.microsoft.com/office/drawing/2014/main" id="{EC28B3E9-3D1F-490C-97B3-1CF75B1BB7C6}"/>
              </a:ext>
            </a:extLst>
          </p:cNvPr>
          <p:cNvSpPr>
            <a:spLocks noGrp="1"/>
          </p:cNvSpPr>
          <p:nvPr>
            <p:ph type="sldNum" sz="quarter" idx="12"/>
          </p:nvPr>
        </p:nvSpPr>
        <p:spPr/>
        <p:txBody>
          <a:bodyPr/>
          <a:lstStyle/>
          <a:p>
            <a:fld id="{064621D8-3403-462A-90B6-EC5605D6708B}" type="slidenum">
              <a:rPr lang="fr-FR" smtClean="0"/>
              <a:t>3</a:t>
            </a:fld>
            <a:endParaRPr lang="fr-FR"/>
          </a:p>
        </p:txBody>
      </p:sp>
    </p:spTree>
    <p:extLst>
      <p:ext uri="{BB962C8B-B14F-4D97-AF65-F5344CB8AC3E}">
        <p14:creationId xmlns:p14="http://schemas.microsoft.com/office/powerpoint/2010/main" val="29297554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Description du projet</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9601200" cy="3581400"/>
          </a:xfrm>
        </p:spPr>
        <p:txBody>
          <a:bodyPr>
            <a:normAutofit/>
          </a:bodyPr>
          <a:lstStyle/>
          <a:p>
            <a:pPr marL="0" indent="0">
              <a:buNone/>
            </a:pPr>
            <a:r>
              <a:rPr lang="fr-FR" sz="1600" dirty="0"/>
              <a:t>Ce projet consistait en la réalisation d’une application web de type « annuaire d’entreprise » permettant la recherche de salariés en eux. Cela permettant la récupération d’informations type : Numéro de téléphone et adresse mail.</a:t>
            </a:r>
          </a:p>
          <a:p>
            <a:pPr marL="0" indent="0">
              <a:buNone/>
            </a:pPr>
            <a:endParaRPr lang="fr-FR" sz="1600" dirty="0"/>
          </a:p>
          <a:p>
            <a:pPr marL="0" indent="0">
              <a:buNone/>
            </a:pPr>
            <a:r>
              <a:rPr lang="fr-FR" sz="1600" dirty="0"/>
              <a:t>Dans un contexte d’une société en plein essor et augmentant de manière significative son nombre de collaborateur, il est devenu indispensable pour ces derniers de pouvoir communiquer entre eux et d’accéder simplement aux coordonnées des uns et des autres</a:t>
            </a:r>
          </a:p>
          <a:p>
            <a:pPr marL="0" indent="0">
              <a:buNone/>
            </a:pPr>
            <a:endParaRPr lang="fr-FR" sz="1600" dirty="0"/>
          </a:p>
          <a:p>
            <a:pPr marL="0" indent="0">
              <a:buNone/>
            </a:pPr>
            <a:endParaRPr lang="fr-FR" sz="1600" dirty="0"/>
          </a:p>
        </p:txBody>
      </p:sp>
      <p:pic>
        <p:nvPicPr>
          <p:cNvPr id="2052" name="Picture 4" descr="Icône Téléphone qui sonne PNG transparents - StickPNG">
            <a:extLst>
              <a:ext uri="{FF2B5EF4-FFF2-40B4-BE49-F238E27FC236}">
                <a16:creationId xmlns:a16="http://schemas.microsoft.com/office/drawing/2014/main" id="{7DD94DC6-E52A-4776-AF87-E525FDEA1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86" y="4107803"/>
            <a:ext cx="1726162" cy="17261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cones Mail, images e-mail png et ico">
            <a:extLst>
              <a:ext uri="{FF2B5EF4-FFF2-40B4-BE49-F238E27FC236}">
                <a16:creationId xmlns:a16="http://schemas.microsoft.com/office/drawing/2014/main" id="{8F9DA5AC-40CE-4CD6-89FD-E74A8A983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654" y="3955403"/>
            <a:ext cx="1878562" cy="1878562"/>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29007F86-56C1-4043-B7F4-CE5BD4B64AA5}"/>
              </a:ext>
            </a:extLst>
          </p:cNvPr>
          <p:cNvSpPr>
            <a:spLocks noGrp="1"/>
          </p:cNvSpPr>
          <p:nvPr>
            <p:ph type="sldNum" sz="quarter" idx="12"/>
          </p:nvPr>
        </p:nvSpPr>
        <p:spPr/>
        <p:txBody>
          <a:bodyPr/>
          <a:lstStyle/>
          <a:p>
            <a:fld id="{064621D8-3403-462A-90B6-EC5605D6708B}" type="slidenum">
              <a:rPr lang="fr-FR" smtClean="0"/>
              <a:t>4</a:t>
            </a:fld>
            <a:endParaRPr lang="fr-FR"/>
          </a:p>
        </p:txBody>
      </p:sp>
    </p:spTree>
    <p:extLst>
      <p:ext uri="{BB962C8B-B14F-4D97-AF65-F5344CB8AC3E}">
        <p14:creationId xmlns:p14="http://schemas.microsoft.com/office/powerpoint/2010/main" val="174683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3BE3F0-3C5C-47BF-8462-C5685A77ACCA}"/>
              </a:ext>
            </a:extLst>
          </p:cNvPr>
          <p:cNvSpPr>
            <a:spLocks noGrp="1"/>
          </p:cNvSpPr>
          <p:nvPr>
            <p:ph type="title"/>
          </p:nvPr>
        </p:nvSpPr>
        <p:spPr>
          <a:xfrm>
            <a:off x="960539" y="308296"/>
            <a:ext cx="9601200" cy="1485900"/>
          </a:xfrm>
        </p:spPr>
        <p:txBody>
          <a:bodyPr/>
          <a:lstStyle/>
          <a:p>
            <a:r>
              <a:rPr lang="fr-FR" dirty="0"/>
              <a:t>2\ Cahier des charges</a:t>
            </a:r>
          </a:p>
        </p:txBody>
      </p:sp>
      <p:sp>
        <p:nvSpPr>
          <p:cNvPr id="3" name="Espace réservé du contenu 2">
            <a:extLst>
              <a:ext uri="{FF2B5EF4-FFF2-40B4-BE49-F238E27FC236}">
                <a16:creationId xmlns:a16="http://schemas.microsoft.com/office/drawing/2014/main" id="{7B571934-A00C-427B-917D-4C26B0839EC8}"/>
              </a:ext>
            </a:extLst>
          </p:cNvPr>
          <p:cNvSpPr>
            <a:spLocks noGrp="1"/>
          </p:cNvSpPr>
          <p:nvPr>
            <p:ph idx="1"/>
          </p:nvPr>
        </p:nvSpPr>
        <p:spPr>
          <a:xfrm>
            <a:off x="960538" y="1346433"/>
            <a:ext cx="10658213" cy="5280870"/>
          </a:xfrm>
        </p:spPr>
        <p:txBody>
          <a:bodyPr>
            <a:normAutofit lnSpcReduction="10000"/>
          </a:bodyPr>
          <a:lstStyle/>
          <a:p>
            <a:pPr marL="0" indent="0">
              <a:buNone/>
            </a:pPr>
            <a:r>
              <a:rPr lang="fr-FR" sz="1600" dirty="0"/>
              <a:t>Le projet, afin de fournir les attentes escomptés devait donc afficher les fonctionnalités suivantes :</a:t>
            </a:r>
          </a:p>
          <a:p>
            <a:pPr marL="0" indent="0">
              <a:buNone/>
            </a:pPr>
            <a:r>
              <a:rPr lang="fr-FR" sz="1600" dirty="0"/>
              <a:t>Deux types de rôles : </a:t>
            </a:r>
          </a:p>
          <a:p>
            <a:pPr>
              <a:buFontTx/>
              <a:buChar char="-"/>
            </a:pPr>
            <a:r>
              <a:rPr lang="fr-FR" sz="1600" dirty="0"/>
              <a:t>Les visiteurs qui peuvent consulter les différentes informations.</a:t>
            </a:r>
          </a:p>
          <a:p>
            <a:pPr>
              <a:buFontTx/>
              <a:buChar char="-"/>
            </a:pPr>
            <a:r>
              <a:rPr lang="fr-FR" sz="1600" dirty="0"/>
              <a:t>Les administrateurs qui peuvent éditer les différentes informations via des CRUD.</a:t>
            </a:r>
          </a:p>
          <a:p>
            <a:pPr marL="0" indent="0">
              <a:buNone/>
            </a:pPr>
            <a:endParaRPr lang="fr-FR" sz="1600" dirty="0"/>
          </a:p>
          <a:p>
            <a:pPr marL="0" indent="0">
              <a:buNone/>
            </a:pPr>
            <a:r>
              <a:rPr lang="fr-FR" sz="1600" dirty="0"/>
              <a:t>Trois différents CRUD utilisable par l’administrateur :</a:t>
            </a:r>
          </a:p>
          <a:p>
            <a:pPr>
              <a:buFontTx/>
              <a:buChar char="-"/>
            </a:pPr>
            <a:r>
              <a:rPr lang="fr-FR" sz="1600" dirty="0"/>
              <a:t>Le CRUD des salariés</a:t>
            </a:r>
          </a:p>
          <a:p>
            <a:pPr>
              <a:buFontTx/>
              <a:buChar char="-"/>
            </a:pPr>
            <a:r>
              <a:rPr lang="fr-FR" sz="1600" dirty="0"/>
              <a:t>Le CRUD des services</a:t>
            </a:r>
          </a:p>
          <a:p>
            <a:pPr>
              <a:buFontTx/>
              <a:buChar char="-"/>
            </a:pPr>
            <a:r>
              <a:rPr lang="fr-FR" sz="1600" dirty="0"/>
              <a:t>Le CRUD des sites</a:t>
            </a:r>
          </a:p>
          <a:p>
            <a:pPr>
              <a:buFontTx/>
              <a:buChar char="-"/>
            </a:pPr>
            <a:endParaRPr lang="fr-FR" sz="1600" dirty="0"/>
          </a:p>
          <a:p>
            <a:pPr marL="0" indent="0">
              <a:buNone/>
            </a:pPr>
            <a:r>
              <a:rPr lang="fr-FR" sz="1600" dirty="0"/>
              <a:t>La possibilité d’afficher les informations d’un salarié en fonction :</a:t>
            </a:r>
          </a:p>
          <a:p>
            <a:pPr>
              <a:buFontTx/>
              <a:buChar char="-"/>
            </a:pPr>
            <a:r>
              <a:rPr lang="fr-FR" sz="1600" dirty="0"/>
              <a:t>De la liste des sites</a:t>
            </a:r>
          </a:p>
          <a:p>
            <a:pPr>
              <a:buFontTx/>
              <a:buChar char="-"/>
            </a:pPr>
            <a:r>
              <a:rPr lang="fr-FR" sz="1600" dirty="0"/>
              <a:t>De la liste des services</a:t>
            </a:r>
          </a:p>
          <a:p>
            <a:pPr>
              <a:buFontTx/>
              <a:buChar char="-"/>
            </a:pPr>
            <a:r>
              <a:rPr lang="fr-FR" sz="1600" dirty="0"/>
              <a:t>De la liste des utilisateurs via une recherche</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8AEB30B7-095F-405A-997D-17C87300908F}"/>
              </a:ext>
            </a:extLst>
          </p:cNvPr>
          <p:cNvSpPr>
            <a:spLocks noGrp="1"/>
          </p:cNvSpPr>
          <p:nvPr>
            <p:ph type="sldNum" sz="quarter" idx="12"/>
          </p:nvPr>
        </p:nvSpPr>
        <p:spPr/>
        <p:txBody>
          <a:bodyPr/>
          <a:lstStyle/>
          <a:p>
            <a:fld id="{064621D8-3403-462A-90B6-EC5605D6708B}" type="slidenum">
              <a:rPr lang="fr-FR" smtClean="0"/>
              <a:t>5</a:t>
            </a:fld>
            <a:endParaRPr lang="fr-FR"/>
          </a:p>
        </p:txBody>
      </p:sp>
    </p:spTree>
    <p:extLst>
      <p:ext uri="{BB962C8B-B14F-4D97-AF65-F5344CB8AC3E}">
        <p14:creationId xmlns:p14="http://schemas.microsoft.com/office/powerpoint/2010/main" val="17815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cap="all" dirty="0"/>
              <a:t>II\ Mise en place du projet</a:t>
            </a:r>
          </a:p>
        </p:txBody>
      </p:sp>
      <p:sp>
        <p:nvSpPr>
          <p:cNvPr id="3" name="Espace réservé du numéro de diapositive 2">
            <a:extLst>
              <a:ext uri="{FF2B5EF4-FFF2-40B4-BE49-F238E27FC236}">
                <a16:creationId xmlns:a16="http://schemas.microsoft.com/office/drawing/2014/main" id="{CEC5BEAE-0233-41EB-924A-D1729A86A58E}"/>
              </a:ext>
            </a:extLst>
          </p:cNvPr>
          <p:cNvSpPr>
            <a:spLocks noGrp="1"/>
          </p:cNvSpPr>
          <p:nvPr>
            <p:ph type="sldNum" sz="quarter" idx="12"/>
          </p:nvPr>
        </p:nvSpPr>
        <p:spPr/>
        <p:txBody>
          <a:bodyPr/>
          <a:lstStyle/>
          <a:p>
            <a:fld id="{064621D8-3403-462A-90B6-EC5605D6708B}" type="slidenum">
              <a:rPr lang="fr-FR" smtClean="0"/>
              <a:t>6</a:t>
            </a:fld>
            <a:endParaRPr lang="fr-FR"/>
          </a:p>
        </p:txBody>
      </p:sp>
    </p:spTree>
    <p:extLst>
      <p:ext uri="{BB962C8B-B14F-4D97-AF65-F5344CB8AC3E}">
        <p14:creationId xmlns:p14="http://schemas.microsoft.com/office/powerpoint/2010/main" val="30171669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GitHub</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Afin de pouvoir gérer plus efficacement mon projet, j’ai décider de créer un dépôt GitHub.</a:t>
            </a:r>
          </a:p>
          <a:p>
            <a:pPr marL="0" indent="0">
              <a:buNone/>
            </a:pPr>
            <a:r>
              <a:rPr lang="fr-FR" sz="1600" dirty="0"/>
              <a:t>En effet, cela a permis un partage plus rapide et efficace des fichiers de mon projet tout en évitant la perte de données liés à des incidents techniques potentiels.</a:t>
            </a:r>
          </a:p>
          <a:p>
            <a:pPr marL="0" indent="0">
              <a:buNone/>
            </a:pPr>
            <a:r>
              <a:rPr lang="fr-FR" sz="1600" dirty="0"/>
              <a:t>De plus, cela permettait aussi la création de backups avec la possibilité de revenir à des push précédents en cas d’erreur de code.</a:t>
            </a:r>
          </a:p>
          <a:p>
            <a:pPr marL="0" indent="0">
              <a:buNone/>
            </a:pPr>
            <a:endParaRPr lang="fr-FR" sz="1600" dirty="0"/>
          </a:p>
        </p:txBody>
      </p:sp>
      <p:pic>
        <p:nvPicPr>
          <p:cNvPr id="5" name="Image 4">
            <a:extLst>
              <a:ext uri="{FF2B5EF4-FFF2-40B4-BE49-F238E27FC236}">
                <a16:creationId xmlns:a16="http://schemas.microsoft.com/office/drawing/2014/main" id="{7426AC23-443C-4E7E-9036-36007CB7ACCF}"/>
              </a:ext>
            </a:extLst>
          </p:cNvPr>
          <p:cNvPicPr>
            <a:picLocks noChangeAspect="1"/>
          </p:cNvPicPr>
          <p:nvPr/>
        </p:nvPicPr>
        <p:blipFill>
          <a:blip r:embed="rId2"/>
          <a:stretch>
            <a:fillRect/>
          </a:stretch>
        </p:blipFill>
        <p:spPr>
          <a:xfrm>
            <a:off x="2274409" y="3228391"/>
            <a:ext cx="7643181" cy="2860995"/>
          </a:xfrm>
          <a:prstGeom prst="rect">
            <a:avLst/>
          </a:prstGeom>
        </p:spPr>
      </p:pic>
      <p:sp>
        <p:nvSpPr>
          <p:cNvPr id="6" name="Espace réservé du numéro de diapositive 5">
            <a:extLst>
              <a:ext uri="{FF2B5EF4-FFF2-40B4-BE49-F238E27FC236}">
                <a16:creationId xmlns:a16="http://schemas.microsoft.com/office/drawing/2014/main" id="{8E5B0DA2-4079-4336-93D4-83E5C0920644}"/>
              </a:ext>
            </a:extLst>
          </p:cNvPr>
          <p:cNvSpPr>
            <a:spLocks noGrp="1"/>
          </p:cNvSpPr>
          <p:nvPr>
            <p:ph type="sldNum" sz="quarter" idx="12"/>
          </p:nvPr>
        </p:nvSpPr>
        <p:spPr/>
        <p:txBody>
          <a:bodyPr/>
          <a:lstStyle/>
          <a:p>
            <a:fld id="{064621D8-3403-462A-90B6-EC5605D6708B}" type="slidenum">
              <a:rPr lang="fr-FR" smtClean="0"/>
              <a:t>7</a:t>
            </a:fld>
            <a:endParaRPr lang="fr-FR"/>
          </a:p>
        </p:txBody>
      </p:sp>
    </p:spTree>
    <p:extLst>
      <p:ext uri="{BB962C8B-B14F-4D97-AF65-F5344CB8AC3E}">
        <p14:creationId xmlns:p14="http://schemas.microsoft.com/office/powerpoint/2010/main" val="110887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Modèle de données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338045"/>
            <a:ext cx="10171652" cy="3581400"/>
          </a:xfrm>
        </p:spPr>
        <p:txBody>
          <a:bodyPr>
            <a:normAutofit fontScale="92500" lnSpcReduction="20000"/>
          </a:bodyPr>
          <a:lstStyle/>
          <a:p>
            <a:pPr marL="0" indent="0">
              <a:buNone/>
            </a:pPr>
            <a:r>
              <a:rPr lang="fr-FR" sz="1600" dirty="0"/>
              <a:t>Avant de partir directement dans la réalisation du code, j’ai d’abord décider de réaliser un modèle conceptuel de données, un modèle logique de donnée ainsi qu’un diagramme de cas d’utilisations.</a:t>
            </a:r>
          </a:p>
          <a:p>
            <a:pPr marL="0" indent="0">
              <a:buNone/>
            </a:pPr>
            <a:r>
              <a:rPr lang="fr-FR" sz="1600" dirty="0"/>
              <a:t>Ces différents schéma m’ont permis de me repérer plus simplement dans les tâches à effectuer avant même la création de la solution.</a:t>
            </a:r>
          </a:p>
          <a:p>
            <a:pPr marL="0" indent="0">
              <a:buNone/>
            </a:pPr>
            <a:endParaRPr lang="fr-FR" sz="1600" dirty="0"/>
          </a:p>
          <a:p>
            <a:pPr marL="0" indent="0">
              <a:buNone/>
            </a:pPr>
            <a:r>
              <a:rPr lang="fr-FR" sz="1600" dirty="0"/>
              <a:t>Le diagramme de cas d’utilisation m’a permis dans un premier temps de visualiser de manière abstraite les différents cas d’utilisations possibles par les visiteurs ainsi que par les administrateurs. De plus cela m’a aussi permis de refaire une liste plus concrète des fonctionnalités à implémenter dans la solution.</a:t>
            </a:r>
          </a:p>
          <a:p>
            <a:pPr marL="0" indent="0">
              <a:buNone/>
            </a:pPr>
            <a:endParaRPr lang="fr-FR" sz="1600" dirty="0"/>
          </a:p>
          <a:p>
            <a:pPr marL="0" indent="0">
              <a:buNone/>
            </a:pPr>
            <a:r>
              <a:rPr lang="fr-FR" sz="1600" dirty="0"/>
              <a:t>Le modèle conceptuel de données m’a permis de facilement représenter les différentes tables qui ont étés nécessaires dans ma solution ainsi que les relations qui les lient entre elles.</a:t>
            </a:r>
          </a:p>
          <a:p>
            <a:pPr marL="0" indent="0">
              <a:buNone/>
            </a:pPr>
            <a:endParaRPr lang="fr-FR" sz="1600" dirty="0"/>
          </a:p>
          <a:p>
            <a:pPr marL="0" indent="0">
              <a:buNone/>
            </a:pPr>
            <a:r>
              <a:rPr lang="fr-FR" sz="1600" dirty="0"/>
              <a:t>Enfin le modèle logique de données m’a permis de m’approcher encore un peu plus de la réalisation d’une vraie base de donnée.</a:t>
            </a:r>
          </a:p>
        </p:txBody>
      </p:sp>
      <p:sp>
        <p:nvSpPr>
          <p:cNvPr id="4" name="Espace réservé du numéro de diapositive 3">
            <a:extLst>
              <a:ext uri="{FF2B5EF4-FFF2-40B4-BE49-F238E27FC236}">
                <a16:creationId xmlns:a16="http://schemas.microsoft.com/office/drawing/2014/main" id="{56C05FD9-5F99-4966-8379-037241EA1862}"/>
              </a:ext>
            </a:extLst>
          </p:cNvPr>
          <p:cNvSpPr>
            <a:spLocks noGrp="1"/>
          </p:cNvSpPr>
          <p:nvPr>
            <p:ph type="sldNum" sz="quarter" idx="12"/>
          </p:nvPr>
        </p:nvSpPr>
        <p:spPr/>
        <p:txBody>
          <a:bodyPr/>
          <a:lstStyle/>
          <a:p>
            <a:fld id="{064621D8-3403-462A-90B6-EC5605D6708B}" type="slidenum">
              <a:rPr lang="fr-FR" smtClean="0"/>
              <a:t>8</a:t>
            </a:fld>
            <a:endParaRPr lang="fr-FR"/>
          </a:p>
        </p:txBody>
      </p:sp>
    </p:spTree>
    <p:extLst>
      <p:ext uri="{BB962C8B-B14F-4D97-AF65-F5344CB8AC3E}">
        <p14:creationId xmlns:p14="http://schemas.microsoft.com/office/powerpoint/2010/main" val="33512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D48EB58E-234A-4DCD-903F-9B3090D29E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146314" y="894176"/>
            <a:ext cx="6613953" cy="4844721"/>
          </a:xfrm>
          <a:prstGeom prst="rect">
            <a:avLst/>
          </a:prstGeom>
          <a:noFill/>
        </p:spPr>
      </p:pic>
      <p:sp>
        <p:nvSpPr>
          <p:cNvPr id="7" name="ZoneTexte 6">
            <a:extLst>
              <a:ext uri="{FF2B5EF4-FFF2-40B4-BE49-F238E27FC236}">
                <a16:creationId xmlns:a16="http://schemas.microsoft.com/office/drawing/2014/main" id="{9CE6F8CA-5145-44DA-9A35-6B45C4226AD0}"/>
              </a:ext>
            </a:extLst>
          </p:cNvPr>
          <p:cNvSpPr txBox="1"/>
          <p:nvPr/>
        </p:nvSpPr>
        <p:spPr>
          <a:xfrm>
            <a:off x="4792420" y="5946985"/>
            <a:ext cx="3321743" cy="369332"/>
          </a:xfrm>
          <a:prstGeom prst="rect">
            <a:avLst/>
          </a:prstGeom>
          <a:noFill/>
        </p:spPr>
        <p:txBody>
          <a:bodyPr wrap="none" rtlCol="0">
            <a:spAutoFit/>
          </a:bodyPr>
          <a:lstStyle/>
          <a:p>
            <a:r>
              <a:rPr lang="fr-FR" i="1" dirty="0"/>
              <a:t>Diagramme de cas d’utilisations</a:t>
            </a:r>
          </a:p>
        </p:txBody>
      </p:sp>
      <p:sp>
        <p:nvSpPr>
          <p:cNvPr id="8" name="Espace réservé du numéro de diapositive 7">
            <a:extLst>
              <a:ext uri="{FF2B5EF4-FFF2-40B4-BE49-F238E27FC236}">
                <a16:creationId xmlns:a16="http://schemas.microsoft.com/office/drawing/2014/main" id="{C019757F-2BCE-4F03-B8B6-D7EF4AC7A86C}"/>
              </a:ext>
            </a:extLst>
          </p:cNvPr>
          <p:cNvSpPr>
            <a:spLocks noGrp="1"/>
          </p:cNvSpPr>
          <p:nvPr>
            <p:ph type="sldNum" sz="quarter" idx="12"/>
          </p:nvPr>
        </p:nvSpPr>
        <p:spPr/>
        <p:txBody>
          <a:bodyPr/>
          <a:lstStyle/>
          <a:p>
            <a:fld id="{064621D8-3403-462A-90B6-EC5605D6708B}" type="slidenum">
              <a:rPr lang="fr-FR" smtClean="0"/>
              <a:t>9</a:t>
            </a:fld>
            <a:endParaRPr lang="fr-FR"/>
          </a:p>
        </p:txBody>
      </p:sp>
    </p:spTree>
    <p:extLst>
      <p:ext uri="{BB962C8B-B14F-4D97-AF65-F5344CB8AC3E}">
        <p14:creationId xmlns:p14="http://schemas.microsoft.com/office/powerpoint/2010/main" val="658714168"/>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311</TotalTime>
  <Words>1021</Words>
  <Application>Microsoft Office PowerPoint</Application>
  <PresentationFormat>Grand écran</PresentationFormat>
  <Paragraphs>111</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Franklin Gothic Book</vt:lpstr>
      <vt:lpstr>Cadrage</vt:lpstr>
      <vt:lpstr>IT Telefaune</vt:lpstr>
      <vt:lpstr>Sommaire</vt:lpstr>
      <vt:lpstr>I\ Description du projet et cahier des charges</vt:lpstr>
      <vt:lpstr>1\ Description du projet</vt:lpstr>
      <vt:lpstr>2\ Cahier des charges</vt:lpstr>
      <vt:lpstr>II\ Mise en place du projet</vt:lpstr>
      <vt:lpstr>1\ GitHub</vt:lpstr>
      <vt:lpstr>2\ Modèle de données</vt:lpstr>
      <vt:lpstr>Présentation PowerPoint</vt:lpstr>
      <vt:lpstr>Présentation PowerPoint</vt:lpstr>
      <vt:lpstr>Présentation PowerPoint</vt:lpstr>
      <vt:lpstr>III\ Technologies UTILISees</vt:lpstr>
      <vt:lpstr>1\ ASP .NET 5.0 et MVC</vt:lpstr>
      <vt:lpstr>2\ Razor</vt:lpstr>
      <vt:lpstr>3\ Entity Framework et SQL Server</vt:lpstr>
      <vt:lpstr>IV\ Demonstration du projet</vt:lpstr>
      <vt:lpstr>V\ Problème rencontrés</vt:lpstr>
      <vt:lpstr>VI\ Amélioration </vt:lpstr>
      <vt:lpstr>VII\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Telefaune</dc:title>
  <dc:creator>VANDEKERCKHOVE Maxence</dc:creator>
  <cp:lastModifiedBy>VANDEKERCKHOVE Maxence</cp:lastModifiedBy>
  <cp:revision>16</cp:revision>
  <dcterms:created xsi:type="dcterms:W3CDTF">2022-01-18T06:54:01Z</dcterms:created>
  <dcterms:modified xsi:type="dcterms:W3CDTF">2022-01-18T12:05:38Z</dcterms:modified>
</cp:coreProperties>
</file>