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2" r:id="rId7"/>
    <p:sldId id="263" r:id="rId8"/>
    <p:sldId id="264" r:id="rId9"/>
    <p:sldId id="265" r:id="rId10"/>
    <p:sldId id="267" r:id="rId11"/>
    <p:sldId id="266" r:id="rId12"/>
    <p:sldId id="276" r:id="rId13"/>
    <p:sldId id="277" r:id="rId14"/>
    <p:sldId id="273" r:id="rId15"/>
    <p:sldId id="278"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3/22/2022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3/22/2022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3/22/2022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4A1F88-3D9B-4872-A24D-12FFB3CB251E}"/>
              </a:ext>
            </a:extLst>
          </p:cNvPr>
          <p:cNvSpPr>
            <a:spLocks noGrp="1"/>
          </p:cNvSpPr>
          <p:nvPr>
            <p:ph type="ctrTitle"/>
          </p:nvPr>
        </p:nvSpPr>
        <p:spPr>
          <a:xfrm>
            <a:off x="1915385" y="2422558"/>
            <a:ext cx="8361229" cy="958326"/>
          </a:xfrm>
        </p:spPr>
        <p:txBody>
          <a:bodyPr/>
          <a:lstStyle/>
          <a:p>
            <a:r>
              <a:rPr lang="fr-FR" sz="6000" dirty="0">
                <a:latin typeface="Copperplate Gothic Bold" panose="020E0705020206020404" pitchFamily="34" charset="0"/>
              </a:rPr>
              <a:t>Power map</a:t>
            </a:r>
          </a:p>
        </p:txBody>
      </p:sp>
      <p:sp>
        <p:nvSpPr>
          <p:cNvPr id="3" name="Sous-titre 2">
            <a:extLst>
              <a:ext uri="{FF2B5EF4-FFF2-40B4-BE49-F238E27FC236}">
                <a16:creationId xmlns:a16="http://schemas.microsoft.com/office/drawing/2014/main" id="{39F43A40-51CC-4AB3-B367-E390C86412D9}"/>
              </a:ext>
            </a:extLst>
          </p:cNvPr>
          <p:cNvSpPr>
            <a:spLocks noGrp="1"/>
          </p:cNvSpPr>
          <p:nvPr>
            <p:ph type="subTitle" idx="1"/>
          </p:nvPr>
        </p:nvSpPr>
        <p:spPr>
          <a:xfrm>
            <a:off x="2680162" y="3237188"/>
            <a:ext cx="6831673" cy="1086237"/>
          </a:xfrm>
        </p:spPr>
        <p:txBody>
          <a:bodyPr>
            <a:normAutofit/>
          </a:bodyPr>
          <a:lstStyle/>
          <a:p>
            <a:r>
              <a:rPr lang="fr-FR" sz="2800" dirty="0">
                <a:latin typeface="Bell MT" panose="02020503060305020303" pitchFamily="18" charset="0"/>
              </a:rPr>
              <a:t>Devenez le super-héros de demain</a:t>
            </a:r>
          </a:p>
        </p:txBody>
      </p:sp>
      <p:pic>
        <p:nvPicPr>
          <p:cNvPr id="1026" name="Picture 2" descr="Portes Ouvertes à CESI alternance - Campus de Rouen">
            <a:extLst>
              <a:ext uri="{FF2B5EF4-FFF2-40B4-BE49-F238E27FC236}">
                <a16:creationId xmlns:a16="http://schemas.microsoft.com/office/drawing/2014/main" id="{6ADD4AE5-A07C-4609-A6EA-B542AC799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82083"/>
            <a:ext cx="3003419"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6CFDD48B-2660-4169-B080-852849590124}"/>
              </a:ext>
            </a:extLst>
          </p:cNvPr>
          <p:cNvSpPr txBox="1"/>
          <p:nvPr/>
        </p:nvSpPr>
        <p:spPr>
          <a:xfrm>
            <a:off x="142041" y="6081210"/>
            <a:ext cx="5517601" cy="646331"/>
          </a:xfrm>
          <a:prstGeom prst="rect">
            <a:avLst/>
          </a:prstGeom>
          <a:noFill/>
        </p:spPr>
        <p:txBody>
          <a:bodyPr wrap="none" rtlCol="0">
            <a:spAutoFit/>
          </a:bodyPr>
          <a:lstStyle/>
          <a:p>
            <a:r>
              <a:rPr lang="fr-FR" dirty="0"/>
              <a:t>Maxence Vandekerckhove</a:t>
            </a:r>
          </a:p>
          <a:p>
            <a:r>
              <a:rPr lang="fr-FR" dirty="0"/>
              <a:t>INFCDL139 – Développer une application informatique</a:t>
            </a:r>
          </a:p>
        </p:txBody>
      </p:sp>
    </p:spTree>
    <p:extLst>
      <p:ext uri="{BB962C8B-B14F-4D97-AF65-F5344CB8AC3E}">
        <p14:creationId xmlns:p14="http://schemas.microsoft.com/office/powerpoint/2010/main" val="4119732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D11F2-7B99-467B-99B1-0BF078D87200}"/>
              </a:ext>
            </a:extLst>
          </p:cNvPr>
          <p:cNvSpPr>
            <a:spLocks noGrp="1"/>
          </p:cNvSpPr>
          <p:nvPr>
            <p:ph type="title"/>
          </p:nvPr>
        </p:nvSpPr>
        <p:spPr>
          <a:xfrm>
            <a:off x="942975" y="209550"/>
            <a:ext cx="9601200" cy="1485900"/>
          </a:xfrm>
        </p:spPr>
        <p:txBody>
          <a:bodyPr/>
          <a:lstStyle/>
          <a:p>
            <a:r>
              <a:rPr lang="fr-FR" dirty="0"/>
              <a:t>Modèle conceptuel de données</a:t>
            </a:r>
          </a:p>
        </p:txBody>
      </p:sp>
      <p:pic>
        <p:nvPicPr>
          <p:cNvPr id="4" name="Image 3">
            <a:extLst>
              <a:ext uri="{FF2B5EF4-FFF2-40B4-BE49-F238E27FC236}">
                <a16:creationId xmlns:a16="http://schemas.microsoft.com/office/drawing/2014/main" id="{23BFD20B-9EF5-49EF-9D39-295575EA8684}"/>
              </a:ext>
            </a:extLst>
          </p:cNvPr>
          <p:cNvPicPr>
            <a:picLocks noChangeAspect="1"/>
          </p:cNvPicPr>
          <p:nvPr/>
        </p:nvPicPr>
        <p:blipFill>
          <a:blip r:embed="rId2"/>
          <a:stretch>
            <a:fillRect/>
          </a:stretch>
        </p:blipFill>
        <p:spPr>
          <a:xfrm>
            <a:off x="1724025" y="1695450"/>
            <a:ext cx="9797857" cy="3890963"/>
          </a:xfrm>
          <a:prstGeom prst="rect">
            <a:avLst/>
          </a:prstGeom>
        </p:spPr>
      </p:pic>
    </p:spTree>
    <p:extLst>
      <p:ext uri="{BB962C8B-B14F-4D97-AF65-F5344CB8AC3E}">
        <p14:creationId xmlns:p14="http://schemas.microsoft.com/office/powerpoint/2010/main" val="46969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DF332-1E6E-4D42-85E2-BC6C9BCBF89F}"/>
              </a:ext>
            </a:extLst>
          </p:cNvPr>
          <p:cNvSpPr>
            <a:spLocks noGrp="1"/>
          </p:cNvSpPr>
          <p:nvPr>
            <p:ph type="title"/>
          </p:nvPr>
        </p:nvSpPr>
        <p:spPr>
          <a:xfrm>
            <a:off x="998738" y="318671"/>
            <a:ext cx="9601200" cy="1485900"/>
          </a:xfrm>
        </p:spPr>
        <p:txBody>
          <a:bodyPr/>
          <a:lstStyle/>
          <a:p>
            <a:r>
              <a:rPr lang="fr-FR" dirty="0"/>
              <a:t>Modèle logique de données</a:t>
            </a:r>
          </a:p>
        </p:txBody>
      </p:sp>
      <p:pic>
        <p:nvPicPr>
          <p:cNvPr id="5" name="Image 4">
            <a:extLst>
              <a:ext uri="{FF2B5EF4-FFF2-40B4-BE49-F238E27FC236}">
                <a16:creationId xmlns:a16="http://schemas.microsoft.com/office/drawing/2014/main" id="{C5119D3B-5453-4AE4-9D1B-B12CC0F18EF5}"/>
              </a:ext>
            </a:extLst>
          </p:cNvPr>
          <p:cNvPicPr>
            <a:picLocks noChangeAspect="1"/>
          </p:cNvPicPr>
          <p:nvPr/>
        </p:nvPicPr>
        <p:blipFill>
          <a:blip r:embed="rId2"/>
          <a:stretch>
            <a:fillRect/>
          </a:stretch>
        </p:blipFill>
        <p:spPr>
          <a:xfrm>
            <a:off x="1696660" y="1756946"/>
            <a:ext cx="9829977" cy="3948529"/>
          </a:xfrm>
          <a:prstGeom prst="rect">
            <a:avLst/>
          </a:prstGeom>
        </p:spPr>
      </p:pic>
    </p:spTree>
    <p:extLst>
      <p:ext uri="{BB962C8B-B14F-4D97-AF65-F5344CB8AC3E}">
        <p14:creationId xmlns:p14="http://schemas.microsoft.com/office/powerpoint/2010/main" val="202965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15385" y="2185241"/>
            <a:ext cx="8361229" cy="2098226"/>
          </a:xfrm>
        </p:spPr>
        <p:txBody>
          <a:bodyPr vert="horz" lIns="91440" tIns="45720" rIns="91440" bIns="45720" rtlCol="0" anchor="b">
            <a:normAutofit/>
          </a:bodyPr>
          <a:lstStyle/>
          <a:p>
            <a:pPr algn="ctr"/>
            <a:r>
              <a:rPr lang="en-US" sz="7200" cap="all" dirty="0"/>
              <a:t>Demonstration du projet</a:t>
            </a:r>
          </a:p>
        </p:txBody>
      </p:sp>
      <p:sp>
        <p:nvSpPr>
          <p:cNvPr id="3" name="Espace réservé du numéro de diapositive 2">
            <a:extLst>
              <a:ext uri="{FF2B5EF4-FFF2-40B4-BE49-F238E27FC236}">
                <a16:creationId xmlns:a16="http://schemas.microsoft.com/office/drawing/2014/main" id="{F7E1D1CF-7FBD-41FB-BE46-8AF9F839B8A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064621D8-3403-462A-90B6-EC5605D6708B}" type="slidenum">
              <a:rPr lang="en-US" kern="1200" baseline="0" dirty="0">
                <a:solidFill>
                  <a:schemeClr val="tx2"/>
                </a:solidFill>
                <a:latin typeface="+mn-lt"/>
                <a:ea typeface="+mn-ea"/>
                <a:cs typeface="+mn-cs"/>
              </a:rPr>
              <a:pPr>
                <a:spcAft>
                  <a:spcPts val="600"/>
                </a:spcAft>
              </a:pPr>
              <a:t>12</a:t>
            </a:fld>
            <a:endParaRPr lang="en-US" kern="1200" baseline="0" dirty="0">
              <a:solidFill>
                <a:schemeClr val="tx2"/>
              </a:solidFill>
              <a:latin typeface="+mn-lt"/>
              <a:ea typeface="+mn-ea"/>
              <a:cs typeface="+mn-cs"/>
            </a:endParaRPr>
          </a:p>
        </p:txBody>
      </p:sp>
    </p:spTree>
    <p:extLst>
      <p:ext uri="{BB962C8B-B14F-4D97-AF65-F5344CB8AC3E}">
        <p14:creationId xmlns:p14="http://schemas.microsoft.com/office/powerpoint/2010/main" val="21025422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15385" y="2275523"/>
            <a:ext cx="8361229" cy="2098226"/>
          </a:xfrm>
        </p:spPr>
        <p:txBody>
          <a:bodyPr vert="horz" lIns="91440" tIns="45720" rIns="91440" bIns="45720" rtlCol="0" anchor="b">
            <a:normAutofit/>
          </a:bodyPr>
          <a:lstStyle/>
          <a:p>
            <a:pPr algn="ctr"/>
            <a:r>
              <a:rPr lang="en-US" sz="7200" cap="all" dirty="0"/>
              <a:t>Problèmes rencontrés</a:t>
            </a:r>
          </a:p>
        </p:txBody>
      </p:sp>
      <p:sp>
        <p:nvSpPr>
          <p:cNvPr id="3" name="Espace réservé du numéro de diapositive 2">
            <a:extLst>
              <a:ext uri="{FF2B5EF4-FFF2-40B4-BE49-F238E27FC236}">
                <a16:creationId xmlns:a16="http://schemas.microsoft.com/office/drawing/2014/main" id="{F7E1D1CF-7FBD-41FB-BE46-8AF9F839B8A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064621D8-3403-462A-90B6-EC5605D6708B}" type="slidenum">
              <a:rPr lang="en-US" kern="1200" baseline="0" dirty="0">
                <a:solidFill>
                  <a:schemeClr val="tx2"/>
                </a:solidFill>
                <a:latin typeface="+mn-lt"/>
                <a:ea typeface="+mn-ea"/>
                <a:cs typeface="+mn-cs"/>
              </a:rPr>
              <a:pPr>
                <a:spcAft>
                  <a:spcPts val="600"/>
                </a:spcAft>
              </a:pPr>
              <a:t>13</a:t>
            </a:fld>
            <a:endParaRPr lang="en-US" kern="1200" baseline="0" dirty="0">
              <a:solidFill>
                <a:schemeClr val="tx2"/>
              </a:solidFill>
              <a:latin typeface="+mn-lt"/>
              <a:ea typeface="+mn-ea"/>
              <a:cs typeface="+mn-cs"/>
            </a:endParaRPr>
          </a:p>
        </p:txBody>
      </p:sp>
    </p:spTree>
    <p:extLst>
      <p:ext uri="{BB962C8B-B14F-4D97-AF65-F5344CB8AC3E}">
        <p14:creationId xmlns:p14="http://schemas.microsoft.com/office/powerpoint/2010/main" val="31038393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Problèmes rencontrés</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611056" cy="1912242"/>
          </a:xfrm>
        </p:spPr>
        <p:txBody>
          <a:bodyPr>
            <a:normAutofit/>
          </a:bodyPr>
          <a:lstStyle/>
          <a:p>
            <a:pPr marL="0" indent="0" algn="just">
              <a:buNone/>
            </a:pPr>
            <a:r>
              <a:rPr lang="fr-FR" sz="1600" dirty="0"/>
              <a:t>Lors de ce projet, je n’ai pas fait face à des difficultés majeures. Toutes mes problématiques se sont résolues sans accroche et cela m’a permis d’optimiser mon temps avec efficacité.</a:t>
            </a:r>
          </a:p>
          <a:p>
            <a:pPr marL="0" indent="0" algn="just">
              <a:buNone/>
            </a:pPr>
            <a:r>
              <a:rPr lang="fr-FR" sz="1600" dirty="0"/>
              <a:t>Cependant j’ai tout de même fait face à un problème lié a l’utilisation de l’API Nominatim.</a:t>
            </a:r>
          </a:p>
          <a:p>
            <a:pPr marL="0" indent="0" algn="just">
              <a:buNone/>
            </a:pPr>
            <a:r>
              <a:rPr lang="fr-FR" sz="1600" dirty="0"/>
              <a:t>En effet, j’avais pour projet d’implémenter une fonction me permettant de récupérer des coordonnées en fonction d’une adresse complète, permettant alors à un héro de s’enregistrer sans avoir à entrer ses coordonnées, celles-ci serait alors généré automatiquement et enregistrées en base.</a:t>
            </a:r>
          </a:p>
        </p:txBody>
      </p:sp>
      <p:pic>
        <p:nvPicPr>
          <p:cNvPr id="6" name="Image 5">
            <a:extLst>
              <a:ext uri="{FF2B5EF4-FFF2-40B4-BE49-F238E27FC236}">
                <a16:creationId xmlns:a16="http://schemas.microsoft.com/office/drawing/2014/main" id="{90A1A88D-5578-4867-8CDF-F5481F3FB041}"/>
              </a:ext>
            </a:extLst>
          </p:cNvPr>
          <p:cNvPicPr>
            <a:picLocks noChangeAspect="1"/>
          </p:cNvPicPr>
          <p:nvPr/>
        </p:nvPicPr>
        <p:blipFill>
          <a:blip r:embed="rId2"/>
          <a:stretch>
            <a:fillRect/>
          </a:stretch>
        </p:blipFill>
        <p:spPr>
          <a:xfrm>
            <a:off x="3740315" y="3213717"/>
            <a:ext cx="4883723" cy="3562350"/>
          </a:xfrm>
          <a:prstGeom prst="rect">
            <a:avLst/>
          </a:prstGeom>
        </p:spPr>
      </p:pic>
    </p:spTree>
    <p:extLst>
      <p:ext uri="{BB962C8B-B14F-4D97-AF65-F5344CB8AC3E}">
        <p14:creationId xmlns:p14="http://schemas.microsoft.com/office/powerpoint/2010/main" val="3574612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15385" y="2185241"/>
            <a:ext cx="8361229" cy="2098226"/>
          </a:xfrm>
        </p:spPr>
        <p:txBody>
          <a:bodyPr vert="horz" lIns="91440" tIns="45720" rIns="91440" bIns="45720" rtlCol="0" anchor="b">
            <a:normAutofit/>
          </a:bodyPr>
          <a:lstStyle/>
          <a:p>
            <a:pPr algn="ctr"/>
            <a:r>
              <a:rPr lang="en-US" sz="7200" cap="all" dirty="0"/>
              <a:t>Améliorations possibles</a:t>
            </a:r>
          </a:p>
        </p:txBody>
      </p:sp>
      <p:sp>
        <p:nvSpPr>
          <p:cNvPr id="3" name="Espace réservé du numéro de diapositive 2">
            <a:extLst>
              <a:ext uri="{FF2B5EF4-FFF2-40B4-BE49-F238E27FC236}">
                <a16:creationId xmlns:a16="http://schemas.microsoft.com/office/drawing/2014/main" id="{F7E1D1CF-7FBD-41FB-BE46-8AF9F839B8A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064621D8-3403-462A-90B6-EC5605D6708B}" type="slidenum">
              <a:rPr lang="en-US" kern="1200" baseline="0" dirty="0">
                <a:solidFill>
                  <a:schemeClr val="tx2"/>
                </a:solidFill>
                <a:latin typeface="+mn-lt"/>
                <a:ea typeface="+mn-ea"/>
                <a:cs typeface="+mn-cs"/>
              </a:rPr>
              <a:pPr>
                <a:spcAft>
                  <a:spcPts val="600"/>
                </a:spcAft>
              </a:pPr>
              <a:t>15</a:t>
            </a:fld>
            <a:endParaRPr lang="en-US" kern="1200" baseline="0" dirty="0">
              <a:solidFill>
                <a:schemeClr val="tx2"/>
              </a:solidFill>
              <a:latin typeface="+mn-lt"/>
              <a:ea typeface="+mn-ea"/>
              <a:cs typeface="+mn-cs"/>
            </a:endParaRPr>
          </a:p>
        </p:txBody>
      </p:sp>
    </p:spTree>
    <p:extLst>
      <p:ext uri="{BB962C8B-B14F-4D97-AF65-F5344CB8AC3E}">
        <p14:creationId xmlns:p14="http://schemas.microsoft.com/office/powerpoint/2010/main" val="29719812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Améliorations possibles </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431126"/>
            <a:ext cx="10992796" cy="5179224"/>
          </a:xfrm>
        </p:spPr>
        <p:txBody>
          <a:bodyPr>
            <a:normAutofit/>
          </a:bodyPr>
          <a:lstStyle/>
          <a:p>
            <a:pPr marL="0" indent="0" algn="ctr">
              <a:lnSpc>
                <a:spcPct val="200000"/>
              </a:lnSpc>
              <a:buNone/>
            </a:pPr>
            <a:r>
              <a:rPr lang="fr-FR" dirty="0"/>
              <a:t>Trouver une solution pour faire fonctionner la conversion Adresse </a:t>
            </a:r>
            <a:r>
              <a:rPr lang="fr-FR" dirty="0">
                <a:sym typeface="Wingdings" panose="05000000000000000000" pitchFamily="2" charset="2"/>
              </a:rPr>
              <a:t> Coordonnées</a:t>
            </a:r>
            <a:endParaRPr lang="fr-FR" dirty="0"/>
          </a:p>
          <a:p>
            <a:pPr marL="0" indent="0" algn="ctr">
              <a:lnSpc>
                <a:spcPct val="200000"/>
              </a:lnSpc>
              <a:buNone/>
            </a:pPr>
            <a:r>
              <a:rPr lang="fr-FR" dirty="0"/>
              <a:t>Ajouter un système de géolocalisation permettant de récupérer directement la position de l’utilisateur</a:t>
            </a:r>
          </a:p>
          <a:p>
            <a:pPr marL="0" indent="0" algn="ctr">
              <a:lnSpc>
                <a:spcPct val="200000"/>
              </a:lnSpc>
              <a:buNone/>
            </a:pPr>
            <a:r>
              <a:rPr lang="fr-FR" dirty="0"/>
              <a:t>Potentiellement adapter l’application pour une version mobile</a:t>
            </a:r>
          </a:p>
          <a:p>
            <a:pPr marL="0" indent="0" algn="ctr">
              <a:lnSpc>
                <a:spcPct val="200000"/>
              </a:lnSpc>
              <a:buNone/>
            </a:pPr>
            <a:r>
              <a:rPr lang="fr-FR" dirty="0"/>
              <a:t>Améliorer le visuel général du site en ajoutant des logos des couleurs, du texte…</a:t>
            </a:r>
          </a:p>
        </p:txBody>
      </p:sp>
    </p:spTree>
    <p:extLst>
      <p:ext uri="{BB962C8B-B14F-4D97-AF65-F5344CB8AC3E}">
        <p14:creationId xmlns:p14="http://schemas.microsoft.com/office/powerpoint/2010/main" val="357455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VII\ Conclusion </a:t>
            </a:r>
          </a:p>
        </p:txBody>
      </p:sp>
      <p:sp>
        <p:nvSpPr>
          <p:cNvPr id="4" name="ZoneTexte 3">
            <a:extLst>
              <a:ext uri="{FF2B5EF4-FFF2-40B4-BE49-F238E27FC236}">
                <a16:creationId xmlns:a16="http://schemas.microsoft.com/office/drawing/2014/main" id="{D2C9083E-CDB6-4570-A836-1ECE32F5C544}"/>
              </a:ext>
            </a:extLst>
          </p:cNvPr>
          <p:cNvSpPr txBox="1"/>
          <p:nvPr/>
        </p:nvSpPr>
        <p:spPr>
          <a:xfrm>
            <a:off x="876649" y="1219200"/>
            <a:ext cx="10557790" cy="3693319"/>
          </a:xfrm>
          <a:prstGeom prst="rect">
            <a:avLst/>
          </a:prstGeom>
          <a:noFill/>
        </p:spPr>
        <p:txBody>
          <a:bodyPr wrap="square" rtlCol="0">
            <a:spAutoFit/>
          </a:bodyPr>
          <a:lstStyle/>
          <a:p>
            <a:pPr algn="just"/>
            <a:r>
              <a:rPr lang="fr-FR" dirty="0"/>
              <a:t>Ce projet dans son ensemble ne m’a pas posé trop de problème, compte tenu du fait que je n’ai pas pu assister à tous les cours de Java ( Problème de santés ), mon ressenti général est très positif.</a:t>
            </a:r>
          </a:p>
          <a:p>
            <a:pPr algn="just"/>
            <a:endParaRPr lang="fr-FR" dirty="0"/>
          </a:p>
          <a:p>
            <a:pPr algn="just"/>
            <a:r>
              <a:rPr lang="fr-FR" dirty="0"/>
              <a:t>J’ai réussi à réaliser les différents points demandés dans le cahier des charges. </a:t>
            </a:r>
          </a:p>
          <a:p>
            <a:pPr algn="just"/>
            <a:r>
              <a:rPr lang="fr-FR" dirty="0"/>
              <a:t>Ce projet m’a apporté beaucoup de connaissances quant à l’utilisation de JAVA dans son ensemble ainsi que de nouvelles connaissances sur des technologies tel que Thymeleaf et des API comme Leaflet que je n’avais pas eu l’occasion d’utiliser auparavant.</a:t>
            </a:r>
          </a:p>
          <a:p>
            <a:pPr algn="just"/>
            <a:endParaRPr lang="fr-FR" dirty="0"/>
          </a:p>
          <a:p>
            <a:pPr algn="just"/>
            <a:r>
              <a:rPr lang="fr-FR" dirty="0"/>
              <a:t>M’ouvrir à de nouvelles choses a été aussi instructif, me fournissant de solides bases pour des projets futurs,</a:t>
            </a:r>
          </a:p>
          <a:p>
            <a:pPr algn="just"/>
            <a:endParaRPr lang="fr-FR" dirty="0"/>
          </a:p>
          <a:p>
            <a:pPr algn="just"/>
            <a:r>
              <a:rPr lang="fr-FR" dirty="0"/>
              <a:t>A l’avenir je serais heureux de réaliser un projet dans le même thème afin d’améliorer ou réaliser les points que j’aurais voulu traiter.</a:t>
            </a:r>
          </a:p>
        </p:txBody>
      </p:sp>
      <p:sp>
        <p:nvSpPr>
          <p:cNvPr id="5" name="Espace réservé du numéro de diapositive 4">
            <a:extLst>
              <a:ext uri="{FF2B5EF4-FFF2-40B4-BE49-F238E27FC236}">
                <a16:creationId xmlns:a16="http://schemas.microsoft.com/office/drawing/2014/main" id="{4B488821-6152-406B-9F0C-4C9978AE2258}"/>
              </a:ext>
            </a:extLst>
          </p:cNvPr>
          <p:cNvSpPr>
            <a:spLocks noGrp="1"/>
          </p:cNvSpPr>
          <p:nvPr>
            <p:ph type="sldNum" sz="quarter" idx="12"/>
          </p:nvPr>
        </p:nvSpPr>
        <p:spPr/>
        <p:txBody>
          <a:bodyPr/>
          <a:lstStyle/>
          <a:p>
            <a:fld id="{064621D8-3403-462A-90B6-EC5605D6708B}" type="slidenum">
              <a:rPr lang="fr-FR" smtClean="0"/>
              <a:t>17</a:t>
            </a:fld>
            <a:endParaRPr lang="fr-FR"/>
          </a:p>
        </p:txBody>
      </p:sp>
    </p:spTree>
    <p:extLst>
      <p:ext uri="{BB962C8B-B14F-4D97-AF65-F5344CB8AC3E}">
        <p14:creationId xmlns:p14="http://schemas.microsoft.com/office/powerpoint/2010/main" val="354498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8445C-9152-4DBA-BA24-355F2168951C}"/>
              </a:ext>
            </a:extLst>
          </p:cNvPr>
          <p:cNvSpPr>
            <a:spLocks noGrp="1"/>
          </p:cNvSpPr>
          <p:nvPr>
            <p:ph type="title"/>
          </p:nvPr>
        </p:nvSpPr>
        <p:spPr>
          <a:xfrm>
            <a:off x="1295400" y="357326"/>
            <a:ext cx="9601200" cy="725750"/>
          </a:xfrm>
        </p:spPr>
        <p:txBody>
          <a:bodyPr/>
          <a:lstStyle/>
          <a:p>
            <a:r>
              <a:rPr lang="fr-FR" dirty="0"/>
              <a:t>Sommaire</a:t>
            </a:r>
          </a:p>
        </p:txBody>
      </p:sp>
      <p:sp>
        <p:nvSpPr>
          <p:cNvPr id="3" name="Espace réservé du contenu 2">
            <a:extLst>
              <a:ext uri="{FF2B5EF4-FFF2-40B4-BE49-F238E27FC236}">
                <a16:creationId xmlns:a16="http://schemas.microsoft.com/office/drawing/2014/main" id="{1330D42C-7CA1-4500-8E05-A07CD627373E}"/>
              </a:ext>
            </a:extLst>
          </p:cNvPr>
          <p:cNvSpPr>
            <a:spLocks noGrp="1"/>
          </p:cNvSpPr>
          <p:nvPr>
            <p:ph idx="1"/>
          </p:nvPr>
        </p:nvSpPr>
        <p:spPr>
          <a:xfrm>
            <a:off x="1295400" y="1180731"/>
            <a:ext cx="10520778" cy="5468644"/>
          </a:xfrm>
        </p:spPr>
        <p:txBody>
          <a:bodyPr>
            <a:normAutofit fontScale="85000" lnSpcReduction="20000"/>
          </a:bodyPr>
          <a:lstStyle/>
          <a:p>
            <a:pPr marL="400050" indent="-400050">
              <a:lnSpc>
                <a:spcPct val="120000"/>
              </a:lnSpc>
              <a:buFont typeface="+mj-lt"/>
              <a:buAutoNum type="romanUcPeriod"/>
            </a:pPr>
            <a:r>
              <a:rPr lang="fr-FR" sz="2300" dirty="0">
                <a:solidFill>
                  <a:schemeClr val="tx1"/>
                </a:solidFill>
              </a:rPr>
              <a:t>Description du projet et cahier des charges</a:t>
            </a:r>
          </a:p>
          <a:p>
            <a:pPr marL="400050" indent="-400050">
              <a:lnSpc>
                <a:spcPct val="120000"/>
              </a:lnSpc>
              <a:buFont typeface="+mj-lt"/>
              <a:buAutoNum type="romanUcPeriod"/>
            </a:pPr>
            <a:r>
              <a:rPr lang="fr-FR" sz="2300" dirty="0">
                <a:solidFill>
                  <a:schemeClr val="tx1"/>
                </a:solidFill>
              </a:rPr>
              <a:t>Mise en place du projet</a:t>
            </a:r>
          </a:p>
          <a:p>
            <a:pPr marL="857250" lvl="1" indent="-400050">
              <a:lnSpc>
                <a:spcPct val="120000"/>
              </a:lnSpc>
              <a:buFont typeface="+mj-lt"/>
              <a:buAutoNum type="romanUcPeriod"/>
            </a:pPr>
            <a:r>
              <a:rPr lang="fr-FR" sz="2300" dirty="0">
                <a:solidFill>
                  <a:schemeClr val="tx1"/>
                </a:solidFill>
              </a:rPr>
              <a:t>GitHub</a:t>
            </a:r>
          </a:p>
          <a:p>
            <a:pPr marL="857250" lvl="1" indent="-400050">
              <a:lnSpc>
                <a:spcPct val="120000"/>
              </a:lnSpc>
              <a:buFont typeface="+mj-lt"/>
              <a:buAutoNum type="romanUcPeriod"/>
            </a:pPr>
            <a:r>
              <a:rPr lang="fr-FR" sz="2300" dirty="0">
                <a:solidFill>
                  <a:schemeClr val="tx1"/>
                </a:solidFill>
              </a:rPr>
              <a:t>Modèle de données</a:t>
            </a:r>
          </a:p>
          <a:p>
            <a:pPr marL="400050" indent="-400050">
              <a:lnSpc>
                <a:spcPct val="120000"/>
              </a:lnSpc>
              <a:buFont typeface="+mj-lt"/>
              <a:buAutoNum type="romanUcPeriod"/>
            </a:pPr>
            <a:r>
              <a:rPr lang="fr-FR" sz="2300" dirty="0">
                <a:solidFill>
                  <a:schemeClr val="tx1"/>
                </a:solidFill>
              </a:rPr>
              <a:t>Technologies utilisées</a:t>
            </a:r>
          </a:p>
          <a:p>
            <a:pPr marL="857250" lvl="1" indent="-400050">
              <a:lnSpc>
                <a:spcPct val="120000"/>
              </a:lnSpc>
              <a:buFont typeface="+mj-lt"/>
              <a:buAutoNum type="romanUcPeriod"/>
            </a:pPr>
            <a:r>
              <a:rPr lang="fr-FR" sz="2300" dirty="0">
                <a:solidFill>
                  <a:schemeClr val="tx1"/>
                </a:solidFill>
              </a:rPr>
              <a:t>Java SDK17 et Maven</a:t>
            </a:r>
          </a:p>
          <a:p>
            <a:pPr marL="857250" lvl="1" indent="-400050">
              <a:lnSpc>
                <a:spcPct val="120000"/>
              </a:lnSpc>
              <a:buFont typeface="+mj-lt"/>
              <a:buAutoNum type="romanUcPeriod"/>
            </a:pPr>
            <a:r>
              <a:rPr lang="fr-FR" sz="2300" dirty="0">
                <a:solidFill>
                  <a:schemeClr val="tx1"/>
                </a:solidFill>
              </a:rPr>
              <a:t>Thymeleaf et MySQL</a:t>
            </a:r>
          </a:p>
          <a:p>
            <a:pPr marL="857250" lvl="1" indent="-400050">
              <a:lnSpc>
                <a:spcPct val="120000"/>
              </a:lnSpc>
              <a:buFont typeface="+mj-lt"/>
              <a:buAutoNum type="romanUcPeriod"/>
            </a:pPr>
            <a:r>
              <a:rPr lang="fr-FR" sz="2300" dirty="0">
                <a:solidFill>
                  <a:schemeClr val="tx1"/>
                </a:solidFill>
              </a:rPr>
              <a:t>Leaflet</a:t>
            </a:r>
          </a:p>
          <a:p>
            <a:pPr marL="400050" indent="-400050">
              <a:lnSpc>
                <a:spcPct val="120000"/>
              </a:lnSpc>
              <a:buFont typeface="+mj-lt"/>
              <a:buAutoNum type="romanUcPeriod"/>
            </a:pPr>
            <a:r>
              <a:rPr lang="fr-FR" sz="2300" dirty="0">
                <a:solidFill>
                  <a:schemeClr val="tx1"/>
                </a:solidFill>
              </a:rPr>
              <a:t>Démonstration du projet</a:t>
            </a:r>
          </a:p>
          <a:p>
            <a:pPr marL="400050" indent="-400050">
              <a:lnSpc>
                <a:spcPct val="120000"/>
              </a:lnSpc>
              <a:buFont typeface="+mj-lt"/>
              <a:buAutoNum type="romanUcPeriod"/>
            </a:pPr>
            <a:r>
              <a:rPr lang="fr-FR" sz="2300" dirty="0">
                <a:solidFill>
                  <a:schemeClr val="tx1"/>
                </a:solidFill>
              </a:rPr>
              <a:t>Problèmes rencontrées</a:t>
            </a:r>
          </a:p>
          <a:p>
            <a:pPr marL="400050" indent="-400050">
              <a:lnSpc>
                <a:spcPct val="120000"/>
              </a:lnSpc>
              <a:buFont typeface="+mj-lt"/>
              <a:buAutoNum type="romanUcPeriod"/>
            </a:pPr>
            <a:r>
              <a:rPr lang="fr-FR" sz="2300" dirty="0">
                <a:solidFill>
                  <a:schemeClr val="tx1"/>
                </a:solidFill>
              </a:rPr>
              <a:t>Améliorations possibles</a:t>
            </a:r>
          </a:p>
          <a:p>
            <a:pPr marL="400050" indent="-400050">
              <a:lnSpc>
                <a:spcPct val="120000"/>
              </a:lnSpc>
              <a:buFont typeface="+mj-lt"/>
              <a:buAutoNum type="romanUcPeriod"/>
            </a:pPr>
            <a:r>
              <a:rPr lang="fr-FR" sz="2300" dirty="0">
                <a:solidFill>
                  <a:schemeClr val="tx1"/>
                </a:solidFill>
              </a:rPr>
              <a:t>Conclusion</a:t>
            </a:r>
          </a:p>
          <a:p>
            <a:endParaRPr lang="fr-FR" dirty="0"/>
          </a:p>
        </p:txBody>
      </p:sp>
    </p:spTree>
    <p:extLst>
      <p:ext uri="{BB962C8B-B14F-4D97-AF65-F5344CB8AC3E}">
        <p14:creationId xmlns:p14="http://schemas.microsoft.com/office/powerpoint/2010/main" val="63193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6"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7"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09630" y="1899600"/>
            <a:ext cx="8361229" cy="2098226"/>
          </a:xfrm>
        </p:spPr>
        <p:txBody>
          <a:bodyPr vert="horz" lIns="91440" tIns="45720" rIns="91440" bIns="45720" rtlCol="0" anchor="b">
            <a:normAutofit/>
          </a:bodyPr>
          <a:lstStyle/>
          <a:p>
            <a:pPr algn="ctr"/>
            <a:r>
              <a:rPr lang="en-US" sz="5000" cap="all" dirty="0"/>
              <a:t> Description du projet et cahier des charges</a:t>
            </a:r>
          </a:p>
        </p:txBody>
      </p:sp>
      <p:sp>
        <p:nvSpPr>
          <p:cNvPr id="4" name="Espace réservé du numéro de diapositive 3">
            <a:extLst>
              <a:ext uri="{FF2B5EF4-FFF2-40B4-BE49-F238E27FC236}">
                <a16:creationId xmlns:a16="http://schemas.microsoft.com/office/drawing/2014/main" id="{EC28B3E9-3D1F-490C-97B3-1CF75B1BB7C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064621D8-3403-462A-90B6-EC5605D6708B}" type="slidenum">
              <a:rPr lang="en-US" kern="1200" baseline="0" dirty="0">
                <a:solidFill>
                  <a:schemeClr val="tx2"/>
                </a:solidFill>
                <a:latin typeface="+mn-lt"/>
                <a:ea typeface="+mn-ea"/>
                <a:cs typeface="+mn-cs"/>
              </a:rPr>
              <a:pPr>
                <a:spcAft>
                  <a:spcPts val="600"/>
                </a:spcAft>
              </a:pPr>
              <a:t>3</a:t>
            </a:fld>
            <a:endParaRPr lang="en-US" kern="1200" baseline="0" dirty="0">
              <a:solidFill>
                <a:schemeClr val="tx2"/>
              </a:solidFill>
              <a:latin typeface="+mn-lt"/>
              <a:ea typeface="+mn-ea"/>
              <a:cs typeface="+mn-cs"/>
            </a:endParaRPr>
          </a:p>
        </p:txBody>
      </p:sp>
    </p:spTree>
    <p:extLst>
      <p:ext uri="{BB962C8B-B14F-4D97-AF65-F5344CB8AC3E}">
        <p14:creationId xmlns:p14="http://schemas.microsoft.com/office/powerpoint/2010/main" val="29297554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1\ Description du projet</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0"/>
            <a:ext cx="10620026" cy="4454029"/>
          </a:xfrm>
        </p:spPr>
        <p:txBody>
          <a:bodyPr>
            <a:normAutofit/>
          </a:bodyPr>
          <a:lstStyle/>
          <a:p>
            <a:pPr marL="0" indent="0" algn="just">
              <a:buNone/>
            </a:pPr>
            <a:r>
              <a:rPr lang="fr-FR" dirty="0"/>
              <a:t>Ce projet consistait en la réalisation d’une application web de type « carte interactive  » permettant la recherche de super-héros en fonction d’un incident déclarable selon une localisation. Cela permettant la récupération des informations du héros, son numéro de téléphone et sa position sur la carte.</a:t>
            </a:r>
          </a:p>
          <a:p>
            <a:pPr marL="0" indent="0" algn="just">
              <a:buNone/>
            </a:pPr>
            <a:endParaRPr lang="fr-FR" dirty="0"/>
          </a:p>
          <a:p>
            <a:pPr marL="0" indent="0" algn="just">
              <a:buNone/>
            </a:pPr>
            <a:r>
              <a:rPr lang="fr-FR" sz="1600" dirty="0"/>
              <a:t>A AJOUTER</a:t>
            </a:r>
          </a:p>
          <a:p>
            <a:pPr marL="0" indent="0" algn="just">
              <a:buNone/>
            </a:pPr>
            <a:endParaRPr lang="fr-FR" sz="1600" dirty="0"/>
          </a:p>
        </p:txBody>
      </p:sp>
      <p:sp>
        <p:nvSpPr>
          <p:cNvPr id="4" name="Espace réservé du numéro de diapositive 3">
            <a:extLst>
              <a:ext uri="{FF2B5EF4-FFF2-40B4-BE49-F238E27FC236}">
                <a16:creationId xmlns:a16="http://schemas.microsoft.com/office/drawing/2014/main" id="{29007F86-56C1-4043-B7F4-CE5BD4B64AA5}"/>
              </a:ext>
            </a:extLst>
          </p:cNvPr>
          <p:cNvSpPr>
            <a:spLocks noGrp="1"/>
          </p:cNvSpPr>
          <p:nvPr>
            <p:ph type="sldNum" sz="quarter" idx="12"/>
          </p:nvPr>
        </p:nvSpPr>
        <p:spPr/>
        <p:txBody>
          <a:bodyPr/>
          <a:lstStyle/>
          <a:p>
            <a:fld id="{064621D8-3403-462A-90B6-EC5605D6708B}" type="slidenum">
              <a:rPr lang="fr-FR" smtClean="0"/>
              <a:t>4</a:t>
            </a:fld>
            <a:endParaRPr lang="fr-FR"/>
          </a:p>
        </p:txBody>
      </p:sp>
      <p:pic>
        <p:nvPicPr>
          <p:cNvPr id="6" name="Picture 8" descr="Maps Icon Png #383136 - Free Icons Library">
            <a:extLst>
              <a:ext uri="{FF2B5EF4-FFF2-40B4-BE49-F238E27FC236}">
                <a16:creationId xmlns:a16="http://schemas.microsoft.com/office/drawing/2014/main" id="{3F5113DF-65ED-4560-9825-A0ED780F1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5" y="4124326"/>
            <a:ext cx="2000249" cy="2000249"/>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C1E75262-AA99-42B8-9586-B33B2A69526D}"/>
              </a:ext>
            </a:extLst>
          </p:cNvPr>
          <p:cNvPicPr>
            <a:picLocks noChangeAspect="1"/>
          </p:cNvPicPr>
          <p:nvPr/>
        </p:nvPicPr>
        <p:blipFill>
          <a:blip r:embed="rId3"/>
          <a:stretch>
            <a:fillRect/>
          </a:stretch>
        </p:blipFill>
        <p:spPr>
          <a:xfrm>
            <a:off x="7629526" y="3914775"/>
            <a:ext cx="2338388" cy="2338388"/>
          </a:xfrm>
          <a:prstGeom prst="rect">
            <a:avLst/>
          </a:prstGeom>
        </p:spPr>
      </p:pic>
    </p:spTree>
    <p:extLst>
      <p:ext uri="{BB962C8B-B14F-4D97-AF65-F5344CB8AC3E}">
        <p14:creationId xmlns:p14="http://schemas.microsoft.com/office/powerpoint/2010/main" val="174683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311780-B78E-4D86-A89E-AC84943A2393}"/>
              </a:ext>
            </a:extLst>
          </p:cNvPr>
          <p:cNvSpPr>
            <a:spLocks noGrp="1"/>
          </p:cNvSpPr>
          <p:nvPr>
            <p:ph type="title"/>
          </p:nvPr>
        </p:nvSpPr>
        <p:spPr>
          <a:xfrm>
            <a:off x="960538" y="230697"/>
            <a:ext cx="9601200" cy="1485900"/>
          </a:xfrm>
        </p:spPr>
        <p:txBody>
          <a:bodyPr/>
          <a:lstStyle/>
          <a:p>
            <a:r>
              <a:rPr lang="fr-FR" dirty="0"/>
              <a:t>2\ Cahier des charges</a:t>
            </a:r>
          </a:p>
        </p:txBody>
      </p:sp>
      <p:sp>
        <p:nvSpPr>
          <p:cNvPr id="4" name="Espace réservé du contenu 2">
            <a:extLst>
              <a:ext uri="{FF2B5EF4-FFF2-40B4-BE49-F238E27FC236}">
                <a16:creationId xmlns:a16="http://schemas.microsoft.com/office/drawing/2014/main" id="{E008DC8B-9B78-4287-95FC-514A3BA9D136}"/>
              </a:ext>
            </a:extLst>
          </p:cNvPr>
          <p:cNvSpPr>
            <a:spLocks noGrp="1"/>
          </p:cNvSpPr>
          <p:nvPr>
            <p:ph idx="1"/>
          </p:nvPr>
        </p:nvSpPr>
        <p:spPr>
          <a:xfrm>
            <a:off x="1075948" y="1222145"/>
            <a:ext cx="10658213" cy="5280870"/>
          </a:xfrm>
        </p:spPr>
        <p:txBody>
          <a:bodyPr>
            <a:normAutofit/>
          </a:bodyPr>
          <a:lstStyle/>
          <a:p>
            <a:pPr marL="0" indent="0" algn="just">
              <a:buNone/>
            </a:pPr>
            <a:r>
              <a:rPr lang="fr-FR" sz="1800" dirty="0"/>
              <a:t>Le projet, afin de fournir les attentes escomptés devait donc afficher les fonctionnalités suivantes :</a:t>
            </a:r>
          </a:p>
          <a:p>
            <a:pPr marL="0" indent="0" algn="just">
              <a:buNone/>
            </a:pPr>
            <a:r>
              <a:rPr lang="fr-FR" sz="1800" dirty="0"/>
              <a:t>Un formulaire utilisable par le héro afin de s’enregistrer et de remplir ses informations :</a:t>
            </a:r>
          </a:p>
          <a:p>
            <a:pPr algn="just">
              <a:buFontTx/>
              <a:buChar char="-"/>
            </a:pPr>
            <a:r>
              <a:rPr lang="fr-FR" sz="1800" dirty="0"/>
              <a:t>Nom ou surnom du héro</a:t>
            </a:r>
          </a:p>
          <a:p>
            <a:pPr algn="just">
              <a:buFontTx/>
              <a:buChar char="-"/>
            </a:pPr>
            <a:r>
              <a:rPr lang="fr-FR" sz="1800" dirty="0"/>
              <a:t>Ville ( Longitude / Latitude )</a:t>
            </a:r>
          </a:p>
          <a:p>
            <a:pPr algn="just">
              <a:buFontTx/>
              <a:buChar char="-"/>
            </a:pPr>
            <a:r>
              <a:rPr lang="fr-FR" sz="1800" dirty="0"/>
              <a:t>Les incidents qu’il est capable de gérer</a:t>
            </a:r>
          </a:p>
          <a:p>
            <a:pPr algn="just">
              <a:buFontTx/>
              <a:buChar char="-"/>
            </a:pPr>
            <a:endParaRPr lang="fr-FR" sz="1800" dirty="0"/>
          </a:p>
          <a:p>
            <a:pPr marL="0" indent="0" algn="just">
              <a:buNone/>
            </a:pPr>
            <a:r>
              <a:rPr lang="fr-FR" sz="1800" dirty="0"/>
              <a:t>Un formulaire de déclaration d’incident permettant à la ville de fournir les informations de l’incident :</a:t>
            </a:r>
          </a:p>
          <a:p>
            <a:pPr algn="just">
              <a:buFontTx/>
              <a:buChar char="-"/>
            </a:pPr>
            <a:r>
              <a:rPr lang="fr-FR" sz="1800" dirty="0"/>
              <a:t>Le type d’incident</a:t>
            </a:r>
          </a:p>
          <a:p>
            <a:pPr algn="just">
              <a:buFontTx/>
              <a:buChar char="-"/>
            </a:pPr>
            <a:r>
              <a:rPr lang="fr-FR" sz="1800" dirty="0"/>
              <a:t>La Ville</a:t>
            </a:r>
          </a:p>
          <a:p>
            <a:pPr algn="just">
              <a:buFontTx/>
              <a:buChar char="-"/>
            </a:pPr>
            <a:r>
              <a:rPr lang="fr-FR" sz="1800" dirty="0"/>
              <a:t>La position de l’incident ( Longitude / Latitude )</a:t>
            </a:r>
          </a:p>
          <a:p>
            <a:pPr marL="0" indent="0" algn="just">
              <a:buNone/>
            </a:pPr>
            <a:endParaRPr lang="fr-FR" sz="1800" dirty="0"/>
          </a:p>
          <a:p>
            <a:pPr marL="0" indent="0" algn="just">
              <a:buNone/>
            </a:pPr>
            <a:r>
              <a:rPr lang="fr-FR" sz="1800" dirty="0"/>
              <a:t>Une fois le formulaire d’incident remplis, le site propose une liste de super-héros capables de résoudre l’incident dans un rayon de 50 kilomètres autour de la position de l’incident.</a:t>
            </a:r>
          </a:p>
        </p:txBody>
      </p:sp>
    </p:spTree>
    <p:extLst>
      <p:ext uri="{BB962C8B-B14F-4D97-AF65-F5344CB8AC3E}">
        <p14:creationId xmlns:p14="http://schemas.microsoft.com/office/powerpoint/2010/main" val="44210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15385" y="1571311"/>
            <a:ext cx="8361229" cy="2098226"/>
          </a:xfrm>
        </p:spPr>
        <p:txBody>
          <a:bodyPr vert="horz" lIns="91440" tIns="45720" rIns="91440" bIns="45720" rtlCol="0" anchor="b">
            <a:normAutofit/>
          </a:bodyPr>
          <a:lstStyle/>
          <a:p>
            <a:pPr algn="ctr"/>
            <a:r>
              <a:rPr lang="en-US" sz="5000" cap="all" dirty="0"/>
              <a:t>MISE en place du projet</a:t>
            </a:r>
          </a:p>
        </p:txBody>
      </p:sp>
      <p:sp>
        <p:nvSpPr>
          <p:cNvPr id="3" name="Espace réservé du numéro de diapositive 2">
            <a:extLst>
              <a:ext uri="{FF2B5EF4-FFF2-40B4-BE49-F238E27FC236}">
                <a16:creationId xmlns:a16="http://schemas.microsoft.com/office/drawing/2014/main" id="{CEC5BEAE-0233-41EB-924A-D1729A86A58E}"/>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064621D8-3403-462A-90B6-EC5605D6708B}" type="slidenum">
              <a:rPr lang="en-US" kern="1200" baseline="0" dirty="0">
                <a:solidFill>
                  <a:schemeClr val="tx2"/>
                </a:solidFill>
                <a:latin typeface="+mn-lt"/>
                <a:ea typeface="+mn-ea"/>
                <a:cs typeface="+mn-cs"/>
              </a:rPr>
              <a:pPr>
                <a:spcAft>
                  <a:spcPts val="600"/>
                </a:spcAft>
              </a:pPr>
              <a:t>6</a:t>
            </a:fld>
            <a:endParaRPr lang="en-US" kern="1200" baseline="0" dirty="0">
              <a:solidFill>
                <a:schemeClr val="tx2"/>
              </a:solidFill>
              <a:latin typeface="+mn-lt"/>
              <a:ea typeface="+mn-ea"/>
              <a:cs typeface="+mn-cs"/>
            </a:endParaRPr>
          </a:p>
        </p:txBody>
      </p:sp>
    </p:spTree>
    <p:extLst>
      <p:ext uri="{BB962C8B-B14F-4D97-AF65-F5344CB8AC3E}">
        <p14:creationId xmlns:p14="http://schemas.microsoft.com/office/powerpoint/2010/main" val="30171669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1\ GitHub</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marL="0" indent="0" algn="just">
              <a:buNone/>
            </a:pPr>
            <a:r>
              <a:rPr lang="fr-FR" sz="1600" dirty="0"/>
              <a:t>Afin de pouvoir gérer plus efficacement mon projet, j’ai décider de créer un dépôt GitHub.</a:t>
            </a:r>
          </a:p>
          <a:p>
            <a:pPr marL="0" indent="0" algn="just">
              <a:buNone/>
            </a:pPr>
            <a:r>
              <a:rPr lang="fr-FR" sz="1600" dirty="0"/>
              <a:t>En effet, cela a permis un partage plus rapide et efficace des fichiers de mon projet tout en évitant la perte de données liés à des incidents techniques potentiels.</a:t>
            </a:r>
          </a:p>
          <a:p>
            <a:pPr marL="0" indent="0" algn="just">
              <a:buNone/>
            </a:pPr>
            <a:r>
              <a:rPr lang="fr-FR" sz="1600" dirty="0"/>
              <a:t>De plus, cela permettait aussi la création de backups avec la possibilité de revenir à des push précédents en cas d’erreur de code.</a:t>
            </a:r>
          </a:p>
          <a:p>
            <a:pPr marL="0" indent="0">
              <a:buNone/>
            </a:pPr>
            <a:endParaRPr lang="fr-FR" sz="1600" dirty="0"/>
          </a:p>
        </p:txBody>
      </p:sp>
      <p:sp>
        <p:nvSpPr>
          <p:cNvPr id="6" name="Espace réservé du numéro de diapositive 5">
            <a:extLst>
              <a:ext uri="{FF2B5EF4-FFF2-40B4-BE49-F238E27FC236}">
                <a16:creationId xmlns:a16="http://schemas.microsoft.com/office/drawing/2014/main" id="{8E5B0DA2-4079-4336-93D4-83E5C0920644}"/>
              </a:ext>
            </a:extLst>
          </p:cNvPr>
          <p:cNvSpPr>
            <a:spLocks noGrp="1"/>
          </p:cNvSpPr>
          <p:nvPr>
            <p:ph type="sldNum" sz="quarter" idx="12"/>
          </p:nvPr>
        </p:nvSpPr>
        <p:spPr/>
        <p:txBody>
          <a:bodyPr/>
          <a:lstStyle/>
          <a:p>
            <a:fld id="{064621D8-3403-462A-90B6-EC5605D6708B}" type="slidenum">
              <a:rPr lang="fr-FR" smtClean="0"/>
              <a:t>7</a:t>
            </a:fld>
            <a:endParaRPr lang="fr-FR"/>
          </a:p>
        </p:txBody>
      </p:sp>
      <p:pic>
        <p:nvPicPr>
          <p:cNvPr id="7" name="Image 6">
            <a:extLst>
              <a:ext uri="{FF2B5EF4-FFF2-40B4-BE49-F238E27FC236}">
                <a16:creationId xmlns:a16="http://schemas.microsoft.com/office/drawing/2014/main" id="{A8C7EED9-D374-4DBD-9D89-D89D699D6122}"/>
              </a:ext>
            </a:extLst>
          </p:cNvPr>
          <p:cNvPicPr>
            <a:picLocks noChangeAspect="1"/>
          </p:cNvPicPr>
          <p:nvPr/>
        </p:nvPicPr>
        <p:blipFill>
          <a:blip r:embed="rId2"/>
          <a:stretch>
            <a:fillRect/>
          </a:stretch>
        </p:blipFill>
        <p:spPr>
          <a:xfrm>
            <a:off x="1532674" y="3520754"/>
            <a:ext cx="9640500" cy="2528934"/>
          </a:xfrm>
          <a:prstGeom prst="rect">
            <a:avLst/>
          </a:prstGeom>
        </p:spPr>
      </p:pic>
    </p:spTree>
    <p:extLst>
      <p:ext uri="{BB962C8B-B14F-4D97-AF65-F5344CB8AC3E}">
        <p14:creationId xmlns:p14="http://schemas.microsoft.com/office/powerpoint/2010/main" val="110887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2\ Modèle de données</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8" y="1338044"/>
            <a:ext cx="10699834" cy="5115342"/>
          </a:xfrm>
        </p:spPr>
        <p:txBody>
          <a:bodyPr>
            <a:normAutofit/>
          </a:bodyPr>
          <a:lstStyle/>
          <a:p>
            <a:pPr marL="0" indent="0" algn="just">
              <a:buNone/>
            </a:pPr>
            <a:r>
              <a:rPr lang="fr-FR" sz="1600" dirty="0"/>
              <a:t>Avant de partir directement dans la réalisation du code, j’ai d’abord décider de réaliser un modèle conceptuel de données, un modèle logique de donnée ainsi qu’un diagramme de cas d’utilisations.</a:t>
            </a:r>
          </a:p>
          <a:p>
            <a:pPr marL="0" indent="0" algn="just">
              <a:buNone/>
            </a:pPr>
            <a:r>
              <a:rPr lang="fr-FR" sz="1600" dirty="0"/>
              <a:t>Ces différents schéma m’ont permis de me repérer plus simplement dans les tâches à effectuer avant même la création de la solution.</a:t>
            </a:r>
          </a:p>
          <a:p>
            <a:pPr marL="0" indent="0" algn="just">
              <a:buNone/>
            </a:pPr>
            <a:endParaRPr lang="fr-FR" sz="1600" dirty="0"/>
          </a:p>
          <a:p>
            <a:pPr marL="0" indent="0" algn="just">
              <a:buNone/>
            </a:pPr>
            <a:r>
              <a:rPr lang="fr-FR" sz="1600" dirty="0"/>
              <a:t>Le diagramme de cas d’utilisation m’a permis dans un premier temps de visualiser de manière abstraite les différents cas d’utilisations possibles par les visiteurs ainsi que par les administrateurs. De plus cela m’a aussi permis de refaire une liste plus concrète des fonctionnalités à implémenter dans la solution.</a:t>
            </a:r>
          </a:p>
          <a:p>
            <a:pPr marL="0" indent="0" algn="just">
              <a:buNone/>
            </a:pPr>
            <a:endParaRPr lang="fr-FR" sz="1600" dirty="0"/>
          </a:p>
          <a:p>
            <a:pPr marL="0" indent="0" algn="just">
              <a:buNone/>
            </a:pPr>
            <a:r>
              <a:rPr lang="fr-FR" sz="1600" dirty="0"/>
              <a:t>Le modèle conceptuel de données m’a permis de facilement représenter les différentes tables qui ont étés nécessaires dans ma solution ainsi que les relations qui les lient entre elles.</a:t>
            </a:r>
          </a:p>
          <a:p>
            <a:pPr marL="0" indent="0" algn="just">
              <a:buNone/>
            </a:pPr>
            <a:endParaRPr lang="fr-FR" sz="1600" dirty="0"/>
          </a:p>
          <a:p>
            <a:pPr marL="0" indent="0" algn="just">
              <a:buNone/>
            </a:pPr>
            <a:r>
              <a:rPr lang="fr-FR" sz="1600" dirty="0"/>
              <a:t>Enfin le modèle logique de données m’a permis de m’approcher encore un peu plus de la réalisation d’une vraie base de donnée.</a:t>
            </a:r>
          </a:p>
        </p:txBody>
      </p:sp>
      <p:sp>
        <p:nvSpPr>
          <p:cNvPr id="4" name="Espace réservé du numéro de diapositive 3">
            <a:extLst>
              <a:ext uri="{FF2B5EF4-FFF2-40B4-BE49-F238E27FC236}">
                <a16:creationId xmlns:a16="http://schemas.microsoft.com/office/drawing/2014/main" id="{56C05FD9-5F99-4966-8379-037241EA1862}"/>
              </a:ext>
            </a:extLst>
          </p:cNvPr>
          <p:cNvSpPr>
            <a:spLocks noGrp="1"/>
          </p:cNvSpPr>
          <p:nvPr>
            <p:ph type="sldNum" sz="quarter" idx="12"/>
          </p:nvPr>
        </p:nvSpPr>
        <p:spPr/>
        <p:txBody>
          <a:bodyPr/>
          <a:lstStyle/>
          <a:p>
            <a:fld id="{064621D8-3403-462A-90B6-EC5605D6708B}" type="slidenum">
              <a:rPr lang="fr-FR" smtClean="0"/>
              <a:t>8</a:t>
            </a:fld>
            <a:endParaRPr lang="fr-FR"/>
          </a:p>
        </p:txBody>
      </p:sp>
    </p:spTree>
    <p:extLst>
      <p:ext uri="{BB962C8B-B14F-4D97-AF65-F5344CB8AC3E}">
        <p14:creationId xmlns:p14="http://schemas.microsoft.com/office/powerpoint/2010/main" val="335121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D11F2-7B99-467B-99B1-0BF078D87200}"/>
              </a:ext>
            </a:extLst>
          </p:cNvPr>
          <p:cNvSpPr>
            <a:spLocks noGrp="1"/>
          </p:cNvSpPr>
          <p:nvPr>
            <p:ph type="title"/>
          </p:nvPr>
        </p:nvSpPr>
        <p:spPr>
          <a:xfrm>
            <a:off x="942975" y="209550"/>
            <a:ext cx="9601200" cy="1485900"/>
          </a:xfrm>
        </p:spPr>
        <p:txBody>
          <a:bodyPr/>
          <a:lstStyle/>
          <a:p>
            <a:r>
              <a:rPr lang="fr-FR" dirty="0"/>
              <a:t>Diagramme de cas d’utilisation</a:t>
            </a:r>
          </a:p>
        </p:txBody>
      </p:sp>
      <p:pic>
        <p:nvPicPr>
          <p:cNvPr id="9" name="Image 8">
            <a:extLst>
              <a:ext uri="{FF2B5EF4-FFF2-40B4-BE49-F238E27FC236}">
                <a16:creationId xmlns:a16="http://schemas.microsoft.com/office/drawing/2014/main" id="{3E89CA88-7759-434E-8407-DFCF6874DDF9}"/>
              </a:ext>
            </a:extLst>
          </p:cNvPr>
          <p:cNvPicPr>
            <a:picLocks noChangeAspect="1"/>
          </p:cNvPicPr>
          <p:nvPr/>
        </p:nvPicPr>
        <p:blipFill>
          <a:blip r:embed="rId2"/>
          <a:stretch>
            <a:fillRect/>
          </a:stretch>
        </p:blipFill>
        <p:spPr>
          <a:xfrm>
            <a:off x="2900362" y="1200150"/>
            <a:ext cx="7643813" cy="5253449"/>
          </a:xfrm>
          <a:prstGeom prst="rect">
            <a:avLst/>
          </a:prstGeom>
        </p:spPr>
      </p:pic>
    </p:spTree>
    <p:extLst>
      <p:ext uri="{BB962C8B-B14F-4D97-AF65-F5344CB8AC3E}">
        <p14:creationId xmlns:p14="http://schemas.microsoft.com/office/powerpoint/2010/main" val="395370844"/>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Cadrage</Template>
  <TotalTime>168</TotalTime>
  <Words>790</Words>
  <Application>Microsoft Office PowerPoint</Application>
  <PresentationFormat>Grand écran</PresentationFormat>
  <Paragraphs>82</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Bell MT</vt:lpstr>
      <vt:lpstr>Copperplate Gothic Bold</vt:lpstr>
      <vt:lpstr>Franklin Gothic Book</vt:lpstr>
      <vt:lpstr>Cadrage</vt:lpstr>
      <vt:lpstr>Power map</vt:lpstr>
      <vt:lpstr>Sommaire</vt:lpstr>
      <vt:lpstr> Description du projet et cahier des charges</vt:lpstr>
      <vt:lpstr>1\ Description du projet</vt:lpstr>
      <vt:lpstr>2\ Cahier des charges</vt:lpstr>
      <vt:lpstr>MISE en place du projet</vt:lpstr>
      <vt:lpstr>1\ GitHub</vt:lpstr>
      <vt:lpstr>2\ Modèle de données</vt:lpstr>
      <vt:lpstr>Diagramme de cas d’utilisation</vt:lpstr>
      <vt:lpstr>Modèle conceptuel de données</vt:lpstr>
      <vt:lpstr>Modèle logique de données</vt:lpstr>
      <vt:lpstr>Demonstration du projet</vt:lpstr>
      <vt:lpstr>Problèmes rencontrés</vt:lpstr>
      <vt:lpstr>Problèmes rencontrés</vt:lpstr>
      <vt:lpstr>Améliorations possibles</vt:lpstr>
      <vt:lpstr>Améliorations possibles </vt:lpstr>
      <vt:lpstr>VII\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map</dc:title>
  <dc:creator>VANDEKERCKHOVE Maxence</dc:creator>
  <cp:lastModifiedBy>VANDEKERCKHOVE Maxence</cp:lastModifiedBy>
  <cp:revision>1</cp:revision>
  <dcterms:created xsi:type="dcterms:W3CDTF">2022-03-22T18:25:26Z</dcterms:created>
  <dcterms:modified xsi:type="dcterms:W3CDTF">2022-03-22T21:14:13Z</dcterms:modified>
</cp:coreProperties>
</file>