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1"/>
  </p:notesMasterIdLst>
  <p:sldIdLst>
    <p:sldId id="351" r:id="rId5"/>
    <p:sldId id="352" r:id="rId6"/>
    <p:sldId id="353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80" r:id="rId28"/>
    <p:sldId id="381" r:id="rId29"/>
    <p:sldId id="385" r:id="rId30"/>
  </p:sldIdLst>
  <p:sldSz cx="10044113" cy="7740650"/>
  <p:notesSz cx="6858000" cy="9144000"/>
  <p:embeddedFontLst>
    <p:embeddedFont>
      <p:font typeface="Arvo" panose="020B0604020202020204" charset="0"/>
      <p:regular r:id="rId32"/>
      <p:bold r:id="rId33"/>
      <p:italic r:id="rId34"/>
      <p:boldItalic r:id="rId35"/>
    </p:embeddedFont>
    <p:embeddedFont>
      <p:font typeface="Cabin" panose="020B0604020202020204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8" roundtripDataSignature="AMtx7mi9a/yOYv7cTOatKEn0Gcy56aQb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FDB458-6F0E-465C-AD0F-782A450ACF20}">
  <a:tblStyle styleId="{52FDB458-6F0E-465C-AD0F-782A450ACF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8A3FFF-AA4F-47F4-87D7-51A0DCEEA71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7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149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52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148" Type="http://customschemas.google.com/relationships/presentationmetadata" Target="metadata"/><Relationship Id="rId15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4.xml"/><Relationship Id="rId15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6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26623" y="1143000"/>
            <a:ext cx="4004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2ba857a6522_0_1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685800"/>
            <a:ext cx="444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3" name="Google Shape;1193;g2ba857a6522_0_1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2ba857a6522_0_1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685800"/>
            <a:ext cx="444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8" name="Google Shape;1338;g2ba857a6522_0_1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2ba857a6522_0_1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685800"/>
            <a:ext cx="444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1" name="Google Shape;1351;g2ba857a6522_0_1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2ba857a6522_0_1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685800"/>
            <a:ext cx="444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8" name="Google Shape;1368;g2ba857a6522_0_1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ba857a6522_0_1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685800"/>
            <a:ext cx="444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4" name="Google Shape;1384;g2ba857a6522_0_1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2ba857a6522_0_1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685800"/>
            <a:ext cx="444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6" name="Google Shape;1396;g2ba857a6522_0_1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2ba857a6522_0_1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685800"/>
            <a:ext cx="444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6" name="Google Shape;1426;g2ba857a6522_0_1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2ba857a6522_0_1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685800"/>
            <a:ext cx="444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5" name="Google Shape;1435;g2ba857a6522_0_1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2ba857a6522_0_1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685800"/>
            <a:ext cx="444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4" name="Google Shape;1444;g2ba857a6522_0_1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2ba857a6522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685800"/>
            <a:ext cx="444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1" name="Google Shape;1461;g2ba857a6522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2ba857a6522_0_1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685800"/>
            <a:ext cx="444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3" name="Google Shape;1473;g2ba857a6522_0_1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2ba857a6522_0_1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685800"/>
            <a:ext cx="444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5" name="Google Shape;1205;g2ba857a6522_0_1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ba857a6522_0_1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685800"/>
            <a:ext cx="444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1" name="Google Shape;1481;g2ba857a6522_0_1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2ba857a6522_0_1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685800"/>
            <a:ext cx="444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2" name="Google Shape;1492;g2ba857a6522_0_1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2ba857a6522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03" name="Google Shape;1503;g2ba857a6522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685800"/>
            <a:ext cx="444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2ba857a6522_0_1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685800"/>
            <a:ext cx="444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0" name="Google Shape;1520;g2ba857a6522_0_1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2ba857a6522_0_1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685800"/>
            <a:ext cx="444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2" name="Google Shape;1562;g2ba857a6522_0_1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2ba857a6522_0_1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4" name="Google Shape;1574;g2ba857a6522_0_1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685800"/>
            <a:ext cx="444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2ba857a6522_0_1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685800"/>
            <a:ext cx="444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0" name="Google Shape;1630;g2ba857a6522_0_1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2ba857a6522_0_1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685800"/>
            <a:ext cx="444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1" name="Google Shape;1211;g2ba857a6522_0_1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ba857a6522_0_1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685800"/>
            <a:ext cx="444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5" name="Google Shape;1255;g2ba857a6522_0_1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2ba857a6522_0_1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3" name="Google Shape;1263;g2ba857a6522_0_1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685800"/>
            <a:ext cx="444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2ba857a6522_0_1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3" name="Google Shape;1273;g2ba857a6522_0_1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685800"/>
            <a:ext cx="444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2ba857a6522_0_1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685800"/>
            <a:ext cx="444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2" name="Google Shape;1282;g2ba857a6522_0_1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2ba857a6522_0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685800"/>
            <a:ext cx="444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5" name="Google Shape;1305;g2ba857a6522_0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2ba857a6522_0_1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685800"/>
            <a:ext cx="44481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1" name="Google Shape;1321;g2ba857a6522_0_1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9">
  <p:cSld name="Title slide 9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>
            <a:spLocks noGrp="1"/>
          </p:cNvSpPr>
          <p:nvPr>
            <p:ph type="sldNum" idx="12"/>
          </p:nvPr>
        </p:nvSpPr>
        <p:spPr>
          <a:xfrm>
            <a:off x="9306362" y="7017265"/>
            <a:ext cx="6027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cxnSp>
        <p:nvCxnSpPr>
          <p:cNvPr id="17" name="Google Shape;17;p34"/>
          <p:cNvCxnSpPr/>
          <p:nvPr/>
        </p:nvCxnSpPr>
        <p:spPr>
          <a:xfrm>
            <a:off x="210650" y="1166776"/>
            <a:ext cx="9685200" cy="5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18" name="Google Shape;18;p34" descr="Logotipo&#10;&#10;Descripción generada automáticamente con confianza medi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7006" y="276602"/>
            <a:ext cx="2294761" cy="696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8"/>
          <p:cNvSpPr txBox="1">
            <a:spLocks noGrp="1"/>
          </p:cNvSpPr>
          <p:nvPr>
            <p:ph type="dt" idx="10"/>
          </p:nvPr>
        </p:nvSpPr>
        <p:spPr>
          <a:xfrm>
            <a:off x="690525" y="7173833"/>
            <a:ext cx="22599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ftr" idx="11"/>
          </p:nvPr>
        </p:nvSpPr>
        <p:spPr>
          <a:xfrm>
            <a:off x="3327075" y="7173833"/>
            <a:ext cx="33900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8"/>
          <p:cNvSpPr txBox="1">
            <a:spLocks noGrp="1"/>
          </p:cNvSpPr>
          <p:nvPr>
            <p:ph type="sldNum" idx="12"/>
          </p:nvPr>
        </p:nvSpPr>
        <p:spPr>
          <a:xfrm>
            <a:off x="7093575" y="7173833"/>
            <a:ext cx="22599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9"/>
          <p:cNvSpPr txBox="1">
            <a:spLocks noGrp="1"/>
          </p:cNvSpPr>
          <p:nvPr>
            <p:ph type="title"/>
          </p:nvPr>
        </p:nvSpPr>
        <p:spPr>
          <a:xfrm>
            <a:off x="691833" y="516000"/>
            <a:ext cx="3239400" cy="18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1"/>
          </p:nvPr>
        </p:nvSpPr>
        <p:spPr>
          <a:xfrm>
            <a:off x="4270008" y="1114417"/>
            <a:ext cx="5084700" cy="55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6" name="Google Shape;96;p49"/>
          <p:cNvSpPr txBox="1">
            <a:spLocks noGrp="1"/>
          </p:cNvSpPr>
          <p:nvPr>
            <p:ph type="body" idx="2"/>
          </p:nvPr>
        </p:nvSpPr>
        <p:spPr>
          <a:xfrm>
            <a:off x="691833" y="2322000"/>
            <a:ext cx="3239400" cy="43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49"/>
          <p:cNvSpPr txBox="1">
            <a:spLocks noGrp="1"/>
          </p:cNvSpPr>
          <p:nvPr>
            <p:ph type="dt" idx="10"/>
          </p:nvPr>
        </p:nvSpPr>
        <p:spPr>
          <a:xfrm>
            <a:off x="690525" y="7173833"/>
            <a:ext cx="22599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9"/>
          <p:cNvSpPr txBox="1">
            <a:spLocks noGrp="1"/>
          </p:cNvSpPr>
          <p:nvPr>
            <p:ph type="ftr" idx="11"/>
          </p:nvPr>
        </p:nvSpPr>
        <p:spPr>
          <a:xfrm>
            <a:off x="3327075" y="7173833"/>
            <a:ext cx="33900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9"/>
          <p:cNvSpPr txBox="1">
            <a:spLocks noGrp="1"/>
          </p:cNvSpPr>
          <p:nvPr>
            <p:ph type="sldNum" idx="12"/>
          </p:nvPr>
        </p:nvSpPr>
        <p:spPr>
          <a:xfrm>
            <a:off x="7093575" y="7173833"/>
            <a:ext cx="22599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0"/>
          <p:cNvSpPr txBox="1">
            <a:spLocks noGrp="1"/>
          </p:cNvSpPr>
          <p:nvPr>
            <p:ph type="title"/>
          </p:nvPr>
        </p:nvSpPr>
        <p:spPr>
          <a:xfrm>
            <a:off x="691833" y="516000"/>
            <a:ext cx="3239400" cy="18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0"/>
          <p:cNvSpPr>
            <a:spLocks noGrp="1"/>
          </p:cNvSpPr>
          <p:nvPr>
            <p:ph type="pic" idx="2"/>
          </p:nvPr>
        </p:nvSpPr>
        <p:spPr>
          <a:xfrm>
            <a:off x="4270008" y="1114417"/>
            <a:ext cx="5084700" cy="55005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0"/>
          <p:cNvSpPr txBox="1">
            <a:spLocks noGrp="1"/>
          </p:cNvSpPr>
          <p:nvPr>
            <p:ph type="body" idx="1"/>
          </p:nvPr>
        </p:nvSpPr>
        <p:spPr>
          <a:xfrm>
            <a:off x="691833" y="2322000"/>
            <a:ext cx="3239400" cy="43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50"/>
          <p:cNvSpPr txBox="1">
            <a:spLocks noGrp="1"/>
          </p:cNvSpPr>
          <p:nvPr>
            <p:ph type="dt" idx="10"/>
          </p:nvPr>
        </p:nvSpPr>
        <p:spPr>
          <a:xfrm>
            <a:off x="690525" y="7173833"/>
            <a:ext cx="22599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0"/>
          <p:cNvSpPr txBox="1">
            <a:spLocks noGrp="1"/>
          </p:cNvSpPr>
          <p:nvPr>
            <p:ph type="ftr" idx="11"/>
          </p:nvPr>
        </p:nvSpPr>
        <p:spPr>
          <a:xfrm>
            <a:off x="3327075" y="7173833"/>
            <a:ext cx="33900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0"/>
          <p:cNvSpPr txBox="1">
            <a:spLocks noGrp="1"/>
          </p:cNvSpPr>
          <p:nvPr>
            <p:ph type="sldNum" idx="12"/>
          </p:nvPr>
        </p:nvSpPr>
        <p:spPr>
          <a:xfrm>
            <a:off x="7093575" y="7173833"/>
            <a:ext cx="22599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1"/>
          <p:cNvSpPr txBox="1">
            <a:spLocks noGrp="1"/>
          </p:cNvSpPr>
          <p:nvPr>
            <p:ph type="title"/>
          </p:nvPr>
        </p:nvSpPr>
        <p:spPr>
          <a:xfrm>
            <a:off x="690525" y="412083"/>
            <a:ext cx="8663100" cy="1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1"/>
          </p:nvPr>
        </p:nvSpPr>
        <p:spPr>
          <a:xfrm rot="5400000">
            <a:off x="2566575" y="184517"/>
            <a:ext cx="4911000" cy="8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51"/>
          <p:cNvSpPr txBox="1">
            <a:spLocks noGrp="1"/>
          </p:cNvSpPr>
          <p:nvPr>
            <p:ph type="dt" idx="10"/>
          </p:nvPr>
        </p:nvSpPr>
        <p:spPr>
          <a:xfrm>
            <a:off x="690525" y="7173833"/>
            <a:ext cx="22599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1"/>
          <p:cNvSpPr txBox="1">
            <a:spLocks noGrp="1"/>
          </p:cNvSpPr>
          <p:nvPr>
            <p:ph type="ftr" idx="11"/>
          </p:nvPr>
        </p:nvSpPr>
        <p:spPr>
          <a:xfrm>
            <a:off x="3327075" y="7173833"/>
            <a:ext cx="33900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1"/>
          <p:cNvSpPr txBox="1">
            <a:spLocks noGrp="1"/>
          </p:cNvSpPr>
          <p:nvPr>
            <p:ph type="sldNum" idx="12"/>
          </p:nvPr>
        </p:nvSpPr>
        <p:spPr>
          <a:xfrm>
            <a:off x="7093575" y="7173833"/>
            <a:ext cx="22599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2"/>
          <p:cNvSpPr txBox="1">
            <a:spLocks noGrp="1"/>
          </p:cNvSpPr>
          <p:nvPr>
            <p:ph type="title"/>
          </p:nvPr>
        </p:nvSpPr>
        <p:spPr>
          <a:xfrm rot="5400000">
            <a:off x="4991025" y="2608833"/>
            <a:ext cx="6559200" cy="21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2"/>
          <p:cNvSpPr txBox="1">
            <a:spLocks noGrp="1"/>
          </p:cNvSpPr>
          <p:nvPr>
            <p:ph type="body" idx="1"/>
          </p:nvPr>
        </p:nvSpPr>
        <p:spPr>
          <a:xfrm rot="5400000">
            <a:off x="596738" y="505833"/>
            <a:ext cx="6559200" cy="6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52"/>
          <p:cNvSpPr txBox="1">
            <a:spLocks noGrp="1"/>
          </p:cNvSpPr>
          <p:nvPr>
            <p:ph type="dt" idx="10"/>
          </p:nvPr>
        </p:nvSpPr>
        <p:spPr>
          <a:xfrm>
            <a:off x="690525" y="7173833"/>
            <a:ext cx="22599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2"/>
          <p:cNvSpPr txBox="1">
            <a:spLocks noGrp="1"/>
          </p:cNvSpPr>
          <p:nvPr>
            <p:ph type="ftr" idx="11"/>
          </p:nvPr>
        </p:nvSpPr>
        <p:spPr>
          <a:xfrm>
            <a:off x="3327075" y="7173833"/>
            <a:ext cx="33900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2"/>
          <p:cNvSpPr txBox="1">
            <a:spLocks noGrp="1"/>
          </p:cNvSpPr>
          <p:nvPr>
            <p:ph type="sldNum" idx="12"/>
          </p:nvPr>
        </p:nvSpPr>
        <p:spPr>
          <a:xfrm>
            <a:off x="7093575" y="7173833"/>
            <a:ext cx="22599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5 1">
  <p:cSld name="TITLE_1_6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a857a6522_0_2100"/>
          <p:cNvSpPr txBox="1">
            <a:spLocks noGrp="1"/>
          </p:cNvSpPr>
          <p:nvPr>
            <p:ph type="subTitle" idx="1"/>
          </p:nvPr>
        </p:nvSpPr>
        <p:spPr>
          <a:xfrm>
            <a:off x="4006286" y="7868809"/>
            <a:ext cx="15432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/>
          </a:p>
        </p:txBody>
      </p:sp>
      <p:sp>
        <p:nvSpPr>
          <p:cNvPr id="157" name="Google Shape;157;g2ba857a6522_0_2100"/>
          <p:cNvSpPr txBox="1">
            <a:spLocks noGrp="1"/>
          </p:cNvSpPr>
          <p:nvPr>
            <p:ph type="sldNum" idx="12"/>
          </p:nvPr>
        </p:nvSpPr>
        <p:spPr>
          <a:xfrm>
            <a:off x="9306361" y="7017265"/>
            <a:ext cx="6027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cxnSp>
        <p:nvCxnSpPr>
          <p:cNvPr id="158" name="Google Shape;158;g2ba857a6522_0_2100"/>
          <p:cNvCxnSpPr/>
          <p:nvPr/>
        </p:nvCxnSpPr>
        <p:spPr>
          <a:xfrm>
            <a:off x="210650" y="1166776"/>
            <a:ext cx="9685200" cy="5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159" name="Google Shape;159;g2ba857a6522_0_2100" descr="Logotipo&#10;&#10;Descripción generada automáticamente con confianza medi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7005" y="276601"/>
            <a:ext cx="2294761" cy="678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2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a857a6522_0_2105"/>
          <p:cNvSpPr txBox="1">
            <a:spLocks noGrp="1"/>
          </p:cNvSpPr>
          <p:nvPr>
            <p:ph type="title"/>
          </p:nvPr>
        </p:nvSpPr>
        <p:spPr>
          <a:xfrm>
            <a:off x="342379" y="3236625"/>
            <a:ext cx="9359100" cy="12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2" name="Google Shape;162;g2ba857a6522_0_2105"/>
          <p:cNvSpPr txBox="1">
            <a:spLocks noGrp="1"/>
          </p:cNvSpPr>
          <p:nvPr>
            <p:ph type="sldNum" idx="12"/>
          </p:nvPr>
        </p:nvSpPr>
        <p:spPr>
          <a:xfrm>
            <a:off x="9306361" y="7017264"/>
            <a:ext cx="6027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3 2">
  <p:cSld name="TITLE_3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a857a6522_0_2108"/>
          <p:cNvSpPr txBox="1">
            <a:spLocks noGrp="1"/>
          </p:cNvSpPr>
          <p:nvPr>
            <p:ph type="subTitle" idx="1"/>
          </p:nvPr>
        </p:nvSpPr>
        <p:spPr>
          <a:xfrm>
            <a:off x="4006286" y="7868809"/>
            <a:ext cx="15432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/>
          </a:p>
        </p:txBody>
      </p:sp>
      <p:sp>
        <p:nvSpPr>
          <p:cNvPr id="165" name="Google Shape;165;g2ba857a6522_0_2108"/>
          <p:cNvSpPr txBox="1">
            <a:spLocks noGrp="1"/>
          </p:cNvSpPr>
          <p:nvPr>
            <p:ph type="sldNum" idx="12"/>
          </p:nvPr>
        </p:nvSpPr>
        <p:spPr>
          <a:xfrm>
            <a:off x="9306361" y="7017265"/>
            <a:ext cx="6027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cxnSp>
        <p:nvCxnSpPr>
          <p:cNvPr id="166" name="Google Shape;166;g2ba857a6522_0_2108"/>
          <p:cNvCxnSpPr/>
          <p:nvPr/>
        </p:nvCxnSpPr>
        <p:spPr>
          <a:xfrm>
            <a:off x="210650" y="1166776"/>
            <a:ext cx="9685200" cy="5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167" name="Google Shape;167;g2ba857a6522_0_2108" descr="Logotipo&#10;&#10;Descripción generada automáticamente con confianza medi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7005" y="276601"/>
            <a:ext cx="2294761" cy="678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7">
  <p:cSld name="TITLE 2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a857a6522_0_2113"/>
          <p:cNvSpPr txBox="1">
            <a:spLocks noGrp="1"/>
          </p:cNvSpPr>
          <p:nvPr>
            <p:ph type="sldNum" idx="12"/>
          </p:nvPr>
        </p:nvSpPr>
        <p:spPr>
          <a:xfrm>
            <a:off x="9306361" y="7017265"/>
            <a:ext cx="6027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cxnSp>
        <p:nvCxnSpPr>
          <p:cNvPr id="170" name="Google Shape;170;g2ba857a6522_0_2113"/>
          <p:cNvCxnSpPr/>
          <p:nvPr/>
        </p:nvCxnSpPr>
        <p:spPr>
          <a:xfrm>
            <a:off x="210650" y="1166776"/>
            <a:ext cx="9685200" cy="5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171" name="Google Shape;171;g2ba857a6522_0_2113" descr="Logotipo&#10;&#10;Descripción generada automáticamente con confianza medi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7005" y="276601"/>
            <a:ext cx="2294761" cy="678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9 1">
  <p:cSld name="Title slide 9 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a857a6522_0_2117"/>
          <p:cNvSpPr txBox="1">
            <a:spLocks noGrp="1"/>
          </p:cNvSpPr>
          <p:nvPr>
            <p:ph type="sldNum" idx="12"/>
          </p:nvPr>
        </p:nvSpPr>
        <p:spPr>
          <a:xfrm>
            <a:off x="9306361" y="7017265"/>
            <a:ext cx="6027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cxnSp>
        <p:nvCxnSpPr>
          <p:cNvPr id="174" name="Google Shape;174;g2ba857a6522_0_2117"/>
          <p:cNvCxnSpPr/>
          <p:nvPr/>
        </p:nvCxnSpPr>
        <p:spPr>
          <a:xfrm>
            <a:off x="210650" y="1166776"/>
            <a:ext cx="9685200" cy="5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175" name="Google Shape;175;g2ba857a6522_0_2117" descr="Logotipo&#10;&#10;Descripción generada automáticamente con confianza medi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7005" y="276601"/>
            <a:ext cx="2294761" cy="678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4">
  <p:cSld name="Title slide 4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5"/>
          <p:cNvSpPr txBox="1">
            <a:spLocks noGrp="1"/>
          </p:cNvSpPr>
          <p:nvPr>
            <p:ph type="sldNum" idx="12"/>
          </p:nvPr>
        </p:nvSpPr>
        <p:spPr>
          <a:xfrm>
            <a:off x="9306362" y="7017265"/>
            <a:ext cx="6027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cxnSp>
        <p:nvCxnSpPr>
          <p:cNvPr id="21" name="Google Shape;21;p35"/>
          <p:cNvCxnSpPr/>
          <p:nvPr/>
        </p:nvCxnSpPr>
        <p:spPr>
          <a:xfrm>
            <a:off x="210650" y="1166776"/>
            <a:ext cx="9685200" cy="5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22" name="Google Shape;22;p35" descr="Logotipo&#10;&#10;Descripción generada automáticamente con confianza medi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7006" y="276602"/>
            <a:ext cx="2294761" cy="696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1">
  <p:cSld name="TITLE_2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a857a6522_0_2121"/>
          <p:cNvSpPr txBox="1">
            <a:spLocks noGrp="1"/>
          </p:cNvSpPr>
          <p:nvPr>
            <p:ph type="subTitle" idx="1"/>
          </p:nvPr>
        </p:nvSpPr>
        <p:spPr>
          <a:xfrm>
            <a:off x="4006286" y="7868809"/>
            <a:ext cx="15432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/>
          </a:p>
        </p:txBody>
      </p:sp>
      <p:sp>
        <p:nvSpPr>
          <p:cNvPr id="178" name="Google Shape;178;g2ba857a6522_0_2121"/>
          <p:cNvSpPr txBox="1">
            <a:spLocks noGrp="1"/>
          </p:cNvSpPr>
          <p:nvPr>
            <p:ph type="sldNum" idx="12"/>
          </p:nvPr>
        </p:nvSpPr>
        <p:spPr>
          <a:xfrm>
            <a:off x="9306361" y="7017265"/>
            <a:ext cx="6027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cxnSp>
        <p:nvCxnSpPr>
          <p:cNvPr id="179" name="Google Shape;179;g2ba857a6522_0_2121"/>
          <p:cNvCxnSpPr/>
          <p:nvPr/>
        </p:nvCxnSpPr>
        <p:spPr>
          <a:xfrm>
            <a:off x="210650" y="1166776"/>
            <a:ext cx="9685200" cy="5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180" name="Google Shape;180;g2ba857a6522_0_2121" descr="Logotipo&#10;&#10;Descripción generada automáticamente con confianza medi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7005" y="276601"/>
            <a:ext cx="2294761" cy="678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4 2">
  <p:cSld name="Title slide 4 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>
            <a:spLocks noGrp="1"/>
          </p:cNvSpPr>
          <p:nvPr>
            <p:ph type="subTitle" idx="1"/>
          </p:nvPr>
        </p:nvSpPr>
        <p:spPr>
          <a:xfrm>
            <a:off x="4006286" y="7868809"/>
            <a:ext cx="15432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None/>
              <a:defRPr sz="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sldNum" idx="12"/>
          </p:nvPr>
        </p:nvSpPr>
        <p:spPr>
          <a:xfrm>
            <a:off x="9306362" y="7017265"/>
            <a:ext cx="6027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cxnSp>
        <p:nvCxnSpPr>
          <p:cNvPr id="26" name="Google Shape;26;p36"/>
          <p:cNvCxnSpPr/>
          <p:nvPr/>
        </p:nvCxnSpPr>
        <p:spPr>
          <a:xfrm>
            <a:off x="210650" y="1166776"/>
            <a:ext cx="9685200" cy="5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27" name="Google Shape;27;p36" descr="Logotipo&#10;&#10;Descripción generada automáticamente con confianza medi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7006" y="276602"/>
            <a:ext cx="2294761" cy="696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2">
  <p:cSld name="Title slide 1 2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>
            <a:spLocks noGrp="1"/>
          </p:cNvSpPr>
          <p:nvPr>
            <p:ph type="sldNum" idx="12"/>
          </p:nvPr>
        </p:nvSpPr>
        <p:spPr>
          <a:xfrm>
            <a:off x="9306362" y="7017265"/>
            <a:ext cx="6027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cxnSp>
        <p:nvCxnSpPr>
          <p:cNvPr id="35" name="Google Shape;35;p38"/>
          <p:cNvCxnSpPr/>
          <p:nvPr/>
        </p:nvCxnSpPr>
        <p:spPr>
          <a:xfrm>
            <a:off x="210650" y="1166776"/>
            <a:ext cx="9685200" cy="5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36" name="Google Shape;36;p38" descr="Logotipo&#10;&#10;Descripción generada automáticamente con confianza medi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7006" y="276602"/>
            <a:ext cx="2294761" cy="696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2"/>
          <p:cNvSpPr txBox="1">
            <a:spLocks noGrp="1"/>
          </p:cNvSpPr>
          <p:nvPr>
            <p:ph type="ctrTitle"/>
          </p:nvPr>
        </p:nvSpPr>
        <p:spPr>
          <a:xfrm>
            <a:off x="1255500" y="1266709"/>
            <a:ext cx="7533000" cy="26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subTitle" idx="1"/>
          </p:nvPr>
        </p:nvSpPr>
        <p:spPr>
          <a:xfrm>
            <a:off x="1255500" y="4065292"/>
            <a:ext cx="7533000" cy="18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3" name="Google Shape;53;p42"/>
          <p:cNvSpPr txBox="1">
            <a:spLocks noGrp="1"/>
          </p:cNvSpPr>
          <p:nvPr>
            <p:ph type="dt" idx="10"/>
          </p:nvPr>
        </p:nvSpPr>
        <p:spPr>
          <a:xfrm>
            <a:off x="690525" y="7173833"/>
            <a:ext cx="22599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ftr" idx="11"/>
          </p:nvPr>
        </p:nvSpPr>
        <p:spPr>
          <a:xfrm>
            <a:off x="3327075" y="7173833"/>
            <a:ext cx="33900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2"/>
          <p:cNvSpPr txBox="1">
            <a:spLocks noGrp="1"/>
          </p:cNvSpPr>
          <p:nvPr>
            <p:ph type="sldNum" idx="12"/>
          </p:nvPr>
        </p:nvSpPr>
        <p:spPr>
          <a:xfrm>
            <a:off x="7093575" y="7173833"/>
            <a:ext cx="22599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4"/>
          <p:cNvSpPr txBox="1">
            <a:spLocks noGrp="1"/>
          </p:cNvSpPr>
          <p:nvPr>
            <p:ph type="title"/>
          </p:nvPr>
        </p:nvSpPr>
        <p:spPr>
          <a:xfrm>
            <a:off x="685294" y="1929626"/>
            <a:ext cx="8663100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body" idx="1"/>
          </p:nvPr>
        </p:nvSpPr>
        <p:spPr>
          <a:xfrm>
            <a:off x="685294" y="5179709"/>
            <a:ext cx="86631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dt" idx="10"/>
          </p:nvPr>
        </p:nvSpPr>
        <p:spPr>
          <a:xfrm>
            <a:off x="690525" y="7173833"/>
            <a:ext cx="22599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4"/>
          <p:cNvSpPr txBox="1">
            <a:spLocks noGrp="1"/>
          </p:cNvSpPr>
          <p:nvPr>
            <p:ph type="ftr" idx="11"/>
          </p:nvPr>
        </p:nvSpPr>
        <p:spPr>
          <a:xfrm>
            <a:off x="3327075" y="7173833"/>
            <a:ext cx="33900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4"/>
          <p:cNvSpPr txBox="1">
            <a:spLocks noGrp="1"/>
          </p:cNvSpPr>
          <p:nvPr>
            <p:ph type="sldNum" idx="12"/>
          </p:nvPr>
        </p:nvSpPr>
        <p:spPr>
          <a:xfrm>
            <a:off x="7093575" y="7173833"/>
            <a:ext cx="22599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5"/>
          <p:cNvSpPr txBox="1">
            <a:spLocks noGrp="1"/>
          </p:cNvSpPr>
          <p:nvPr>
            <p:ph type="title"/>
          </p:nvPr>
        </p:nvSpPr>
        <p:spPr>
          <a:xfrm>
            <a:off x="690525" y="412083"/>
            <a:ext cx="8663100" cy="1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5"/>
          <p:cNvSpPr txBox="1">
            <a:spLocks noGrp="1"/>
          </p:cNvSpPr>
          <p:nvPr>
            <p:ph type="body" idx="1"/>
          </p:nvPr>
        </p:nvSpPr>
        <p:spPr>
          <a:xfrm>
            <a:off x="690525" y="2060417"/>
            <a:ext cx="4268700" cy="49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body" idx="2"/>
          </p:nvPr>
        </p:nvSpPr>
        <p:spPr>
          <a:xfrm>
            <a:off x="5084775" y="2060417"/>
            <a:ext cx="4268700" cy="49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5"/>
          <p:cNvSpPr txBox="1">
            <a:spLocks noGrp="1"/>
          </p:cNvSpPr>
          <p:nvPr>
            <p:ph type="dt" idx="10"/>
          </p:nvPr>
        </p:nvSpPr>
        <p:spPr>
          <a:xfrm>
            <a:off x="690525" y="7173833"/>
            <a:ext cx="22599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5"/>
          <p:cNvSpPr txBox="1">
            <a:spLocks noGrp="1"/>
          </p:cNvSpPr>
          <p:nvPr>
            <p:ph type="ftr" idx="11"/>
          </p:nvPr>
        </p:nvSpPr>
        <p:spPr>
          <a:xfrm>
            <a:off x="3327075" y="7173833"/>
            <a:ext cx="33900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5"/>
          <p:cNvSpPr txBox="1">
            <a:spLocks noGrp="1"/>
          </p:cNvSpPr>
          <p:nvPr>
            <p:ph type="sldNum" idx="12"/>
          </p:nvPr>
        </p:nvSpPr>
        <p:spPr>
          <a:xfrm>
            <a:off x="7093575" y="7173833"/>
            <a:ext cx="22599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6"/>
          <p:cNvSpPr txBox="1">
            <a:spLocks noGrp="1"/>
          </p:cNvSpPr>
          <p:nvPr>
            <p:ph type="title"/>
          </p:nvPr>
        </p:nvSpPr>
        <p:spPr>
          <a:xfrm>
            <a:off x="691833" y="412083"/>
            <a:ext cx="8663100" cy="1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body" idx="1"/>
          </p:nvPr>
        </p:nvSpPr>
        <p:spPr>
          <a:xfrm>
            <a:off x="691833" y="1897376"/>
            <a:ext cx="4249200" cy="9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46"/>
          <p:cNvSpPr txBox="1">
            <a:spLocks noGrp="1"/>
          </p:cNvSpPr>
          <p:nvPr>
            <p:ph type="body" idx="2"/>
          </p:nvPr>
        </p:nvSpPr>
        <p:spPr>
          <a:xfrm>
            <a:off x="691833" y="2827250"/>
            <a:ext cx="4249200" cy="41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3"/>
          </p:nvPr>
        </p:nvSpPr>
        <p:spPr>
          <a:xfrm>
            <a:off x="5084775" y="1897376"/>
            <a:ext cx="4269900" cy="9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4"/>
          </p:nvPr>
        </p:nvSpPr>
        <p:spPr>
          <a:xfrm>
            <a:off x="5084775" y="2827250"/>
            <a:ext cx="4269900" cy="41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dt" idx="10"/>
          </p:nvPr>
        </p:nvSpPr>
        <p:spPr>
          <a:xfrm>
            <a:off x="690525" y="7173833"/>
            <a:ext cx="22599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6"/>
          <p:cNvSpPr txBox="1">
            <a:spLocks noGrp="1"/>
          </p:cNvSpPr>
          <p:nvPr>
            <p:ph type="ftr" idx="11"/>
          </p:nvPr>
        </p:nvSpPr>
        <p:spPr>
          <a:xfrm>
            <a:off x="3327075" y="7173833"/>
            <a:ext cx="33900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6"/>
          <p:cNvSpPr txBox="1">
            <a:spLocks noGrp="1"/>
          </p:cNvSpPr>
          <p:nvPr>
            <p:ph type="sldNum" idx="12"/>
          </p:nvPr>
        </p:nvSpPr>
        <p:spPr>
          <a:xfrm>
            <a:off x="7093575" y="7173833"/>
            <a:ext cx="22599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7"/>
          <p:cNvSpPr txBox="1">
            <a:spLocks noGrp="1"/>
          </p:cNvSpPr>
          <p:nvPr>
            <p:ph type="title"/>
          </p:nvPr>
        </p:nvSpPr>
        <p:spPr>
          <a:xfrm>
            <a:off x="690525" y="412083"/>
            <a:ext cx="8663100" cy="1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dt" idx="10"/>
          </p:nvPr>
        </p:nvSpPr>
        <p:spPr>
          <a:xfrm>
            <a:off x="690525" y="7173833"/>
            <a:ext cx="22599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7"/>
          <p:cNvSpPr txBox="1">
            <a:spLocks noGrp="1"/>
          </p:cNvSpPr>
          <p:nvPr>
            <p:ph type="ftr" idx="11"/>
          </p:nvPr>
        </p:nvSpPr>
        <p:spPr>
          <a:xfrm>
            <a:off x="3327075" y="7173833"/>
            <a:ext cx="33900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7"/>
          <p:cNvSpPr txBox="1">
            <a:spLocks noGrp="1"/>
          </p:cNvSpPr>
          <p:nvPr>
            <p:ph type="sldNum" idx="12"/>
          </p:nvPr>
        </p:nvSpPr>
        <p:spPr>
          <a:xfrm>
            <a:off x="7093575" y="7173833"/>
            <a:ext cx="22599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690525" y="412083"/>
            <a:ext cx="8663100" cy="1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690525" y="2060417"/>
            <a:ext cx="8663100" cy="49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690525" y="7173833"/>
            <a:ext cx="22599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3327075" y="7173833"/>
            <a:ext cx="33900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7093575" y="7173833"/>
            <a:ext cx="22599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7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2ba857a6522_0_1594"/>
          <p:cNvSpPr txBox="1"/>
          <p:nvPr/>
        </p:nvSpPr>
        <p:spPr>
          <a:xfrm>
            <a:off x="0" y="6858700"/>
            <a:ext cx="10044000" cy="61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Clase 9</a:t>
            </a:r>
            <a:endParaRPr sz="2800"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96" name="Google Shape;1196;g2ba857a6522_0_1594"/>
          <p:cNvSpPr txBox="1"/>
          <p:nvPr/>
        </p:nvSpPr>
        <p:spPr>
          <a:xfrm>
            <a:off x="1559401" y="4486800"/>
            <a:ext cx="78282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MENTALIDAD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0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EMPRENDEDORA  </a:t>
            </a:r>
            <a:endParaRPr sz="6000" b="1" i="0" u="none" strike="noStrike" cap="none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1197" name="Google Shape;1197;g2ba857a6522_0_1594"/>
          <p:cNvPicPr preferRelativeResize="0"/>
          <p:nvPr/>
        </p:nvPicPr>
        <p:blipFill rotWithShape="1">
          <a:blip r:embed="rId3">
            <a:alphaModFix/>
          </a:blip>
          <a:srcRect l="4003"/>
          <a:stretch/>
        </p:blipFill>
        <p:spPr>
          <a:xfrm>
            <a:off x="922488" y="1827575"/>
            <a:ext cx="1972575" cy="23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8" name="Google Shape;1198;g2ba857a6522_0_15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54465" y="1827550"/>
            <a:ext cx="1382648" cy="1682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9" name="Google Shape;1199;g2ba857a6522_0_159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53820" y="1778350"/>
            <a:ext cx="1712349" cy="1754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0" name="Google Shape;1200;g2ba857a6522_0_1594"/>
          <p:cNvPicPr preferRelativeResize="0"/>
          <p:nvPr/>
        </p:nvPicPr>
        <p:blipFill rotWithShape="1">
          <a:blip r:embed="rId6">
            <a:alphaModFix/>
          </a:blip>
          <a:srcRect l="5195" r="8074"/>
          <a:stretch/>
        </p:blipFill>
        <p:spPr>
          <a:xfrm>
            <a:off x="2833774" y="1827565"/>
            <a:ext cx="1655765" cy="245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1" name="Google Shape;1201;g2ba857a6522_0_159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409160" y="1847938"/>
            <a:ext cx="1712349" cy="176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2" name="Google Shape;1202;g2ba857a6522_0_15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15300" y="398100"/>
            <a:ext cx="2114924" cy="5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2ba857a6522_0_1720"/>
          <p:cNvSpPr txBox="1">
            <a:spLocks noGrp="1"/>
          </p:cNvSpPr>
          <p:nvPr>
            <p:ph type="subTitle" idx="1"/>
          </p:nvPr>
        </p:nvSpPr>
        <p:spPr>
          <a:xfrm>
            <a:off x="4400606" y="8880808"/>
            <a:ext cx="16950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</a:pPr>
            <a:endParaRPr/>
          </a:p>
        </p:txBody>
      </p:sp>
      <p:sp>
        <p:nvSpPr>
          <p:cNvPr id="1341" name="Google Shape;1341;g2ba857a6522_0_1720"/>
          <p:cNvSpPr txBox="1"/>
          <p:nvPr/>
        </p:nvSpPr>
        <p:spPr>
          <a:xfrm>
            <a:off x="-1519809" y="4723539"/>
            <a:ext cx="32952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g2ba857a6522_0_1720"/>
          <p:cNvSpPr txBox="1">
            <a:spLocks noGrp="1"/>
          </p:cNvSpPr>
          <p:nvPr>
            <p:ph type="title" idx="4294967295"/>
          </p:nvPr>
        </p:nvSpPr>
        <p:spPr>
          <a:xfrm>
            <a:off x="369263" y="1362550"/>
            <a:ext cx="92880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50650" rIns="101350" bIns="50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s-CL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Adjuntar evidencia de entrevistas (audios, grabaciones o transcripción, fotografías).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g2ba857a6522_0_1720"/>
          <p:cNvSpPr/>
          <p:nvPr/>
        </p:nvSpPr>
        <p:spPr>
          <a:xfrm>
            <a:off x="271310" y="1978366"/>
            <a:ext cx="9558300" cy="5193600"/>
          </a:xfrm>
          <a:prstGeom prst="rect">
            <a:avLst/>
          </a:prstGeom>
          <a:solidFill>
            <a:srgbClr val="58D091">
              <a:alpha val="2235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344" name="Google Shape;1344;g2ba857a6522_0_17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9" y="3546400"/>
            <a:ext cx="2669914" cy="200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5" name="Google Shape;1345;g2ba857a6522_0_17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6021" y="2937868"/>
            <a:ext cx="1813253" cy="3186943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g2ba857a6522_0_1720"/>
          <p:cNvSpPr txBox="1"/>
          <p:nvPr/>
        </p:nvSpPr>
        <p:spPr>
          <a:xfrm>
            <a:off x="283201" y="348846"/>
            <a:ext cx="81990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i="0" u="none" strike="noStrike" cap="none">
                <a:solidFill>
                  <a:srgbClr val="3B3B3B"/>
                </a:solidFill>
                <a:highlight>
                  <a:srgbClr val="C4E1D2"/>
                </a:highlight>
                <a:latin typeface="Arvo"/>
                <a:ea typeface="Arvo"/>
                <a:cs typeface="Arvo"/>
                <a:sym typeface="Arvo"/>
              </a:rPr>
              <a:t>EJEMPLO</a:t>
            </a:r>
            <a:r>
              <a:rPr lang="es-CL" sz="27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 </a:t>
            </a:r>
            <a:r>
              <a:rPr lang="es-CL" sz="2400" b="1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EXPERIMENTACIÓN</a:t>
            </a:r>
            <a:endParaRPr sz="16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1347" name="Google Shape;1347;g2ba857a6522_0_17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06285" y="2320853"/>
            <a:ext cx="2669914" cy="2003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8" name="Google Shape;1348;g2ba857a6522_0_17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74193" y="4783665"/>
            <a:ext cx="2934115" cy="200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2ba857a6522_0_1732"/>
          <p:cNvSpPr txBox="1">
            <a:spLocks noGrp="1"/>
          </p:cNvSpPr>
          <p:nvPr>
            <p:ph type="subTitle" idx="1"/>
          </p:nvPr>
        </p:nvSpPr>
        <p:spPr>
          <a:xfrm>
            <a:off x="4400606" y="8880808"/>
            <a:ext cx="16950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</a:pPr>
            <a:endParaRPr/>
          </a:p>
        </p:txBody>
      </p:sp>
      <p:sp>
        <p:nvSpPr>
          <p:cNvPr id="1354" name="Google Shape;1354;g2ba857a6522_0_1732"/>
          <p:cNvSpPr txBox="1"/>
          <p:nvPr/>
        </p:nvSpPr>
        <p:spPr>
          <a:xfrm>
            <a:off x="283201" y="348846"/>
            <a:ext cx="81990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i="0" u="none" strike="noStrike" cap="none">
                <a:solidFill>
                  <a:srgbClr val="3B3B3B"/>
                </a:solidFill>
                <a:highlight>
                  <a:srgbClr val="C4E1D2"/>
                </a:highlight>
                <a:latin typeface="Arvo"/>
                <a:ea typeface="Arvo"/>
                <a:cs typeface="Arvo"/>
                <a:sym typeface="Arvo"/>
              </a:rPr>
              <a:t>EJEMPLO</a:t>
            </a:r>
            <a:r>
              <a:rPr lang="es-CL" sz="27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 </a:t>
            </a:r>
            <a:r>
              <a:rPr lang="es-CL" sz="2400" b="1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EXPERIMENTACIÓN</a:t>
            </a:r>
            <a:endParaRPr sz="16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355" name="Google Shape;1355;g2ba857a6522_0_1732"/>
          <p:cNvSpPr txBox="1"/>
          <p:nvPr/>
        </p:nvSpPr>
        <p:spPr>
          <a:xfrm>
            <a:off x="283201" y="1128021"/>
            <a:ext cx="38199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HIPÓTESIS </a:t>
            </a:r>
            <a:r>
              <a:rPr lang="es-CL" sz="1600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(creemos que…)</a:t>
            </a:r>
            <a:endParaRPr sz="16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56" name="Google Shape;1356;g2ba857a6522_0_1732"/>
          <p:cNvSpPr/>
          <p:nvPr/>
        </p:nvSpPr>
        <p:spPr>
          <a:xfrm>
            <a:off x="382802" y="1486075"/>
            <a:ext cx="9274500" cy="367500"/>
          </a:xfrm>
          <a:prstGeom prst="rect">
            <a:avLst/>
          </a:prstGeom>
          <a:solidFill>
            <a:srgbClr val="C4E1D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600" b="0" i="0" u="none" strike="noStrike" cap="none">
                <a:solidFill>
                  <a:srgbClr val="000000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Creemos que las personas con discapacidad motora se interesarán en usar nuestra prótesis. </a:t>
            </a:r>
            <a:endParaRPr sz="1600" b="0" i="0" u="none" strike="noStrike" cap="none">
              <a:solidFill>
                <a:srgbClr val="000000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57" name="Google Shape;1357;g2ba857a6522_0_1732"/>
          <p:cNvSpPr txBox="1"/>
          <p:nvPr/>
        </p:nvSpPr>
        <p:spPr>
          <a:xfrm>
            <a:off x="283201" y="1810742"/>
            <a:ext cx="54714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DISEÑO DEL EXPERIMENTO</a:t>
            </a:r>
            <a:r>
              <a:rPr lang="es-CL" sz="1600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(Para verificarlo haremos…)</a:t>
            </a:r>
            <a:endParaRPr sz="16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58" name="Google Shape;1358;g2ba857a6522_0_1732"/>
          <p:cNvSpPr/>
          <p:nvPr/>
        </p:nvSpPr>
        <p:spPr>
          <a:xfrm>
            <a:off x="382802" y="2178127"/>
            <a:ext cx="9274500" cy="1824300"/>
          </a:xfrm>
          <a:prstGeom prst="rect">
            <a:avLst/>
          </a:prstGeom>
          <a:solidFill>
            <a:srgbClr val="C4E1D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0" i="0" u="none" strike="noStrike" cap="none">
                <a:solidFill>
                  <a:srgbClr val="000000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Para verificar lo anterior llevaremos a cabo la siguiente prueba.</a:t>
            </a:r>
            <a:endParaRPr sz="1600" b="0" i="0" u="none" strike="noStrike" cap="none">
              <a:solidFill>
                <a:srgbClr val="000000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ALTERNATIVA A</a:t>
            </a:r>
            <a:r>
              <a:rPr lang="es-CL" sz="1600" b="0" i="0" u="none" strike="noStrike" cap="none">
                <a:solidFill>
                  <a:srgbClr val="000000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: Realizar 5 entrevistas mostrando el prototipo a personas con discapacidad motora para ver si estarían dispuestas a usarlo. </a:t>
            </a:r>
            <a:endParaRPr sz="1600" b="0" i="0" u="none" strike="noStrike" cap="none">
              <a:solidFill>
                <a:srgbClr val="000000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ALTERNATIVA B</a:t>
            </a:r>
            <a:r>
              <a:rPr lang="es-CL" sz="1600" b="0" i="0" u="none" strike="noStrike" cap="none">
                <a:solidFill>
                  <a:srgbClr val="000000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: Realizar 5 entrevistas mostrando el prototipo a personas expertas en el tema de la discapacidad motora (kinesiólogos, otros) </a:t>
            </a:r>
            <a:endParaRPr sz="1600" b="0" i="0" u="none" strike="noStrike" cap="none">
              <a:solidFill>
                <a:srgbClr val="000000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59" name="Google Shape;1359;g2ba857a6522_0_1732"/>
          <p:cNvSpPr txBox="1"/>
          <p:nvPr/>
        </p:nvSpPr>
        <p:spPr>
          <a:xfrm>
            <a:off x="283201" y="3941492"/>
            <a:ext cx="42867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MÉTRICA </a:t>
            </a:r>
            <a:r>
              <a:rPr lang="es-CL" sz="1600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(lo que esperamos que ocurra es…)</a:t>
            </a:r>
            <a:endParaRPr sz="16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60" name="Google Shape;1360;g2ba857a6522_0_1732"/>
          <p:cNvSpPr/>
          <p:nvPr/>
        </p:nvSpPr>
        <p:spPr>
          <a:xfrm>
            <a:off x="382802" y="4274941"/>
            <a:ext cx="9274500" cy="878400"/>
          </a:xfrm>
          <a:prstGeom prst="rect">
            <a:avLst/>
          </a:prstGeom>
          <a:solidFill>
            <a:srgbClr val="C4E1D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chemeClr val="dk1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Los datos que mediremos con el experimento son…</a:t>
            </a:r>
            <a:endParaRPr sz="1600" b="1" i="0" u="none" strike="noStrike" cap="none">
              <a:solidFill>
                <a:schemeClr val="dk1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0" i="0" u="none" strike="noStrike" cap="none">
                <a:solidFill>
                  <a:schemeClr val="dk1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Cantidad de personas que estarían interesads en usar el producto </a:t>
            </a:r>
            <a:endParaRPr sz="1600" b="0" i="0" u="none" strike="noStrike" cap="none">
              <a:solidFill>
                <a:schemeClr val="dk1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0" i="0" u="none" strike="noStrike" cap="none">
                <a:solidFill>
                  <a:schemeClr val="dk1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Criterio de éxito es: 4 de 5 personas entrevistadas estarían dispuestas a usarlo. </a:t>
            </a:r>
            <a:endParaRPr sz="1600" b="0" i="0" u="none" strike="noStrike" cap="none">
              <a:solidFill>
                <a:schemeClr val="dk1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61" name="Google Shape;1361;g2ba857a6522_0_1732"/>
          <p:cNvSpPr txBox="1"/>
          <p:nvPr/>
        </p:nvSpPr>
        <p:spPr>
          <a:xfrm>
            <a:off x="283201" y="5107128"/>
            <a:ext cx="45441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RESULTADO</a:t>
            </a:r>
            <a:r>
              <a:rPr lang="es-CL" sz="1600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(colocamos los resultados obtenidos)</a:t>
            </a:r>
            <a:endParaRPr sz="16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62" name="Google Shape;1362;g2ba857a6522_0_1732"/>
          <p:cNvSpPr/>
          <p:nvPr/>
        </p:nvSpPr>
        <p:spPr>
          <a:xfrm>
            <a:off x="382802" y="5465183"/>
            <a:ext cx="9274500" cy="607200"/>
          </a:xfrm>
          <a:prstGeom prst="rect">
            <a:avLst/>
          </a:prstGeom>
          <a:solidFill>
            <a:srgbClr val="C4E1D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0" i="0" u="none" strike="noStrike" cap="none">
                <a:solidFill>
                  <a:schemeClr val="dk1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Finalmente realizamos 5 entrevistas, una a una persona con discapacidad y 4 a expertos. El resultado fue que 5 de 5 entrevistados se interesarían en usar la prótesis y/o la recomendarían. La hipótesis se ACEPTA. </a:t>
            </a:r>
            <a:endParaRPr sz="1600" b="0" i="0" u="none" strike="noStrike" cap="none">
              <a:solidFill>
                <a:schemeClr val="dk1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63" name="Google Shape;1363;g2ba857a6522_0_1732"/>
          <p:cNvSpPr txBox="1"/>
          <p:nvPr/>
        </p:nvSpPr>
        <p:spPr>
          <a:xfrm>
            <a:off x="283201" y="6046861"/>
            <a:ext cx="59094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CONCLUSIONES</a:t>
            </a:r>
            <a:r>
              <a:rPr lang="es-CL" sz="1600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(reflexionamos en torno a los resultados)</a:t>
            </a:r>
            <a:endParaRPr sz="16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64" name="Google Shape;1364;g2ba857a6522_0_1732"/>
          <p:cNvSpPr/>
          <p:nvPr/>
        </p:nvSpPr>
        <p:spPr>
          <a:xfrm>
            <a:off x="372657" y="6498530"/>
            <a:ext cx="9274500" cy="1029300"/>
          </a:xfrm>
          <a:prstGeom prst="rect">
            <a:avLst/>
          </a:prstGeom>
          <a:solidFill>
            <a:srgbClr val="C4E1D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0" i="0" u="none" strike="noStrike" cap="none">
                <a:solidFill>
                  <a:schemeClr val="dk1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Las personas valoran la idea porque es una prótesis útil para la vida cotidiana y económica, estaría al alcance de todos, incluso se puede fabricar en la casa. </a:t>
            </a:r>
            <a:endParaRPr sz="1600" b="0" i="0" u="none" strike="noStrike" cap="none">
              <a:solidFill>
                <a:schemeClr val="dk1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0" i="0" u="none" strike="noStrike" cap="none">
                <a:solidFill>
                  <a:schemeClr val="dk1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Algunas sugerencias que nos dieron fue mejorar el mecanismo para sostener el objeto en la tapa, para que quede más firme. </a:t>
            </a:r>
            <a:endParaRPr sz="1600" b="0" i="0" u="none" strike="noStrike" cap="none">
              <a:solidFill>
                <a:schemeClr val="dk1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65" name="Google Shape;1365;g2ba857a6522_0_1732"/>
          <p:cNvSpPr/>
          <p:nvPr/>
        </p:nvSpPr>
        <p:spPr>
          <a:xfrm>
            <a:off x="372657" y="1191049"/>
            <a:ext cx="9294900" cy="402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2ba857a6522_0_1748"/>
          <p:cNvSpPr txBox="1">
            <a:spLocks noGrp="1"/>
          </p:cNvSpPr>
          <p:nvPr>
            <p:ph type="subTitle" idx="1"/>
          </p:nvPr>
        </p:nvSpPr>
        <p:spPr>
          <a:xfrm>
            <a:off x="4400606" y="8880808"/>
            <a:ext cx="16950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</a:pPr>
            <a:endParaRPr/>
          </a:p>
        </p:txBody>
      </p:sp>
      <p:sp>
        <p:nvSpPr>
          <p:cNvPr id="1371" name="Google Shape;1371;g2ba857a6522_0_1748"/>
          <p:cNvSpPr txBox="1"/>
          <p:nvPr/>
        </p:nvSpPr>
        <p:spPr>
          <a:xfrm>
            <a:off x="283201" y="348846"/>
            <a:ext cx="81990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i="0" u="none" strike="noStrike" cap="none">
                <a:solidFill>
                  <a:srgbClr val="3B3B3B"/>
                </a:solidFill>
                <a:highlight>
                  <a:srgbClr val="C4E1D2"/>
                </a:highlight>
                <a:latin typeface="Arvo"/>
                <a:ea typeface="Arvo"/>
                <a:cs typeface="Arvo"/>
                <a:sym typeface="Arvo"/>
              </a:rPr>
              <a:t>EJEMPLO</a:t>
            </a:r>
            <a:r>
              <a:rPr lang="es-CL" sz="27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 </a:t>
            </a:r>
            <a:r>
              <a:rPr lang="es-CL" sz="2400" b="1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EXPERIMENTACIÓN</a:t>
            </a:r>
            <a:endParaRPr sz="16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372" name="Google Shape;1372;g2ba857a6522_0_1748"/>
          <p:cNvSpPr txBox="1"/>
          <p:nvPr/>
        </p:nvSpPr>
        <p:spPr>
          <a:xfrm>
            <a:off x="283201" y="1128021"/>
            <a:ext cx="38199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HIPÓTESIS </a:t>
            </a:r>
            <a:r>
              <a:rPr lang="es-CL" sz="1600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(creemos que…)</a:t>
            </a:r>
            <a:endParaRPr sz="16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73" name="Google Shape;1373;g2ba857a6522_0_1748"/>
          <p:cNvSpPr/>
          <p:nvPr/>
        </p:nvSpPr>
        <p:spPr>
          <a:xfrm>
            <a:off x="382802" y="1486075"/>
            <a:ext cx="9274500" cy="367500"/>
          </a:xfrm>
          <a:prstGeom prst="rect">
            <a:avLst/>
          </a:prstGeom>
          <a:solidFill>
            <a:srgbClr val="C4E1D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600" b="0" i="0" u="none" strike="noStrike" cap="none">
                <a:solidFill>
                  <a:srgbClr val="000000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Creemos que las personas con discapacidad motora se interesarán en usar nuestra prótesis. </a:t>
            </a:r>
            <a:endParaRPr sz="1600" b="0" i="0" u="none" strike="noStrike" cap="none">
              <a:solidFill>
                <a:srgbClr val="000000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74" name="Google Shape;1374;g2ba857a6522_0_1748"/>
          <p:cNvSpPr txBox="1"/>
          <p:nvPr/>
        </p:nvSpPr>
        <p:spPr>
          <a:xfrm>
            <a:off x="283201" y="1810742"/>
            <a:ext cx="54714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DISEÑO DEL EXPERIMENTO</a:t>
            </a:r>
            <a:r>
              <a:rPr lang="es-CL" sz="1600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(Para verificarlo haremos…)</a:t>
            </a:r>
            <a:endParaRPr sz="16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75" name="Google Shape;1375;g2ba857a6522_0_1748"/>
          <p:cNvSpPr/>
          <p:nvPr/>
        </p:nvSpPr>
        <p:spPr>
          <a:xfrm>
            <a:off x="382802" y="2178127"/>
            <a:ext cx="9274500" cy="1824300"/>
          </a:xfrm>
          <a:prstGeom prst="rect">
            <a:avLst/>
          </a:prstGeom>
          <a:solidFill>
            <a:srgbClr val="C4E1D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0" i="0" u="none" strike="noStrike" cap="none">
                <a:solidFill>
                  <a:srgbClr val="000000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Para verificar lo anterior llevaremos a cabo la siguiente prueba.</a:t>
            </a:r>
            <a:endParaRPr sz="1600" b="0" i="0" u="none" strike="noStrike" cap="none">
              <a:solidFill>
                <a:srgbClr val="000000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ALTERNATIVA A</a:t>
            </a:r>
            <a:r>
              <a:rPr lang="es-CL" sz="1600" b="0" i="0" u="none" strike="noStrike" cap="none">
                <a:solidFill>
                  <a:srgbClr val="000000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: Realizar 5 entrevistas mostrando el prototipo a personas con discapacidad motora para ver si estarían dispuestas a usarlo. </a:t>
            </a:r>
            <a:endParaRPr sz="1600" b="0" i="0" u="none" strike="noStrike" cap="none">
              <a:solidFill>
                <a:srgbClr val="000000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ALTERNATIVA B</a:t>
            </a:r>
            <a:r>
              <a:rPr lang="es-CL" sz="1600" b="0" i="0" u="none" strike="noStrike" cap="none">
                <a:solidFill>
                  <a:srgbClr val="000000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: Realizar 5 entrevistas mostrando el prototipo a personas expertas en el tema de la discapacidad motora (kinesiólogos, otros) </a:t>
            </a:r>
            <a:endParaRPr sz="1600" b="0" i="0" u="none" strike="noStrike" cap="none">
              <a:solidFill>
                <a:srgbClr val="000000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76" name="Google Shape;1376;g2ba857a6522_0_1748"/>
          <p:cNvSpPr txBox="1"/>
          <p:nvPr/>
        </p:nvSpPr>
        <p:spPr>
          <a:xfrm>
            <a:off x="283201" y="3941492"/>
            <a:ext cx="42867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MÉTRICA </a:t>
            </a:r>
            <a:r>
              <a:rPr lang="es-CL" sz="1600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(lo que esperamos que ocurra es…)</a:t>
            </a:r>
            <a:endParaRPr sz="16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77" name="Google Shape;1377;g2ba857a6522_0_1748"/>
          <p:cNvSpPr/>
          <p:nvPr/>
        </p:nvSpPr>
        <p:spPr>
          <a:xfrm>
            <a:off x="382802" y="4274941"/>
            <a:ext cx="9274500" cy="878400"/>
          </a:xfrm>
          <a:prstGeom prst="rect">
            <a:avLst/>
          </a:prstGeom>
          <a:solidFill>
            <a:srgbClr val="C4E1D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chemeClr val="dk1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Los datos que mediremos con el experimento son…</a:t>
            </a:r>
            <a:endParaRPr sz="1600" b="1" i="0" u="none" strike="noStrike" cap="none">
              <a:solidFill>
                <a:schemeClr val="dk1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0" i="0" u="none" strike="noStrike" cap="none">
                <a:solidFill>
                  <a:schemeClr val="dk1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Cantidad de personas que estarían interesads en usar el producto </a:t>
            </a:r>
            <a:endParaRPr sz="1600" b="0" i="0" u="none" strike="noStrike" cap="none">
              <a:solidFill>
                <a:schemeClr val="dk1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0" i="0" u="none" strike="noStrike" cap="none">
                <a:solidFill>
                  <a:schemeClr val="dk1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Criterio de éxito es: 4 de 5 personas entrevistadas estarían dispuestas a usarlo. </a:t>
            </a:r>
            <a:endParaRPr sz="1600" b="0" i="0" u="none" strike="noStrike" cap="none">
              <a:solidFill>
                <a:schemeClr val="dk1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78" name="Google Shape;1378;g2ba857a6522_0_1748"/>
          <p:cNvSpPr txBox="1"/>
          <p:nvPr/>
        </p:nvSpPr>
        <p:spPr>
          <a:xfrm>
            <a:off x="283201" y="5107128"/>
            <a:ext cx="45441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RESULTADO</a:t>
            </a:r>
            <a:r>
              <a:rPr lang="es-CL" sz="1600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(colocamos los resultados obtenidos)</a:t>
            </a:r>
            <a:endParaRPr sz="16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79" name="Google Shape;1379;g2ba857a6522_0_1748"/>
          <p:cNvSpPr/>
          <p:nvPr/>
        </p:nvSpPr>
        <p:spPr>
          <a:xfrm>
            <a:off x="382802" y="5465183"/>
            <a:ext cx="9274500" cy="607200"/>
          </a:xfrm>
          <a:prstGeom prst="rect">
            <a:avLst/>
          </a:prstGeom>
          <a:solidFill>
            <a:srgbClr val="C4E1D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0" i="0" u="none" strike="noStrike" cap="none">
                <a:solidFill>
                  <a:schemeClr val="dk1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Finalmente realizamos 5 entrevistas, una a una persona con discapacidad y 4 a expertos. El resultado fue que 5 de 5 entrevistados se interesarían en usar la prótesis y/o la recomendarían. La hipótesis se ACEPTA. </a:t>
            </a:r>
            <a:endParaRPr sz="1600" b="0" i="0" u="none" strike="noStrike" cap="none">
              <a:solidFill>
                <a:schemeClr val="dk1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80" name="Google Shape;1380;g2ba857a6522_0_1748"/>
          <p:cNvSpPr txBox="1"/>
          <p:nvPr/>
        </p:nvSpPr>
        <p:spPr>
          <a:xfrm>
            <a:off x="283201" y="6046861"/>
            <a:ext cx="59094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CONCLUSIONES</a:t>
            </a:r>
            <a:r>
              <a:rPr lang="es-CL" sz="1600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(reflexionamos en torno a los resultados)</a:t>
            </a:r>
            <a:endParaRPr sz="16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81" name="Google Shape;1381;g2ba857a6522_0_1748"/>
          <p:cNvSpPr/>
          <p:nvPr/>
        </p:nvSpPr>
        <p:spPr>
          <a:xfrm>
            <a:off x="372657" y="6498530"/>
            <a:ext cx="9274500" cy="1029300"/>
          </a:xfrm>
          <a:prstGeom prst="rect">
            <a:avLst/>
          </a:prstGeom>
          <a:solidFill>
            <a:srgbClr val="C4E1D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0" i="0" u="none" strike="noStrike" cap="none">
                <a:solidFill>
                  <a:schemeClr val="dk1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Las personas valoran la idea porque es una prótesis útil para la vida cotidiana y económica, estaría al alcance de todos, incluso se puede fabricar en la casa. </a:t>
            </a:r>
            <a:endParaRPr sz="1600" b="0" i="0" u="none" strike="noStrike" cap="none">
              <a:solidFill>
                <a:schemeClr val="dk1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0" i="0" u="none" strike="noStrike" cap="none">
                <a:solidFill>
                  <a:schemeClr val="dk1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Algunas sugerencias que nos dieron fue mejorar el mecanismo para sostener el objeto en la tapa, para que quede más firme. </a:t>
            </a:r>
            <a:endParaRPr sz="1600" b="0" i="0" u="none" strike="noStrike" cap="none">
              <a:solidFill>
                <a:schemeClr val="dk1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2ba857a6522_0_1763"/>
          <p:cNvSpPr txBox="1"/>
          <p:nvPr/>
        </p:nvSpPr>
        <p:spPr>
          <a:xfrm>
            <a:off x="496269" y="6595478"/>
            <a:ext cx="90516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87" name="Google Shape;1387;g2ba857a6522_0_1763"/>
          <p:cNvSpPr txBox="1"/>
          <p:nvPr/>
        </p:nvSpPr>
        <p:spPr>
          <a:xfrm>
            <a:off x="496269" y="6595478"/>
            <a:ext cx="90516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88" name="Google Shape;1388;g2ba857a6522_0_1763"/>
          <p:cNvSpPr txBox="1"/>
          <p:nvPr/>
        </p:nvSpPr>
        <p:spPr>
          <a:xfrm>
            <a:off x="2667471" y="6675863"/>
            <a:ext cx="58230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89" name="Google Shape;1389;g2ba857a6522_0_1763"/>
          <p:cNvSpPr txBox="1"/>
          <p:nvPr/>
        </p:nvSpPr>
        <p:spPr>
          <a:xfrm>
            <a:off x="3240025" y="6484535"/>
            <a:ext cx="38013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90" name="Google Shape;1390;g2ba857a6522_0_1763"/>
          <p:cNvSpPr txBox="1"/>
          <p:nvPr/>
        </p:nvSpPr>
        <p:spPr>
          <a:xfrm>
            <a:off x="188572" y="5933887"/>
            <a:ext cx="97368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s-CL" sz="4200" b="0" i="0" u="none" strike="noStrike" cap="none">
                <a:solidFill>
                  <a:srgbClr val="000000"/>
                </a:solidFill>
                <a:highlight>
                  <a:srgbClr val="C4E1D2"/>
                </a:highlight>
                <a:latin typeface="Arvo"/>
                <a:ea typeface="Arvo"/>
                <a:cs typeface="Arvo"/>
                <a:sym typeface="Arvo"/>
              </a:rPr>
              <a:t>ACTIVIDAD</a:t>
            </a:r>
            <a:endParaRPr sz="4200" b="1" i="0" u="none" strike="noStrike" cap="none">
              <a:solidFill>
                <a:srgbClr val="000000"/>
              </a:solidFill>
              <a:highlight>
                <a:srgbClr val="C4E1D2"/>
              </a:highlight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391" name="Google Shape;1391;g2ba857a6522_0_1763"/>
          <p:cNvSpPr txBox="1"/>
          <p:nvPr/>
        </p:nvSpPr>
        <p:spPr>
          <a:xfrm>
            <a:off x="1601531" y="6484535"/>
            <a:ext cx="70275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CL" sz="25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EXPERIMENTANDO CON LA SOLUCIÓN</a:t>
            </a:r>
            <a:endParaRPr sz="25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392" name="Google Shape;1392;g2ba857a6522_0_17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0089" y="3587537"/>
            <a:ext cx="1833848" cy="2028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3" name="Google Shape;1393;g2ba857a6522_0_17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300" y="398100"/>
            <a:ext cx="2114924" cy="5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2ba857a6522_0_1773"/>
          <p:cNvSpPr txBox="1">
            <a:spLocks noGrp="1"/>
          </p:cNvSpPr>
          <p:nvPr>
            <p:ph type="subTitle" idx="1"/>
          </p:nvPr>
        </p:nvSpPr>
        <p:spPr>
          <a:xfrm>
            <a:off x="4400606" y="8880808"/>
            <a:ext cx="16950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</a:pPr>
            <a:endParaRPr/>
          </a:p>
        </p:txBody>
      </p:sp>
      <p:sp>
        <p:nvSpPr>
          <p:cNvPr id="1399" name="Google Shape;1399;g2ba857a6522_0_1773"/>
          <p:cNvSpPr txBox="1"/>
          <p:nvPr/>
        </p:nvSpPr>
        <p:spPr>
          <a:xfrm>
            <a:off x="168663" y="1242683"/>
            <a:ext cx="39369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highlight>
                  <a:srgbClr val="58D091"/>
                </a:highlight>
                <a:latin typeface="Cabin"/>
                <a:ea typeface="Cabin"/>
                <a:cs typeface="Cabin"/>
                <a:sym typeface="Cabin"/>
              </a:rPr>
              <a:t>HIPÓTESIS </a:t>
            </a:r>
            <a:r>
              <a:rPr lang="es-CL" sz="1600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(creemos que…)</a:t>
            </a:r>
            <a:endParaRPr sz="16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00" name="Google Shape;1400;g2ba857a6522_0_1773"/>
          <p:cNvSpPr/>
          <p:nvPr/>
        </p:nvSpPr>
        <p:spPr>
          <a:xfrm>
            <a:off x="271310" y="1602287"/>
            <a:ext cx="9558300" cy="824400"/>
          </a:xfrm>
          <a:prstGeom prst="rect">
            <a:avLst/>
          </a:prstGeom>
          <a:solidFill>
            <a:srgbClr val="58D091">
              <a:alpha val="2235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000000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Interesar / recomendar / comprar / usar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Google Shape;1401;g2ba857a6522_0_1773"/>
          <p:cNvSpPr txBox="1"/>
          <p:nvPr/>
        </p:nvSpPr>
        <p:spPr>
          <a:xfrm>
            <a:off x="168663" y="2524839"/>
            <a:ext cx="56388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highlight>
                  <a:srgbClr val="58D091"/>
                </a:highlight>
                <a:latin typeface="Cabin"/>
                <a:ea typeface="Cabin"/>
                <a:cs typeface="Cabin"/>
                <a:sym typeface="Cabin"/>
              </a:rPr>
              <a:t>DISEÑO DEL EXPERIMENTO</a:t>
            </a:r>
            <a:r>
              <a:rPr lang="es-CL" sz="1600" b="0" i="1" u="none" strike="noStrike" cap="none">
                <a:solidFill>
                  <a:srgbClr val="000000"/>
                </a:solidFill>
                <a:highlight>
                  <a:srgbClr val="58D091"/>
                </a:highlight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s-CL" sz="1600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(Para verificarlo haremos…)</a:t>
            </a:r>
            <a:endParaRPr sz="16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02" name="Google Shape;1402;g2ba857a6522_0_1773"/>
          <p:cNvSpPr/>
          <p:nvPr/>
        </p:nvSpPr>
        <p:spPr>
          <a:xfrm>
            <a:off x="271310" y="2884434"/>
            <a:ext cx="9558300" cy="824400"/>
          </a:xfrm>
          <a:prstGeom prst="rect">
            <a:avLst/>
          </a:prstGeom>
          <a:solidFill>
            <a:srgbClr val="58D091">
              <a:alpha val="2235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000000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¿Qué experimento haremos? (Pensando en 40 minutos)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3" name="Google Shape;1403;g2ba857a6522_0_1773"/>
          <p:cNvSpPr txBox="1"/>
          <p:nvPr/>
        </p:nvSpPr>
        <p:spPr>
          <a:xfrm>
            <a:off x="168663" y="3806967"/>
            <a:ext cx="44181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highlight>
                  <a:srgbClr val="58D091"/>
                </a:highlight>
                <a:latin typeface="Cabin"/>
                <a:ea typeface="Cabin"/>
                <a:cs typeface="Cabin"/>
                <a:sym typeface="Cabin"/>
              </a:rPr>
              <a:t>MÉTRICA</a:t>
            </a:r>
            <a:r>
              <a:rPr lang="es-CL" sz="1600" b="1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s-CL" sz="1600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(lo que esperamos que ocurra es…)</a:t>
            </a:r>
            <a:endParaRPr sz="16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04" name="Google Shape;1404;g2ba857a6522_0_1773"/>
          <p:cNvSpPr/>
          <p:nvPr/>
        </p:nvSpPr>
        <p:spPr>
          <a:xfrm>
            <a:off x="271310" y="4166581"/>
            <a:ext cx="9558300" cy="824400"/>
          </a:xfrm>
          <a:prstGeom prst="rect">
            <a:avLst/>
          </a:prstGeom>
          <a:solidFill>
            <a:srgbClr val="58D091">
              <a:alpha val="2235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000000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¿Qué métrica medirán? ¿Cuál es el criterio de éxito?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g2ba857a6522_0_1773"/>
          <p:cNvSpPr txBox="1"/>
          <p:nvPr/>
        </p:nvSpPr>
        <p:spPr>
          <a:xfrm>
            <a:off x="168663" y="5089123"/>
            <a:ext cx="46830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highlight>
                  <a:srgbClr val="58D091"/>
                </a:highlight>
                <a:latin typeface="Cabin"/>
                <a:ea typeface="Cabin"/>
                <a:cs typeface="Cabin"/>
                <a:sym typeface="Cabin"/>
              </a:rPr>
              <a:t>RESULTADO</a:t>
            </a:r>
            <a:r>
              <a:rPr lang="es-CL" sz="1600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(se valida o no lo que creíamos…)</a:t>
            </a:r>
            <a:endParaRPr sz="16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06" name="Google Shape;1406;g2ba857a6522_0_1773"/>
          <p:cNvSpPr/>
          <p:nvPr/>
        </p:nvSpPr>
        <p:spPr>
          <a:xfrm>
            <a:off x="271310" y="5448728"/>
            <a:ext cx="9558300" cy="824400"/>
          </a:xfrm>
          <a:prstGeom prst="rect">
            <a:avLst/>
          </a:prstGeom>
          <a:solidFill>
            <a:srgbClr val="58D091">
              <a:alpha val="2235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 Lo completamos después de realizar el experimento…</a:t>
            </a:r>
            <a:endParaRPr sz="1800" b="0" i="0" u="none" strike="noStrike" cap="none">
              <a:solidFill>
                <a:srgbClr val="000000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07" name="Google Shape;1407;g2ba857a6522_0_1773"/>
          <p:cNvSpPr txBox="1"/>
          <p:nvPr/>
        </p:nvSpPr>
        <p:spPr>
          <a:xfrm>
            <a:off x="168663" y="6371269"/>
            <a:ext cx="39369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highlight>
                  <a:srgbClr val="58D091"/>
                </a:highlight>
                <a:latin typeface="Cabin"/>
                <a:ea typeface="Cabin"/>
                <a:cs typeface="Cabin"/>
                <a:sym typeface="Cabin"/>
              </a:rPr>
              <a:t>CONCLUSIONES</a:t>
            </a:r>
            <a:r>
              <a:rPr lang="es-CL" sz="1600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(lo que aprendimos fue…)</a:t>
            </a:r>
            <a:endParaRPr sz="16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08" name="Google Shape;1408;g2ba857a6522_0_1773"/>
          <p:cNvSpPr/>
          <p:nvPr/>
        </p:nvSpPr>
        <p:spPr>
          <a:xfrm>
            <a:off x="271310" y="6730875"/>
            <a:ext cx="9558300" cy="824400"/>
          </a:xfrm>
          <a:prstGeom prst="rect">
            <a:avLst/>
          </a:prstGeom>
          <a:solidFill>
            <a:srgbClr val="58D091">
              <a:alpha val="2235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¿Qué aprendimos tras obtener resultados?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g2ba857a6522_0_1773"/>
          <p:cNvSpPr txBox="1"/>
          <p:nvPr/>
        </p:nvSpPr>
        <p:spPr>
          <a:xfrm>
            <a:off x="172865" y="410561"/>
            <a:ext cx="81990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chemeClr val="dk2"/>
              </a:buClr>
              <a:buSzPts val="3100"/>
              <a:buFont typeface="Arial"/>
              <a:buNone/>
            </a:pPr>
            <a:r>
              <a:rPr lang="es-CL" sz="2400" b="1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EXPERIMENTANDO CON LA SOLUCIÓN</a:t>
            </a:r>
            <a:endParaRPr sz="16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410" name="Google Shape;1410;g2ba857a6522_0_1773"/>
          <p:cNvSpPr/>
          <p:nvPr/>
        </p:nvSpPr>
        <p:spPr>
          <a:xfrm>
            <a:off x="256565" y="5072730"/>
            <a:ext cx="9656700" cy="250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2ba857a6522_0_1800"/>
          <p:cNvSpPr/>
          <p:nvPr/>
        </p:nvSpPr>
        <p:spPr>
          <a:xfrm>
            <a:off x="38338" y="2244044"/>
            <a:ext cx="6306300" cy="44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50650" rIns="101350" bIns="50650" anchor="t" anchorCtr="0">
            <a:noAutofit/>
          </a:bodyPr>
          <a:lstStyle/>
          <a:p>
            <a:pPr marL="152400" marR="0" lvl="0" indent="0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L" sz="2200" b="0" i="0" u="none" strike="noStrike" cap="none">
                <a:solidFill>
                  <a:srgbClr val="000000"/>
                </a:solidFill>
                <a:highlight>
                  <a:srgbClr val="CCCCCC"/>
                </a:highlight>
                <a:latin typeface="Cabin"/>
                <a:ea typeface="Cabin"/>
                <a:cs typeface="Cabin"/>
                <a:sym typeface="Cabin"/>
              </a:rPr>
              <a:t>Pedirle a las personas que contesten las siguientes preguntas:</a:t>
            </a:r>
            <a:endParaRPr sz="2200" b="0" i="0" u="none" strike="noStrike" cap="none">
              <a:solidFill>
                <a:srgbClr val="000000"/>
              </a:solidFill>
              <a:highlight>
                <a:srgbClr val="CCCCCC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114300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None/>
            </a:pPr>
            <a:endParaRPr sz="22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698500" marR="0" lvl="3" indent="-254000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bin"/>
              <a:buChar char="●"/>
            </a:pPr>
            <a:r>
              <a:rPr lang="es-CL" sz="2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¿Qué fortalezas encuentras?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3" indent="-254000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bin"/>
              <a:buChar char="●"/>
            </a:pPr>
            <a:r>
              <a:rPr lang="es-CL" sz="2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¿Qué debilidades encuentras?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3" indent="-254000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bin"/>
              <a:buChar char="●"/>
            </a:pPr>
            <a:r>
              <a:rPr lang="es-CL" sz="2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¿Qué mejorarías de la propuesta?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3" indent="-254000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bin"/>
              <a:buChar char="●"/>
            </a:pPr>
            <a:r>
              <a:rPr lang="es-CL" sz="2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¿Qué ideas agregarías?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3" indent="-254000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bin"/>
              <a:buChar char="●"/>
            </a:pPr>
            <a:r>
              <a:rPr lang="es-CL" sz="2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¿Lo recomendarías?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3" indent="-254000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bin"/>
              <a:buChar char="●"/>
            </a:pPr>
            <a:r>
              <a:rPr lang="es-CL" sz="2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¿Lo usarías?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3" indent="-254000" algn="just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bin"/>
              <a:buChar char="●"/>
            </a:pPr>
            <a:r>
              <a:rPr lang="es-CL" sz="2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¿Lo comprarías?</a:t>
            </a:r>
            <a:endParaRPr sz="22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29" name="Google Shape;1429;g2ba857a6522_0_1800"/>
          <p:cNvSpPr txBox="1">
            <a:spLocks noGrp="1"/>
          </p:cNvSpPr>
          <p:nvPr>
            <p:ph type="subTitle" idx="1"/>
          </p:nvPr>
        </p:nvSpPr>
        <p:spPr>
          <a:xfrm>
            <a:off x="4400606" y="8880808"/>
            <a:ext cx="16950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</a:pPr>
            <a:endParaRPr/>
          </a:p>
        </p:txBody>
      </p:sp>
      <p:pic>
        <p:nvPicPr>
          <p:cNvPr id="1430" name="Google Shape;1430;g2ba857a6522_0_1800" descr="Entrevista - Iconos gratis de persona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9618" y="3184740"/>
            <a:ext cx="3459601" cy="345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1" name="Google Shape;1431;g2ba857a6522_0_1800"/>
          <p:cNvSpPr txBox="1"/>
          <p:nvPr/>
        </p:nvSpPr>
        <p:spPr>
          <a:xfrm>
            <a:off x="191603" y="1159668"/>
            <a:ext cx="81990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L" sz="2700" b="1" i="0" u="none" strike="noStrike" cap="none">
                <a:solidFill>
                  <a:srgbClr val="FFFFFF"/>
                </a:solidFill>
                <a:highlight>
                  <a:schemeClr val="accent2"/>
                </a:highlight>
                <a:latin typeface="Cabin"/>
                <a:ea typeface="Cabin"/>
                <a:cs typeface="Cabin"/>
                <a:sym typeface="Cabin"/>
              </a:rPr>
              <a:t>EXPO PROTOTIPOS</a:t>
            </a:r>
            <a:endParaRPr sz="2700" b="0" i="0" u="none" strike="noStrike" cap="none">
              <a:solidFill>
                <a:srgbClr val="FFFFFF"/>
              </a:solidFill>
              <a:highlight>
                <a:schemeClr val="accent2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432" name="Google Shape;1432;g2ba857a6522_0_18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300" y="398100"/>
            <a:ext cx="2114924" cy="5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2ba857a6522_0_1807"/>
          <p:cNvSpPr txBox="1">
            <a:spLocks noGrp="1"/>
          </p:cNvSpPr>
          <p:nvPr>
            <p:ph type="subTitle" idx="1"/>
          </p:nvPr>
        </p:nvSpPr>
        <p:spPr>
          <a:xfrm>
            <a:off x="4400606" y="8880808"/>
            <a:ext cx="16950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</a:pPr>
            <a:endParaRPr/>
          </a:p>
        </p:txBody>
      </p:sp>
      <p:sp>
        <p:nvSpPr>
          <p:cNvPr id="1438" name="Google Shape;1438;g2ba857a6522_0_1807"/>
          <p:cNvSpPr txBox="1"/>
          <p:nvPr/>
        </p:nvSpPr>
        <p:spPr>
          <a:xfrm>
            <a:off x="-1519809" y="4723539"/>
            <a:ext cx="32952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g2ba857a6522_0_1807"/>
          <p:cNvSpPr txBox="1">
            <a:spLocks noGrp="1"/>
          </p:cNvSpPr>
          <p:nvPr>
            <p:ph type="title" idx="4294967295"/>
          </p:nvPr>
        </p:nvSpPr>
        <p:spPr>
          <a:xfrm>
            <a:off x="369263" y="1362550"/>
            <a:ext cx="92880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50650" rIns="101350" bIns="50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s-CL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Adjuntar evidencia de entrevistas (</a:t>
            </a:r>
            <a:r>
              <a:rPr lang="es-CL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Grabaciones o fotografías)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g2ba857a6522_0_1807"/>
          <p:cNvSpPr/>
          <p:nvPr/>
        </p:nvSpPr>
        <p:spPr>
          <a:xfrm>
            <a:off x="271310" y="1978366"/>
            <a:ext cx="9558300" cy="5193600"/>
          </a:xfrm>
          <a:prstGeom prst="rect">
            <a:avLst/>
          </a:prstGeom>
          <a:solidFill>
            <a:srgbClr val="58D091">
              <a:alpha val="2235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41" name="Google Shape;1441;g2ba857a6522_0_1807"/>
          <p:cNvSpPr txBox="1"/>
          <p:nvPr/>
        </p:nvSpPr>
        <p:spPr>
          <a:xfrm>
            <a:off x="172865" y="410561"/>
            <a:ext cx="81990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chemeClr val="dk2"/>
              </a:buClr>
              <a:buSzPts val="3100"/>
              <a:buFont typeface="Arial"/>
              <a:buNone/>
            </a:pPr>
            <a:r>
              <a:rPr lang="es-CL" sz="2400" b="1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EXPERIMENTANDO CON LA SOLUCIÓN</a:t>
            </a:r>
            <a:endParaRPr sz="16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2ba857a6522_0_1815"/>
          <p:cNvSpPr txBox="1">
            <a:spLocks noGrp="1"/>
          </p:cNvSpPr>
          <p:nvPr>
            <p:ph type="subTitle" idx="1"/>
          </p:nvPr>
        </p:nvSpPr>
        <p:spPr>
          <a:xfrm>
            <a:off x="4400606" y="8880808"/>
            <a:ext cx="16950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</a:pPr>
            <a:endParaRPr/>
          </a:p>
        </p:txBody>
      </p:sp>
      <p:sp>
        <p:nvSpPr>
          <p:cNvPr id="1447" name="Google Shape;1447;g2ba857a6522_0_1815"/>
          <p:cNvSpPr txBox="1"/>
          <p:nvPr/>
        </p:nvSpPr>
        <p:spPr>
          <a:xfrm>
            <a:off x="168663" y="1242683"/>
            <a:ext cx="39369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highlight>
                  <a:srgbClr val="58D091"/>
                </a:highlight>
                <a:latin typeface="Cabin"/>
                <a:ea typeface="Cabin"/>
                <a:cs typeface="Cabin"/>
                <a:sym typeface="Cabin"/>
              </a:rPr>
              <a:t>HIPÓTESIS </a:t>
            </a:r>
            <a:r>
              <a:rPr lang="es-CL" sz="1600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(creemos que…)</a:t>
            </a:r>
            <a:endParaRPr sz="16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48" name="Google Shape;1448;g2ba857a6522_0_1815"/>
          <p:cNvSpPr/>
          <p:nvPr/>
        </p:nvSpPr>
        <p:spPr>
          <a:xfrm>
            <a:off x="271310" y="1602287"/>
            <a:ext cx="9558300" cy="824400"/>
          </a:xfrm>
          <a:prstGeom prst="rect">
            <a:avLst/>
          </a:prstGeom>
          <a:solidFill>
            <a:srgbClr val="58D091">
              <a:alpha val="2235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000000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Interesar / recomendar / comprar / usar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g2ba857a6522_0_1815"/>
          <p:cNvSpPr txBox="1"/>
          <p:nvPr/>
        </p:nvSpPr>
        <p:spPr>
          <a:xfrm>
            <a:off x="168663" y="2524839"/>
            <a:ext cx="56388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highlight>
                  <a:srgbClr val="58D091"/>
                </a:highlight>
                <a:latin typeface="Cabin"/>
                <a:ea typeface="Cabin"/>
                <a:cs typeface="Cabin"/>
                <a:sym typeface="Cabin"/>
              </a:rPr>
              <a:t>DISEÑO DEL EXPERIMENTO</a:t>
            </a:r>
            <a:r>
              <a:rPr lang="es-CL" sz="1600" b="0" i="1" u="none" strike="noStrike" cap="none">
                <a:solidFill>
                  <a:srgbClr val="000000"/>
                </a:solidFill>
                <a:highlight>
                  <a:srgbClr val="58D091"/>
                </a:highlight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s-CL" sz="1600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(Para verificarlo haremos…)</a:t>
            </a:r>
            <a:endParaRPr sz="16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50" name="Google Shape;1450;g2ba857a6522_0_1815"/>
          <p:cNvSpPr/>
          <p:nvPr/>
        </p:nvSpPr>
        <p:spPr>
          <a:xfrm>
            <a:off x="271310" y="2884434"/>
            <a:ext cx="9558300" cy="824400"/>
          </a:xfrm>
          <a:prstGeom prst="rect">
            <a:avLst/>
          </a:prstGeom>
          <a:solidFill>
            <a:srgbClr val="58D091">
              <a:alpha val="2235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000000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¿Qué experimento haremos? (Pensando en 1 hora)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g2ba857a6522_0_1815"/>
          <p:cNvSpPr txBox="1"/>
          <p:nvPr/>
        </p:nvSpPr>
        <p:spPr>
          <a:xfrm>
            <a:off x="168663" y="3806967"/>
            <a:ext cx="44181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highlight>
                  <a:srgbClr val="58D091"/>
                </a:highlight>
                <a:latin typeface="Cabin"/>
                <a:ea typeface="Cabin"/>
                <a:cs typeface="Cabin"/>
                <a:sym typeface="Cabin"/>
              </a:rPr>
              <a:t>MÉTRICA</a:t>
            </a:r>
            <a:r>
              <a:rPr lang="es-CL" sz="1600" b="1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s-CL" sz="1600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(lo que esperamos que ocurra es…)</a:t>
            </a:r>
            <a:endParaRPr sz="16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52" name="Google Shape;1452;g2ba857a6522_0_1815"/>
          <p:cNvSpPr/>
          <p:nvPr/>
        </p:nvSpPr>
        <p:spPr>
          <a:xfrm>
            <a:off x="271310" y="4166581"/>
            <a:ext cx="9558300" cy="824400"/>
          </a:xfrm>
          <a:prstGeom prst="rect">
            <a:avLst/>
          </a:prstGeom>
          <a:solidFill>
            <a:srgbClr val="58D091">
              <a:alpha val="2235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000000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¿Qué métrica medirán? ¿Cuál es el criterio de éxito?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g2ba857a6522_0_1815"/>
          <p:cNvSpPr txBox="1"/>
          <p:nvPr/>
        </p:nvSpPr>
        <p:spPr>
          <a:xfrm>
            <a:off x="168663" y="5089123"/>
            <a:ext cx="46830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highlight>
                  <a:srgbClr val="58D091"/>
                </a:highlight>
                <a:latin typeface="Cabin"/>
                <a:ea typeface="Cabin"/>
                <a:cs typeface="Cabin"/>
                <a:sym typeface="Cabin"/>
              </a:rPr>
              <a:t>RESULTADO</a:t>
            </a:r>
            <a:r>
              <a:rPr lang="es-CL" sz="1600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(se valida o no lo que creíamos…)</a:t>
            </a:r>
            <a:endParaRPr sz="16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54" name="Google Shape;1454;g2ba857a6522_0_1815"/>
          <p:cNvSpPr/>
          <p:nvPr/>
        </p:nvSpPr>
        <p:spPr>
          <a:xfrm>
            <a:off x="271310" y="5448728"/>
            <a:ext cx="9558300" cy="824400"/>
          </a:xfrm>
          <a:prstGeom prst="rect">
            <a:avLst/>
          </a:prstGeom>
          <a:solidFill>
            <a:srgbClr val="58D091">
              <a:alpha val="2235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 ¿Qué pasó?</a:t>
            </a:r>
            <a:endParaRPr sz="1800" b="0" i="0" u="none" strike="noStrike" cap="none">
              <a:solidFill>
                <a:schemeClr val="dk1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¿Se valida o no la hipótesis?</a:t>
            </a:r>
            <a:endParaRPr sz="1800" b="0" i="0" u="none" strike="noStrike" cap="none">
              <a:solidFill>
                <a:srgbClr val="000000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55" name="Google Shape;1455;g2ba857a6522_0_1815"/>
          <p:cNvSpPr txBox="1"/>
          <p:nvPr/>
        </p:nvSpPr>
        <p:spPr>
          <a:xfrm>
            <a:off x="168663" y="6371269"/>
            <a:ext cx="39369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highlight>
                  <a:srgbClr val="58D091"/>
                </a:highlight>
                <a:latin typeface="Cabin"/>
                <a:ea typeface="Cabin"/>
                <a:cs typeface="Cabin"/>
                <a:sym typeface="Cabin"/>
              </a:rPr>
              <a:t>CONCLUSIONES</a:t>
            </a:r>
            <a:r>
              <a:rPr lang="es-CL" sz="1600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(lo que aprendimos fue…)</a:t>
            </a:r>
            <a:endParaRPr sz="16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56" name="Google Shape;1456;g2ba857a6522_0_1815"/>
          <p:cNvSpPr/>
          <p:nvPr/>
        </p:nvSpPr>
        <p:spPr>
          <a:xfrm>
            <a:off x="271310" y="6730875"/>
            <a:ext cx="9558300" cy="824400"/>
          </a:xfrm>
          <a:prstGeom prst="rect">
            <a:avLst/>
          </a:prstGeom>
          <a:solidFill>
            <a:srgbClr val="58D091">
              <a:alpha val="2235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¿Qué aprendimos tras obtener los resultados?</a:t>
            </a:r>
            <a:endParaRPr sz="1800" b="0" i="0" u="none" strike="noStrike" cap="none">
              <a:solidFill>
                <a:schemeClr val="dk1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Respuestas de las fortalezas, debilidades y mejoras</a:t>
            </a:r>
            <a:endParaRPr sz="1800" b="0" i="0" u="none" strike="noStrike" cap="none">
              <a:solidFill>
                <a:schemeClr val="dk1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57" name="Google Shape;1457;g2ba857a6522_0_1815"/>
          <p:cNvSpPr txBox="1"/>
          <p:nvPr/>
        </p:nvSpPr>
        <p:spPr>
          <a:xfrm>
            <a:off x="172865" y="410561"/>
            <a:ext cx="81990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chemeClr val="dk2"/>
              </a:buClr>
              <a:buSzPts val="3100"/>
              <a:buFont typeface="Arial"/>
              <a:buNone/>
            </a:pPr>
            <a:r>
              <a:rPr lang="es-CL" sz="2400" b="1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EXPERIMENTANDO CON LA SOLUCIÓN</a:t>
            </a:r>
            <a:endParaRPr sz="16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458" name="Google Shape;1458;g2ba857a6522_0_1815"/>
          <p:cNvSpPr/>
          <p:nvPr/>
        </p:nvSpPr>
        <p:spPr>
          <a:xfrm>
            <a:off x="193597" y="1205721"/>
            <a:ext cx="9656700" cy="388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ba857a6522_0_1831"/>
          <p:cNvSpPr txBox="1"/>
          <p:nvPr/>
        </p:nvSpPr>
        <p:spPr>
          <a:xfrm>
            <a:off x="496269" y="6595478"/>
            <a:ext cx="90516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64" name="Google Shape;1464;g2ba857a6522_0_1831"/>
          <p:cNvSpPr txBox="1"/>
          <p:nvPr/>
        </p:nvSpPr>
        <p:spPr>
          <a:xfrm>
            <a:off x="496269" y="6595478"/>
            <a:ext cx="90516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65" name="Google Shape;1465;g2ba857a6522_0_1831"/>
          <p:cNvSpPr txBox="1"/>
          <p:nvPr/>
        </p:nvSpPr>
        <p:spPr>
          <a:xfrm>
            <a:off x="2667471" y="6675863"/>
            <a:ext cx="58230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66" name="Google Shape;1466;g2ba857a6522_0_1831"/>
          <p:cNvSpPr txBox="1"/>
          <p:nvPr/>
        </p:nvSpPr>
        <p:spPr>
          <a:xfrm>
            <a:off x="3240025" y="6484535"/>
            <a:ext cx="38013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67" name="Google Shape;1467;g2ba857a6522_0_1831"/>
          <p:cNvSpPr txBox="1"/>
          <p:nvPr/>
        </p:nvSpPr>
        <p:spPr>
          <a:xfrm>
            <a:off x="188572" y="5933887"/>
            <a:ext cx="97368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s-CL" sz="4200" b="0" i="0" u="none" strike="noStrike" cap="none">
                <a:solidFill>
                  <a:srgbClr val="000000"/>
                </a:solidFill>
                <a:highlight>
                  <a:srgbClr val="FF8A80"/>
                </a:highlight>
                <a:latin typeface="Arvo"/>
                <a:ea typeface="Arvo"/>
                <a:cs typeface="Arvo"/>
                <a:sym typeface="Arvo"/>
              </a:rPr>
              <a:t>REFLEXIÓN</a:t>
            </a:r>
            <a:endParaRPr sz="4200" b="1" i="0" u="none" strike="noStrike" cap="none">
              <a:solidFill>
                <a:srgbClr val="000000"/>
              </a:solidFill>
              <a:highlight>
                <a:srgbClr val="FF8A80"/>
              </a:highlight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468" name="Google Shape;1468;g2ba857a6522_0_1831"/>
          <p:cNvSpPr txBox="1"/>
          <p:nvPr/>
        </p:nvSpPr>
        <p:spPr>
          <a:xfrm>
            <a:off x="1601531" y="6484535"/>
            <a:ext cx="70275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469" name="Google Shape;1469;g2ba857a6522_0_18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3927" y="3441213"/>
            <a:ext cx="1984882" cy="2091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0" name="Google Shape;1470;g2ba857a6522_0_18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300" y="398100"/>
            <a:ext cx="2114924" cy="5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2ba857a6522_0_1841"/>
          <p:cNvSpPr txBox="1"/>
          <p:nvPr/>
        </p:nvSpPr>
        <p:spPr>
          <a:xfrm>
            <a:off x="356152" y="1208038"/>
            <a:ext cx="93576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Esta reflexión se realiza de </a:t>
            </a:r>
            <a:r>
              <a:rPr lang="es-CL" sz="1600" b="0" i="0" u="none" strike="noStrike" cap="none">
                <a:solidFill>
                  <a:schemeClr val="dk1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manera individual </a:t>
            </a:r>
            <a:r>
              <a:rPr lang="es-CL"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 será evaluada en la rúbrica. </a:t>
            </a:r>
            <a:endParaRPr sz="16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1476" name="Google Shape;1476;g2ba857a6522_0_1841"/>
          <p:cNvGraphicFramePr/>
          <p:nvPr/>
        </p:nvGraphicFramePr>
        <p:xfrm>
          <a:off x="366297" y="2204396"/>
          <a:ext cx="9208725" cy="5332300"/>
        </p:xfrm>
        <a:graphic>
          <a:graphicData uri="http://schemas.openxmlformats.org/drawingml/2006/table">
            <a:tbl>
              <a:tblPr>
                <a:noFill/>
                <a:tableStyleId>{B38A3FFF-AA4F-47F4-87D7-51A0DCEEA71D}</a:tableStyleId>
              </a:tblPr>
              <a:tblGrid>
                <a:gridCol w="920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1.- Describe una dificultad o adversidad </a:t>
                      </a:r>
                      <a:r>
                        <a:rPr lang="es-CL" sz="1200" b="0" i="0" u="none" strike="noStrike" cap="none">
                          <a:solidFill>
                            <a:schemeClr val="dk1"/>
                          </a:solidFill>
                          <a:highlight>
                            <a:srgbClr val="EBF58B"/>
                          </a:highlight>
                          <a:latin typeface="Cabin"/>
                          <a:ea typeface="Cabin"/>
                          <a:cs typeface="Cabin"/>
                          <a:sym typeface="Cabin"/>
                        </a:rPr>
                        <a:t>personal</a:t>
                      </a: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vivida durante esta experiencia. Explica dicha situación. </a:t>
                      </a:r>
                      <a:endParaRPr sz="1600" u="none" strike="noStrike" cap="none"/>
                    </a:p>
                  </a:txBody>
                  <a:tcPr marL="100425" marR="100425" marT="103175" marB="1031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8A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100425" marR="100425" marT="103175" marB="1031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2. Describe una dificultad o adversidad </a:t>
                      </a:r>
                      <a:r>
                        <a:rPr lang="es-CL" sz="1200" b="0" i="0" u="none" strike="noStrike" cap="none">
                          <a:solidFill>
                            <a:schemeClr val="dk1"/>
                          </a:solidFill>
                          <a:highlight>
                            <a:srgbClr val="EBF58B"/>
                          </a:highlight>
                          <a:latin typeface="Cabin"/>
                          <a:ea typeface="Cabin"/>
                          <a:cs typeface="Cabin"/>
                          <a:sym typeface="Cabin"/>
                        </a:rPr>
                        <a:t>que vivió el equipo </a:t>
                      </a: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durante esta experiencia. Explica dicha situación. 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100425" marR="100425" marT="103175" marB="1031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8A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200" b="1" i="0" u="none" strike="noStrike" cap="non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100425" marR="100425" marT="103175" marB="1031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3. ¿Qué aprendizaje obtuviste a raíz de esta situación de alguna de estas situaciones? Fundamenta.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100425" marR="100425" marT="103175" marB="1031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8A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100425" marR="100425" marT="103175" marB="1031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3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4. En relación a esta dificultad enfrentada ¿Qué harías diferente para una próxima vez?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100425" marR="100425" marT="103175" marB="1031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8A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2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100425" marR="100425" marT="103175" marB="1031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77" name="Google Shape;1477;g2ba857a6522_0_1841"/>
          <p:cNvSpPr txBox="1"/>
          <p:nvPr/>
        </p:nvSpPr>
        <p:spPr>
          <a:xfrm>
            <a:off x="136534" y="339202"/>
            <a:ext cx="95193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s-CL" sz="27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REFLEXIÓN </a:t>
            </a:r>
            <a:r>
              <a:rPr lang="es-CL" sz="27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ACERCA DEL </a:t>
            </a:r>
            <a:r>
              <a:rPr lang="es-CL" sz="27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FRACASO</a:t>
            </a:r>
            <a:endParaRPr sz="2700" b="1" i="0" u="none" strike="noStrike" cap="none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478" name="Google Shape;1478;g2ba857a6522_0_1841"/>
          <p:cNvSpPr txBox="1"/>
          <p:nvPr/>
        </p:nvSpPr>
        <p:spPr>
          <a:xfrm>
            <a:off x="366297" y="1662693"/>
            <a:ext cx="5653500" cy="404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CL" sz="13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NOMBRE ALUMNO 1:</a:t>
            </a:r>
            <a:endParaRPr sz="13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2ba857a6522_0_1605"/>
          <p:cNvSpPr/>
          <p:nvPr/>
        </p:nvSpPr>
        <p:spPr>
          <a:xfrm>
            <a:off x="19150" y="19150"/>
            <a:ext cx="10044000" cy="7740000"/>
          </a:xfrm>
          <a:prstGeom prst="rect">
            <a:avLst/>
          </a:prstGeom>
          <a:solidFill>
            <a:srgbClr val="E8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8" name="Google Shape;1208;g2ba857a6522_0_1605"/>
          <p:cNvPicPr preferRelativeResize="0"/>
          <p:nvPr/>
        </p:nvPicPr>
        <p:blipFill rotWithShape="1">
          <a:blip r:embed="rId3">
            <a:alphaModFix/>
          </a:blip>
          <a:srcRect l="19103" t="15441" r="20136" b="5774"/>
          <a:stretch/>
        </p:blipFill>
        <p:spPr>
          <a:xfrm>
            <a:off x="19150" y="228140"/>
            <a:ext cx="10044000" cy="7322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2ba857a6522_0_1848"/>
          <p:cNvSpPr txBox="1"/>
          <p:nvPr/>
        </p:nvSpPr>
        <p:spPr>
          <a:xfrm>
            <a:off x="496269" y="6595478"/>
            <a:ext cx="90516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84" name="Google Shape;1484;g2ba857a6522_0_1848"/>
          <p:cNvSpPr txBox="1"/>
          <p:nvPr/>
        </p:nvSpPr>
        <p:spPr>
          <a:xfrm>
            <a:off x="496269" y="6595478"/>
            <a:ext cx="90516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85" name="Google Shape;1485;g2ba857a6522_0_1848"/>
          <p:cNvSpPr txBox="1"/>
          <p:nvPr/>
        </p:nvSpPr>
        <p:spPr>
          <a:xfrm>
            <a:off x="2667471" y="6675863"/>
            <a:ext cx="58230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86" name="Google Shape;1486;g2ba857a6522_0_1848"/>
          <p:cNvSpPr txBox="1"/>
          <p:nvPr/>
        </p:nvSpPr>
        <p:spPr>
          <a:xfrm>
            <a:off x="3240025" y="6484535"/>
            <a:ext cx="38013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87" name="Google Shape;1487;g2ba857a6522_0_1848"/>
          <p:cNvSpPr txBox="1"/>
          <p:nvPr/>
        </p:nvSpPr>
        <p:spPr>
          <a:xfrm>
            <a:off x="188572" y="5933887"/>
            <a:ext cx="97368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s-CL" sz="4200" b="0" i="0" u="none" strike="noStrike" cap="none">
                <a:solidFill>
                  <a:srgbClr val="000000"/>
                </a:solidFill>
                <a:highlight>
                  <a:srgbClr val="FF8A80"/>
                </a:highlight>
                <a:latin typeface="Arvo"/>
                <a:ea typeface="Arvo"/>
                <a:cs typeface="Arvo"/>
                <a:sym typeface="Arvo"/>
              </a:rPr>
              <a:t>COEVALUACIÓN</a:t>
            </a:r>
            <a:endParaRPr sz="4200" b="1" i="0" u="none" strike="noStrike" cap="none">
              <a:solidFill>
                <a:srgbClr val="000000"/>
              </a:solidFill>
              <a:highlight>
                <a:srgbClr val="FF8A80"/>
              </a:highlight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1488" name="Google Shape;1488;g2ba857a6522_0_18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5531" y="3582769"/>
            <a:ext cx="2195971" cy="2094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9" name="Google Shape;1489;g2ba857a6522_0_18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300" y="398100"/>
            <a:ext cx="2114924" cy="5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2ba857a6522_0_1857"/>
          <p:cNvSpPr/>
          <p:nvPr/>
        </p:nvSpPr>
        <p:spPr>
          <a:xfrm>
            <a:off x="369263" y="1284978"/>
            <a:ext cx="93441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50650" rIns="101350" bIns="506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NOMBRE ESTUDIANTE 1:   </a:t>
            </a:r>
            <a:r>
              <a:rPr lang="es-CL" sz="1800" b="1" i="0" u="none" strike="noStrike" cap="none">
                <a:solidFill>
                  <a:schemeClr val="dk1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 (indicar nombre, apellido)</a:t>
            </a:r>
            <a:endParaRPr sz="1800" b="1" i="0" u="none" strike="noStrike" cap="none">
              <a:solidFill>
                <a:schemeClr val="dk1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bin"/>
                <a:ea typeface="Cabin"/>
                <a:cs typeface="Cabin"/>
                <a:sym typeface="Cabin"/>
              </a:rPr>
              <a:t>Esta coevaluación debe ser hecha de </a:t>
            </a:r>
            <a:r>
              <a:rPr lang="es-CL" sz="16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bin"/>
                <a:ea typeface="Cabin"/>
                <a:cs typeface="Cabin"/>
                <a:sym typeface="Cabin"/>
              </a:rPr>
              <a:t>mutuo acuerdo</a:t>
            </a:r>
            <a:r>
              <a:rPr lang="es-CL" sz="1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bin"/>
                <a:ea typeface="Cabin"/>
                <a:cs typeface="Cabin"/>
                <a:sym typeface="Cabin"/>
              </a:rPr>
              <a:t> con el equipo evaluando a cada integrante.</a:t>
            </a:r>
            <a:endParaRPr sz="1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bin"/>
                <a:ea typeface="Cabin"/>
                <a:cs typeface="Cabin"/>
                <a:sym typeface="Cabin"/>
              </a:rPr>
              <a:t>De acuerdo a los siguientes criterios, COLOCAR UN “X”  de acuerdo a los roles.</a:t>
            </a:r>
            <a:endParaRPr sz="1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bin"/>
                <a:ea typeface="Cabin"/>
                <a:cs typeface="Cabin"/>
                <a:sym typeface="Cabin"/>
              </a:rPr>
              <a:t>Repetir esta hoja dependiendo de la cantidad de integrantes por equipo.</a:t>
            </a:r>
            <a:endParaRPr sz="1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1495" name="Google Shape;1495;g2ba857a6522_0_1857"/>
          <p:cNvGraphicFramePr/>
          <p:nvPr/>
        </p:nvGraphicFramePr>
        <p:xfrm>
          <a:off x="369265" y="2792725"/>
          <a:ext cx="9286625" cy="4461775"/>
        </p:xfrm>
        <a:graphic>
          <a:graphicData uri="http://schemas.openxmlformats.org/drawingml/2006/table">
            <a:tbl>
              <a:tblPr>
                <a:noFill/>
                <a:tableStyleId>{B38A3FFF-AA4F-47F4-87D7-51A0DCEEA71D}</a:tableStyleId>
              </a:tblPr>
              <a:tblGrid>
                <a:gridCol w="241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CL" sz="1500" b="1" u="none" strike="noStrike" cap="none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ROL</a:t>
                      </a:r>
                      <a:endParaRPr sz="1500" b="1" i="0" u="none" strike="noStrike" cap="non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39550" marR="39550" marT="40625" marB="40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8A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CL" sz="1500" b="1" u="none" strike="noStrike" cap="none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SI CUMPLE</a:t>
                      </a:r>
                      <a:endParaRPr sz="1500" b="1" i="0" u="none" strike="noStrike" cap="non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39550" marR="39550" marT="40625" marB="40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8A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CL" sz="1500" b="1" u="none" strike="noStrike" cap="none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CUMPLE PARCIALMENTE</a:t>
                      </a:r>
                      <a:endParaRPr sz="1500" b="1" i="0" u="none" strike="noStrike" cap="non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39550" marR="39550" marT="40625" marB="40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8A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CL" sz="1500" b="1" u="none" strike="noStrike" cap="none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NO CUMPLE</a:t>
                      </a:r>
                      <a:endParaRPr sz="1500" b="1" i="0" u="none" strike="noStrike" cap="non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39550" marR="39550" marT="40625" marB="40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8A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LIDERAZGO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39550" marR="39550" marT="40625" marB="40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8A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b="1" u="none" strike="noStrike" cap="none">
                        <a:highlight>
                          <a:srgbClr val="EBF58B"/>
                        </a:highlight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39550" marR="39550" marT="40625" marB="40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b="1" u="none" strike="noStrike" cap="none">
                        <a:highlight>
                          <a:srgbClr val="EBF58B"/>
                        </a:highlight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39550" marR="39550" marT="40625" marB="40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b="1" u="none" strike="noStrike" cap="none">
                        <a:highlight>
                          <a:srgbClr val="EBF58B"/>
                        </a:highlight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39550" marR="39550" marT="40625" marB="40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REALIZA LAS TAREAS ENCOMENDADAS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39550" marR="39550" marT="40625" marB="40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8A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b="1" u="none" strike="noStrike" cap="none">
                        <a:highlight>
                          <a:srgbClr val="EBF58B"/>
                        </a:highlight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39550" marR="39550" marT="40625" marB="40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b="1" u="none" strike="noStrike" cap="none">
                        <a:highlight>
                          <a:srgbClr val="EBF58B"/>
                        </a:highlight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39550" marR="39550" marT="40625" marB="40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b="1" u="none" strike="noStrike" cap="none">
                        <a:highlight>
                          <a:srgbClr val="EBF58B"/>
                        </a:highlight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39550" marR="39550" marT="40625" marB="40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CUMPLE CON LOS PLAZOS 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DEL EQUIPO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39550" marR="39550" marT="40625" marB="40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8A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b="1" u="none" strike="noStrike" cap="none">
                        <a:highlight>
                          <a:srgbClr val="EBF58B"/>
                        </a:highlight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39550" marR="39550" marT="40625" marB="40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b="1" u="none" strike="noStrike" cap="none">
                        <a:highlight>
                          <a:srgbClr val="EBF58B"/>
                        </a:highlight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39550" marR="39550" marT="40625" marB="40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b="1" u="none" strike="noStrike" cap="none">
                        <a:highlight>
                          <a:srgbClr val="EBF58B"/>
                        </a:highlight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39550" marR="39550" marT="40625" marB="40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ES COMUNICATIVO/A 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CON EL EQUIPO 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39550" marR="39550" marT="40625" marB="40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8A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b="1" u="none" strike="noStrike" cap="none">
                        <a:highlight>
                          <a:srgbClr val="EBF58B"/>
                        </a:highlight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39550" marR="39550" marT="40625" marB="40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b="1" u="none" strike="noStrike" cap="none">
                        <a:highlight>
                          <a:srgbClr val="EBF58B"/>
                        </a:highlight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39550" marR="39550" marT="40625" marB="40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b="1" u="none" strike="noStrike" cap="none">
                        <a:highlight>
                          <a:srgbClr val="EBF58B"/>
                        </a:highlight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L="39550" marR="39550" marT="40625" marB="40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96" name="Google Shape;1496;g2ba857a6522_0_1857"/>
          <p:cNvSpPr txBox="1"/>
          <p:nvPr/>
        </p:nvSpPr>
        <p:spPr>
          <a:xfrm>
            <a:off x="136534" y="339202"/>
            <a:ext cx="95193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s-CL" sz="27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COEVALUACIÓN </a:t>
            </a:r>
            <a:r>
              <a:rPr lang="es-CL" sz="27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DESEMPEÑO</a:t>
            </a:r>
            <a:endParaRPr sz="2700" b="0" i="0" u="none" strike="noStrike" cap="none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497" name="Google Shape;1497;g2ba857a6522_0_1857"/>
          <p:cNvSpPr txBox="1"/>
          <p:nvPr/>
        </p:nvSpPr>
        <p:spPr>
          <a:xfrm>
            <a:off x="9657437" y="3331823"/>
            <a:ext cx="3543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L" sz="2200" b="0" i="0" u="none" strike="noStrike" cap="none">
                <a:solidFill>
                  <a:srgbClr val="000000"/>
                </a:solidFill>
                <a:highlight>
                  <a:srgbClr val="EBF58B"/>
                </a:highlight>
                <a:latin typeface="Arvo"/>
                <a:ea typeface="Arvo"/>
                <a:cs typeface="Arvo"/>
                <a:sym typeface="Arvo"/>
              </a:rPr>
              <a:t>X</a:t>
            </a:r>
            <a:endParaRPr sz="2200" b="0" i="0" u="none" strike="noStrike" cap="none">
              <a:solidFill>
                <a:srgbClr val="000000"/>
              </a:solidFill>
              <a:highlight>
                <a:srgbClr val="EBF58B"/>
              </a:highlight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498" name="Google Shape;1498;g2ba857a6522_0_1857"/>
          <p:cNvSpPr txBox="1"/>
          <p:nvPr/>
        </p:nvSpPr>
        <p:spPr>
          <a:xfrm>
            <a:off x="9657437" y="3884400"/>
            <a:ext cx="3543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L" sz="2200" b="0" i="0" u="none" strike="noStrike" cap="none">
                <a:solidFill>
                  <a:srgbClr val="000000"/>
                </a:solidFill>
                <a:highlight>
                  <a:srgbClr val="EBF58B"/>
                </a:highlight>
                <a:latin typeface="Arvo"/>
                <a:ea typeface="Arvo"/>
                <a:cs typeface="Arvo"/>
                <a:sym typeface="Arvo"/>
              </a:rPr>
              <a:t>X</a:t>
            </a:r>
            <a:endParaRPr sz="2200" b="0" i="0" u="none" strike="noStrike" cap="none">
              <a:solidFill>
                <a:srgbClr val="000000"/>
              </a:solidFill>
              <a:highlight>
                <a:srgbClr val="EBF58B"/>
              </a:highlight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499" name="Google Shape;1499;g2ba857a6522_0_1857"/>
          <p:cNvSpPr txBox="1"/>
          <p:nvPr/>
        </p:nvSpPr>
        <p:spPr>
          <a:xfrm>
            <a:off x="9657437" y="4436976"/>
            <a:ext cx="3543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L" sz="2200" b="0" i="0" u="none" strike="noStrike" cap="none">
                <a:solidFill>
                  <a:srgbClr val="000000"/>
                </a:solidFill>
                <a:highlight>
                  <a:srgbClr val="EBF58B"/>
                </a:highlight>
                <a:latin typeface="Arvo"/>
                <a:ea typeface="Arvo"/>
                <a:cs typeface="Arvo"/>
                <a:sym typeface="Arvo"/>
              </a:rPr>
              <a:t>X</a:t>
            </a:r>
            <a:endParaRPr sz="2200" b="0" i="0" u="none" strike="noStrike" cap="none">
              <a:solidFill>
                <a:srgbClr val="000000"/>
              </a:solidFill>
              <a:highlight>
                <a:srgbClr val="EBF58B"/>
              </a:highlight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500" name="Google Shape;1500;g2ba857a6522_0_1857"/>
          <p:cNvSpPr txBox="1"/>
          <p:nvPr/>
        </p:nvSpPr>
        <p:spPr>
          <a:xfrm>
            <a:off x="9657437" y="4989553"/>
            <a:ext cx="3543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L" sz="2200" b="0" i="0" u="none" strike="noStrike" cap="none">
                <a:solidFill>
                  <a:srgbClr val="000000"/>
                </a:solidFill>
                <a:highlight>
                  <a:srgbClr val="EBF58B"/>
                </a:highlight>
                <a:latin typeface="Arvo"/>
                <a:ea typeface="Arvo"/>
                <a:cs typeface="Arvo"/>
                <a:sym typeface="Arvo"/>
              </a:rPr>
              <a:t>X</a:t>
            </a:r>
            <a:endParaRPr sz="2200" b="0" i="0" u="none" strike="noStrike" cap="none">
              <a:solidFill>
                <a:srgbClr val="000000"/>
              </a:solidFill>
              <a:highlight>
                <a:srgbClr val="EBF58B"/>
              </a:highlight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2ba857a6522_0_1867"/>
          <p:cNvSpPr/>
          <p:nvPr/>
        </p:nvSpPr>
        <p:spPr>
          <a:xfrm>
            <a:off x="1296885" y="4113981"/>
            <a:ext cx="2224200" cy="997500"/>
          </a:xfrm>
          <a:prstGeom prst="roundRect">
            <a:avLst>
              <a:gd name="adj" fmla="val 16667"/>
            </a:avLst>
          </a:prstGeom>
          <a:solidFill>
            <a:srgbClr val="F37373"/>
          </a:solidFill>
          <a:ln>
            <a:noFill/>
          </a:ln>
        </p:spPr>
        <p:txBody>
          <a:bodyPr spcFirstLastPara="1" wrap="square" lIns="101350" tIns="50650" rIns="101350" bIns="50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Buscar Oportunidades</a:t>
            </a:r>
            <a:endParaRPr sz="18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06" name="Google Shape;1506;g2ba857a6522_0_1867"/>
          <p:cNvSpPr/>
          <p:nvPr/>
        </p:nvSpPr>
        <p:spPr>
          <a:xfrm>
            <a:off x="3940175" y="4118977"/>
            <a:ext cx="2100000" cy="997500"/>
          </a:xfrm>
          <a:prstGeom prst="roundRect">
            <a:avLst>
              <a:gd name="adj" fmla="val 16667"/>
            </a:avLst>
          </a:prstGeom>
          <a:solidFill>
            <a:srgbClr val="F37373"/>
          </a:solidFill>
          <a:ln>
            <a:noFill/>
          </a:ln>
        </p:spPr>
        <p:txBody>
          <a:bodyPr spcFirstLastPara="1" wrap="square" lIns="101350" tIns="50650" rIns="101350" bIns="50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Ser persistente</a:t>
            </a:r>
            <a:endParaRPr sz="18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07" name="Google Shape;1507;g2ba857a6522_0_1867"/>
          <p:cNvSpPr/>
          <p:nvPr/>
        </p:nvSpPr>
        <p:spPr>
          <a:xfrm>
            <a:off x="6600937" y="4118977"/>
            <a:ext cx="2143200" cy="997500"/>
          </a:xfrm>
          <a:prstGeom prst="roundRect">
            <a:avLst>
              <a:gd name="adj" fmla="val 16667"/>
            </a:avLst>
          </a:prstGeom>
          <a:solidFill>
            <a:srgbClr val="F37373"/>
          </a:solidFill>
          <a:ln>
            <a:noFill/>
          </a:ln>
        </p:spPr>
        <p:txBody>
          <a:bodyPr spcFirstLastPara="1" wrap="square" lIns="101350" tIns="50650" rIns="101350" bIns="50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Correr riesgos calculados</a:t>
            </a:r>
            <a:endParaRPr sz="18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08" name="Google Shape;1508;g2ba857a6522_0_1867"/>
          <p:cNvSpPr/>
          <p:nvPr/>
        </p:nvSpPr>
        <p:spPr>
          <a:xfrm>
            <a:off x="133227" y="6297851"/>
            <a:ext cx="2049600" cy="997500"/>
          </a:xfrm>
          <a:prstGeom prst="roundRect">
            <a:avLst>
              <a:gd name="adj" fmla="val 16667"/>
            </a:avLst>
          </a:prstGeom>
          <a:solidFill>
            <a:srgbClr val="F37373"/>
          </a:solidFill>
          <a:ln>
            <a:noFill/>
          </a:ln>
        </p:spPr>
        <p:txBody>
          <a:bodyPr spcFirstLastPara="1" wrap="square" lIns="101350" tIns="50650" rIns="101350" bIns="50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Fijar Metas</a:t>
            </a:r>
            <a:endParaRPr sz="18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09" name="Google Shape;1509;g2ba857a6522_0_1867"/>
          <p:cNvSpPr/>
          <p:nvPr/>
        </p:nvSpPr>
        <p:spPr>
          <a:xfrm>
            <a:off x="2324234" y="6297851"/>
            <a:ext cx="2393700" cy="997500"/>
          </a:xfrm>
          <a:prstGeom prst="roundRect">
            <a:avLst>
              <a:gd name="adj" fmla="val 16667"/>
            </a:avLst>
          </a:prstGeom>
          <a:solidFill>
            <a:srgbClr val="F37373"/>
          </a:solidFill>
          <a:ln>
            <a:noFill/>
          </a:ln>
        </p:spPr>
        <p:txBody>
          <a:bodyPr spcFirstLastPara="1" wrap="square" lIns="101350" tIns="50650" rIns="101350" bIns="50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Planificación sistemática y control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0" name="Google Shape;1510;g2ba857a6522_0_1867"/>
          <p:cNvSpPr/>
          <p:nvPr/>
        </p:nvSpPr>
        <p:spPr>
          <a:xfrm>
            <a:off x="4961532" y="6297851"/>
            <a:ext cx="2393700" cy="997500"/>
          </a:xfrm>
          <a:prstGeom prst="roundRect">
            <a:avLst>
              <a:gd name="adj" fmla="val 16667"/>
            </a:avLst>
          </a:prstGeom>
          <a:solidFill>
            <a:srgbClr val="F37373"/>
          </a:solidFill>
          <a:ln>
            <a:noFill/>
          </a:ln>
        </p:spPr>
        <p:txBody>
          <a:bodyPr spcFirstLastPara="1" wrap="square" lIns="101350" tIns="50650" rIns="101350" bIns="50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Ser persuasivo y construir redes de apoyo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g2ba857a6522_0_1867"/>
          <p:cNvSpPr/>
          <p:nvPr/>
        </p:nvSpPr>
        <p:spPr>
          <a:xfrm>
            <a:off x="7496663" y="6297851"/>
            <a:ext cx="2393700" cy="997500"/>
          </a:xfrm>
          <a:prstGeom prst="roundRect">
            <a:avLst>
              <a:gd name="adj" fmla="val 16667"/>
            </a:avLst>
          </a:prstGeom>
          <a:solidFill>
            <a:srgbClr val="F37373"/>
          </a:solidFill>
          <a:ln>
            <a:noFill/>
          </a:ln>
        </p:spPr>
        <p:txBody>
          <a:bodyPr spcFirstLastPara="1" wrap="square" lIns="101350" tIns="50650" rIns="101350" bIns="50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Tener autoconfianza e independencia</a:t>
            </a:r>
            <a:endParaRPr sz="18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12" name="Google Shape;1512;g2ba857a6522_0_1867"/>
          <p:cNvSpPr/>
          <p:nvPr/>
        </p:nvSpPr>
        <p:spPr>
          <a:xfrm>
            <a:off x="356830" y="1991614"/>
            <a:ext cx="9209400" cy="1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50650" rIns="101350" bIns="5065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L" sz="2000" b="1" i="0" u="none" strike="noStrike" cap="none">
                <a:solidFill>
                  <a:schemeClr val="lt1"/>
                </a:solidFill>
                <a:highlight>
                  <a:srgbClr val="F37373"/>
                </a:highlight>
                <a:latin typeface="Cabin"/>
                <a:ea typeface="Cabin"/>
                <a:cs typeface="Cabin"/>
                <a:sym typeface="Cabin"/>
              </a:rPr>
              <a:t>¿Qué capacidades, del cuestionario capacidades emprendedoras, se desarrollaron durante esta sesión?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g2ba857a6522_0_1867"/>
          <p:cNvSpPr/>
          <p:nvPr/>
        </p:nvSpPr>
        <p:spPr>
          <a:xfrm>
            <a:off x="3337343" y="3563539"/>
            <a:ext cx="3248400" cy="371400"/>
          </a:xfrm>
          <a:prstGeom prst="roundRect">
            <a:avLst>
              <a:gd name="adj" fmla="val 16667"/>
            </a:avLst>
          </a:prstGeom>
          <a:solidFill>
            <a:srgbClr val="F37373"/>
          </a:solidFill>
          <a:ln>
            <a:noFill/>
          </a:ln>
        </p:spPr>
        <p:txBody>
          <a:bodyPr spcFirstLastPara="1" wrap="square" lIns="101350" tIns="50650" rIns="101350" bIns="50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Necesidad de Logro</a:t>
            </a:r>
            <a:endParaRPr sz="18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14" name="Google Shape;1514;g2ba857a6522_0_1867"/>
          <p:cNvSpPr/>
          <p:nvPr/>
        </p:nvSpPr>
        <p:spPr>
          <a:xfrm>
            <a:off x="812561" y="5846912"/>
            <a:ext cx="3023400" cy="294600"/>
          </a:xfrm>
          <a:prstGeom prst="roundRect">
            <a:avLst>
              <a:gd name="adj" fmla="val 16667"/>
            </a:avLst>
          </a:prstGeom>
          <a:solidFill>
            <a:srgbClr val="F37373"/>
          </a:solidFill>
          <a:ln>
            <a:noFill/>
          </a:ln>
        </p:spPr>
        <p:txBody>
          <a:bodyPr spcFirstLastPara="1" wrap="square" lIns="101350" tIns="50650" rIns="101350" bIns="50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Necesidad de Afiliación</a:t>
            </a:r>
            <a:endParaRPr sz="18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15" name="Google Shape;1515;g2ba857a6522_0_1867"/>
          <p:cNvSpPr/>
          <p:nvPr/>
        </p:nvSpPr>
        <p:spPr>
          <a:xfrm>
            <a:off x="5528254" y="5832251"/>
            <a:ext cx="3654000" cy="298500"/>
          </a:xfrm>
          <a:prstGeom prst="roundRect">
            <a:avLst>
              <a:gd name="adj" fmla="val 16667"/>
            </a:avLst>
          </a:prstGeom>
          <a:solidFill>
            <a:srgbClr val="F37373"/>
          </a:solidFill>
          <a:ln>
            <a:noFill/>
          </a:ln>
        </p:spPr>
        <p:txBody>
          <a:bodyPr spcFirstLastPara="1" wrap="square" lIns="101350" tIns="50650" rIns="101350" bIns="50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Necesidad de poder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g2ba857a6522_0_1867"/>
          <p:cNvSpPr txBox="1"/>
          <p:nvPr/>
        </p:nvSpPr>
        <p:spPr>
          <a:xfrm>
            <a:off x="162555" y="1211728"/>
            <a:ext cx="89037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s-CL" sz="2400" b="1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REFLEXIÓN </a:t>
            </a:r>
            <a:endParaRPr sz="2400" b="1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1517" name="Google Shape;1517;g2ba857a6522_0_18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300" y="398100"/>
            <a:ext cx="2114924" cy="5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2ba857a6522_0_1882"/>
          <p:cNvSpPr/>
          <p:nvPr/>
        </p:nvSpPr>
        <p:spPr>
          <a:xfrm>
            <a:off x="489380" y="3403754"/>
            <a:ext cx="2612100" cy="1854000"/>
          </a:xfrm>
          <a:prstGeom prst="roundRect">
            <a:avLst>
              <a:gd name="adj" fmla="val 16667"/>
            </a:avLst>
          </a:prstGeom>
          <a:solidFill>
            <a:srgbClr val="6EDB68"/>
          </a:solidFill>
          <a:ln>
            <a:noFill/>
          </a:ln>
        </p:spPr>
        <p:txBody>
          <a:bodyPr spcFirstLastPara="1" wrap="square" lIns="101350" tIns="50650" rIns="101350" bIns="50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¿QUÉ APRENDÍ?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Google Shape;1523;g2ba857a6522_0_1882"/>
          <p:cNvSpPr/>
          <p:nvPr/>
        </p:nvSpPr>
        <p:spPr>
          <a:xfrm>
            <a:off x="3733919" y="3403754"/>
            <a:ext cx="2612100" cy="1854000"/>
          </a:xfrm>
          <a:prstGeom prst="roundRect">
            <a:avLst>
              <a:gd name="adj" fmla="val 16667"/>
            </a:avLst>
          </a:prstGeom>
          <a:solidFill>
            <a:srgbClr val="6EDB68"/>
          </a:solidFill>
          <a:ln>
            <a:noFill/>
          </a:ln>
        </p:spPr>
        <p:txBody>
          <a:bodyPr spcFirstLastPara="1" wrap="square" lIns="101350" tIns="50650" rIns="101350" bIns="50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¿QUÉ FUE LO IMPORTANTE PARA MÍ?</a:t>
            </a:r>
            <a:endParaRPr sz="1800" b="1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24" name="Google Shape;1524;g2ba857a6522_0_1882"/>
          <p:cNvSpPr/>
          <p:nvPr/>
        </p:nvSpPr>
        <p:spPr>
          <a:xfrm>
            <a:off x="6978427" y="3403754"/>
            <a:ext cx="2612100" cy="1854000"/>
          </a:xfrm>
          <a:prstGeom prst="roundRect">
            <a:avLst>
              <a:gd name="adj" fmla="val 16667"/>
            </a:avLst>
          </a:prstGeom>
          <a:solidFill>
            <a:srgbClr val="6EDB68"/>
          </a:solidFill>
          <a:ln>
            <a:noFill/>
          </a:ln>
        </p:spPr>
        <p:txBody>
          <a:bodyPr spcFirstLastPara="1" wrap="square" lIns="101350" tIns="50650" rIns="101350" bIns="50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 LO QUE APRENDÍ: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¿DÓNDE PODRÍA USARLO DE NUEVO?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25" name="Google Shape;1525;g2ba857a6522_0_1882"/>
          <p:cNvSpPr txBox="1"/>
          <p:nvPr/>
        </p:nvSpPr>
        <p:spPr>
          <a:xfrm>
            <a:off x="136534" y="1177402"/>
            <a:ext cx="95193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s-CL" sz="27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REFLEXIÓN</a:t>
            </a:r>
            <a:endParaRPr sz="2700" b="1" i="0" u="none" strike="noStrike" cap="none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526" name="Google Shape;1526;g2ba857a6522_0_1882"/>
          <p:cNvSpPr/>
          <p:nvPr/>
        </p:nvSpPr>
        <p:spPr>
          <a:xfrm>
            <a:off x="2216764" y="3403754"/>
            <a:ext cx="884700" cy="984900"/>
          </a:xfrm>
          <a:prstGeom prst="arc">
            <a:avLst>
              <a:gd name="adj1" fmla="val 16200000"/>
              <a:gd name="adj2" fmla="val 0"/>
            </a:avLst>
          </a:prstGeom>
          <a:noFill/>
          <a:ln w="1143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7" name="Google Shape;1527;g2ba857a6522_0_1882"/>
          <p:cNvSpPr/>
          <p:nvPr/>
        </p:nvSpPr>
        <p:spPr>
          <a:xfrm>
            <a:off x="2479123" y="3341145"/>
            <a:ext cx="234900" cy="12810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8" name="Google Shape;1528;g2ba857a6522_0_1882"/>
          <p:cNvSpPr/>
          <p:nvPr/>
        </p:nvSpPr>
        <p:spPr>
          <a:xfrm>
            <a:off x="3036711" y="3828845"/>
            <a:ext cx="129300" cy="17190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9" name="Google Shape;1529;g2ba857a6522_0_1882"/>
          <p:cNvSpPr/>
          <p:nvPr/>
        </p:nvSpPr>
        <p:spPr>
          <a:xfrm>
            <a:off x="1777064" y="3341145"/>
            <a:ext cx="592200" cy="12810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Google Shape;1530;g2ba857a6522_0_1882"/>
          <p:cNvSpPr/>
          <p:nvPr/>
        </p:nvSpPr>
        <p:spPr>
          <a:xfrm>
            <a:off x="1538926" y="3341145"/>
            <a:ext cx="129300" cy="12810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Google Shape;1531;g2ba857a6522_0_1882"/>
          <p:cNvSpPr/>
          <p:nvPr/>
        </p:nvSpPr>
        <p:spPr>
          <a:xfrm>
            <a:off x="3036711" y="4052253"/>
            <a:ext cx="129300" cy="12810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2" name="Google Shape;1532;g2ba857a6522_0_1882"/>
          <p:cNvSpPr/>
          <p:nvPr/>
        </p:nvSpPr>
        <p:spPr>
          <a:xfrm>
            <a:off x="3036711" y="4260707"/>
            <a:ext cx="129300" cy="12810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3" name="Google Shape;1533;g2ba857a6522_0_1882"/>
          <p:cNvSpPr/>
          <p:nvPr/>
        </p:nvSpPr>
        <p:spPr>
          <a:xfrm rot="10800000">
            <a:off x="3632880" y="4406048"/>
            <a:ext cx="884700" cy="984900"/>
          </a:xfrm>
          <a:prstGeom prst="arc">
            <a:avLst>
              <a:gd name="adj1" fmla="val 16200000"/>
              <a:gd name="adj2" fmla="val 0"/>
            </a:avLst>
          </a:prstGeom>
          <a:noFill/>
          <a:ln w="1143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4" name="Google Shape;1534;g2ba857a6522_0_1882"/>
          <p:cNvSpPr/>
          <p:nvPr/>
        </p:nvSpPr>
        <p:spPr>
          <a:xfrm rot="10800000">
            <a:off x="4121775" y="5367153"/>
            <a:ext cx="234900" cy="12810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5" name="Google Shape;1535;g2ba857a6522_0_1882"/>
          <p:cNvSpPr/>
          <p:nvPr/>
        </p:nvSpPr>
        <p:spPr>
          <a:xfrm rot="10800000">
            <a:off x="3568333" y="4835653"/>
            <a:ext cx="129300" cy="17190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6" name="Google Shape;1536;g2ba857a6522_0_1882"/>
          <p:cNvSpPr/>
          <p:nvPr/>
        </p:nvSpPr>
        <p:spPr>
          <a:xfrm rot="10800000">
            <a:off x="4396518" y="5377577"/>
            <a:ext cx="129300" cy="12810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g2ba857a6522_0_1882"/>
          <p:cNvSpPr/>
          <p:nvPr/>
        </p:nvSpPr>
        <p:spPr>
          <a:xfrm rot="10800000">
            <a:off x="3568333" y="4656044"/>
            <a:ext cx="129300" cy="12810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8" name="Google Shape;1538;g2ba857a6522_0_1882"/>
          <p:cNvSpPr/>
          <p:nvPr/>
        </p:nvSpPr>
        <p:spPr>
          <a:xfrm rot="10800000">
            <a:off x="3568333" y="4447590"/>
            <a:ext cx="129300" cy="12810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9" name="Google Shape;1539;g2ba857a6522_0_1882"/>
          <p:cNvSpPr/>
          <p:nvPr/>
        </p:nvSpPr>
        <p:spPr>
          <a:xfrm>
            <a:off x="8659577" y="3435060"/>
            <a:ext cx="884700" cy="984900"/>
          </a:xfrm>
          <a:prstGeom prst="arc">
            <a:avLst>
              <a:gd name="adj1" fmla="val 16200000"/>
              <a:gd name="adj2" fmla="val 0"/>
            </a:avLst>
          </a:prstGeom>
          <a:noFill/>
          <a:ln w="1143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0" name="Google Shape;1540;g2ba857a6522_0_1882"/>
          <p:cNvSpPr/>
          <p:nvPr/>
        </p:nvSpPr>
        <p:spPr>
          <a:xfrm>
            <a:off x="8921936" y="3372450"/>
            <a:ext cx="234900" cy="12810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1" name="Google Shape;1541;g2ba857a6522_0_1882"/>
          <p:cNvSpPr/>
          <p:nvPr/>
        </p:nvSpPr>
        <p:spPr>
          <a:xfrm>
            <a:off x="9479524" y="3860150"/>
            <a:ext cx="129300" cy="17190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g2ba857a6522_0_1882"/>
          <p:cNvSpPr/>
          <p:nvPr/>
        </p:nvSpPr>
        <p:spPr>
          <a:xfrm>
            <a:off x="8577085" y="3372463"/>
            <a:ext cx="234900" cy="12810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g2ba857a6522_0_1882"/>
          <p:cNvSpPr/>
          <p:nvPr/>
        </p:nvSpPr>
        <p:spPr>
          <a:xfrm>
            <a:off x="8316539" y="3372450"/>
            <a:ext cx="129300" cy="12810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4" name="Google Shape;1544;g2ba857a6522_0_1882"/>
          <p:cNvSpPr/>
          <p:nvPr/>
        </p:nvSpPr>
        <p:spPr>
          <a:xfrm>
            <a:off x="9479524" y="4083558"/>
            <a:ext cx="129300" cy="12810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5" name="Google Shape;1545;g2ba857a6522_0_1882"/>
          <p:cNvSpPr txBox="1"/>
          <p:nvPr/>
        </p:nvSpPr>
        <p:spPr>
          <a:xfrm>
            <a:off x="3615686" y="1450433"/>
            <a:ext cx="60600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g2ba857a6522_0_1882"/>
          <p:cNvSpPr txBox="1"/>
          <p:nvPr/>
        </p:nvSpPr>
        <p:spPr>
          <a:xfrm>
            <a:off x="2318494" y="2104886"/>
            <a:ext cx="7110300" cy="12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50650" rIns="101350" bIns="5065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 120 caracteres realiza un resumen y reflexión de la sesión. Piensa que estás escribiendo en tu twitter y te gustaría contarle a otros lo más importante para ti de la sesión de hoy. Guíate por las preguntas descritas a continuación. ¡Comparte!</a:t>
            </a:r>
            <a:endParaRPr sz="1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547" name="Google Shape;1547;g2ba857a6522_0_18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2638" y="1974445"/>
            <a:ext cx="1131113" cy="12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8" name="Google Shape;1548;g2ba857a6522_0_1882"/>
          <p:cNvPicPr preferRelativeResize="0"/>
          <p:nvPr/>
        </p:nvPicPr>
        <p:blipFill rotWithShape="1">
          <a:blip r:embed="rId4">
            <a:alphaModFix/>
          </a:blip>
          <a:srcRect l="51272" t="68593" r="34502" b="11101"/>
          <a:stretch/>
        </p:blipFill>
        <p:spPr>
          <a:xfrm>
            <a:off x="3568457" y="5413894"/>
            <a:ext cx="2576088" cy="2125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9" name="Google Shape;1549;g2ba857a6522_0_18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5300" y="398100"/>
            <a:ext cx="2114924" cy="5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2ba857a6522_0_1920"/>
          <p:cNvSpPr txBox="1"/>
          <p:nvPr/>
        </p:nvSpPr>
        <p:spPr>
          <a:xfrm>
            <a:off x="496269" y="6595478"/>
            <a:ext cx="90516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65" name="Google Shape;1565;g2ba857a6522_0_1920"/>
          <p:cNvSpPr txBox="1"/>
          <p:nvPr/>
        </p:nvSpPr>
        <p:spPr>
          <a:xfrm>
            <a:off x="496269" y="6595478"/>
            <a:ext cx="90516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66" name="Google Shape;1566;g2ba857a6522_0_1920"/>
          <p:cNvSpPr txBox="1"/>
          <p:nvPr/>
        </p:nvSpPr>
        <p:spPr>
          <a:xfrm>
            <a:off x="2667471" y="6675863"/>
            <a:ext cx="58230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67" name="Google Shape;1567;g2ba857a6522_0_1920"/>
          <p:cNvSpPr txBox="1"/>
          <p:nvPr/>
        </p:nvSpPr>
        <p:spPr>
          <a:xfrm>
            <a:off x="3240025" y="6484535"/>
            <a:ext cx="38013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68" name="Google Shape;1568;g2ba857a6522_0_1920"/>
          <p:cNvSpPr txBox="1"/>
          <p:nvPr/>
        </p:nvSpPr>
        <p:spPr>
          <a:xfrm>
            <a:off x="1685231" y="6484535"/>
            <a:ext cx="70275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69" name="Google Shape;1569;g2ba857a6522_0_1920"/>
          <p:cNvSpPr txBox="1"/>
          <p:nvPr/>
        </p:nvSpPr>
        <p:spPr>
          <a:xfrm>
            <a:off x="272300" y="4938343"/>
            <a:ext cx="97368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s-CL" sz="4200" b="1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EVALUACIÓN Nº2</a:t>
            </a:r>
            <a:endParaRPr sz="4200" b="1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1570" name="Google Shape;1570;g2ba857a6522_0_19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7340" y="2460452"/>
            <a:ext cx="2156813" cy="1980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1" name="Google Shape;1571;g2ba857a6522_0_19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300" y="398100"/>
            <a:ext cx="2114924" cy="5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2ba857a6522_0_1930"/>
          <p:cNvSpPr txBox="1"/>
          <p:nvPr/>
        </p:nvSpPr>
        <p:spPr>
          <a:xfrm>
            <a:off x="0" y="1525075"/>
            <a:ext cx="100440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CL" sz="2400" b="1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¿Cómo se evaluará esta experiencia 2?</a:t>
            </a: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1577" name="Google Shape;1577;g2ba857a6522_0_1930"/>
          <p:cNvCxnSpPr/>
          <p:nvPr/>
        </p:nvCxnSpPr>
        <p:spPr>
          <a:xfrm>
            <a:off x="1694515" y="3588818"/>
            <a:ext cx="433800" cy="0"/>
          </a:xfrm>
          <a:prstGeom prst="straightConnector1">
            <a:avLst/>
          </a:prstGeom>
          <a:noFill/>
          <a:ln w="57150" cap="flat" cmpd="sng">
            <a:solidFill>
              <a:srgbClr val="3A4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8" name="Google Shape;1578;g2ba857a6522_0_1930"/>
          <p:cNvCxnSpPr/>
          <p:nvPr/>
        </p:nvCxnSpPr>
        <p:spPr>
          <a:xfrm>
            <a:off x="1684683" y="5140575"/>
            <a:ext cx="433800" cy="0"/>
          </a:xfrm>
          <a:prstGeom prst="straightConnector1">
            <a:avLst/>
          </a:prstGeom>
          <a:noFill/>
          <a:ln w="57150" cap="flat" cmpd="sng">
            <a:solidFill>
              <a:srgbClr val="3A4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9" name="Google Shape;1579;g2ba857a6522_0_1930"/>
          <p:cNvCxnSpPr/>
          <p:nvPr/>
        </p:nvCxnSpPr>
        <p:spPr>
          <a:xfrm flipH="1">
            <a:off x="1684615" y="3565210"/>
            <a:ext cx="9900" cy="1599300"/>
          </a:xfrm>
          <a:prstGeom prst="straightConnector1">
            <a:avLst/>
          </a:prstGeom>
          <a:noFill/>
          <a:ln w="38100" cap="flat" cmpd="sng">
            <a:solidFill>
              <a:srgbClr val="3A484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80" name="Google Shape;1580;g2ba857a6522_0_1930"/>
          <p:cNvSpPr txBox="1"/>
          <p:nvPr/>
        </p:nvSpPr>
        <p:spPr>
          <a:xfrm>
            <a:off x="492246" y="4048944"/>
            <a:ext cx="120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L" sz="2000" b="0" i="0" u="none" strike="noStrike" cap="none">
                <a:solidFill>
                  <a:srgbClr val="000000"/>
                </a:solidFill>
                <a:highlight>
                  <a:srgbClr val="F0EF6C"/>
                </a:highlight>
                <a:latin typeface="Cabin"/>
                <a:ea typeface="Cabin"/>
                <a:cs typeface="Cabin"/>
                <a:sym typeface="Cabin"/>
              </a:rPr>
              <a:t>Trabajo grupal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1" name="Google Shape;1581;g2ba857a6522_0_19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7860" y="2991057"/>
            <a:ext cx="1114490" cy="1044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2" name="Google Shape;1582;g2ba857a6522_0_1930" descr="Icono Presentación en Charts and diagrams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5171" y="4596357"/>
            <a:ext cx="1114490" cy="1114490"/>
          </a:xfrm>
          <a:prstGeom prst="rect">
            <a:avLst/>
          </a:prstGeom>
          <a:noFill/>
          <a:ln>
            <a:noFill/>
          </a:ln>
        </p:spPr>
      </p:pic>
      <p:sp>
        <p:nvSpPr>
          <p:cNvPr id="1583" name="Google Shape;1583;g2ba857a6522_0_1930"/>
          <p:cNvSpPr txBox="1"/>
          <p:nvPr/>
        </p:nvSpPr>
        <p:spPr>
          <a:xfrm>
            <a:off x="3393405" y="3473624"/>
            <a:ext cx="12606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 sz="1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Bitácora EA2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ES" dirty="0">
              <a:latin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Cabin"/>
                <a:ea typeface="Arial"/>
                <a:cs typeface="Arial"/>
                <a:sym typeface="Cabin"/>
              </a:rPr>
              <a:t>P</a:t>
            </a:r>
            <a:r>
              <a:rPr lang="es-CL" sz="1400" b="0" i="0" u="none" strike="noStrike" cap="none" dirty="0">
                <a:solidFill>
                  <a:srgbClr val="000000"/>
                </a:solidFill>
                <a:latin typeface="Cabin"/>
                <a:ea typeface="Arial"/>
                <a:cs typeface="Arial"/>
                <a:sym typeface="Cabin"/>
              </a:rPr>
              <a:t>postulación concurso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Google Shape;1584;g2ba857a6522_0_1930"/>
          <p:cNvSpPr txBox="1"/>
          <p:nvPr/>
        </p:nvSpPr>
        <p:spPr>
          <a:xfrm>
            <a:off x="3329493" y="5021829"/>
            <a:ext cx="1260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 sz="14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Presentación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5" name="Google Shape;1585;g2ba857a6522_0_1930"/>
          <p:cNvSpPr txBox="1"/>
          <p:nvPr/>
        </p:nvSpPr>
        <p:spPr>
          <a:xfrm>
            <a:off x="4" y="7275300"/>
            <a:ext cx="100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PONDERACIÓN DE UN 50% DE QUIZ INDIVIDUAL Y UN 50% DE TRABAJO GRUPAL.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6" name="Google Shape;1586;g2ba857a6522_0_1930"/>
          <p:cNvSpPr txBox="1"/>
          <p:nvPr/>
        </p:nvSpPr>
        <p:spPr>
          <a:xfrm>
            <a:off x="6100214" y="3844070"/>
            <a:ext cx="14436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L" sz="2000" b="0" i="0" u="none" strike="noStrike" cap="none" dirty="0">
                <a:solidFill>
                  <a:srgbClr val="000000"/>
                </a:solidFill>
                <a:highlight>
                  <a:srgbClr val="F0EF6C"/>
                </a:highlight>
                <a:latin typeface="Cabin"/>
                <a:ea typeface="Cabin"/>
                <a:cs typeface="Cabin"/>
                <a:sym typeface="Cabin"/>
              </a:rPr>
              <a:t>Quiz  Individual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s-ES" sz="2000" dirty="0">
              <a:highlight>
                <a:srgbClr val="F0EF6C"/>
              </a:highlight>
              <a:latin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7" name="Google Shape;1587;g2ba857a6522_0_1930"/>
          <p:cNvCxnSpPr/>
          <p:nvPr/>
        </p:nvCxnSpPr>
        <p:spPr>
          <a:xfrm>
            <a:off x="7347907" y="4350942"/>
            <a:ext cx="433800" cy="0"/>
          </a:xfrm>
          <a:prstGeom prst="straightConnector1">
            <a:avLst/>
          </a:prstGeom>
          <a:noFill/>
          <a:ln w="57150" cap="flat" cmpd="sng">
            <a:solidFill>
              <a:srgbClr val="3A484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588" name="Google Shape;1588;g2ba857a6522_0_1930" descr="https://lh7-us.googleusercontent.com/eGoVSBdyTVfxCyQe0XKzShgW25PgI9bL9ZOjUPJv1OwBjj1i7jBAS6wOY5PiHtr1ZqsUoKgeIl_RGcq7JCOBDfFHUGgw_Nvnu0CqEiZFCNkuqY_DrVUG-HiuMzNv48_LTVg-X0i3neSiFg=s20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77447" y="3920751"/>
            <a:ext cx="889250" cy="10527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9" name="Google Shape;1589;g2ba857a6522_0_1930"/>
          <p:cNvCxnSpPr/>
          <p:nvPr/>
        </p:nvCxnSpPr>
        <p:spPr>
          <a:xfrm>
            <a:off x="5022000" y="2713300"/>
            <a:ext cx="0" cy="34677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590" name="Google Shape;1590;g2ba857a6522_0_19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5300" y="398100"/>
            <a:ext cx="2114924" cy="5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ba857a6522_0_1957"/>
          <p:cNvSpPr txBox="1"/>
          <p:nvPr/>
        </p:nvSpPr>
        <p:spPr>
          <a:xfrm>
            <a:off x="1417463" y="625475"/>
            <a:ext cx="7050900" cy="3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7916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6700" b="1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ÉXITO!</a:t>
            </a:r>
            <a:endParaRPr sz="6700" b="1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1633" name="Google Shape;1633;g2ba857a6522_0_19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7256" y="3465817"/>
            <a:ext cx="2291288" cy="27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2ba857a6522_0_1611"/>
          <p:cNvSpPr txBox="1">
            <a:spLocks noGrp="1"/>
          </p:cNvSpPr>
          <p:nvPr>
            <p:ph type="subTitle" idx="1"/>
          </p:nvPr>
        </p:nvSpPr>
        <p:spPr>
          <a:xfrm>
            <a:off x="4006286" y="7868809"/>
            <a:ext cx="15432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</a:pPr>
            <a:endParaRPr/>
          </a:p>
        </p:txBody>
      </p:sp>
      <p:sp>
        <p:nvSpPr>
          <p:cNvPr id="1214" name="Google Shape;1214;g2ba857a6522_0_1611"/>
          <p:cNvSpPr txBox="1"/>
          <p:nvPr/>
        </p:nvSpPr>
        <p:spPr>
          <a:xfrm>
            <a:off x="11" y="1485354"/>
            <a:ext cx="10044000" cy="16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50650" rIns="101350" bIns="5065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es-CL" sz="3500" b="1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Recordemos... </a:t>
            </a:r>
            <a:endParaRPr sz="3500" b="1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1215" name="Google Shape;1215;g2ba857a6522_0_16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9157" y="5568923"/>
            <a:ext cx="1418259" cy="1274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6" name="Google Shape;1216;g2ba857a6522_0_16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9463" y="2917906"/>
            <a:ext cx="2486148" cy="2516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7" name="Google Shape;1217;g2ba857a6522_0_16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5300" y="398100"/>
            <a:ext cx="2114924" cy="5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2ba857a6522_0_1647"/>
          <p:cNvSpPr/>
          <p:nvPr/>
        </p:nvSpPr>
        <p:spPr>
          <a:xfrm>
            <a:off x="746687" y="2650602"/>
            <a:ext cx="5643900" cy="3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50650" rIns="101350" bIns="506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-CL" sz="31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OBJETIVO DE LA SESIÓN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L" sz="2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Plantear un experimento real para validar la hipótesis.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L" sz="2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Realizar un experimento en terreno.</a:t>
            </a:r>
            <a:endParaRPr sz="22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58" name="Google Shape;1258;g2ba857a6522_0_1647"/>
          <p:cNvSpPr txBox="1">
            <a:spLocks noGrp="1"/>
          </p:cNvSpPr>
          <p:nvPr>
            <p:ph type="subTitle" idx="1"/>
          </p:nvPr>
        </p:nvSpPr>
        <p:spPr>
          <a:xfrm>
            <a:off x="4006286" y="7868809"/>
            <a:ext cx="15432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</a:pPr>
            <a:endParaRPr/>
          </a:p>
        </p:txBody>
      </p:sp>
      <p:pic>
        <p:nvPicPr>
          <p:cNvPr id="1259" name="Google Shape;1259;g2ba857a6522_0_16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8970" y="3023116"/>
            <a:ext cx="2428343" cy="2485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0" name="Google Shape;1260;g2ba857a6522_0_16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300" y="398100"/>
            <a:ext cx="2114924" cy="5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2ba857a6522_0_1653"/>
          <p:cNvSpPr txBox="1"/>
          <p:nvPr/>
        </p:nvSpPr>
        <p:spPr>
          <a:xfrm>
            <a:off x="204911" y="1186927"/>
            <a:ext cx="9155400" cy="8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chemeClr val="dk2"/>
              </a:buClr>
              <a:buSzPts val="3100"/>
              <a:buFont typeface="Arial"/>
              <a:buNone/>
            </a:pPr>
            <a:r>
              <a:rPr lang="es-CL" sz="2700" b="1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EXPERIMENTANDO CON LA SOLUCIÓN </a:t>
            </a:r>
            <a:endParaRPr sz="2700" b="1" i="0" u="none" strike="noStrike" cap="none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266" name="Google Shape;1266;g2ba857a6522_0_1653"/>
          <p:cNvSpPr/>
          <p:nvPr/>
        </p:nvSpPr>
        <p:spPr>
          <a:xfrm>
            <a:off x="1082674" y="2901909"/>
            <a:ext cx="4026300" cy="20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50650" rIns="101350" bIns="506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r>
              <a:rPr lang="es-CL" sz="2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El emprendimiento consiste en experimentar, intentar algo, ver cuáles son los resultados,</a:t>
            </a:r>
            <a:endParaRPr sz="22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None/>
            </a:pPr>
            <a:r>
              <a:rPr lang="es-CL" sz="2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aprender de los resultados y luego intentarlo de nuevo.</a:t>
            </a:r>
            <a:endParaRPr sz="22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7" name="Google Shape;1267;g2ba857a6522_0_1653" descr="Jeff bezos sin fondo | PNG Pl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2979" y="2227268"/>
            <a:ext cx="3027308" cy="4450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8" name="Google Shape;1268;g2ba857a6522_0_16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6032" y="5082183"/>
            <a:ext cx="2932035" cy="1019595"/>
          </a:xfrm>
          <a:prstGeom prst="rect">
            <a:avLst/>
          </a:prstGeom>
          <a:noFill/>
          <a:ln>
            <a:noFill/>
          </a:ln>
        </p:spPr>
      </p:pic>
      <p:sp>
        <p:nvSpPr>
          <p:cNvPr id="1269" name="Google Shape;1269;g2ba857a6522_0_1653"/>
          <p:cNvSpPr txBox="1"/>
          <p:nvPr/>
        </p:nvSpPr>
        <p:spPr>
          <a:xfrm>
            <a:off x="683693" y="6453178"/>
            <a:ext cx="50373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50650" rIns="101350" bIns="506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Fundador de Amazon.com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0" name="Google Shape;1270;g2ba857a6522_0_16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5300" y="398100"/>
            <a:ext cx="2114924" cy="5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E1D2"/>
        </a:solidFill>
        <a:effectLst/>
      </p:bgPr>
    </p:bg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2ba857a6522_0_1661"/>
          <p:cNvSpPr/>
          <p:nvPr/>
        </p:nvSpPr>
        <p:spPr>
          <a:xfrm>
            <a:off x="33075" y="16550"/>
            <a:ext cx="10011000" cy="77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g2ba857a6522_0_1661"/>
          <p:cNvSpPr txBox="1"/>
          <p:nvPr/>
        </p:nvSpPr>
        <p:spPr>
          <a:xfrm>
            <a:off x="291012" y="398225"/>
            <a:ext cx="89037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</a:pPr>
            <a:r>
              <a:rPr lang="es-CL" sz="2700" b="1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ACERCA DE LA EXPERIMENTACIÓN…</a:t>
            </a:r>
            <a:endParaRPr sz="2700" b="1" i="0" u="none" strike="noStrike" cap="none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</a:pPr>
            <a:endParaRPr sz="2700" b="1" i="0" u="none" strike="noStrike" cap="none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</a:pPr>
            <a:endParaRPr sz="2700" b="1" i="0" u="none" strike="noStrike" cap="none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</a:pPr>
            <a:endParaRPr sz="2700" b="1" i="0" u="none" strike="noStrike" cap="none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</a:pPr>
            <a:endParaRPr sz="2700" b="1" i="0" u="none" strike="noStrike" cap="none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277" name="Google Shape;1277;g2ba857a6522_0_1661"/>
          <p:cNvSpPr txBox="1"/>
          <p:nvPr/>
        </p:nvSpPr>
        <p:spPr>
          <a:xfrm>
            <a:off x="398738" y="5645566"/>
            <a:ext cx="6758700" cy="14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50650" rIns="101350" bIns="506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De manera individual, revisar GUÍA DEL ESTUDIANTE págs. 32,33 y 34. </a:t>
            </a:r>
            <a:endParaRPr sz="18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Luego, compartir en plenario lo aprendido en la tabla. </a:t>
            </a:r>
            <a:endParaRPr sz="18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Tiempo 10 minutos</a:t>
            </a:r>
            <a:endParaRPr sz="18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1278" name="Google Shape;1278;g2ba857a6522_0_1661"/>
          <p:cNvGraphicFramePr/>
          <p:nvPr/>
        </p:nvGraphicFramePr>
        <p:xfrm>
          <a:off x="398738" y="1618825"/>
          <a:ext cx="8796075" cy="3648785"/>
        </p:xfrm>
        <a:graphic>
          <a:graphicData uri="http://schemas.openxmlformats.org/drawingml/2006/table">
            <a:tbl>
              <a:tblPr>
                <a:noFill/>
                <a:tableStyleId>{B38A3FFF-AA4F-47F4-87D7-51A0DCEEA71D}</a:tableStyleId>
              </a:tblPr>
              <a:tblGrid>
                <a:gridCol w="29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5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b="0" i="0" u="none" strike="noStrike" cap="none">
                          <a:solidFill>
                            <a:srgbClr val="3B3B3B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¿QUE ES LA EXPERIMENTACIÓN?</a:t>
                      </a:r>
                      <a:endParaRPr sz="1800" b="0" i="0" u="none" strike="noStrike" cap="none">
                        <a:solidFill>
                          <a:srgbClr val="3B3B3B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100450" marR="100450" marT="51600" marB="516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b="0" i="0" u="none" strike="noStrike" cap="none">
                          <a:solidFill>
                            <a:srgbClr val="3B3B3B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¿CUALES SON SUS ETAPAS?</a:t>
                      </a:r>
                      <a:endParaRPr sz="1800" b="0" i="0" u="none" strike="noStrike" cap="none">
                        <a:solidFill>
                          <a:srgbClr val="3B3B3B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100450" marR="100450" marT="51600" marB="516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b="0" i="0" u="none" strike="noStrike" cap="none">
                          <a:solidFill>
                            <a:srgbClr val="3B3B3B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¿Qué ES LA METODOLOGÍA LEAN STARTUP</a:t>
                      </a:r>
                      <a:endParaRPr sz="1800" b="0" i="0" u="none" strike="noStrike" cap="none">
                        <a:solidFill>
                          <a:srgbClr val="3B3B3B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100450" marR="100450" marT="51600" marB="516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100450" marR="100450" marT="51600" marB="516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100450" marR="100450" marT="51600" marB="516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100450" marR="100450" marT="51600" marB="516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79" name="Google Shape;1279;g2ba857a6522_0_1661"/>
          <p:cNvPicPr preferRelativeResize="0"/>
          <p:nvPr/>
        </p:nvPicPr>
        <p:blipFill rotWithShape="1">
          <a:blip r:embed="rId3">
            <a:alphaModFix/>
          </a:blip>
          <a:srcRect l="20739" t="9979" r="20920" b="6022"/>
          <a:stretch/>
        </p:blipFill>
        <p:spPr>
          <a:xfrm>
            <a:off x="7373390" y="5402839"/>
            <a:ext cx="2481459" cy="20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2ba857a6522_0_1668"/>
          <p:cNvSpPr txBox="1">
            <a:spLocks noGrp="1"/>
          </p:cNvSpPr>
          <p:nvPr>
            <p:ph type="subTitle" idx="1"/>
          </p:nvPr>
        </p:nvSpPr>
        <p:spPr>
          <a:xfrm>
            <a:off x="4006286" y="7868809"/>
            <a:ext cx="15432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</a:pPr>
            <a:endParaRPr/>
          </a:p>
        </p:txBody>
      </p:sp>
      <p:sp>
        <p:nvSpPr>
          <p:cNvPr id="1285" name="Google Shape;1285;g2ba857a6522_0_1668"/>
          <p:cNvSpPr txBox="1"/>
          <p:nvPr/>
        </p:nvSpPr>
        <p:spPr>
          <a:xfrm>
            <a:off x="136534" y="1177402"/>
            <a:ext cx="95193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s-CL" sz="2700" b="1" i="0" u="none" strike="noStrike" cap="none">
                <a:solidFill>
                  <a:srgbClr val="9B9B9B"/>
                </a:solidFill>
                <a:latin typeface="Arvo"/>
                <a:ea typeface="Arvo"/>
                <a:cs typeface="Arvo"/>
                <a:sym typeface="Arvo"/>
              </a:rPr>
              <a:t>ETAPAS DE LA </a:t>
            </a:r>
            <a:r>
              <a:rPr lang="es-CL" sz="2700" b="1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EXPERIMENTACIÓN</a:t>
            </a:r>
            <a:endParaRPr sz="2700" b="1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1286" name="Google Shape;1286;g2ba857a6522_0_16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808" y="4728563"/>
            <a:ext cx="2984329" cy="2879411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g2ba857a6522_0_1668"/>
          <p:cNvSpPr/>
          <p:nvPr/>
        </p:nvSpPr>
        <p:spPr>
          <a:xfrm>
            <a:off x="297155" y="2215154"/>
            <a:ext cx="880800" cy="905100"/>
          </a:xfrm>
          <a:prstGeom prst="ellipse">
            <a:avLst/>
          </a:prstGeom>
          <a:solidFill>
            <a:srgbClr val="AFE380"/>
          </a:solidFill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g2ba857a6522_0_1668"/>
          <p:cNvSpPr/>
          <p:nvPr/>
        </p:nvSpPr>
        <p:spPr>
          <a:xfrm>
            <a:off x="2106328" y="3348212"/>
            <a:ext cx="880800" cy="905100"/>
          </a:xfrm>
          <a:prstGeom prst="ellipse">
            <a:avLst/>
          </a:prstGeom>
          <a:solidFill>
            <a:srgbClr val="AFE380"/>
          </a:solidFill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g2ba857a6522_0_1668"/>
          <p:cNvSpPr/>
          <p:nvPr/>
        </p:nvSpPr>
        <p:spPr>
          <a:xfrm>
            <a:off x="3826821" y="4384250"/>
            <a:ext cx="880800" cy="905100"/>
          </a:xfrm>
          <a:prstGeom prst="ellipse">
            <a:avLst/>
          </a:prstGeom>
          <a:solidFill>
            <a:srgbClr val="AFE380"/>
          </a:solidFill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g2ba857a6522_0_1668"/>
          <p:cNvSpPr/>
          <p:nvPr/>
        </p:nvSpPr>
        <p:spPr>
          <a:xfrm>
            <a:off x="5606066" y="5428535"/>
            <a:ext cx="880800" cy="905100"/>
          </a:xfrm>
          <a:prstGeom prst="ellipse">
            <a:avLst/>
          </a:prstGeom>
          <a:solidFill>
            <a:srgbClr val="AFE380"/>
          </a:solidFill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g2ba857a6522_0_1668"/>
          <p:cNvSpPr/>
          <p:nvPr/>
        </p:nvSpPr>
        <p:spPr>
          <a:xfrm>
            <a:off x="7227124" y="6414883"/>
            <a:ext cx="880800" cy="905100"/>
          </a:xfrm>
          <a:prstGeom prst="ellipse">
            <a:avLst/>
          </a:prstGeom>
          <a:solidFill>
            <a:srgbClr val="AFE380"/>
          </a:solidFill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g2ba857a6522_0_1668"/>
          <p:cNvSpPr txBox="1"/>
          <p:nvPr/>
        </p:nvSpPr>
        <p:spPr>
          <a:xfrm>
            <a:off x="406403" y="2441836"/>
            <a:ext cx="6624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1</a:t>
            </a:r>
            <a:endParaRPr sz="2400" b="1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293" name="Google Shape;1293;g2ba857a6522_0_1668"/>
          <p:cNvSpPr txBox="1"/>
          <p:nvPr/>
        </p:nvSpPr>
        <p:spPr>
          <a:xfrm>
            <a:off x="2215563" y="3574907"/>
            <a:ext cx="6624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2</a:t>
            </a:r>
            <a:endParaRPr sz="2400" b="1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294" name="Google Shape;1294;g2ba857a6522_0_1668"/>
          <p:cNvSpPr txBox="1"/>
          <p:nvPr/>
        </p:nvSpPr>
        <p:spPr>
          <a:xfrm>
            <a:off x="3936062" y="4610930"/>
            <a:ext cx="6624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3</a:t>
            </a:r>
            <a:endParaRPr sz="2400" b="1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295" name="Google Shape;1295;g2ba857a6522_0_1668"/>
          <p:cNvSpPr txBox="1"/>
          <p:nvPr/>
        </p:nvSpPr>
        <p:spPr>
          <a:xfrm>
            <a:off x="5715300" y="5655222"/>
            <a:ext cx="6624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4</a:t>
            </a:r>
            <a:endParaRPr sz="2400" b="1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296" name="Google Shape;1296;g2ba857a6522_0_1668"/>
          <p:cNvSpPr txBox="1"/>
          <p:nvPr/>
        </p:nvSpPr>
        <p:spPr>
          <a:xfrm>
            <a:off x="7292875" y="6659000"/>
            <a:ext cx="6624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5</a:t>
            </a:r>
            <a:endParaRPr sz="2400" b="1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297" name="Google Shape;1297;g2ba857a6522_0_1668"/>
          <p:cNvSpPr txBox="1"/>
          <p:nvPr/>
        </p:nvSpPr>
        <p:spPr>
          <a:xfrm>
            <a:off x="1269271" y="2285581"/>
            <a:ext cx="2065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1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Formular </a:t>
            </a:r>
            <a:endParaRPr sz="1800" b="1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1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una hipótesis</a:t>
            </a:r>
            <a:endParaRPr sz="1800" b="1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98" name="Google Shape;1298;g2ba857a6522_0_1668"/>
          <p:cNvSpPr txBox="1"/>
          <p:nvPr/>
        </p:nvSpPr>
        <p:spPr>
          <a:xfrm>
            <a:off x="3076426" y="3452114"/>
            <a:ext cx="2065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1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Diseño del</a:t>
            </a:r>
            <a:endParaRPr sz="1800" b="1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1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experimento</a:t>
            </a:r>
            <a:endParaRPr sz="1800" b="1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99" name="Google Shape;1299;g2ba857a6522_0_1668"/>
          <p:cNvSpPr txBox="1"/>
          <p:nvPr/>
        </p:nvSpPr>
        <p:spPr>
          <a:xfrm>
            <a:off x="4744201" y="4482833"/>
            <a:ext cx="2065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1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Métricas</a:t>
            </a:r>
            <a:endParaRPr sz="1800" b="1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1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Criterio de éxito</a:t>
            </a:r>
            <a:endParaRPr sz="1800" b="1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00" name="Google Shape;1300;g2ba857a6522_0_1668"/>
          <p:cNvSpPr txBox="1"/>
          <p:nvPr/>
        </p:nvSpPr>
        <p:spPr>
          <a:xfrm>
            <a:off x="6545023" y="5629603"/>
            <a:ext cx="20655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1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Resultados</a:t>
            </a:r>
            <a:endParaRPr sz="1800" b="1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01" name="Google Shape;1301;g2ba857a6522_0_1668"/>
          <p:cNvSpPr txBox="1"/>
          <p:nvPr/>
        </p:nvSpPr>
        <p:spPr>
          <a:xfrm>
            <a:off x="8221183" y="6624126"/>
            <a:ext cx="15300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1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Conclusiones</a:t>
            </a:r>
            <a:endParaRPr sz="1800" b="1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302" name="Google Shape;1302;g2ba857a6522_0_16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300" y="398100"/>
            <a:ext cx="2114924" cy="5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2ba857a6522_0_1689"/>
          <p:cNvSpPr txBox="1">
            <a:spLocks noGrp="1"/>
          </p:cNvSpPr>
          <p:nvPr>
            <p:ph type="subTitle" idx="1"/>
          </p:nvPr>
        </p:nvSpPr>
        <p:spPr>
          <a:xfrm>
            <a:off x="4400606" y="8880808"/>
            <a:ext cx="16950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</a:pPr>
            <a:endParaRPr/>
          </a:p>
        </p:txBody>
      </p:sp>
      <p:sp>
        <p:nvSpPr>
          <p:cNvPr id="1308" name="Google Shape;1308;g2ba857a6522_0_1689"/>
          <p:cNvSpPr txBox="1"/>
          <p:nvPr/>
        </p:nvSpPr>
        <p:spPr>
          <a:xfrm>
            <a:off x="168663" y="1242683"/>
            <a:ext cx="39369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highlight>
                  <a:srgbClr val="58D091"/>
                </a:highlight>
                <a:latin typeface="Cabin"/>
                <a:ea typeface="Cabin"/>
                <a:cs typeface="Cabin"/>
                <a:sym typeface="Cabin"/>
              </a:rPr>
              <a:t>HIPÓTESIS </a:t>
            </a:r>
            <a:r>
              <a:rPr lang="es-CL" sz="1600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(creemos que…)</a:t>
            </a:r>
            <a:endParaRPr sz="16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09" name="Google Shape;1309;g2ba857a6522_0_1689"/>
          <p:cNvSpPr/>
          <p:nvPr/>
        </p:nvSpPr>
        <p:spPr>
          <a:xfrm>
            <a:off x="271310" y="1602287"/>
            <a:ext cx="9558300" cy="824400"/>
          </a:xfrm>
          <a:prstGeom prst="rect">
            <a:avLst/>
          </a:prstGeom>
          <a:solidFill>
            <a:srgbClr val="58D091">
              <a:alpha val="2235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g2ba857a6522_0_1689"/>
          <p:cNvSpPr txBox="1"/>
          <p:nvPr/>
        </p:nvSpPr>
        <p:spPr>
          <a:xfrm>
            <a:off x="168663" y="2524839"/>
            <a:ext cx="56388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highlight>
                  <a:srgbClr val="58D091"/>
                </a:highlight>
                <a:latin typeface="Cabin"/>
                <a:ea typeface="Cabin"/>
                <a:cs typeface="Cabin"/>
                <a:sym typeface="Cabin"/>
              </a:rPr>
              <a:t>DISEÑO DEL EXPERIMENTO</a:t>
            </a:r>
            <a:r>
              <a:rPr lang="es-CL" sz="1600" b="0" i="1" u="none" strike="noStrike" cap="none">
                <a:solidFill>
                  <a:srgbClr val="000000"/>
                </a:solidFill>
                <a:highlight>
                  <a:srgbClr val="58D091"/>
                </a:highlight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s-CL" sz="1600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(Para verificarlo haremos…)</a:t>
            </a:r>
            <a:endParaRPr sz="16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11" name="Google Shape;1311;g2ba857a6522_0_1689"/>
          <p:cNvSpPr/>
          <p:nvPr/>
        </p:nvSpPr>
        <p:spPr>
          <a:xfrm>
            <a:off x="271310" y="2884434"/>
            <a:ext cx="9558300" cy="824400"/>
          </a:xfrm>
          <a:prstGeom prst="rect">
            <a:avLst/>
          </a:prstGeom>
          <a:solidFill>
            <a:srgbClr val="58D091">
              <a:alpha val="2235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g2ba857a6522_0_1689"/>
          <p:cNvSpPr txBox="1"/>
          <p:nvPr/>
        </p:nvSpPr>
        <p:spPr>
          <a:xfrm>
            <a:off x="168663" y="3806967"/>
            <a:ext cx="44181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highlight>
                  <a:srgbClr val="58D091"/>
                </a:highlight>
                <a:latin typeface="Cabin"/>
                <a:ea typeface="Cabin"/>
                <a:cs typeface="Cabin"/>
                <a:sym typeface="Cabin"/>
              </a:rPr>
              <a:t>MÉTRICA</a:t>
            </a:r>
            <a:r>
              <a:rPr lang="es-CL" sz="1600" b="1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s-CL" sz="1600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(lo que esperamos que ocurra es…)</a:t>
            </a:r>
            <a:endParaRPr sz="16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13" name="Google Shape;1313;g2ba857a6522_0_1689"/>
          <p:cNvSpPr/>
          <p:nvPr/>
        </p:nvSpPr>
        <p:spPr>
          <a:xfrm>
            <a:off x="271310" y="4166581"/>
            <a:ext cx="9558300" cy="824400"/>
          </a:xfrm>
          <a:prstGeom prst="rect">
            <a:avLst/>
          </a:prstGeom>
          <a:solidFill>
            <a:srgbClr val="58D091">
              <a:alpha val="2235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g2ba857a6522_0_1689"/>
          <p:cNvSpPr txBox="1"/>
          <p:nvPr/>
        </p:nvSpPr>
        <p:spPr>
          <a:xfrm>
            <a:off x="168663" y="5089123"/>
            <a:ext cx="46830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highlight>
                  <a:srgbClr val="58D091"/>
                </a:highlight>
                <a:latin typeface="Cabin"/>
                <a:ea typeface="Cabin"/>
                <a:cs typeface="Cabin"/>
                <a:sym typeface="Cabin"/>
              </a:rPr>
              <a:t>RESULTADO</a:t>
            </a:r>
            <a:r>
              <a:rPr lang="es-CL" sz="1600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(se valida o no lo que creíamos…)</a:t>
            </a:r>
            <a:endParaRPr sz="16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15" name="Google Shape;1315;g2ba857a6522_0_1689"/>
          <p:cNvSpPr/>
          <p:nvPr/>
        </p:nvSpPr>
        <p:spPr>
          <a:xfrm>
            <a:off x="271310" y="5448728"/>
            <a:ext cx="9558300" cy="824400"/>
          </a:xfrm>
          <a:prstGeom prst="rect">
            <a:avLst/>
          </a:prstGeom>
          <a:solidFill>
            <a:srgbClr val="58D091">
              <a:alpha val="2235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16" name="Google Shape;1316;g2ba857a6522_0_1689"/>
          <p:cNvSpPr txBox="1"/>
          <p:nvPr/>
        </p:nvSpPr>
        <p:spPr>
          <a:xfrm>
            <a:off x="168663" y="6371269"/>
            <a:ext cx="39369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highlight>
                  <a:srgbClr val="58D091"/>
                </a:highlight>
                <a:latin typeface="Cabin"/>
                <a:ea typeface="Cabin"/>
                <a:cs typeface="Cabin"/>
                <a:sym typeface="Cabin"/>
              </a:rPr>
              <a:t>CONCLUSIONES</a:t>
            </a:r>
            <a:r>
              <a:rPr lang="es-CL" sz="1600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(lo que aprendimos fue…)</a:t>
            </a:r>
            <a:endParaRPr sz="16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17" name="Google Shape;1317;g2ba857a6522_0_1689"/>
          <p:cNvSpPr/>
          <p:nvPr/>
        </p:nvSpPr>
        <p:spPr>
          <a:xfrm>
            <a:off x="271310" y="6730875"/>
            <a:ext cx="9558300" cy="824400"/>
          </a:xfrm>
          <a:prstGeom prst="rect">
            <a:avLst/>
          </a:prstGeom>
          <a:solidFill>
            <a:srgbClr val="58D091">
              <a:alpha val="2235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g2ba857a6522_0_1689"/>
          <p:cNvSpPr txBox="1"/>
          <p:nvPr/>
        </p:nvSpPr>
        <p:spPr>
          <a:xfrm>
            <a:off x="172865" y="410561"/>
            <a:ext cx="81990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chemeClr val="dk2"/>
              </a:buClr>
              <a:buSzPts val="3100"/>
              <a:buFont typeface="Arial"/>
              <a:buNone/>
            </a:pPr>
            <a:r>
              <a:rPr lang="es-CL" sz="2400" b="1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EXPERIMENTANDO CON LA SOLUCIÓN</a:t>
            </a:r>
            <a:endParaRPr sz="16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2ba857a6522_0_1704"/>
          <p:cNvSpPr txBox="1">
            <a:spLocks noGrp="1"/>
          </p:cNvSpPr>
          <p:nvPr>
            <p:ph type="subTitle" idx="1"/>
          </p:nvPr>
        </p:nvSpPr>
        <p:spPr>
          <a:xfrm>
            <a:off x="4400606" y="8880808"/>
            <a:ext cx="16950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</a:pPr>
            <a:endParaRPr/>
          </a:p>
        </p:txBody>
      </p:sp>
      <p:sp>
        <p:nvSpPr>
          <p:cNvPr id="1324" name="Google Shape;1324;g2ba857a6522_0_1704"/>
          <p:cNvSpPr txBox="1"/>
          <p:nvPr/>
        </p:nvSpPr>
        <p:spPr>
          <a:xfrm>
            <a:off x="283201" y="348846"/>
            <a:ext cx="81990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i="0" u="none" strike="noStrike" cap="none">
                <a:solidFill>
                  <a:srgbClr val="3B3B3B"/>
                </a:solidFill>
                <a:highlight>
                  <a:srgbClr val="C4E1D2"/>
                </a:highlight>
                <a:latin typeface="Arvo"/>
                <a:ea typeface="Arvo"/>
                <a:cs typeface="Arvo"/>
                <a:sym typeface="Arvo"/>
              </a:rPr>
              <a:t>EJEMPLO</a:t>
            </a:r>
            <a:r>
              <a:rPr lang="es-CL" sz="27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 </a:t>
            </a:r>
            <a:r>
              <a:rPr lang="es-CL" sz="2400" b="1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EXPERIMENTACIÓN</a:t>
            </a:r>
            <a:endParaRPr sz="16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325" name="Google Shape;1325;g2ba857a6522_0_1704"/>
          <p:cNvSpPr txBox="1"/>
          <p:nvPr/>
        </p:nvSpPr>
        <p:spPr>
          <a:xfrm>
            <a:off x="283201" y="1128021"/>
            <a:ext cx="38199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HIPÓTESIS </a:t>
            </a:r>
            <a:r>
              <a:rPr lang="es-CL" sz="1600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(creemos que…)</a:t>
            </a:r>
            <a:endParaRPr sz="16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26" name="Google Shape;1326;g2ba857a6522_0_1704"/>
          <p:cNvSpPr/>
          <p:nvPr/>
        </p:nvSpPr>
        <p:spPr>
          <a:xfrm>
            <a:off x="382802" y="1486075"/>
            <a:ext cx="9274500" cy="367500"/>
          </a:xfrm>
          <a:prstGeom prst="rect">
            <a:avLst/>
          </a:prstGeom>
          <a:solidFill>
            <a:srgbClr val="C4E1D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600" b="0" i="0" u="none" strike="noStrike" cap="none">
                <a:solidFill>
                  <a:srgbClr val="000000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Creemos que las personas con discapacidad motora se interesarán en usar nuestra prótesis. </a:t>
            </a:r>
            <a:endParaRPr sz="1600" b="0" i="0" u="none" strike="noStrike" cap="none">
              <a:solidFill>
                <a:srgbClr val="000000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27" name="Google Shape;1327;g2ba857a6522_0_1704"/>
          <p:cNvSpPr txBox="1"/>
          <p:nvPr/>
        </p:nvSpPr>
        <p:spPr>
          <a:xfrm>
            <a:off x="283201" y="1810742"/>
            <a:ext cx="54714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DISEÑO DEL EXPERIMENTO</a:t>
            </a:r>
            <a:r>
              <a:rPr lang="es-CL" sz="1600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(Para verificarlo haremos…)</a:t>
            </a:r>
            <a:endParaRPr sz="16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28" name="Google Shape;1328;g2ba857a6522_0_1704"/>
          <p:cNvSpPr/>
          <p:nvPr/>
        </p:nvSpPr>
        <p:spPr>
          <a:xfrm>
            <a:off x="382802" y="2178127"/>
            <a:ext cx="9274500" cy="1824300"/>
          </a:xfrm>
          <a:prstGeom prst="rect">
            <a:avLst/>
          </a:prstGeom>
          <a:solidFill>
            <a:srgbClr val="C4E1D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0" i="0" u="none" strike="noStrike" cap="none">
                <a:solidFill>
                  <a:srgbClr val="000000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Para verificar lo anterior llevaremos a cabo la siguiente prueba.</a:t>
            </a:r>
            <a:endParaRPr sz="1600" b="0" i="0" u="none" strike="noStrike" cap="none">
              <a:solidFill>
                <a:srgbClr val="000000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ALTERNATIVA A</a:t>
            </a:r>
            <a:r>
              <a:rPr lang="es-CL" sz="1600" b="0" i="0" u="none" strike="noStrike" cap="none">
                <a:solidFill>
                  <a:srgbClr val="000000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: Realizar 5 entrevistas mostrando el prototipo a personas con discapacidad motora para ver si estarían dispuestas a usarlo. </a:t>
            </a:r>
            <a:endParaRPr sz="1600" b="0" i="0" u="none" strike="noStrike" cap="none">
              <a:solidFill>
                <a:srgbClr val="000000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ALTERNATIVA B</a:t>
            </a:r>
            <a:r>
              <a:rPr lang="es-CL" sz="1600" b="0" i="0" u="none" strike="noStrike" cap="none">
                <a:solidFill>
                  <a:srgbClr val="000000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: Realizar 5 entrevistas mostrando el prototipo a personas expertas en el tema de la discapacidad motora (kinesiólogos, otros) </a:t>
            </a:r>
            <a:endParaRPr sz="1600" b="0" i="0" u="none" strike="noStrike" cap="none">
              <a:solidFill>
                <a:srgbClr val="000000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29" name="Google Shape;1329;g2ba857a6522_0_1704"/>
          <p:cNvSpPr txBox="1"/>
          <p:nvPr/>
        </p:nvSpPr>
        <p:spPr>
          <a:xfrm>
            <a:off x="283201" y="3941492"/>
            <a:ext cx="42867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MÉTRICA </a:t>
            </a:r>
            <a:r>
              <a:rPr lang="es-CL" sz="1600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(lo que esperamos que ocurra es…)</a:t>
            </a:r>
            <a:endParaRPr sz="16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30" name="Google Shape;1330;g2ba857a6522_0_1704"/>
          <p:cNvSpPr/>
          <p:nvPr/>
        </p:nvSpPr>
        <p:spPr>
          <a:xfrm>
            <a:off x="382802" y="4274941"/>
            <a:ext cx="9274500" cy="878400"/>
          </a:xfrm>
          <a:prstGeom prst="rect">
            <a:avLst/>
          </a:prstGeom>
          <a:solidFill>
            <a:srgbClr val="C4E1D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chemeClr val="dk1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Los datos que mediremos con el experimento son…</a:t>
            </a:r>
            <a:endParaRPr sz="1600" b="1" i="0" u="none" strike="noStrike" cap="none">
              <a:solidFill>
                <a:schemeClr val="dk1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0" i="0" u="none" strike="noStrike" cap="none">
                <a:solidFill>
                  <a:schemeClr val="dk1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Cantidad de personas que estarían interesads en usar el producto </a:t>
            </a:r>
            <a:endParaRPr sz="1600" b="0" i="0" u="none" strike="noStrike" cap="none">
              <a:solidFill>
                <a:schemeClr val="dk1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0" i="0" u="none" strike="noStrike" cap="none">
                <a:solidFill>
                  <a:schemeClr val="dk1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Criterio de éxito es: 4 de 5 personas entrevistadas estarían dispuestas a usarlo. </a:t>
            </a:r>
            <a:endParaRPr sz="1600" b="0" i="0" u="none" strike="noStrike" cap="none">
              <a:solidFill>
                <a:schemeClr val="dk1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31" name="Google Shape;1331;g2ba857a6522_0_1704"/>
          <p:cNvSpPr txBox="1"/>
          <p:nvPr/>
        </p:nvSpPr>
        <p:spPr>
          <a:xfrm>
            <a:off x="283201" y="5107128"/>
            <a:ext cx="45441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RESULTADO</a:t>
            </a:r>
            <a:r>
              <a:rPr lang="es-CL" sz="1600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(colocamos los resultados obtenidos)</a:t>
            </a:r>
            <a:endParaRPr sz="16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32" name="Google Shape;1332;g2ba857a6522_0_1704"/>
          <p:cNvSpPr/>
          <p:nvPr/>
        </p:nvSpPr>
        <p:spPr>
          <a:xfrm>
            <a:off x="382802" y="5465183"/>
            <a:ext cx="9274500" cy="607200"/>
          </a:xfrm>
          <a:prstGeom prst="rect">
            <a:avLst/>
          </a:prstGeom>
          <a:solidFill>
            <a:srgbClr val="C4E1D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CL" sz="1300" b="0" i="0" u="none" strike="noStrike" cap="none">
                <a:solidFill>
                  <a:schemeClr val="dk1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Finalmente realizamos 5 entrevistas, una a una persona con discapacidad y 4 a expertos. El resultado fue que 5 de 5 entrevistados se interesarían en usar la prótesis y/o la recomendarían. La hipótesis se ACEPTA. </a:t>
            </a:r>
            <a:endParaRPr sz="1300" b="0" i="0" u="none" strike="noStrike" cap="none">
              <a:solidFill>
                <a:schemeClr val="dk1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33" name="Google Shape;1333;g2ba857a6522_0_1704"/>
          <p:cNvSpPr txBox="1"/>
          <p:nvPr/>
        </p:nvSpPr>
        <p:spPr>
          <a:xfrm>
            <a:off x="283201" y="6046861"/>
            <a:ext cx="59094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350" tIns="101350" rIns="101350" bIns="1013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1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CONCLUSIONES</a:t>
            </a:r>
            <a:r>
              <a:rPr lang="es-CL" sz="1600" b="0" i="1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(reflexionamos en torno a los resultados)</a:t>
            </a:r>
            <a:endParaRPr sz="1600" b="0" i="1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34" name="Google Shape;1334;g2ba857a6522_0_1704"/>
          <p:cNvSpPr/>
          <p:nvPr/>
        </p:nvSpPr>
        <p:spPr>
          <a:xfrm>
            <a:off x="372657" y="6498530"/>
            <a:ext cx="9274500" cy="1029300"/>
          </a:xfrm>
          <a:prstGeom prst="rect">
            <a:avLst/>
          </a:prstGeom>
          <a:solidFill>
            <a:srgbClr val="C4E1D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CL" sz="1300" b="1" i="0" u="none" strike="noStrike" cap="none">
                <a:solidFill>
                  <a:schemeClr val="dk1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¿Qué aprendimos con el experimento? ¿Por qué las personas valoran o no la idea? </a:t>
            </a:r>
            <a:endParaRPr sz="1300" b="1" i="0" u="none" strike="noStrike" cap="none">
              <a:solidFill>
                <a:schemeClr val="dk1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CL" sz="1300" b="0" i="0" u="none" strike="noStrike" cap="none">
                <a:solidFill>
                  <a:schemeClr val="dk1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Las personas valoran la idea porque es una prótesis útil para la vida cotidiana y económica, estaría al alcance de todos, incluso se puede fabricar en la casa. </a:t>
            </a:r>
            <a:endParaRPr sz="1300" b="0" i="0" u="none" strike="noStrike" cap="none">
              <a:solidFill>
                <a:schemeClr val="dk1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CL" sz="1300" b="0" i="0" u="none" strike="noStrike" cap="none">
                <a:solidFill>
                  <a:schemeClr val="dk1"/>
                </a:solidFill>
                <a:highlight>
                  <a:srgbClr val="EBF58B"/>
                </a:highlight>
                <a:latin typeface="Cabin"/>
                <a:ea typeface="Cabin"/>
                <a:cs typeface="Cabin"/>
                <a:sym typeface="Cabin"/>
              </a:rPr>
              <a:t>Algunas sugerencias que nos dieron fue mejorar el mecanismo para sostener el objeto en la tapa, para que quede más firme. </a:t>
            </a:r>
            <a:endParaRPr sz="1300" b="0" i="0" u="none" strike="noStrike" cap="none">
              <a:solidFill>
                <a:schemeClr val="dk1"/>
              </a:solidFill>
              <a:highlight>
                <a:srgbClr val="EBF58B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35" name="Google Shape;1335;g2ba857a6522_0_1704"/>
          <p:cNvSpPr/>
          <p:nvPr/>
        </p:nvSpPr>
        <p:spPr>
          <a:xfrm>
            <a:off x="372793" y="5244730"/>
            <a:ext cx="9296100" cy="237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350" tIns="101350" rIns="101350" bIns="1013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24ddc22-0ba6-40e6-b8c5-bac8505fbea3" xsi:nil="true"/>
    <lcf76f155ced4ddcb4097134ff3c332f xmlns="98c3be56-881a-4563-8baf-71e8c4e814b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8A06B26220EBB4D9BE65A30CA11F66E" ma:contentTypeVersion="14" ma:contentTypeDescription="Crear nuevo documento." ma:contentTypeScope="" ma:versionID="4b52e62b611dcdf29f427296ee75b61c">
  <xsd:schema xmlns:xsd="http://www.w3.org/2001/XMLSchema" xmlns:xs="http://www.w3.org/2001/XMLSchema" xmlns:p="http://schemas.microsoft.com/office/2006/metadata/properties" xmlns:ns2="d24ddc22-0ba6-40e6-b8c5-bac8505fbea3" xmlns:ns3="98c3be56-881a-4563-8baf-71e8c4e814b5" targetNamespace="http://schemas.microsoft.com/office/2006/metadata/properties" ma:root="true" ma:fieldsID="72d9ba1f4c1c36462353d454b01c6533" ns2:_="" ns3:_="">
    <xsd:import namespace="d24ddc22-0ba6-40e6-b8c5-bac8505fbea3"/>
    <xsd:import namespace="98c3be56-881a-4563-8baf-71e8c4e814b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4ddc22-0ba6-40e6-b8c5-bac8505fbea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517a0cb-b9c9-4c2c-b2b4-e4ed7ab7aa15}" ma:internalName="TaxCatchAll" ma:showField="CatchAllData" ma:web="d24ddc22-0ba6-40e6-b8c5-bac8505fbe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c3be56-881a-4563-8baf-71e8c4e814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835F50-09BE-448E-B108-FD0D3FB0BE86}">
  <ds:schemaRefs>
    <ds:schemaRef ds:uri="http://purl.org/dc/elements/1.1/"/>
    <ds:schemaRef ds:uri="http://purl.org/dc/terms/"/>
    <ds:schemaRef ds:uri="http://www.w3.org/XML/1998/namespace"/>
    <ds:schemaRef ds:uri="d24ddc22-0ba6-40e6-b8c5-bac8505fbea3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98c3be56-881a-4563-8baf-71e8c4e814b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437C311-BEAE-488A-A3F9-81538B468F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333795-56CE-4171-A909-C717D92BCB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4ddc22-0ba6-40e6-b8c5-bac8505fbea3"/>
    <ds:schemaRef ds:uri="98c3be56-881a-4563-8baf-71e8c4e814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1528</Words>
  <Application>Microsoft Office PowerPoint</Application>
  <PresentationFormat>Personalizado</PresentationFormat>
  <Paragraphs>202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Arvo</vt:lpstr>
      <vt:lpstr>Arial</vt:lpstr>
      <vt:lpstr>Calibri</vt:lpstr>
      <vt:lpstr>Cabin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Adjuntar evidencia de entrevistas (audios, grabaciones o transcripción, fotografías).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Adjuntar evidencia de entrevistas (Grabaciones o fotografías)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Mirna Paiva J.</dc:creator>
  <cp:lastModifiedBy>Profesor Vina del Mar</cp:lastModifiedBy>
  <cp:revision>2</cp:revision>
  <dcterms:created xsi:type="dcterms:W3CDTF">2022-12-13T15:35:43Z</dcterms:created>
  <dcterms:modified xsi:type="dcterms:W3CDTF">2024-05-06T20:33:48Z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0x010100BFF81ADBDA01B0498A9FE80E49B43E6D</vt:lpwstr>
  </property>
</Properties>
</file>