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hIszXJPh4KPCiqvv/x/th7pg7U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5813e6341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5813e634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5813e6341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5813e634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5813e6341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5813e634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5813e6341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5813e634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5813e6341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5813e634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kaggle.com/mysarahmadbhat/ufo-sightings" TargetMode="External"/><Relationship Id="rId4" Type="http://schemas.openxmlformats.org/officeDocument/2006/relationships/hyperlink" Target="https://public.opendatasoft.com/explore/dataset/military-bases/table/?location=3,50.3716,39.55507&amp;basemap=jawg.streets" TargetMode="External"/><Relationship Id="rId5" Type="http://schemas.openxmlformats.org/officeDocument/2006/relationships/hyperlink" Target="https://worldpopulationreview.com/states/state-abbrevia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8301050" y="442925"/>
            <a:ext cx="36861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4000" u="none" cap="none" strike="noStrike">
                <a:solidFill>
                  <a:schemeClr val="lt1"/>
                </a:solidFill>
                <a:latin typeface="Calibri"/>
                <a:ea typeface="Calibri"/>
                <a:cs typeface="Calibri"/>
                <a:sym typeface="Calibri"/>
              </a:rPr>
              <a:t>EQUIPO N°1</a:t>
            </a:r>
            <a:endParaRPr/>
          </a:p>
        </p:txBody>
      </p:sp>
      <p:sp>
        <p:nvSpPr>
          <p:cNvPr id="85" name="Google Shape;85;p1"/>
          <p:cNvSpPr txBox="1"/>
          <p:nvPr/>
        </p:nvSpPr>
        <p:spPr>
          <a:xfrm>
            <a:off x="186910" y="5311122"/>
            <a:ext cx="3087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000">
                <a:solidFill>
                  <a:schemeClr val="lt1"/>
                </a:solidFill>
                <a:latin typeface="Calibri"/>
                <a:ea typeface="Calibri"/>
                <a:cs typeface="Calibri"/>
                <a:sym typeface="Calibri"/>
              </a:rPr>
              <a:t>GONZALEZ LUCIA</a:t>
            </a:r>
            <a:endParaRPr/>
          </a:p>
          <a:p>
            <a:pPr indent="0" lvl="0" marL="0" marR="0" rtl="0" algn="l">
              <a:spcBef>
                <a:spcPts val="0"/>
              </a:spcBef>
              <a:spcAft>
                <a:spcPts val="0"/>
              </a:spcAft>
              <a:buNone/>
            </a:pPr>
            <a:r>
              <a:rPr b="1" lang="es-ES" sz="2000">
                <a:solidFill>
                  <a:schemeClr val="lt1"/>
                </a:solidFill>
                <a:latin typeface="Calibri"/>
                <a:ea typeface="Calibri"/>
                <a:cs typeface="Calibri"/>
                <a:sym typeface="Calibri"/>
              </a:rPr>
              <a:t>ALEGRE MARIA EUGENIA</a:t>
            </a:r>
            <a:endParaRPr/>
          </a:p>
          <a:p>
            <a:pPr indent="0" lvl="0" marL="0" marR="0" rtl="0" algn="l">
              <a:spcBef>
                <a:spcPts val="0"/>
              </a:spcBef>
              <a:spcAft>
                <a:spcPts val="0"/>
              </a:spcAft>
              <a:buNone/>
            </a:pPr>
            <a:r>
              <a:rPr b="1" lang="es-ES" sz="2000">
                <a:solidFill>
                  <a:schemeClr val="lt1"/>
                </a:solidFill>
                <a:latin typeface="Calibri"/>
                <a:ea typeface="Calibri"/>
                <a:cs typeface="Calibri"/>
                <a:sym typeface="Calibri"/>
              </a:rPr>
              <a:t>CANOSSINI STEFANO</a:t>
            </a:r>
            <a:endParaRPr/>
          </a:p>
          <a:p>
            <a:pPr indent="0" lvl="0" marL="0" marR="0" rtl="0" algn="l">
              <a:spcBef>
                <a:spcPts val="0"/>
              </a:spcBef>
              <a:spcAft>
                <a:spcPts val="0"/>
              </a:spcAft>
              <a:buNone/>
            </a:pPr>
            <a:r>
              <a:rPr b="1" lang="es-ES" sz="2000">
                <a:solidFill>
                  <a:schemeClr val="lt1"/>
                </a:solidFill>
                <a:latin typeface="Calibri"/>
                <a:ea typeface="Calibri"/>
                <a:cs typeface="Calibri"/>
                <a:sym typeface="Calibri"/>
              </a:rPr>
              <a:t>JULIETA ESPINAZE</a:t>
            </a:r>
            <a:endParaRPr/>
          </a:p>
        </p:txBody>
      </p:sp>
      <p:sp>
        <p:nvSpPr>
          <p:cNvPr id="86" name="Google Shape;86;p1"/>
          <p:cNvSpPr txBox="1"/>
          <p:nvPr/>
        </p:nvSpPr>
        <p:spPr>
          <a:xfrm>
            <a:off x="3274200" y="2228875"/>
            <a:ext cx="5643600" cy="178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7200">
                <a:solidFill>
                  <a:schemeClr val="lt1"/>
                </a:solidFill>
                <a:latin typeface="Calibri"/>
                <a:ea typeface="Calibri"/>
                <a:cs typeface="Calibri"/>
                <a:sym typeface="Calibri"/>
              </a:rPr>
              <a:t>UFO Sightings</a:t>
            </a:r>
            <a:endParaRPr sz="7200">
              <a:solidFill>
                <a:schemeClr val="lt1"/>
              </a:solidFill>
              <a:latin typeface="Calibri"/>
              <a:ea typeface="Calibri"/>
              <a:cs typeface="Calibri"/>
              <a:sym typeface="Calibri"/>
            </a:endParaRPr>
          </a:p>
          <a:p>
            <a:pPr indent="0" lvl="0" marL="0" marR="0" rtl="0" algn="ctr">
              <a:spcBef>
                <a:spcPts val="0"/>
              </a:spcBef>
              <a:spcAft>
                <a:spcPts val="0"/>
              </a:spcAft>
              <a:buNone/>
            </a:pPr>
            <a:r>
              <a:rPr lang="es-ES" sz="3800">
                <a:solidFill>
                  <a:schemeClr val="lt1"/>
                </a:solidFill>
                <a:latin typeface="Calibri"/>
                <a:ea typeface="Calibri"/>
                <a:cs typeface="Calibri"/>
                <a:sym typeface="Calibri"/>
              </a:rPr>
              <a:t>(Avistamientos de OVNIs)</a:t>
            </a:r>
            <a:endParaRPr sz="3800">
              <a:solidFill>
                <a:schemeClr val="lt1"/>
              </a:solidFill>
              <a:latin typeface="Calibri"/>
              <a:ea typeface="Calibri"/>
              <a:cs typeface="Calibri"/>
              <a:sym typeface="Calibri"/>
            </a:endParaRPr>
          </a:p>
        </p:txBody>
      </p:sp>
      <p:pic>
        <p:nvPicPr>
          <p:cNvPr id="87" name="Google Shape;87;p1"/>
          <p:cNvPicPr preferRelativeResize="0"/>
          <p:nvPr/>
        </p:nvPicPr>
        <p:blipFill>
          <a:blip r:embed="rId3">
            <a:alphaModFix/>
          </a:blip>
          <a:stretch>
            <a:fillRect/>
          </a:stretch>
        </p:blipFill>
        <p:spPr>
          <a:xfrm>
            <a:off x="8567750" y="4195425"/>
            <a:ext cx="3488683" cy="25244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6"/>
          <p:cNvPicPr preferRelativeResize="0"/>
          <p:nvPr/>
        </p:nvPicPr>
        <p:blipFill>
          <a:blip r:embed="rId3">
            <a:alphaModFix/>
          </a:blip>
          <a:stretch>
            <a:fillRect/>
          </a:stretch>
        </p:blipFill>
        <p:spPr>
          <a:xfrm>
            <a:off x="253038" y="152400"/>
            <a:ext cx="11685928" cy="6553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5"/>
          <p:cNvPicPr preferRelativeResize="0"/>
          <p:nvPr/>
        </p:nvPicPr>
        <p:blipFill>
          <a:blip r:embed="rId3">
            <a:alphaModFix/>
          </a:blip>
          <a:stretch>
            <a:fillRect/>
          </a:stretch>
        </p:blipFill>
        <p:spPr>
          <a:xfrm>
            <a:off x="361950" y="214187"/>
            <a:ext cx="11468099" cy="6429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nvSpPr>
        <p:spPr>
          <a:xfrm>
            <a:off x="1199562" y="1177106"/>
            <a:ext cx="9792900" cy="3940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000">
                <a:solidFill>
                  <a:schemeClr val="lt1"/>
                </a:solidFill>
                <a:latin typeface="Calibri"/>
                <a:ea typeface="Calibri"/>
                <a:cs typeface="Calibri"/>
                <a:sym typeface="Calibri"/>
              </a:rPr>
              <a:t>Conclusión</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2400">
                <a:solidFill>
                  <a:schemeClr val="lt1"/>
                </a:solidFill>
                <a:latin typeface="Calibri"/>
                <a:ea typeface="Calibri"/>
                <a:cs typeface="Calibri"/>
                <a:sym typeface="Calibri"/>
              </a:rPr>
              <a:t>Observando las visualizaciones, podríamos decir que hay una relación entre la ubicación geográfica de los avistamientos y las bases militares.</a:t>
            </a:r>
            <a:endParaRPr sz="2400">
              <a:solidFill>
                <a:schemeClr val="lt1"/>
              </a:solidFill>
              <a:latin typeface="Calibri"/>
              <a:ea typeface="Calibri"/>
              <a:cs typeface="Calibri"/>
              <a:sym typeface="Calibri"/>
            </a:endParaRPr>
          </a:p>
          <a:p>
            <a:pPr indent="0" lvl="0" marL="0" marR="0" rtl="0" algn="just">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just">
              <a:spcBef>
                <a:spcPts val="0"/>
              </a:spcBef>
              <a:spcAft>
                <a:spcPts val="0"/>
              </a:spcAft>
              <a:buNone/>
            </a:pPr>
            <a:r>
              <a:rPr lang="es-ES" sz="2400">
                <a:solidFill>
                  <a:schemeClr val="lt1"/>
                </a:solidFill>
                <a:latin typeface="Calibri"/>
                <a:ea typeface="Calibri"/>
                <a:cs typeface="Calibri"/>
                <a:sym typeface="Calibri"/>
              </a:rPr>
              <a:t>Pero, a la vez, observamos que en algunas  descripciones de los avistamientos, la gente menciona las bases militares, lo cual nos generó un nuevo interrogante… ¿el hecho de que los ciudadanos tengan conocimiento de las bases militares cercanas genera algún bias en sus reportes? ¿Esto influiría en los resultados?</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10"/>
          <p:cNvPicPr preferRelativeResize="0"/>
          <p:nvPr/>
        </p:nvPicPr>
        <p:blipFill rotWithShape="1">
          <a:blip r:embed="rId3">
            <a:alphaModFix/>
          </a:blip>
          <a:srcRect b="0" l="0" r="0" t="0"/>
          <a:stretch/>
        </p:blipFill>
        <p:spPr>
          <a:xfrm>
            <a:off x="2911424" y="2187050"/>
            <a:ext cx="5857875" cy="3629025"/>
          </a:xfrm>
          <a:prstGeom prst="rect">
            <a:avLst/>
          </a:prstGeom>
          <a:noFill/>
          <a:ln>
            <a:noFill/>
          </a:ln>
        </p:spPr>
      </p:pic>
      <p:sp>
        <p:nvSpPr>
          <p:cNvPr id="156" name="Google Shape;156;p10"/>
          <p:cNvSpPr txBox="1"/>
          <p:nvPr/>
        </p:nvSpPr>
        <p:spPr>
          <a:xfrm>
            <a:off x="1838631" y="837642"/>
            <a:ext cx="8003459"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5400">
                <a:solidFill>
                  <a:schemeClr val="lt1"/>
                </a:solidFill>
                <a:latin typeface="Calibri"/>
                <a:ea typeface="Calibri"/>
                <a:cs typeface="Calibri"/>
                <a:sym typeface="Calibri"/>
              </a:rPr>
              <a:t>MUCHAS GRACIAS!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txBox="1"/>
          <p:nvPr/>
        </p:nvSpPr>
        <p:spPr>
          <a:xfrm>
            <a:off x="1912374" y="1288026"/>
            <a:ext cx="7718400" cy="2493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600">
                <a:solidFill>
                  <a:schemeClr val="lt1"/>
                </a:solidFill>
                <a:latin typeface="Calibri"/>
                <a:ea typeface="Calibri"/>
                <a:cs typeface="Calibri"/>
                <a:sym typeface="Calibri"/>
              </a:rPr>
              <a:t>Herramientas utilizadas</a:t>
            </a:r>
            <a:endParaRPr b="1"/>
          </a:p>
          <a:p>
            <a:pPr indent="0" lvl="0" marL="0" marR="0" rtl="0" algn="l">
              <a:spcBef>
                <a:spcPts val="0"/>
              </a:spcBef>
              <a:spcAft>
                <a:spcPts val="0"/>
              </a:spcAft>
              <a:buNone/>
            </a:pPr>
            <a:r>
              <a:t/>
            </a:r>
            <a:endParaRPr b="1" sz="1800">
              <a:solidFill>
                <a:schemeClr val="lt1"/>
              </a:solidFill>
              <a:latin typeface="Calibri"/>
              <a:ea typeface="Calibri"/>
              <a:cs typeface="Calibri"/>
              <a:sym typeface="Calibri"/>
            </a:endParaRPr>
          </a:p>
          <a:p>
            <a:pPr indent="0" lvl="0" marL="0" marR="0" rtl="0" algn="ctr">
              <a:spcBef>
                <a:spcPts val="0"/>
              </a:spcBef>
              <a:spcAft>
                <a:spcPts val="0"/>
              </a:spcAft>
              <a:buNone/>
            </a:pPr>
            <a:r>
              <a:rPr b="1" i="1" lang="es-ES" sz="2800">
                <a:solidFill>
                  <a:schemeClr val="lt1"/>
                </a:solidFill>
                <a:latin typeface="Calibri"/>
                <a:ea typeface="Calibri"/>
                <a:cs typeface="Calibri"/>
                <a:sym typeface="Calibri"/>
              </a:rPr>
              <a:t>TALEND</a:t>
            </a:r>
            <a:endParaRPr i="1"/>
          </a:p>
          <a:p>
            <a:pPr indent="0" lvl="0" marL="0" marR="0" rtl="0" algn="ctr">
              <a:spcBef>
                <a:spcPts val="0"/>
              </a:spcBef>
              <a:spcAft>
                <a:spcPts val="0"/>
              </a:spcAft>
              <a:buNone/>
            </a:pPr>
            <a:r>
              <a:rPr b="1" i="1" lang="es-ES" sz="2800">
                <a:solidFill>
                  <a:schemeClr val="lt1"/>
                </a:solidFill>
                <a:latin typeface="Calibri"/>
                <a:ea typeface="Calibri"/>
                <a:cs typeface="Calibri"/>
                <a:sym typeface="Calibri"/>
              </a:rPr>
              <a:t>MYSQL</a:t>
            </a:r>
            <a:endParaRPr i="1"/>
          </a:p>
          <a:p>
            <a:pPr indent="0" lvl="0" marL="0" marR="0" rtl="0" algn="ctr">
              <a:spcBef>
                <a:spcPts val="0"/>
              </a:spcBef>
              <a:spcAft>
                <a:spcPts val="0"/>
              </a:spcAft>
              <a:buNone/>
            </a:pPr>
            <a:r>
              <a:rPr b="1" i="1" lang="es-ES" sz="2800">
                <a:solidFill>
                  <a:schemeClr val="lt1"/>
                </a:solidFill>
                <a:latin typeface="Calibri"/>
                <a:ea typeface="Calibri"/>
                <a:cs typeface="Calibri"/>
                <a:sym typeface="Calibri"/>
              </a:rPr>
              <a:t>TABLEAU</a:t>
            </a:r>
            <a:endParaRPr i="1"/>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nvSpPr>
        <p:spPr>
          <a:xfrm>
            <a:off x="191727" y="1224731"/>
            <a:ext cx="11808600" cy="954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800">
                <a:solidFill>
                  <a:schemeClr val="lt1"/>
                </a:solidFill>
                <a:latin typeface="Calibri"/>
                <a:ea typeface="Calibri"/>
                <a:cs typeface="Calibri"/>
                <a:sym typeface="Calibri"/>
              </a:rPr>
              <a:t>Hipótesis:</a:t>
            </a:r>
            <a:r>
              <a:rPr b="1" lang="es-ES" sz="2800">
                <a:solidFill>
                  <a:schemeClr val="lt1"/>
                </a:solidFill>
                <a:latin typeface="Calibri"/>
                <a:ea typeface="Calibri"/>
                <a:cs typeface="Calibri"/>
                <a:sym typeface="Calibri"/>
              </a:rPr>
              <a:t> </a:t>
            </a:r>
            <a:r>
              <a:rPr b="1" i="1" lang="es-ES" sz="2800">
                <a:solidFill>
                  <a:schemeClr val="lt1"/>
                </a:solidFill>
                <a:latin typeface="Calibri"/>
                <a:ea typeface="Calibri"/>
                <a:cs typeface="Calibri"/>
                <a:sym typeface="Calibri"/>
              </a:rPr>
              <a:t>hay una relación entre la zona geográfica donde suceden los </a:t>
            </a:r>
            <a:endParaRPr i="1"/>
          </a:p>
          <a:p>
            <a:pPr indent="0" lvl="0" marL="0" marR="0" rtl="0" algn="ctr">
              <a:spcBef>
                <a:spcPts val="0"/>
              </a:spcBef>
              <a:spcAft>
                <a:spcPts val="0"/>
              </a:spcAft>
              <a:buNone/>
            </a:pPr>
            <a:r>
              <a:rPr b="1" i="1" lang="es-ES" sz="2800">
                <a:solidFill>
                  <a:schemeClr val="lt1"/>
                </a:solidFill>
                <a:latin typeface="Calibri"/>
                <a:ea typeface="Calibri"/>
                <a:cs typeface="Calibri"/>
                <a:sym typeface="Calibri"/>
              </a:rPr>
              <a:t>avistamientos de UFOS y donde se encuentran las bases militares.</a:t>
            </a:r>
            <a:endParaRPr b="1" i="1" sz="2800">
              <a:solidFill>
                <a:schemeClr val="lt1"/>
              </a:solidFill>
              <a:latin typeface="Calibri"/>
              <a:ea typeface="Calibri"/>
              <a:cs typeface="Calibri"/>
              <a:sym typeface="Calibri"/>
            </a:endParaRPr>
          </a:p>
        </p:txBody>
      </p:sp>
      <p:sp>
        <p:nvSpPr>
          <p:cNvPr id="98" name="Google Shape;98;p2"/>
          <p:cNvSpPr txBox="1"/>
          <p:nvPr/>
        </p:nvSpPr>
        <p:spPr>
          <a:xfrm>
            <a:off x="68827" y="3429000"/>
            <a:ext cx="11877300" cy="2832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s-ES" sz="2000">
                <a:solidFill>
                  <a:schemeClr val="lt1"/>
                </a:solidFill>
                <a:latin typeface="Calibri"/>
                <a:ea typeface="Calibri"/>
                <a:cs typeface="Calibri"/>
                <a:sym typeface="Calibri"/>
              </a:rPr>
              <a:t>UFO Sightings Source: National UFO Reporting Center </a:t>
            </a:r>
            <a:r>
              <a:rPr i="1" lang="es-ES" sz="2000" u="sng">
                <a:solidFill>
                  <a:schemeClr val="lt1"/>
                </a:solidFill>
                <a:latin typeface="Calibri"/>
                <a:ea typeface="Calibri"/>
                <a:cs typeface="Calibri"/>
                <a:sym typeface="Calibri"/>
                <a:hlinkClick r:id="rId3">
                  <a:extLst>
                    <a:ext uri="{A12FA001-AC4F-418D-AE19-62706E023703}">
                      <ahyp:hlinkClr val="tx"/>
                    </a:ext>
                  </a:extLst>
                </a:hlinkClick>
              </a:rPr>
              <a:t>https://www.kaggle.com/mysarahmadbhat/ufo-sightings</a:t>
            </a:r>
            <a:endParaRPr i="1" sz="20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i="1" sz="2000">
              <a:solidFill>
                <a:schemeClr val="lt1"/>
              </a:solidFill>
              <a:latin typeface="Calibri"/>
              <a:ea typeface="Calibri"/>
              <a:cs typeface="Calibri"/>
              <a:sym typeface="Calibri"/>
            </a:endParaRPr>
          </a:p>
          <a:p>
            <a:pPr indent="0" lvl="0" marL="0" marR="0" rtl="0" algn="ctr">
              <a:spcBef>
                <a:spcPts val="0"/>
              </a:spcBef>
              <a:spcAft>
                <a:spcPts val="0"/>
              </a:spcAft>
              <a:buNone/>
            </a:pPr>
            <a:r>
              <a:rPr i="1" lang="es-ES" sz="2000">
                <a:solidFill>
                  <a:schemeClr val="lt1"/>
                </a:solidFill>
                <a:latin typeface="Calibri"/>
                <a:ea typeface="Calibri"/>
                <a:cs typeface="Calibri"/>
                <a:sym typeface="Calibri"/>
              </a:rPr>
              <a:t>Military Bases  </a:t>
            </a:r>
            <a:r>
              <a:rPr i="1" lang="es-ES" sz="2000" u="sng">
                <a:solidFill>
                  <a:schemeClr val="lt1"/>
                </a:solidFill>
                <a:latin typeface="Calibri"/>
                <a:ea typeface="Calibri"/>
                <a:cs typeface="Calibri"/>
                <a:sym typeface="Calibri"/>
                <a:hlinkClick r:id="rId4">
                  <a:extLst>
                    <a:ext uri="{A12FA001-AC4F-418D-AE19-62706E023703}">
                      <ahyp:hlinkClr val="tx"/>
                    </a:ext>
                  </a:extLst>
                </a:hlinkClick>
              </a:rPr>
              <a:t>https://public.opendatasoft.com/explore/dataset/military-bases/table/?location=3,50.3716,39.55507&amp;basemap=jawg.streets</a:t>
            </a:r>
            <a:endParaRPr i="1" sz="20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i="1" sz="2000">
              <a:solidFill>
                <a:schemeClr val="lt1"/>
              </a:solidFill>
              <a:latin typeface="Calibri"/>
              <a:ea typeface="Calibri"/>
              <a:cs typeface="Calibri"/>
              <a:sym typeface="Calibri"/>
            </a:endParaRPr>
          </a:p>
          <a:p>
            <a:pPr indent="0" lvl="0" marL="0" marR="0" rtl="0" algn="ctr">
              <a:spcBef>
                <a:spcPts val="0"/>
              </a:spcBef>
              <a:spcAft>
                <a:spcPts val="0"/>
              </a:spcAft>
              <a:buNone/>
            </a:pPr>
            <a:r>
              <a:rPr i="1" lang="es-ES" sz="2000">
                <a:solidFill>
                  <a:schemeClr val="lt1"/>
                </a:solidFill>
                <a:latin typeface="Calibri"/>
                <a:ea typeface="Calibri"/>
                <a:cs typeface="Calibri"/>
                <a:sym typeface="Calibri"/>
              </a:rPr>
              <a:t>State Abbreviations </a:t>
            </a:r>
            <a:r>
              <a:rPr i="1" lang="es-ES" sz="2000" u="sng">
                <a:solidFill>
                  <a:schemeClr val="lt1"/>
                </a:solidFill>
                <a:latin typeface="Calibri"/>
                <a:ea typeface="Calibri"/>
                <a:cs typeface="Calibri"/>
                <a:sym typeface="Calibri"/>
                <a:hlinkClick r:id="rId5">
                  <a:extLst>
                    <a:ext uri="{A12FA001-AC4F-418D-AE19-62706E023703}">
                      <ahyp:hlinkClr val="tx"/>
                    </a:ext>
                  </a:extLst>
                </a:hlinkClick>
              </a:rPr>
              <a:t>https://worldpopulationreview.com/states/state-abbreviations</a:t>
            </a:r>
            <a:endParaRPr i="1" sz="2000">
              <a:solidFill>
                <a:schemeClr val="lt1"/>
              </a:solidFill>
              <a:latin typeface="Calibri"/>
              <a:ea typeface="Calibri"/>
              <a:cs typeface="Calibri"/>
              <a:sym typeface="Calibri"/>
            </a:endParaRPr>
          </a:p>
          <a:p>
            <a:pPr indent="0" lvl="0" marL="0" marR="0" rtl="0" algn="l">
              <a:spcBef>
                <a:spcPts val="0"/>
              </a:spcBef>
              <a:spcAft>
                <a:spcPts val="0"/>
              </a:spcAft>
              <a:buNone/>
            </a:pPr>
            <a:r>
              <a:t/>
            </a:r>
            <a:endParaRPr i="1" sz="2000">
              <a:solidFill>
                <a:schemeClr val="lt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99" name="Google Shape;99;p2"/>
          <p:cNvSpPr txBox="1"/>
          <p:nvPr/>
        </p:nvSpPr>
        <p:spPr>
          <a:xfrm>
            <a:off x="191723" y="2881586"/>
            <a:ext cx="9758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400">
                <a:solidFill>
                  <a:schemeClr val="lt1"/>
                </a:solidFill>
                <a:latin typeface="Calibri"/>
                <a:ea typeface="Calibri"/>
                <a:cs typeface="Calibri"/>
                <a:sym typeface="Calibri"/>
              </a:rPr>
              <a:t>Data sets utilizados para la exploración de la hipótesis: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nvSpPr>
        <p:spPr>
          <a:xfrm>
            <a:off x="462116" y="914400"/>
            <a:ext cx="106287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600">
                <a:solidFill>
                  <a:schemeClr val="lt1"/>
                </a:solidFill>
                <a:latin typeface="Calibri"/>
                <a:ea typeface="Calibri"/>
                <a:cs typeface="Calibri"/>
                <a:sym typeface="Calibri"/>
              </a:rPr>
              <a:t>Proceso de limpieza y preparación de datos en Talend.</a:t>
            </a:r>
            <a:endParaRPr/>
          </a:p>
        </p:txBody>
      </p:sp>
      <p:sp>
        <p:nvSpPr>
          <p:cNvPr id="105" name="Google Shape;105;p4"/>
          <p:cNvSpPr txBox="1"/>
          <p:nvPr/>
        </p:nvSpPr>
        <p:spPr>
          <a:xfrm>
            <a:off x="226200" y="2024698"/>
            <a:ext cx="11739600" cy="5695200"/>
          </a:xfrm>
          <a:prstGeom prst="rect">
            <a:avLst/>
          </a:prstGeom>
          <a:noFill/>
          <a:ln>
            <a:noFill/>
          </a:ln>
        </p:spPr>
        <p:txBody>
          <a:bodyPr anchorCtr="0" anchor="t" bIns="45700" lIns="91425" spcFirstLastPara="1" rIns="91425" wrap="square" tIns="45700">
            <a:spAutoFit/>
          </a:bodyPr>
          <a:lstStyle/>
          <a:p>
            <a:pPr indent="-406400" lvl="0" marL="457200" marR="0" rtl="0" algn="l">
              <a:spcBef>
                <a:spcPts val="0"/>
              </a:spcBef>
              <a:spcAft>
                <a:spcPts val="0"/>
              </a:spcAft>
              <a:buClr>
                <a:schemeClr val="lt1"/>
              </a:buClr>
              <a:buSzPts val="2800"/>
              <a:buFont typeface="Calibri"/>
              <a:buAutoNum type="arabicPeriod"/>
            </a:pPr>
            <a:r>
              <a:rPr b="1" lang="es-ES" sz="2800">
                <a:solidFill>
                  <a:schemeClr val="lt1"/>
                </a:solidFill>
                <a:latin typeface="Calibri"/>
                <a:ea typeface="Calibri"/>
                <a:cs typeface="Calibri"/>
                <a:sym typeface="Calibri"/>
              </a:rPr>
              <a:t>Importamos los 3 CSV.</a:t>
            </a:r>
            <a:endParaRPr b="1" sz="2800">
              <a:solidFill>
                <a:schemeClr val="lt1"/>
              </a:solidFill>
              <a:latin typeface="Calibri"/>
              <a:ea typeface="Calibri"/>
              <a:cs typeface="Calibri"/>
              <a:sym typeface="Calibri"/>
            </a:endParaRPr>
          </a:p>
          <a:p>
            <a:pPr indent="-406400" lvl="0" marL="457200" marR="0" rtl="0" algn="l">
              <a:spcBef>
                <a:spcPts val="0"/>
              </a:spcBef>
              <a:spcAft>
                <a:spcPts val="0"/>
              </a:spcAft>
              <a:buClr>
                <a:schemeClr val="lt1"/>
              </a:buClr>
              <a:buSzPts val="2800"/>
              <a:buFont typeface="Calibri"/>
              <a:buAutoNum type="arabicPeriod"/>
            </a:pPr>
            <a:r>
              <a:rPr b="1" lang="es-ES" sz="2800">
                <a:solidFill>
                  <a:schemeClr val="lt1"/>
                </a:solidFill>
                <a:latin typeface="Calibri"/>
                <a:ea typeface="Calibri"/>
                <a:cs typeface="Calibri"/>
                <a:sym typeface="Calibri"/>
              </a:rPr>
              <a:t>Relacionamos</a:t>
            </a:r>
            <a:r>
              <a:rPr b="1" lang="es-ES" sz="2800">
                <a:solidFill>
                  <a:schemeClr val="lt1"/>
                </a:solidFill>
                <a:latin typeface="Calibri"/>
                <a:ea typeface="Calibri"/>
                <a:cs typeface="Calibri"/>
                <a:sym typeface="Calibri"/>
              </a:rPr>
              <a:t> el CSV de Military Bases con el de S</a:t>
            </a:r>
            <a:r>
              <a:rPr b="1" lang="es-ES" sz="2800">
                <a:solidFill>
                  <a:schemeClr val="lt1"/>
                </a:solidFill>
                <a:latin typeface="Calibri"/>
                <a:ea typeface="Calibri"/>
                <a:cs typeface="Calibri"/>
                <a:sym typeface="Calibri"/>
              </a:rPr>
              <a:t>tate Abbreviations con un tMap para así traernos los State Codes de State Abbreviations utilizando el State Name.</a:t>
            </a:r>
            <a:endParaRPr b="1" sz="28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28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28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28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28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28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28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28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2800">
              <a:solidFill>
                <a:schemeClr val="lt1"/>
              </a:solidFill>
              <a:latin typeface="Calibri"/>
              <a:ea typeface="Calibri"/>
              <a:cs typeface="Calibri"/>
              <a:sym typeface="Calibri"/>
            </a:endParaRPr>
          </a:p>
          <a:p>
            <a:pPr indent="0" lvl="0" marL="0" marR="0" rtl="0" algn="l">
              <a:spcBef>
                <a:spcPts val="0"/>
              </a:spcBef>
              <a:spcAft>
                <a:spcPts val="0"/>
              </a:spcAft>
              <a:buNone/>
            </a:pPr>
            <a:r>
              <a:rPr b="1" lang="es-ES" sz="2800">
                <a:solidFill>
                  <a:schemeClr val="lt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06" name="Google Shape;106;p4"/>
          <p:cNvPicPr preferRelativeResize="0"/>
          <p:nvPr/>
        </p:nvPicPr>
        <p:blipFill>
          <a:blip r:embed="rId3">
            <a:alphaModFix/>
          </a:blip>
          <a:stretch>
            <a:fillRect/>
          </a:stretch>
        </p:blipFill>
        <p:spPr>
          <a:xfrm>
            <a:off x="7652288" y="3426150"/>
            <a:ext cx="3438525" cy="316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f5813e6341_0_19"/>
          <p:cNvSpPr txBox="1"/>
          <p:nvPr/>
        </p:nvSpPr>
        <p:spPr>
          <a:xfrm>
            <a:off x="631038" y="728650"/>
            <a:ext cx="10929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lt1"/>
              </a:solidFill>
              <a:latin typeface="Calibri"/>
              <a:ea typeface="Calibri"/>
              <a:cs typeface="Calibri"/>
              <a:sym typeface="Calibri"/>
            </a:endParaRPr>
          </a:p>
          <a:p>
            <a:pPr indent="0" lvl="0" marL="0" rtl="0" algn="l">
              <a:spcBef>
                <a:spcPts val="0"/>
              </a:spcBef>
              <a:spcAft>
                <a:spcPts val="0"/>
              </a:spcAft>
              <a:buNone/>
            </a:pPr>
            <a:r>
              <a:rPr lang="es-ES" sz="2800">
                <a:solidFill>
                  <a:schemeClr val="lt1"/>
                </a:solidFill>
                <a:latin typeface="Calibri"/>
                <a:ea typeface="Calibri"/>
                <a:cs typeface="Calibri"/>
                <a:sym typeface="Calibri"/>
              </a:rPr>
              <a:t> 3. Por otro lado,  mediante un tMap, eliminamos las filas de avistamientos fuera de EE.UU.</a:t>
            </a:r>
            <a:endParaRPr>
              <a:solidFill>
                <a:schemeClr val="dk1"/>
              </a:solidFill>
            </a:endParaRPr>
          </a:p>
          <a:p>
            <a:pPr indent="0" lvl="0" marL="0" rtl="0" algn="l">
              <a:spcBef>
                <a:spcPts val="0"/>
              </a:spcBef>
              <a:spcAft>
                <a:spcPts val="0"/>
              </a:spcAft>
              <a:buNone/>
            </a:pPr>
            <a:r>
              <a:t/>
            </a:r>
            <a:endParaRPr/>
          </a:p>
        </p:txBody>
      </p:sp>
      <p:pic>
        <p:nvPicPr>
          <p:cNvPr id="112" name="Google Shape;112;gf5813e6341_0_19"/>
          <p:cNvPicPr preferRelativeResize="0"/>
          <p:nvPr/>
        </p:nvPicPr>
        <p:blipFill>
          <a:blip r:embed="rId3">
            <a:alphaModFix/>
          </a:blip>
          <a:stretch>
            <a:fillRect/>
          </a:stretch>
        </p:blipFill>
        <p:spPr>
          <a:xfrm>
            <a:off x="1621575" y="2321850"/>
            <a:ext cx="8948825" cy="1728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f5813e6341_0_14"/>
          <p:cNvSpPr txBox="1"/>
          <p:nvPr/>
        </p:nvSpPr>
        <p:spPr>
          <a:xfrm>
            <a:off x="688200" y="785800"/>
            <a:ext cx="108156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800">
                <a:solidFill>
                  <a:schemeClr val="lt1"/>
                </a:solidFill>
                <a:latin typeface="Calibri"/>
                <a:ea typeface="Calibri"/>
                <a:cs typeface="Calibri"/>
                <a:sym typeface="Calibri"/>
              </a:rPr>
              <a:t>4. Con el tMap generamos y seleccionamos las columnas que tendrá el dataset final en cada una de las ramas del proceso </a:t>
            </a:r>
            <a:r>
              <a:rPr lang="es-ES" sz="2800">
                <a:solidFill>
                  <a:schemeClr val="lt1"/>
                </a:solidFill>
                <a:latin typeface="Calibri"/>
                <a:ea typeface="Calibri"/>
                <a:cs typeface="Calibri"/>
                <a:sym typeface="Calibri"/>
              </a:rPr>
              <a:t>(Military Bases con los State Codes y UFO Sightings)</a:t>
            </a:r>
            <a:r>
              <a:rPr lang="es-ES" sz="2800">
                <a:solidFill>
                  <a:schemeClr val="lt1"/>
                </a:solidFill>
                <a:latin typeface="Calibri"/>
                <a:ea typeface="Calibri"/>
                <a:cs typeface="Calibri"/>
                <a:sym typeface="Calibri"/>
              </a:rPr>
              <a:t>.</a:t>
            </a:r>
            <a:endParaRPr sz="2800">
              <a:solidFill>
                <a:schemeClr val="lt1"/>
              </a:solidFill>
              <a:latin typeface="Calibri"/>
              <a:ea typeface="Calibri"/>
              <a:cs typeface="Calibri"/>
              <a:sym typeface="Calibri"/>
            </a:endParaRPr>
          </a:p>
          <a:p>
            <a:pPr indent="0" lvl="0" marL="0" rtl="0" algn="l">
              <a:spcBef>
                <a:spcPts val="0"/>
              </a:spcBef>
              <a:spcAft>
                <a:spcPts val="0"/>
              </a:spcAft>
              <a:buNone/>
            </a:pPr>
            <a:r>
              <a:rPr lang="es-ES" sz="2800">
                <a:solidFill>
                  <a:schemeClr val="lt1"/>
                </a:solidFill>
                <a:latin typeface="Calibri"/>
                <a:ea typeface="Calibri"/>
                <a:cs typeface="Calibri"/>
                <a:sym typeface="Calibri"/>
              </a:rPr>
              <a:t>5. Finalmente, mediante un tUnite, unimos ambas ramas del proceso para generar único dataset.</a:t>
            </a:r>
            <a:endParaRPr sz="2800">
              <a:solidFill>
                <a:schemeClr val="lt1"/>
              </a:solidFill>
              <a:latin typeface="Calibri"/>
              <a:ea typeface="Calibri"/>
              <a:cs typeface="Calibri"/>
              <a:sym typeface="Calibri"/>
            </a:endParaRPr>
          </a:p>
          <a:p>
            <a:pPr indent="0" lvl="0" marL="0" rtl="0" algn="l">
              <a:spcBef>
                <a:spcPts val="0"/>
              </a:spcBef>
              <a:spcAft>
                <a:spcPts val="0"/>
              </a:spcAft>
              <a:buNone/>
            </a:pPr>
            <a:r>
              <a:t/>
            </a:r>
            <a:endParaRPr b="1" sz="2800">
              <a:solidFill>
                <a:schemeClr val="lt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8" name="Google Shape;118;gf5813e6341_0_14"/>
          <p:cNvPicPr preferRelativeResize="0"/>
          <p:nvPr/>
        </p:nvPicPr>
        <p:blipFill>
          <a:blip r:embed="rId3">
            <a:alphaModFix/>
          </a:blip>
          <a:stretch>
            <a:fillRect/>
          </a:stretch>
        </p:blipFill>
        <p:spPr>
          <a:xfrm>
            <a:off x="1675575" y="3053650"/>
            <a:ext cx="8840846" cy="3323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f5813e6341_0_25"/>
          <p:cNvSpPr txBox="1"/>
          <p:nvPr/>
        </p:nvSpPr>
        <p:spPr>
          <a:xfrm>
            <a:off x="1121550" y="814375"/>
            <a:ext cx="10520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800">
                <a:solidFill>
                  <a:schemeClr val="lt1"/>
                </a:solidFill>
                <a:latin typeface="Calibri"/>
                <a:ea typeface="Calibri"/>
                <a:cs typeface="Calibri"/>
                <a:sym typeface="Calibri"/>
              </a:rPr>
              <a:t>6.</a:t>
            </a:r>
            <a:r>
              <a:rPr lang="es-ES" sz="2800">
                <a:solidFill>
                  <a:schemeClr val="lt1"/>
                </a:solidFill>
                <a:latin typeface="Calibri"/>
                <a:ea typeface="Calibri"/>
                <a:cs typeface="Calibri"/>
                <a:sym typeface="Calibri"/>
              </a:rPr>
              <a:t> Almacenamos el dataset como una tabla dentro de una base de datos MySQL.</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124" name="Google Shape;124;gf5813e6341_0_25"/>
          <p:cNvPicPr preferRelativeResize="0"/>
          <p:nvPr/>
        </p:nvPicPr>
        <p:blipFill>
          <a:blip r:embed="rId3">
            <a:alphaModFix/>
          </a:blip>
          <a:stretch>
            <a:fillRect/>
          </a:stretch>
        </p:blipFill>
        <p:spPr>
          <a:xfrm>
            <a:off x="2549138" y="2550275"/>
            <a:ext cx="7093725" cy="282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f5813e6341_0_3"/>
          <p:cNvSpPr txBox="1"/>
          <p:nvPr>
            <p:ph type="title"/>
          </p:nvPr>
        </p:nvSpPr>
        <p:spPr>
          <a:xfrm>
            <a:off x="838200" y="186700"/>
            <a:ext cx="10515600" cy="1599300"/>
          </a:xfrm>
          <a:prstGeom prst="rect">
            <a:avLst/>
          </a:prstGeom>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None/>
            </a:pPr>
            <a:br>
              <a:rPr b="1" lang="es-ES" sz="3600">
                <a:solidFill>
                  <a:schemeClr val="lt1"/>
                </a:solidFill>
              </a:rPr>
            </a:br>
            <a:r>
              <a:rPr b="1" lang="es-ES" sz="3600">
                <a:solidFill>
                  <a:schemeClr val="lt1"/>
                </a:solidFill>
              </a:rPr>
              <a:t>Proceso completo de limpieza y preparación de datos</a:t>
            </a:r>
            <a:endParaRPr sz="1400">
              <a:latin typeface="Arial"/>
              <a:ea typeface="Arial"/>
              <a:cs typeface="Arial"/>
              <a:sym typeface="Arial"/>
            </a:endParaRPr>
          </a:p>
          <a:p>
            <a:pPr indent="0" lvl="0" marL="0" rtl="0" algn="l">
              <a:spcBef>
                <a:spcPts val="0"/>
              </a:spcBef>
              <a:spcAft>
                <a:spcPts val="0"/>
              </a:spcAft>
              <a:buNone/>
            </a:pPr>
            <a:r>
              <a:t/>
            </a:r>
            <a:endParaRPr/>
          </a:p>
        </p:txBody>
      </p:sp>
      <p:pic>
        <p:nvPicPr>
          <p:cNvPr id="130" name="Google Shape;130;gf5813e6341_0_3"/>
          <p:cNvPicPr preferRelativeResize="0"/>
          <p:nvPr/>
        </p:nvPicPr>
        <p:blipFill>
          <a:blip r:embed="rId3">
            <a:alphaModFix/>
          </a:blip>
          <a:stretch>
            <a:fillRect/>
          </a:stretch>
        </p:blipFill>
        <p:spPr>
          <a:xfrm>
            <a:off x="1231038" y="1786000"/>
            <a:ext cx="9729924" cy="4531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f5813e6341_0_33"/>
          <p:cNvSpPr txBox="1"/>
          <p:nvPr/>
        </p:nvSpPr>
        <p:spPr>
          <a:xfrm>
            <a:off x="966750" y="2271675"/>
            <a:ext cx="10258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800">
                <a:solidFill>
                  <a:schemeClr val="lt1"/>
                </a:solidFill>
                <a:latin typeface="Calibri"/>
                <a:ea typeface="Calibri"/>
                <a:cs typeface="Calibri"/>
                <a:sym typeface="Calibri"/>
              </a:rPr>
              <a:t>Utilizamos la tabla almacenada en MySQL</a:t>
            </a:r>
            <a:r>
              <a:rPr lang="es-ES" sz="2800">
                <a:solidFill>
                  <a:schemeClr val="lt1"/>
                </a:solidFill>
                <a:latin typeface="Calibri"/>
                <a:ea typeface="Calibri"/>
                <a:cs typeface="Calibri"/>
                <a:sym typeface="Calibri"/>
              </a:rPr>
              <a:t> como fuente de datos para alimentar Tableau y llevar a cabo las visualizaciones.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2021-10-01T20:49:17Z</dcterms:created>
  <dc:creator>julif</dc:creator>
</cp:coreProperties>
</file>