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Maven Pro" panose="020B0604020202020204" charset="0"/>
      <p:regular r:id="rId21"/>
      <p:bold r:id="rId22"/>
    </p:embeddedFont>
    <p:embeddedFont>
      <p:font typeface="Nunito"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63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reda, Sebastian" userId="bdeaa503-4a14-42d1-b395-0627e001a49a" providerId="ADAL" clId="{30457B0D-F666-4E43-8291-E76768F1D2AA}"/>
    <pc:docChg chg="custSel modSld">
      <pc:chgData name="Barreda, Sebastian" userId="bdeaa503-4a14-42d1-b395-0627e001a49a" providerId="ADAL" clId="{30457B0D-F666-4E43-8291-E76768F1D2AA}" dt="2021-12-10T21:16:56.369" v="0" actId="478"/>
      <pc:docMkLst>
        <pc:docMk/>
      </pc:docMkLst>
      <pc:sldChg chg="delSp mod">
        <pc:chgData name="Barreda, Sebastian" userId="bdeaa503-4a14-42d1-b395-0627e001a49a" providerId="ADAL" clId="{30457B0D-F666-4E43-8291-E76768F1D2AA}" dt="2021-12-10T21:16:56.369" v="0" actId="478"/>
        <pc:sldMkLst>
          <pc:docMk/>
          <pc:sldMk cId="0" sldId="256"/>
        </pc:sldMkLst>
        <pc:spChg chg="del">
          <ac:chgData name="Barreda, Sebastian" userId="bdeaa503-4a14-42d1-b395-0627e001a49a" providerId="ADAL" clId="{30457B0D-F666-4E43-8291-E76768F1D2AA}" dt="2021-12-10T21:16:56.369" v="0" actId="478"/>
          <ac:spMkLst>
            <pc:docMk/>
            <pc:sldMk cId="0" sldId="256"/>
            <ac:spMk id="1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5e227fb8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5e227fb8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66cc51650_1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66cc51650_1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a:solidFill>
                  <a:schemeClr val="dk1"/>
                </a:solidFill>
              </a:rPr>
              <a:t>La Regresión Logística (la mejor versión, con los datos balanceados) el área bajo la curva ROC fue de 0,83, el accuracy 0,74, el recall 0,76 y la precisión 0,0066.</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66cc51650_1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66cc51650_1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a:solidFill>
                  <a:schemeClr val="dk1"/>
                </a:solidFill>
              </a:rPr>
              <a:t>Para Random Forest, la mejor versión (con los datos balanceados):</a:t>
            </a:r>
            <a:endParaRPr>
              <a:solidFill>
                <a:schemeClr val="dk1"/>
              </a:solidFill>
            </a:endParaRPr>
          </a:p>
          <a:p>
            <a:pPr marL="0" lvl="0" indent="0" algn="l" rtl="0">
              <a:spcBef>
                <a:spcPts val="0"/>
              </a:spcBef>
              <a:spcAft>
                <a:spcPts val="0"/>
              </a:spcAft>
              <a:buClr>
                <a:schemeClr val="dk1"/>
              </a:buClr>
              <a:buSzPts val="1100"/>
              <a:buFont typeface="Arial"/>
              <a:buNone/>
            </a:pPr>
            <a:r>
              <a:rPr lang="es-419">
                <a:solidFill>
                  <a:schemeClr val="dk1"/>
                </a:solidFill>
              </a:rPr>
              <a:t>El área bajo la curva ROC nos dio 0,92, el accuracy 0,85, el recall 0,87 y la precisión 0,013.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66cc51650_1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66cc51650_1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Luego de probar con varios algoritmos utilizamos TPOT (que es una herramienta de AutoML para descubrir automáticamente modelos de alto rendimiento para las tareas de clasificación), y determinó que el mejor algoritmo para resolver este problema es ExtraTreesClassifier. Presenta un score similar, pero aún así el Random Forest elegido anteriormente tiene mejor precisión. Al ser similares los valores, valida nuestras decisiones.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66cc51650_1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66cc51650_1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200">
                <a:solidFill>
                  <a:schemeClr val="dk1"/>
                </a:solidFill>
                <a:latin typeface="Calibri"/>
                <a:ea typeface="Calibri"/>
                <a:cs typeface="Calibri"/>
                <a:sym typeface="Calibri"/>
              </a:rPr>
              <a:t>A partir de los datos provistos y de las evaluaciones  de los distintos modelos utilizados, se concluye </a:t>
            </a:r>
            <a:r>
              <a:rPr lang="es-419" sz="1200">
                <a:solidFill>
                  <a:srgbClr val="212121"/>
                </a:solidFill>
                <a:latin typeface="Roboto"/>
                <a:ea typeface="Roboto"/>
                <a:cs typeface="Roboto"/>
                <a:sym typeface="Roboto"/>
              </a:rPr>
              <a:t>que el modelo predictivo que se ajusta mejor a la necesidades es el RandomForest que utiliza el dataset balanceado, </a:t>
            </a:r>
            <a:r>
              <a:rPr lang="es-419" sz="1200">
                <a:solidFill>
                  <a:schemeClr val="dk1"/>
                </a:solidFill>
                <a:latin typeface="Calibri"/>
                <a:ea typeface="Calibri"/>
                <a:cs typeface="Calibri"/>
                <a:sym typeface="Calibri"/>
              </a:rPr>
              <a:t>con un Accuracy de 0.8511 y un Recall de 0.8709.</a:t>
            </a:r>
            <a:endParaRPr sz="1200">
              <a:solidFill>
                <a:schemeClr val="dk1"/>
              </a:solidFill>
              <a:latin typeface="Calibri"/>
              <a:ea typeface="Calibri"/>
              <a:cs typeface="Calibri"/>
              <a:sym typeface="Calibri"/>
            </a:endParaRPr>
          </a:p>
          <a:p>
            <a:pPr marL="0" lvl="0" indent="0" algn="l" rtl="0">
              <a:lnSpc>
                <a:spcPct val="115000"/>
              </a:lnSpc>
              <a:spcBef>
                <a:spcPts val="600"/>
              </a:spcBef>
              <a:spcAft>
                <a:spcPts val="0"/>
              </a:spcAft>
              <a:buClr>
                <a:schemeClr val="dk1"/>
              </a:buClr>
              <a:buSzPts val="1100"/>
              <a:buFont typeface="Arial"/>
              <a:buNone/>
            </a:pPr>
            <a:r>
              <a:rPr lang="es-419" sz="1200">
                <a:solidFill>
                  <a:schemeClr val="dk1"/>
                </a:solidFill>
                <a:latin typeface="Calibri"/>
                <a:ea typeface="Calibri"/>
                <a:cs typeface="Calibri"/>
                <a:sym typeface="Calibri"/>
              </a:rPr>
              <a:t>Si bien no tenemos un alto valor de precisión (0.013),</a:t>
            </a:r>
            <a:r>
              <a:rPr lang="es-419" sz="1200">
                <a:solidFill>
                  <a:schemeClr val="dk1"/>
                </a:solidFill>
                <a:latin typeface="Roboto"/>
                <a:ea typeface="Roboto"/>
                <a:cs typeface="Roboto"/>
                <a:sym typeface="Roboto"/>
              </a:rPr>
              <a:t> </a:t>
            </a:r>
            <a:r>
              <a:rPr lang="es-419" sz="1200">
                <a:solidFill>
                  <a:srgbClr val="212121"/>
                </a:solidFill>
                <a:latin typeface="Roboto"/>
                <a:ea typeface="Roboto"/>
                <a:cs typeface="Roboto"/>
                <a:sym typeface="Roboto"/>
              </a:rPr>
              <a:t>esto no está mal, es esperable, ya que el volumen real de datos es gigante en comparación al balanceado con el que se entrenó. (169000 registros vs 800)</a:t>
            </a:r>
            <a:endParaRPr sz="1200">
              <a:solidFill>
                <a:srgbClr val="212121"/>
              </a:solidFill>
              <a:latin typeface="Roboto"/>
              <a:ea typeface="Roboto"/>
              <a:cs typeface="Roboto"/>
              <a:sym typeface="Roboto"/>
            </a:endParaRPr>
          </a:p>
          <a:p>
            <a:pPr marL="0" lvl="0" indent="0" algn="l" rtl="0">
              <a:spcBef>
                <a:spcPts val="500"/>
              </a:spcBef>
              <a:spcAft>
                <a:spcPts val="0"/>
              </a:spcAft>
              <a:buNone/>
            </a:pPr>
            <a:r>
              <a:rPr lang="es-419" sz="1200">
                <a:solidFill>
                  <a:schemeClr val="dk1"/>
                </a:solidFill>
                <a:latin typeface="Calibri"/>
                <a:ea typeface="Calibri"/>
                <a:cs typeface="Calibri"/>
                <a:sym typeface="Calibri"/>
              </a:rPr>
              <a:t>Por esto, es posible que la campaña no sea 100% eficiente, </a:t>
            </a:r>
            <a:r>
              <a:rPr lang="es-419" sz="1200">
                <a:solidFill>
                  <a:srgbClr val="212121"/>
                </a:solidFill>
                <a:latin typeface="Roboto"/>
                <a:ea typeface="Roboto"/>
                <a:cs typeface="Roboto"/>
                <a:sym typeface="Roboto"/>
              </a:rPr>
              <a:t>ya que va a llegar a más clientes de los que realmente se darán de baja, aunque los que se iban a dar de baja van a ser seleccionados casi con certeza. </a:t>
            </a:r>
            <a:endParaRPr sz="1200">
              <a:solidFill>
                <a:srgbClr val="212121"/>
              </a:solidFill>
              <a:latin typeface="Roboto"/>
              <a:ea typeface="Roboto"/>
              <a:cs typeface="Roboto"/>
              <a:sym typeface="Roboto"/>
            </a:endParaRPr>
          </a:p>
          <a:p>
            <a:pPr marL="0" lvl="0" indent="0" algn="l" rtl="0">
              <a:lnSpc>
                <a:spcPct val="115000"/>
              </a:lnSpc>
              <a:spcBef>
                <a:spcPts val="600"/>
              </a:spcBef>
              <a:spcAft>
                <a:spcPts val="0"/>
              </a:spcAft>
              <a:buNone/>
            </a:pPr>
            <a:r>
              <a:rPr lang="es-419" sz="1200">
                <a:solidFill>
                  <a:srgbClr val="212121"/>
                </a:solidFill>
                <a:highlight>
                  <a:srgbClr val="FFFFFF"/>
                </a:highlight>
                <a:latin typeface="Roboto"/>
                <a:ea typeface="Roboto"/>
                <a:cs typeface="Roboto"/>
                <a:sym typeface="Roboto"/>
              </a:rPr>
              <a:t>Sería necesario para solucionar este problema, contar con un set de datos con más casos de baja reales.</a:t>
            </a:r>
            <a:endParaRPr sz="1200">
              <a:solidFill>
                <a:srgbClr val="212121"/>
              </a:solidFill>
              <a:latin typeface="Roboto"/>
              <a:ea typeface="Roboto"/>
              <a:cs typeface="Roboto"/>
              <a:sym typeface="Roboto"/>
            </a:endParaRPr>
          </a:p>
          <a:p>
            <a:pPr marL="0" lvl="0" indent="0" algn="l" rtl="0">
              <a:lnSpc>
                <a:spcPct val="135714"/>
              </a:lnSpc>
              <a:spcBef>
                <a:spcPts val="500"/>
              </a:spcBef>
              <a:spcAft>
                <a:spcPts val="0"/>
              </a:spcAft>
              <a:buClr>
                <a:schemeClr val="dk1"/>
              </a:buClr>
              <a:buSzPts val="1100"/>
              <a:buFont typeface="Arial"/>
              <a:buNone/>
            </a:pPr>
            <a:endParaRPr sz="1050">
              <a:solidFill>
                <a:srgbClr val="0000FF"/>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66cc51650_1_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066cc51650_1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66cc51650_1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66cc51650_1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419" sz="1200">
                <a:solidFill>
                  <a:schemeClr val="dk1"/>
                </a:solidFill>
                <a:latin typeface="Maven Pro"/>
                <a:ea typeface="Maven Pro"/>
                <a:cs typeface="Maven Pro"/>
                <a:sym typeface="Maven Pro"/>
              </a:rPr>
              <a:t>Trabajamos con un dataset que contiene información sobre clientes de un banco, y que va desde enero de 2013 hasta abril de 2014, 16 meses en total.</a:t>
            </a:r>
            <a:endParaRPr sz="1200">
              <a:solidFill>
                <a:schemeClr val="dk1"/>
              </a:solidFill>
              <a:latin typeface="Maven Pro"/>
              <a:ea typeface="Maven Pro"/>
              <a:cs typeface="Maven Pro"/>
              <a:sym typeface="Maven Pro"/>
            </a:endParaRPr>
          </a:p>
          <a:p>
            <a:pPr marL="0" lvl="0" indent="0" algn="just" rtl="0">
              <a:spcBef>
                <a:spcPts val="1200"/>
              </a:spcBef>
              <a:spcAft>
                <a:spcPts val="0"/>
              </a:spcAft>
              <a:buNone/>
            </a:pPr>
            <a:r>
              <a:rPr lang="es-419" sz="1200">
                <a:solidFill>
                  <a:schemeClr val="dk1"/>
                </a:solidFill>
                <a:latin typeface="Maven Pro"/>
                <a:ea typeface="Maven Pro"/>
                <a:cs typeface="Maven Pro"/>
                <a:sym typeface="Maven Pro"/>
              </a:rPr>
              <a:t>En este set de datos hay información sobre los números de cliente, gastos de tarjetas de débito y crédito tanto de Visa como de Mastercard, saldos de las cajas de ahorro y cuentas corrientes, préstamos personales, transferencias, etc. Todo tipo de información tanto financiera como de operatorias en el banco.</a:t>
            </a:r>
            <a:endParaRPr sz="1200">
              <a:solidFill>
                <a:schemeClr val="dk1"/>
              </a:solidFill>
              <a:latin typeface="Maven Pro"/>
              <a:ea typeface="Maven Pro"/>
              <a:cs typeface="Maven Pro"/>
              <a:sym typeface="Maven Pr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66cc51650_1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66cc51650_1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s-419" sz="1200">
                <a:solidFill>
                  <a:schemeClr val="dk1"/>
                </a:solidFill>
                <a:latin typeface="Nunito"/>
                <a:ea typeface="Nunito"/>
                <a:cs typeface="Nunito"/>
                <a:sym typeface="Nunito"/>
              </a:rPr>
              <a:t>Lo que se quiso lograr fue, utilizando los datos y varios modelos predictivos que vamos a mencionar más adelante, poder pronosticar lo más certeramente posible si una persona va a dejar de ser cliente del banco dentro de dos meses.</a:t>
            </a:r>
            <a:endParaRPr sz="1200">
              <a:solidFill>
                <a:schemeClr val="dk1"/>
              </a:solidFill>
              <a:latin typeface="Nunito"/>
              <a:ea typeface="Nunito"/>
              <a:cs typeface="Nunito"/>
              <a:sym typeface="Nuni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66cc51650_1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66cc51650_1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419" sz="1212">
                <a:solidFill>
                  <a:srgbClr val="424242"/>
                </a:solidFill>
                <a:latin typeface="Maven Pro"/>
                <a:ea typeface="Maven Pro"/>
                <a:cs typeface="Maven Pro"/>
                <a:sym typeface="Maven Pro"/>
              </a:rPr>
              <a:t>¿Por qué elegimos septiembre de 2013?</a:t>
            </a:r>
            <a:endParaRPr sz="1212">
              <a:solidFill>
                <a:srgbClr val="424242"/>
              </a:solidFill>
              <a:latin typeface="Maven Pro"/>
              <a:ea typeface="Maven Pro"/>
              <a:cs typeface="Maven Pro"/>
              <a:sym typeface="Maven Pro"/>
            </a:endParaRPr>
          </a:p>
          <a:p>
            <a:pPr marL="0" lvl="0" indent="0" algn="l" rtl="0">
              <a:lnSpc>
                <a:spcPct val="115000"/>
              </a:lnSpc>
              <a:spcBef>
                <a:spcPts val="1200"/>
              </a:spcBef>
              <a:spcAft>
                <a:spcPts val="1200"/>
              </a:spcAft>
              <a:buClr>
                <a:schemeClr val="dk1"/>
              </a:buClr>
              <a:buSzPts val="1100"/>
              <a:buFont typeface="Arial"/>
              <a:buNone/>
            </a:pPr>
            <a:r>
              <a:rPr lang="es-419" sz="1212">
                <a:solidFill>
                  <a:srgbClr val="424242"/>
                </a:solidFill>
                <a:latin typeface="Maven Pro"/>
                <a:ea typeface="Maven Pro"/>
                <a:cs typeface="Maven Pro"/>
                <a:sym typeface="Maven Pro"/>
              </a:rPr>
              <a:t>Porque a la hora de generar la variable target (baja o no) era necesario contar con la información de los dos meses siguientes, en este caso Octubre y Noviembre. Nos pareció que no se trataban de meses críticos ni con fechas festivas, donde la gente suele cambiar su comportamiento por factores externos. Además necesitábamos la información de los dos meses previos, ya que también tuvimos en cuenta los consumos anteriores de las tarjetas. Estos meses anteriores (Agosto y Julio) si bien podrían llegar a tomar las vacaciones de invierno, el aumento de consumo no es tan generalizado como pasaría en las fechas festivas o en el verano (por las vacaciones). También podría pasar que si tenemos en cuenta fin de año una persona se dé de baja por el simple hecho de ser el fin del ciclo (hay renovaciones de tarjetas, seguros o planes por ejemplo)</a:t>
            </a:r>
            <a:endParaRPr sz="1212">
              <a:solidFill>
                <a:srgbClr val="424242"/>
              </a:solidFill>
              <a:latin typeface="Maven Pro"/>
              <a:ea typeface="Maven Pro"/>
              <a:cs typeface="Maven Pro"/>
              <a:sym typeface="Maven Pr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fd0a17f6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fd0a17f6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s-419" sz="1200">
                <a:solidFill>
                  <a:schemeClr val="dk1"/>
                </a:solidFill>
                <a:latin typeface="Nunito"/>
                <a:ea typeface="Nunito"/>
                <a:cs typeface="Nunito"/>
                <a:sym typeface="Nunito"/>
              </a:rPr>
              <a:t>Sumarizamos variables. Es decir, unimos columnas que contenían información similar y las agrupamos en una nueva feature.</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r>
              <a:rPr lang="es-419" sz="1200">
                <a:solidFill>
                  <a:schemeClr val="dk1"/>
                </a:solidFill>
                <a:latin typeface="Nunito"/>
                <a:ea typeface="Nunito"/>
                <a:cs typeface="Nunito"/>
                <a:sym typeface="Nunito"/>
              </a:rPr>
              <a:t>Por ej.: sumamos las columnas de préstamos personales, préstamos prendarios y préstamos hipotecarios para crear una columna sumarizada de préstamos totales por cliente.</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1200"/>
              </a:spcAft>
              <a:buNone/>
            </a:pPr>
            <a:r>
              <a:rPr lang="es-419" sz="1200">
                <a:solidFill>
                  <a:schemeClr val="dk1"/>
                </a:solidFill>
                <a:latin typeface="Nunito"/>
                <a:ea typeface="Nunito"/>
                <a:cs typeface="Nunito"/>
                <a:sym typeface="Nunito"/>
              </a:rPr>
              <a:t>También hicimos un análisis tomando los datos de meses anteriores y agregamos columnas con el consumo de esos meses para tener la variación de consumo mensual.</a:t>
            </a:r>
            <a:endParaRPr sz="1200">
              <a:solidFill>
                <a:schemeClr val="dk1"/>
              </a:solidFill>
              <a:latin typeface="Nunito"/>
              <a:ea typeface="Nunito"/>
              <a:cs typeface="Nunito"/>
              <a:sym typeface="Nuni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66cc51650_1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66cc51650_1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s-419"/>
              <a:t>El 75% de los registros del dataset fueron utilizados para entrenar al modelo y el 25% restante se usaron para testear a los modelos ya entrenados.</a:t>
            </a:r>
            <a:endParaRPr/>
          </a:p>
          <a:p>
            <a:pPr marL="0" lvl="0" indent="0" algn="l" rtl="0">
              <a:lnSpc>
                <a:spcPct val="115000"/>
              </a:lnSpc>
              <a:spcBef>
                <a:spcPts val="1200"/>
              </a:spcBef>
              <a:spcAft>
                <a:spcPts val="1200"/>
              </a:spcAft>
              <a:buNone/>
            </a:pPr>
            <a:r>
              <a:rPr lang="es-419"/>
              <a:t>Para el entrenamiento de los modelos definimos dos variables X e Y. La variable X fueron las features numéricas del dataset a ser consideradas, y la variable Y es la variable objetivo, que puede ser 1 (el cliente se va a dar de baja en dos meses) o 0 (el cliente continuará en el banco).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66cc51650_1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66cc51650_1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Utilizamos cuatro modelos predictivos distintos para este trabajo. Estos fueron el algoritmo KNN, un random forest y también el método de regresión logística.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66cc51650_1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66cc51650_1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419"/>
              <a:t>Realizamos 3 iteraciones distintas sobre cada uno de los modelos: primero se entrenó al algoritmo con todos los registros del dataset, pero el resultado era muy desbalanceado, ya que se predecía que solo 373 clientes (el 0,5%) iba a darse de baja del banco. Por eso es que se volvió a entrenar al modelo, con esos 373 clientes que se iban a dar de baja en el primer entrenamiento y tomando 80.000 al azar entre los que iban a continuar, para que el conjunto quede un poco más balanceado.</a:t>
            </a:r>
            <a:endParaRPr/>
          </a:p>
          <a:p>
            <a:pPr marL="0" lvl="0" indent="0" algn="l" rtl="0">
              <a:spcBef>
                <a:spcPts val="0"/>
              </a:spcBef>
              <a:spcAft>
                <a:spcPts val="0"/>
              </a:spcAft>
              <a:buNone/>
            </a:pPr>
            <a:r>
              <a:rPr lang="es-419"/>
              <a:t>Este proceso se repitió en un tercer entrenamiento con los 373 que iban a darse de baja y con 400 clientes al azar del conjunto de los que se quedaban, para hacerlo con el conjunto ya totalmente balanceado.</a:t>
            </a:r>
            <a:endParaRPr/>
          </a:p>
          <a:p>
            <a:pPr marL="0" lvl="0" indent="0" algn="l" rtl="0">
              <a:spcBef>
                <a:spcPts val="0"/>
              </a:spcBef>
              <a:spcAft>
                <a:spcPts val="0"/>
              </a:spcAft>
              <a:buNone/>
            </a:pPr>
            <a:r>
              <a:rPr lang="es-419">
                <a:solidFill>
                  <a:schemeClr val="dk1"/>
                </a:solidFill>
              </a:rPr>
              <a:t>Terminamos observando que los mejores resultados se daban cuando entrenábamos los modelos con 800 registros, es decir, con el conjunto completamente balanceado.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66cc51650_1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66cc51650_1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Para KNN, la mejor versión (con los datos balanceados):</a:t>
            </a:r>
            <a:endParaRPr/>
          </a:p>
          <a:p>
            <a:pPr marL="0" lvl="0" indent="0" algn="l" rtl="0">
              <a:spcBef>
                <a:spcPts val="0"/>
              </a:spcBef>
              <a:spcAft>
                <a:spcPts val="0"/>
              </a:spcAft>
              <a:buNone/>
            </a:pPr>
            <a:endParaRPr/>
          </a:p>
          <a:p>
            <a:pPr marL="0" lvl="0" indent="0" algn="l" rtl="0">
              <a:spcBef>
                <a:spcPts val="0"/>
              </a:spcBef>
              <a:spcAft>
                <a:spcPts val="0"/>
              </a:spcAft>
              <a:buNone/>
            </a:pPr>
            <a:r>
              <a:rPr lang="es-419"/>
              <a:t>El área bajo la curva ROC nos dio 0,67, el accuracy 0,57, el recall o sensibilidad 0,68 y la precisión 0,0036.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187500" y="811975"/>
            <a:ext cx="8785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2920">
                <a:solidFill>
                  <a:schemeClr val="lt1"/>
                </a:solidFill>
              </a:rPr>
              <a:t>Diplomatura en Ciencias de Datos</a:t>
            </a:r>
            <a:endParaRPr sz="2920">
              <a:solidFill>
                <a:schemeClr val="lt1"/>
              </a:solidFill>
            </a:endParaRPr>
          </a:p>
        </p:txBody>
      </p:sp>
      <p:sp>
        <p:nvSpPr>
          <p:cNvPr id="130" name="Google Shape;130;p13"/>
          <p:cNvSpPr txBox="1"/>
          <p:nvPr/>
        </p:nvSpPr>
        <p:spPr>
          <a:xfrm>
            <a:off x="198450" y="1691863"/>
            <a:ext cx="8747100" cy="57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520" b="1">
                <a:solidFill>
                  <a:schemeClr val="lt1"/>
                </a:solidFill>
                <a:latin typeface="Maven Pro"/>
                <a:ea typeface="Maven Pro"/>
                <a:cs typeface="Maven Pro"/>
                <a:sym typeface="Maven Pro"/>
              </a:rPr>
              <a:t>Trabajo Final Grupo 1</a:t>
            </a:r>
            <a:endParaRPr sz="2520" b="1">
              <a:solidFill>
                <a:schemeClr val="lt1"/>
              </a:solidFill>
              <a:latin typeface="Maven Pro"/>
              <a:ea typeface="Maven Pro"/>
              <a:cs typeface="Maven Pro"/>
              <a:sym typeface="Maven Pro"/>
            </a:endParaRPr>
          </a:p>
        </p:txBody>
      </p:sp>
      <p:sp>
        <p:nvSpPr>
          <p:cNvPr id="131" name="Google Shape;131;p13"/>
          <p:cNvSpPr txBox="1"/>
          <p:nvPr/>
        </p:nvSpPr>
        <p:spPr>
          <a:xfrm>
            <a:off x="222300" y="2571750"/>
            <a:ext cx="8715600" cy="57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520" b="1">
                <a:solidFill>
                  <a:schemeClr val="lt1"/>
                </a:solidFill>
                <a:latin typeface="Maven Pro"/>
                <a:ea typeface="Maven Pro"/>
                <a:cs typeface="Maven Pro"/>
                <a:sym typeface="Maven Pro"/>
              </a:rPr>
              <a:t>Predicción de baja de clientes de un</a:t>
            </a:r>
            <a:r>
              <a:rPr lang="es-419" sz="2000">
                <a:solidFill>
                  <a:schemeClr val="lt1"/>
                </a:solidFill>
              </a:rPr>
              <a:t> </a:t>
            </a:r>
            <a:r>
              <a:rPr lang="es-419" sz="2520" b="1">
                <a:solidFill>
                  <a:schemeClr val="lt1"/>
                </a:solidFill>
                <a:latin typeface="Maven Pro"/>
                <a:ea typeface="Maven Pro"/>
                <a:cs typeface="Maven Pro"/>
                <a:sym typeface="Maven Pro"/>
              </a:rPr>
              <a:t>banco</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ctrTitle"/>
          </p:nvPr>
        </p:nvSpPr>
        <p:spPr>
          <a:xfrm>
            <a:off x="673475" y="503325"/>
            <a:ext cx="7464000" cy="99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419" sz="3400"/>
              <a:t>Algoritmos</a:t>
            </a:r>
            <a:endParaRPr sz="3400"/>
          </a:p>
        </p:txBody>
      </p:sp>
      <p:sp>
        <p:nvSpPr>
          <p:cNvPr id="189" name="Google Shape;189;p22"/>
          <p:cNvSpPr txBox="1">
            <a:spLocks noGrp="1"/>
          </p:cNvSpPr>
          <p:nvPr>
            <p:ph type="subTitle" idx="1"/>
          </p:nvPr>
        </p:nvSpPr>
        <p:spPr>
          <a:xfrm>
            <a:off x="1255975" y="1265775"/>
            <a:ext cx="7021800" cy="2411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s-419" sz="2400"/>
              <a:t>Logistic Regression</a:t>
            </a:r>
            <a:endParaRPr sz="2400"/>
          </a:p>
          <a:p>
            <a:pPr marL="457200" lvl="0" indent="0" algn="ctr" rtl="0">
              <a:spcBef>
                <a:spcPts val="0"/>
              </a:spcBef>
              <a:spcAft>
                <a:spcPts val="0"/>
              </a:spcAft>
              <a:buNone/>
            </a:pPr>
            <a:endParaRPr/>
          </a:p>
          <a:p>
            <a:pPr marL="457200" lvl="0" indent="0" algn="ctr" rtl="0">
              <a:spcBef>
                <a:spcPts val="0"/>
              </a:spcBef>
              <a:spcAft>
                <a:spcPts val="0"/>
              </a:spcAft>
              <a:buNone/>
            </a:pPr>
            <a:endParaRPr sz="1050">
              <a:solidFill>
                <a:srgbClr val="000000"/>
              </a:solidFill>
              <a:highlight>
                <a:srgbClr val="FFFFFE"/>
              </a:highlight>
              <a:latin typeface="Courier New"/>
              <a:ea typeface="Courier New"/>
              <a:cs typeface="Courier New"/>
              <a:sym typeface="Courier New"/>
            </a:endParaRPr>
          </a:p>
        </p:txBody>
      </p:sp>
      <p:pic>
        <p:nvPicPr>
          <p:cNvPr id="190" name="Google Shape;190;p22"/>
          <p:cNvPicPr preferRelativeResize="0"/>
          <p:nvPr/>
        </p:nvPicPr>
        <p:blipFill>
          <a:blip r:embed="rId3">
            <a:alphaModFix/>
          </a:blip>
          <a:stretch>
            <a:fillRect/>
          </a:stretch>
        </p:blipFill>
        <p:spPr>
          <a:xfrm>
            <a:off x="1341325" y="2245016"/>
            <a:ext cx="2728650" cy="2256384"/>
          </a:xfrm>
          <a:prstGeom prst="rect">
            <a:avLst/>
          </a:prstGeom>
          <a:noFill/>
          <a:ln>
            <a:noFill/>
          </a:ln>
        </p:spPr>
      </p:pic>
      <p:pic>
        <p:nvPicPr>
          <p:cNvPr id="191" name="Google Shape;191;p22"/>
          <p:cNvPicPr preferRelativeResize="0"/>
          <p:nvPr/>
        </p:nvPicPr>
        <p:blipFill>
          <a:blip r:embed="rId4">
            <a:alphaModFix/>
          </a:blip>
          <a:stretch>
            <a:fillRect/>
          </a:stretch>
        </p:blipFill>
        <p:spPr>
          <a:xfrm>
            <a:off x="4716150" y="1265775"/>
            <a:ext cx="3421332" cy="3235626"/>
          </a:xfrm>
          <a:prstGeom prst="rect">
            <a:avLst/>
          </a:prstGeom>
          <a:noFill/>
          <a:ln>
            <a:noFill/>
          </a:ln>
        </p:spPr>
      </p:pic>
      <p:pic>
        <p:nvPicPr>
          <p:cNvPr id="192" name="Google Shape;192;p22"/>
          <p:cNvPicPr preferRelativeResize="0"/>
          <p:nvPr/>
        </p:nvPicPr>
        <p:blipFill>
          <a:blip r:embed="rId5">
            <a:alphaModFix/>
          </a:blip>
          <a:stretch>
            <a:fillRect/>
          </a:stretch>
        </p:blipFill>
        <p:spPr>
          <a:xfrm>
            <a:off x="839300" y="1895875"/>
            <a:ext cx="3732700" cy="21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ctrTitle"/>
          </p:nvPr>
        </p:nvSpPr>
        <p:spPr>
          <a:xfrm>
            <a:off x="652975" y="531825"/>
            <a:ext cx="7464000" cy="99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419" sz="3400"/>
              <a:t>Algoritmos</a:t>
            </a:r>
            <a:endParaRPr sz="3400"/>
          </a:p>
        </p:txBody>
      </p:sp>
      <p:sp>
        <p:nvSpPr>
          <p:cNvPr id="198" name="Google Shape;198;p23"/>
          <p:cNvSpPr txBox="1">
            <a:spLocks noGrp="1"/>
          </p:cNvSpPr>
          <p:nvPr>
            <p:ph type="subTitle" idx="1"/>
          </p:nvPr>
        </p:nvSpPr>
        <p:spPr>
          <a:xfrm>
            <a:off x="1255975" y="1265775"/>
            <a:ext cx="7021800" cy="2411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s-419" sz="2400"/>
              <a:t>Random Forest</a:t>
            </a:r>
            <a:endParaRPr sz="2400"/>
          </a:p>
          <a:p>
            <a:pPr marL="457200" lvl="0" indent="0" algn="ctr" rtl="0">
              <a:spcBef>
                <a:spcPts val="0"/>
              </a:spcBef>
              <a:spcAft>
                <a:spcPts val="0"/>
              </a:spcAft>
              <a:buNone/>
            </a:pPr>
            <a:endParaRPr/>
          </a:p>
          <a:p>
            <a:pPr marL="457200" lvl="0" indent="0" algn="ctr" rtl="0">
              <a:spcBef>
                <a:spcPts val="0"/>
              </a:spcBef>
              <a:spcAft>
                <a:spcPts val="0"/>
              </a:spcAft>
              <a:buNone/>
            </a:pPr>
            <a:endParaRPr sz="1050">
              <a:solidFill>
                <a:srgbClr val="000000"/>
              </a:solidFill>
              <a:highlight>
                <a:srgbClr val="FFFFFE"/>
              </a:highlight>
              <a:latin typeface="Courier New"/>
              <a:ea typeface="Courier New"/>
              <a:cs typeface="Courier New"/>
              <a:sym typeface="Courier New"/>
            </a:endParaRPr>
          </a:p>
        </p:txBody>
      </p:sp>
      <p:pic>
        <p:nvPicPr>
          <p:cNvPr id="199" name="Google Shape;199;p23"/>
          <p:cNvPicPr preferRelativeResize="0"/>
          <p:nvPr/>
        </p:nvPicPr>
        <p:blipFill>
          <a:blip r:embed="rId3">
            <a:alphaModFix/>
          </a:blip>
          <a:stretch>
            <a:fillRect/>
          </a:stretch>
        </p:blipFill>
        <p:spPr>
          <a:xfrm>
            <a:off x="1127763" y="2196238"/>
            <a:ext cx="2809875" cy="2314575"/>
          </a:xfrm>
          <a:prstGeom prst="rect">
            <a:avLst/>
          </a:prstGeom>
          <a:noFill/>
          <a:ln>
            <a:noFill/>
          </a:ln>
        </p:spPr>
      </p:pic>
      <p:pic>
        <p:nvPicPr>
          <p:cNvPr id="200" name="Google Shape;200;p23"/>
          <p:cNvPicPr preferRelativeResize="0"/>
          <p:nvPr/>
        </p:nvPicPr>
        <p:blipFill>
          <a:blip r:embed="rId4">
            <a:alphaModFix/>
          </a:blip>
          <a:stretch>
            <a:fillRect/>
          </a:stretch>
        </p:blipFill>
        <p:spPr>
          <a:xfrm>
            <a:off x="4806175" y="1529925"/>
            <a:ext cx="3310799" cy="3166376"/>
          </a:xfrm>
          <a:prstGeom prst="rect">
            <a:avLst/>
          </a:prstGeom>
          <a:noFill/>
          <a:ln>
            <a:noFill/>
          </a:ln>
        </p:spPr>
      </p:pic>
      <p:pic>
        <p:nvPicPr>
          <p:cNvPr id="201" name="Google Shape;201;p23"/>
          <p:cNvPicPr preferRelativeResize="0"/>
          <p:nvPr/>
        </p:nvPicPr>
        <p:blipFill>
          <a:blip r:embed="rId5">
            <a:alphaModFix/>
          </a:blip>
          <a:stretch>
            <a:fillRect/>
          </a:stretch>
        </p:blipFill>
        <p:spPr>
          <a:xfrm>
            <a:off x="373875" y="1764050"/>
            <a:ext cx="4142050" cy="24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ctrTitle"/>
          </p:nvPr>
        </p:nvSpPr>
        <p:spPr>
          <a:xfrm>
            <a:off x="2445525" y="543051"/>
            <a:ext cx="4227900" cy="1116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419" sz="3600"/>
              <a:t>TPOT</a:t>
            </a:r>
            <a:endParaRPr sz="3600"/>
          </a:p>
        </p:txBody>
      </p:sp>
      <p:sp>
        <p:nvSpPr>
          <p:cNvPr id="207" name="Google Shape;207;p24"/>
          <p:cNvSpPr txBox="1">
            <a:spLocks noGrp="1"/>
          </p:cNvSpPr>
          <p:nvPr>
            <p:ph type="subTitle" idx="1"/>
          </p:nvPr>
        </p:nvSpPr>
        <p:spPr>
          <a:xfrm>
            <a:off x="1024600" y="1400025"/>
            <a:ext cx="5451000" cy="25638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s-419" sz="2000"/>
              <a:t>Ofrece ExtraTreesClassifier.</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s-419" sz="2000"/>
              <a:t>Score similar, pero Random Forest tiene mejor precisión.</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s-419" sz="2000"/>
              <a:t>Valores similares → valida nuestras decisiones.</a:t>
            </a:r>
            <a:endParaRPr sz="2000"/>
          </a:p>
        </p:txBody>
      </p:sp>
      <p:pic>
        <p:nvPicPr>
          <p:cNvPr id="208" name="Google Shape;208;p24"/>
          <p:cNvPicPr preferRelativeResize="0"/>
          <p:nvPr/>
        </p:nvPicPr>
        <p:blipFill>
          <a:blip r:embed="rId3">
            <a:alphaModFix/>
          </a:blip>
          <a:stretch>
            <a:fillRect/>
          </a:stretch>
        </p:blipFill>
        <p:spPr>
          <a:xfrm>
            <a:off x="5915375" y="1414525"/>
            <a:ext cx="2640049" cy="231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ctrTitle"/>
          </p:nvPr>
        </p:nvSpPr>
        <p:spPr>
          <a:xfrm>
            <a:off x="2444250" y="631918"/>
            <a:ext cx="4255500" cy="807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419" sz="3600"/>
              <a:t>Conclusiones</a:t>
            </a:r>
            <a:endParaRPr sz="3600"/>
          </a:p>
        </p:txBody>
      </p:sp>
      <p:sp>
        <p:nvSpPr>
          <p:cNvPr id="214" name="Google Shape;214;p25"/>
          <p:cNvSpPr txBox="1">
            <a:spLocks noGrp="1"/>
          </p:cNvSpPr>
          <p:nvPr>
            <p:ph type="subTitle" idx="1"/>
          </p:nvPr>
        </p:nvSpPr>
        <p:spPr>
          <a:xfrm>
            <a:off x="1134450" y="1528375"/>
            <a:ext cx="6875100" cy="269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419" sz="1800"/>
              <a:t>El modelo que mejor se ajusta es el Random Forest Balanceado.</a:t>
            </a:r>
            <a:endParaRPr sz="1800"/>
          </a:p>
          <a:p>
            <a:pPr marL="914400" lvl="1" indent="-342900" algn="l" rtl="0">
              <a:spcBef>
                <a:spcPts val="0"/>
              </a:spcBef>
              <a:spcAft>
                <a:spcPts val="0"/>
              </a:spcAft>
              <a:buSzPts val="1800"/>
              <a:buChar char="○"/>
            </a:pPr>
            <a:r>
              <a:rPr lang="es-419" sz="1800"/>
              <a:t>Accuracy: 0.8511  </a:t>
            </a:r>
            <a:endParaRPr sz="1800"/>
          </a:p>
          <a:p>
            <a:pPr marL="914400" lvl="1" indent="-342900" algn="l" rtl="0">
              <a:spcBef>
                <a:spcPts val="0"/>
              </a:spcBef>
              <a:spcAft>
                <a:spcPts val="0"/>
              </a:spcAft>
              <a:buSzPts val="1800"/>
              <a:buChar char="○"/>
            </a:pPr>
            <a:r>
              <a:rPr lang="es-419" sz="1800"/>
              <a:t>Recall: 0.8709</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s-419" sz="1800"/>
              <a:t>La precisión es baja pero esto es esperable.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s-419" sz="1800"/>
              <a:t>Es posible que la campaña no sea 100% eficiente</a:t>
            </a:r>
            <a:r>
              <a:rPr lang="es-419" sz="1200">
                <a:solidFill>
                  <a:srgbClr val="212121"/>
                </a:solidFill>
                <a:highlight>
                  <a:schemeClr val="dk1"/>
                </a:highlight>
                <a:latin typeface="Roboto"/>
                <a:ea typeface="Roboto"/>
                <a:cs typeface="Roboto"/>
                <a:sym typeface="Roboto"/>
              </a:rPr>
              <a:t>.</a:t>
            </a:r>
            <a:endParaRPr sz="1200">
              <a:solidFill>
                <a:srgbClr val="212121"/>
              </a:solidFill>
              <a:highlight>
                <a:schemeClr val="dk1"/>
              </a:highlight>
              <a:latin typeface="Roboto"/>
              <a:ea typeface="Roboto"/>
              <a:cs typeface="Roboto"/>
              <a:sym typeface="Roboto"/>
            </a:endParaRPr>
          </a:p>
          <a:p>
            <a:pPr marL="457200" lvl="0" indent="0" algn="l" rtl="0">
              <a:spcBef>
                <a:spcPts val="0"/>
              </a:spcBef>
              <a:spcAft>
                <a:spcPts val="0"/>
              </a:spcAft>
              <a:buNone/>
            </a:pPr>
            <a:endParaRPr sz="1200">
              <a:solidFill>
                <a:srgbClr val="212121"/>
              </a:solidFill>
              <a:highlight>
                <a:schemeClr val="dk1"/>
              </a:highlight>
              <a:latin typeface="Roboto"/>
              <a:ea typeface="Roboto"/>
              <a:cs typeface="Roboto"/>
              <a:sym typeface="Roboto"/>
            </a:endParaRPr>
          </a:p>
          <a:p>
            <a:pPr marL="457200" lvl="0" indent="-342900" algn="l" rtl="0">
              <a:spcBef>
                <a:spcPts val="0"/>
              </a:spcBef>
              <a:spcAft>
                <a:spcPts val="0"/>
              </a:spcAft>
              <a:buSzPts val="1800"/>
              <a:buChar char="●"/>
            </a:pPr>
            <a:r>
              <a:rPr lang="es-419" sz="1800"/>
              <a:t>Deberíamos contar con un set de datos más apropiado.</a:t>
            </a:r>
            <a:endParaRPr sz="1800"/>
          </a:p>
          <a:p>
            <a:pPr marL="0" lvl="0" indent="0" algn="l" rtl="0">
              <a:spcBef>
                <a:spcPts val="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ctrTitle"/>
          </p:nvPr>
        </p:nvSpPr>
        <p:spPr>
          <a:xfrm>
            <a:off x="2232900" y="1876805"/>
            <a:ext cx="4678200" cy="138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419" sz="4700"/>
              <a:t>Muchas Gracias!!</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14"/>
          <p:cNvSpPr txBox="1"/>
          <p:nvPr/>
        </p:nvSpPr>
        <p:spPr>
          <a:xfrm>
            <a:off x="1035900" y="1876263"/>
            <a:ext cx="7072200" cy="2108700"/>
          </a:xfrm>
          <a:prstGeom prst="rect">
            <a:avLst/>
          </a:prstGeom>
          <a:noFill/>
          <a:ln>
            <a:noFill/>
          </a:ln>
        </p:spPr>
        <p:txBody>
          <a:bodyPr spcFirstLastPara="1" wrap="square" lIns="91425" tIns="91425" rIns="91425" bIns="91425" anchor="t" anchorCtr="0">
            <a:spAutoFit/>
          </a:bodyPr>
          <a:lstStyle/>
          <a:p>
            <a:pPr marL="450000" lvl="0" indent="-428750" algn="just" rtl="0">
              <a:spcBef>
                <a:spcPts val="0"/>
              </a:spcBef>
              <a:spcAft>
                <a:spcPts val="0"/>
              </a:spcAft>
              <a:buClr>
                <a:schemeClr val="lt1"/>
              </a:buClr>
              <a:buSzPts val="2500"/>
              <a:buFont typeface="Nunito"/>
              <a:buChar char="●"/>
            </a:pPr>
            <a:r>
              <a:rPr lang="es-419" sz="2500">
                <a:solidFill>
                  <a:schemeClr val="lt1"/>
                </a:solidFill>
                <a:latin typeface="Maven Pro"/>
                <a:ea typeface="Maven Pro"/>
                <a:cs typeface="Maven Pro"/>
                <a:sym typeface="Maven Pro"/>
              </a:rPr>
              <a:t>Set de datos con información de clientes de un banco.</a:t>
            </a:r>
            <a:endParaRPr sz="2500">
              <a:solidFill>
                <a:schemeClr val="lt1"/>
              </a:solidFill>
              <a:latin typeface="Maven Pro"/>
              <a:ea typeface="Maven Pro"/>
              <a:cs typeface="Maven Pro"/>
              <a:sym typeface="Maven Pro"/>
            </a:endParaRPr>
          </a:p>
          <a:p>
            <a:pPr marL="0" lvl="0" indent="0" algn="just" rtl="0">
              <a:spcBef>
                <a:spcPts val="0"/>
              </a:spcBef>
              <a:spcAft>
                <a:spcPts val="0"/>
              </a:spcAft>
              <a:buNone/>
            </a:pPr>
            <a:endParaRPr sz="2500">
              <a:solidFill>
                <a:schemeClr val="lt1"/>
              </a:solidFill>
              <a:latin typeface="Maven Pro"/>
              <a:ea typeface="Maven Pro"/>
              <a:cs typeface="Maven Pro"/>
              <a:sym typeface="Maven Pro"/>
            </a:endParaRPr>
          </a:p>
          <a:p>
            <a:pPr marL="457200" lvl="0" indent="-435950" algn="just" rtl="0">
              <a:spcBef>
                <a:spcPts val="0"/>
              </a:spcBef>
              <a:spcAft>
                <a:spcPts val="0"/>
              </a:spcAft>
              <a:buClr>
                <a:schemeClr val="lt1"/>
              </a:buClr>
              <a:buSzPts val="2500"/>
              <a:buFont typeface="Maven Pro"/>
              <a:buChar char="●"/>
            </a:pPr>
            <a:r>
              <a:rPr lang="es-419" sz="2500">
                <a:solidFill>
                  <a:schemeClr val="lt1"/>
                </a:solidFill>
                <a:latin typeface="Nunito"/>
                <a:ea typeface="Nunito"/>
                <a:cs typeface="Nunito"/>
                <a:sym typeface="Nunito"/>
              </a:rPr>
              <a:t>Números de cliente, gastos de tarjetas Visa y Mastercard, saldos de las cuentas, etc.</a:t>
            </a:r>
            <a:endParaRPr sz="2500">
              <a:solidFill>
                <a:schemeClr val="lt1"/>
              </a:solidFill>
              <a:latin typeface="Maven Pro"/>
              <a:ea typeface="Maven Pro"/>
              <a:cs typeface="Maven Pro"/>
              <a:sym typeface="Maven Pro"/>
            </a:endParaRPr>
          </a:p>
        </p:txBody>
      </p:sp>
      <p:sp>
        <p:nvSpPr>
          <p:cNvPr id="137" name="Google Shape;137;p14"/>
          <p:cNvSpPr txBox="1">
            <a:spLocks noGrp="1"/>
          </p:cNvSpPr>
          <p:nvPr>
            <p:ph type="ctrTitle"/>
          </p:nvPr>
        </p:nvSpPr>
        <p:spPr>
          <a:xfrm>
            <a:off x="927250" y="732675"/>
            <a:ext cx="7453800" cy="695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s-419">
                <a:solidFill>
                  <a:schemeClr val="lt1"/>
                </a:solidFill>
              </a:rPr>
              <a:t>Datos</a:t>
            </a:r>
            <a:endParaRPr>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ctrTitle"/>
          </p:nvPr>
        </p:nvSpPr>
        <p:spPr>
          <a:xfrm>
            <a:off x="845100" y="691675"/>
            <a:ext cx="7453800" cy="681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s-419"/>
              <a:t>Objetivo del trabajo</a:t>
            </a:r>
            <a:endParaRPr/>
          </a:p>
        </p:txBody>
      </p:sp>
      <p:sp>
        <p:nvSpPr>
          <p:cNvPr id="143" name="Google Shape;143;p15"/>
          <p:cNvSpPr txBox="1">
            <a:spLocks noGrp="1"/>
          </p:cNvSpPr>
          <p:nvPr>
            <p:ph type="subTitle" idx="1"/>
          </p:nvPr>
        </p:nvSpPr>
        <p:spPr>
          <a:xfrm>
            <a:off x="914175" y="1968875"/>
            <a:ext cx="7062300" cy="236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2600"/>
              <a:t>Predecir si un cliente del banco se va a desvincular o no de la organización pasados dos meses.</a:t>
            </a:r>
            <a:endParaRPr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ctrTitle"/>
          </p:nvPr>
        </p:nvSpPr>
        <p:spPr>
          <a:xfrm>
            <a:off x="845100" y="642950"/>
            <a:ext cx="7453800" cy="695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s-419"/>
              <a:t>Limpieza de los datos</a:t>
            </a:r>
            <a:endParaRPr/>
          </a:p>
        </p:txBody>
      </p:sp>
      <p:sp>
        <p:nvSpPr>
          <p:cNvPr id="149" name="Google Shape;149;p16"/>
          <p:cNvSpPr txBox="1"/>
          <p:nvPr/>
        </p:nvSpPr>
        <p:spPr>
          <a:xfrm>
            <a:off x="845100" y="1280750"/>
            <a:ext cx="7453800" cy="2678100"/>
          </a:xfrm>
          <a:prstGeom prst="rect">
            <a:avLst/>
          </a:prstGeom>
          <a:noFill/>
          <a:ln>
            <a:noFill/>
          </a:ln>
        </p:spPr>
        <p:txBody>
          <a:bodyPr spcFirstLastPara="1" wrap="square" lIns="91425" tIns="91425" rIns="91425" bIns="91425" anchor="t" anchorCtr="0">
            <a:spAutoFit/>
          </a:bodyPr>
          <a:lstStyle/>
          <a:p>
            <a:pPr marL="360000" lvl="0" indent="-294300" algn="l" rtl="0">
              <a:spcBef>
                <a:spcPts val="0"/>
              </a:spcBef>
              <a:spcAft>
                <a:spcPts val="0"/>
              </a:spcAft>
              <a:buClr>
                <a:schemeClr val="lt1"/>
              </a:buClr>
              <a:buSzPts val="1800"/>
              <a:buFont typeface="Nunito"/>
              <a:buChar char="●"/>
            </a:pPr>
            <a:r>
              <a:rPr lang="es-419" sz="1800">
                <a:solidFill>
                  <a:schemeClr val="lt1"/>
                </a:solidFill>
                <a:latin typeface="Nunito"/>
                <a:ea typeface="Nunito"/>
                <a:cs typeface="Nunito"/>
                <a:sym typeface="Nunito"/>
              </a:rPr>
              <a:t>Eliminamos todas las columnas que no eran relevantes para el modelo predictivo.</a:t>
            </a:r>
            <a:endParaRPr sz="1800">
              <a:solidFill>
                <a:schemeClr val="lt1"/>
              </a:solidFill>
              <a:latin typeface="Nunito"/>
              <a:ea typeface="Nunito"/>
              <a:cs typeface="Nunito"/>
              <a:sym typeface="Nunito"/>
            </a:endParaRPr>
          </a:p>
          <a:p>
            <a:pPr marL="457200" lvl="0" indent="0" algn="l" rtl="0">
              <a:spcBef>
                <a:spcPts val="0"/>
              </a:spcBef>
              <a:spcAft>
                <a:spcPts val="0"/>
              </a:spcAft>
              <a:buNone/>
            </a:pPr>
            <a:endParaRPr sz="1800">
              <a:solidFill>
                <a:schemeClr val="lt1"/>
              </a:solidFill>
              <a:latin typeface="Nunito"/>
              <a:ea typeface="Nunito"/>
              <a:cs typeface="Nunito"/>
              <a:sym typeface="Nunito"/>
            </a:endParaRPr>
          </a:p>
          <a:p>
            <a:pPr marL="360000" lvl="0" indent="-294300" algn="l" rtl="0">
              <a:spcBef>
                <a:spcPts val="0"/>
              </a:spcBef>
              <a:spcAft>
                <a:spcPts val="0"/>
              </a:spcAft>
              <a:buClr>
                <a:schemeClr val="lt1"/>
              </a:buClr>
              <a:buSzPts val="1800"/>
              <a:buFont typeface="Nunito"/>
              <a:buChar char="●"/>
            </a:pPr>
            <a:r>
              <a:rPr lang="es-419" sz="1800">
                <a:solidFill>
                  <a:schemeClr val="lt1"/>
                </a:solidFill>
                <a:latin typeface="Nunito"/>
                <a:ea typeface="Nunito"/>
                <a:cs typeface="Nunito"/>
                <a:sym typeface="Nunito"/>
              </a:rPr>
              <a:t>Seleccionamos para trabajar el mes de septiembre de 2013, a partir del cual vamos a predecir los clientes que se van en noviembre.</a:t>
            </a:r>
            <a:endParaRPr sz="1800">
              <a:solidFill>
                <a:schemeClr val="lt1"/>
              </a:solidFill>
              <a:latin typeface="Nunito"/>
              <a:ea typeface="Nunito"/>
              <a:cs typeface="Nunito"/>
              <a:sym typeface="Nunito"/>
            </a:endParaRPr>
          </a:p>
          <a:p>
            <a:pPr marL="457200" lvl="0" indent="0" algn="l" rtl="0">
              <a:spcBef>
                <a:spcPts val="0"/>
              </a:spcBef>
              <a:spcAft>
                <a:spcPts val="0"/>
              </a:spcAft>
              <a:buNone/>
            </a:pPr>
            <a:endParaRPr sz="1800">
              <a:solidFill>
                <a:schemeClr val="lt1"/>
              </a:solidFill>
              <a:latin typeface="Nunito"/>
              <a:ea typeface="Nunito"/>
              <a:cs typeface="Nunito"/>
              <a:sym typeface="Nunito"/>
            </a:endParaRPr>
          </a:p>
          <a:p>
            <a:pPr marL="360000" lvl="0" indent="-294300" algn="l" rtl="0">
              <a:spcBef>
                <a:spcPts val="0"/>
              </a:spcBef>
              <a:spcAft>
                <a:spcPts val="0"/>
              </a:spcAft>
              <a:buClr>
                <a:schemeClr val="lt1"/>
              </a:buClr>
              <a:buSzPts val="1800"/>
              <a:buFont typeface="Nunito"/>
              <a:buChar char="●"/>
            </a:pPr>
            <a:r>
              <a:rPr lang="es-419" sz="1800">
                <a:solidFill>
                  <a:schemeClr val="lt1"/>
                </a:solidFill>
                <a:latin typeface="Nunito"/>
                <a:ea typeface="Nunito"/>
                <a:cs typeface="Nunito"/>
                <a:sym typeface="Nunito"/>
              </a:rPr>
              <a:t>Convertimos las variables categóricas en binarias para que el modelo las pueda trabajar.( 0=No, 1=Sí)</a:t>
            </a:r>
            <a:endParaRPr sz="1800">
              <a:solidFill>
                <a:schemeClr val="lt1"/>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ctrTitle"/>
          </p:nvPr>
        </p:nvSpPr>
        <p:spPr>
          <a:xfrm>
            <a:off x="783800" y="691675"/>
            <a:ext cx="7453800" cy="695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s-419"/>
              <a:t>Limpieza de los datos</a:t>
            </a:r>
            <a:endParaRPr/>
          </a:p>
        </p:txBody>
      </p:sp>
      <p:sp>
        <p:nvSpPr>
          <p:cNvPr id="155" name="Google Shape;155;p17"/>
          <p:cNvSpPr txBox="1"/>
          <p:nvPr/>
        </p:nvSpPr>
        <p:spPr>
          <a:xfrm>
            <a:off x="783800" y="1387075"/>
            <a:ext cx="7453800" cy="15393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lt1"/>
              </a:buClr>
              <a:buSzPts val="2200"/>
              <a:buFont typeface="Nunito"/>
              <a:buChar char="●"/>
            </a:pPr>
            <a:r>
              <a:rPr lang="es-419" sz="2200">
                <a:solidFill>
                  <a:schemeClr val="lt1"/>
                </a:solidFill>
                <a:latin typeface="Nunito"/>
                <a:ea typeface="Nunito"/>
                <a:cs typeface="Nunito"/>
                <a:sym typeface="Nunito"/>
              </a:rPr>
              <a:t>Sumarizamos variables.</a:t>
            </a:r>
            <a:endParaRPr sz="2200">
              <a:solidFill>
                <a:schemeClr val="lt1"/>
              </a:solidFill>
              <a:latin typeface="Nunito"/>
              <a:ea typeface="Nunito"/>
              <a:cs typeface="Nunito"/>
              <a:sym typeface="Nunito"/>
            </a:endParaRPr>
          </a:p>
          <a:p>
            <a:pPr marL="0" lvl="0" indent="0" algn="l" rtl="0">
              <a:spcBef>
                <a:spcPts val="0"/>
              </a:spcBef>
              <a:spcAft>
                <a:spcPts val="0"/>
              </a:spcAft>
              <a:buNone/>
            </a:pPr>
            <a:endParaRPr sz="2200">
              <a:solidFill>
                <a:schemeClr val="lt1"/>
              </a:solidFill>
              <a:latin typeface="Nunito"/>
              <a:ea typeface="Nunito"/>
              <a:cs typeface="Nunito"/>
              <a:sym typeface="Nunito"/>
            </a:endParaRPr>
          </a:p>
          <a:p>
            <a:pPr marL="457200" lvl="0" indent="-368300" algn="l" rtl="0">
              <a:spcBef>
                <a:spcPts val="0"/>
              </a:spcBef>
              <a:spcAft>
                <a:spcPts val="0"/>
              </a:spcAft>
              <a:buClr>
                <a:schemeClr val="lt1"/>
              </a:buClr>
              <a:buSzPts val="2200"/>
              <a:buFont typeface="Nunito"/>
              <a:buChar char="●"/>
            </a:pPr>
            <a:r>
              <a:rPr lang="es-419" sz="2200">
                <a:solidFill>
                  <a:schemeClr val="lt1"/>
                </a:solidFill>
                <a:latin typeface="Nunito"/>
                <a:ea typeface="Nunito"/>
                <a:cs typeface="Nunito"/>
                <a:sym typeface="Nunito"/>
              </a:rPr>
              <a:t>Agregamos columnas para ver el uso de la tarjeta de crédito de forma mensual.</a:t>
            </a:r>
            <a:endParaRPr sz="2200">
              <a:solidFill>
                <a:schemeClr val="lt1"/>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ctrTitle"/>
          </p:nvPr>
        </p:nvSpPr>
        <p:spPr>
          <a:xfrm>
            <a:off x="596250" y="735150"/>
            <a:ext cx="7951500" cy="695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s-419"/>
              <a:t>Entrenamiento del modelo</a:t>
            </a:r>
            <a:endParaRPr/>
          </a:p>
        </p:txBody>
      </p:sp>
      <p:sp>
        <p:nvSpPr>
          <p:cNvPr id="161" name="Google Shape;161;p18"/>
          <p:cNvSpPr txBox="1">
            <a:spLocks noGrp="1"/>
          </p:cNvSpPr>
          <p:nvPr>
            <p:ph type="subTitle" idx="1"/>
          </p:nvPr>
        </p:nvSpPr>
        <p:spPr>
          <a:xfrm>
            <a:off x="778700" y="3061200"/>
            <a:ext cx="7559400" cy="9660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852"/>
              <a:buNone/>
            </a:pPr>
            <a:r>
              <a:rPr lang="es-419" sz="2537"/>
              <a:t>X = features numéricas a considerar </a:t>
            </a:r>
            <a:endParaRPr sz="2537"/>
          </a:p>
          <a:p>
            <a:pPr marL="0" lvl="0" indent="0" algn="ctr" rtl="0">
              <a:lnSpc>
                <a:spcPct val="80000"/>
              </a:lnSpc>
              <a:spcBef>
                <a:spcPts val="0"/>
              </a:spcBef>
              <a:spcAft>
                <a:spcPts val="0"/>
              </a:spcAft>
              <a:buSzPts val="852"/>
              <a:buNone/>
            </a:pPr>
            <a:r>
              <a:rPr lang="es-419" sz="2537"/>
              <a:t>Y = Variable Objetivo (1 o 0)</a:t>
            </a:r>
            <a:endParaRPr sz="1937"/>
          </a:p>
        </p:txBody>
      </p:sp>
      <p:sp>
        <p:nvSpPr>
          <p:cNvPr id="162" name="Google Shape;162;p18"/>
          <p:cNvSpPr txBox="1"/>
          <p:nvPr/>
        </p:nvSpPr>
        <p:spPr>
          <a:xfrm>
            <a:off x="558200" y="1953725"/>
            <a:ext cx="7779900" cy="809700"/>
          </a:xfrm>
          <a:prstGeom prst="rect">
            <a:avLst/>
          </a:prstGeom>
          <a:noFill/>
          <a:ln>
            <a:noFill/>
          </a:ln>
        </p:spPr>
        <p:txBody>
          <a:bodyPr spcFirstLastPara="1" wrap="square" lIns="91425" tIns="91425" rIns="91425" bIns="91425" anchor="t" anchorCtr="0">
            <a:spAutoFit/>
          </a:bodyPr>
          <a:lstStyle/>
          <a:p>
            <a:pPr marL="0" lvl="0" indent="0" algn="ctr" rtl="0">
              <a:lnSpc>
                <a:spcPct val="80000"/>
              </a:lnSpc>
              <a:spcBef>
                <a:spcPts val="0"/>
              </a:spcBef>
              <a:spcAft>
                <a:spcPts val="0"/>
              </a:spcAft>
              <a:buNone/>
            </a:pPr>
            <a:r>
              <a:rPr lang="es-419" sz="2537">
                <a:solidFill>
                  <a:schemeClr val="lt1"/>
                </a:solidFill>
                <a:latin typeface="Nunito"/>
                <a:ea typeface="Nunito"/>
                <a:cs typeface="Nunito"/>
                <a:sym typeface="Nunito"/>
              </a:rPr>
              <a:t>Train </a:t>
            </a:r>
            <a:r>
              <a:rPr lang="es-419" sz="2537" b="1">
                <a:solidFill>
                  <a:schemeClr val="lt1"/>
                </a:solidFill>
                <a:latin typeface="Nunito"/>
                <a:ea typeface="Nunito"/>
                <a:cs typeface="Nunito"/>
                <a:sym typeface="Nunito"/>
              </a:rPr>
              <a:t>75%</a:t>
            </a:r>
            <a:endParaRPr sz="2537" b="1">
              <a:solidFill>
                <a:schemeClr val="lt1"/>
              </a:solidFill>
              <a:latin typeface="Nunito"/>
              <a:ea typeface="Nunito"/>
              <a:cs typeface="Nunito"/>
              <a:sym typeface="Nunito"/>
            </a:endParaRPr>
          </a:p>
          <a:p>
            <a:pPr marL="0" lvl="0" indent="0" algn="ctr" rtl="0">
              <a:lnSpc>
                <a:spcPct val="80000"/>
              </a:lnSpc>
              <a:spcBef>
                <a:spcPts val="0"/>
              </a:spcBef>
              <a:spcAft>
                <a:spcPts val="0"/>
              </a:spcAft>
              <a:buNone/>
            </a:pPr>
            <a:r>
              <a:rPr lang="es-419" sz="2537">
                <a:solidFill>
                  <a:schemeClr val="lt1"/>
                </a:solidFill>
                <a:latin typeface="Nunito"/>
                <a:ea typeface="Nunito"/>
                <a:cs typeface="Nunito"/>
                <a:sym typeface="Nunito"/>
              </a:rPr>
              <a:t>Test </a:t>
            </a:r>
            <a:r>
              <a:rPr lang="es-419" sz="2537" b="1">
                <a:solidFill>
                  <a:schemeClr val="lt1"/>
                </a:solidFill>
                <a:latin typeface="Nunito"/>
                <a:ea typeface="Nunito"/>
                <a:cs typeface="Nunito"/>
                <a:sym typeface="Nunito"/>
              </a:rPr>
              <a:t>25%</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ctrTitle"/>
          </p:nvPr>
        </p:nvSpPr>
        <p:spPr>
          <a:xfrm>
            <a:off x="673475" y="518700"/>
            <a:ext cx="7464000" cy="99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419"/>
              <a:t>Algoritmos</a:t>
            </a:r>
            <a:endParaRPr/>
          </a:p>
        </p:txBody>
      </p:sp>
      <p:sp>
        <p:nvSpPr>
          <p:cNvPr id="168" name="Google Shape;168;p19"/>
          <p:cNvSpPr txBox="1">
            <a:spLocks noGrp="1"/>
          </p:cNvSpPr>
          <p:nvPr>
            <p:ph type="subTitle" idx="1"/>
          </p:nvPr>
        </p:nvSpPr>
        <p:spPr>
          <a:xfrm>
            <a:off x="813775" y="1516800"/>
            <a:ext cx="7464000" cy="2160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sz="2400"/>
              <a:t>Los modelos predictivos que utilizamos son:</a:t>
            </a:r>
            <a:endParaRPr sz="2400"/>
          </a:p>
          <a:p>
            <a:pPr marL="0" lvl="0" indent="0" algn="ctr" rtl="0">
              <a:spcBef>
                <a:spcPts val="0"/>
              </a:spcBef>
              <a:spcAft>
                <a:spcPts val="0"/>
              </a:spcAft>
              <a:buNone/>
            </a:pPr>
            <a:endParaRPr sz="2500"/>
          </a:p>
          <a:p>
            <a:pPr marL="457200" lvl="0" indent="-355600" algn="l" rtl="0">
              <a:spcBef>
                <a:spcPts val="0"/>
              </a:spcBef>
              <a:spcAft>
                <a:spcPts val="0"/>
              </a:spcAft>
              <a:buSzPts val="2000"/>
              <a:buChar char="●"/>
            </a:pPr>
            <a:r>
              <a:rPr lang="es-419" sz="2000"/>
              <a:t>KNN </a:t>
            </a:r>
            <a:endParaRPr sz="2000"/>
          </a:p>
          <a:p>
            <a:pPr marL="457200" lvl="0" indent="-355600" algn="l" rtl="0">
              <a:spcBef>
                <a:spcPts val="0"/>
              </a:spcBef>
              <a:spcAft>
                <a:spcPts val="0"/>
              </a:spcAft>
              <a:buSzPts val="2000"/>
              <a:buChar char="●"/>
            </a:pPr>
            <a:r>
              <a:rPr lang="es-419" sz="2000"/>
              <a:t>Random Forest</a:t>
            </a:r>
            <a:endParaRPr sz="2000"/>
          </a:p>
          <a:p>
            <a:pPr marL="457200" lvl="0" indent="-355600" algn="l" rtl="0">
              <a:spcBef>
                <a:spcPts val="0"/>
              </a:spcBef>
              <a:spcAft>
                <a:spcPts val="0"/>
              </a:spcAft>
              <a:buSzPts val="2000"/>
              <a:buChar char="●"/>
            </a:pPr>
            <a:r>
              <a:rPr lang="es-419" sz="2000"/>
              <a:t>Logistic Regression</a:t>
            </a:r>
            <a:endParaRPr sz="1050">
              <a:solidFill>
                <a:srgbClr val="000000"/>
              </a:solidFill>
              <a:highlight>
                <a:srgbClr val="FFFFFE"/>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ctrTitle"/>
          </p:nvPr>
        </p:nvSpPr>
        <p:spPr>
          <a:xfrm>
            <a:off x="1116825" y="1536900"/>
            <a:ext cx="6957000" cy="2121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sz="2240"/>
          </a:p>
          <a:p>
            <a:pPr marL="457200" lvl="0" indent="-358140" algn="just" rtl="0">
              <a:spcBef>
                <a:spcPts val="0"/>
              </a:spcBef>
              <a:spcAft>
                <a:spcPts val="0"/>
              </a:spcAft>
              <a:buSzPts val="2040"/>
              <a:buChar char="●"/>
            </a:pPr>
            <a:r>
              <a:rPr lang="es-419" sz="2040"/>
              <a:t>Con todos los datos</a:t>
            </a:r>
            <a:r>
              <a:rPr lang="es-419" sz="2040" b="0"/>
              <a:t>.</a:t>
            </a:r>
            <a:endParaRPr sz="2040" b="0"/>
          </a:p>
          <a:p>
            <a:pPr marL="0" lvl="0" indent="0" algn="just" rtl="0">
              <a:spcBef>
                <a:spcPts val="0"/>
              </a:spcBef>
              <a:spcAft>
                <a:spcPts val="0"/>
              </a:spcAft>
              <a:buNone/>
            </a:pPr>
            <a:endParaRPr sz="2040"/>
          </a:p>
          <a:p>
            <a:pPr marL="457200" lvl="0" indent="-358140" algn="just" rtl="0">
              <a:spcBef>
                <a:spcPts val="0"/>
              </a:spcBef>
              <a:spcAft>
                <a:spcPts val="0"/>
              </a:spcAft>
              <a:buSzPts val="2040"/>
              <a:buChar char="●"/>
            </a:pPr>
            <a:r>
              <a:rPr lang="es-419" sz="2040" b="0"/>
              <a:t>80000 registros (más balanceado porque e</a:t>
            </a:r>
            <a:r>
              <a:rPr lang="es-419" sz="2040"/>
              <a:t>s mucho menor la cantidad de </a:t>
            </a:r>
            <a:r>
              <a:rPr lang="es-419" sz="2040" i="1"/>
              <a:t>baja</a:t>
            </a:r>
            <a:r>
              <a:rPr lang="es-419" sz="2040"/>
              <a:t> con respecto a </a:t>
            </a:r>
            <a:r>
              <a:rPr lang="es-419" sz="2040" i="1"/>
              <a:t>no-baja</a:t>
            </a:r>
            <a:r>
              <a:rPr lang="es-419" sz="2040" b="0"/>
              <a:t>)</a:t>
            </a:r>
            <a:endParaRPr sz="2040" b="0"/>
          </a:p>
          <a:p>
            <a:pPr marL="0" lvl="0" indent="0" algn="just" rtl="0">
              <a:spcBef>
                <a:spcPts val="0"/>
              </a:spcBef>
              <a:spcAft>
                <a:spcPts val="0"/>
              </a:spcAft>
              <a:buNone/>
            </a:pPr>
            <a:endParaRPr sz="2040"/>
          </a:p>
          <a:p>
            <a:pPr marL="457200" lvl="0" indent="-358140" algn="just" rtl="0">
              <a:spcBef>
                <a:spcPts val="0"/>
              </a:spcBef>
              <a:spcAft>
                <a:spcPts val="0"/>
              </a:spcAft>
              <a:buSzPts val="2040"/>
              <a:buChar char="●"/>
            </a:pPr>
            <a:r>
              <a:rPr lang="es-419" sz="2040"/>
              <a:t>Con los datos</a:t>
            </a:r>
            <a:r>
              <a:rPr lang="es-419" sz="2040" b="0"/>
              <a:t> totalmente balanceados.</a:t>
            </a:r>
            <a:endParaRPr sz="2040" b="0"/>
          </a:p>
        </p:txBody>
      </p:sp>
      <p:sp>
        <p:nvSpPr>
          <p:cNvPr id="174" name="Google Shape;174;p20"/>
          <p:cNvSpPr txBox="1"/>
          <p:nvPr/>
        </p:nvSpPr>
        <p:spPr>
          <a:xfrm>
            <a:off x="1116825" y="788925"/>
            <a:ext cx="7243800" cy="668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3140">
                <a:solidFill>
                  <a:schemeClr val="lt1"/>
                </a:solidFill>
                <a:latin typeface="Nunito"/>
                <a:ea typeface="Nunito"/>
                <a:cs typeface="Nunito"/>
                <a:sym typeface="Nunito"/>
              </a:rPr>
              <a:t>Entrenamiento</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ctrTitle"/>
          </p:nvPr>
        </p:nvSpPr>
        <p:spPr>
          <a:xfrm>
            <a:off x="885300" y="513575"/>
            <a:ext cx="7404000" cy="99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419" sz="3400"/>
              <a:t>Algoritmos</a:t>
            </a:r>
            <a:endParaRPr sz="3400"/>
          </a:p>
        </p:txBody>
      </p:sp>
      <p:sp>
        <p:nvSpPr>
          <p:cNvPr id="180" name="Google Shape;180;p21"/>
          <p:cNvSpPr txBox="1">
            <a:spLocks noGrp="1"/>
          </p:cNvSpPr>
          <p:nvPr>
            <p:ph type="subTitle" idx="1"/>
          </p:nvPr>
        </p:nvSpPr>
        <p:spPr>
          <a:xfrm>
            <a:off x="1255975" y="1247925"/>
            <a:ext cx="7033200" cy="25020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s-419" sz="2400"/>
              <a:t>KNN</a:t>
            </a:r>
            <a:endParaRPr sz="2400"/>
          </a:p>
          <a:p>
            <a:pPr marL="457200" lvl="0" indent="0" algn="ctr" rtl="0">
              <a:spcBef>
                <a:spcPts val="0"/>
              </a:spcBef>
              <a:spcAft>
                <a:spcPts val="0"/>
              </a:spcAft>
              <a:buNone/>
            </a:pPr>
            <a:endParaRPr/>
          </a:p>
          <a:p>
            <a:pPr marL="457200" lvl="0" indent="0" algn="ctr" rtl="0">
              <a:spcBef>
                <a:spcPts val="0"/>
              </a:spcBef>
              <a:spcAft>
                <a:spcPts val="0"/>
              </a:spcAft>
              <a:buNone/>
            </a:pPr>
            <a:endParaRPr sz="1050">
              <a:solidFill>
                <a:srgbClr val="000000"/>
              </a:solidFill>
              <a:highlight>
                <a:srgbClr val="FFFFFE"/>
              </a:highlight>
              <a:latin typeface="Courier New"/>
              <a:ea typeface="Courier New"/>
              <a:cs typeface="Courier New"/>
              <a:sym typeface="Courier New"/>
            </a:endParaRPr>
          </a:p>
        </p:txBody>
      </p:sp>
      <p:pic>
        <p:nvPicPr>
          <p:cNvPr id="181" name="Google Shape;181;p21"/>
          <p:cNvPicPr preferRelativeResize="0"/>
          <p:nvPr/>
        </p:nvPicPr>
        <p:blipFill>
          <a:blip r:embed="rId3">
            <a:alphaModFix/>
          </a:blip>
          <a:stretch>
            <a:fillRect/>
          </a:stretch>
        </p:blipFill>
        <p:spPr>
          <a:xfrm>
            <a:off x="1255986" y="2218873"/>
            <a:ext cx="2496750" cy="2115175"/>
          </a:xfrm>
          <a:prstGeom prst="rect">
            <a:avLst/>
          </a:prstGeom>
          <a:noFill/>
          <a:ln>
            <a:noFill/>
          </a:ln>
        </p:spPr>
      </p:pic>
      <p:pic>
        <p:nvPicPr>
          <p:cNvPr id="182" name="Google Shape;182;p21"/>
          <p:cNvPicPr preferRelativeResize="0"/>
          <p:nvPr/>
        </p:nvPicPr>
        <p:blipFill>
          <a:blip r:embed="rId4">
            <a:alphaModFix/>
          </a:blip>
          <a:stretch>
            <a:fillRect/>
          </a:stretch>
        </p:blipFill>
        <p:spPr>
          <a:xfrm>
            <a:off x="4869124" y="1247925"/>
            <a:ext cx="3586775" cy="3363724"/>
          </a:xfrm>
          <a:prstGeom prst="rect">
            <a:avLst/>
          </a:prstGeom>
          <a:noFill/>
          <a:ln>
            <a:noFill/>
          </a:ln>
        </p:spPr>
      </p:pic>
      <p:pic>
        <p:nvPicPr>
          <p:cNvPr id="183" name="Google Shape;183;p21"/>
          <p:cNvPicPr preferRelativeResize="0"/>
          <p:nvPr/>
        </p:nvPicPr>
        <p:blipFill>
          <a:blip r:embed="rId5">
            <a:alphaModFix/>
          </a:blip>
          <a:stretch>
            <a:fillRect/>
          </a:stretch>
        </p:blipFill>
        <p:spPr>
          <a:xfrm>
            <a:off x="885300" y="1858000"/>
            <a:ext cx="3983825" cy="23792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1292</Words>
  <Application>Microsoft Office PowerPoint</Application>
  <PresentationFormat>On-screen Show (16:9)</PresentationFormat>
  <Paragraphs>85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Nunito</vt:lpstr>
      <vt:lpstr>Calibri</vt:lpstr>
      <vt:lpstr>Roboto</vt:lpstr>
      <vt:lpstr>Maven Pro</vt:lpstr>
      <vt:lpstr>Arial</vt:lpstr>
      <vt:lpstr>Courier New</vt:lpstr>
      <vt:lpstr>Shift</vt:lpstr>
      <vt:lpstr>Diplomatura en Ciencias de Datos</vt:lpstr>
      <vt:lpstr>Datos</vt:lpstr>
      <vt:lpstr>Objetivo del trabajo</vt:lpstr>
      <vt:lpstr>Limpieza de los datos</vt:lpstr>
      <vt:lpstr>Limpieza de los datos</vt:lpstr>
      <vt:lpstr>Entrenamiento del modelo</vt:lpstr>
      <vt:lpstr>Algoritmos</vt:lpstr>
      <vt:lpstr> Con todos los datos.  80000 registros (más balanceado porque es mucho menor la cantidad de baja con respecto a no-baja)  Con los datos totalmente balanceados.</vt:lpstr>
      <vt:lpstr>Algoritmos</vt:lpstr>
      <vt:lpstr>Algoritmos</vt:lpstr>
      <vt:lpstr>Algoritmos</vt:lpstr>
      <vt:lpstr>TPOT</vt:lpstr>
      <vt:lpstr>Conclusiones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Diplomatura en Ciencias de Datos</dc:title>
  <cp:lastModifiedBy>Barreda, Sebastian</cp:lastModifiedBy>
  <cp:revision>1</cp:revision>
  <dcterms:modified xsi:type="dcterms:W3CDTF">2021-12-10T21:17:01Z</dcterms:modified>
</cp:coreProperties>
</file>