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conda.org/anaconda/pymongo"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fc345e04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fc345e04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fc345e0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fc345e0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Georgia"/>
                <a:ea typeface="Georgia"/>
                <a:cs typeface="Georgia"/>
                <a:sym typeface="Georgia"/>
              </a:rPr>
              <a:t>The Extract-Transform-Load (ETL) system is the foundation of the data warehouse. 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 This book is organized around these four steps.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fc345e04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fc345e04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ETL system adds significant value to data. It is far more than plumbing for getting data out of source systems and into the data warehouse. Specifically, the ETL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Removes mistakes and corrects missing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Provides documented measures of confidence in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Captures the flow of transactional data for safekeeping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Adjusts data from multiple sources to be used together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Structures data to be usable by end-user tools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fc345e04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fc345e04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rPr>
              <a:t>Tool-Based ETL Advantages</a:t>
            </a:r>
            <a:endParaRPr b="1"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lang="en" sz="1000">
                <a:solidFill>
                  <a:schemeClr val="dk1"/>
                </a:solidFill>
              </a:rPr>
              <a:t>A quote from an ETL tool vendor: "The goal of a valuable tool is not to make trivial problems mundane, but to make impossible problems possible."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Simpler, faster, cheaper development. The tool cost will make up for itself in projects large enough or sophisticated enough.</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Technical people with broad business skills who are otherwise not professional programmers can use ETL tools effectively.</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Many ETL tools have integrated metadata repositories that can synchronize metadata from source systems, target databases, and other BI tools.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Most ETL tools automatically generate metadata at every step of the process and enforce a consistent metadata-driven methodology that all developers must follow.</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Most ETL tools have a comprehensive built-in scheduler aiding in documentation, ease of creation, and management change. The ETL tool should handle all of the complex dependency and error handling that might be required if things go wrong.</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The metadata repository of most ETL tools can automatically produce data lineage (looking backward) and data dependency analysis (looking forward).</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ETL tools have connectors prebuilt for most source and target systems. At a more technical level, ETL tools should be able to handle all sorts of complex data type conversions.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ETL tools typically offer in-line encryption and compression capabilities.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Most ETL tools deliver good performance even for very large data sets. Consider a tool if your ETL data volume is very large or if it will be in a couple of years.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An ETL tool can often manage complex load-balancing scenarios across servers, avoiding server deadlock.</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Most ETL tools will perform an automatic change-impact analysis for downstream processes and applications that are affected by a proposed schema change.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An ETL-tool approach can be augmented with selected processing modules hand coded in an underlying programming language. For example, a custom CRC (cyclic redundancy checksum) algorithm could be introduced into an ETL vendor's data flow if the vendor-supplied module did not have the right statistical performance. Or a custom seasonalization algorithm could be programmed as part of a data-quality step to determine if an observed value is reasonable.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000">
                <a:solidFill>
                  <a:schemeClr val="dk1"/>
                </a:solidFill>
              </a:rPr>
              <a:t>Hand-Coded ETL Advantages</a:t>
            </a:r>
            <a:endParaRPr b="1"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Automated unit testing tools are available in a hand-coded system but not with a tool-based approach. For example, the JUnit library (www.junit.org) is a highly regarded and well-supported tool for unit testing Java programs. There are similar packages for other languages. You can also use a scripting language, such as Tcl or Python, to set up test data, run an ETL process, and verify the results. Automating the testing process through one of these methods will significantly improve the productivity of your QA staff and the quality of your deliverables.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Object-oriented programming techniques help you make all your transformations consistent for error reporting, validation, and metadata updates.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You can more directly manage metadata in hand-coded systems, although at the same time you must create all your own metadata interfaces.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 brief requirements analysis of an ETL system quickly points you toward file-based processing, not database-stored procedures. File-based processes are more direct. They're simply coded, easily tested, and well understood.</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Existing legacy routines should probably be left as-is.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In-house programmers may be available.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 tool-based approach will limit you to the tool vendor's abilities and their unique scripting language. But you can develop a hand-coded system in a common and well-known language. (In fairness, all the ETL tools allow escapes to standard programming languages in isolated modules.)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Hand-coded ETL provides unlimited flexibility, if that is indeed what you need. You can literally do anything you want. In many instances, a unique approach or a different language can provide a big advantage.</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fc345e04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fc345e04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During Extraction, the desired data is identified and extracted from many different sources,  including database systems and applications. Very often, it is not possible to identify the specific  subset of interest; therefore more data than necessary has to be extracted, so the identification of  the relevant data will be done at a later point in time. After extracting data, it has to be physically transported to an intermediate system for further processing.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Depending on the chosen way of transportation, some transformations can be done during this  process, too. For example, a SQL statement which directly accesses a remote target through a  gateway can concatenate two columns as part of the SELECT statement. Based on the  requirements, some transformations may take place during the Transformation and Execution  Phase. Through Informatica mappings, the necessary changes and updates of the data are made  using transformations.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300">
                <a:solidFill>
                  <a:schemeClr val="dk1"/>
                </a:solidFill>
              </a:rPr>
              <a:t>El Area de Data Integration nos permite integrar toda la logica y sistemas con</a:t>
            </a:r>
            <a:endParaRPr sz="1300">
              <a:solidFill>
                <a:schemeClr val="dk1"/>
              </a:solidFill>
            </a:endParaRPr>
          </a:p>
          <a:p>
            <a:pPr indent="0" lvl="0" marL="0" rtl="0" algn="l">
              <a:spcBef>
                <a:spcPts val="0"/>
              </a:spcBef>
              <a:spcAft>
                <a:spcPts val="0"/>
              </a:spcAft>
              <a:buNone/>
            </a:pPr>
            <a:r>
              <a:rPr lang="en" sz="1300">
                <a:solidFill>
                  <a:schemeClr val="dk1"/>
                </a:solidFill>
              </a:rPr>
              <a:t>el staging area.</a:t>
            </a:r>
            <a:endParaRPr sz="1300">
              <a:solidFill>
                <a:schemeClr val="dk1"/>
              </a:solidFill>
            </a:endParaRPr>
          </a:p>
          <a:p>
            <a:pPr indent="0" lvl="0" marL="0" rtl="0" algn="l">
              <a:spcBef>
                <a:spcPts val="0"/>
              </a:spcBef>
              <a:spcAft>
                <a:spcPts val="0"/>
              </a:spcAft>
              <a:buNone/>
            </a:pPr>
            <a:r>
              <a:rPr lang="en" sz="1300">
                <a:solidFill>
                  <a:schemeClr val="dk1"/>
                </a:solidFill>
              </a:rPr>
              <a:t>EL ODS (Operational Data Store) es un almacen de datos de información</a:t>
            </a:r>
            <a:endParaRPr sz="1300">
              <a:solidFill>
                <a:schemeClr val="dk1"/>
              </a:solidFill>
            </a:endParaRPr>
          </a:p>
          <a:p>
            <a:pPr indent="0" lvl="0" marL="0" rtl="0" algn="l">
              <a:spcBef>
                <a:spcPts val="0"/>
              </a:spcBef>
              <a:spcAft>
                <a:spcPts val="0"/>
              </a:spcAft>
              <a:buNone/>
            </a:pPr>
            <a:r>
              <a:rPr lang="en" sz="1300">
                <a:solidFill>
                  <a:schemeClr val="dk1"/>
                </a:solidFill>
              </a:rPr>
              <a:t>operacional. La informacion en el ODS se almacena por periódos muy cortos</a:t>
            </a:r>
            <a:endParaRPr sz="1300">
              <a:solidFill>
                <a:schemeClr val="dk1"/>
              </a:solidFill>
            </a:endParaRPr>
          </a:p>
          <a:p>
            <a:pPr indent="0" lvl="0" marL="0" rtl="0" algn="l">
              <a:spcBef>
                <a:spcPts val="0"/>
              </a:spcBef>
              <a:spcAft>
                <a:spcPts val="0"/>
              </a:spcAft>
              <a:buNone/>
            </a:pPr>
            <a:r>
              <a:rPr lang="en" sz="1300">
                <a:solidFill>
                  <a:schemeClr val="dk1"/>
                </a:solidFill>
              </a:rPr>
              <a:t>de tiempo ya que a medida que pasa el tiempo necesito menos detalles. De</a:t>
            </a:r>
            <a:endParaRPr sz="1300">
              <a:solidFill>
                <a:schemeClr val="dk1"/>
              </a:solidFill>
            </a:endParaRPr>
          </a:p>
          <a:p>
            <a:pPr indent="0" lvl="0" marL="0" rtl="0" algn="l">
              <a:spcBef>
                <a:spcPts val="0"/>
              </a:spcBef>
              <a:spcAft>
                <a:spcPts val="0"/>
              </a:spcAft>
              <a:buNone/>
            </a:pPr>
            <a:r>
              <a:rPr lang="en" sz="1300">
                <a:solidFill>
                  <a:schemeClr val="dk1"/>
                </a:solidFill>
              </a:rPr>
              <a:t>necesitar detalles de la transacción se debe a que hubo un problema en</a:t>
            </a:r>
            <a:endParaRPr sz="1300">
              <a:solidFill>
                <a:schemeClr val="dk1"/>
              </a:solidFill>
            </a:endParaRPr>
          </a:p>
          <a:p>
            <a:pPr indent="0" lvl="0" marL="0" rtl="0" algn="l">
              <a:spcBef>
                <a:spcPts val="0"/>
              </a:spcBef>
              <a:spcAft>
                <a:spcPts val="0"/>
              </a:spcAft>
              <a:buNone/>
            </a:pPr>
            <a:r>
              <a:rPr lang="en" sz="1300">
                <a:solidFill>
                  <a:schemeClr val="dk1"/>
                </a:solidFill>
              </a:rPr>
              <a:t>particular.</a:t>
            </a:r>
            <a:endParaRPr sz="1300">
              <a:solidFill>
                <a:schemeClr val="dk1"/>
              </a:solidFill>
            </a:endParaRPr>
          </a:p>
          <a:p>
            <a:pPr indent="0" lvl="0" marL="0" rtl="0" algn="l">
              <a:spcBef>
                <a:spcPts val="0"/>
              </a:spcBef>
              <a:spcAft>
                <a:spcPts val="0"/>
              </a:spcAft>
              <a:buNone/>
            </a:pPr>
            <a:r>
              <a:rPr lang="en" sz="1300">
                <a:solidFill>
                  <a:schemeClr val="dk1"/>
                </a:solidFill>
              </a:rPr>
              <a:t>La informacion dentro del data warehouse esta levelmente desnormalizado,</a:t>
            </a:r>
            <a:endParaRPr sz="1300">
              <a:solidFill>
                <a:schemeClr val="dk1"/>
              </a:solidFill>
            </a:endParaRPr>
          </a:p>
          <a:p>
            <a:pPr indent="0" lvl="0" marL="0" rtl="0" algn="l">
              <a:spcBef>
                <a:spcPts val="0"/>
              </a:spcBef>
              <a:spcAft>
                <a:spcPts val="0"/>
              </a:spcAft>
              <a:buNone/>
            </a:pPr>
            <a:r>
              <a:rPr lang="en" sz="1300">
                <a:solidFill>
                  <a:schemeClr val="dk1"/>
                </a:solidFill>
              </a:rPr>
              <a:t>por lo general se dimensiona mas en los Data Marts (Stages intermedios con</a:t>
            </a:r>
            <a:endParaRPr sz="1300">
              <a:solidFill>
                <a:schemeClr val="dk1"/>
              </a:solidFill>
            </a:endParaRPr>
          </a:p>
          <a:p>
            <a:pPr indent="0" lvl="0" marL="0" rtl="0" algn="l">
              <a:spcBef>
                <a:spcPts val="0"/>
              </a:spcBef>
              <a:spcAft>
                <a:spcPts val="0"/>
              </a:spcAft>
              <a:buNone/>
            </a:pPr>
            <a:r>
              <a:rPr lang="en" sz="1300">
                <a:solidFill>
                  <a:schemeClr val="dk1"/>
                </a:solidFill>
              </a:rPr>
              <a:t>informacion destinada para un cierto fin, por ejemplo Informacion de Ventas)</a:t>
            </a:r>
            <a:endParaRPr sz="1300">
              <a:solidFill>
                <a:schemeClr val="dk1"/>
              </a:solidFill>
            </a:endParaRPr>
          </a:p>
          <a:p>
            <a:pPr indent="0" lvl="0" marL="0" rtl="0" algn="l">
              <a:spcBef>
                <a:spcPts val="0"/>
              </a:spcBef>
              <a:spcAft>
                <a:spcPts val="0"/>
              </a:spcAft>
              <a:buNone/>
            </a:pPr>
            <a:r>
              <a:rPr lang="en" sz="1300">
                <a:solidFill>
                  <a:schemeClr val="dk1"/>
                </a:solidFill>
              </a:rPr>
              <a:t>No es algo que se puede vender, sino que esta construido en base a cada</a:t>
            </a:r>
            <a:endParaRPr sz="1300">
              <a:solidFill>
                <a:schemeClr val="dk1"/>
              </a:solidFill>
            </a:endParaRPr>
          </a:p>
          <a:p>
            <a:pPr indent="0" lvl="0" marL="0" rtl="0" algn="l">
              <a:spcBef>
                <a:spcPts val="0"/>
              </a:spcBef>
              <a:spcAft>
                <a:spcPts val="0"/>
              </a:spcAft>
              <a:buNone/>
            </a:pPr>
            <a:r>
              <a:rPr lang="en" sz="1300">
                <a:solidFill>
                  <a:schemeClr val="dk1"/>
                </a:solidFill>
              </a:rPr>
              <a:t>negocio. Existen tecnologias que soportan el Data Warehouse, pero depende</a:t>
            </a:r>
            <a:endParaRPr sz="1300">
              <a:solidFill>
                <a:schemeClr val="dk1"/>
              </a:solidFill>
            </a:endParaRPr>
          </a:p>
          <a:p>
            <a:pPr indent="0" lvl="0" marL="0" rtl="0" algn="l">
              <a:spcBef>
                <a:spcPts val="0"/>
              </a:spcBef>
              <a:spcAft>
                <a:spcPts val="0"/>
              </a:spcAft>
              <a:buNone/>
            </a:pPr>
            <a:r>
              <a:rPr lang="en" sz="1300">
                <a:solidFill>
                  <a:schemeClr val="dk1"/>
                </a:solidFill>
              </a:rPr>
              <a:t>de cada caso como se debe implementar.</a:t>
            </a:r>
            <a:endParaRPr sz="13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fc345e0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fc345e0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Data warehousing is the process of taking data from legacy and transaction database systems and transforming it into organized information in a user-friendly format to encourage data analysis and support fact-based business decision making.</a:t>
            </a:r>
            <a:endParaRPr sz="1300">
              <a:solidFill>
                <a:schemeClr val="dk1"/>
              </a:solidFill>
            </a:endParaRPr>
          </a:p>
          <a:p>
            <a:pPr indent="0" lvl="0" marL="0" rtl="0" algn="l">
              <a:spcBef>
                <a:spcPts val="0"/>
              </a:spcBef>
              <a:spcAft>
                <a:spcPts val="0"/>
              </a:spcAft>
              <a:buNone/>
            </a:pPr>
            <a:r>
              <a:rPr lang="en" sz="1300">
                <a:solidFill>
                  <a:schemeClr val="dk1"/>
                </a:solidFill>
              </a:rPr>
              <a:t>we have consistently defined a data mart as a process-oriented subset of the overall organization's data based on a foundation of atomic data, and that depends only on the physics of the data-measurement events, not on the anticipated user's questions.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En base a Bill Inmon, el ODS (Operational Data Store) es un tipo de repositorio intermedio que almacene los datos más recientes y que actualice en near-real time.</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Se utiliza para decisiones más tacticas.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Características: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Subject Oriented</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Integrated</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Volatile</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Current Data</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Detailed Data (Datos a Nivel atomico)</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3FN / Ligeramente Normalizado (Tablas combinadas que posean las mismas claves)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Un Data Warehouse es una colección de datos usada para soportar el proceso de toma de decisiones estratégicas de una organización.  Es el punto central de integración de datos para BI.  El DW es a nivel de toda la organización, en cambio los DATAMARTS son a nivel de los departamentos, ya que estos presentan datos específicos que le interesan al departamento.</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fc345e0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fc345e0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 mart is a subset of a data warehouse oriented to a specific business line. Data marts contain repositories of summarized data collected for analysis on a specific section or unit within an organization, for example, the sales department.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Mart</a:t>
            </a:r>
            <a:endParaRPr/>
          </a:p>
          <a:p>
            <a:pPr indent="0" lvl="0" marL="0" rtl="0" algn="l">
              <a:spcBef>
                <a:spcPts val="0"/>
              </a:spcBef>
              <a:spcAft>
                <a:spcPts val="0"/>
              </a:spcAft>
              <a:buClr>
                <a:schemeClr val="dk1"/>
              </a:buClr>
              <a:buSzPts val="1100"/>
              <a:buFont typeface="Arial"/>
              <a:buNone/>
            </a:pPr>
            <a:r>
              <a:rPr lang="en"/>
              <a:t>Focus: A single subject or functional organization area</a:t>
            </a:r>
            <a:endParaRPr/>
          </a:p>
          <a:p>
            <a:pPr indent="0" lvl="0" marL="0" rtl="0" algn="l">
              <a:spcBef>
                <a:spcPts val="0"/>
              </a:spcBef>
              <a:spcAft>
                <a:spcPts val="0"/>
              </a:spcAft>
              <a:buClr>
                <a:schemeClr val="dk1"/>
              </a:buClr>
              <a:buSzPts val="1100"/>
              <a:buFont typeface="Arial"/>
              <a:buNone/>
            </a:pPr>
            <a:r>
              <a:rPr lang="en"/>
              <a:t>Data Sources: Relatively few sources linked to one line of business</a:t>
            </a:r>
            <a:endParaRPr/>
          </a:p>
          <a:p>
            <a:pPr indent="0" lvl="0" marL="0" rtl="0" algn="l">
              <a:spcBef>
                <a:spcPts val="0"/>
              </a:spcBef>
              <a:spcAft>
                <a:spcPts val="0"/>
              </a:spcAft>
              <a:buClr>
                <a:schemeClr val="dk1"/>
              </a:buClr>
              <a:buSzPts val="1100"/>
              <a:buFont typeface="Arial"/>
              <a:buNone/>
            </a:pPr>
            <a:r>
              <a:rPr lang="en"/>
              <a:t>Size: Less than 100 GB</a:t>
            </a:r>
            <a:endParaRPr/>
          </a:p>
          <a:p>
            <a:pPr indent="0" lvl="0" marL="0" rtl="0" algn="l">
              <a:spcBef>
                <a:spcPts val="0"/>
              </a:spcBef>
              <a:spcAft>
                <a:spcPts val="0"/>
              </a:spcAft>
              <a:buClr>
                <a:schemeClr val="dk1"/>
              </a:buClr>
              <a:buSzPts val="1100"/>
              <a:buFont typeface="Arial"/>
              <a:buNone/>
            </a:pPr>
            <a:r>
              <a:rPr lang="en"/>
              <a:t>Normalization: No preference between a normalized and denormalized structure</a:t>
            </a:r>
            <a:endParaRPr/>
          </a:p>
          <a:p>
            <a:pPr indent="0" lvl="0" marL="0" rtl="0" algn="l">
              <a:spcBef>
                <a:spcPts val="0"/>
              </a:spcBef>
              <a:spcAft>
                <a:spcPts val="0"/>
              </a:spcAft>
              <a:buClr>
                <a:schemeClr val="dk1"/>
              </a:buClr>
              <a:buSzPts val="1100"/>
              <a:buFont typeface="Arial"/>
              <a:buNone/>
            </a:pPr>
            <a:r>
              <a:rPr lang="en"/>
              <a:t>Decision Types: Tactical decisions pertaining to particular business lines and ways of doing things</a:t>
            </a:r>
            <a:endParaRPr/>
          </a:p>
          <a:p>
            <a:pPr indent="0" lvl="0" marL="0" rtl="0" algn="l">
              <a:spcBef>
                <a:spcPts val="0"/>
              </a:spcBef>
              <a:spcAft>
                <a:spcPts val="0"/>
              </a:spcAft>
              <a:buClr>
                <a:schemeClr val="dk1"/>
              </a:buClr>
              <a:buSzPts val="1100"/>
              <a:buFont typeface="Arial"/>
              <a:buNone/>
            </a:pPr>
            <a:r>
              <a:rPr lang="en"/>
              <a:t>Cost: Typically from $10,000 upwards</a:t>
            </a:r>
            <a:endParaRPr/>
          </a:p>
          <a:p>
            <a:pPr indent="0" lvl="0" marL="0" rtl="0" algn="l">
              <a:spcBef>
                <a:spcPts val="0"/>
              </a:spcBef>
              <a:spcAft>
                <a:spcPts val="0"/>
              </a:spcAft>
              <a:buClr>
                <a:schemeClr val="dk1"/>
              </a:buClr>
              <a:buSzPts val="1100"/>
              <a:buFont typeface="Arial"/>
              <a:buNone/>
            </a:pPr>
            <a:r>
              <a:rPr lang="en"/>
              <a:t>Setup Time: 3-6 months</a:t>
            </a:r>
            <a:endParaRPr/>
          </a:p>
          <a:p>
            <a:pPr indent="0" lvl="0" marL="0" rtl="0" algn="l">
              <a:spcBef>
                <a:spcPts val="0"/>
              </a:spcBef>
              <a:spcAft>
                <a:spcPts val="0"/>
              </a:spcAft>
              <a:buClr>
                <a:schemeClr val="dk1"/>
              </a:buClr>
              <a:buSzPts val="1100"/>
              <a:buFont typeface="Arial"/>
              <a:buNone/>
            </a:pPr>
            <a:r>
              <a:rPr lang="en"/>
              <a:t>Data Held: Typically summarized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Warehouse</a:t>
            </a:r>
            <a:endParaRPr/>
          </a:p>
          <a:p>
            <a:pPr indent="0" lvl="0" marL="0" rtl="0" algn="l">
              <a:spcBef>
                <a:spcPts val="0"/>
              </a:spcBef>
              <a:spcAft>
                <a:spcPts val="0"/>
              </a:spcAft>
              <a:buClr>
                <a:schemeClr val="dk1"/>
              </a:buClr>
              <a:buSzPts val="1100"/>
              <a:buFont typeface="Arial"/>
              <a:buNone/>
            </a:pPr>
            <a:r>
              <a:rPr lang="en"/>
              <a:t>Focus: Enterprise-wide repository of disparate data sources</a:t>
            </a:r>
            <a:endParaRPr/>
          </a:p>
          <a:p>
            <a:pPr indent="0" lvl="0" marL="0" rtl="0" algn="l">
              <a:spcBef>
                <a:spcPts val="0"/>
              </a:spcBef>
              <a:spcAft>
                <a:spcPts val="0"/>
              </a:spcAft>
              <a:buClr>
                <a:schemeClr val="dk1"/>
              </a:buClr>
              <a:buSzPts val="1100"/>
              <a:buFont typeface="Arial"/>
              <a:buNone/>
            </a:pPr>
            <a:r>
              <a:rPr lang="en"/>
              <a:t>Data Sources: Many external and internal sources from different areas of an organization</a:t>
            </a:r>
            <a:endParaRPr/>
          </a:p>
          <a:p>
            <a:pPr indent="0" lvl="0" marL="0" rtl="0" algn="l">
              <a:spcBef>
                <a:spcPts val="0"/>
              </a:spcBef>
              <a:spcAft>
                <a:spcPts val="0"/>
              </a:spcAft>
              <a:buClr>
                <a:schemeClr val="dk1"/>
              </a:buClr>
              <a:buSzPts val="1100"/>
              <a:buFont typeface="Arial"/>
              <a:buNone/>
            </a:pPr>
            <a:r>
              <a:rPr lang="en"/>
              <a:t>Size: 100 GB minimum but often in the range of terabytes for large organizations</a:t>
            </a:r>
            <a:endParaRPr/>
          </a:p>
          <a:p>
            <a:pPr indent="0" lvl="0" marL="0" rtl="0" algn="l">
              <a:spcBef>
                <a:spcPts val="0"/>
              </a:spcBef>
              <a:spcAft>
                <a:spcPts val="0"/>
              </a:spcAft>
              <a:buClr>
                <a:schemeClr val="dk1"/>
              </a:buClr>
              <a:buSzPts val="1100"/>
              <a:buFont typeface="Arial"/>
              <a:buNone/>
            </a:pPr>
            <a:r>
              <a:rPr lang="en"/>
              <a:t>Normalization: Modern warehouses are mostly denormalized for quicker data querying and read performance</a:t>
            </a:r>
            <a:endParaRPr/>
          </a:p>
          <a:p>
            <a:pPr indent="0" lvl="0" marL="0" rtl="0" algn="l">
              <a:spcBef>
                <a:spcPts val="0"/>
              </a:spcBef>
              <a:spcAft>
                <a:spcPts val="0"/>
              </a:spcAft>
              <a:buClr>
                <a:schemeClr val="dk1"/>
              </a:buClr>
              <a:buSzPts val="1100"/>
              <a:buFont typeface="Arial"/>
              <a:buNone/>
            </a:pPr>
            <a:r>
              <a:rPr lang="en"/>
              <a:t>Decision Types: Strategic decisions that affect the entire enterprise</a:t>
            </a:r>
            <a:endParaRPr/>
          </a:p>
          <a:p>
            <a:pPr indent="0" lvl="0" marL="0" rtl="0" algn="l">
              <a:spcBef>
                <a:spcPts val="0"/>
              </a:spcBef>
              <a:spcAft>
                <a:spcPts val="0"/>
              </a:spcAft>
              <a:buClr>
                <a:schemeClr val="dk1"/>
              </a:buClr>
              <a:buSzPts val="1100"/>
              <a:buFont typeface="Arial"/>
              <a:buNone/>
            </a:pPr>
            <a:r>
              <a:rPr lang="en"/>
              <a:t>Cost: Varies but often greater than $100,000; for cloud solutions costs can be dramatically lower as organizations pay per use</a:t>
            </a:r>
            <a:endParaRPr/>
          </a:p>
          <a:p>
            <a:pPr indent="0" lvl="0" marL="0" rtl="0" algn="l">
              <a:spcBef>
                <a:spcPts val="0"/>
              </a:spcBef>
              <a:spcAft>
                <a:spcPts val="0"/>
              </a:spcAft>
              <a:buClr>
                <a:schemeClr val="dk1"/>
              </a:buClr>
              <a:buSzPts val="1100"/>
              <a:buFont typeface="Arial"/>
              <a:buNone/>
            </a:pPr>
            <a:r>
              <a:rPr lang="en"/>
              <a:t>Setup Time: At least a year for on-premise warehouses; cloud data warehouses are much quicker to set up</a:t>
            </a:r>
            <a:endParaRPr/>
          </a:p>
          <a:p>
            <a:pPr indent="0" lvl="0" marL="0" rtl="0" algn="l">
              <a:spcBef>
                <a:spcPts val="0"/>
              </a:spcBef>
              <a:spcAft>
                <a:spcPts val="0"/>
              </a:spcAft>
              <a:buClr>
                <a:schemeClr val="dk1"/>
              </a:buClr>
              <a:buSzPts val="1100"/>
              <a:buFont typeface="Arial"/>
              <a:buNone/>
            </a:pPr>
            <a:r>
              <a:rPr lang="en"/>
              <a:t>Data Held: Raw data, metadata, and summary data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c345e04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fc345e04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Pymongo en Anaconda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u="sng">
                <a:solidFill>
                  <a:schemeClr val="hlink"/>
                </a:solidFill>
                <a:hlinkClick r:id="rId2"/>
              </a:rPr>
              <a:t>https://anaconda.org/anaconda/pymongo</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333333"/>
                </a:solidFill>
                <a:highlight>
                  <a:srgbClr val="EEEFF0"/>
                </a:highlight>
                <a:latin typeface="Consolas"/>
                <a:ea typeface="Consolas"/>
                <a:cs typeface="Consolas"/>
                <a:sym typeface="Consolas"/>
              </a:rPr>
              <a:t>conda install -c anaconda pymongo</a:t>
            </a:r>
            <a:endParaRPr sz="1200">
              <a:solidFill>
                <a:srgbClr val="333333"/>
              </a:solidFill>
              <a:highlight>
                <a:srgbClr val="EEEFF0"/>
              </a:highlight>
              <a:latin typeface="Consolas"/>
              <a:ea typeface="Consolas"/>
              <a:cs typeface="Consolas"/>
              <a:sym typeface="Consolas"/>
            </a:endParaRPr>
          </a:p>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l34n1x/DataScience/blob/master/3.Pandas/Pandas_DataLoading.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a:t>
            </a:r>
            <a:endParaRPr/>
          </a:p>
        </p:txBody>
      </p:sp>
      <p:sp>
        <p:nvSpPr>
          <p:cNvPr id="65" name="Google Shape;65;p13"/>
          <p:cNvSpPr txBox="1"/>
          <p:nvPr>
            <p:ph idx="1" type="subTitle"/>
          </p:nvPr>
        </p:nvSpPr>
        <p:spPr>
          <a:xfrm>
            <a:off x="311700" y="1878550"/>
            <a:ext cx="4560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Extraction-Transformation-Load</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889700" y="356788"/>
            <a:ext cx="7721776" cy="442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ETL representa las bases de un data warehouse.</a:t>
            </a:r>
            <a:endParaRPr sz="2100"/>
          </a:p>
          <a:p>
            <a:pPr indent="0" lvl="0" marL="0" rtl="0" algn="l">
              <a:spcBef>
                <a:spcPts val="1600"/>
              </a:spcBef>
              <a:spcAft>
                <a:spcPts val="1600"/>
              </a:spcAft>
              <a:buNone/>
            </a:pPr>
            <a:r>
              <a:rPr lang="en" sz="2100"/>
              <a:t>Un sistema de ETL recolecta </a:t>
            </a:r>
            <a:r>
              <a:rPr lang="en" sz="2100"/>
              <a:t>información de diferentes sistemas transaccionales, fuerza la calidad y consistencia de datos, y los almacena para que puedan ser consumidos por analistas y desarrolladores desde un repositorio centralizado</a:t>
            </a:r>
            <a:r>
              <a:rPr lang="en" sz="2100"/>
              <a: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Características</a:t>
            </a:r>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Remueve errores y corrige datos faltantes</a:t>
            </a:r>
            <a:endParaRPr sz="1800"/>
          </a:p>
          <a:p>
            <a:pPr indent="-342900" lvl="0" marL="457200" rtl="0" algn="l">
              <a:spcBef>
                <a:spcPts val="0"/>
              </a:spcBef>
              <a:spcAft>
                <a:spcPts val="0"/>
              </a:spcAft>
              <a:buSzPts val="1800"/>
              <a:buChar char="●"/>
            </a:pPr>
            <a:r>
              <a:rPr lang="en" sz="1800"/>
              <a:t>Provee métricas documentadas de confianza en los datos</a:t>
            </a:r>
            <a:endParaRPr sz="1800"/>
          </a:p>
          <a:p>
            <a:pPr indent="-342900" lvl="0" marL="457200" rtl="0" algn="l">
              <a:spcBef>
                <a:spcPts val="0"/>
              </a:spcBef>
              <a:spcAft>
                <a:spcPts val="0"/>
              </a:spcAft>
              <a:buSzPts val="1800"/>
              <a:buChar char="●"/>
            </a:pPr>
            <a:r>
              <a:rPr lang="en" sz="1800"/>
              <a:t>Captura el flujo de datos transaccionales para resguardo</a:t>
            </a:r>
            <a:endParaRPr sz="1800"/>
          </a:p>
          <a:p>
            <a:pPr indent="-342900" lvl="0" marL="457200" rtl="0" algn="l">
              <a:spcBef>
                <a:spcPts val="0"/>
              </a:spcBef>
              <a:spcAft>
                <a:spcPts val="0"/>
              </a:spcAft>
              <a:buSzPts val="1800"/>
              <a:buChar char="●"/>
            </a:pPr>
            <a:r>
              <a:rPr lang="en" sz="1800"/>
              <a:t>Ajusta los datos de </a:t>
            </a:r>
            <a:r>
              <a:rPr lang="en" sz="1800"/>
              <a:t>múltiples</a:t>
            </a:r>
            <a:r>
              <a:rPr lang="en" sz="1800"/>
              <a:t> fuentes para ser usados en conjunto</a:t>
            </a:r>
            <a:endParaRPr sz="1800"/>
          </a:p>
          <a:p>
            <a:pPr indent="-342900" lvl="0" marL="457200" rtl="0" algn="l">
              <a:spcBef>
                <a:spcPts val="0"/>
              </a:spcBef>
              <a:spcAft>
                <a:spcPts val="0"/>
              </a:spcAft>
              <a:buSzPts val="1800"/>
              <a:buChar char="●"/>
            </a:pPr>
            <a:r>
              <a:rPr lang="en" sz="1800"/>
              <a:t>Estructura los datos para poder ser utilizados por usuarios finales, analistas y desarrolladores.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pic>
        <p:nvPicPr>
          <p:cNvPr id="88" name="Google Shape;88;p17"/>
          <p:cNvPicPr preferRelativeResize="0"/>
          <p:nvPr/>
        </p:nvPicPr>
        <p:blipFill>
          <a:blip r:embed="rId3">
            <a:alphaModFix/>
          </a:blip>
          <a:stretch>
            <a:fillRect/>
          </a:stretch>
        </p:blipFill>
        <p:spPr>
          <a:xfrm>
            <a:off x="504313" y="1850725"/>
            <a:ext cx="8135375" cy="252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Flow</a:t>
            </a:r>
            <a:endParaRPr/>
          </a:p>
        </p:txBody>
      </p:sp>
      <p:pic>
        <p:nvPicPr>
          <p:cNvPr id="94" name="Google Shape;94;p18"/>
          <p:cNvPicPr preferRelativeResize="0"/>
          <p:nvPr/>
        </p:nvPicPr>
        <p:blipFill>
          <a:blip r:embed="rId3">
            <a:alphaModFix/>
          </a:blip>
          <a:stretch>
            <a:fillRect/>
          </a:stretch>
        </p:blipFill>
        <p:spPr>
          <a:xfrm>
            <a:off x="1062425" y="1561900"/>
            <a:ext cx="7143750" cy="312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mission of a Data Warehousing</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latin typeface="Arial"/>
                <a:ea typeface="Arial"/>
                <a:cs typeface="Arial"/>
                <a:sym typeface="Arial"/>
              </a:rPr>
              <a:t>Un Data Warehouse es un sistema que extrae, limpia, conforma y entrega datos de origen en un almacén de datos dimensional y luego apoya e implementa consultas y análisis con el propósito de tomar decisiones.</a:t>
            </a:r>
            <a:endParaRPr sz="3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mart vs Data Warehouse</a:t>
            </a:r>
            <a:endParaRPr/>
          </a:p>
        </p:txBody>
      </p:sp>
      <p:pic>
        <p:nvPicPr>
          <p:cNvPr id="106" name="Google Shape;106;p20"/>
          <p:cNvPicPr preferRelativeResize="0"/>
          <p:nvPr/>
        </p:nvPicPr>
        <p:blipFill>
          <a:blip r:embed="rId3">
            <a:alphaModFix/>
          </a:blip>
          <a:stretch>
            <a:fillRect/>
          </a:stretch>
        </p:blipFill>
        <p:spPr>
          <a:xfrm>
            <a:off x="4106125" y="9"/>
            <a:ext cx="4422375" cy="2730066"/>
          </a:xfrm>
          <a:prstGeom prst="rect">
            <a:avLst/>
          </a:prstGeom>
          <a:noFill/>
          <a:ln>
            <a:noFill/>
          </a:ln>
        </p:spPr>
      </p:pic>
      <p:pic>
        <p:nvPicPr>
          <p:cNvPr id="107" name="Google Shape;107;p20"/>
          <p:cNvPicPr preferRelativeResize="0"/>
          <p:nvPr/>
        </p:nvPicPr>
        <p:blipFill>
          <a:blip r:embed="rId4">
            <a:alphaModFix/>
          </a:blip>
          <a:stretch>
            <a:fillRect/>
          </a:stretch>
        </p:blipFill>
        <p:spPr>
          <a:xfrm>
            <a:off x="4106125" y="2779775"/>
            <a:ext cx="4422373" cy="2187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sz="1800"/>
              <a:t>Realizar la carga de datos desde una fuente (SQL, CSV, JSON) - Utilizar este documento </a:t>
            </a:r>
            <a:r>
              <a:rPr lang="en" sz="1800"/>
              <a:t>cómo</a:t>
            </a:r>
            <a:r>
              <a:rPr lang="en" sz="1800"/>
              <a:t> referencia (</a:t>
            </a:r>
            <a:r>
              <a:rPr lang="en" sz="1800" u="sng">
                <a:solidFill>
                  <a:schemeClr val="hlink"/>
                </a:solidFill>
                <a:hlinkClick r:id="rId3"/>
              </a:rPr>
              <a:t>LINK</a:t>
            </a:r>
            <a:r>
              <a:rPr lang="en" sz="1800"/>
              <a:t>)</a:t>
            </a:r>
            <a:endParaRPr sz="1800"/>
          </a:p>
          <a:p>
            <a:pPr indent="-342900" lvl="0" marL="457200" rtl="0" algn="l">
              <a:spcBef>
                <a:spcPts val="0"/>
              </a:spcBef>
              <a:spcAft>
                <a:spcPts val="0"/>
              </a:spcAft>
              <a:buSzPts val="1800"/>
              <a:buAutoNum type="arabicParenR"/>
            </a:pPr>
            <a:r>
              <a:rPr lang="en" sz="1800"/>
              <a:t>Realizar una transformación básica de datos mediante el uso de </a:t>
            </a:r>
            <a:r>
              <a:rPr lang="en" sz="1800"/>
              <a:t>librerías</a:t>
            </a:r>
            <a:r>
              <a:rPr lang="en" sz="1800"/>
              <a:t> </a:t>
            </a:r>
            <a:r>
              <a:rPr lang="en" sz="1800"/>
              <a:t>cómo</a:t>
            </a:r>
            <a:r>
              <a:rPr lang="en" sz="1800"/>
              <a:t> Numpy y Pandas</a:t>
            </a:r>
            <a:endParaRPr sz="1800"/>
          </a:p>
          <a:p>
            <a:pPr indent="-342900" lvl="0" marL="457200" rtl="0" algn="l">
              <a:spcBef>
                <a:spcPts val="0"/>
              </a:spcBef>
              <a:spcAft>
                <a:spcPts val="0"/>
              </a:spcAft>
              <a:buSzPts val="1800"/>
              <a:buAutoNum type="arabicParenR"/>
            </a:pPr>
            <a:r>
              <a:rPr lang="en" sz="1800"/>
              <a:t>Almacenar los datos en una base de datos SQL o NoSQL</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