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embeddedFontLst>
    <p:embeddedFont>
      <p:font typeface="Oswald" pitchFamily="2" charset="77"/>
      <p:regular r:id="rId48"/>
      <p:bold r:id="rId49"/>
    </p:embeddedFont>
    <p:embeddedFont>
      <p:font typeface="Source Code Pro" panose="020B0509030403020204" pitchFamily="49"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0FE6D7-9ABE-445C-AFD0-CF0946035CE3}">
  <a:tblStyle styleId="{B40FE6D7-9ABE-445C-AFD0-CF0946035CE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69"/>
    <p:restoredTop sz="66202"/>
  </p:normalViewPr>
  <p:slideViewPr>
    <p:cSldViewPr snapToGrid="0">
      <p:cViewPr varScale="1">
        <p:scale>
          <a:sx n="95" d="100"/>
          <a:sy n="95" d="100"/>
        </p:scale>
        <p:origin x="1952"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docker.com/docker-for-windows/install/"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s://docs.docker.com/docker-for-mac/install/" TargetMode="External"/><Relationship Id="rId4" Type="http://schemas.openxmlformats.org/officeDocument/2006/relationships/hyperlink" Target="https://docs.docker.com/engine/install/ubuntu/"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9ea448ef5c_1_13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ea448ef5c_1_1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9ea448ef5c_1_13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9ea448ef5c_1_1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Es una base de datos ágil que permite a los esquemas cambiar rápidamente cuando las aplicaciones evolucionan, proporcionando siempre la funcionalidad que los desarrolladores esperan de las bases de datos tradicionales, tales como índices secundarios, un lenguaje completo de búsquedas y consistencia estricta.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9ea448ef5c_1_13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9ea448ef5c_1_1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MongoDB soporta múltiples lenguajes de programación los cuales pueden manejar de forma sencilla los documentos.</a:t>
            </a:r>
            <a:endParaRPr/>
          </a:p>
          <a:p>
            <a:pPr marL="0" lvl="0" indent="0" algn="l" rtl="0">
              <a:spcBef>
                <a:spcPts val="0"/>
              </a:spcBef>
              <a:spcAft>
                <a:spcPts val="0"/>
              </a:spcAft>
              <a:buClr>
                <a:schemeClr val="dk1"/>
              </a:buClr>
              <a:buSzPts val="1100"/>
              <a:buFont typeface="Arial"/>
              <a:buNone/>
            </a:pPr>
            <a:r>
              <a:rPr lang="en"/>
              <a:t>► Los documentos y las colecciones, debido a la desnormalización, pueden ser compuestos por lo que reducen la necesidad de JOINs e incrementa la velocidad de lecturas y escrituras.</a:t>
            </a:r>
            <a:endParaRPr/>
          </a:p>
          <a:p>
            <a:pPr marL="0" lvl="0" indent="0" algn="l" rtl="0">
              <a:spcBef>
                <a:spcPts val="0"/>
              </a:spcBef>
              <a:spcAft>
                <a:spcPts val="0"/>
              </a:spcAft>
              <a:buClr>
                <a:schemeClr val="dk1"/>
              </a:buClr>
              <a:buSzPts val="1100"/>
              <a:buFont typeface="Arial"/>
              <a:buNone/>
            </a:pPr>
            <a:r>
              <a:rPr lang="en"/>
              <a:t>► Tieneunesquematotalmentedinámico.</a:t>
            </a:r>
            <a:endParaRPr/>
          </a:p>
          <a:p>
            <a:pPr marL="0" lvl="0" indent="0" algn="l" rtl="0">
              <a:spcBef>
                <a:spcPts val="0"/>
              </a:spcBef>
              <a:spcAft>
                <a:spcPts val="0"/>
              </a:spcAft>
              <a:buClr>
                <a:schemeClr val="dk1"/>
              </a:buClr>
              <a:buSzPts val="1100"/>
              <a:buFont typeface="Arial"/>
              <a:buNone/>
            </a:pPr>
            <a:r>
              <a:rPr lang="en"/>
              <a:t>► La replicación de servidores con restablecimiento automático</a:t>
            </a:r>
            <a:endParaRPr/>
          </a:p>
          <a:p>
            <a:pPr marL="0" lvl="0" indent="0" algn="l" rtl="0">
              <a:spcBef>
                <a:spcPts val="0"/>
              </a:spcBef>
              <a:spcAft>
                <a:spcPts val="0"/>
              </a:spcAft>
              <a:buClr>
                <a:schemeClr val="dk1"/>
              </a:buClr>
              <a:buSzPts val="1100"/>
              <a:buFont typeface="Arial"/>
              <a:buNone/>
            </a:pPr>
            <a:r>
              <a:rPr lang="en"/>
              <a:t>proporciona una alta disponibilidad.</a:t>
            </a:r>
            <a:endParaRPr/>
          </a:p>
          <a:p>
            <a:pPr marL="0" lvl="0" indent="0" algn="l" rtl="0">
              <a:spcBef>
                <a:spcPts val="0"/>
              </a:spcBef>
              <a:spcAft>
                <a:spcPts val="0"/>
              </a:spcAft>
              <a:buNone/>
            </a:pPr>
            <a:r>
              <a:rPr lang="en"/>
              <a:t>► El sharding automático y las lecturas eventualmente consistentes proporcionan una fácil escalabilidad.</a:t>
            </a:r>
            <a:endParaRPr/>
          </a:p>
          <a:p>
            <a:pPr marL="0" lvl="0" indent="0" algn="l" rtl="0">
              <a:spcBef>
                <a:spcPts val="0"/>
              </a:spcBef>
              <a:spcAft>
                <a:spcPts val="0"/>
              </a:spcAft>
              <a:buNone/>
            </a:pPr>
            <a:r>
              <a:rPr lang="en">
                <a:solidFill>
                  <a:schemeClr val="dk1"/>
                </a:solidFill>
              </a:rPr>
              <a:t>►</a:t>
            </a:r>
            <a:r>
              <a:rPr lang="en"/>
              <a:t>Consultas ad hoc. Soporta la búsqueda por campos, consultas de rangos y expresiones regulares. Las consultas pueden devolver un campo en concreto o una función javascript.</a:t>
            </a:r>
            <a:endParaRPr/>
          </a:p>
          <a:p>
            <a:pPr marL="0" lvl="0" indent="0" algn="l" rtl="0">
              <a:spcBef>
                <a:spcPts val="0"/>
              </a:spcBef>
              <a:spcAft>
                <a:spcPts val="0"/>
              </a:spcAft>
              <a:buNone/>
            </a:pPr>
            <a:r>
              <a:rPr lang="en"/>
              <a:t>► Cualquier campo puede ser indexado, concepto similar a las bases de datos relacionales.</a:t>
            </a:r>
            <a:endParaRPr/>
          </a:p>
          <a:p>
            <a:pPr marL="0" lvl="0" indent="0" algn="l" rtl="0">
              <a:spcBef>
                <a:spcPts val="0"/>
              </a:spcBef>
              <a:spcAft>
                <a:spcPts val="0"/>
              </a:spcAft>
              <a:buNone/>
            </a:pPr>
            <a:r>
              <a:rPr lang="en"/>
              <a:t>► Replicación maestro-esclavo:</a:t>
            </a:r>
            <a:endParaRPr/>
          </a:p>
          <a:p>
            <a:pPr marL="0" lvl="0" indent="0" algn="l" rtl="0">
              <a:spcBef>
                <a:spcPts val="0"/>
              </a:spcBef>
              <a:spcAft>
                <a:spcPts val="0"/>
              </a:spcAft>
              <a:buNone/>
            </a:pPr>
            <a:r>
              <a:rPr lang="en"/>
              <a:t>• Maestro =&gt; Lectura y escritura</a:t>
            </a:r>
            <a:endParaRPr/>
          </a:p>
          <a:p>
            <a:pPr marL="0" lvl="0" indent="0" algn="l" rtl="0">
              <a:spcBef>
                <a:spcPts val="0"/>
              </a:spcBef>
              <a:spcAft>
                <a:spcPts val="0"/>
              </a:spcAft>
              <a:buNone/>
            </a:pPr>
            <a:r>
              <a:rPr lang="en"/>
              <a:t>• Esclavo =&gt; copiar datos del maestro y lectura, en caso de</a:t>
            </a:r>
            <a:endParaRPr/>
          </a:p>
          <a:p>
            <a:pPr marL="0" lvl="0" indent="0" algn="l" rtl="0">
              <a:spcBef>
                <a:spcPts val="0"/>
              </a:spcBef>
              <a:spcAft>
                <a:spcPts val="0"/>
              </a:spcAft>
              <a:buNone/>
            </a:pPr>
            <a:r>
              <a:rPr lang="en"/>
              <a:t>caída puede seleccionar un nuevo maestro</a:t>
            </a:r>
            <a:endParaRPr/>
          </a:p>
          <a:p>
            <a:pPr marL="0" lvl="0" indent="0" algn="l" rtl="0">
              <a:spcBef>
                <a:spcPts val="0"/>
              </a:spcBef>
              <a:spcAft>
                <a:spcPts val="0"/>
              </a:spcAft>
              <a:buNone/>
            </a:pPr>
            <a:endParaRPr/>
          </a:p>
          <a:p>
            <a:pPr marL="0" lvl="0" indent="0" algn="l" rtl="0">
              <a:spcBef>
                <a:spcPts val="0"/>
              </a:spcBef>
              <a:spcAft>
                <a:spcPts val="0"/>
              </a:spcAft>
              <a:buNone/>
            </a:pPr>
            <a:r>
              <a:rPr lang="en" b="1">
                <a:solidFill>
                  <a:schemeClr val="dk1"/>
                </a:solidFill>
                <a:highlight>
                  <a:srgbClr val="FFFF00"/>
                </a:highlight>
              </a:rPr>
              <a:t>►</a:t>
            </a:r>
            <a:r>
              <a:rPr lang="en" b="1">
                <a:highlight>
                  <a:srgbClr val="FFFF00"/>
                </a:highlight>
              </a:rPr>
              <a:t>MongoDB puede tener 0 o más bases de datos, cada una actuando como un contenedor.</a:t>
            </a:r>
            <a:endParaRPr b="1">
              <a:highlight>
                <a:srgbClr val="FFFF00"/>
              </a:highlight>
            </a:endParaRPr>
          </a:p>
          <a:p>
            <a:pPr marL="0" lvl="0" indent="0" algn="l" rtl="0">
              <a:spcBef>
                <a:spcPts val="0"/>
              </a:spcBef>
              <a:spcAft>
                <a:spcPts val="0"/>
              </a:spcAft>
              <a:buNone/>
            </a:pPr>
            <a:r>
              <a:rPr lang="en" b="1">
                <a:highlight>
                  <a:srgbClr val="FFFF00"/>
                </a:highlight>
              </a:rPr>
              <a:t>► Una base de datos puede tener una o más colecciones, lo que equivaldría a una tabla.</a:t>
            </a:r>
            <a:endParaRPr b="1">
              <a:highlight>
                <a:srgbClr val="FFFF00"/>
              </a:highlight>
            </a:endParaRPr>
          </a:p>
          <a:p>
            <a:pPr marL="0" lvl="0" indent="0" algn="l" rtl="0">
              <a:spcBef>
                <a:spcPts val="0"/>
              </a:spcBef>
              <a:spcAft>
                <a:spcPts val="0"/>
              </a:spcAft>
              <a:buNone/>
            </a:pPr>
            <a:r>
              <a:rPr lang="en" b="1">
                <a:highlight>
                  <a:srgbClr val="FFFF00"/>
                </a:highlight>
              </a:rPr>
              <a:t>► Las colecciones están hechas de 0 o más documentos, lo que equivaldría a una fila.</a:t>
            </a:r>
            <a:endParaRPr b="1">
              <a:highlight>
                <a:srgbClr val="FFFF00"/>
              </a:highlight>
            </a:endParaRPr>
          </a:p>
          <a:p>
            <a:pPr marL="0" lvl="0" indent="0" algn="l" rtl="0">
              <a:spcBef>
                <a:spcPts val="0"/>
              </a:spcBef>
              <a:spcAft>
                <a:spcPts val="0"/>
              </a:spcAft>
              <a:buNone/>
            </a:pPr>
            <a:r>
              <a:rPr lang="en"/>
              <a:t>► MongoDB almacena los datos como documentos en una representación binaria llamada BSON =&gt; la codificación BSON es una extensión de JSON para incluir tipos de datos adicionales como int, long, decimal y date</a:t>
            </a:r>
            <a:endParaRPr/>
          </a:p>
          <a:p>
            <a:pPr marL="0" lvl="0" indent="0" algn="l" rtl="0">
              <a:spcBef>
                <a:spcPts val="0"/>
              </a:spcBef>
              <a:spcAft>
                <a:spcPts val="0"/>
              </a:spcAft>
              <a:buNone/>
            </a:pPr>
            <a:r>
              <a:rPr lang="en"/>
              <a:t>► Un documento está compuesto de uno o varios campos, lo que equivaldría a las columnas de una fila.</a:t>
            </a:r>
            <a:endParaRPr/>
          </a:p>
          <a:p>
            <a:pPr marL="0" lvl="0" indent="0" algn="l" rtl="0">
              <a:spcBef>
                <a:spcPts val="0"/>
              </a:spcBef>
              <a:spcAft>
                <a:spcPts val="0"/>
              </a:spcAft>
              <a:buNone/>
            </a:pPr>
            <a:r>
              <a:rPr lang="en"/>
              <a:t>► Los índices en MongoDB funcionan cómo los de los RDBMS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9ea448ef5c_1_13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9ea448ef5c_1_1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ea448ef5c_1_13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9ea448ef5c_1_1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Cada problema ha de ser estudiado individualmente. MongoDB puede ser aplicado en ciertos casos donde otras bases de datos también sean válidas. A modo de ejemplo, listamos algunos casos donde ha sido aplicado con éxito dada la naturaleza de cada problema</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Almacenamiento y registro de eventos.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Para sistemas de manejo de documentos y contenido.</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Comercio Electrónico.</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Juegos.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Problemas sobre grandes volúmenes de datos.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Aplicaciones móviles.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Almacén de datos operacional de una página Web.</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Manejo de contenido.</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Almacenamiento de comentarios: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Votaciones.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Registro de usuarios.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Perfiles de usuarios.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Sesiones de datos.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Proyectos que utilizan metodologías de desarrollo iterativo o ágiles.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Manejo de estadísticas en tiempo real.</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9ea448ef5c_1_14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9ea448ef5c_1_1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9ea448ef5c_1_14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9ea448ef5c_1_1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9ea448ef5c_1_14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9ea448ef5c_1_1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9ea448ef5c_1_14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9ea448ef5c_1_1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9ea448ef5c_1_14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9ea448ef5c_1_1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9ea448ef5c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9ea448ef5c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9ea448ef5c_1_1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9ea448ef5c_1_1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u="sng" dirty="0">
                <a:solidFill>
                  <a:schemeClr val="hlink"/>
                </a:solidFill>
                <a:hlinkClick r:id="rId3"/>
              </a:rPr>
              <a:t>https://docs.docker.com/docker-for-windows/install/</a:t>
            </a:r>
            <a:endParaRPr sz="1200" dirty="0">
              <a:solidFill>
                <a:schemeClr val="dk1"/>
              </a:solidFill>
            </a:endParaRPr>
          </a:p>
          <a:p>
            <a:pPr marL="0" lvl="0" indent="0" algn="l" rtl="0">
              <a:spcBef>
                <a:spcPts val="0"/>
              </a:spcBef>
              <a:spcAft>
                <a:spcPts val="0"/>
              </a:spcAft>
              <a:buNone/>
            </a:pPr>
            <a:r>
              <a:rPr lang="en" sz="1200" u="sng" dirty="0">
                <a:solidFill>
                  <a:schemeClr val="hlink"/>
                </a:solidFill>
                <a:hlinkClick r:id="rId4"/>
              </a:rPr>
              <a:t>https://docs.docker.com/engine/install/ubuntu/</a:t>
            </a:r>
            <a:endParaRPr sz="1200" dirty="0">
              <a:solidFill>
                <a:schemeClr val="dk1"/>
              </a:solidFill>
            </a:endParaRPr>
          </a:p>
          <a:p>
            <a:pPr marL="0" lvl="0" indent="0" algn="l" rtl="0">
              <a:spcBef>
                <a:spcPts val="0"/>
              </a:spcBef>
              <a:spcAft>
                <a:spcPts val="0"/>
              </a:spcAft>
              <a:buNone/>
            </a:pPr>
            <a:r>
              <a:rPr lang="en" sz="1200" u="sng" dirty="0">
                <a:solidFill>
                  <a:schemeClr val="hlink"/>
                </a:solidFill>
                <a:hlinkClick r:id="rId5"/>
              </a:rPr>
              <a:t>https://docs.docker.com/docker-for-mac/install/</a:t>
            </a:r>
            <a:endParaRPr sz="1200"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solidFill>
                  <a:schemeClr val="dk1"/>
                </a:solidFill>
                <a:latin typeface="Source Code Pro"/>
                <a:ea typeface="Source Code Pro"/>
                <a:cs typeface="Source Code Pro"/>
                <a:sym typeface="Source Code Pro"/>
              </a:rPr>
              <a:t>docker run --name </a:t>
            </a:r>
            <a:r>
              <a:rPr lang="en" dirty="0" err="1">
                <a:solidFill>
                  <a:schemeClr val="dk1"/>
                </a:solidFill>
                <a:latin typeface="Source Code Pro"/>
                <a:ea typeface="Source Code Pro"/>
                <a:cs typeface="Source Code Pro"/>
                <a:sym typeface="Source Code Pro"/>
              </a:rPr>
              <a:t>mongodb</a:t>
            </a:r>
            <a:r>
              <a:rPr lang="en" dirty="0">
                <a:solidFill>
                  <a:schemeClr val="dk1"/>
                </a:solidFill>
                <a:latin typeface="Source Code Pro"/>
                <a:ea typeface="Source Code Pro"/>
                <a:cs typeface="Source Code Pro"/>
                <a:sym typeface="Source Code Pro"/>
              </a:rPr>
              <a:t> --restart=always -d -p 27017:27017 mongo </a:t>
            </a:r>
            <a:r>
              <a:rPr lang="en" dirty="0" err="1">
                <a:solidFill>
                  <a:schemeClr val="dk1"/>
                </a:solidFill>
                <a:latin typeface="Source Code Pro"/>
                <a:ea typeface="Source Code Pro"/>
                <a:cs typeface="Source Code Pro"/>
                <a:sym typeface="Source Code Pro"/>
              </a:rPr>
              <a:t>mongod</a:t>
            </a:r>
            <a:r>
              <a:rPr lang="en" dirty="0">
                <a:solidFill>
                  <a:schemeClr val="dk1"/>
                </a:solidFill>
                <a:latin typeface="Source Code Pro"/>
                <a:ea typeface="Source Code Pro"/>
                <a:cs typeface="Source Code Pro"/>
                <a:sym typeface="Source Code Pro"/>
              </a:rPr>
              <a:t> --auth (</a:t>
            </a:r>
            <a:r>
              <a:rPr lang="en" dirty="0" err="1">
                <a:solidFill>
                  <a:schemeClr val="dk1"/>
                </a:solidFill>
              </a:rPr>
              <a:t>Otra</a:t>
            </a:r>
            <a:r>
              <a:rPr lang="en" dirty="0">
                <a:solidFill>
                  <a:schemeClr val="dk1"/>
                </a:solidFill>
              </a:rPr>
              <a:t> </a:t>
            </a:r>
            <a:r>
              <a:rPr lang="en" dirty="0" err="1">
                <a:solidFill>
                  <a:schemeClr val="dk1"/>
                </a:solidFill>
              </a:rPr>
              <a:t>Opción</a:t>
            </a:r>
            <a:r>
              <a:rPr lang="en" dirty="0">
                <a:solidFill>
                  <a:schemeClr val="dk1"/>
                </a:solidFill>
              </a:rPr>
              <a:t> de </a:t>
            </a:r>
            <a:r>
              <a:rPr lang="en" dirty="0" err="1">
                <a:solidFill>
                  <a:schemeClr val="dk1"/>
                </a:solidFill>
              </a:rPr>
              <a:t>correrlo</a:t>
            </a:r>
            <a:r>
              <a:rPr lang="en" dirty="0">
                <a:solidFill>
                  <a:schemeClr val="dk1"/>
                </a:solidFill>
              </a:rPr>
              <a:t> sin </a:t>
            </a:r>
            <a:r>
              <a:rPr lang="en" dirty="0" err="1">
                <a:solidFill>
                  <a:schemeClr val="dk1"/>
                </a:solidFill>
              </a:rPr>
              <a:t>persistencia</a:t>
            </a:r>
            <a:r>
              <a:rPr lang="en" dirty="0">
                <a:solidFill>
                  <a:schemeClr val="dk1"/>
                </a:solidFill>
              </a:rPr>
              <a:t>.</a:t>
            </a:r>
            <a:r>
              <a:rPr lang="en" dirty="0">
                <a:solidFill>
                  <a:schemeClr val="dk1"/>
                </a:solidFill>
                <a:latin typeface="Source Code Pro"/>
                <a:ea typeface="Source Code Pro"/>
                <a:cs typeface="Source Code Pro"/>
                <a:sym typeface="Source Code Pro"/>
              </a:rPr>
              <a: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err="1"/>
              <a:t>Comandos</a:t>
            </a:r>
            <a:endParaRPr b="1" dirty="0"/>
          </a:p>
          <a:p>
            <a:pPr marL="457200" lvl="0" indent="-298450" algn="l" rtl="0">
              <a:spcBef>
                <a:spcPts val="0"/>
              </a:spcBef>
              <a:spcAft>
                <a:spcPts val="0"/>
              </a:spcAft>
              <a:buSzPts val="1100"/>
              <a:buFont typeface="Source Code Pro"/>
              <a:buChar char="●"/>
            </a:pPr>
            <a:r>
              <a:rPr lang="en" dirty="0">
                <a:latin typeface="Source Code Pro"/>
                <a:ea typeface="Source Code Pro"/>
                <a:cs typeface="Source Code Pro"/>
                <a:sym typeface="Source Code Pro"/>
              </a:rPr>
              <a:t>Docker pull mongo</a:t>
            </a:r>
            <a:endParaRPr dirty="0">
              <a:latin typeface="Source Code Pro"/>
              <a:ea typeface="Source Code Pro"/>
              <a:cs typeface="Source Code Pro"/>
              <a:sym typeface="Source Code Pro"/>
            </a:endParaRPr>
          </a:p>
          <a:p>
            <a:pPr marL="457200" lvl="0" indent="-298450" algn="l" rtl="0">
              <a:spcBef>
                <a:spcPts val="0"/>
              </a:spcBef>
              <a:spcAft>
                <a:spcPts val="0"/>
              </a:spcAft>
              <a:buSzPts val="1100"/>
              <a:buFont typeface="Source Code Pro"/>
              <a:buChar char="●"/>
            </a:pPr>
            <a:r>
              <a:rPr lang="en" dirty="0">
                <a:latin typeface="Source Code Pro"/>
                <a:ea typeface="Source Code Pro"/>
                <a:cs typeface="Source Code Pro"/>
                <a:sym typeface="Source Code Pro"/>
              </a:rPr>
              <a:t>docker run -d --name </a:t>
            </a:r>
            <a:r>
              <a:rPr lang="en" dirty="0" err="1">
                <a:latin typeface="Source Code Pro"/>
                <a:ea typeface="Source Code Pro"/>
                <a:cs typeface="Source Code Pro"/>
                <a:sym typeface="Source Code Pro"/>
              </a:rPr>
              <a:t>db</a:t>
            </a:r>
            <a:r>
              <a:rPr lang="en" dirty="0">
                <a:latin typeface="Source Code Pro"/>
                <a:ea typeface="Source Code Pro"/>
                <a:cs typeface="Source Code Pro"/>
                <a:sym typeface="Source Code Pro"/>
              </a:rPr>
              <a:t> -v /Users/al34n1x/Downloads/</a:t>
            </a:r>
            <a:r>
              <a:rPr lang="en" dirty="0" err="1">
                <a:latin typeface="Source Code Pro"/>
                <a:ea typeface="Source Code Pro"/>
                <a:cs typeface="Source Code Pro"/>
                <a:sym typeface="Source Code Pro"/>
              </a:rPr>
              <a:t>mongodb</a:t>
            </a:r>
            <a:r>
              <a:rPr lang="en" dirty="0">
                <a:latin typeface="Source Code Pro"/>
                <a:ea typeface="Source Code Pro"/>
                <a:cs typeface="Source Code Pro"/>
                <a:sym typeface="Source Code Pro"/>
              </a:rPr>
              <a:t>:/data/</a:t>
            </a:r>
            <a:r>
              <a:rPr lang="en" dirty="0" err="1">
                <a:latin typeface="Source Code Pro"/>
                <a:ea typeface="Source Code Pro"/>
                <a:cs typeface="Source Code Pro"/>
                <a:sym typeface="Source Code Pro"/>
              </a:rPr>
              <a:t>db</a:t>
            </a:r>
            <a:r>
              <a:rPr lang="en" dirty="0">
                <a:latin typeface="Source Code Pro"/>
                <a:ea typeface="Source Code Pro"/>
                <a:cs typeface="Source Code Pro"/>
                <a:sym typeface="Source Code Pro"/>
              </a:rPr>
              <a:t> -p 27017:27017 </a:t>
            </a:r>
            <a:r>
              <a:rPr lang="en" dirty="0" err="1">
                <a:latin typeface="Source Code Pro"/>
                <a:ea typeface="Source Code Pro"/>
                <a:cs typeface="Source Code Pro"/>
                <a:sym typeface="Source Code Pro"/>
              </a:rPr>
              <a:t>mongo:latest</a:t>
            </a:r>
            <a:endParaRPr dirty="0">
              <a:latin typeface="Source Code Pro"/>
              <a:ea typeface="Source Code Pro"/>
              <a:cs typeface="Source Code Pro"/>
              <a:sym typeface="Source Code Pro"/>
            </a:endParaRPr>
          </a:p>
          <a:p>
            <a:pPr marL="457200" lvl="0" indent="-298450" algn="l" rtl="0">
              <a:spcBef>
                <a:spcPts val="0"/>
              </a:spcBef>
              <a:spcAft>
                <a:spcPts val="0"/>
              </a:spcAft>
              <a:buSzPts val="1100"/>
              <a:buFont typeface="Source Code Pro"/>
              <a:buChar char="●"/>
            </a:pPr>
            <a:r>
              <a:rPr lang="en" dirty="0">
                <a:latin typeface="Source Code Pro"/>
                <a:ea typeface="Source Code Pro"/>
                <a:cs typeface="Source Code Pro"/>
                <a:sym typeface="Source Code Pro"/>
              </a:rPr>
              <a:t>docker exec -</a:t>
            </a:r>
            <a:r>
              <a:rPr lang="en" dirty="0" err="1">
                <a:latin typeface="Source Code Pro"/>
                <a:ea typeface="Source Code Pro"/>
                <a:cs typeface="Source Code Pro"/>
                <a:sym typeface="Source Code Pro"/>
              </a:rPr>
              <a:t>i</a:t>
            </a:r>
            <a:r>
              <a:rPr lang="en" dirty="0">
                <a:latin typeface="Source Code Pro"/>
                <a:ea typeface="Source Code Pro"/>
                <a:cs typeface="Source Code Pro"/>
                <a:sym typeface="Source Code Pro"/>
              </a:rPr>
              <a:t> -t </a:t>
            </a:r>
            <a:r>
              <a:rPr lang="en" dirty="0" err="1">
                <a:latin typeface="Source Code Pro"/>
                <a:ea typeface="Source Code Pro"/>
                <a:cs typeface="Source Code Pro"/>
                <a:sym typeface="Source Code Pro"/>
              </a:rPr>
              <a:t>db</a:t>
            </a:r>
            <a:r>
              <a:rPr lang="en" dirty="0">
                <a:latin typeface="Source Code Pro"/>
                <a:ea typeface="Source Code Pro"/>
                <a:cs typeface="Source Code Pro"/>
                <a:sym typeface="Source Code Pro"/>
              </a:rPr>
              <a:t> bash (</a:t>
            </a:r>
            <a:r>
              <a:rPr lang="en" dirty="0" err="1">
                <a:latin typeface="Source Code Pro"/>
                <a:ea typeface="Source Code Pro"/>
                <a:cs typeface="Source Code Pro"/>
                <a:sym typeface="Source Code Pro"/>
              </a:rPr>
              <a:t>En</a:t>
            </a:r>
            <a:r>
              <a:rPr lang="en" dirty="0">
                <a:latin typeface="Source Code Pro"/>
                <a:ea typeface="Source Code Pro"/>
                <a:cs typeface="Source Code Pro"/>
                <a:sym typeface="Source Code Pro"/>
              </a:rPr>
              <a:t> Linux </a:t>
            </a:r>
            <a:r>
              <a:rPr lang="en" dirty="0" err="1">
                <a:latin typeface="Source Code Pro"/>
                <a:ea typeface="Source Code Pro"/>
                <a:cs typeface="Source Code Pro"/>
                <a:sym typeface="Source Code Pro"/>
              </a:rPr>
              <a:t>puede</a:t>
            </a:r>
            <a:r>
              <a:rPr lang="en" dirty="0">
                <a:latin typeface="Source Code Pro"/>
                <a:ea typeface="Source Code Pro"/>
                <a:cs typeface="Source Code Pro"/>
                <a:sym typeface="Source Code Pro"/>
              </a:rPr>
              <a:t> </a:t>
            </a:r>
            <a:r>
              <a:rPr lang="en" dirty="0" err="1">
                <a:latin typeface="Source Code Pro"/>
                <a:ea typeface="Source Code Pro"/>
                <a:cs typeface="Source Code Pro"/>
                <a:sym typeface="Source Code Pro"/>
              </a:rPr>
              <a:t>llegar</a:t>
            </a:r>
            <a:r>
              <a:rPr lang="en" dirty="0">
                <a:latin typeface="Source Code Pro"/>
                <a:ea typeface="Source Code Pro"/>
                <a:cs typeface="Source Code Pro"/>
                <a:sym typeface="Source Code Pro"/>
              </a:rPr>
              <a:t> a </a:t>
            </a:r>
            <a:r>
              <a:rPr lang="en" dirty="0" err="1">
                <a:latin typeface="Source Code Pro"/>
                <a:ea typeface="Source Code Pro"/>
                <a:cs typeface="Source Code Pro"/>
                <a:sym typeface="Source Code Pro"/>
              </a:rPr>
              <a:t>requerir</a:t>
            </a:r>
            <a:r>
              <a:rPr lang="en" dirty="0">
                <a:latin typeface="Source Code Pro"/>
                <a:ea typeface="Source Code Pro"/>
                <a:cs typeface="Source Code Pro"/>
                <a:sym typeface="Source Code Pro"/>
              </a:rPr>
              <a:t> </a:t>
            </a:r>
            <a:r>
              <a:rPr lang="en" dirty="0" err="1">
                <a:latin typeface="Source Code Pro"/>
                <a:ea typeface="Source Code Pro"/>
                <a:cs typeface="Source Code Pro"/>
                <a:sym typeface="Source Code Pro"/>
              </a:rPr>
              <a:t>sudo</a:t>
            </a:r>
            <a:r>
              <a:rPr lang="en" dirty="0">
                <a:latin typeface="Source Code Pro"/>
                <a:ea typeface="Source Code Pro"/>
                <a:cs typeface="Source Code Pro"/>
                <a:sym typeface="Source Code Pro"/>
              </a:rPr>
              <a:t>)</a:t>
            </a:r>
            <a:endParaRPr dirty="0">
              <a:latin typeface="Source Code Pro"/>
              <a:ea typeface="Source Code Pro"/>
              <a:cs typeface="Source Code Pro"/>
              <a:sym typeface="Source Code Pro"/>
            </a:endParaRPr>
          </a:p>
          <a:p>
            <a:pPr marL="457200" lvl="0" indent="-298450" algn="l" rtl="0">
              <a:spcBef>
                <a:spcPts val="0"/>
              </a:spcBef>
              <a:spcAft>
                <a:spcPts val="0"/>
              </a:spcAft>
              <a:buSzPts val="1100"/>
              <a:buFont typeface="Source Code Pro"/>
              <a:buChar char="●"/>
            </a:pPr>
            <a:r>
              <a:rPr lang="en" dirty="0">
                <a:latin typeface="Source Code Pro"/>
                <a:ea typeface="Source Code Pro"/>
                <a:cs typeface="Source Code Pro"/>
                <a:sym typeface="Source Code Pro"/>
              </a:rPr>
              <a:t>mongo</a:t>
            </a:r>
            <a:endParaRPr dirty="0">
              <a:latin typeface="Source Code Pro"/>
              <a:ea typeface="Source Code Pro"/>
              <a:cs typeface="Source Code Pro"/>
              <a:sym typeface="Source Code Pro"/>
            </a:endParaRPr>
          </a:p>
          <a:p>
            <a:pPr marL="457200" lvl="0" indent="-298450" algn="l" rtl="0">
              <a:spcBef>
                <a:spcPts val="0"/>
              </a:spcBef>
              <a:spcAft>
                <a:spcPts val="0"/>
              </a:spcAft>
              <a:buSzPts val="1100"/>
              <a:buFont typeface="Source Code Pro"/>
              <a:buChar char="●"/>
            </a:pPr>
            <a:r>
              <a:rPr lang="en" dirty="0">
                <a:latin typeface="Source Code Pro"/>
                <a:ea typeface="Source Code Pro"/>
                <a:cs typeface="Source Code Pro"/>
                <a:sym typeface="Source Code Pro"/>
              </a:rPr>
              <a:t>use admin</a:t>
            </a:r>
            <a:endParaRPr dirty="0">
              <a:latin typeface="Source Code Pro"/>
              <a:ea typeface="Source Code Pro"/>
              <a:cs typeface="Source Code Pro"/>
              <a:sym typeface="Source Code Pro"/>
            </a:endParaRPr>
          </a:p>
          <a:p>
            <a:pPr marL="457200" lvl="0" indent="-298450" algn="l" rtl="0">
              <a:spcBef>
                <a:spcPts val="0"/>
              </a:spcBef>
              <a:spcAft>
                <a:spcPts val="0"/>
              </a:spcAft>
              <a:buSzPts val="1100"/>
              <a:buFont typeface="Source Code Pro"/>
              <a:buChar char="●"/>
            </a:pPr>
            <a:r>
              <a:rPr lang="en" dirty="0" err="1">
                <a:latin typeface="Source Code Pro"/>
                <a:ea typeface="Source Code Pro"/>
                <a:cs typeface="Source Code Pro"/>
                <a:sym typeface="Source Code Pro"/>
              </a:rPr>
              <a:t>db.createUser</a:t>
            </a:r>
            <a:r>
              <a:rPr lang="en" dirty="0">
                <a:latin typeface="Source Code Pro"/>
                <a:ea typeface="Source Code Pro"/>
                <a:cs typeface="Source Code Pro"/>
                <a:sym typeface="Source Code Pro"/>
              </a:rPr>
              <a:t>({</a:t>
            </a:r>
            <a:r>
              <a:rPr lang="en" dirty="0" err="1">
                <a:latin typeface="Source Code Pro"/>
                <a:ea typeface="Source Code Pro"/>
                <a:cs typeface="Source Code Pro"/>
                <a:sym typeface="Source Code Pro"/>
              </a:rPr>
              <a:t>user:"root</a:t>
            </a:r>
            <a:r>
              <a:rPr lang="en" dirty="0">
                <a:latin typeface="Source Code Pro"/>
                <a:ea typeface="Source Code Pro"/>
                <a:cs typeface="Source Code Pro"/>
                <a:sym typeface="Source Code Pro"/>
              </a:rPr>
              <a:t>", </a:t>
            </a:r>
            <a:r>
              <a:rPr lang="en" dirty="0" err="1">
                <a:latin typeface="Source Code Pro"/>
                <a:ea typeface="Source Code Pro"/>
                <a:cs typeface="Source Code Pro"/>
                <a:sym typeface="Source Code Pro"/>
              </a:rPr>
              <a:t>pwd</a:t>
            </a:r>
            <a:r>
              <a:rPr lang="en" dirty="0">
                <a:latin typeface="Source Code Pro"/>
                <a:ea typeface="Source Code Pro"/>
                <a:cs typeface="Source Code Pro"/>
                <a:sym typeface="Source Code Pro"/>
              </a:rPr>
              <a:t>:"root", roles:[{</a:t>
            </a:r>
            <a:r>
              <a:rPr lang="en" dirty="0" err="1">
                <a:latin typeface="Source Code Pro"/>
                <a:ea typeface="Source Code Pro"/>
                <a:cs typeface="Source Code Pro"/>
                <a:sym typeface="Source Code Pro"/>
              </a:rPr>
              <a:t>role:"root</a:t>
            </a:r>
            <a:r>
              <a:rPr lang="en" dirty="0">
                <a:latin typeface="Source Code Pro"/>
                <a:ea typeface="Source Code Pro"/>
                <a:cs typeface="Source Code Pro"/>
                <a:sym typeface="Source Code Pro"/>
              </a:rPr>
              <a:t>", </a:t>
            </a:r>
            <a:r>
              <a:rPr lang="en" dirty="0" err="1">
                <a:latin typeface="Source Code Pro"/>
                <a:ea typeface="Source Code Pro"/>
                <a:cs typeface="Source Code Pro"/>
                <a:sym typeface="Source Code Pro"/>
              </a:rPr>
              <a:t>db</a:t>
            </a:r>
            <a:r>
              <a:rPr lang="en" dirty="0">
                <a:latin typeface="Source Code Pro"/>
                <a:ea typeface="Source Code Pro"/>
                <a:cs typeface="Source Code Pro"/>
                <a:sym typeface="Source Code Pro"/>
              </a:rPr>
              <a:t>:"admin"}]})</a:t>
            </a:r>
            <a:endParaRPr dirty="0">
              <a:latin typeface="Source Code Pro"/>
              <a:ea typeface="Source Code Pro"/>
              <a:cs typeface="Source Code Pro"/>
              <a:sym typeface="Source Code Pro"/>
            </a:endParaRPr>
          </a:p>
          <a:p>
            <a:pPr marL="457200" lvl="0" indent="-298450" algn="l" rtl="0">
              <a:spcBef>
                <a:spcPts val="0"/>
              </a:spcBef>
              <a:spcAft>
                <a:spcPts val="0"/>
              </a:spcAft>
              <a:buSzPts val="1100"/>
              <a:buFont typeface="Source Code Pro"/>
              <a:buChar char="●"/>
            </a:pPr>
            <a:r>
              <a:rPr lang="en" dirty="0">
                <a:latin typeface="Source Code Pro"/>
                <a:ea typeface="Source Code Pro"/>
                <a:cs typeface="Source Code Pro"/>
                <a:sym typeface="Source Code Pro"/>
              </a:rPr>
              <a:t>exit</a:t>
            </a:r>
            <a:endParaRPr dirty="0">
              <a:latin typeface="Source Code Pro"/>
              <a:ea typeface="Source Code Pro"/>
              <a:cs typeface="Source Code Pro"/>
              <a:sym typeface="Source Code Pro"/>
            </a:endParaRPr>
          </a:p>
          <a:p>
            <a:pPr marL="457200" lvl="0" indent="-298450" algn="l" rtl="0">
              <a:spcBef>
                <a:spcPts val="0"/>
              </a:spcBef>
              <a:spcAft>
                <a:spcPts val="0"/>
              </a:spcAft>
              <a:buSzPts val="1100"/>
              <a:buFont typeface="Source Code Pro"/>
              <a:buChar char="●"/>
            </a:pPr>
            <a:r>
              <a:rPr lang="en" dirty="0">
                <a:latin typeface="Source Code Pro"/>
                <a:ea typeface="Source Code Pro"/>
                <a:cs typeface="Source Code Pro"/>
                <a:sym typeface="Source Code Pro"/>
              </a:rPr>
              <a:t>exit</a:t>
            </a:r>
            <a:endParaRPr dirty="0">
              <a:latin typeface="Source Code Pro"/>
              <a:ea typeface="Source Code Pro"/>
              <a:cs typeface="Source Code Pro"/>
              <a:sym typeface="Source Code Pro"/>
            </a:endParaRP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Connect from </a:t>
            </a:r>
            <a:r>
              <a:rPr lang="en" dirty="0" err="1"/>
              <a:t>RoboStudio</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9ea448ef5c_1_14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9ea448ef5c_1_1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9ea448ef5c_1_14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9ea448ef5c_1_1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a4dd709b1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a4dd709b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a4dd709b1f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a4dd709b1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9ea448ef5c_1_14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9ea448ef5c_1_1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9ea448ef5c_1_14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9ea448ef5c_1_1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9ea448ef5c_1_14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9ea448ef5c_1_1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a4dd709b1f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a4dd709b1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a4dd709b1f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a4dd709b1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9ea448ef5c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9ea448ef5c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Durante casi todo el tiempo que llevamos en la profesión del software, las bases de datos relacionales han sido la opción predeterminada para el almacenamiento de datos serio, especialmente en el mundo de las aplicaciones empresariales. Si es un arquitecto que está iniciando un nuevo proyecto, es probable que su única opción sea qué base de datos relacional usar. (Y a menudo ni siquiera eso, si su empresa tiene un proveedor dominante). Ha habido ocasiones en que una tecnología de base de datos amenazó con tomar parte de la acción, como las bases de datos de objetos en la década de 1990, pero estas alternativas nunca llegaron a ninguna parte.</a:t>
            </a:r>
            <a:endParaRPr/>
          </a:p>
          <a:p>
            <a:pPr marL="0" lvl="0" indent="0" algn="l" rtl="0">
              <a:spcBef>
                <a:spcPts val="0"/>
              </a:spcBef>
              <a:spcAft>
                <a:spcPts val="0"/>
              </a:spcAft>
              <a:buClr>
                <a:schemeClr val="dk1"/>
              </a:buClr>
              <a:buSzPts val="1100"/>
              <a:buFont typeface="Arial"/>
              <a:buNone/>
            </a:pPr>
            <a:r>
              <a:rPr lang="en"/>
              <a:t>Para los desarrolladores de aplicaciones, la mayor frustración ha sido lo que comúnmente se llama desajuste de impedancia: </a:t>
            </a:r>
            <a:r>
              <a:rPr lang="en" b="1"/>
              <a:t>la diferencia entre el modelo relacional y las estructuras de datos en memoria</a:t>
            </a:r>
            <a:r>
              <a:rPr lang="en"/>
              <a:t>. El modelo de datos relacionales organiza los datos en una estructura de tablas y filas, o más correctamente, relaciones y tuplas. En el modelo relacional, una tupla es un conjunto de pares nombre-valor y una relación es un conjunto de tuplas.</a:t>
            </a:r>
            <a:endParaRPr/>
          </a:p>
          <a:p>
            <a:pPr marL="0" lvl="0" indent="0" algn="l" rtl="0">
              <a:spcBef>
                <a:spcPts val="0"/>
              </a:spcBef>
              <a:spcAft>
                <a:spcPts val="0"/>
              </a:spcAft>
              <a:buClr>
                <a:schemeClr val="dk1"/>
              </a:buClr>
              <a:buSzPts val="1100"/>
              <a:buFont typeface="Arial"/>
              <a:buNone/>
            </a:pPr>
            <a:r>
              <a:rPr lang="en"/>
              <a:t>La base de datos NoSQL almacena sus tablas como archivos ASCII, cada tupla representada por una línea con campos separados por tabulaciones. El nombre proviene del hecho de que la base de datos no usa SQL como lenguaje de consulta. En cambio, la base de datos se manipula a través de scripts de shell que se pueden combinar en las tuberías UNIX habituales.</a:t>
            </a:r>
            <a:endParaRPr/>
          </a:p>
          <a:p>
            <a:pPr marL="0" lvl="0" indent="0" algn="l" rtl="0">
              <a:spcBef>
                <a:spcPts val="0"/>
              </a:spcBef>
              <a:spcAft>
                <a:spcPts val="0"/>
              </a:spcAft>
              <a:buClr>
                <a:schemeClr val="dk1"/>
              </a:buClr>
              <a:buSzPts val="1100"/>
              <a:buFont typeface="Arial"/>
              <a:buNone/>
            </a:pPr>
            <a:r>
              <a:rPr lang="en"/>
              <a:t>Las bases de datos NoSQL operan sin un esquema, lo que le permite agregar campos libremente a los registros de la base de datos sin tener que definir primero ningún cambio en la estructura.</a:t>
            </a:r>
            <a:endParaRPr/>
          </a:p>
          <a:p>
            <a:pPr marL="0" lvl="0" indent="0" algn="l" rtl="0">
              <a:spcBef>
                <a:spcPts val="0"/>
              </a:spcBef>
              <a:spcAft>
                <a:spcPts val="0"/>
              </a:spcAft>
              <a:buClr>
                <a:schemeClr val="dk1"/>
              </a:buClr>
              <a:buSzPts val="1100"/>
              <a:buFont typeface="Arial"/>
              <a:buNone/>
            </a:pPr>
            <a:r>
              <a:rPr lang="en"/>
              <a:t>El cambio es que ahora vemos las bases de datos relacionales como una opción para el almacenamiento de datos. Este punto de vista a menudo se conoce como persistencia políglota: el uso de diferentes almacenes de datos en diferentes circunstancias. En lugar de simplemente elegir una base de datos relacional porque todo el mundo lo hace, debemos comprender la naturaleza de los datos que almacenamos y cómo queremos manipularlos. El resultado es que la mayoría de las organizaciones tendrán una combinación de tecnologías de almacenamiento de datos para diferentes circunstancias.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Para que este mundo políglota funcione, nuestra opinión es que las organizaciones también deben pasar de las bases de datos de integración a las bases de datos de aplicaciones. De hecho, asumimos que utilizará una base de datos NoSQL como base de datos de aplicaciones; En general, no consideramos que las bases de datos NoSQL sean una buena opción para las bases de datos de integración.</a:t>
            </a:r>
            <a:endParaRPr/>
          </a:p>
          <a:p>
            <a:pPr marL="0" lvl="0" indent="0" algn="l" rtl="0">
              <a:spcBef>
                <a:spcPts val="0"/>
              </a:spcBef>
              <a:spcAft>
                <a:spcPts val="0"/>
              </a:spcAft>
              <a:buClr>
                <a:schemeClr val="dk1"/>
              </a:buClr>
              <a:buSzPts val="1100"/>
              <a:buFont typeface="Arial"/>
              <a:buNone/>
            </a:pPr>
            <a:r>
              <a:rPr lang="en"/>
              <a:t>Empezó a ser necesario...</a:t>
            </a:r>
            <a:endParaRPr/>
          </a:p>
          <a:p>
            <a:pPr marL="0" lvl="0" indent="0" algn="l" rtl="0">
              <a:spcBef>
                <a:spcPts val="0"/>
              </a:spcBef>
              <a:spcAft>
                <a:spcPts val="0"/>
              </a:spcAft>
              <a:buClr>
                <a:schemeClr val="dk1"/>
              </a:buClr>
              <a:buSzPts val="1100"/>
              <a:buFont typeface="Arial"/>
              <a:buNone/>
            </a:pPr>
            <a:r>
              <a:rPr lang="en"/>
              <a:t>• Modelos de datos más flexibles para las metodologías</a:t>
            </a:r>
            <a:endParaRPr/>
          </a:p>
          <a:p>
            <a:pPr marL="0" lvl="0" indent="0" algn="l" rtl="0">
              <a:spcBef>
                <a:spcPts val="0"/>
              </a:spcBef>
              <a:spcAft>
                <a:spcPts val="0"/>
              </a:spcAft>
              <a:buClr>
                <a:schemeClr val="dk1"/>
              </a:buClr>
              <a:buSzPts val="1100"/>
              <a:buFont typeface="Arial"/>
              <a:buNone/>
            </a:pPr>
            <a:r>
              <a:rPr lang="en"/>
              <a:t>Agile.</a:t>
            </a:r>
            <a:endParaRPr/>
          </a:p>
          <a:p>
            <a:pPr marL="0" lvl="0" indent="0" algn="l" rtl="0">
              <a:spcBef>
                <a:spcPts val="0"/>
              </a:spcBef>
              <a:spcAft>
                <a:spcPts val="0"/>
              </a:spcAft>
              <a:buClr>
                <a:schemeClr val="dk1"/>
              </a:buClr>
              <a:buSzPts val="1100"/>
              <a:buFont typeface="Arial"/>
              <a:buNone/>
            </a:pPr>
            <a:r>
              <a:rPr lang="en"/>
              <a:t>• Tratar grandes cantidades de datos que crecen de manera rápida provenientes de aplicaciones en la nube.</a:t>
            </a:r>
            <a:endParaRPr/>
          </a:p>
          <a:p>
            <a:pPr marL="0" lvl="0" indent="0" algn="l" rtl="0">
              <a:spcBef>
                <a:spcPts val="0"/>
              </a:spcBef>
              <a:spcAft>
                <a:spcPts val="0"/>
              </a:spcAft>
              <a:buClr>
                <a:schemeClr val="dk1"/>
              </a:buClr>
              <a:buSzPts val="1100"/>
              <a:buFont typeface="Arial"/>
              <a:buNone/>
            </a:pPr>
            <a:r>
              <a:rPr lang="en"/>
              <a:t>• Necesidad de mantener un alto rendimiento y uptime. </a:t>
            </a:r>
            <a:endParaRPr/>
          </a:p>
          <a:p>
            <a:pPr marL="0" lvl="0" indent="0" algn="l" rtl="0">
              <a:spcBef>
                <a:spcPts val="0"/>
              </a:spcBef>
              <a:spcAft>
                <a:spcPts val="0"/>
              </a:spcAft>
              <a:buClr>
                <a:schemeClr val="dk1"/>
              </a:buClr>
              <a:buSzPts val="1100"/>
              <a:buFont typeface="Arial"/>
              <a:buNone/>
            </a:pPr>
            <a:r>
              <a:rPr lang="en"/>
              <a:t>► Se necesitaba:</a:t>
            </a:r>
            <a:endParaRPr/>
          </a:p>
          <a:p>
            <a:pPr marL="0" lvl="0" indent="0" algn="l" rtl="0">
              <a:spcBef>
                <a:spcPts val="0"/>
              </a:spcBef>
              <a:spcAft>
                <a:spcPts val="0"/>
              </a:spcAft>
              <a:buClr>
                <a:schemeClr val="dk1"/>
              </a:buClr>
              <a:buSzPts val="1100"/>
              <a:buFont typeface="Arial"/>
              <a:buNone/>
            </a:pPr>
            <a:r>
              <a:rPr lang="en"/>
              <a:t>• Distribución, escalabilidad, disponibilidad y flexibilidad.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a4dd709b1f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a4dd709b1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a4dd709b1f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a4dd709b1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a4dd709b1f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a4dd709b1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Las operaciones de lectura recuperan documentos de una colección</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a4dd709b1f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a4dd709b1f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Las operaciones de lectura recuperan documentos de una colección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a4dd709b1f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a4dd709b1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Las operaciones de lectura recuperan documentos de una colección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a4dd709b1f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a4dd709b1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a4dd709b1f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a4dd709b1f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a4dd709b1f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a4dd709b1f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Otro modo de iterarlo: myCursor.forEach(printjson);</a:t>
            </a:r>
            <a:endParaRPr/>
          </a:p>
          <a:p>
            <a:pPr marL="0" lvl="0" indent="0" algn="l" rtl="0">
              <a:spcBef>
                <a:spcPts val="0"/>
              </a:spcBef>
              <a:spcAft>
                <a:spcPts val="0"/>
              </a:spcAft>
              <a:buNone/>
            </a:pPr>
            <a:r>
              <a:rPr lang="en"/>
              <a:t>Paginación: se soporta con los métodos de cursor skip y limit db.restaurants.find(</a:t>
            </a:r>
            <a:endParaRPr/>
          </a:p>
          <a:p>
            <a:pPr marL="0" lvl="0" indent="0" algn="l" rtl="0">
              <a:spcBef>
                <a:spcPts val="0"/>
              </a:spcBef>
              <a:spcAft>
                <a:spcPts val="0"/>
              </a:spcAft>
              <a:buNone/>
            </a:pPr>
            <a:r>
              <a:rPr lang="en"/>
              <a:t>{ "cuisine": "Italian"}).sort({name:1}).limit(2).skip(1)} )</a:t>
            </a:r>
            <a:endParaRPr/>
          </a:p>
          <a:p>
            <a:pPr marL="0" lvl="0" indent="0" algn="l" rtl="0">
              <a:spcBef>
                <a:spcPts val="0"/>
              </a:spcBef>
              <a:spcAft>
                <a:spcPts val="0"/>
              </a:spcAft>
              <a:buNone/>
            </a:pPr>
            <a:r>
              <a:rPr lang="en"/>
              <a:t>Conteo: también se pueden contabilizar resultados.</a:t>
            </a:r>
            <a:endParaRPr/>
          </a:p>
          <a:p>
            <a:pPr marL="0" lvl="0" indent="0" algn="l" rtl="0">
              <a:spcBef>
                <a:spcPts val="0"/>
              </a:spcBef>
              <a:spcAft>
                <a:spcPts val="0"/>
              </a:spcAft>
              <a:buNone/>
            </a:pPr>
            <a:r>
              <a:rPr lang="en"/>
              <a:t>db.restaurants.count({ "grades.score": { $lt: 5 } } ) db.restaurants.find({ "grades.score": { $lt: 5 } } ).count()</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a4dd709b1f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a4dd709b1f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Tipos de índices</a:t>
            </a:r>
            <a:endParaRPr/>
          </a:p>
          <a:p>
            <a:pPr marL="0" lvl="0" indent="0" algn="l" rtl="0">
              <a:spcBef>
                <a:spcPts val="0"/>
              </a:spcBef>
              <a:spcAft>
                <a:spcPts val="0"/>
              </a:spcAft>
              <a:buClr>
                <a:schemeClr val="dk1"/>
              </a:buClr>
              <a:buSzPts val="1100"/>
              <a:buFont typeface="Arial"/>
              <a:buNone/>
            </a:pPr>
            <a:r>
              <a:rPr lang="en"/>
              <a:t>• De un solo campo.</a:t>
            </a:r>
            <a:endParaRPr/>
          </a:p>
          <a:p>
            <a:pPr marL="0" lvl="0" indent="0" algn="l" rtl="0">
              <a:spcBef>
                <a:spcPts val="0"/>
              </a:spcBef>
              <a:spcAft>
                <a:spcPts val="0"/>
              </a:spcAft>
              <a:buClr>
                <a:schemeClr val="dk1"/>
              </a:buClr>
              <a:buSzPts val="1100"/>
              <a:buFont typeface="Arial"/>
              <a:buNone/>
            </a:pPr>
            <a:r>
              <a:rPr lang="en"/>
              <a:t>• Compuestos.</a:t>
            </a:r>
            <a:endParaRPr/>
          </a:p>
          <a:p>
            <a:pPr marL="0" lvl="0" indent="0" algn="l" rtl="0">
              <a:spcBef>
                <a:spcPts val="0"/>
              </a:spcBef>
              <a:spcAft>
                <a:spcPts val="0"/>
              </a:spcAft>
              <a:buClr>
                <a:schemeClr val="dk1"/>
              </a:buClr>
              <a:buSzPts val="1100"/>
              <a:buFont typeface="Arial"/>
              <a:buNone/>
            </a:pPr>
            <a:r>
              <a:rPr lang="en"/>
              <a:t>• Multiclave.</a:t>
            </a:r>
            <a:endParaRPr/>
          </a:p>
          <a:p>
            <a:pPr marL="0" lvl="0" indent="0" algn="l" rtl="0">
              <a:spcBef>
                <a:spcPts val="0"/>
              </a:spcBef>
              <a:spcAft>
                <a:spcPts val="0"/>
              </a:spcAft>
              <a:buClr>
                <a:schemeClr val="dk1"/>
              </a:buClr>
              <a:buSzPts val="1100"/>
              <a:buFont typeface="Arial"/>
              <a:buNone/>
            </a:pPr>
            <a:r>
              <a:rPr lang="en"/>
              <a:t>• Geoespaciales.</a:t>
            </a:r>
            <a:endParaRPr/>
          </a:p>
          <a:p>
            <a:pPr marL="0" lvl="0" indent="0" algn="l" rtl="0">
              <a:spcBef>
                <a:spcPts val="0"/>
              </a:spcBef>
              <a:spcAft>
                <a:spcPts val="0"/>
              </a:spcAft>
              <a:buClr>
                <a:schemeClr val="dk1"/>
              </a:buClr>
              <a:buSzPts val="1100"/>
              <a:buFont typeface="Arial"/>
              <a:buNone/>
            </a:pPr>
            <a:r>
              <a:rPr lang="en"/>
              <a:t>• Texto.</a:t>
            </a:r>
            <a:endParaRPr/>
          </a:p>
          <a:p>
            <a:pPr marL="0" lvl="0" indent="0" algn="l" rtl="0">
              <a:spcBef>
                <a:spcPts val="0"/>
              </a:spcBef>
              <a:spcAft>
                <a:spcPts val="0"/>
              </a:spcAft>
              <a:buClr>
                <a:schemeClr val="dk1"/>
              </a:buClr>
              <a:buSzPts val="1100"/>
              <a:buFont typeface="Arial"/>
              <a:buNone/>
            </a:pPr>
            <a:r>
              <a:rPr lang="en"/>
              <a:t>• Hash.</a:t>
            </a:r>
            <a:endParaRPr/>
          </a:p>
          <a:p>
            <a:pPr marL="0" lvl="0" indent="0" algn="l" rtl="0">
              <a:spcBef>
                <a:spcPts val="0"/>
              </a:spcBef>
              <a:spcAft>
                <a:spcPts val="0"/>
              </a:spcAft>
              <a:buClr>
                <a:schemeClr val="dk1"/>
              </a:buClr>
              <a:buSzPts val="1100"/>
              <a:buFont typeface="Arial"/>
              <a:buNone/>
            </a:pPr>
            <a:r>
              <a:rPr lang="en"/>
              <a:t>► Propiedades de los índices:</a:t>
            </a:r>
            <a:endParaRPr/>
          </a:p>
          <a:p>
            <a:pPr marL="0" lvl="0" indent="0" algn="l" rtl="0">
              <a:spcBef>
                <a:spcPts val="0"/>
              </a:spcBef>
              <a:spcAft>
                <a:spcPts val="0"/>
              </a:spcAft>
              <a:buClr>
                <a:schemeClr val="dk1"/>
              </a:buClr>
              <a:buSzPts val="1100"/>
              <a:buFont typeface="Arial"/>
              <a:buNone/>
            </a:pPr>
            <a:r>
              <a:rPr lang="en"/>
              <a:t>• Únicos.</a:t>
            </a:r>
            <a:endParaRPr/>
          </a:p>
          <a:p>
            <a:pPr marL="0" lvl="0" indent="0" algn="l" rtl="0">
              <a:spcBef>
                <a:spcPts val="0"/>
              </a:spcBef>
              <a:spcAft>
                <a:spcPts val="0"/>
              </a:spcAft>
              <a:buClr>
                <a:schemeClr val="dk1"/>
              </a:buClr>
              <a:buSzPts val="1100"/>
              <a:buFont typeface="Arial"/>
              <a:buNone/>
            </a:pPr>
            <a:r>
              <a:rPr lang="en"/>
              <a:t>• Parciales: solo los que cumplen cierta condición.</a:t>
            </a:r>
            <a:endParaRPr/>
          </a:p>
          <a:p>
            <a:pPr marL="0" lvl="0" indent="0" algn="l" rtl="0">
              <a:spcBef>
                <a:spcPts val="0"/>
              </a:spcBef>
              <a:spcAft>
                <a:spcPts val="0"/>
              </a:spcAft>
              <a:buClr>
                <a:schemeClr val="dk1"/>
              </a:buClr>
              <a:buSzPts val="1100"/>
              <a:buFont typeface="Arial"/>
              <a:buNone/>
            </a:pPr>
            <a:r>
              <a:rPr lang="en"/>
              <a:t>• Dispersos.</a:t>
            </a:r>
            <a:endParaRPr/>
          </a:p>
          <a:p>
            <a:pPr marL="0" lvl="0" indent="0" algn="l" rtl="0">
              <a:spcBef>
                <a:spcPts val="0"/>
              </a:spcBef>
              <a:spcAft>
                <a:spcPts val="0"/>
              </a:spcAft>
              <a:buClr>
                <a:schemeClr val="dk1"/>
              </a:buClr>
              <a:buSzPts val="1100"/>
              <a:buFont typeface="Arial"/>
              <a:buNone/>
            </a:pPr>
            <a:r>
              <a:rPr lang="en"/>
              <a:t>• TTL: Ideal para logs, borra información al tiempo.</a:t>
            </a:r>
            <a:endParaRPr/>
          </a:p>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a4dd709b1f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a4dd709b1f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Otro modo de iterarlo: myCursor.forEach(printjson);</a:t>
            </a:r>
            <a:endParaRPr/>
          </a:p>
          <a:p>
            <a:pPr marL="0" lvl="0" indent="0" algn="l" rtl="0">
              <a:spcBef>
                <a:spcPts val="0"/>
              </a:spcBef>
              <a:spcAft>
                <a:spcPts val="0"/>
              </a:spcAft>
              <a:buNone/>
            </a:pPr>
            <a:r>
              <a:rPr lang="en"/>
              <a:t>Paginación: se soporta con los métodos de cursor skip y limit db.restaurants.find(</a:t>
            </a:r>
            <a:endParaRPr/>
          </a:p>
          <a:p>
            <a:pPr marL="0" lvl="0" indent="0" algn="l" rtl="0">
              <a:spcBef>
                <a:spcPts val="0"/>
              </a:spcBef>
              <a:spcAft>
                <a:spcPts val="0"/>
              </a:spcAft>
              <a:buNone/>
            </a:pPr>
            <a:r>
              <a:rPr lang="en"/>
              <a:t>{ "cuisine": "Italian"}).sort({name:1}).limit(2).skip(1)} )</a:t>
            </a:r>
            <a:endParaRPr/>
          </a:p>
          <a:p>
            <a:pPr marL="0" lvl="0" indent="0" algn="l" rtl="0">
              <a:spcBef>
                <a:spcPts val="0"/>
              </a:spcBef>
              <a:spcAft>
                <a:spcPts val="0"/>
              </a:spcAft>
              <a:buNone/>
            </a:pPr>
            <a:r>
              <a:rPr lang="en"/>
              <a:t>Conteo: también se pueden contabilizar resultados.</a:t>
            </a:r>
            <a:endParaRPr/>
          </a:p>
          <a:p>
            <a:pPr marL="0" lvl="0" indent="0" algn="l" rtl="0">
              <a:spcBef>
                <a:spcPts val="0"/>
              </a:spcBef>
              <a:spcAft>
                <a:spcPts val="0"/>
              </a:spcAft>
              <a:buNone/>
            </a:pPr>
            <a:r>
              <a:rPr lang="en"/>
              <a:t>db.restaurants.count({ "grades.score": { $lt: 5 } } ) db.restaurants.find({ "grades.score": { $lt: 5 } } ).count()</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9ea448ef5c_1_5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9ea448ef5c_1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a4dd709b1f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a4dd709b1f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a4dd709b1f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a4dd709b1f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a4dd709b1f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a4dd709b1f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a4dd709b1f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a4dd709b1f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a4dd709b1f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a4dd709b1f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a4dd709b1f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a4dd709b1f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9ea448ef5c_1_6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9ea448ef5c_1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300">
                <a:solidFill>
                  <a:schemeClr val="dk1"/>
                </a:solidFill>
              </a:rPr>
              <a:t>NoSQL reemplaza a SQL. Son diferentes enfoques con diferentes características.</a:t>
            </a:r>
            <a:endParaRPr sz="1300">
              <a:solidFill>
                <a:schemeClr val="dk1"/>
              </a:solidFill>
            </a:endParaRPr>
          </a:p>
          <a:p>
            <a:pPr marL="0" lvl="0" indent="0" algn="l" rtl="0">
              <a:lnSpc>
                <a:spcPct val="115000"/>
              </a:lnSpc>
              <a:spcBef>
                <a:spcPts val="1600"/>
              </a:spcBef>
              <a:spcAft>
                <a:spcPts val="0"/>
              </a:spcAft>
              <a:buClr>
                <a:schemeClr val="dk1"/>
              </a:buClr>
              <a:buSzPts val="1100"/>
              <a:buFont typeface="Arial"/>
              <a:buNone/>
            </a:pPr>
            <a:r>
              <a:rPr lang="en" sz="1300">
                <a:solidFill>
                  <a:schemeClr val="dk1"/>
                </a:solidFill>
              </a:rPr>
              <a:t>NoSQL es mejor/peor que SQL. Algunos proyectos encajarán mejor en NoSQL y otros en SQL.</a:t>
            </a:r>
            <a:endParaRPr sz="1300">
              <a:solidFill>
                <a:schemeClr val="dk1"/>
              </a:solidFill>
            </a:endParaRPr>
          </a:p>
          <a:p>
            <a:pPr marL="0" lvl="0" indent="0" algn="l" rtl="0">
              <a:lnSpc>
                <a:spcPct val="115000"/>
              </a:lnSpc>
              <a:spcBef>
                <a:spcPts val="1600"/>
              </a:spcBef>
              <a:spcAft>
                <a:spcPts val="0"/>
              </a:spcAft>
              <a:buClr>
                <a:schemeClr val="dk1"/>
              </a:buClr>
              <a:buSzPts val="1100"/>
              <a:buFont typeface="Arial"/>
              <a:buNone/>
            </a:pPr>
            <a:r>
              <a:rPr lang="en" sz="1300">
                <a:solidFill>
                  <a:schemeClr val="dk1"/>
                </a:solidFill>
              </a:rPr>
              <a:t>Está claro cuando usar NoSQL sobre SQL. Cada vez más bases de datos SQL adoptan características de NoSQL y viceversa.</a:t>
            </a:r>
            <a:endParaRPr sz="1300">
              <a:solidFill>
                <a:schemeClr val="dk1"/>
              </a:solidFill>
            </a:endParaRPr>
          </a:p>
          <a:p>
            <a:pPr marL="0" lvl="0" indent="0" algn="l" rtl="0">
              <a:lnSpc>
                <a:spcPct val="115000"/>
              </a:lnSpc>
              <a:spcBef>
                <a:spcPts val="1600"/>
              </a:spcBef>
              <a:spcAft>
                <a:spcPts val="1600"/>
              </a:spcAft>
              <a:buClr>
                <a:schemeClr val="dk1"/>
              </a:buClr>
              <a:buSzPts val="1100"/>
              <a:buFont typeface="Arial"/>
              <a:buNone/>
            </a:pPr>
            <a:r>
              <a:rPr lang="en" sz="1300">
                <a:solidFill>
                  <a:schemeClr val="dk1"/>
                </a:solidFill>
              </a:rPr>
              <a:t>El lenguaje o framework determina la base de datos.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9ea448ef5c_1_13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9ea448ef5c_1_1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a:solidFill>
                  <a:schemeClr val="dk1"/>
                </a:solidFill>
              </a:rPr>
              <a:t>La escalabilidad proporcional al coste.</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Manejo de datos temporales a gran escala.</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Rendimiento. La normalización conlleva un exceso de JOIN no asumibles en cuanto al rendimiento requerido: Desnormalización.</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Los esquemas de datos no crecen proporcionalmente y hay un desarrollo rápido.</a:t>
            </a:r>
            <a:endParaRPr sz="13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ea448ef5c_1_13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9ea448ef5c_1_1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a:solidFill>
                  <a:schemeClr val="dk1"/>
                </a:solidFill>
              </a:rPr>
              <a:t>Se necesita asegurar que la base de datos cumple el enfoque ACID garantizando la integridad de los datos =&gt; ACID reduce las anomalías y protege la integridad de las bases de datos describiendo exactamente como las transacciones han de tener lugar.</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Los datos son estructurados y no cambian =&gt; Si los datos no experimentan un crecimiento masivo que requiera más servicios y se trabaja con datos consistentes.</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Lenguaje de consultas SQL estandarizado.</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Aplicaciones altamente transaccionales =&gt; Estable y atómico.</a:t>
            </a:r>
            <a:endParaRPr sz="1300">
              <a:solidFill>
                <a:schemeClr val="dk1"/>
              </a:solidFill>
            </a:endParaRPr>
          </a:p>
          <a:p>
            <a:pPr marL="0" lvl="0" indent="0" algn="l" rtl="0">
              <a:spcBef>
                <a:spcPts val="0"/>
              </a:spcBef>
              <a:spcAft>
                <a:spcPts val="0"/>
              </a:spcAft>
              <a:buNone/>
            </a:pPr>
            <a:endParaRPr sz="13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9ea448ef5c_1_13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9ea448ef5c_1_1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a:solidFill>
                  <a:srgbClr val="E91D63"/>
                </a:solidFill>
              </a:rPr>
              <a:t>►</a:t>
            </a:r>
            <a:r>
              <a:rPr lang="en" sz="1300">
                <a:solidFill>
                  <a:schemeClr val="dk1"/>
                </a:solidFill>
              </a:rPr>
              <a:t>Columnas: Almacenamiento en columnas en vez de en registros. Favorables para consultas y agregaciones de grandes cantidades de datos, gran rendimiento y arquitectura escalable.</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Clave/Valor. Guardan tuplas con una clave y su valor.</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Documentos. Documentos en forma de datos semi estructurados</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(XML, JSON, BSON, etc.).</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Grafos. Nodos y aristas para representar los datos. Favorables en modelos donde las relaciones son igual de importante que los datos o más y existe una alta complejidad en las conexiones (JOINs).</a:t>
            </a:r>
            <a:endParaRPr sz="1300">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Columnas</a:t>
            </a:r>
            <a:endParaRPr/>
          </a:p>
          <a:p>
            <a:pPr marL="0" lvl="0" indent="0" algn="l" rtl="0">
              <a:spcBef>
                <a:spcPts val="0"/>
              </a:spcBef>
              <a:spcAft>
                <a:spcPts val="0"/>
              </a:spcAft>
              <a:buClr>
                <a:schemeClr val="dk1"/>
              </a:buClr>
              <a:buSzPts val="1100"/>
              <a:buFont typeface="Arial"/>
              <a:buNone/>
            </a:pPr>
            <a:r>
              <a:rPr lang="en" sz="1300">
                <a:solidFill>
                  <a:schemeClr val="dk1"/>
                </a:solidFill>
              </a:rPr>
              <a:t>Destacan en:</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Modelado de datos natural.</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Amigables al programador.</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Desarrollo rápido.</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Orientas a la web: CRUD.</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Favorables para consultas y agregaciones de grandes cantidades de datos.</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Gran rendimiento.</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Arquitectura escalable.</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Ejemplos:</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Cassandra.</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Hbase.</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Google BigTable.</a:t>
            </a:r>
            <a:endParaRPr sz="1300">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Clave-Valor</a:t>
            </a:r>
            <a:endParaRPr/>
          </a:p>
          <a:p>
            <a:pPr marL="0" lvl="0" indent="0" algn="l" rtl="0">
              <a:spcBef>
                <a:spcPts val="0"/>
              </a:spcBef>
              <a:spcAft>
                <a:spcPts val="0"/>
              </a:spcAft>
              <a:buClr>
                <a:schemeClr val="dk1"/>
              </a:buClr>
              <a:buSzPts val="1100"/>
              <a:buFont typeface="Arial"/>
              <a:buNone/>
            </a:pPr>
            <a:r>
              <a:rPr lang="en" sz="1300">
                <a:solidFill>
                  <a:schemeClr val="dk1"/>
                </a:solidFill>
              </a:rPr>
              <a:t>Destacan en:</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Gestión del tamaño</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Stream-oriented =&gt; Cargas de escrita masivas • Alta disponibilidad.</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MapReduce.</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Ejemplos:</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Amazon DynamoDB</a:t>
            </a:r>
            <a:endParaRPr sz="1300">
              <a:solidFill>
                <a:schemeClr val="dk1"/>
              </a:solidFill>
            </a:endParaRPr>
          </a:p>
          <a:p>
            <a:pPr marL="0" lvl="0" indent="0" algn="l" rtl="0">
              <a:spcBef>
                <a:spcPts val="0"/>
              </a:spcBef>
              <a:spcAft>
                <a:spcPts val="0"/>
              </a:spcAft>
              <a:buNone/>
            </a:pPr>
            <a:r>
              <a:rPr lang="en" sz="1300">
                <a:solidFill>
                  <a:schemeClr val="dk1"/>
                </a:solidFill>
              </a:rPr>
              <a:t>• Oracle NoSQL database </a:t>
            </a:r>
            <a:endParaRPr sz="1300">
              <a:solidFill>
                <a:schemeClr val="dk1"/>
              </a:solidFill>
            </a:endParaRPr>
          </a:p>
          <a:p>
            <a:pPr marL="0" lvl="0" indent="0" algn="l" rtl="0">
              <a:spcBef>
                <a:spcPts val="0"/>
              </a:spcBef>
              <a:spcAft>
                <a:spcPts val="0"/>
              </a:spcAft>
              <a:buNone/>
            </a:pPr>
            <a:r>
              <a:rPr lang="en" sz="1300">
                <a:solidFill>
                  <a:schemeClr val="dk1"/>
                </a:solidFill>
              </a:rPr>
              <a:t>• Cassandra</a:t>
            </a:r>
            <a:endParaRPr sz="1300">
              <a:solidFill>
                <a:schemeClr val="dk1"/>
              </a:solidFill>
            </a:endParaRPr>
          </a:p>
          <a:p>
            <a:pPr marL="0" lvl="0" indent="0" algn="l" rtl="0">
              <a:spcBef>
                <a:spcPts val="0"/>
              </a:spcBef>
              <a:spcAft>
                <a:spcPts val="0"/>
              </a:spcAft>
              <a:buNone/>
            </a:pPr>
            <a:endParaRPr sz="1300">
              <a:solidFill>
                <a:schemeClr val="dk1"/>
              </a:solidFill>
            </a:endParaRPr>
          </a:p>
          <a:p>
            <a:pPr marL="0" lvl="0" indent="0" algn="l" rtl="0">
              <a:spcBef>
                <a:spcPts val="0"/>
              </a:spcBef>
              <a:spcAft>
                <a:spcPts val="0"/>
              </a:spcAft>
              <a:buNone/>
            </a:pPr>
            <a:r>
              <a:rPr lang="en" sz="1300">
                <a:solidFill>
                  <a:schemeClr val="dk1"/>
                </a:solidFill>
              </a:rPr>
              <a:t>Documentos</a:t>
            </a:r>
            <a:endParaRPr sz="1300">
              <a:solidFill>
                <a:schemeClr val="dk1"/>
              </a:solidFill>
            </a:endParaRPr>
          </a:p>
          <a:p>
            <a:pPr marL="0" lvl="0" indent="0" algn="l" rtl="0">
              <a:spcBef>
                <a:spcPts val="0"/>
              </a:spcBef>
              <a:spcAft>
                <a:spcPts val="0"/>
              </a:spcAft>
              <a:buNone/>
            </a:pPr>
            <a:r>
              <a:rPr lang="en" sz="1300">
                <a:solidFill>
                  <a:schemeClr val="dk1"/>
                </a:solidFill>
              </a:rPr>
              <a:t>Destacan en:</a:t>
            </a:r>
            <a:endParaRPr sz="1300">
              <a:solidFill>
                <a:schemeClr val="dk1"/>
              </a:solidFill>
            </a:endParaRPr>
          </a:p>
          <a:p>
            <a:pPr marL="0" lvl="0" indent="0" algn="l" rtl="0">
              <a:spcBef>
                <a:spcPts val="0"/>
              </a:spcBef>
              <a:spcAft>
                <a:spcPts val="0"/>
              </a:spcAft>
              <a:buNone/>
            </a:pPr>
            <a:r>
              <a:rPr lang="en" sz="1300">
                <a:solidFill>
                  <a:schemeClr val="dk1"/>
                </a:solidFill>
              </a:rPr>
              <a:t>• Modelado de datos natural.</a:t>
            </a:r>
            <a:endParaRPr sz="1300">
              <a:solidFill>
                <a:schemeClr val="dk1"/>
              </a:solidFill>
            </a:endParaRPr>
          </a:p>
          <a:p>
            <a:pPr marL="0" lvl="0" indent="0" algn="l" rtl="0">
              <a:spcBef>
                <a:spcPts val="0"/>
              </a:spcBef>
              <a:spcAft>
                <a:spcPts val="0"/>
              </a:spcAft>
              <a:buNone/>
            </a:pPr>
            <a:r>
              <a:rPr lang="en" sz="1300">
                <a:solidFill>
                  <a:schemeClr val="dk1"/>
                </a:solidFill>
              </a:rPr>
              <a:t>• Amigables al programador.</a:t>
            </a:r>
            <a:endParaRPr sz="1300">
              <a:solidFill>
                <a:schemeClr val="dk1"/>
              </a:solidFill>
            </a:endParaRPr>
          </a:p>
          <a:p>
            <a:pPr marL="0" lvl="0" indent="0" algn="l" rtl="0">
              <a:spcBef>
                <a:spcPts val="0"/>
              </a:spcBef>
              <a:spcAft>
                <a:spcPts val="0"/>
              </a:spcAft>
              <a:buNone/>
            </a:pPr>
            <a:r>
              <a:rPr lang="en" sz="1300">
                <a:solidFill>
                  <a:schemeClr val="dk1"/>
                </a:solidFill>
              </a:rPr>
              <a:t>• Desarrollo rápido.</a:t>
            </a:r>
            <a:endParaRPr sz="1300">
              <a:solidFill>
                <a:schemeClr val="dk1"/>
              </a:solidFill>
            </a:endParaRPr>
          </a:p>
          <a:p>
            <a:pPr marL="0" lvl="0" indent="0" algn="l" rtl="0">
              <a:spcBef>
                <a:spcPts val="0"/>
              </a:spcBef>
              <a:spcAft>
                <a:spcPts val="0"/>
              </a:spcAft>
              <a:buNone/>
            </a:pPr>
            <a:r>
              <a:rPr lang="en" sz="1300">
                <a:solidFill>
                  <a:schemeClr val="dk1"/>
                </a:solidFill>
              </a:rPr>
              <a:t>• Orientas a la web: CRUD.</a:t>
            </a:r>
            <a:endParaRPr sz="1300">
              <a:solidFill>
                <a:schemeClr val="dk1"/>
              </a:solidFill>
            </a:endParaRPr>
          </a:p>
          <a:p>
            <a:pPr marL="0" lvl="0" indent="0" algn="l" rtl="0">
              <a:spcBef>
                <a:spcPts val="0"/>
              </a:spcBef>
              <a:spcAft>
                <a:spcPts val="0"/>
              </a:spcAft>
              <a:buNone/>
            </a:pPr>
            <a:r>
              <a:rPr lang="en" sz="1300">
                <a:solidFill>
                  <a:schemeClr val="dk1"/>
                </a:solidFill>
              </a:rPr>
              <a:t>• Almacenar, recibir y manejar información orientada a documentos</a:t>
            </a:r>
            <a:endParaRPr sz="1300">
              <a:solidFill>
                <a:schemeClr val="dk1"/>
              </a:solidFill>
            </a:endParaRPr>
          </a:p>
          <a:p>
            <a:pPr marL="0" lvl="0" indent="0" algn="l" rtl="0">
              <a:spcBef>
                <a:spcPts val="0"/>
              </a:spcBef>
              <a:spcAft>
                <a:spcPts val="0"/>
              </a:spcAft>
              <a:buNone/>
            </a:pPr>
            <a:r>
              <a:rPr lang="en" sz="1300">
                <a:solidFill>
                  <a:schemeClr val="dk1"/>
                </a:solidFill>
              </a:rPr>
              <a:t>► Ejemplos:</a:t>
            </a:r>
            <a:endParaRPr sz="1300">
              <a:solidFill>
                <a:schemeClr val="dk1"/>
              </a:solidFill>
            </a:endParaRPr>
          </a:p>
          <a:p>
            <a:pPr marL="0" lvl="0" indent="0" algn="l" rtl="0">
              <a:spcBef>
                <a:spcPts val="0"/>
              </a:spcBef>
              <a:spcAft>
                <a:spcPts val="0"/>
              </a:spcAft>
              <a:buNone/>
            </a:pPr>
            <a:r>
              <a:rPr lang="en" sz="1300">
                <a:solidFill>
                  <a:schemeClr val="dk1"/>
                </a:solidFill>
              </a:rPr>
              <a:t>• MongoDB </a:t>
            </a:r>
            <a:endParaRPr sz="1300">
              <a:solidFill>
                <a:schemeClr val="dk1"/>
              </a:solidFill>
            </a:endParaRPr>
          </a:p>
          <a:p>
            <a:pPr marL="0" lvl="0" indent="0" algn="l" rtl="0">
              <a:spcBef>
                <a:spcPts val="0"/>
              </a:spcBef>
              <a:spcAft>
                <a:spcPts val="0"/>
              </a:spcAft>
              <a:buNone/>
            </a:pPr>
            <a:r>
              <a:rPr lang="en" sz="1300">
                <a:solidFill>
                  <a:schemeClr val="dk1"/>
                </a:solidFill>
              </a:rPr>
              <a:t>• CouchDB</a:t>
            </a:r>
            <a:endParaRPr sz="1300">
              <a:solidFill>
                <a:schemeClr val="dk1"/>
              </a:solidFill>
            </a:endParaRPr>
          </a:p>
          <a:p>
            <a:pPr marL="0" lvl="0" indent="0" algn="l" rtl="0">
              <a:spcBef>
                <a:spcPts val="0"/>
              </a:spcBef>
              <a:spcAft>
                <a:spcPts val="0"/>
              </a:spcAft>
              <a:buNone/>
            </a:pPr>
            <a:endParaRPr sz="1300">
              <a:solidFill>
                <a:schemeClr val="dk1"/>
              </a:solidFill>
            </a:endParaRPr>
          </a:p>
          <a:p>
            <a:pPr marL="0" lvl="0" indent="0" algn="l" rtl="0">
              <a:spcBef>
                <a:spcPts val="0"/>
              </a:spcBef>
              <a:spcAft>
                <a:spcPts val="0"/>
              </a:spcAft>
              <a:buNone/>
            </a:pPr>
            <a:endParaRPr sz="1300">
              <a:solidFill>
                <a:schemeClr val="dk1"/>
              </a:solidFill>
            </a:endParaRPr>
          </a:p>
          <a:p>
            <a:pPr marL="0" lvl="0" indent="0" algn="l" rtl="0">
              <a:spcBef>
                <a:spcPts val="0"/>
              </a:spcBef>
              <a:spcAft>
                <a:spcPts val="0"/>
              </a:spcAft>
              <a:buNone/>
            </a:pPr>
            <a:r>
              <a:rPr lang="en" sz="1300">
                <a:solidFill>
                  <a:schemeClr val="dk1"/>
                </a:solidFill>
              </a:rPr>
              <a:t>Grafos</a:t>
            </a:r>
            <a:endParaRPr sz="1300">
              <a:solidFill>
                <a:schemeClr val="dk1"/>
              </a:solidFill>
            </a:endParaRPr>
          </a:p>
          <a:p>
            <a:pPr marL="0" lvl="0" indent="0" algn="l" rtl="0">
              <a:spcBef>
                <a:spcPts val="0"/>
              </a:spcBef>
              <a:spcAft>
                <a:spcPts val="0"/>
              </a:spcAft>
              <a:buNone/>
            </a:pPr>
            <a:r>
              <a:rPr lang="en" sz="1300">
                <a:solidFill>
                  <a:schemeClr val="dk1"/>
                </a:solidFill>
              </a:rPr>
              <a:t>Destacan en:</a:t>
            </a:r>
            <a:endParaRPr sz="1300">
              <a:solidFill>
                <a:schemeClr val="dk1"/>
              </a:solidFill>
            </a:endParaRPr>
          </a:p>
          <a:p>
            <a:pPr marL="0" lvl="0" indent="0" algn="l" rtl="0">
              <a:spcBef>
                <a:spcPts val="0"/>
              </a:spcBef>
              <a:spcAft>
                <a:spcPts val="0"/>
              </a:spcAft>
              <a:buNone/>
            </a:pPr>
            <a:r>
              <a:rPr lang="en" sz="1300">
                <a:solidFill>
                  <a:schemeClr val="dk1"/>
                </a:solidFill>
              </a:rPr>
              <a:t>• Modelar directamente un dominio en forma de grafo, una manera común de representar y entender conjuntos de datos altamente complejos y conectados.</a:t>
            </a:r>
            <a:endParaRPr sz="1300">
              <a:solidFill>
                <a:schemeClr val="dk1"/>
              </a:solidFill>
            </a:endParaRPr>
          </a:p>
          <a:p>
            <a:pPr marL="0" lvl="0" indent="0" algn="l" rtl="0">
              <a:spcBef>
                <a:spcPts val="0"/>
              </a:spcBef>
              <a:spcAft>
                <a:spcPts val="0"/>
              </a:spcAft>
              <a:buNone/>
            </a:pPr>
            <a:r>
              <a:rPr lang="en" sz="1300">
                <a:solidFill>
                  <a:schemeClr val="dk1"/>
                </a:solidFill>
              </a:rPr>
              <a:t>• Excelente rendimiento cuando los datos están interconectados y no son tabulares.</a:t>
            </a:r>
            <a:endParaRPr sz="1300">
              <a:solidFill>
                <a:schemeClr val="dk1"/>
              </a:solidFill>
            </a:endParaRPr>
          </a:p>
          <a:p>
            <a:pPr marL="0" lvl="0" indent="0" algn="l" rtl="0">
              <a:spcBef>
                <a:spcPts val="0"/>
              </a:spcBef>
              <a:spcAft>
                <a:spcPts val="0"/>
              </a:spcAft>
              <a:buNone/>
            </a:pPr>
            <a:r>
              <a:rPr lang="en" sz="1300">
                <a:solidFill>
                  <a:schemeClr val="dk1"/>
                </a:solidFill>
              </a:rPr>
              <a:t>• Realizar operaciones transaccionales que exploten las relaciones entre entidades.</a:t>
            </a:r>
            <a:endParaRPr sz="1300">
              <a:solidFill>
                <a:schemeClr val="dk1"/>
              </a:solidFill>
            </a:endParaRPr>
          </a:p>
          <a:p>
            <a:pPr marL="0" lvl="0" indent="0" algn="l" rtl="0">
              <a:spcBef>
                <a:spcPts val="0"/>
              </a:spcBef>
              <a:spcAft>
                <a:spcPts val="0"/>
              </a:spcAft>
              <a:buNone/>
            </a:pPr>
            <a:r>
              <a:rPr lang="en" sz="1300">
                <a:solidFill>
                  <a:schemeClr val="dk1"/>
                </a:solidFill>
              </a:rPr>
              <a:t>• Donde las relaciones son igual de importante que los datos o más y existe una alta complejidad en las conexiones que sobrepasa las capacidades JOIN de los RDBMS.</a:t>
            </a:r>
            <a:endParaRPr sz="1300">
              <a:solidFill>
                <a:schemeClr val="dk1"/>
              </a:solidFill>
            </a:endParaRPr>
          </a:p>
          <a:p>
            <a:pPr marL="0" lvl="0" indent="0" algn="l" rtl="0">
              <a:spcBef>
                <a:spcPts val="0"/>
              </a:spcBef>
              <a:spcAft>
                <a:spcPts val="0"/>
              </a:spcAft>
              <a:buNone/>
            </a:pPr>
            <a:r>
              <a:rPr lang="en" sz="1300">
                <a:solidFill>
                  <a:schemeClr val="dk1"/>
                </a:solidFill>
              </a:rPr>
              <a:t>• Encontrar anomalías y puntos en común en grandes conjuntos de datos.</a:t>
            </a:r>
            <a:endParaRPr sz="1300">
              <a:solidFill>
                <a:schemeClr val="dk1"/>
              </a:solidFill>
            </a:endParaRPr>
          </a:p>
          <a:p>
            <a:pPr marL="0" lvl="0" indent="0" algn="l" rtl="0">
              <a:spcBef>
                <a:spcPts val="0"/>
              </a:spcBef>
              <a:spcAft>
                <a:spcPts val="0"/>
              </a:spcAft>
              <a:buNone/>
            </a:pPr>
            <a:r>
              <a:rPr lang="en" sz="1300">
                <a:solidFill>
                  <a:schemeClr val="dk1"/>
                </a:solidFill>
              </a:rPr>
              <a:t>► Ejemplos: Neo4J, OrientDB, HypweGraphDB, DataStax Enterprise Graph.</a:t>
            </a:r>
            <a:endParaRPr sz="1300">
              <a:solidFill>
                <a:schemeClr val="dk1"/>
              </a:solidFill>
            </a:endParaRPr>
          </a:p>
          <a:p>
            <a:pPr marL="0" lvl="0" indent="0" algn="l" rtl="0">
              <a:spcBef>
                <a:spcPts val="0"/>
              </a:spcBef>
              <a:spcAft>
                <a:spcPts val="0"/>
              </a:spcAft>
              <a:buNone/>
            </a:pPr>
            <a:endParaRPr sz="1300">
              <a:solidFill>
                <a:schemeClr val="dk1"/>
              </a:solidFill>
            </a:endParaRPr>
          </a:p>
          <a:p>
            <a:pPr marL="0" lvl="0" indent="0" algn="l" rtl="0">
              <a:spcBef>
                <a:spcPts val="0"/>
              </a:spcBef>
              <a:spcAft>
                <a:spcPts val="0"/>
              </a:spcAft>
              <a:buNone/>
            </a:pPr>
            <a:endParaRPr sz="1300">
              <a:solidFill>
                <a:schemeClr val="dk1"/>
              </a:solidFill>
            </a:endParaRPr>
          </a:p>
          <a:p>
            <a:pPr marL="0" lvl="0" indent="0" algn="l" rtl="0">
              <a:spcBef>
                <a:spcPts val="0"/>
              </a:spcBef>
              <a:spcAft>
                <a:spcPts val="0"/>
              </a:spcAft>
              <a:buNone/>
            </a:pPr>
            <a:endParaRPr sz="1300">
              <a:solidFill>
                <a:schemeClr val="dk1"/>
              </a:solidFill>
            </a:endParaRPr>
          </a:p>
          <a:p>
            <a:pPr marL="0" lvl="0" indent="0" algn="l" rtl="0">
              <a:spcBef>
                <a:spcPts val="0"/>
              </a:spcBef>
              <a:spcAft>
                <a:spcPts val="0"/>
              </a:spcAft>
              <a:buNone/>
            </a:pPr>
            <a:endParaRPr sz="1300">
              <a:solidFill>
                <a:schemeClr val="dk1"/>
              </a:solidFill>
            </a:endParaRPr>
          </a:p>
          <a:p>
            <a:pPr marL="0" lvl="0" indent="0" algn="l" rtl="0">
              <a:spcBef>
                <a:spcPts val="0"/>
              </a:spcBef>
              <a:spcAft>
                <a:spcPts val="0"/>
              </a:spcAft>
              <a:buClr>
                <a:schemeClr val="dk1"/>
              </a:buClr>
              <a:buSzPts val="1100"/>
              <a:buFont typeface="Arial"/>
              <a:buNone/>
            </a:pPr>
            <a:endParaRPr sz="1300">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9ea448ef5c_1_13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9ea448ef5c_1_1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t>
            </a:r>
            <a:r>
              <a:rPr lang="en"/>
              <a:t>Ideal para SQL:</a:t>
            </a:r>
            <a:endParaRPr/>
          </a:p>
          <a:p>
            <a:pPr marL="0" lvl="0" indent="0" algn="l" rtl="0">
              <a:spcBef>
                <a:spcPts val="0"/>
              </a:spcBef>
              <a:spcAft>
                <a:spcPts val="0"/>
              </a:spcAft>
              <a:buClr>
                <a:schemeClr val="dk1"/>
              </a:buClr>
              <a:buSzPts val="1100"/>
              <a:buFont typeface="Arial"/>
              <a:buNone/>
            </a:pPr>
            <a:r>
              <a:rPr lang="en"/>
              <a:t>• Requisitos de datos discretos relacionados con la lógica que</a:t>
            </a:r>
            <a:endParaRPr/>
          </a:p>
          <a:p>
            <a:pPr marL="0" lvl="0" indent="0" algn="l" rtl="0">
              <a:spcBef>
                <a:spcPts val="0"/>
              </a:spcBef>
              <a:spcAft>
                <a:spcPts val="0"/>
              </a:spcAft>
              <a:buClr>
                <a:schemeClr val="dk1"/>
              </a:buClr>
              <a:buSzPts val="1100"/>
              <a:buFont typeface="Arial"/>
              <a:buNone/>
            </a:pPr>
            <a:r>
              <a:rPr lang="en"/>
              <a:t>pueden identificarse de antemano</a:t>
            </a:r>
            <a:endParaRPr/>
          </a:p>
          <a:p>
            <a:pPr marL="0" lvl="0" indent="0" algn="l" rtl="0">
              <a:spcBef>
                <a:spcPts val="0"/>
              </a:spcBef>
              <a:spcAft>
                <a:spcPts val="0"/>
              </a:spcAft>
              <a:buClr>
                <a:schemeClr val="dk1"/>
              </a:buClr>
              <a:buSzPts val="1100"/>
              <a:buFont typeface="Arial"/>
              <a:buNone/>
            </a:pPr>
            <a:r>
              <a:rPr lang="en"/>
              <a:t>• </a:t>
            </a:r>
            <a:r>
              <a:rPr lang="en" b="1"/>
              <a:t>La integridad de datos es esencial =&gt; Necesidad de ACID</a:t>
            </a:r>
            <a:endParaRPr b="1"/>
          </a:p>
          <a:p>
            <a:pPr marL="0" lvl="0" indent="0" algn="l" rtl="0">
              <a:spcBef>
                <a:spcPts val="0"/>
              </a:spcBef>
              <a:spcAft>
                <a:spcPts val="0"/>
              </a:spcAft>
              <a:buClr>
                <a:schemeClr val="dk1"/>
              </a:buClr>
              <a:buSzPts val="1100"/>
              <a:buFont typeface="Arial"/>
              <a:buNone/>
            </a:pPr>
            <a:r>
              <a:rPr lang="en"/>
              <a:t>• Reporting clásico.</a:t>
            </a:r>
            <a:endParaRPr/>
          </a:p>
          <a:p>
            <a:pPr marL="0" lvl="0" indent="0" algn="l" rtl="0">
              <a:spcBef>
                <a:spcPts val="0"/>
              </a:spcBef>
              <a:spcAft>
                <a:spcPts val="0"/>
              </a:spcAft>
              <a:buClr>
                <a:schemeClr val="dk1"/>
              </a:buClr>
              <a:buSzPts val="1100"/>
              <a:buFont typeface="Arial"/>
              <a:buNone/>
            </a:pPr>
            <a:r>
              <a:rPr lang="en"/>
              <a:t>► Ideal para NoSQL:</a:t>
            </a:r>
            <a:endParaRPr/>
          </a:p>
          <a:p>
            <a:pPr marL="0" lvl="0" indent="0" algn="l" rtl="0">
              <a:spcBef>
                <a:spcPts val="0"/>
              </a:spcBef>
              <a:spcAft>
                <a:spcPts val="0"/>
              </a:spcAft>
              <a:buClr>
                <a:schemeClr val="dk1"/>
              </a:buClr>
              <a:buSzPts val="1100"/>
              <a:buFont typeface="Arial"/>
              <a:buNone/>
            </a:pPr>
            <a:r>
              <a:rPr lang="en"/>
              <a:t>• Requerimientos de datos no relacionados, indeterminados o</a:t>
            </a:r>
            <a:endParaRPr/>
          </a:p>
          <a:p>
            <a:pPr marL="0" lvl="0" indent="0" algn="l" rtl="0">
              <a:spcBef>
                <a:spcPts val="0"/>
              </a:spcBef>
              <a:spcAft>
                <a:spcPts val="0"/>
              </a:spcAft>
              <a:buClr>
                <a:schemeClr val="dk1"/>
              </a:buClr>
              <a:buSzPts val="1100"/>
              <a:buFont typeface="Arial"/>
              <a:buNone/>
            </a:pPr>
            <a:r>
              <a:rPr lang="en"/>
              <a:t>que cambian constantemente</a:t>
            </a:r>
            <a:endParaRPr/>
          </a:p>
          <a:p>
            <a:pPr marL="0" lvl="0" indent="0" algn="l" rtl="0">
              <a:spcBef>
                <a:spcPts val="0"/>
              </a:spcBef>
              <a:spcAft>
                <a:spcPts val="0"/>
              </a:spcAft>
              <a:buClr>
                <a:schemeClr val="dk1"/>
              </a:buClr>
              <a:buSzPts val="1100"/>
              <a:buFont typeface="Arial"/>
              <a:buNone/>
            </a:pPr>
            <a:r>
              <a:rPr lang="en"/>
              <a:t>• Proyectos simples o muy flexibles donde se necesite empezar a programar inmediatamente</a:t>
            </a:r>
            <a:endParaRPr/>
          </a:p>
          <a:p>
            <a:pPr marL="0" lvl="0" indent="0" algn="l" rtl="0">
              <a:spcBef>
                <a:spcPts val="0"/>
              </a:spcBef>
              <a:spcAft>
                <a:spcPts val="0"/>
              </a:spcAft>
              <a:buClr>
                <a:schemeClr val="dk1"/>
              </a:buClr>
              <a:buSzPts val="1100"/>
              <a:buFont typeface="Arial"/>
              <a:buNone/>
            </a:pPr>
            <a:r>
              <a:rPr lang="en"/>
              <a:t>• La velocidad y la escalabilidad son indispensables</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5" name="Google Shape;45;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robomongo.org/"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raw.githubusercontent.com/al34n1x/DataScience/master/data/retail.csv"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NoSQL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MongoDB</a:t>
            </a:r>
            <a:endParaRPr/>
          </a:p>
        </p:txBody>
      </p:sp>
      <p:pic>
        <p:nvPicPr>
          <p:cNvPr id="117" name="Google Shape;117;p22"/>
          <p:cNvPicPr preferRelativeResize="0"/>
          <p:nvPr/>
        </p:nvPicPr>
        <p:blipFill rotWithShape="1">
          <a:blip r:embed="rId3">
            <a:alphaModFix/>
          </a:blip>
          <a:srcRect l="14191" t="29458" r="73197" b="21387"/>
          <a:stretch/>
        </p:blipFill>
        <p:spPr>
          <a:xfrm>
            <a:off x="2964050" y="1160800"/>
            <a:ext cx="1532776" cy="3137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a:t>Qué es MongoDB?</a:t>
            </a:r>
            <a:endParaRPr sz="4000"/>
          </a:p>
        </p:txBody>
      </p:sp>
      <p:sp>
        <p:nvSpPr>
          <p:cNvPr id="123" name="Google Shape;123;p23"/>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300" b="1"/>
              <a:t>MongoDB</a:t>
            </a:r>
            <a:r>
              <a:rPr lang="en" sz="2300"/>
              <a:t> es un sistema de base de datos NoSQL de código abierto orientado a documentos escrito en C++ que almacena los datos en documentos en formato similar a JSON con un esquema dinámico.</a:t>
            </a:r>
            <a:endParaRPr sz="23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a:t>Características</a:t>
            </a:r>
            <a:endParaRPr sz="4000"/>
          </a:p>
        </p:txBody>
      </p:sp>
      <p:sp>
        <p:nvSpPr>
          <p:cNvPr id="129" name="Google Shape;129;p2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MongoDB soporta múltiples lenguajes de programación los cuales pueden manejar de forma sencilla los documentos.</a:t>
            </a:r>
            <a:endParaRPr/>
          </a:p>
          <a:p>
            <a:pPr marL="457200" lvl="0" indent="-342900" algn="l" rtl="0">
              <a:spcBef>
                <a:spcPts val="0"/>
              </a:spcBef>
              <a:spcAft>
                <a:spcPts val="0"/>
              </a:spcAft>
              <a:buSzPts val="1800"/>
              <a:buChar char="●"/>
            </a:pPr>
            <a:r>
              <a:rPr lang="en"/>
              <a:t>Los documentos y las colecciones pueden ser compuestos por lo que reducen la necesidad de JOINs e incrementa la velocidad de lecturas y escrituras.</a:t>
            </a:r>
            <a:endParaRPr/>
          </a:p>
          <a:p>
            <a:pPr marL="457200" lvl="0" indent="-342900" algn="l" rtl="0">
              <a:spcBef>
                <a:spcPts val="0"/>
              </a:spcBef>
              <a:spcAft>
                <a:spcPts val="0"/>
              </a:spcAft>
              <a:buSzPts val="1800"/>
              <a:buChar char="●"/>
            </a:pPr>
            <a:r>
              <a:rPr lang="en"/>
              <a:t>Tiene un esquema totalmente dinámico.</a:t>
            </a:r>
            <a:endParaRPr/>
          </a:p>
          <a:p>
            <a:pPr marL="457200" lvl="0" indent="-342900" algn="l" rtl="0">
              <a:spcBef>
                <a:spcPts val="0"/>
              </a:spcBef>
              <a:spcAft>
                <a:spcPts val="0"/>
              </a:spcAft>
              <a:buSzPts val="1800"/>
              <a:buChar char="●"/>
            </a:pPr>
            <a:r>
              <a:rPr lang="en"/>
              <a:t>La replicación de servidores con restablecimiento automático proporciona una alta disponibilidad.</a:t>
            </a:r>
            <a:endParaRPr/>
          </a:p>
          <a:p>
            <a:pPr marL="457200" lvl="0" indent="-342900" algn="l" rtl="0">
              <a:spcBef>
                <a:spcPts val="0"/>
              </a:spcBef>
              <a:spcAft>
                <a:spcPts val="0"/>
              </a:spcAft>
              <a:buSzPts val="1800"/>
              <a:buChar char="●"/>
            </a:pPr>
            <a:r>
              <a:rPr lang="en"/>
              <a:t>El </a:t>
            </a:r>
            <a:r>
              <a:rPr lang="en" i="1"/>
              <a:t>sharding</a:t>
            </a:r>
            <a:r>
              <a:rPr lang="en"/>
              <a:t> automático y las lecturas eventualmente consistentes proporcionan una fácil escalabilidad.</a:t>
            </a:r>
            <a:endParaRPr/>
          </a:p>
          <a:p>
            <a:pPr marL="0" lvl="0" indent="0" algn="l" rtl="0">
              <a:spcBef>
                <a:spcPts val="16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a:t>Documentos (</a:t>
            </a:r>
            <a:r>
              <a:rPr lang="en" sz="4000" i="1"/>
              <a:t>Ejemplo</a:t>
            </a:r>
            <a:r>
              <a:rPr lang="en" sz="4000"/>
              <a:t>)</a:t>
            </a:r>
            <a:endParaRPr sz="4000"/>
          </a:p>
        </p:txBody>
      </p:sp>
      <p:pic>
        <p:nvPicPr>
          <p:cNvPr id="135" name="Google Shape;135;p25"/>
          <p:cNvPicPr preferRelativeResize="0"/>
          <p:nvPr/>
        </p:nvPicPr>
        <p:blipFill>
          <a:blip r:embed="rId3">
            <a:alphaModFix/>
          </a:blip>
          <a:stretch>
            <a:fillRect/>
          </a:stretch>
        </p:blipFill>
        <p:spPr>
          <a:xfrm>
            <a:off x="739125" y="1230525"/>
            <a:ext cx="7665742" cy="3732700"/>
          </a:xfrm>
          <a:prstGeom prst="rect">
            <a:avLst/>
          </a:prstGeom>
          <a:noFill/>
          <a:ln>
            <a:noFill/>
          </a:ln>
        </p:spPr>
      </p:pic>
      <p:sp>
        <p:nvSpPr>
          <p:cNvPr id="136" name="Google Shape;136;p25"/>
          <p:cNvSpPr txBox="1"/>
          <p:nvPr/>
        </p:nvSpPr>
        <p:spPr>
          <a:xfrm>
            <a:off x="6144000" y="4479325"/>
            <a:ext cx="3000000" cy="48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https://www.json.org/json-en.html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a:t>Dónde aplicar MongoDB?</a:t>
            </a:r>
            <a:endParaRPr sz="4000"/>
          </a:p>
        </p:txBody>
      </p:sp>
      <p:sp>
        <p:nvSpPr>
          <p:cNvPr id="142" name="Google Shape;142;p26"/>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Grandes volúmenes de datos no estructurados,</a:t>
            </a:r>
            <a:endParaRPr/>
          </a:p>
          <a:p>
            <a:pPr marL="457200" lvl="0" indent="-342900" algn="l" rtl="0">
              <a:spcBef>
                <a:spcPts val="0"/>
              </a:spcBef>
              <a:spcAft>
                <a:spcPts val="0"/>
              </a:spcAft>
              <a:buSzPts val="1800"/>
              <a:buChar char="●"/>
            </a:pPr>
            <a:r>
              <a:rPr lang="en"/>
              <a:t>Semiestructurados o con estructura cambiante.</a:t>
            </a:r>
            <a:endParaRPr/>
          </a:p>
          <a:p>
            <a:pPr marL="457200" lvl="0" indent="-342900" algn="l" rtl="0">
              <a:spcBef>
                <a:spcPts val="0"/>
              </a:spcBef>
              <a:spcAft>
                <a:spcPts val="0"/>
              </a:spcAft>
              <a:buSzPts val="1800"/>
              <a:buChar char="●"/>
            </a:pPr>
            <a:r>
              <a:rPr lang="en"/>
              <a:t>Filosofías de desarrollo ágiles con sprints e iteraciones en los esquemas donde grandes cantidades de código van cambiando.</a:t>
            </a:r>
            <a:endParaRPr/>
          </a:p>
          <a:p>
            <a:pPr marL="457200" lvl="0" indent="-342900" algn="l" rtl="0">
              <a:spcBef>
                <a:spcPts val="0"/>
              </a:spcBef>
              <a:spcAft>
                <a:spcPts val="0"/>
              </a:spcAft>
              <a:buSzPts val="1800"/>
              <a:buChar char="●"/>
            </a:pPr>
            <a:r>
              <a:rPr lang="en"/>
              <a:t>Programación orientada a objetos.</a:t>
            </a:r>
            <a:endParaRPr/>
          </a:p>
          <a:p>
            <a:pPr marL="457200" lvl="0" indent="-342900" algn="l" rtl="0">
              <a:spcBef>
                <a:spcPts val="0"/>
              </a:spcBef>
              <a:spcAft>
                <a:spcPts val="0"/>
              </a:spcAft>
              <a:buSzPts val="1800"/>
              <a:buChar char="●"/>
            </a:pPr>
            <a:r>
              <a:rPr lang="en"/>
              <a:t>Sistemas distribuidos geográficamente pensados en una arquitectura escalable no monolítica.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Shape 146"/>
        <p:cNvGrpSpPr/>
        <p:nvPr/>
      </p:nvGrpSpPr>
      <p:grpSpPr>
        <a:xfrm>
          <a:off x="0" y="0"/>
          <a:ext cx="0" cy="0"/>
          <a:chOff x="0" y="0"/>
          <a:chExt cx="0" cy="0"/>
        </a:xfrm>
      </p:grpSpPr>
      <p:pic>
        <p:nvPicPr>
          <p:cNvPr id="147" name="Google Shape;147;p27"/>
          <p:cNvPicPr preferRelativeResize="0"/>
          <p:nvPr/>
        </p:nvPicPr>
        <p:blipFill>
          <a:blip r:embed="rId3">
            <a:alphaModFix/>
          </a:blip>
          <a:stretch>
            <a:fillRect/>
          </a:stretch>
        </p:blipFill>
        <p:spPr>
          <a:xfrm>
            <a:off x="1922075" y="0"/>
            <a:ext cx="514350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8"/>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Docker</a:t>
            </a:r>
            <a:endParaRPr/>
          </a:p>
        </p:txBody>
      </p:sp>
      <p:sp>
        <p:nvSpPr>
          <p:cNvPr id="153" name="Google Shape;153;p28"/>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Docker es un proyecto de código abierto que automatiza la implementación de aplicaciones dentro de contenedores de software, proporcionando una capa adicional de abstracción y virtualización de aplicaciones.</a:t>
            </a:r>
            <a:endParaRPr/>
          </a:p>
        </p:txBody>
      </p:sp>
      <p:pic>
        <p:nvPicPr>
          <p:cNvPr id="154" name="Google Shape;154;p28"/>
          <p:cNvPicPr preferRelativeResize="0"/>
          <p:nvPr/>
        </p:nvPicPr>
        <p:blipFill>
          <a:blip r:embed="rId3">
            <a:alphaModFix/>
          </a:blip>
          <a:stretch>
            <a:fillRect/>
          </a:stretch>
        </p:blipFill>
        <p:spPr>
          <a:xfrm>
            <a:off x="152400" y="3020350"/>
            <a:ext cx="1970749" cy="19707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29"/>
          <p:cNvPicPr preferRelativeResize="0"/>
          <p:nvPr/>
        </p:nvPicPr>
        <p:blipFill>
          <a:blip r:embed="rId3">
            <a:alphaModFix/>
          </a:blip>
          <a:stretch>
            <a:fillRect/>
          </a:stretch>
        </p:blipFill>
        <p:spPr>
          <a:xfrm>
            <a:off x="466725" y="247650"/>
            <a:ext cx="8210550" cy="4648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30"/>
          <p:cNvPicPr preferRelativeResize="0"/>
          <p:nvPr/>
        </p:nvPicPr>
        <p:blipFill>
          <a:blip r:embed="rId3">
            <a:alphaModFix/>
          </a:blip>
          <a:stretch>
            <a:fillRect/>
          </a:stretch>
        </p:blipFill>
        <p:spPr>
          <a:xfrm>
            <a:off x="152400" y="152400"/>
            <a:ext cx="8839200" cy="464058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Google Shape;169;p31"/>
          <p:cNvPicPr preferRelativeResize="0"/>
          <p:nvPr/>
        </p:nvPicPr>
        <p:blipFill rotWithShape="1">
          <a:blip r:embed="rId3">
            <a:alphaModFix/>
          </a:blip>
          <a:srcRect l="14191" t="29458" r="73197" b="21387"/>
          <a:stretch/>
        </p:blipFill>
        <p:spPr>
          <a:xfrm>
            <a:off x="5113700" y="1227300"/>
            <a:ext cx="966074" cy="1977457"/>
          </a:xfrm>
          <a:prstGeom prst="rect">
            <a:avLst/>
          </a:prstGeom>
          <a:noFill/>
          <a:ln>
            <a:noFill/>
          </a:ln>
        </p:spPr>
      </p:pic>
      <p:sp>
        <p:nvSpPr>
          <p:cNvPr id="170" name="Google Shape;170;p31"/>
          <p:cNvSpPr txBox="1">
            <a:spLocks noGrp="1"/>
          </p:cNvSpPr>
          <p:nvPr>
            <p:ph type="title"/>
          </p:nvPr>
        </p:nvSpPr>
        <p:spPr>
          <a:xfrm>
            <a:off x="85900" y="528900"/>
            <a:ext cx="5678100" cy="408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Instalando MongoDB en Docker</a:t>
            </a:r>
            <a:endParaRPr/>
          </a:p>
        </p:txBody>
      </p:sp>
      <p:pic>
        <p:nvPicPr>
          <p:cNvPr id="171" name="Google Shape;171;p31"/>
          <p:cNvPicPr preferRelativeResize="0"/>
          <p:nvPr/>
        </p:nvPicPr>
        <p:blipFill>
          <a:blip r:embed="rId4">
            <a:alphaModFix/>
          </a:blip>
          <a:stretch>
            <a:fillRect/>
          </a:stretch>
        </p:blipFill>
        <p:spPr>
          <a:xfrm>
            <a:off x="5886500" y="1815775"/>
            <a:ext cx="3078675" cy="3078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6"/>
        <p:cNvGrpSpPr/>
        <p:nvPr/>
      </p:nvGrpSpPr>
      <p:grpSpPr>
        <a:xfrm>
          <a:off x="0" y="0"/>
          <a:ext cx="0" cy="0"/>
          <a:chOff x="0" y="0"/>
          <a:chExt cx="0" cy="0"/>
        </a:xfrm>
      </p:grpSpPr>
      <p:pic>
        <p:nvPicPr>
          <p:cNvPr id="67" name="Google Shape;67;p14"/>
          <p:cNvPicPr preferRelativeResize="0"/>
          <p:nvPr/>
        </p:nvPicPr>
        <p:blipFill>
          <a:blip r:embed="rId3">
            <a:alphaModFix/>
          </a:blip>
          <a:stretch>
            <a:fillRect/>
          </a:stretch>
        </p:blipFill>
        <p:spPr>
          <a:xfrm>
            <a:off x="858625" y="1497613"/>
            <a:ext cx="5026424" cy="2148275"/>
          </a:xfrm>
          <a:prstGeom prst="rect">
            <a:avLst/>
          </a:prstGeom>
          <a:noFill/>
          <a:ln>
            <a:noFill/>
          </a:ln>
        </p:spPr>
      </p:pic>
      <p:pic>
        <p:nvPicPr>
          <p:cNvPr id="68" name="Google Shape;68;p14"/>
          <p:cNvPicPr preferRelativeResize="0"/>
          <p:nvPr/>
        </p:nvPicPr>
        <p:blipFill>
          <a:blip r:embed="rId4">
            <a:alphaModFix/>
          </a:blip>
          <a:stretch>
            <a:fillRect/>
          </a:stretch>
        </p:blipFill>
        <p:spPr>
          <a:xfrm>
            <a:off x="5774898" y="0"/>
            <a:ext cx="3369105"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Pasos - instalar y ejecutar imagen MongoDB</a:t>
            </a:r>
            <a:endParaRPr/>
          </a:p>
        </p:txBody>
      </p:sp>
      <p:sp>
        <p:nvSpPr>
          <p:cNvPr id="177" name="Google Shape;177;p32"/>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arenR"/>
            </a:pPr>
            <a:r>
              <a:rPr lang="en" dirty="0" err="1"/>
              <a:t>Instalar</a:t>
            </a:r>
            <a:r>
              <a:rPr lang="en" dirty="0"/>
              <a:t> Docker (</a:t>
            </a:r>
            <a:r>
              <a:rPr lang="en" dirty="0" err="1"/>
              <a:t>Revisar</a:t>
            </a:r>
            <a:r>
              <a:rPr lang="en" dirty="0"/>
              <a:t> </a:t>
            </a:r>
            <a:r>
              <a:rPr lang="en" dirty="0" err="1"/>
              <a:t>documentación</a:t>
            </a:r>
            <a:r>
              <a:rPr lang="en" dirty="0"/>
              <a:t> Sistema </a:t>
            </a:r>
            <a:r>
              <a:rPr lang="en" dirty="0" err="1"/>
              <a:t>operativo</a:t>
            </a:r>
            <a:r>
              <a:rPr lang="en" dirty="0"/>
              <a:t>)</a:t>
            </a:r>
            <a:endParaRPr dirty="0"/>
          </a:p>
          <a:p>
            <a:pPr marL="457200" lvl="0" indent="-342900" algn="l" rtl="0">
              <a:spcBef>
                <a:spcPts val="0"/>
              </a:spcBef>
              <a:spcAft>
                <a:spcPts val="0"/>
              </a:spcAft>
              <a:buSzPts val="1800"/>
              <a:buAutoNum type="arabicParenR"/>
            </a:pPr>
            <a:r>
              <a:rPr lang="en" dirty="0" err="1"/>
              <a:t>Ejectuar</a:t>
            </a:r>
            <a:r>
              <a:rPr lang="en" dirty="0"/>
              <a:t> Docker</a:t>
            </a:r>
            <a:endParaRPr dirty="0"/>
          </a:p>
          <a:p>
            <a:pPr marL="457200" lvl="0" indent="-342900" algn="l" rtl="0">
              <a:spcBef>
                <a:spcPts val="0"/>
              </a:spcBef>
              <a:spcAft>
                <a:spcPts val="0"/>
              </a:spcAft>
              <a:buSzPts val="1800"/>
              <a:buAutoNum type="arabicParenR"/>
            </a:pPr>
            <a:r>
              <a:rPr lang="en" dirty="0" err="1"/>
              <a:t>Descarga</a:t>
            </a:r>
            <a:r>
              <a:rPr lang="en" dirty="0"/>
              <a:t> la imagen </a:t>
            </a:r>
            <a:r>
              <a:rPr lang="en" dirty="0" err="1"/>
              <a:t>oficial</a:t>
            </a:r>
            <a:r>
              <a:rPr lang="en" dirty="0"/>
              <a:t> de MongoDB </a:t>
            </a:r>
            <a:r>
              <a:rPr lang="en" dirty="0" err="1"/>
              <a:t>desde</a:t>
            </a:r>
            <a:r>
              <a:rPr lang="en" dirty="0"/>
              <a:t> el </a:t>
            </a:r>
            <a:r>
              <a:rPr lang="en" dirty="0" err="1"/>
              <a:t>repositorio</a:t>
            </a:r>
            <a:r>
              <a:rPr lang="en" dirty="0"/>
              <a:t> de Docker (</a:t>
            </a:r>
            <a:r>
              <a:rPr lang="en" b="1" dirty="0"/>
              <a:t>docker pull mongo</a:t>
            </a:r>
            <a:r>
              <a:rPr lang="en" dirty="0"/>
              <a:t>)</a:t>
            </a:r>
            <a:endParaRPr dirty="0"/>
          </a:p>
          <a:p>
            <a:pPr marL="457200" lvl="0" indent="-342900" algn="l" rtl="0">
              <a:spcBef>
                <a:spcPts val="0"/>
              </a:spcBef>
              <a:spcAft>
                <a:spcPts val="0"/>
              </a:spcAft>
              <a:buSzPts val="1800"/>
              <a:buAutoNum type="arabicParenR"/>
            </a:pPr>
            <a:r>
              <a:rPr lang="en" dirty="0" err="1"/>
              <a:t>Ejecutar</a:t>
            </a:r>
            <a:r>
              <a:rPr lang="en" dirty="0"/>
              <a:t> la imagen de mongo (</a:t>
            </a:r>
            <a:r>
              <a:rPr lang="en" b="1" dirty="0"/>
              <a:t>docker run -d --name </a:t>
            </a:r>
            <a:r>
              <a:rPr lang="en" b="1" dirty="0" err="1"/>
              <a:t>db</a:t>
            </a:r>
            <a:r>
              <a:rPr lang="en" b="1" dirty="0"/>
              <a:t> -v c:\</a:t>
            </a:r>
            <a:r>
              <a:rPr lang="en" b="1" dirty="0" err="1"/>
              <a:t>mydir</a:t>
            </a:r>
            <a:r>
              <a:rPr lang="en" b="1" dirty="0"/>
              <a:t>\</a:t>
            </a:r>
            <a:r>
              <a:rPr lang="en" b="1" dirty="0" err="1"/>
              <a:t>mongodb</a:t>
            </a:r>
            <a:r>
              <a:rPr lang="en" b="1" dirty="0"/>
              <a:t>:/data/</a:t>
            </a:r>
            <a:r>
              <a:rPr lang="en" b="1" dirty="0" err="1"/>
              <a:t>db</a:t>
            </a:r>
            <a:r>
              <a:rPr lang="en" b="1" dirty="0"/>
              <a:t> -p 27017:27017 </a:t>
            </a:r>
            <a:r>
              <a:rPr lang="en" b="1" dirty="0" err="1"/>
              <a:t>mongo:latest</a:t>
            </a:r>
            <a:r>
              <a:rPr lang="en" dirty="0"/>
              <a:t>)</a:t>
            </a:r>
            <a:endParaRPr dirty="0"/>
          </a:p>
          <a:p>
            <a:pPr marL="457200" lvl="0" indent="-342900" algn="l" rtl="0">
              <a:spcBef>
                <a:spcPts val="0"/>
              </a:spcBef>
              <a:spcAft>
                <a:spcPts val="0"/>
              </a:spcAft>
              <a:buSzPts val="1800"/>
              <a:buAutoNum type="arabicParenR"/>
            </a:pPr>
            <a:r>
              <a:rPr lang="en" dirty="0" err="1"/>
              <a:t>Crear</a:t>
            </a:r>
            <a:r>
              <a:rPr lang="en" dirty="0"/>
              <a:t> un </a:t>
            </a:r>
            <a:r>
              <a:rPr lang="en" dirty="0" err="1"/>
              <a:t>usuario</a:t>
            </a:r>
            <a:r>
              <a:rPr lang="en" dirty="0"/>
              <a:t> </a:t>
            </a:r>
            <a:r>
              <a:rPr lang="en" dirty="0" err="1"/>
              <a:t>administrador</a:t>
            </a:r>
            <a:endParaRPr dirty="0"/>
          </a:p>
          <a:p>
            <a:pPr marL="914400" lvl="1" indent="-317500" algn="l" rtl="0">
              <a:spcBef>
                <a:spcPts val="0"/>
              </a:spcBef>
              <a:spcAft>
                <a:spcPts val="0"/>
              </a:spcAft>
              <a:buSzPts val="1400"/>
              <a:buAutoNum type="alphaLcParenR"/>
            </a:pPr>
            <a:r>
              <a:rPr lang="en" b="1" dirty="0" err="1"/>
              <a:t>sudo</a:t>
            </a:r>
            <a:r>
              <a:rPr lang="en" b="1" dirty="0"/>
              <a:t> docker exec -</a:t>
            </a:r>
            <a:r>
              <a:rPr lang="en" b="1" dirty="0" err="1"/>
              <a:t>i</a:t>
            </a:r>
            <a:r>
              <a:rPr lang="en" b="1" dirty="0"/>
              <a:t> -t </a:t>
            </a:r>
            <a:r>
              <a:rPr lang="en" b="1" dirty="0" err="1"/>
              <a:t>mongodb</a:t>
            </a:r>
            <a:r>
              <a:rPr lang="en" b="1" dirty="0"/>
              <a:t> bash</a:t>
            </a:r>
            <a:endParaRPr b="1" dirty="0"/>
          </a:p>
          <a:p>
            <a:pPr marL="914400" lvl="1" indent="-317500" algn="l" rtl="0">
              <a:spcBef>
                <a:spcPts val="0"/>
              </a:spcBef>
              <a:spcAft>
                <a:spcPts val="0"/>
              </a:spcAft>
              <a:buSzPts val="1400"/>
              <a:buAutoNum type="alphaLcParenR"/>
            </a:pPr>
            <a:r>
              <a:rPr lang="en" b="1" dirty="0"/>
              <a:t>use admin</a:t>
            </a:r>
            <a:endParaRPr b="1" dirty="0"/>
          </a:p>
          <a:p>
            <a:pPr marL="914400" lvl="1" indent="-317500" algn="l" rtl="0">
              <a:spcBef>
                <a:spcPts val="0"/>
              </a:spcBef>
              <a:spcAft>
                <a:spcPts val="0"/>
              </a:spcAft>
              <a:buSzPts val="1400"/>
              <a:buAutoNum type="alphaLcParenR"/>
            </a:pPr>
            <a:r>
              <a:rPr lang="en" b="1" dirty="0" err="1"/>
              <a:t>db.createUser</a:t>
            </a:r>
            <a:r>
              <a:rPr lang="en" b="1" dirty="0"/>
              <a:t>({</a:t>
            </a:r>
            <a:r>
              <a:rPr lang="en" b="1" dirty="0" err="1"/>
              <a:t>user:"root</a:t>
            </a:r>
            <a:r>
              <a:rPr lang="en" b="1" dirty="0"/>
              <a:t>", </a:t>
            </a:r>
            <a:r>
              <a:rPr lang="en" b="1" dirty="0" err="1"/>
              <a:t>pwd</a:t>
            </a:r>
            <a:r>
              <a:rPr lang="en" b="1" dirty="0"/>
              <a:t>:"root", roles:[{</a:t>
            </a:r>
            <a:r>
              <a:rPr lang="en" b="1" dirty="0" err="1"/>
              <a:t>role:"root</a:t>
            </a:r>
            <a:r>
              <a:rPr lang="en" b="1" dirty="0"/>
              <a:t>", </a:t>
            </a:r>
            <a:r>
              <a:rPr lang="en" b="1" dirty="0" err="1"/>
              <a:t>db</a:t>
            </a:r>
            <a:r>
              <a:rPr lang="en" b="1" dirty="0"/>
              <a:t>:"admin"}]})</a:t>
            </a:r>
            <a:endParaRPr b="1" dirty="0"/>
          </a:p>
          <a:p>
            <a:pPr marL="914400" lvl="1" indent="-317500" algn="l" rtl="0">
              <a:spcBef>
                <a:spcPts val="0"/>
              </a:spcBef>
              <a:spcAft>
                <a:spcPts val="0"/>
              </a:spcAft>
              <a:buSzPts val="1400"/>
              <a:buAutoNum type="alphaLcParenR"/>
            </a:pPr>
            <a:r>
              <a:rPr lang="en" b="1" dirty="0"/>
              <a:t>exit &amp;&amp; exit</a:t>
            </a:r>
            <a:r>
              <a:rPr lang="en" dirty="0"/>
              <a:t> </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Instalar Cliente MongoDB</a:t>
            </a:r>
            <a:endParaRPr/>
          </a:p>
        </p:txBody>
      </p:sp>
      <p:sp>
        <p:nvSpPr>
          <p:cNvPr id="183" name="Google Shape;183;p33"/>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arenR"/>
            </a:pPr>
            <a:r>
              <a:rPr lang="en"/>
              <a:t>Descargar RoboMongo Bundle (</a:t>
            </a:r>
            <a:r>
              <a:rPr lang="en" u="sng">
                <a:solidFill>
                  <a:schemeClr val="hlink"/>
                </a:solidFill>
                <a:hlinkClick r:id="rId3"/>
              </a:rPr>
              <a:t>https://robomongo.org/</a:t>
            </a:r>
            <a:r>
              <a:rPr lang="en"/>
              <a:t>)</a:t>
            </a:r>
            <a:endParaRPr/>
          </a:p>
          <a:p>
            <a:pPr marL="457200" lvl="0" indent="-342900" algn="l" rtl="0">
              <a:spcBef>
                <a:spcPts val="0"/>
              </a:spcBef>
              <a:spcAft>
                <a:spcPts val="0"/>
              </a:spcAft>
              <a:buSzPts val="1800"/>
              <a:buAutoNum type="arabicParenR"/>
            </a:pPr>
            <a:r>
              <a:rPr lang="en"/>
              <a:t>Instalar software</a:t>
            </a:r>
            <a:endParaRPr/>
          </a:p>
          <a:p>
            <a:pPr marL="457200" lvl="0" indent="-342900" algn="l" rtl="0">
              <a:spcBef>
                <a:spcPts val="0"/>
              </a:spcBef>
              <a:spcAft>
                <a:spcPts val="0"/>
              </a:spcAft>
              <a:buSzPts val="1800"/>
              <a:buAutoNum type="arabicParenR"/>
            </a:pPr>
            <a:r>
              <a:rPr lang="en"/>
              <a:t>Ejecutar </a:t>
            </a:r>
            <a:r>
              <a:rPr lang="en" b="1"/>
              <a:t>Studio 3T for Mongo</a:t>
            </a:r>
            <a:endParaRPr b="1"/>
          </a:p>
          <a:p>
            <a:pPr marL="457200" lvl="0" indent="-342900" algn="l" rtl="0">
              <a:spcBef>
                <a:spcPts val="0"/>
              </a:spcBef>
              <a:spcAft>
                <a:spcPts val="0"/>
              </a:spcAft>
              <a:buSzPts val="1800"/>
              <a:buAutoNum type="arabicParenR"/>
            </a:pPr>
            <a:r>
              <a:rPr lang="en"/>
              <a:t>Agregar una conexión con los siguientes parámetros</a:t>
            </a:r>
            <a:endParaRPr/>
          </a:p>
          <a:p>
            <a:pPr marL="914400" lvl="1" indent="-317500" algn="l" rtl="0">
              <a:spcBef>
                <a:spcPts val="0"/>
              </a:spcBef>
              <a:spcAft>
                <a:spcPts val="0"/>
              </a:spcAft>
              <a:buSzPts val="1400"/>
              <a:buAutoNum type="alphaLcParenR"/>
            </a:pPr>
            <a:r>
              <a:rPr lang="en"/>
              <a:t>Server: </a:t>
            </a:r>
            <a:r>
              <a:rPr lang="en" b="1"/>
              <a:t>localhost</a:t>
            </a:r>
            <a:endParaRPr b="1"/>
          </a:p>
          <a:p>
            <a:pPr marL="914400" lvl="1" indent="-317500" algn="l" rtl="0">
              <a:spcBef>
                <a:spcPts val="0"/>
              </a:spcBef>
              <a:spcAft>
                <a:spcPts val="0"/>
              </a:spcAft>
              <a:buSzPts val="1400"/>
              <a:buAutoNum type="alphaLcParenR"/>
            </a:pPr>
            <a:r>
              <a:rPr lang="en"/>
              <a:t>Port: </a:t>
            </a:r>
            <a:r>
              <a:rPr lang="en" b="1"/>
              <a:t>27017</a:t>
            </a:r>
            <a:endParaRPr b="1"/>
          </a:p>
          <a:p>
            <a:pPr marL="914400" lvl="1" indent="-317500" algn="l" rtl="0">
              <a:spcBef>
                <a:spcPts val="0"/>
              </a:spcBef>
              <a:spcAft>
                <a:spcPts val="0"/>
              </a:spcAft>
              <a:buSzPts val="1400"/>
              <a:buAutoNum type="alphaLcParenR"/>
            </a:pPr>
            <a:r>
              <a:rPr lang="en"/>
              <a:t>Authentication:</a:t>
            </a:r>
            <a:endParaRPr/>
          </a:p>
          <a:p>
            <a:pPr marL="1371600" lvl="2" indent="-317500" algn="l" rtl="0">
              <a:spcBef>
                <a:spcPts val="0"/>
              </a:spcBef>
              <a:spcAft>
                <a:spcPts val="0"/>
              </a:spcAft>
              <a:buSzPts val="1400"/>
              <a:buAutoNum type="romanLcParenR"/>
            </a:pPr>
            <a:r>
              <a:rPr lang="en"/>
              <a:t>User: </a:t>
            </a:r>
            <a:r>
              <a:rPr lang="en" b="1"/>
              <a:t>root</a:t>
            </a:r>
            <a:endParaRPr b="1"/>
          </a:p>
          <a:p>
            <a:pPr marL="1371600" lvl="2" indent="-317500" algn="l" rtl="0">
              <a:spcBef>
                <a:spcPts val="0"/>
              </a:spcBef>
              <a:spcAft>
                <a:spcPts val="0"/>
              </a:spcAft>
              <a:buSzPts val="1400"/>
              <a:buAutoNum type="romanLcParenR"/>
            </a:pPr>
            <a:r>
              <a:rPr lang="en"/>
              <a:t>Password: </a:t>
            </a:r>
            <a:r>
              <a:rPr lang="en" b="1"/>
              <a:t>root</a:t>
            </a:r>
            <a:endParaRPr b="1"/>
          </a:p>
          <a:p>
            <a:pPr marL="1371600" lvl="2" indent="-317500" algn="l" rtl="0">
              <a:spcBef>
                <a:spcPts val="0"/>
              </a:spcBef>
              <a:spcAft>
                <a:spcPts val="0"/>
              </a:spcAft>
              <a:buSzPts val="1400"/>
              <a:buAutoNum type="romanLcParenR"/>
            </a:pPr>
            <a:r>
              <a:rPr lang="en"/>
              <a:t>Authentication DB: </a:t>
            </a:r>
            <a:r>
              <a:rPr lang="en" b="1"/>
              <a:t>admin</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34"/>
          <p:cNvPicPr preferRelativeResize="0"/>
          <p:nvPr/>
        </p:nvPicPr>
        <p:blipFill>
          <a:blip r:embed="rId3">
            <a:alphaModFix/>
          </a:blip>
          <a:stretch>
            <a:fillRect/>
          </a:stretch>
        </p:blipFill>
        <p:spPr>
          <a:xfrm>
            <a:off x="774305" y="0"/>
            <a:ext cx="7472195"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Comandos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La Shell de MongoDB</a:t>
            </a:r>
            <a:endParaRPr/>
          </a:p>
        </p:txBody>
      </p:sp>
      <p:sp>
        <p:nvSpPr>
          <p:cNvPr id="199" name="Google Shape;199;p36"/>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b="1"/>
              <a:t>Help</a:t>
            </a:r>
            <a:r>
              <a:rPr lang="en" sz="1500"/>
              <a:t>: muestra ayuda.</a:t>
            </a:r>
            <a:endParaRPr sz="1500"/>
          </a:p>
          <a:p>
            <a:pPr marL="457200" lvl="0" indent="-323850" algn="l" rtl="0">
              <a:spcBef>
                <a:spcPts val="0"/>
              </a:spcBef>
              <a:spcAft>
                <a:spcPts val="0"/>
              </a:spcAft>
              <a:buSzPts val="1500"/>
              <a:buChar char="●"/>
            </a:pPr>
            <a:r>
              <a:rPr lang="en" sz="1500" b="1"/>
              <a:t>db.help()</a:t>
            </a:r>
            <a:r>
              <a:rPr lang="en" sz="1500"/>
              <a:t>: muestra ayuda de los métodos de la BD.</a:t>
            </a:r>
            <a:endParaRPr sz="1500"/>
          </a:p>
          <a:p>
            <a:pPr marL="457200" lvl="0" indent="-323850" algn="l" rtl="0">
              <a:spcBef>
                <a:spcPts val="0"/>
              </a:spcBef>
              <a:spcAft>
                <a:spcPts val="0"/>
              </a:spcAft>
              <a:buSzPts val="1500"/>
              <a:buChar char="●"/>
            </a:pPr>
            <a:r>
              <a:rPr lang="en" sz="1500" b="1"/>
              <a:t>db.&lt;collection&gt;.help()</a:t>
            </a:r>
            <a:r>
              <a:rPr lang="en" sz="1500"/>
              <a:t>: detalla qué métodos se pueden aplicar a una colección.</a:t>
            </a:r>
            <a:endParaRPr sz="1500"/>
          </a:p>
          <a:p>
            <a:pPr marL="457200" lvl="0" indent="-323850" algn="l" rtl="0">
              <a:spcBef>
                <a:spcPts val="0"/>
              </a:spcBef>
              <a:spcAft>
                <a:spcPts val="0"/>
              </a:spcAft>
              <a:buSzPts val="1500"/>
              <a:buChar char="●"/>
            </a:pPr>
            <a:r>
              <a:rPr lang="en" sz="1500" b="1"/>
              <a:t>show dbs</a:t>
            </a:r>
            <a:r>
              <a:rPr lang="en" sz="1500"/>
              <a:t>: imprime una lista de las bases de datos del servidor.</a:t>
            </a:r>
            <a:endParaRPr sz="1500"/>
          </a:p>
          <a:p>
            <a:pPr marL="457200" lvl="0" indent="-323850" algn="l" rtl="0">
              <a:spcBef>
                <a:spcPts val="0"/>
              </a:spcBef>
              <a:spcAft>
                <a:spcPts val="0"/>
              </a:spcAft>
              <a:buSzPts val="1500"/>
              <a:buChar char="●"/>
            </a:pPr>
            <a:r>
              <a:rPr lang="en" sz="1500" b="1"/>
              <a:t>use &lt;database-name&gt;</a:t>
            </a:r>
            <a:r>
              <a:rPr lang="en" sz="1500"/>
              <a:t>: cambia la base de datos a &lt;db&gt;, haciendo que db apunte la BD seleccionada.</a:t>
            </a:r>
            <a:endParaRPr sz="1500"/>
          </a:p>
          <a:p>
            <a:pPr marL="457200" lvl="0" indent="-323850" algn="l" rtl="0">
              <a:spcBef>
                <a:spcPts val="0"/>
              </a:spcBef>
              <a:spcAft>
                <a:spcPts val="0"/>
              </a:spcAft>
              <a:buSzPts val="1500"/>
              <a:buChar char="●"/>
            </a:pPr>
            <a:r>
              <a:rPr lang="en" sz="1500" b="1"/>
              <a:t>show collections</a:t>
            </a:r>
            <a:r>
              <a:rPr lang="en" sz="1500"/>
              <a:t>: imprime todas las colecciones de la base de datos actual.</a:t>
            </a:r>
            <a:endParaRPr sz="1500"/>
          </a:p>
          <a:p>
            <a:pPr marL="457200" lvl="0" indent="-323850" algn="l" rtl="0">
              <a:spcBef>
                <a:spcPts val="0"/>
              </a:spcBef>
              <a:spcAft>
                <a:spcPts val="0"/>
              </a:spcAft>
              <a:buSzPts val="1500"/>
              <a:buChar char="●"/>
            </a:pPr>
            <a:r>
              <a:rPr lang="en" sz="1500" b="1"/>
              <a:t>show users</a:t>
            </a:r>
            <a:r>
              <a:rPr lang="en" sz="1500"/>
              <a:t>: imprime los usuarios de la BD.</a:t>
            </a:r>
            <a:endParaRPr sz="1500"/>
          </a:p>
          <a:p>
            <a:pPr marL="457200" lvl="0" indent="-323850" algn="l" rtl="0">
              <a:spcBef>
                <a:spcPts val="0"/>
              </a:spcBef>
              <a:spcAft>
                <a:spcPts val="0"/>
              </a:spcAft>
              <a:buSzPts val="1500"/>
              <a:buChar char="●"/>
            </a:pPr>
            <a:r>
              <a:rPr lang="en" sz="1500" b="1"/>
              <a:t>db.stats()</a:t>
            </a:r>
            <a:r>
              <a:rPr lang="en" sz="1500"/>
              <a:t>: Devuelve un documento con el estado actual de la BD.</a:t>
            </a:r>
            <a:endParaRPr sz="15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7"/>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Ejercicio</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Importar Sample Data</a:t>
            </a:r>
            <a:endParaRPr/>
          </a:p>
        </p:txBody>
      </p:sp>
      <p:sp>
        <p:nvSpPr>
          <p:cNvPr id="210" name="Google Shape;210;p38"/>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arenR"/>
            </a:pPr>
            <a:r>
              <a:rPr lang="en"/>
              <a:t>Descargar CSV file de Github (</a:t>
            </a:r>
            <a:r>
              <a:rPr lang="en" u="sng">
                <a:solidFill>
                  <a:schemeClr val="hlink"/>
                </a:solidFill>
                <a:latin typeface="Arial"/>
                <a:ea typeface="Arial"/>
                <a:cs typeface="Arial"/>
                <a:sym typeface="Arial"/>
                <a:hlinkClick r:id="rId3"/>
              </a:rPr>
              <a:t>https://raw.githubusercontent.com/al34n1x/DataScience/master/data/retail.csv</a:t>
            </a:r>
            <a:r>
              <a:rPr lang="en"/>
              <a:t>)</a:t>
            </a:r>
            <a:endParaRPr/>
          </a:p>
          <a:p>
            <a:pPr marL="457200" lvl="0" indent="-342900" algn="l" rtl="0">
              <a:spcBef>
                <a:spcPts val="0"/>
              </a:spcBef>
              <a:spcAft>
                <a:spcPts val="0"/>
              </a:spcAft>
              <a:buSzPts val="1800"/>
              <a:buAutoNum type="arabicParenR"/>
            </a:pPr>
            <a:r>
              <a:rPr lang="en"/>
              <a:t>Importar CSV utilizando Studio 3T (o Similar)</a:t>
            </a:r>
            <a:endParaRPr/>
          </a:p>
          <a:p>
            <a:pPr marL="457200" lvl="0" indent="-342900" algn="l" rtl="0">
              <a:spcBef>
                <a:spcPts val="0"/>
              </a:spcBef>
              <a:spcAft>
                <a:spcPts val="0"/>
              </a:spcAft>
              <a:buSzPts val="1800"/>
              <a:buAutoNum type="arabicParenR"/>
            </a:pPr>
            <a:r>
              <a:rPr lang="en"/>
              <a:t>Obtener los siguientes resultados utilizando Queries SQL y NoSQL</a:t>
            </a:r>
            <a:endParaRPr/>
          </a:p>
          <a:p>
            <a:pPr marL="914400" lvl="1" indent="-317500" algn="l" rtl="0">
              <a:spcBef>
                <a:spcPts val="0"/>
              </a:spcBef>
              <a:spcAft>
                <a:spcPts val="0"/>
              </a:spcAft>
              <a:buSzPts val="1400"/>
              <a:buAutoNum type="alphaLcParenR"/>
            </a:pPr>
            <a:r>
              <a:rPr lang="en"/>
              <a:t>Listado completo de la colección </a:t>
            </a:r>
            <a:endParaRPr/>
          </a:p>
          <a:p>
            <a:pPr marL="914400" lvl="1" indent="-317500" algn="l" rtl="0">
              <a:spcBef>
                <a:spcPts val="0"/>
              </a:spcBef>
              <a:spcAft>
                <a:spcPts val="0"/>
              </a:spcAft>
              <a:buSzPts val="1400"/>
              <a:buAutoNum type="alphaLcParenR"/>
            </a:pPr>
            <a:r>
              <a:rPr lang="en"/>
              <a:t>Órdenes del Invoice </a:t>
            </a:r>
            <a:r>
              <a:rPr lang="en">
                <a:solidFill>
                  <a:srgbClr val="000000"/>
                </a:solidFill>
              </a:rPr>
              <a:t>536365 </a:t>
            </a:r>
            <a:endParaRPr>
              <a:solidFill>
                <a:srgbClr val="000000"/>
              </a:solidFill>
            </a:endParaRPr>
          </a:p>
          <a:p>
            <a:pPr marL="914400" lvl="1" indent="-317500" algn="l" rtl="0">
              <a:spcBef>
                <a:spcPts val="0"/>
              </a:spcBef>
              <a:spcAft>
                <a:spcPts val="0"/>
              </a:spcAft>
              <a:buSzPts val="1400"/>
              <a:buAutoNum type="alphaLcParenR"/>
            </a:pPr>
            <a:r>
              <a:rPr lang="en"/>
              <a:t>Órdenes del Invoice </a:t>
            </a:r>
            <a:r>
              <a:rPr lang="en">
                <a:solidFill>
                  <a:srgbClr val="000000"/>
                </a:solidFill>
              </a:rPr>
              <a:t>536365 donde cantidad sea menor a 8</a:t>
            </a:r>
            <a:endParaRPr>
              <a:solidFill>
                <a:srgbClr val="000000"/>
              </a:solidFill>
            </a:endParaRPr>
          </a:p>
          <a:p>
            <a:pPr marL="914400" lvl="1" indent="-317500" algn="l" rtl="0">
              <a:spcBef>
                <a:spcPts val="0"/>
              </a:spcBef>
              <a:spcAft>
                <a:spcPts val="0"/>
              </a:spcAft>
              <a:buClr>
                <a:srgbClr val="000000"/>
              </a:buClr>
              <a:buSzPts val="1400"/>
              <a:buAutoNum type="alphaLcParenR"/>
            </a:pPr>
            <a:r>
              <a:rPr lang="en">
                <a:solidFill>
                  <a:srgbClr val="000000"/>
                </a:solidFill>
              </a:rPr>
              <a:t>Listar órdenes con precio de producto unitario mayor a 5 del cliente 13047</a:t>
            </a:r>
            <a:endParaRPr>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Consultas básicas MongoDB</a:t>
            </a:r>
            <a:endParaRPr/>
          </a:p>
        </p:txBody>
      </p:sp>
      <p:pic>
        <p:nvPicPr>
          <p:cNvPr id="216" name="Google Shape;216;p39"/>
          <p:cNvPicPr preferRelativeResize="0"/>
          <p:nvPr/>
        </p:nvPicPr>
        <p:blipFill>
          <a:blip r:embed="rId3">
            <a:alphaModFix/>
          </a:blip>
          <a:stretch>
            <a:fillRect/>
          </a:stretch>
        </p:blipFill>
        <p:spPr>
          <a:xfrm>
            <a:off x="1171000" y="1396175"/>
            <a:ext cx="6589376" cy="36160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0"/>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Utilizando MongoDB</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Correspondencias SQL-MongoDB</a:t>
            </a:r>
            <a:endParaRPr/>
          </a:p>
        </p:txBody>
      </p:sp>
      <p:pic>
        <p:nvPicPr>
          <p:cNvPr id="227" name="Google Shape;227;p41"/>
          <p:cNvPicPr preferRelativeResize="0"/>
          <p:nvPr/>
        </p:nvPicPr>
        <p:blipFill>
          <a:blip r:embed="rId3">
            <a:alphaModFix/>
          </a:blip>
          <a:stretch>
            <a:fillRect/>
          </a:stretch>
        </p:blipFill>
        <p:spPr>
          <a:xfrm>
            <a:off x="1657462" y="1300250"/>
            <a:ext cx="5829073" cy="36271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a:t>Not Only SQL (NoSQL)</a:t>
            </a:r>
            <a:endParaRPr sz="4000"/>
          </a:p>
        </p:txBody>
      </p:sp>
      <p:sp>
        <p:nvSpPr>
          <p:cNvPr id="74" name="Google Shape;74;p15"/>
          <p:cNvSpPr txBox="1">
            <a:spLocks noGrp="1"/>
          </p:cNvSpPr>
          <p:nvPr>
            <p:ph type="body" idx="1"/>
          </p:nvPr>
        </p:nvSpPr>
        <p:spPr>
          <a:xfrm>
            <a:off x="1303800" y="1654775"/>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Las características comunes de las bases de datos NoSQL son:</a:t>
            </a:r>
            <a:endParaRPr/>
          </a:p>
          <a:p>
            <a:pPr marL="457200" lvl="0" indent="-330200" algn="l" rtl="0">
              <a:spcBef>
                <a:spcPts val="1600"/>
              </a:spcBef>
              <a:spcAft>
                <a:spcPts val="0"/>
              </a:spcAft>
              <a:buSzPts val="1600"/>
              <a:buChar char="●"/>
            </a:pPr>
            <a:r>
              <a:rPr lang="en" sz="1600"/>
              <a:t>No usar el modelo relacional</a:t>
            </a:r>
            <a:endParaRPr sz="1600"/>
          </a:p>
          <a:p>
            <a:pPr marL="457200" lvl="0" indent="-330200" algn="l" rtl="0">
              <a:spcBef>
                <a:spcPts val="0"/>
              </a:spcBef>
              <a:spcAft>
                <a:spcPts val="0"/>
              </a:spcAft>
              <a:buSzPts val="1600"/>
              <a:buChar char="●"/>
            </a:pPr>
            <a:r>
              <a:rPr lang="en" sz="1600"/>
              <a:t>Funciona bien en clústeres (Escalabilidad Horizontal)</a:t>
            </a:r>
            <a:endParaRPr sz="1600"/>
          </a:p>
          <a:p>
            <a:pPr marL="457200" lvl="0" indent="-330200" algn="l" rtl="0">
              <a:spcBef>
                <a:spcPts val="0"/>
              </a:spcBef>
              <a:spcAft>
                <a:spcPts val="0"/>
              </a:spcAft>
              <a:buSzPts val="1600"/>
              <a:buChar char="●"/>
            </a:pPr>
            <a:r>
              <a:rPr lang="en" sz="1600"/>
              <a:t>Consistencia débil (todos los nodos tendrán los datos actualizados en algún momento)</a:t>
            </a:r>
            <a:endParaRPr sz="1600"/>
          </a:p>
          <a:p>
            <a:pPr marL="457200" lvl="0" indent="-330200" algn="l" rtl="0">
              <a:spcBef>
                <a:spcPts val="0"/>
              </a:spcBef>
              <a:spcAft>
                <a:spcPts val="0"/>
              </a:spcAft>
              <a:buSzPts val="1600"/>
              <a:buChar char="●"/>
            </a:pPr>
            <a:r>
              <a:rPr lang="en" sz="1600"/>
              <a:t>Sin esquema</a:t>
            </a:r>
            <a:endParaRPr sz="1600"/>
          </a:p>
          <a:p>
            <a:pPr marL="457200" lvl="0" indent="-330200" algn="l" rtl="0">
              <a:spcBef>
                <a:spcPts val="0"/>
              </a:spcBef>
              <a:spcAft>
                <a:spcPts val="0"/>
              </a:spcAft>
              <a:buSzPts val="1600"/>
              <a:buChar char="●"/>
            </a:pPr>
            <a:r>
              <a:rPr lang="en" sz="1600"/>
              <a:t>Estructura de datos sencilla. (Arrays o pares clave-valor)</a:t>
            </a:r>
            <a:endParaRPr sz="1600"/>
          </a:p>
          <a:p>
            <a:pPr marL="0" lvl="0" indent="0" algn="l" rtl="0">
              <a:spcBef>
                <a:spcPts val="1600"/>
              </a:spcBef>
              <a:spcAft>
                <a:spcPts val="160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Correspondencias SQL-MongoDB.</a:t>
            </a:r>
            <a:endParaRPr/>
          </a:p>
          <a:p>
            <a:pPr marL="0" lvl="0" indent="0" algn="l" rtl="0">
              <a:spcBef>
                <a:spcPts val="0"/>
              </a:spcBef>
              <a:spcAft>
                <a:spcPts val="0"/>
              </a:spcAft>
              <a:buNone/>
            </a:pPr>
            <a:r>
              <a:rPr lang="en" sz="2000"/>
              <a:t>Tablas-Creación y modificación </a:t>
            </a:r>
            <a:endParaRPr sz="2000"/>
          </a:p>
        </p:txBody>
      </p:sp>
      <p:pic>
        <p:nvPicPr>
          <p:cNvPr id="233" name="Google Shape;233;p42"/>
          <p:cNvPicPr preferRelativeResize="0"/>
          <p:nvPr/>
        </p:nvPicPr>
        <p:blipFill>
          <a:blip r:embed="rId3">
            <a:alphaModFix/>
          </a:blip>
          <a:stretch>
            <a:fillRect/>
          </a:stretch>
        </p:blipFill>
        <p:spPr>
          <a:xfrm>
            <a:off x="1124788" y="1106000"/>
            <a:ext cx="6894419" cy="373270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Correspondencias SQL-MongoDB.</a:t>
            </a:r>
            <a:endParaRPr/>
          </a:p>
          <a:p>
            <a:pPr marL="0" lvl="0" indent="0" algn="l" rtl="0">
              <a:spcBef>
                <a:spcPts val="0"/>
              </a:spcBef>
              <a:spcAft>
                <a:spcPts val="0"/>
              </a:spcAft>
              <a:buNone/>
            </a:pPr>
            <a:r>
              <a:rPr lang="en" sz="2000"/>
              <a:t>Insertar</a:t>
            </a:r>
            <a:endParaRPr sz="2000"/>
          </a:p>
        </p:txBody>
      </p:sp>
      <p:pic>
        <p:nvPicPr>
          <p:cNvPr id="239" name="Google Shape;239;p43"/>
          <p:cNvPicPr preferRelativeResize="0"/>
          <p:nvPr/>
        </p:nvPicPr>
        <p:blipFill>
          <a:blip r:embed="rId3">
            <a:alphaModFix/>
          </a:blip>
          <a:stretch>
            <a:fillRect/>
          </a:stretch>
        </p:blipFill>
        <p:spPr>
          <a:xfrm>
            <a:off x="311700" y="1653036"/>
            <a:ext cx="4532374" cy="1837425"/>
          </a:xfrm>
          <a:prstGeom prst="rect">
            <a:avLst/>
          </a:prstGeom>
          <a:noFill/>
          <a:ln>
            <a:noFill/>
          </a:ln>
        </p:spPr>
      </p:pic>
      <p:sp>
        <p:nvSpPr>
          <p:cNvPr id="240" name="Google Shape;240;p43"/>
          <p:cNvSpPr txBox="1">
            <a:spLocks noGrp="1"/>
          </p:cNvSpPr>
          <p:nvPr>
            <p:ph type="body" idx="4294967295"/>
          </p:nvPr>
        </p:nvSpPr>
        <p:spPr>
          <a:xfrm>
            <a:off x="5308200" y="1468825"/>
            <a:ext cx="35241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Las operaciones de inserción afecta a una sola colección. Todas las escrituras en MongoDB son atómicas a nivel de documento</a:t>
            </a:r>
            <a:endParaRPr sz="1500"/>
          </a:p>
          <a:p>
            <a:pPr marL="0" lvl="0" indent="0" algn="l" rtl="0">
              <a:spcBef>
                <a:spcPts val="1600"/>
              </a:spcBef>
              <a:spcAft>
                <a:spcPts val="0"/>
              </a:spcAft>
              <a:buNone/>
            </a:pPr>
            <a:r>
              <a:rPr lang="en" sz="1500" b="1"/>
              <a:t>db.collection.insertOne()</a:t>
            </a:r>
            <a:endParaRPr sz="1500" b="1"/>
          </a:p>
          <a:p>
            <a:pPr marL="0" lvl="0" indent="0" algn="l" rtl="0">
              <a:spcBef>
                <a:spcPts val="1600"/>
              </a:spcBef>
              <a:spcAft>
                <a:spcPts val="0"/>
              </a:spcAft>
              <a:buNone/>
            </a:pPr>
            <a:r>
              <a:rPr lang="en" sz="1500" b="1"/>
              <a:t>db.collection.insertMany()</a:t>
            </a:r>
            <a:endParaRPr sz="1500" b="1"/>
          </a:p>
          <a:p>
            <a:pPr marL="0" lvl="0" indent="0" algn="l" rtl="0">
              <a:spcBef>
                <a:spcPts val="1600"/>
              </a:spcBef>
              <a:spcAft>
                <a:spcPts val="160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Correspondencias SQL-MongoDB.</a:t>
            </a:r>
            <a:endParaRPr/>
          </a:p>
          <a:p>
            <a:pPr marL="0" lvl="0" indent="0" algn="l" rtl="0">
              <a:spcBef>
                <a:spcPts val="0"/>
              </a:spcBef>
              <a:spcAft>
                <a:spcPts val="0"/>
              </a:spcAft>
              <a:buNone/>
            </a:pPr>
            <a:r>
              <a:rPr lang="en" sz="2000"/>
              <a:t>Leer</a:t>
            </a:r>
            <a:endParaRPr sz="2000"/>
          </a:p>
        </p:txBody>
      </p:sp>
      <p:pic>
        <p:nvPicPr>
          <p:cNvPr id="246" name="Google Shape;246;p44"/>
          <p:cNvPicPr preferRelativeResize="0"/>
          <p:nvPr/>
        </p:nvPicPr>
        <p:blipFill>
          <a:blip r:embed="rId3">
            <a:alphaModFix/>
          </a:blip>
          <a:stretch>
            <a:fillRect/>
          </a:stretch>
        </p:blipFill>
        <p:spPr>
          <a:xfrm>
            <a:off x="503425" y="1400975"/>
            <a:ext cx="4266950" cy="2341549"/>
          </a:xfrm>
          <a:prstGeom prst="rect">
            <a:avLst/>
          </a:prstGeom>
          <a:noFill/>
          <a:ln>
            <a:noFill/>
          </a:ln>
        </p:spPr>
      </p:pic>
      <p:pic>
        <p:nvPicPr>
          <p:cNvPr id="247" name="Google Shape;247;p44"/>
          <p:cNvPicPr preferRelativeResize="0"/>
          <p:nvPr/>
        </p:nvPicPr>
        <p:blipFill>
          <a:blip r:embed="rId4">
            <a:alphaModFix/>
          </a:blip>
          <a:stretch>
            <a:fillRect/>
          </a:stretch>
        </p:blipFill>
        <p:spPr>
          <a:xfrm>
            <a:off x="5301850" y="2235425"/>
            <a:ext cx="3659049" cy="672625"/>
          </a:xfrm>
          <a:prstGeom prst="rect">
            <a:avLst/>
          </a:prstGeom>
          <a:noFill/>
          <a:ln>
            <a:noFill/>
          </a:ln>
        </p:spPr>
      </p:pic>
      <p:sp>
        <p:nvSpPr>
          <p:cNvPr id="248" name="Google Shape;248;p44"/>
          <p:cNvSpPr txBox="1"/>
          <p:nvPr/>
        </p:nvSpPr>
        <p:spPr>
          <a:xfrm>
            <a:off x="5300325" y="1649925"/>
            <a:ext cx="3662100" cy="42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Source Code Pro"/>
                <a:ea typeface="Source Code Pro"/>
                <a:cs typeface="Source Code Pro"/>
                <a:sym typeface="Source Code Pro"/>
              </a:rPr>
              <a:t>Las operaciones de lectura recuperan documentos de una colección</a:t>
            </a:r>
            <a:endParaRPr sz="1100">
              <a:latin typeface="Source Code Pro"/>
              <a:ea typeface="Source Code Pro"/>
              <a:cs typeface="Source Code Pro"/>
              <a:sym typeface="Source Code Pr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Correspondencias SQL-MongoDB.</a:t>
            </a:r>
            <a:endParaRPr/>
          </a:p>
          <a:p>
            <a:pPr marL="0" lvl="0" indent="0" algn="l" rtl="0">
              <a:spcBef>
                <a:spcPts val="0"/>
              </a:spcBef>
              <a:spcAft>
                <a:spcPts val="0"/>
              </a:spcAft>
              <a:buNone/>
            </a:pPr>
            <a:r>
              <a:rPr lang="en" sz="2000"/>
              <a:t>Actualizar</a:t>
            </a:r>
            <a:endParaRPr sz="2000"/>
          </a:p>
        </p:txBody>
      </p:sp>
      <p:sp>
        <p:nvSpPr>
          <p:cNvPr id="254" name="Google Shape;254;p45"/>
          <p:cNvSpPr txBox="1"/>
          <p:nvPr/>
        </p:nvSpPr>
        <p:spPr>
          <a:xfrm>
            <a:off x="5300325" y="1649925"/>
            <a:ext cx="3662100" cy="42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Source Code Pro"/>
                <a:ea typeface="Source Code Pro"/>
                <a:cs typeface="Source Code Pro"/>
                <a:sym typeface="Source Code Pro"/>
              </a:rPr>
              <a:t>Las operaciones de actualización modifican los documentos existentes en una colección.</a:t>
            </a:r>
            <a:endParaRPr sz="1100">
              <a:latin typeface="Source Code Pro"/>
              <a:ea typeface="Source Code Pro"/>
              <a:cs typeface="Source Code Pro"/>
              <a:sym typeface="Source Code Pro"/>
            </a:endParaRPr>
          </a:p>
          <a:p>
            <a:pPr marL="0" lvl="0" indent="0" algn="l" rtl="0">
              <a:spcBef>
                <a:spcPts val="0"/>
              </a:spcBef>
              <a:spcAft>
                <a:spcPts val="0"/>
              </a:spcAft>
              <a:buNone/>
            </a:pPr>
            <a:r>
              <a:rPr lang="en" sz="1100" b="1">
                <a:latin typeface="Source Code Pro"/>
                <a:ea typeface="Source Code Pro"/>
                <a:cs typeface="Source Code Pro"/>
                <a:sym typeface="Source Code Pro"/>
              </a:rPr>
              <a:t>db.collection.updateOne()</a:t>
            </a:r>
            <a:endParaRPr sz="1100" b="1">
              <a:latin typeface="Source Code Pro"/>
              <a:ea typeface="Source Code Pro"/>
              <a:cs typeface="Source Code Pro"/>
              <a:sym typeface="Source Code Pro"/>
            </a:endParaRPr>
          </a:p>
          <a:p>
            <a:pPr marL="0" lvl="0" indent="0" algn="l" rtl="0">
              <a:spcBef>
                <a:spcPts val="0"/>
              </a:spcBef>
              <a:spcAft>
                <a:spcPts val="0"/>
              </a:spcAft>
              <a:buNone/>
            </a:pPr>
            <a:r>
              <a:rPr lang="en" sz="1100" b="1">
                <a:latin typeface="Source Code Pro"/>
                <a:ea typeface="Source Code Pro"/>
                <a:cs typeface="Source Code Pro"/>
                <a:sym typeface="Source Code Pro"/>
              </a:rPr>
              <a:t>db.collection.updateMany()  db.collection.replaceOne()</a:t>
            </a:r>
            <a:endParaRPr sz="1100" b="1">
              <a:latin typeface="Source Code Pro"/>
              <a:ea typeface="Source Code Pro"/>
              <a:cs typeface="Source Code Pro"/>
              <a:sym typeface="Source Code Pro"/>
            </a:endParaRPr>
          </a:p>
          <a:p>
            <a:pPr marL="0" lvl="0" indent="0" algn="l" rtl="0">
              <a:spcBef>
                <a:spcPts val="0"/>
              </a:spcBef>
              <a:spcAft>
                <a:spcPts val="0"/>
              </a:spcAft>
              <a:buNone/>
            </a:pPr>
            <a:endParaRPr sz="1100">
              <a:latin typeface="Source Code Pro"/>
              <a:ea typeface="Source Code Pro"/>
              <a:cs typeface="Source Code Pro"/>
              <a:sym typeface="Source Code Pro"/>
            </a:endParaRPr>
          </a:p>
        </p:txBody>
      </p:sp>
      <p:pic>
        <p:nvPicPr>
          <p:cNvPr id="255" name="Google Shape;255;p45"/>
          <p:cNvPicPr preferRelativeResize="0"/>
          <p:nvPr/>
        </p:nvPicPr>
        <p:blipFill rotWithShape="1">
          <a:blip r:embed="rId3">
            <a:alphaModFix/>
          </a:blip>
          <a:srcRect l="764" b="3241"/>
          <a:stretch/>
        </p:blipFill>
        <p:spPr>
          <a:xfrm>
            <a:off x="234650" y="1660700"/>
            <a:ext cx="4056325" cy="1763100"/>
          </a:xfrm>
          <a:prstGeom prst="rect">
            <a:avLst/>
          </a:prstGeom>
          <a:noFill/>
          <a:ln>
            <a:noFill/>
          </a:ln>
        </p:spPr>
      </p:pic>
      <p:pic>
        <p:nvPicPr>
          <p:cNvPr id="256" name="Google Shape;256;p45"/>
          <p:cNvPicPr preferRelativeResize="0"/>
          <p:nvPr/>
        </p:nvPicPr>
        <p:blipFill>
          <a:blip r:embed="rId4">
            <a:alphaModFix/>
          </a:blip>
          <a:stretch>
            <a:fillRect/>
          </a:stretch>
        </p:blipFill>
        <p:spPr>
          <a:xfrm>
            <a:off x="5436663" y="2962901"/>
            <a:ext cx="3389424" cy="699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Correspondencias SQL-MongoDB.</a:t>
            </a:r>
            <a:endParaRPr/>
          </a:p>
          <a:p>
            <a:pPr marL="0" lvl="0" indent="0" algn="l" rtl="0">
              <a:spcBef>
                <a:spcPts val="0"/>
              </a:spcBef>
              <a:spcAft>
                <a:spcPts val="0"/>
              </a:spcAft>
              <a:buNone/>
            </a:pPr>
            <a:r>
              <a:rPr lang="en" sz="2000"/>
              <a:t>Borrar</a:t>
            </a:r>
            <a:endParaRPr sz="2000"/>
          </a:p>
        </p:txBody>
      </p:sp>
      <p:sp>
        <p:nvSpPr>
          <p:cNvPr id="262" name="Google Shape;262;p46"/>
          <p:cNvSpPr txBox="1"/>
          <p:nvPr/>
        </p:nvSpPr>
        <p:spPr>
          <a:xfrm>
            <a:off x="5300325" y="1649925"/>
            <a:ext cx="3662100" cy="42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Source Code Pro"/>
                <a:ea typeface="Source Code Pro"/>
                <a:cs typeface="Source Code Pro"/>
                <a:sym typeface="Source Code Pro"/>
              </a:rPr>
              <a:t>Las operaciones de borrado eliminan documentos existentes en una colección:</a:t>
            </a:r>
            <a:endParaRPr sz="1100">
              <a:latin typeface="Source Code Pro"/>
              <a:ea typeface="Source Code Pro"/>
              <a:cs typeface="Source Code Pro"/>
              <a:sym typeface="Source Code Pro"/>
            </a:endParaRPr>
          </a:p>
          <a:p>
            <a:pPr marL="0" lvl="0" indent="0" algn="l" rtl="0">
              <a:spcBef>
                <a:spcPts val="0"/>
              </a:spcBef>
              <a:spcAft>
                <a:spcPts val="0"/>
              </a:spcAft>
              <a:buNone/>
            </a:pPr>
            <a:r>
              <a:rPr lang="en" sz="1100" b="1">
                <a:latin typeface="Source Code Pro"/>
                <a:ea typeface="Source Code Pro"/>
                <a:cs typeface="Source Code Pro"/>
                <a:sym typeface="Source Code Pro"/>
              </a:rPr>
              <a:t>db.collection.deleteOne()</a:t>
            </a:r>
            <a:endParaRPr sz="1100" b="1">
              <a:latin typeface="Source Code Pro"/>
              <a:ea typeface="Source Code Pro"/>
              <a:cs typeface="Source Code Pro"/>
              <a:sym typeface="Source Code Pro"/>
            </a:endParaRPr>
          </a:p>
          <a:p>
            <a:pPr marL="0" lvl="0" indent="0" algn="l" rtl="0">
              <a:spcBef>
                <a:spcPts val="0"/>
              </a:spcBef>
              <a:spcAft>
                <a:spcPts val="0"/>
              </a:spcAft>
              <a:buNone/>
            </a:pPr>
            <a:r>
              <a:rPr lang="en" sz="1100" b="1">
                <a:latin typeface="Source Code Pro"/>
                <a:ea typeface="Source Code Pro"/>
                <a:cs typeface="Source Code Pro"/>
                <a:sym typeface="Source Code Pro"/>
              </a:rPr>
              <a:t>db.collection.deleteMany()</a:t>
            </a:r>
            <a:endParaRPr sz="1100" b="1">
              <a:latin typeface="Source Code Pro"/>
              <a:ea typeface="Source Code Pro"/>
              <a:cs typeface="Source Code Pro"/>
              <a:sym typeface="Source Code Pro"/>
            </a:endParaRPr>
          </a:p>
          <a:p>
            <a:pPr marL="0" lvl="0" indent="0" algn="l" rtl="0">
              <a:spcBef>
                <a:spcPts val="0"/>
              </a:spcBef>
              <a:spcAft>
                <a:spcPts val="0"/>
              </a:spcAft>
              <a:buNone/>
            </a:pPr>
            <a:endParaRPr sz="1100" b="1">
              <a:latin typeface="Source Code Pro"/>
              <a:ea typeface="Source Code Pro"/>
              <a:cs typeface="Source Code Pro"/>
              <a:sym typeface="Source Code Pro"/>
            </a:endParaRPr>
          </a:p>
          <a:p>
            <a:pPr marL="0" lvl="0" indent="0" algn="l" rtl="0">
              <a:spcBef>
                <a:spcPts val="0"/>
              </a:spcBef>
              <a:spcAft>
                <a:spcPts val="0"/>
              </a:spcAft>
              <a:buNone/>
            </a:pPr>
            <a:endParaRPr sz="1100">
              <a:latin typeface="Source Code Pro"/>
              <a:ea typeface="Source Code Pro"/>
              <a:cs typeface="Source Code Pro"/>
              <a:sym typeface="Source Code Pro"/>
            </a:endParaRPr>
          </a:p>
        </p:txBody>
      </p:sp>
      <p:pic>
        <p:nvPicPr>
          <p:cNvPr id="263" name="Google Shape;263;p46"/>
          <p:cNvPicPr preferRelativeResize="0"/>
          <p:nvPr/>
        </p:nvPicPr>
        <p:blipFill>
          <a:blip r:embed="rId3">
            <a:alphaModFix/>
          </a:blip>
          <a:stretch>
            <a:fillRect/>
          </a:stretch>
        </p:blipFill>
        <p:spPr>
          <a:xfrm>
            <a:off x="367450" y="1926925"/>
            <a:ext cx="4756399" cy="1035975"/>
          </a:xfrm>
          <a:prstGeom prst="rect">
            <a:avLst/>
          </a:prstGeom>
          <a:noFill/>
          <a:ln>
            <a:noFill/>
          </a:ln>
        </p:spPr>
      </p:pic>
      <p:pic>
        <p:nvPicPr>
          <p:cNvPr id="264" name="Google Shape;264;p46"/>
          <p:cNvPicPr preferRelativeResize="0"/>
          <p:nvPr/>
        </p:nvPicPr>
        <p:blipFill>
          <a:blip r:embed="rId4">
            <a:alphaModFix/>
          </a:blip>
          <a:stretch>
            <a:fillRect/>
          </a:stretch>
        </p:blipFill>
        <p:spPr>
          <a:xfrm>
            <a:off x="5494450" y="2621050"/>
            <a:ext cx="3273851" cy="5350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Correspondencias SQL-MongoDB.</a:t>
            </a:r>
            <a:endParaRPr/>
          </a:p>
          <a:p>
            <a:pPr marL="0" lvl="0" indent="0" algn="l" rtl="0">
              <a:spcBef>
                <a:spcPts val="0"/>
              </a:spcBef>
              <a:spcAft>
                <a:spcPts val="0"/>
              </a:spcAft>
              <a:buNone/>
            </a:pPr>
            <a:r>
              <a:rPr lang="en" sz="2000"/>
              <a:t>Operadores de consulta</a:t>
            </a:r>
            <a:endParaRPr sz="2000"/>
          </a:p>
        </p:txBody>
      </p:sp>
      <p:graphicFrame>
        <p:nvGraphicFramePr>
          <p:cNvPr id="270" name="Google Shape;270;p47"/>
          <p:cNvGraphicFramePr/>
          <p:nvPr/>
        </p:nvGraphicFramePr>
        <p:xfrm>
          <a:off x="632100" y="1409925"/>
          <a:ext cx="3000000" cy="3000000"/>
        </p:xfrm>
        <a:graphic>
          <a:graphicData uri="http://schemas.openxmlformats.org/drawingml/2006/table">
            <a:tbl>
              <a:tblPr>
                <a:noFill/>
                <a:tableStyleId>{B40FE6D7-9ABE-445C-AFD0-CF0946035CE3}</a:tableStyleId>
              </a:tblPr>
              <a:tblGrid>
                <a:gridCol w="1018050">
                  <a:extLst>
                    <a:ext uri="{9D8B030D-6E8A-4147-A177-3AD203B41FA5}">
                      <a16:colId xmlns:a16="http://schemas.microsoft.com/office/drawing/2014/main" val="20000"/>
                    </a:ext>
                  </a:extLst>
                </a:gridCol>
                <a:gridCol w="3561225">
                  <a:extLst>
                    <a:ext uri="{9D8B030D-6E8A-4147-A177-3AD203B41FA5}">
                      <a16:colId xmlns:a16="http://schemas.microsoft.com/office/drawing/2014/main" val="20001"/>
                    </a:ext>
                  </a:extLst>
                </a:gridCol>
                <a:gridCol w="3300525">
                  <a:extLst>
                    <a:ext uri="{9D8B030D-6E8A-4147-A177-3AD203B41FA5}">
                      <a16:colId xmlns:a16="http://schemas.microsoft.com/office/drawing/2014/main" val="20002"/>
                    </a:ext>
                  </a:extLst>
                </a:gridCol>
              </a:tblGrid>
              <a:tr h="323925">
                <a:tc>
                  <a:txBody>
                    <a:bodyPr/>
                    <a:lstStyle/>
                    <a:p>
                      <a:pPr marL="0" lvl="0" indent="0" algn="l" rtl="0">
                        <a:spcBef>
                          <a:spcPts val="0"/>
                        </a:spcBef>
                        <a:spcAft>
                          <a:spcPts val="0"/>
                        </a:spcAft>
                        <a:buNone/>
                      </a:pPr>
                      <a:r>
                        <a:rPr lang="en" sz="900">
                          <a:solidFill>
                            <a:schemeClr val="lt1"/>
                          </a:solidFill>
                        </a:rPr>
                        <a:t>Operador</a:t>
                      </a:r>
                      <a:endParaRPr sz="900">
                        <a:solidFill>
                          <a:schemeClr val="lt1"/>
                        </a:solidFill>
                      </a:endParaRPr>
                    </a:p>
                  </a:txBody>
                  <a:tcPr marL="91425" marR="91425" marT="91425" marB="91425">
                    <a:solidFill>
                      <a:schemeClr val="lt2"/>
                    </a:solidFill>
                  </a:tcPr>
                </a:tc>
                <a:tc>
                  <a:txBody>
                    <a:bodyPr/>
                    <a:lstStyle/>
                    <a:p>
                      <a:pPr marL="0" lvl="0" indent="0" algn="l" rtl="0">
                        <a:spcBef>
                          <a:spcPts val="0"/>
                        </a:spcBef>
                        <a:spcAft>
                          <a:spcPts val="0"/>
                        </a:spcAft>
                        <a:buNone/>
                      </a:pPr>
                      <a:r>
                        <a:rPr lang="en" sz="900">
                          <a:solidFill>
                            <a:schemeClr val="lt1"/>
                          </a:solidFill>
                        </a:rPr>
                        <a:t>Descripción</a:t>
                      </a:r>
                      <a:endParaRPr sz="900">
                        <a:solidFill>
                          <a:schemeClr val="lt1"/>
                        </a:solidFill>
                      </a:endParaRPr>
                    </a:p>
                  </a:txBody>
                  <a:tcPr marL="91425" marR="91425" marT="91425" marB="91425">
                    <a:solidFill>
                      <a:schemeClr val="lt2"/>
                    </a:solidFill>
                  </a:tcPr>
                </a:tc>
                <a:tc>
                  <a:txBody>
                    <a:bodyPr/>
                    <a:lstStyle/>
                    <a:p>
                      <a:pPr marL="0" lvl="0" indent="0" algn="l" rtl="0">
                        <a:spcBef>
                          <a:spcPts val="0"/>
                        </a:spcBef>
                        <a:spcAft>
                          <a:spcPts val="0"/>
                        </a:spcAft>
                        <a:buNone/>
                      </a:pPr>
                      <a:r>
                        <a:rPr lang="en" sz="900">
                          <a:solidFill>
                            <a:schemeClr val="lt1"/>
                          </a:solidFill>
                        </a:rPr>
                        <a:t>Ejemplo</a:t>
                      </a:r>
                      <a:endParaRPr sz="900">
                        <a:solidFill>
                          <a:schemeClr val="lt1"/>
                        </a:solidFill>
                      </a:endParaRPr>
                    </a:p>
                  </a:txBody>
                  <a:tcPr marL="91425" marR="91425" marT="91425" marB="91425">
                    <a:solidFill>
                      <a:schemeClr val="lt2"/>
                    </a:solidFill>
                  </a:tcPr>
                </a:tc>
                <a:extLst>
                  <a:ext uri="{0D108BD9-81ED-4DB2-BD59-A6C34878D82A}">
                    <a16:rowId xmlns:a16="http://schemas.microsoft.com/office/drawing/2014/main" val="10000"/>
                  </a:ext>
                </a:extLst>
              </a:tr>
              <a:tr h="323925">
                <a:tc>
                  <a:txBody>
                    <a:bodyPr/>
                    <a:lstStyle/>
                    <a:p>
                      <a:pPr marL="0" lvl="0" indent="0" algn="l" rtl="0">
                        <a:spcBef>
                          <a:spcPts val="0"/>
                        </a:spcBef>
                        <a:spcAft>
                          <a:spcPts val="0"/>
                        </a:spcAft>
                        <a:buNone/>
                      </a:pPr>
                      <a:r>
                        <a:rPr lang="en" sz="900"/>
                        <a:t>$eq</a:t>
                      </a:r>
                      <a:endParaRPr sz="900"/>
                    </a:p>
                  </a:txBody>
                  <a:tcPr marL="91425" marR="91425" marT="91425" marB="91425"/>
                </a:tc>
                <a:tc>
                  <a:txBody>
                    <a:bodyPr/>
                    <a:lstStyle/>
                    <a:p>
                      <a:pPr marL="0" lvl="0" indent="0" algn="l" rtl="0">
                        <a:spcBef>
                          <a:spcPts val="0"/>
                        </a:spcBef>
                        <a:spcAft>
                          <a:spcPts val="0"/>
                        </a:spcAft>
                        <a:buNone/>
                      </a:pPr>
                      <a:r>
                        <a:rPr lang="en" sz="900"/>
                        <a:t>Igual que</a:t>
                      </a:r>
                      <a:endParaRPr sz="900"/>
                    </a:p>
                  </a:txBody>
                  <a:tcPr marL="91425" marR="91425" marT="91425" marB="91425"/>
                </a:tc>
                <a:tc>
                  <a:txBody>
                    <a:bodyPr/>
                    <a:lstStyle/>
                    <a:p>
                      <a:pPr marL="0" lvl="0" indent="0" algn="l" rtl="0">
                        <a:spcBef>
                          <a:spcPts val="0"/>
                        </a:spcBef>
                        <a:spcAft>
                          <a:spcPts val="0"/>
                        </a:spcAft>
                        <a:buNone/>
                      </a:pPr>
                      <a:r>
                        <a:rPr lang="en" sz="900"/>
                        <a:t>db.ships.find({class:{$eq:'P'}})</a:t>
                      </a:r>
                      <a:endParaRPr sz="900"/>
                    </a:p>
                  </a:txBody>
                  <a:tcPr marL="91425" marR="91425" marT="91425" marB="91425"/>
                </a:tc>
                <a:extLst>
                  <a:ext uri="{0D108BD9-81ED-4DB2-BD59-A6C34878D82A}">
                    <a16:rowId xmlns:a16="http://schemas.microsoft.com/office/drawing/2014/main" val="10001"/>
                  </a:ext>
                </a:extLst>
              </a:tr>
              <a:tr h="323925">
                <a:tc>
                  <a:txBody>
                    <a:bodyPr/>
                    <a:lstStyle/>
                    <a:p>
                      <a:pPr marL="0" lvl="0" indent="0" algn="l" rtl="0">
                        <a:spcBef>
                          <a:spcPts val="0"/>
                        </a:spcBef>
                        <a:spcAft>
                          <a:spcPts val="0"/>
                        </a:spcAft>
                        <a:buNone/>
                      </a:pPr>
                      <a:r>
                        <a:rPr lang="en" sz="900"/>
                        <a:t>$gt</a:t>
                      </a:r>
                      <a:endParaRPr sz="900"/>
                    </a:p>
                  </a:txBody>
                  <a:tcPr marL="91425" marR="91425" marT="91425" marB="91425"/>
                </a:tc>
                <a:tc>
                  <a:txBody>
                    <a:bodyPr/>
                    <a:lstStyle/>
                    <a:p>
                      <a:pPr marL="0" lvl="0" indent="0" algn="l" rtl="0">
                        <a:spcBef>
                          <a:spcPts val="0"/>
                        </a:spcBef>
                        <a:spcAft>
                          <a:spcPts val="0"/>
                        </a:spcAft>
                        <a:buNone/>
                      </a:pPr>
                      <a:r>
                        <a:rPr lang="en" sz="900"/>
                        <a:t>Mayor que</a:t>
                      </a:r>
                      <a:endParaRPr sz="900"/>
                    </a:p>
                  </a:txBody>
                  <a:tcPr marL="91425" marR="91425" marT="91425" marB="91425"/>
                </a:tc>
                <a:tc>
                  <a:txBody>
                    <a:bodyPr/>
                    <a:lstStyle/>
                    <a:p>
                      <a:pPr marL="0" lvl="0" indent="0" algn="l" rtl="0">
                        <a:spcBef>
                          <a:spcPts val="0"/>
                        </a:spcBef>
                        <a:spcAft>
                          <a:spcPts val="0"/>
                        </a:spcAft>
                        <a:buNone/>
                      </a:pPr>
                      <a:r>
                        <a:rPr lang="en" sz="900"/>
                        <a:t>db.ships.find({class:{$gt:'P'}})</a:t>
                      </a:r>
                      <a:endParaRPr sz="900"/>
                    </a:p>
                  </a:txBody>
                  <a:tcPr marL="91425" marR="91425" marT="91425" marB="91425"/>
                </a:tc>
                <a:extLst>
                  <a:ext uri="{0D108BD9-81ED-4DB2-BD59-A6C34878D82A}">
                    <a16:rowId xmlns:a16="http://schemas.microsoft.com/office/drawing/2014/main" val="10002"/>
                  </a:ext>
                </a:extLst>
              </a:tr>
              <a:tr h="323925">
                <a:tc>
                  <a:txBody>
                    <a:bodyPr/>
                    <a:lstStyle/>
                    <a:p>
                      <a:pPr marL="0" lvl="0" indent="0" algn="l" rtl="0">
                        <a:spcBef>
                          <a:spcPts val="0"/>
                        </a:spcBef>
                        <a:spcAft>
                          <a:spcPts val="0"/>
                        </a:spcAft>
                        <a:buNone/>
                      </a:pPr>
                      <a:r>
                        <a:rPr lang="en" sz="900"/>
                        <a:t>$gte</a:t>
                      </a:r>
                      <a:endParaRPr sz="900"/>
                    </a:p>
                  </a:txBody>
                  <a:tcPr marL="91425" marR="91425" marT="91425" marB="91425"/>
                </a:tc>
                <a:tc>
                  <a:txBody>
                    <a:bodyPr/>
                    <a:lstStyle/>
                    <a:p>
                      <a:pPr marL="0" lvl="0" indent="0" algn="l" rtl="0">
                        <a:spcBef>
                          <a:spcPts val="0"/>
                        </a:spcBef>
                        <a:spcAft>
                          <a:spcPts val="0"/>
                        </a:spcAft>
                        <a:buNone/>
                      </a:pPr>
                      <a:r>
                        <a:rPr lang="en" sz="900"/>
                        <a:t>Mayor o igual que</a:t>
                      </a:r>
                      <a:endParaRPr sz="900"/>
                    </a:p>
                  </a:txBody>
                  <a:tcPr marL="91425" marR="91425" marT="91425" marB="91425"/>
                </a:tc>
                <a:tc>
                  <a:txBody>
                    <a:bodyPr/>
                    <a:lstStyle/>
                    <a:p>
                      <a:pPr marL="0" lvl="0" indent="0" algn="l" rtl="0">
                        <a:spcBef>
                          <a:spcPts val="0"/>
                        </a:spcBef>
                        <a:spcAft>
                          <a:spcPts val="0"/>
                        </a:spcAft>
                        <a:buNone/>
                      </a:pPr>
                      <a:r>
                        <a:rPr lang="en" sz="900"/>
                        <a:t>db.ships.find({class:{$gte:'P'}})</a:t>
                      </a:r>
                      <a:endParaRPr sz="900"/>
                    </a:p>
                  </a:txBody>
                  <a:tcPr marL="91425" marR="91425" marT="91425" marB="91425"/>
                </a:tc>
                <a:extLst>
                  <a:ext uri="{0D108BD9-81ED-4DB2-BD59-A6C34878D82A}">
                    <a16:rowId xmlns:a16="http://schemas.microsoft.com/office/drawing/2014/main" val="10003"/>
                  </a:ext>
                </a:extLst>
              </a:tr>
              <a:tr h="323925">
                <a:tc>
                  <a:txBody>
                    <a:bodyPr/>
                    <a:lstStyle/>
                    <a:p>
                      <a:pPr marL="0" lvl="0" indent="0" algn="l" rtl="0">
                        <a:spcBef>
                          <a:spcPts val="0"/>
                        </a:spcBef>
                        <a:spcAft>
                          <a:spcPts val="0"/>
                        </a:spcAft>
                        <a:buNone/>
                      </a:pPr>
                      <a:r>
                        <a:rPr lang="en" sz="900"/>
                        <a:t>$lt</a:t>
                      </a:r>
                      <a:endParaRPr sz="900"/>
                    </a:p>
                  </a:txBody>
                  <a:tcPr marL="91425" marR="91425" marT="91425" marB="91425"/>
                </a:tc>
                <a:tc>
                  <a:txBody>
                    <a:bodyPr/>
                    <a:lstStyle/>
                    <a:p>
                      <a:pPr marL="0" lvl="0" indent="0" algn="l" rtl="0">
                        <a:spcBef>
                          <a:spcPts val="0"/>
                        </a:spcBef>
                        <a:spcAft>
                          <a:spcPts val="0"/>
                        </a:spcAft>
                        <a:buNone/>
                      </a:pPr>
                      <a:r>
                        <a:rPr lang="en" sz="900"/>
                        <a:t>Menor que</a:t>
                      </a:r>
                      <a:endParaRPr sz="900"/>
                    </a:p>
                  </a:txBody>
                  <a:tcPr marL="91425" marR="91425" marT="91425" marB="91425"/>
                </a:tc>
                <a:tc>
                  <a:txBody>
                    <a:bodyPr/>
                    <a:lstStyle/>
                    <a:p>
                      <a:pPr marL="0" lvl="0" indent="0" algn="l" rtl="0">
                        <a:spcBef>
                          <a:spcPts val="0"/>
                        </a:spcBef>
                        <a:spcAft>
                          <a:spcPts val="0"/>
                        </a:spcAft>
                        <a:buNone/>
                      </a:pPr>
                      <a:r>
                        <a:rPr lang="en" sz="900"/>
                        <a:t>db.ships.find({class:{$lt:'P'}})</a:t>
                      </a:r>
                      <a:endParaRPr sz="900"/>
                    </a:p>
                  </a:txBody>
                  <a:tcPr marL="91425" marR="91425" marT="91425" marB="91425"/>
                </a:tc>
                <a:extLst>
                  <a:ext uri="{0D108BD9-81ED-4DB2-BD59-A6C34878D82A}">
                    <a16:rowId xmlns:a16="http://schemas.microsoft.com/office/drawing/2014/main" val="10004"/>
                  </a:ext>
                </a:extLst>
              </a:tr>
              <a:tr h="323925">
                <a:tc>
                  <a:txBody>
                    <a:bodyPr/>
                    <a:lstStyle/>
                    <a:p>
                      <a:pPr marL="0" lvl="0" indent="0" algn="l" rtl="0">
                        <a:spcBef>
                          <a:spcPts val="0"/>
                        </a:spcBef>
                        <a:spcAft>
                          <a:spcPts val="0"/>
                        </a:spcAft>
                        <a:buNone/>
                      </a:pPr>
                      <a:r>
                        <a:rPr lang="en" sz="900"/>
                        <a:t>$lte</a:t>
                      </a:r>
                      <a:endParaRPr sz="900"/>
                    </a:p>
                  </a:txBody>
                  <a:tcPr marL="91425" marR="91425" marT="91425" marB="91425"/>
                </a:tc>
                <a:tc>
                  <a:txBody>
                    <a:bodyPr/>
                    <a:lstStyle/>
                    <a:p>
                      <a:pPr marL="0" lvl="0" indent="0" algn="l" rtl="0">
                        <a:spcBef>
                          <a:spcPts val="0"/>
                        </a:spcBef>
                        <a:spcAft>
                          <a:spcPts val="0"/>
                        </a:spcAft>
                        <a:buNone/>
                      </a:pPr>
                      <a:r>
                        <a:rPr lang="en" sz="900"/>
                        <a:t>Menor o igual que</a:t>
                      </a:r>
                      <a:endParaRPr sz="900"/>
                    </a:p>
                  </a:txBody>
                  <a:tcPr marL="91425" marR="91425" marT="91425" marB="91425"/>
                </a:tc>
                <a:tc>
                  <a:txBody>
                    <a:bodyPr/>
                    <a:lstStyle/>
                    <a:p>
                      <a:pPr marL="0" lvl="0" indent="0" algn="l" rtl="0">
                        <a:spcBef>
                          <a:spcPts val="0"/>
                        </a:spcBef>
                        <a:spcAft>
                          <a:spcPts val="0"/>
                        </a:spcAft>
                        <a:buNone/>
                      </a:pPr>
                      <a:r>
                        <a:rPr lang="en" sz="900"/>
                        <a:t>db.ships.find({class:{$lte:'P'}})</a:t>
                      </a:r>
                      <a:endParaRPr sz="900"/>
                    </a:p>
                  </a:txBody>
                  <a:tcPr marL="91425" marR="91425" marT="91425" marB="91425"/>
                </a:tc>
                <a:extLst>
                  <a:ext uri="{0D108BD9-81ED-4DB2-BD59-A6C34878D82A}">
                    <a16:rowId xmlns:a16="http://schemas.microsoft.com/office/drawing/2014/main" val="10005"/>
                  </a:ext>
                </a:extLst>
              </a:tr>
              <a:tr h="323925">
                <a:tc>
                  <a:txBody>
                    <a:bodyPr/>
                    <a:lstStyle/>
                    <a:p>
                      <a:pPr marL="0" lvl="0" indent="0" algn="l" rtl="0">
                        <a:spcBef>
                          <a:spcPts val="0"/>
                        </a:spcBef>
                        <a:spcAft>
                          <a:spcPts val="0"/>
                        </a:spcAft>
                        <a:buNone/>
                      </a:pPr>
                      <a:r>
                        <a:rPr lang="en" sz="900"/>
                        <a:t>$ne</a:t>
                      </a:r>
                      <a:endParaRPr sz="900"/>
                    </a:p>
                  </a:txBody>
                  <a:tcPr marL="91425" marR="91425" marT="91425" marB="91425"/>
                </a:tc>
                <a:tc>
                  <a:txBody>
                    <a:bodyPr/>
                    <a:lstStyle/>
                    <a:p>
                      <a:pPr marL="0" lvl="0" indent="0" algn="l" rtl="0">
                        <a:spcBef>
                          <a:spcPts val="0"/>
                        </a:spcBef>
                        <a:spcAft>
                          <a:spcPts val="0"/>
                        </a:spcAft>
                        <a:buNone/>
                      </a:pPr>
                      <a:r>
                        <a:rPr lang="en" sz="900"/>
                        <a:t>Distinto a </a:t>
                      </a:r>
                      <a:endParaRPr sz="900"/>
                    </a:p>
                  </a:txBody>
                  <a:tcPr marL="91425" marR="91425" marT="91425" marB="91425"/>
                </a:tc>
                <a:tc>
                  <a:txBody>
                    <a:bodyPr/>
                    <a:lstStyle/>
                    <a:p>
                      <a:pPr marL="0" lvl="0" indent="0" algn="l" rtl="0">
                        <a:spcBef>
                          <a:spcPts val="0"/>
                        </a:spcBef>
                        <a:spcAft>
                          <a:spcPts val="0"/>
                        </a:spcAft>
                        <a:buNone/>
                      </a:pPr>
                      <a:r>
                        <a:rPr lang="en" sz="900"/>
                        <a:t>db.ships.find({class:{$ne:'P'}})</a:t>
                      </a:r>
                      <a:endParaRPr sz="900"/>
                    </a:p>
                  </a:txBody>
                  <a:tcPr marL="91425" marR="91425" marT="91425" marB="91425"/>
                </a:tc>
                <a:extLst>
                  <a:ext uri="{0D108BD9-81ED-4DB2-BD59-A6C34878D82A}">
                    <a16:rowId xmlns:a16="http://schemas.microsoft.com/office/drawing/2014/main" val="10006"/>
                  </a:ext>
                </a:extLst>
              </a:tr>
              <a:tr h="323925">
                <a:tc>
                  <a:txBody>
                    <a:bodyPr/>
                    <a:lstStyle/>
                    <a:p>
                      <a:pPr marL="0" lvl="0" indent="0" algn="l" rtl="0">
                        <a:spcBef>
                          <a:spcPts val="0"/>
                        </a:spcBef>
                        <a:spcAft>
                          <a:spcPts val="0"/>
                        </a:spcAft>
                        <a:buNone/>
                      </a:pPr>
                      <a:r>
                        <a:rPr lang="en" sz="900"/>
                        <a:t>$in</a:t>
                      </a:r>
                      <a:endParaRPr sz="900"/>
                    </a:p>
                  </a:txBody>
                  <a:tcPr marL="91425" marR="91425" marT="91425" marB="91425"/>
                </a:tc>
                <a:tc>
                  <a:txBody>
                    <a:bodyPr/>
                    <a:lstStyle/>
                    <a:p>
                      <a:pPr marL="0" lvl="0" indent="0" algn="l" rtl="0">
                        <a:spcBef>
                          <a:spcPts val="0"/>
                        </a:spcBef>
                        <a:spcAft>
                          <a:spcPts val="0"/>
                        </a:spcAft>
                        <a:buNone/>
                      </a:pPr>
                      <a:r>
                        <a:rPr lang="en" sz="900"/>
                        <a:t>Igual a alguno de los elementos de un array</a:t>
                      </a:r>
                      <a:endParaRPr sz="900"/>
                    </a:p>
                  </a:txBody>
                  <a:tcPr marL="91425" marR="91425" marT="91425" marB="91425"/>
                </a:tc>
                <a:tc>
                  <a:txBody>
                    <a:bodyPr/>
                    <a:lstStyle/>
                    <a:p>
                      <a:pPr marL="0" lvl="0" indent="0" algn="l" rtl="0">
                        <a:spcBef>
                          <a:spcPts val="0"/>
                        </a:spcBef>
                        <a:spcAft>
                          <a:spcPts val="0"/>
                        </a:spcAft>
                        <a:buNone/>
                      </a:pPr>
                      <a:r>
                        <a:rPr lang="en" sz="900"/>
                        <a:t>db.ships.find({class:{$in:['P', 'Q']}})</a:t>
                      </a:r>
                      <a:endParaRPr sz="900"/>
                    </a:p>
                  </a:txBody>
                  <a:tcPr marL="91425" marR="91425" marT="91425" marB="91425"/>
                </a:tc>
                <a:extLst>
                  <a:ext uri="{0D108BD9-81ED-4DB2-BD59-A6C34878D82A}">
                    <a16:rowId xmlns:a16="http://schemas.microsoft.com/office/drawing/2014/main" val="10007"/>
                  </a:ext>
                </a:extLst>
              </a:tr>
              <a:tr h="323925">
                <a:tc>
                  <a:txBody>
                    <a:bodyPr/>
                    <a:lstStyle/>
                    <a:p>
                      <a:pPr marL="0" lvl="0" indent="0" algn="l" rtl="0">
                        <a:spcBef>
                          <a:spcPts val="0"/>
                        </a:spcBef>
                        <a:spcAft>
                          <a:spcPts val="0"/>
                        </a:spcAft>
                        <a:buNone/>
                      </a:pPr>
                      <a:r>
                        <a:rPr lang="en" sz="900"/>
                        <a:t>$exists</a:t>
                      </a:r>
                      <a:endParaRPr sz="900"/>
                    </a:p>
                  </a:txBody>
                  <a:tcPr marL="91425" marR="91425" marT="91425" marB="91425"/>
                </a:tc>
                <a:tc>
                  <a:txBody>
                    <a:bodyPr/>
                    <a:lstStyle/>
                    <a:p>
                      <a:pPr marL="0" lvl="0" indent="0" algn="l" rtl="0">
                        <a:spcBef>
                          <a:spcPts val="0"/>
                        </a:spcBef>
                        <a:spcAft>
                          <a:spcPts val="0"/>
                        </a:spcAft>
                        <a:buNone/>
                      </a:pPr>
                      <a:r>
                        <a:rPr lang="en" sz="900"/>
                        <a:t>Sí un atributo existe o no</a:t>
                      </a:r>
                      <a:endParaRPr sz="900"/>
                    </a:p>
                  </a:txBody>
                  <a:tcPr marL="91425" marR="91425" marT="91425" marB="91425"/>
                </a:tc>
                <a:tc>
                  <a:txBody>
                    <a:bodyPr/>
                    <a:lstStyle/>
                    <a:p>
                      <a:pPr marL="0" lvl="0" indent="0" algn="l" rtl="0">
                        <a:spcBef>
                          <a:spcPts val="0"/>
                        </a:spcBef>
                        <a:spcAft>
                          <a:spcPts val="0"/>
                        </a:spcAft>
                        <a:buNone/>
                      </a:pPr>
                      <a:r>
                        <a:rPr lang="en" sz="900"/>
                        <a:t>db.ships.find({type:{$exists:true}})</a:t>
                      </a:r>
                      <a:endParaRPr sz="900"/>
                    </a:p>
                  </a:txBody>
                  <a:tcPr marL="91425" marR="91425" marT="91425" marB="91425"/>
                </a:tc>
                <a:extLst>
                  <a:ext uri="{0D108BD9-81ED-4DB2-BD59-A6C34878D82A}">
                    <a16:rowId xmlns:a16="http://schemas.microsoft.com/office/drawing/2014/main" val="10008"/>
                  </a:ext>
                </a:extLst>
              </a:tr>
              <a:tr h="323925">
                <a:tc>
                  <a:txBody>
                    <a:bodyPr/>
                    <a:lstStyle/>
                    <a:p>
                      <a:pPr marL="0" lvl="0" indent="0" algn="l" rtl="0">
                        <a:spcBef>
                          <a:spcPts val="0"/>
                        </a:spcBef>
                        <a:spcAft>
                          <a:spcPts val="0"/>
                        </a:spcAft>
                        <a:buNone/>
                      </a:pPr>
                      <a:r>
                        <a:rPr lang="en" sz="900"/>
                        <a:t>$regex</a:t>
                      </a:r>
                      <a:endParaRPr sz="900"/>
                    </a:p>
                  </a:txBody>
                  <a:tcPr marL="91425" marR="91425" marT="91425" marB="91425"/>
                </a:tc>
                <a:tc>
                  <a:txBody>
                    <a:bodyPr/>
                    <a:lstStyle/>
                    <a:p>
                      <a:pPr marL="0" lvl="0" indent="0" algn="l" rtl="0">
                        <a:spcBef>
                          <a:spcPts val="0"/>
                        </a:spcBef>
                        <a:spcAft>
                          <a:spcPts val="0"/>
                        </a:spcAft>
                        <a:buNone/>
                      </a:pPr>
                      <a:r>
                        <a:rPr lang="en" sz="900"/>
                        <a:t>Expresiones regulares tipo Perl</a:t>
                      </a:r>
                      <a:endParaRPr sz="900"/>
                    </a:p>
                  </a:txBody>
                  <a:tcPr marL="91425" marR="91425" marT="91425" marB="91425"/>
                </a:tc>
                <a:tc>
                  <a:txBody>
                    <a:bodyPr/>
                    <a:lstStyle/>
                    <a:p>
                      <a:pPr marL="0" lvl="0" indent="0" algn="l" rtl="0">
                        <a:spcBef>
                          <a:spcPts val="0"/>
                        </a:spcBef>
                        <a:spcAft>
                          <a:spcPts val="0"/>
                        </a:spcAft>
                        <a:buNone/>
                      </a:pPr>
                      <a:r>
                        <a:rPr lang="en" sz="900"/>
                        <a:t>db.ships.find({name : {$regex:'^USS\\sE'}})</a:t>
                      </a:r>
                      <a:endParaRPr sz="900"/>
                    </a:p>
                  </a:txBody>
                  <a:tcPr marL="91425" marR="91425" marT="91425" marB="91425"/>
                </a:tc>
                <a:extLst>
                  <a:ext uri="{0D108BD9-81ED-4DB2-BD59-A6C34878D82A}">
                    <a16:rowId xmlns:a16="http://schemas.microsoft.com/office/drawing/2014/main" val="10009"/>
                  </a:ext>
                </a:extLst>
              </a:tr>
              <a:tr h="323925">
                <a:tc>
                  <a:txBody>
                    <a:bodyPr/>
                    <a:lstStyle/>
                    <a:p>
                      <a:pPr marL="0" lvl="0" indent="0" algn="l" rtl="0">
                        <a:spcBef>
                          <a:spcPts val="0"/>
                        </a:spcBef>
                        <a:spcAft>
                          <a:spcPts val="0"/>
                        </a:spcAft>
                        <a:buNone/>
                      </a:pPr>
                      <a:r>
                        <a:rPr lang="en" sz="900"/>
                        <a:t>$type</a:t>
                      </a:r>
                      <a:endParaRPr sz="900"/>
                    </a:p>
                  </a:txBody>
                  <a:tcPr marL="91425" marR="91425" marT="91425" marB="91425"/>
                </a:tc>
                <a:tc>
                  <a:txBody>
                    <a:bodyPr/>
                    <a:lstStyle/>
                    <a:p>
                      <a:pPr marL="0" lvl="0" indent="0" algn="l" rtl="0">
                        <a:spcBef>
                          <a:spcPts val="0"/>
                        </a:spcBef>
                        <a:spcAft>
                          <a:spcPts val="0"/>
                        </a:spcAft>
                        <a:buNone/>
                      </a:pPr>
                      <a:r>
                        <a:rPr lang="en" sz="900"/>
                        <a:t>Busca el tipo de un determinado campo de un documento</a:t>
                      </a:r>
                      <a:endParaRPr sz="900"/>
                    </a:p>
                  </a:txBody>
                  <a:tcPr marL="91425" marR="91425" marT="91425" marB="91425"/>
                </a:tc>
                <a:tc>
                  <a:txBody>
                    <a:bodyPr/>
                    <a:lstStyle/>
                    <a:p>
                      <a:pPr marL="0" lvl="0" indent="0" algn="l" rtl="0">
                        <a:spcBef>
                          <a:spcPts val="0"/>
                        </a:spcBef>
                        <a:spcAft>
                          <a:spcPts val="0"/>
                        </a:spcAft>
                        <a:buNone/>
                      </a:pPr>
                      <a:r>
                        <a:rPr lang="en" sz="900"/>
                        <a:t>db.ships.find({name : {$type:2}})</a:t>
                      </a:r>
                      <a:endParaRPr sz="900"/>
                    </a:p>
                  </a:txBody>
                  <a:tcPr marL="91425" marR="91425" marT="91425" marB="91425"/>
                </a:tc>
                <a:extLst>
                  <a:ext uri="{0D108BD9-81ED-4DB2-BD59-A6C34878D82A}">
                    <a16:rowId xmlns:a16="http://schemas.microsoft.com/office/drawing/2014/main" val="10010"/>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8"/>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Indices y Agregaciones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Indices</a:t>
            </a:r>
            <a:endParaRPr/>
          </a:p>
        </p:txBody>
      </p:sp>
      <p:sp>
        <p:nvSpPr>
          <p:cNvPr id="281" name="Google Shape;281;p49"/>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Los índices son estructuras especiales que almacenan el valor específico de un campo o conjunto de campos de forma ordenada.</a:t>
            </a:r>
            <a:endParaRPr sz="1400"/>
          </a:p>
          <a:p>
            <a:pPr marL="0" lvl="0" indent="0" algn="l" rtl="0">
              <a:spcBef>
                <a:spcPts val="1600"/>
              </a:spcBef>
              <a:spcAft>
                <a:spcPts val="0"/>
              </a:spcAft>
              <a:buNone/>
            </a:pPr>
            <a:r>
              <a:rPr lang="en" sz="1400"/>
              <a:t>Los índices mejoran el rendimiento de las consultas y operaciones de ordenación:</a:t>
            </a:r>
            <a:endParaRPr sz="1400"/>
          </a:p>
          <a:p>
            <a:pPr marL="457200" lvl="0" indent="-317500" algn="l" rtl="0">
              <a:spcBef>
                <a:spcPts val="1600"/>
              </a:spcBef>
              <a:spcAft>
                <a:spcPts val="0"/>
              </a:spcAft>
              <a:buSzPts val="1400"/>
              <a:buChar char="●"/>
            </a:pPr>
            <a:r>
              <a:rPr lang="en" sz="1400"/>
              <a:t>Operan de modo similar a los de los RDBMS.</a:t>
            </a:r>
            <a:endParaRPr sz="1400"/>
          </a:p>
          <a:p>
            <a:pPr marL="457200" lvl="0" indent="-317500" algn="l" rtl="0">
              <a:spcBef>
                <a:spcPts val="0"/>
              </a:spcBef>
              <a:spcAft>
                <a:spcPts val="0"/>
              </a:spcAft>
              <a:buSzPts val="1400"/>
              <a:buChar char="●"/>
            </a:pPr>
            <a:r>
              <a:rPr lang="en" sz="1400"/>
              <a:t>Por defecto se crea un índice en _id durante la creación de la</a:t>
            </a:r>
            <a:endParaRPr sz="1400"/>
          </a:p>
          <a:p>
            <a:pPr marL="457200" lvl="0" indent="-317500" algn="l" rtl="0">
              <a:spcBef>
                <a:spcPts val="0"/>
              </a:spcBef>
              <a:spcAft>
                <a:spcPts val="0"/>
              </a:spcAft>
              <a:buSzPts val="1400"/>
              <a:buChar char="●"/>
            </a:pPr>
            <a:r>
              <a:rPr lang="en" sz="1400"/>
              <a:t>colección. Este índice no se puede borrar.</a:t>
            </a:r>
            <a:endParaRPr sz="1400"/>
          </a:p>
          <a:p>
            <a:pPr marL="457200" lvl="0" indent="-317500" algn="l" rtl="0">
              <a:spcBef>
                <a:spcPts val="0"/>
              </a:spcBef>
              <a:spcAft>
                <a:spcPts val="0"/>
              </a:spcAft>
              <a:buSzPts val="1400"/>
              <a:buChar char="●"/>
            </a:pPr>
            <a:r>
              <a:rPr lang="en" sz="1400"/>
              <a:t>MongoDB usa una estructura B-tree por defecto.</a:t>
            </a:r>
            <a:endParaRPr sz="1400"/>
          </a:p>
          <a:p>
            <a:pPr marL="0" lvl="0" indent="0" algn="l" rtl="0">
              <a:spcBef>
                <a:spcPts val="1600"/>
              </a:spcBef>
              <a:spcAft>
                <a:spcPts val="0"/>
              </a:spcAft>
              <a:buNone/>
            </a:pPr>
            <a:endParaRPr sz="1400"/>
          </a:p>
          <a:p>
            <a:pPr marL="0" lvl="0" indent="0" algn="l" rtl="0">
              <a:spcBef>
                <a:spcPts val="1600"/>
              </a:spcBef>
              <a:spcAft>
                <a:spcPts val="1600"/>
              </a:spcAft>
              <a:buNone/>
            </a:pPr>
            <a:endParaRPr sz="1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50"/>
          <p:cNvPicPr preferRelativeResize="0"/>
          <p:nvPr/>
        </p:nvPicPr>
        <p:blipFill>
          <a:blip r:embed="rId3">
            <a:alphaModFix/>
          </a:blip>
          <a:stretch>
            <a:fillRect/>
          </a:stretch>
        </p:blipFill>
        <p:spPr>
          <a:xfrm>
            <a:off x="194925" y="1537250"/>
            <a:ext cx="4819049" cy="2263650"/>
          </a:xfrm>
          <a:prstGeom prst="rect">
            <a:avLst/>
          </a:prstGeom>
          <a:noFill/>
          <a:ln>
            <a:noFill/>
          </a:ln>
        </p:spPr>
      </p:pic>
      <p:sp>
        <p:nvSpPr>
          <p:cNvPr id="287" name="Google Shape;287;p50"/>
          <p:cNvSpPr txBox="1"/>
          <p:nvPr/>
        </p:nvSpPr>
        <p:spPr>
          <a:xfrm>
            <a:off x="194925" y="3989650"/>
            <a:ext cx="4738200" cy="6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i="1">
                <a:latin typeface="Source Code Pro"/>
                <a:ea typeface="Source Code Pro"/>
                <a:cs typeface="Source Code Pro"/>
                <a:sym typeface="Source Code Pro"/>
              </a:rPr>
              <a:t>db.collection.createIndex( &lt;key and index type specification&gt;, &lt;options&gt; ) </a:t>
            </a:r>
            <a:endParaRPr sz="800" i="1">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sz="500">
                <a:latin typeface="Source Code Pro"/>
                <a:ea typeface="Source Code Pro"/>
                <a:cs typeface="Source Code Pro"/>
                <a:sym typeface="Source Code Pro"/>
              </a:rPr>
              <a:t>				</a:t>
            </a:r>
            <a:endParaRPr sz="500">
              <a:latin typeface="Source Code Pro"/>
              <a:ea typeface="Source Code Pro"/>
              <a:cs typeface="Source Code Pro"/>
              <a:sym typeface="Source Code Pro"/>
            </a:endParaRPr>
          </a:p>
          <a:p>
            <a:pPr marL="0" lvl="0" indent="0" algn="l" rtl="0">
              <a:spcBef>
                <a:spcPts val="0"/>
              </a:spcBef>
              <a:spcAft>
                <a:spcPts val="0"/>
              </a:spcAft>
              <a:buNone/>
            </a:pPr>
            <a:r>
              <a:rPr lang="en" sz="500">
                <a:latin typeface="Source Code Pro"/>
                <a:ea typeface="Source Code Pro"/>
                <a:cs typeface="Source Code Pro"/>
                <a:sym typeface="Source Code Pro"/>
              </a:rPr>
              <a:t>			</a:t>
            </a:r>
            <a:endParaRPr sz="500">
              <a:latin typeface="Source Code Pro"/>
              <a:ea typeface="Source Code Pro"/>
              <a:cs typeface="Source Code Pro"/>
              <a:sym typeface="Source Code Pro"/>
            </a:endParaRPr>
          </a:p>
          <a:p>
            <a:pPr marL="0" lvl="0" indent="0" algn="l" rtl="0">
              <a:spcBef>
                <a:spcPts val="0"/>
              </a:spcBef>
              <a:spcAft>
                <a:spcPts val="0"/>
              </a:spcAft>
              <a:buNone/>
            </a:pPr>
            <a:r>
              <a:rPr lang="en" sz="500">
                <a:latin typeface="Source Code Pro"/>
                <a:ea typeface="Source Code Pro"/>
                <a:cs typeface="Source Code Pro"/>
                <a:sym typeface="Source Code Pro"/>
              </a:rPr>
              <a:t>		</a:t>
            </a:r>
            <a:endParaRPr sz="500">
              <a:latin typeface="Source Code Pro"/>
              <a:ea typeface="Source Code Pro"/>
              <a:cs typeface="Source Code Pro"/>
              <a:sym typeface="Source Code Pro"/>
            </a:endParaRPr>
          </a:p>
        </p:txBody>
      </p:sp>
      <p:sp>
        <p:nvSpPr>
          <p:cNvPr id="288" name="Google Shape;288;p50"/>
          <p:cNvSpPr txBox="1"/>
          <p:nvPr/>
        </p:nvSpPr>
        <p:spPr>
          <a:xfrm>
            <a:off x="5639200" y="1169075"/>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Source Code Pro"/>
                <a:ea typeface="Source Code Pro"/>
                <a:cs typeface="Source Code Pro"/>
                <a:sym typeface="Source Code Pro"/>
              </a:rPr>
              <a:t>Tipos de índices</a:t>
            </a:r>
            <a:endParaRPr sz="1100">
              <a:latin typeface="Source Code Pro"/>
              <a:ea typeface="Source Code Pro"/>
              <a:cs typeface="Source Code Pro"/>
              <a:sym typeface="Source Code Pro"/>
            </a:endParaRPr>
          </a:p>
          <a:p>
            <a:pPr marL="0" lvl="0" indent="0" algn="l" rtl="0">
              <a:spcBef>
                <a:spcPts val="0"/>
              </a:spcBef>
              <a:spcAft>
                <a:spcPts val="0"/>
              </a:spcAft>
              <a:buNone/>
            </a:pPr>
            <a:r>
              <a:rPr lang="en" sz="1100">
                <a:latin typeface="Source Code Pro"/>
                <a:ea typeface="Source Code Pro"/>
                <a:cs typeface="Source Code Pro"/>
                <a:sym typeface="Source Code Pro"/>
              </a:rPr>
              <a:t>• De un solo campo.</a:t>
            </a:r>
            <a:endParaRPr sz="1100">
              <a:latin typeface="Source Code Pro"/>
              <a:ea typeface="Source Code Pro"/>
              <a:cs typeface="Source Code Pro"/>
              <a:sym typeface="Source Code Pro"/>
            </a:endParaRPr>
          </a:p>
          <a:p>
            <a:pPr marL="0" lvl="0" indent="0" algn="l" rtl="0">
              <a:spcBef>
                <a:spcPts val="0"/>
              </a:spcBef>
              <a:spcAft>
                <a:spcPts val="0"/>
              </a:spcAft>
              <a:buNone/>
            </a:pPr>
            <a:r>
              <a:rPr lang="en" sz="1100">
                <a:latin typeface="Source Code Pro"/>
                <a:ea typeface="Source Code Pro"/>
                <a:cs typeface="Source Code Pro"/>
                <a:sym typeface="Source Code Pro"/>
              </a:rPr>
              <a:t>• Compuestos.</a:t>
            </a:r>
            <a:endParaRPr sz="1100">
              <a:latin typeface="Source Code Pro"/>
              <a:ea typeface="Source Code Pro"/>
              <a:cs typeface="Source Code Pro"/>
              <a:sym typeface="Source Code Pro"/>
            </a:endParaRPr>
          </a:p>
          <a:p>
            <a:pPr marL="0" lvl="0" indent="0" algn="l" rtl="0">
              <a:spcBef>
                <a:spcPts val="0"/>
              </a:spcBef>
              <a:spcAft>
                <a:spcPts val="0"/>
              </a:spcAft>
              <a:buNone/>
            </a:pPr>
            <a:r>
              <a:rPr lang="en" sz="1100">
                <a:latin typeface="Source Code Pro"/>
                <a:ea typeface="Source Code Pro"/>
                <a:cs typeface="Source Code Pro"/>
                <a:sym typeface="Source Code Pro"/>
              </a:rPr>
              <a:t>• Multiclave.</a:t>
            </a:r>
            <a:endParaRPr sz="1100">
              <a:latin typeface="Source Code Pro"/>
              <a:ea typeface="Source Code Pro"/>
              <a:cs typeface="Source Code Pro"/>
              <a:sym typeface="Source Code Pro"/>
            </a:endParaRPr>
          </a:p>
          <a:p>
            <a:pPr marL="0" lvl="0" indent="0" algn="l" rtl="0">
              <a:spcBef>
                <a:spcPts val="0"/>
              </a:spcBef>
              <a:spcAft>
                <a:spcPts val="0"/>
              </a:spcAft>
              <a:buNone/>
            </a:pPr>
            <a:r>
              <a:rPr lang="en" sz="1100">
                <a:latin typeface="Source Code Pro"/>
                <a:ea typeface="Source Code Pro"/>
                <a:cs typeface="Source Code Pro"/>
                <a:sym typeface="Source Code Pro"/>
              </a:rPr>
              <a:t>• Geoespaciales.</a:t>
            </a:r>
            <a:endParaRPr sz="1100">
              <a:latin typeface="Source Code Pro"/>
              <a:ea typeface="Source Code Pro"/>
              <a:cs typeface="Source Code Pro"/>
              <a:sym typeface="Source Code Pro"/>
            </a:endParaRPr>
          </a:p>
          <a:p>
            <a:pPr marL="0" lvl="0" indent="0" algn="l" rtl="0">
              <a:spcBef>
                <a:spcPts val="0"/>
              </a:spcBef>
              <a:spcAft>
                <a:spcPts val="0"/>
              </a:spcAft>
              <a:buNone/>
            </a:pPr>
            <a:r>
              <a:rPr lang="en" sz="1100">
                <a:latin typeface="Source Code Pro"/>
                <a:ea typeface="Source Code Pro"/>
                <a:cs typeface="Source Code Pro"/>
                <a:sym typeface="Source Code Pro"/>
              </a:rPr>
              <a:t>• Texto.</a:t>
            </a:r>
            <a:endParaRPr sz="1100">
              <a:latin typeface="Source Code Pro"/>
              <a:ea typeface="Source Code Pro"/>
              <a:cs typeface="Source Code Pro"/>
              <a:sym typeface="Source Code Pro"/>
            </a:endParaRPr>
          </a:p>
          <a:p>
            <a:pPr marL="0" lvl="0" indent="0" algn="l" rtl="0">
              <a:spcBef>
                <a:spcPts val="0"/>
              </a:spcBef>
              <a:spcAft>
                <a:spcPts val="0"/>
              </a:spcAft>
              <a:buNone/>
            </a:pPr>
            <a:r>
              <a:rPr lang="en" sz="1100">
                <a:latin typeface="Source Code Pro"/>
                <a:ea typeface="Source Code Pro"/>
                <a:cs typeface="Source Code Pro"/>
                <a:sym typeface="Source Code Pro"/>
              </a:rPr>
              <a:t>• Hash.</a:t>
            </a:r>
            <a:endParaRPr sz="1100">
              <a:latin typeface="Source Code Pro"/>
              <a:ea typeface="Source Code Pro"/>
              <a:cs typeface="Source Code Pro"/>
              <a:sym typeface="Source Code Pro"/>
            </a:endParaRPr>
          </a:p>
          <a:p>
            <a:pPr marL="0" lvl="0" indent="0" algn="l" rtl="0">
              <a:spcBef>
                <a:spcPts val="0"/>
              </a:spcBef>
              <a:spcAft>
                <a:spcPts val="0"/>
              </a:spcAft>
              <a:buNone/>
            </a:pPr>
            <a:endParaRPr sz="1100">
              <a:latin typeface="Source Code Pro"/>
              <a:ea typeface="Source Code Pro"/>
              <a:cs typeface="Source Code Pro"/>
              <a:sym typeface="Source Code Pro"/>
            </a:endParaRPr>
          </a:p>
          <a:p>
            <a:pPr marL="0" lvl="0" indent="0" algn="l" rtl="0">
              <a:spcBef>
                <a:spcPts val="0"/>
              </a:spcBef>
              <a:spcAft>
                <a:spcPts val="0"/>
              </a:spcAft>
              <a:buNone/>
            </a:pPr>
            <a:r>
              <a:rPr lang="en" sz="1100">
                <a:latin typeface="Source Code Pro"/>
                <a:ea typeface="Source Code Pro"/>
                <a:cs typeface="Source Code Pro"/>
                <a:sym typeface="Source Code Pro"/>
              </a:rPr>
              <a:t>Propiedades de los índices:</a:t>
            </a:r>
            <a:endParaRPr sz="1100">
              <a:latin typeface="Source Code Pro"/>
              <a:ea typeface="Source Code Pro"/>
              <a:cs typeface="Source Code Pro"/>
              <a:sym typeface="Source Code Pro"/>
            </a:endParaRPr>
          </a:p>
          <a:p>
            <a:pPr marL="0" lvl="0" indent="0" algn="l" rtl="0">
              <a:spcBef>
                <a:spcPts val="0"/>
              </a:spcBef>
              <a:spcAft>
                <a:spcPts val="0"/>
              </a:spcAft>
              <a:buNone/>
            </a:pPr>
            <a:r>
              <a:rPr lang="en" sz="1100">
                <a:latin typeface="Source Code Pro"/>
                <a:ea typeface="Source Code Pro"/>
                <a:cs typeface="Source Code Pro"/>
                <a:sym typeface="Source Code Pro"/>
              </a:rPr>
              <a:t>• Únicos.</a:t>
            </a:r>
            <a:endParaRPr sz="1100">
              <a:latin typeface="Source Code Pro"/>
              <a:ea typeface="Source Code Pro"/>
              <a:cs typeface="Source Code Pro"/>
              <a:sym typeface="Source Code Pro"/>
            </a:endParaRPr>
          </a:p>
          <a:p>
            <a:pPr marL="0" lvl="0" indent="0" algn="l" rtl="0">
              <a:spcBef>
                <a:spcPts val="0"/>
              </a:spcBef>
              <a:spcAft>
                <a:spcPts val="0"/>
              </a:spcAft>
              <a:buNone/>
            </a:pPr>
            <a:r>
              <a:rPr lang="en" sz="1100">
                <a:latin typeface="Source Code Pro"/>
                <a:ea typeface="Source Code Pro"/>
                <a:cs typeface="Source Code Pro"/>
                <a:sym typeface="Source Code Pro"/>
              </a:rPr>
              <a:t>• Parciales: solo los que cumplen cierta condición.</a:t>
            </a:r>
            <a:endParaRPr sz="1100">
              <a:latin typeface="Source Code Pro"/>
              <a:ea typeface="Source Code Pro"/>
              <a:cs typeface="Source Code Pro"/>
              <a:sym typeface="Source Code Pro"/>
            </a:endParaRPr>
          </a:p>
          <a:p>
            <a:pPr marL="0" lvl="0" indent="0" algn="l" rtl="0">
              <a:spcBef>
                <a:spcPts val="0"/>
              </a:spcBef>
              <a:spcAft>
                <a:spcPts val="0"/>
              </a:spcAft>
              <a:buNone/>
            </a:pPr>
            <a:r>
              <a:rPr lang="en" sz="1100">
                <a:latin typeface="Source Code Pro"/>
                <a:ea typeface="Source Code Pro"/>
                <a:cs typeface="Source Code Pro"/>
                <a:sym typeface="Source Code Pro"/>
              </a:rPr>
              <a:t>• Dispersos.</a:t>
            </a:r>
            <a:endParaRPr sz="1100">
              <a:latin typeface="Source Code Pro"/>
              <a:ea typeface="Source Code Pro"/>
              <a:cs typeface="Source Code Pro"/>
              <a:sym typeface="Source Code Pro"/>
            </a:endParaRPr>
          </a:p>
          <a:p>
            <a:pPr marL="0" lvl="0" indent="0" algn="l" rtl="0">
              <a:spcBef>
                <a:spcPts val="0"/>
              </a:spcBef>
              <a:spcAft>
                <a:spcPts val="0"/>
              </a:spcAft>
              <a:buNone/>
            </a:pPr>
            <a:r>
              <a:rPr lang="en" sz="1100">
                <a:latin typeface="Source Code Pro"/>
                <a:ea typeface="Source Code Pro"/>
                <a:cs typeface="Source Code Pro"/>
                <a:sym typeface="Source Code Pro"/>
              </a:rPr>
              <a:t>• TTL: Ideal para logs, borra información al tiempo.</a:t>
            </a:r>
            <a:endParaRPr sz="1100">
              <a:latin typeface="Source Code Pro"/>
              <a:ea typeface="Source Code Pro"/>
              <a:cs typeface="Source Code Pro"/>
              <a:sym typeface="Source Code Pro"/>
            </a:endParaRPr>
          </a:p>
          <a:p>
            <a:pPr marL="0" lvl="0" indent="0" algn="l" rtl="0">
              <a:spcBef>
                <a:spcPts val="0"/>
              </a:spcBef>
              <a:spcAft>
                <a:spcPts val="0"/>
              </a:spcAft>
              <a:buNone/>
            </a:pPr>
            <a:endParaRPr sz="1100">
              <a:latin typeface="Source Code Pro"/>
              <a:ea typeface="Source Code Pro"/>
              <a:cs typeface="Source Code Pro"/>
              <a:sym typeface="Source Code Pro"/>
            </a:endParaRPr>
          </a:p>
        </p:txBody>
      </p:sp>
      <p:sp>
        <p:nvSpPr>
          <p:cNvPr id="289" name="Google Shape;289;p50"/>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Indices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Agregaciones</a:t>
            </a:r>
            <a:endParaRPr/>
          </a:p>
        </p:txBody>
      </p:sp>
      <p:sp>
        <p:nvSpPr>
          <p:cNvPr id="295" name="Google Shape;295;p51"/>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Los operadores de agregación procesan registros de datos y responden con los valores obtenidos. Agrupan valores de múltiples documentos y realizan operaciones sobre ellos.</a:t>
            </a:r>
            <a:endParaRPr sz="1400"/>
          </a:p>
          <a:p>
            <a:pPr marL="0" lvl="0" indent="0" algn="l" rtl="0">
              <a:spcBef>
                <a:spcPts val="1600"/>
              </a:spcBef>
              <a:spcAft>
                <a:spcPts val="0"/>
              </a:spcAft>
              <a:buNone/>
            </a:pPr>
            <a:r>
              <a:rPr lang="en" sz="1400"/>
              <a:t>A través de varios pasos los datos son transformados en resultados agregados.</a:t>
            </a:r>
            <a:endParaRPr sz="1400"/>
          </a:p>
          <a:p>
            <a:pPr marL="0" lvl="0" indent="0" algn="l" rtl="0">
              <a:spcBef>
                <a:spcPts val="1600"/>
              </a:spcBef>
              <a:spcAft>
                <a:spcPts val="0"/>
              </a:spcAft>
              <a:buNone/>
            </a:pPr>
            <a:r>
              <a:rPr lang="en" sz="1400"/>
              <a:t>MongoDB también permite el uso de MapReduce para hacer agregación.</a:t>
            </a:r>
            <a:endParaRPr sz="1400"/>
          </a:p>
          <a:p>
            <a:pPr marL="0" lvl="0" indent="0" algn="l" rtl="0">
              <a:spcBef>
                <a:spcPts val="1600"/>
              </a:spcBef>
              <a:spcAft>
                <a:spcPts val="1600"/>
              </a:spcAft>
              <a:buNone/>
            </a:pP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631800"/>
            <a:ext cx="61434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a:t>ACID (SQL) vs BASE (NoSQL)</a:t>
            </a:r>
            <a:endParaRPr sz="4000"/>
          </a:p>
        </p:txBody>
      </p:sp>
      <p:sp>
        <p:nvSpPr>
          <p:cNvPr id="80" name="Google Shape;80;p16"/>
          <p:cNvSpPr txBox="1">
            <a:spLocks noGrp="1"/>
          </p:cNvSpPr>
          <p:nvPr>
            <p:ph type="body" idx="1"/>
          </p:nvPr>
        </p:nvSpPr>
        <p:spPr>
          <a:xfrm>
            <a:off x="1303800" y="1617500"/>
            <a:ext cx="6858000" cy="222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00000"/>
                </a:solidFill>
              </a:rPr>
              <a:t>Basically available</a:t>
            </a:r>
            <a:endParaRPr>
              <a:solidFill>
                <a:srgbClr val="000000"/>
              </a:solidFill>
            </a:endParaRPr>
          </a:p>
          <a:p>
            <a:pPr marL="0" lvl="0" indent="0" algn="l" rtl="0">
              <a:spcBef>
                <a:spcPts val="1600"/>
              </a:spcBef>
              <a:spcAft>
                <a:spcPts val="0"/>
              </a:spcAft>
              <a:buNone/>
            </a:pPr>
            <a:r>
              <a:rPr lang="en">
                <a:solidFill>
                  <a:srgbClr val="000000"/>
                </a:solidFill>
              </a:rPr>
              <a:t>Siempre se obtendrá una respuesta del sistema, aunque sea inconsistente en caso de fallos.</a:t>
            </a:r>
            <a:endParaRPr>
              <a:solidFill>
                <a:srgbClr val="000000"/>
              </a:solidFill>
            </a:endParaRPr>
          </a:p>
          <a:p>
            <a:pPr marL="0" lvl="0" indent="0" algn="l" rtl="0">
              <a:spcBef>
                <a:spcPts val="1600"/>
              </a:spcBef>
              <a:spcAft>
                <a:spcPts val="0"/>
              </a:spcAft>
              <a:buNone/>
            </a:pPr>
            <a:r>
              <a:rPr lang="en" sz="1600" b="1">
                <a:solidFill>
                  <a:srgbClr val="000000"/>
                </a:solidFill>
              </a:rPr>
              <a:t>Soft state</a:t>
            </a:r>
            <a:endParaRPr sz="1600">
              <a:solidFill>
                <a:srgbClr val="000000"/>
              </a:solidFill>
            </a:endParaRPr>
          </a:p>
          <a:p>
            <a:pPr marL="0" lvl="0" indent="0" algn="l" rtl="0">
              <a:spcBef>
                <a:spcPts val="1600"/>
              </a:spcBef>
              <a:spcAft>
                <a:spcPts val="0"/>
              </a:spcAft>
              <a:buNone/>
            </a:pPr>
            <a:r>
              <a:rPr lang="en">
                <a:solidFill>
                  <a:srgbClr val="000000"/>
                </a:solidFill>
              </a:rPr>
              <a:t>Debido a la consistencia débil, el estado del sistema cambia constantemente, aunque no haya entradas nuevas de datos.</a:t>
            </a:r>
            <a:endParaRPr>
              <a:solidFill>
                <a:srgbClr val="000000"/>
              </a:solidFill>
            </a:endParaRPr>
          </a:p>
          <a:p>
            <a:pPr marL="0" lvl="0" indent="0" algn="l" rtl="0">
              <a:spcBef>
                <a:spcPts val="1600"/>
              </a:spcBef>
              <a:spcAft>
                <a:spcPts val="0"/>
              </a:spcAft>
              <a:buNone/>
            </a:pPr>
            <a:r>
              <a:rPr lang="en" sz="1600" b="1">
                <a:solidFill>
                  <a:srgbClr val="000000"/>
                </a:solidFill>
              </a:rPr>
              <a:t>Eventual consistency</a:t>
            </a:r>
            <a:endParaRPr sz="1600">
              <a:solidFill>
                <a:srgbClr val="000000"/>
              </a:solidFill>
            </a:endParaRPr>
          </a:p>
          <a:p>
            <a:pPr marL="0" lvl="0" indent="0" algn="l" rtl="0">
              <a:spcBef>
                <a:spcPts val="1600"/>
              </a:spcBef>
              <a:spcAft>
                <a:spcPts val="0"/>
              </a:spcAft>
              <a:buNone/>
            </a:pPr>
            <a:r>
              <a:rPr lang="en">
                <a:solidFill>
                  <a:srgbClr val="000000"/>
                </a:solidFill>
              </a:rPr>
              <a:t>El sistema eventualmente se volverá consistente cuando se dejen de recibir entradas. Estos datos se propagan a todas partes tarde o temprano.</a:t>
            </a:r>
            <a:endParaRPr>
              <a:solidFill>
                <a:srgbClr val="000000"/>
              </a:solidFill>
            </a:endParaRPr>
          </a:p>
          <a:p>
            <a:pPr marL="0" lvl="0" indent="0" algn="l" rtl="0">
              <a:spcBef>
                <a:spcPts val="1600"/>
              </a:spcBef>
              <a:spcAft>
                <a:spcPts val="160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Agregaciones</a:t>
            </a:r>
            <a:endParaRPr sz="2000"/>
          </a:p>
        </p:txBody>
      </p:sp>
      <p:graphicFrame>
        <p:nvGraphicFramePr>
          <p:cNvPr id="301" name="Google Shape;301;p52"/>
          <p:cNvGraphicFramePr/>
          <p:nvPr/>
        </p:nvGraphicFramePr>
        <p:xfrm>
          <a:off x="1235200" y="1794413"/>
          <a:ext cx="3000000" cy="3000000"/>
        </p:xfrm>
        <a:graphic>
          <a:graphicData uri="http://schemas.openxmlformats.org/drawingml/2006/table">
            <a:tbl>
              <a:tblPr>
                <a:noFill/>
                <a:tableStyleId>{B40FE6D7-9ABE-445C-AFD0-CF0946035CE3}</a:tableStyleId>
              </a:tblPr>
              <a:tblGrid>
                <a:gridCol w="2109100">
                  <a:extLst>
                    <a:ext uri="{9D8B030D-6E8A-4147-A177-3AD203B41FA5}">
                      <a16:colId xmlns:a16="http://schemas.microsoft.com/office/drawing/2014/main" val="20000"/>
                    </a:ext>
                  </a:extLst>
                </a:gridCol>
                <a:gridCol w="4564500">
                  <a:extLst>
                    <a:ext uri="{9D8B030D-6E8A-4147-A177-3AD203B41FA5}">
                      <a16:colId xmlns:a16="http://schemas.microsoft.com/office/drawing/2014/main" val="20001"/>
                    </a:ext>
                  </a:extLst>
                </a:gridCol>
              </a:tblGrid>
              <a:tr h="323925">
                <a:tc>
                  <a:txBody>
                    <a:bodyPr/>
                    <a:lstStyle/>
                    <a:p>
                      <a:pPr marL="0" lvl="0" indent="0" algn="l" rtl="0">
                        <a:spcBef>
                          <a:spcPts val="0"/>
                        </a:spcBef>
                        <a:spcAft>
                          <a:spcPts val="0"/>
                        </a:spcAft>
                        <a:buNone/>
                      </a:pPr>
                      <a:r>
                        <a:rPr lang="en" sz="900">
                          <a:solidFill>
                            <a:schemeClr val="lt1"/>
                          </a:solidFill>
                        </a:rPr>
                        <a:t>Nombre</a:t>
                      </a:r>
                      <a:endParaRPr sz="900">
                        <a:solidFill>
                          <a:schemeClr val="lt1"/>
                        </a:solidFill>
                      </a:endParaRPr>
                    </a:p>
                  </a:txBody>
                  <a:tcPr marL="91425" marR="91425" marT="91425" marB="91425">
                    <a:solidFill>
                      <a:schemeClr val="lt2"/>
                    </a:solidFill>
                  </a:tcPr>
                </a:tc>
                <a:tc>
                  <a:txBody>
                    <a:bodyPr/>
                    <a:lstStyle/>
                    <a:p>
                      <a:pPr marL="0" lvl="0" indent="0" algn="l" rtl="0">
                        <a:spcBef>
                          <a:spcPts val="0"/>
                        </a:spcBef>
                        <a:spcAft>
                          <a:spcPts val="0"/>
                        </a:spcAft>
                        <a:buNone/>
                      </a:pPr>
                      <a:r>
                        <a:rPr lang="en" sz="900">
                          <a:solidFill>
                            <a:schemeClr val="lt1"/>
                          </a:solidFill>
                        </a:rPr>
                        <a:t>Descripción</a:t>
                      </a:r>
                      <a:endParaRPr sz="900">
                        <a:solidFill>
                          <a:schemeClr val="lt1"/>
                        </a:solidFill>
                      </a:endParaRPr>
                    </a:p>
                  </a:txBody>
                  <a:tcPr marL="91425" marR="91425" marT="91425" marB="91425">
                    <a:solidFill>
                      <a:schemeClr val="lt2"/>
                    </a:solidFill>
                  </a:tcPr>
                </a:tc>
                <a:extLst>
                  <a:ext uri="{0D108BD9-81ED-4DB2-BD59-A6C34878D82A}">
                    <a16:rowId xmlns:a16="http://schemas.microsoft.com/office/drawing/2014/main" val="10000"/>
                  </a:ext>
                </a:extLst>
              </a:tr>
              <a:tr h="323925">
                <a:tc>
                  <a:txBody>
                    <a:bodyPr/>
                    <a:lstStyle/>
                    <a:p>
                      <a:pPr marL="0" lvl="0" indent="0" algn="l" rtl="0">
                        <a:spcBef>
                          <a:spcPts val="0"/>
                        </a:spcBef>
                        <a:spcAft>
                          <a:spcPts val="0"/>
                        </a:spcAft>
                        <a:buNone/>
                      </a:pPr>
                      <a:r>
                        <a:rPr lang="en" sz="900">
                          <a:latin typeface="Source Code Pro"/>
                          <a:ea typeface="Source Code Pro"/>
                          <a:cs typeface="Source Code Pro"/>
                          <a:sym typeface="Source Code Pro"/>
                        </a:rPr>
                        <a:t>db.collection.aggregate()</a:t>
                      </a:r>
                      <a:endParaRPr sz="900">
                        <a:latin typeface="Source Code Pro"/>
                        <a:ea typeface="Source Code Pro"/>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en" sz="900">
                          <a:latin typeface="Source Code Pro"/>
                          <a:ea typeface="Source Code Pro"/>
                          <a:cs typeface="Source Code Pro"/>
                          <a:sym typeface="Source Code Pro"/>
                        </a:rPr>
                        <a:t>Proporciona acceso a la pipeline de agregación.</a:t>
                      </a:r>
                      <a:endParaRPr sz="900">
                        <a:latin typeface="Source Code Pro"/>
                        <a:ea typeface="Source Code Pro"/>
                        <a:cs typeface="Source Code Pro"/>
                        <a:sym typeface="Source Code Pro"/>
                      </a:endParaRPr>
                    </a:p>
                  </a:txBody>
                  <a:tcPr marL="91425" marR="91425" marT="91425" marB="91425"/>
                </a:tc>
                <a:extLst>
                  <a:ext uri="{0D108BD9-81ED-4DB2-BD59-A6C34878D82A}">
                    <a16:rowId xmlns:a16="http://schemas.microsoft.com/office/drawing/2014/main" val="10001"/>
                  </a:ext>
                </a:extLst>
              </a:tr>
              <a:tr h="323925">
                <a:tc>
                  <a:txBody>
                    <a:bodyPr/>
                    <a:lstStyle/>
                    <a:p>
                      <a:pPr marL="0" lvl="0" indent="0" algn="l" rtl="0">
                        <a:spcBef>
                          <a:spcPts val="0"/>
                        </a:spcBef>
                        <a:spcAft>
                          <a:spcPts val="0"/>
                        </a:spcAft>
                        <a:buNone/>
                      </a:pPr>
                      <a:r>
                        <a:rPr lang="en" sz="900">
                          <a:latin typeface="Source Code Pro"/>
                          <a:ea typeface="Source Code Pro"/>
                          <a:cs typeface="Source Code Pro"/>
                          <a:sym typeface="Source Code Pro"/>
                        </a:rPr>
                        <a:t>db.collection.group()</a:t>
                      </a:r>
                      <a:endParaRPr sz="900">
                        <a:latin typeface="Source Code Pro"/>
                        <a:ea typeface="Source Code Pro"/>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en" sz="900">
                          <a:latin typeface="Source Code Pro"/>
                          <a:ea typeface="Source Code Pro"/>
                          <a:cs typeface="Source Code Pro"/>
                          <a:sym typeface="Source Code Pro"/>
                        </a:rPr>
                        <a:t>Agrupa documentos en una colección mediante una clave especificada y realiza un agregación simple. =&gt; </a:t>
                      </a:r>
                      <a:r>
                        <a:rPr lang="en" sz="900" b="1">
                          <a:latin typeface="Source Code Pro"/>
                          <a:ea typeface="Source Code Pro"/>
                          <a:cs typeface="Source Code Pro"/>
                          <a:sym typeface="Source Code Pro"/>
                        </a:rPr>
                        <a:t>Usar aggregate() con opción group</a:t>
                      </a:r>
                      <a:endParaRPr sz="900" b="1">
                        <a:latin typeface="Source Code Pro"/>
                        <a:ea typeface="Source Code Pro"/>
                        <a:cs typeface="Source Code Pro"/>
                        <a:sym typeface="Source Code Pro"/>
                      </a:endParaRPr>
                    </a:p>
                  </a:txBody>
                  <a:tcPr marL="91425" marR="91425" marT="91425" marB="91425"/>
                </a:tc>
                <a:extLst>
                  <a:ext uri="{0D108BD9-81ED-4DB2-BD59-A6C34878D82A}">
                    <a16:rowId xmlns:a16="http://schemas.microsoft.com/office/drawing/2014/main" val="10002"/>
                  </a:ext>
                </a:extLst>
              </a:tr>
              <a:tr h="323925">
                <a:tc>
                  <a:txBody>
                    <a:bodyPr/>
                    <a:lstStyle/>
                    <a:p>
                      <a:pPr marL="0" lvl="0" indent="0" algn="l" rtl="0">
                        <a:spcBef>
                          <a:spcPts val="0"/>
                        </a:spcBef>
                        <a:spcAft>
                          <a:spcPts val="0"/>
                        </a:spcAft>
                        <a:buNone/>
                      </a:pPr>
                      <a:r>
                        <a:rPr lang="en" sz="900">
                          <a:latin typeface="Source Code Pro"/>
                          <a:ea typeface="Source Code Pro"/>
                          <a:cs typeface="Source Code Pro"/>
                          <a:sym typeface="Source Code Pro"/>
                        </a:rPr>
                        <a:t>db.collection.mapReduce()</a:t>
                      </a:r>
                      <a:endParaRPr sz="900">
                        <a:latin typeface="Source Code Pro"/>
                        <a:ea typeface="Source Code Pro"/>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en" sz="900">
                          <a:latin typeface="Source Code Pro"/>
                          <a:ea typeface="Source Code Pro"/>
                          <a:cs typeface="Source Code Pro"/>
                          <a:sym typeface="Source Code Pro"/>
                        </a:rPr>
                        <a:t>Realiza agregación MapReduce para conjuntos de datos extensos.</a:t>
                      </a:r>
                      <a:endParaRPr sz="900">
                        <a:latin typeface="Source Code Pro"/>
                        <a:ea typeface="Source Code Pro"/>
                        <a:cs typeface="Source Code Pro"/>
                        <a:sym typeface="Source Code Pro"/>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5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Agregaciones</a:t>
            </a:r>
            <a:endParaRPr/>
          </a:p>
          <a:p>
            <a:pPr marL="0" lvl="0" indent="0" algn="l" rtl="0">
              <a:spcBef>
                <a:spcPts val="0"/>
              </a:spcBef>
              <a:spcAft>
                <a:spcPts val="0"/>
              </a:spcAft>
              <a:buNone/>
            </a:pPr>
            <a:r>
              <a:rPr lang="en" sz="2000"/>
              <a:t>Tabla de equivalencias</a:t>
            </a:r>
            <a:endParaRPr sz="2000"/>
          </a:p>
        </p:txBody>
      </p:sp>
      <p:graphicFrame>
        <p:nvGraphicFramePr>
          <p:cNvPr id="307" name="Google Shape;307;p53"/>
          <p:cNvGraphicFramePr/>
          <p:nvPr/>
        </p:nvGraphicFramePr>
        <p:xfrm>
          <a:off x="2560813" y="1432013"/>
          <a:ext cx="3000000" cy="3000000"/>
        </p:xfrm>
        <a:graphic>
          <a:graphicData uri="http://schemas.openxmlformats.org/drawingml/2006/table">
            <a:tbl>
              <a:tblPr>
                <a:noFill/>
                <a:tableStyleId>{B40FE6D7-9ABE-445C-AFD0-CF0946035CE3}</a:tableStyleId>
              </a:tblPr>
              <a:tblGrid>
                <a:gridCol w="2109100">
                  <a:extLst>
                    <a:ext uri="{9D8B030D-6E8A-4147-A177-3AD203B41FA5}">
                      <a16:colId xmlns:a16="http://schemas.microsoft.com/office/drawing/2014/main" val="20000"/>
                    </a:ext>
                  </a:extLst>
                </a:gridCol>
                <a:gridCol w="1913275">
                  <a:extLst>
                    <a:ext uri="{9D8B030D-6E8A-4147-A177-3AD203B41FA5}">
                      <a16:colId xmlns:a16="http://schemas.microsoft.com/office/drawing/2014/main" val="20001"/>
                    </a:ext>
                  </a:extLst>
                </a:gridCol>
              </a:tblGrid>
              <a:tr h="323925">
                <a:tc>
                  <a:txBody>
                    <a:bodyPr/>
                    <a:lstStyle/>
                    <a:p>
                      <a:pPr marL="0" lvl="0" indent="0" algn="l" rtl="0">
                        <a:spcBef>
                          <a:spcPts val="0"/>
                        </a:spcBef>
                        <a:spcAft>
                          <a:spcPts val="0"/>
                        </a:spcAft>
                        <a:buNone/>
                      </a:pPr>
                      <a:r>
                        <a:rPr lang="en" sz="900">
                          <a:solidFill>
                            <a:schemeClr val="lt1"/>
                          </a:solidFill>
                        </a:rPr>
                        <a:t>SQL</a:t>
                      </a:r>
                      <a:endParaRPr sz="900">
                        <a:solidFill>
                          <a:schemeClr val="lt1"/>
                        </a:solidFill>
                      </a:endParaRPr>
                    </a:p>
                  </a:txBody>
                  <a:tcPr marL="91425" marR="91425" marT="91425" marB="91425">
                    <a:solidFill>
                      <a:schemeClr val="lt2"/>
                    </a:solidFill>
                  </a:tcPr>
                </a:tc>
                <a:tc>
                  <a:txBody>
                    <a:bodyPr/>
                    <a:lstStyle/>
                    <a:p>
                      <a:pPr marL="0" lvl="0" indent="0" algn="l" rtl="0">
                        <a:spcBef>
                          <a:spcPts val="0"/>
                        </a:spcBef>
                        <a:spcAft>
                          <a:spcPts val="0"/>
                        </a:spcAft>
                        <a:buNone/>
                      </a:pPr>
                      <a:r>
                        <a:rPr lang="en" sz="900">
                          <a:solidFill>
                            <a:schemeClr val="lt1"/>
                          </a:solidFill>
                        </a:rPr>
                        <a:t>MongoDB</a:t>
                      </a:r>
                      <a:endParaRPr sz="900">
                        <a:solidFill>
                          <a:schemeClr val="lt1"/>
                        </a:solidFill>
                      </a:endParaRPr>
                    </a:p>
                  </a:txBody>
                  <a:tcPr marL="91425" marR="91425" marT="91425" marB="91425">
                    <a:solidFill>
                      <a:schemeClr val="lt2"/>
                    </a:solidFill>
                  </a:tcPr>
                </a:tc>
                <a:extLst>
                  <a:ext uri="{0D108BD9-81ED-4DB2-BD59-A6C34878D82A}">
                    <a16:rowId xmlns:a16="http://schemas.microsoft.com/office/drawing/2014/main" val="10000"/>
                  </a:ext>
                </a:extLst>
              </a:tr>
              <a:tr h="323925">
                <a:tc>
                  <a:txBody>
                    <a:bodyPr/>
                    <a:lstStyle/>
                    <a:p>
                      <a:pPr marL="0" lvl="0" indent="0" algn="l" rtl="0">
                        <a:spcBef>
                          <a:spcPts val="0"/>
                        </a:spcBef>
                        <a:spcAft>
                          <a:spcPts val="0"/>
                        </a:spcAft>
                        <a:buNone/>
                      </a:pPr>
                      <a:r>
                        <a:rPr lang="en" sz="900">
                          <a:latin typeface="Source Code Pro"/>
                          <a:ea typeface="Source Code Pro"/>
                          <a:cs typeface="Source Code Pro"/>
                          <a:sym typeface="Source Code Pro"/>
                        </a:rPr>
                        <a:t>WHERE</a:t>
                      </a:r>
                      <a:endParaRPr sz="900">
                        <a:latin typeface="Source Code Pro"/>
                        <a:ea typeface="Source Code Pro"/>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en" sz="900">
                          <a:latin typeface="Source Code Pro"/>
                          <a:ea typeface="Source Code Pro"/>
                          <a:cs typeface="Source Code Pro"/>
                          <a:sym typeface="Source Code Pro"/>
                        </a:rPr>
                        <a:t>$match</a:t>
                      </a:r>
                      <a:endParaRPr sz="900">
                        <a:latin typeface="Source Code Pro"/>
                        <a:ea typeface="Source Code Pro"/>
                        <a:cs typeface="Source Code Pro"/>
                        <a:sym typeface="Source Code Pro"/>
                      </a:endParaRPr>
                    </a:p>
                  </a:txBody>
                  <a:tcPr marL="91425" marR="91425" marT="91425" marB="91425"/>
                </a:tc>
                <a:extLst>
                  <a:ext uri="{0D108BD9-81ED-4DB2-BD59-A6C34878D82A}">
                    <a16:rowId xmlns:a16="http://schemas.microsoft.com/office/drawing/2014/main" val="10001"/>
                  </a:ext>
                </a:extLst>
              </a:tr>
              <a:tr h="323925">
                <a:tc>
                  <a:txBody>
                    <a:bodyPr/>
                    <a:lstStyle/>
                    <a:p>
                      <a:pPr marL="0" lvl="0" indent="0" algn="l" rtl="0">
                        <a:spcBef>
                          <a:spcPts val="0"/>
                        </a:spcBef>
                        <a:spcAft>
                          <a:spcPts val="0"/>
                        </a:spcAft>
                        <a:buNone/>
                      </a:pPr>
                      <a:r>
                        <a:rPr lang="en" sz="900">
                          <a:latin typeface="Source Code Pro"/>
                          <a:ea typeface="Source Code Pro"/>
                          <a:cs typeface="Source Code Pro"/>
                          <a:sym typeface="Source Code Pro"/>
                        </a:rPr>
                        <a:t>GROUP BY</a:t>
                      </a:r>
                      <a:endParaRPr sz="900">
                        <a:latin typeface="Source Code Pro"/>
                        <a:ea typeface="Source Code Pro"/>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en" sz="900">
                          <a:latin typeface="Source Code Pro"/>
                          <a:ea typeface="Source Code Pro"/>
                          <a:cs typeface="Source Code Pro"/>
                          <a:sym typeface="Source Code Pro"/>
                        </a:rPr>
                        <a:t>$group</a:t>
                      </a:r>
                      <a:endParaRPr sz="900">
                        <a:latin typeface="Source Code Pro"/>
                        <a:ea typeface="Source Code Pro"/>
                        <a:cs typeface="Source Code Pro"/>
                        <a:sym typeface="Source Code Pro"/>
                      </a:endParaRPr>
                    </a:p>
                  </a:txBody>
                  <a:tcPr marL="91425" marR="91425" marT="91425" marB="91425"/>
                </a:tc>
                <a:extLst>
                  <a:ext uri="{0D108BD9-81ED-4DB2-BD59-A6C34878D82A}">
                    <a16:rowId xmlns:a16="http://schemas.microsoft.com/office/drawing/2014/main" val="10002"/>
                  </a:ext>
                </a:extLst>
              </a:tr>
              <a:tr h="323925">
                <a:tc>
                  <a:txBody>
                    <a:bodyPr/>
                    <a:lstStyle/>
                    <a:p>
                      <a:pPr marL="0" lvl="0" indent="0" algn="l" rtl="0">
                        <a:spcBef>
                          <a:spcPts val="0"/>
                        </a:spcBef>
                        <a:spcAft>
                          <a:spcPts val="0"/>
                        </a:spcAft>
                        <a:buNone/>
                      </a:pPr>
                      <a:r>
                        <a:rPr lang="en" sz="900">
                          <a:latin typeface="Source Code Pro"/>
                          <a:ea typeface="Source Code Pro"/>
                          <a:cs typeface="Source Code Pro"/>
                          <a:sym typeface="Source Code Pro"/>
                        </a:rPr>
                        <a:t>HAVING</a:t>
                      </a:r>
                      <a:endParaRPr sz="900">
                        <a:latin typeface="Source Code Pro"/>
                        <a:ea typeface="Source Code Pro"/>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en" sz="900">
                          <a:latin typeface="Source Code Pro"/>
                          <a:ea typeface="Source Code Pro"/>
                          <a:cs typeface="Source Code Pro"/>
                          <a:sym typeface="Source Code Pro"/>
                        </a:rPr>
                        <a:t>$match</a:t>
                      </a:r>
                      <a:endParaRPr sz="900">
                        <a:latin typeface="Source Code Pro"/>
                        <a:ea typeface="Source Code Pro"/>
                        <a:cs typeface="Source Code Pro"/>
                        <a:sym typeface="Source Code Pro"/>
                      </a:endParaRPr>
                    </a:p>
                  </a:txBody>
                  <a:tcPr marL="91425" marR="91425" marT="91425" marB="91425"/>
                </a:tc>
                <a:extLst>
                  <a:ext uri="{0D108BD9-81ED-4DB2-BD59-A6C34878D82A}">
                    <a16:rowId xmlns:a16="http://schemas.microsoft.com/office/drawing/2014/main" val="10003"/>
                  </a:ext>
                </a:extLst>
              </a:tr>
              <a:tr h="323925">
                <a:tc>
                  <a:txBody>
                    <a:bodyPr/>
                    <a:lstStyle/>
                    <a:p>
                      <a:pPr marL="0" lvl="0" indent="0" algn="l" rtl="0">
                        <a:spcBef>
                          <a:spcPts val="0"/>
                        </a:spcBef>
                        <a:spcAft>
                          <a:spcPts val="0"/>
                        </a:spcAft>
                        <a:buNone/>
                      </a:pPr>
                      <a:r>
                        <a:rPr lang="en" sz="900">
                          <a:latin typeface="Source Code Pro"/>
                          <a:ea typeface="Source Code Pro"/>
                          <a:cs typeface="Source Code Pro"/>
                          <a:sym typeface="Source Code Pro"/>
                        </a:rPr>
                        <a:t>SELECT</a:t>
                      </a:r>
                      <a:endParaRPr sz="900">
                        <a:latin typeface="Source Code Pro"/>
                        <a:ea typeface="Source Code Pro"/>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en" sz="900">
                          <a:latin typeface="Source Code Pro"/>
                          <a:ea typeface="Source Code Pro"/>
                          <a:cs typeface="Source Code Pro"/>
                          <a:sym typeface="Source Code Pro"/>
                        </a:rPr>
                        <a:t>$project</a:t>
                      </a:r>
                      <a:endParaRPr sz="900">
                        <a:latin typeface="Source Code Pro"/>
                        <a:ea typeface="Source Code Pro"/>
                        <a:cs typeface="Source Code Pro"/>
                        <a:sym typeface="Source Code Pro"/>
                      </a:endParaRPr>
                    </a:p>
                  </a:txBody>
                  <a:tcPr marL="91425" marR="91425" marT="91425" marB="91425"/>
                </a:tc>
                <a:extLst>
                  <a:ext uri="{0D108BD9-81ED-4DB2-BD59-A6C34878D82A}">
                    <a16:rowId xmlns:a16="http://schemas.microsoft.com/office/drawing/2014/main" val="10004"/>
                  </a:ext>
                </a:extLst>
              </a:tr>
              <a:tr h="323925">
                <a:tc>
                  <a:txBody>
                    <a:bodyPr/>
                    <a:lstStyle/>
                    <a:p>
                      <a:pPr marL="0" lvl="0" indent="0" algn="l" rtl="0">
                        <a:spcBef>
                          <a:spcPts val="0"/>
                        </a:spcBef>
                        <a:spcAft>
                          <a:spcPts val="0"/>
                        </a:spcAft>
                        <a:buNone/>
                      </a:pPr>
                      <a:r>
                        <a:rPr lang="en" sz="900">
                          <a:latin typeface="Source Code Pro"/>
                          <a:ea typeface="Source Code Pro"/>
                          <a:cs typeface="Source Code Pro"/>
                          <a:sym typeface="Source Code Pro"/>
                        </a:rPr>
                        <a:t>ORDER BY</a:t>
                      </a:r>
                      <a:endParaRPr sz="900">
                        <a:latin typeface="Source Code Pro"/>
                        <a:ea typeface="Source Code Pro"/>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en" sz="900">
                          <a:latin typeface="Source Code Pro"/>
                          <a:ea typeface="Source Code Pro"/>
                          <a:cs typeface="Source Code Pro"/>
                          <a:sym typeface="Source Code Pro"/>
                        </a:rPr>
                        <a:t>$sort</a:t>
                      </a:r>
                      <a:endParaRPr sz="900">
                        <a:latin typeface="Source Code Pro"/>
                        <a:ea typeface="Source Code Pro"/>
                        <a:cs typeface="Source Code Pro"/>
                        <a:sym typeface="Source Code Pro"/>
                      </a:endParaRPr>
                    </a:p>
                  </a:txBody>
                  <a:tcPr marL="91425" marR="91425" marT="91425" marB="91425"/>
                </a:tc>
                <a:extLst>
                  <a:ext uri="{0D108BD9-81ED-4DB2-BD59-A6C34878D82A}">
                    <a16:rowId xmlns:a16="http://schemas.microsoft.com/office/drawing/2014/main" val="10005"/>
                  </a:ext>
                </a:extLst>
              </a:tr>
              <a:tr h="323925">
                <a:tc>
                  <a:txBody>
                    <a:bodyPr/>
                    <a:lstStyle/>
                    <a:p>
                      <a:pPr marL="0" lvl="0" indent="0" algn="l" rtl="0">
                        <a:spcBef>
                          <a:spcPts val="0"/>
                        </a:spcBef>
                        <a:spcAft>
                          <a:spcPts val="0"/>
                        </a:spcAft>
                        <a:buNone/>
                      </a:pPr>
                      <a:r>
                        <a:rPr lang="en" sz="900">
                          <a:latin typeface="Source Code Pro"/>
                          <a:ea typeface="Source Code Pro"/>
                          <a:cs typeface="Source Code Pro"/>
                          <a:sym typeface="Source Code Pro"/>
                        </a:rPr>
                        <a:t>LIMIT</a:t>
                      </a:r>
                      <a:endParaRPr sz="900">
                        <a:latin typeface="Source Code Pro"/>
                        <a:ea typeface="Source Code Pro"/>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en" sz="900">
                          <a:latin typeface="Source Code Pro"/>
                          <a:ea typeface="Source Code Pro"/>
                          <a:cs typeface="Source Code Pro"/>
                          <a:sym typeface="Source Code Pro"/>
                        </a:rPr>
                        <a:t>$limit</a:t>
                      </a:r>
                      <a:endParaRPr sz="900">
                        <a:latin typeface="Source Code Pro"/>
                        <a:ea typeface="Source Code Pro"/>
                        <a:cs typeface="Source Code Pro"/>
                        <a:sym typeface="Source Code Pro"/>
                      </a:endParaRPr>
                    </a:p>
                  </a:txBody>
                  <a:tcPr marL="91425" marR="91425" marT="91425" marB="91425"/>
                </a:tc>
                <a:extLst>
                  <a:ext uri="{0D108BD9-81ED-4DB2-BD59-A6C34878D82A}">
                    <a16:rowId xmlns:a16="http://schemas.microsoft.com/office/drawing/2014/main" val="10006"/>
                  </a:ext>
                </a:extLst>
              </a:tr>
              <a:tr h="323925">
                <a:tc>
                  <a:txBody>
                    <a:bodyPr/>
                    <a:lstStyle/>
                    <a:p>
                      <a:pPr marL="0" lvl="0" indent="0" algn="l" rtl="0">
                        <a:spcBef>
                          <a:spcPts val="0"/>
                        </a:spcBef>
                        <a:spcAft>
                          <a:spcPts val="0"/>
                        </a:spcAft>
                        <a:buNone/>
                      </a:pPr>
                      <a:r>
                        <a:rPr lang="en" sz="900">
                          <a:latin typeface="Source Code Pro"/>
                          <a:ea typeface="Source Code Pro"/>
                          <a:cs typeface="Source Code Pro"/>
                          <a:sym typeface="Source Code Pro"/>
                        </a:rPr>
                        <a:t>SUM</a:t>
                      </a:r>
                      <a:endParaRPr sz="900">
                        <a:latin typeface="Source Code Pro"/>
                        <a:ea typeface="Source Code Pro"/>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en" sz="900">
                          <a:latin typeface="Source Code Pro"/>
                          <a:ea typeface="Source Code Pro"/>
                          <a:cs typeface="Source Code Pro"/>
                          <a:sym typeface="Source Code Pro"/>
                        </a:rPr>
                        <a:t>$sum</a:t>
                      </a:r>
                      <a:endParaRPr sz="900">
                        <a:latin typeface="Source Code Pro"/>
                        <a:ea typeface="Source Code Pro"/>
                        <a:cs typeface="Source Code Pro"/>
                        <a:sym typeface="Source Code Pro"/>
                      </a:endParaRPr>
                    </a:p>
                  </a:txBody>
                  <a:tcPr marL="91425" marR="91425" marT="91425" marB="91425"/>
                </a:tc>
                <a:extLst>
                  <a:ext uri="{0D108BD9-81ED-4DB2-BD59-A6C34878D82A}">
                    <a16:rowId xmlns:a16="http://schemas.microsoft.com/office/drawing/2014/main" val="10007"/>
                  </a:ext>
                </a:extLst>
              </a:tr>
              <a:tr h="323925">
                <a:tc>
                  <a:txBody>
                    <a:bodyPr/>
                    <a:lstStyle/>
                    <a:p>
                      <a:pPr marL="0" lvl="0" indent="0" algn="l" rtl="0">
                        <a:spcBef>
                          <a:spcPts val="0"/>
                        </a:spcBef>
                        <a:spcAft>
                          <a:spcPts val="0"/>
                        </a:spcAft>
                        <a:buNone/>
                      </a:pPr>
                      <a:r>
                        <a:rPr lang="en" sz="900">
                          <a:latin typeface="Source Code Pro"/>
                          <a:ea typeface="Source Code Pro"/>
                          <a:cs typeface="Source Code Pro"/>
                          <a:sym typeface="Source Code Pro"/>
                        </a:rPr>
                        <a:t>COUNT()</a:t>
                      </a:r>
                      <a:endParaRPr sz="900">
                        <a:latin typeface="Source Code Pro"/>
                        <a:ea typeface="Source Code Pro"/>
                        <a:cs typeface="Source Code Pro"/>
                        <a:sym typeface="Source Code Pro"/>
                      </a:endParaRPr>
                    </a:p>
                  </a:txBody>
                  <a:tcPr marL="91425" marR="91425" marT="91425" marB="91425"/>
                </a:tc>
                <a:tc>
                  <a:txBody>
                    <a:bodyPr/>
                    <a:lstStyle/>
                    <a:p>
                      <a:pPr marL="0" lvl="0" indent="0" algn="l" rtl="0">
                        <a:spcBef>
                          <a:spcPts val="0"/>
                        </a:spcBef>
                        <a:spcAft>
                          <a:spcPts val="0"/>
                        </a:spcAft>
                        <a:buNone/>
                      </a:pPr>
                      <a:r>
                        <a:rPr lang="en" sz="900">
                          <a:latin typeface="Source Code Pro"/>
                          <a:ea typeface="Source Code Pro"/>
                          <a:cs typeface="Source Code Pro"/>
                          <a:sym typeface="Source Code Pro"/>
                        </a:rPr>
                        <a:t>db.records.count()</a:t>
                      </a:r>
                      <a:endParaRPr sz="900">
                        <a:latin typeface="Source Code Pro"/>
                        <a:ea typeface="Source Code Pro"/>
                        <a:cs typeface="Source Code Pro"/>
                        <a:sym typeface="Source Code Pro"/>
                      </a:endParaRPr>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Agregaciones (Ejemplo)</a:t>
            </a:r>
            <a:endParaRPr sz="2000"/>
          </a:p>
        </p:txBody>
      </p:sp>
      <p:sp>
        <p:nvSpPr>
          <p:cNvPr id="313" name="Google Shape;313;p54"/>
          <p:cNvSpPr txBox="1"/>
          <p:nvPr/>
        </p:nvSpPr>
        <p:spPr>
          <a:xfrm>
            <a:off x="1053000" y="1551300"/>
            <a:ext cx="7038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a:latin typeface="Source Code Pro"/>
                <a:ea typeface="Source Code Pro"/>
                <a:cs typeface="Source Code Pro"/>
                <a:sym typeface="Source Code Pro"/>
              </a:rPr>
              <a:t>db.article.aggregate( </a:t>
            </a:r>
            <a:endParaRPr sz="2500">
              <a:latin typeface="Source Code Pro"/>
              <a:ea typeface="Source Code Pro"/>
              <a:cs typeface="Source Code Pro"/>
              <a:sym typeface="Source Code Pro"/>
            </a:endParaRPr>
          </a:p>
          <a:p>
            <a:pPr marL="0" lvl="0" indent="457200" algn="l" rtl="0">
              <a:spcBef>
                <a:spcPts val="0"/>
              </a:spcBef>
              <a:spcAft>
                <a:spcPts val="0"/>
              </a:spcAft>
              <a:buNone/>
            </a:pPr>
            <a:r>
              <a:rPr lang="en" sz="2500">
                <a:latin typeface="Source Code Pro"/>
                <a:ea typeface="Source Code Pro"/>
                <a:cs typeface="Source Code Pro"/>
                <a:sym typeface="Source Code Pro"/>
              </a:rPr>
              <a:t>{</a:t>
            </a:r>
            <a:r>
              <a:rPr lang="en" sz="2500" b="1">
                <a:latin typeface="Source Code Pro"/>
                <a:ea typeface="Source Code Pro"/>
                <a:cs typeface="Source Code Pro"/>
                <a:sym typeface="Source Code Pro"/>
              </a:rPr>
              <a:t>$group</a:t>
            </a:r>
            <a:r>
              <a:rPr lang="en" sz="2500">
                <a:latin typeface="Source Code Pro"/>
                <a:ea typeface="Source Code Pro"/>
                <a:cs typeface="Source Code Pro"/>
                <a:sym typeface="Source Code Pro"/>
              </a:rPr>
              <a:t>: {</a:t>
            </a:r>
            <a:endParaRPr sz="2500">
              <a:latin typeface="Source Code Pro"/>
              <a:ea typeface="Source Code Pro"/>
              <a:cs typeface="Source Code Pro"/>
              <a:sym typeface="Source Code Pro"/>
            </a:endParaRPr>
          </a:p>
          <a:p>
            <a:pPr marL="457200" lvl="0" indent="457200" algn="l" rtl="0">
              <a:spcBef>
                <a:spcPts val="0"/>
              </a:spcBef>
              <a:spcAft>
                <a:spcPts val="0"/>
              </a:spcAft>
              <a:buNone/>
            </a:pPr>
            <a:r>
              <a:rPr lang="en" sz="2500">
                <a:latin typeface="Source Code Pro"/>
                <a:ea typeface="Source Code Pro"/>
                <a:cs typeface="Source Code Pro"/>
                <a:sym typeface="Source Code Pro"/>
              </a:rPr>
              <a:t>_id : "$author",</a:t>
            </a:r>
            <a:endParaRPr sz="2500">
              <a:latin typeface="Source Code Pro"/>
              <a:ea typeface="Source Code Pro"/>
              <a:cs typeface="Source Code Pro"/>
              <a:sym typeface="Source Code Pro"/>
            </a:endParaRPr>
          </a:p>
          <a:p>
            <a:pPr marL="914400" lvl="0" indent="0" algn="l" rtl="0">
              <a:spcBef>
                <a:spcPts val="0"/>
              </a:spcBef>
              <a:spcAft>
                <a:spcPts val="0"/>
              </a:spcAft>
              <a:buNone/>
            </a:pPr>
            <a:r>
              <a:rPr lang="en" sz="2500">
                <a:latin typeface="Source Code Pro"/>
                <a:ea typeface="Source Code Pro"/>
                <a:cs typeface="Source Code Pro"/>
                <a:sym typeface="Source Code Pro"/>
              </a:rPr>
              <a:t>viewsPerAuthor : </a:t>
            </a:r>
            <a:endParaRPr sz="2500">
              <a:latin typeface="Source Code Pro"/>
              <a:ea typeface="Source Code Pro"/>
              <a:cs typeface="Source Code Pro"/>
              <a:sym typeface="Source Code Pro"/>
            </a:endParaRPr>
          </a:p>
          <a:p>
            <a:pPr marL="914400" lvl="0" indent="0" algn="l" rtl="0">
              <a:spcBef>
                <a:spcPts val="0"/>
              </a:spcBef>
              <a:spcAft>
                <a:spcPts val="0"/>
              </a:spcAft>
              <a:buNone/>
            </a:pPr>
            <a:r>
              <a:rPr lang="en" sz="2500">
                <a:latin typeface="Source Code Pro"/>
                <a:ea typeface="Source Code Pro"/>
                <a:cs typeface="Source Code Pro"/>
                <a:sym typeface="Source Code Pro"/>
              </a:rPr>
              <a:t>{ </a:t>
            </a:r>
            <a:r>
              <a:rPr lang="en" sz="2500" b="1">
                <a:latin typeface="Source Code Pro"/>
                <a:ea typeface="Source Code Pro"/>
                <a:cs typeface="Source Code Pro"/>
                <a:sym typeface="Source Code Pro"/>
              </a:rPr>
              <a:t>$sum</a:t>
            </a:r>
            <a:r>
              <a:rPr lang="en" sz="2500">
                <a:latin typeface="Source Code Pro"/>
                <a:ea typeface="Source Code Pro"/>
                <a:cs typeface="Source Code Pro"/>
                <a:sym typeface="Source Code Pro"/>
              </a:rPr>
              <a:t> : "$pageViews" }</a:t>
            </a:r>
            <a:endParaRPr sz="2500">
              <a:latin typeface="Source Code Pro"/>
              <a:ea typeface="Source Code Pro"/>
              <a:cs typeface="Source Code Pro"/>
              <a:sym typeface="Source Code Pro"/>
            </a:endParaRPr>
          </a:p>
          <a:p>
            <a:pPr marL="0" lvl="0" indent="0" algn="l" rtl="0">
              <a:spcBef>
                <a:spcPts val="0"/>
              </a:spcBef>
              <a:spcAft>
                <a:spcPts val="0"/>
              </a:spcAft>
              <a:buNone/>
            </a:pPr>
            <a:r>
              <a:rPr lang="en" sz="2500">
                <a:latin typeface="Source Code Pro"/>
                <a:ea typeface="Source Code Pro"/>
                <a:cs typeface="Source Code Pro"/>
                <a:sym typeface="Source Code Pro"/>
              </a:rPr>
              <a:t>);}}</a:t>
            </a:r>
            <a:endParaRPr sz="2500">
              <a:latin typeface="Source Code Pro"/>
              <a:ea typeface="Source Code Pro"/>
              <a:cs typeface="Source Code Pro"/>
              <a:sym typeface="Source Code Pr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Pipeline de agregación</a:t>
            </a:r>
            <a:endParaRPr sz="2000"/>
          </a:p>
        </p:txBody>
      </p:sp>
      <p:pic>
        <p:nvPicPr>
          <p:cNvPr id="319" name="Google Shape;319;p55"/>
          <p:cNvPicPr preferRelativeResize="0"/>
          <p:nvPr/>
        </p:nvPicPr>
        <p:blipFill>
          <a:blip r:embed="rId3">
            <a:alphaModFix/>
          </a:blip>
          <a:stretch>
            <a:fillRect/>
          </a:stretch>
        </p:blipFill>
        <p:spPr>
          <a:xfrm>
            <a:off x="1500225" y="1328350"/>
            <a:ext cx="5778901" cy="35715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Agregaciones</a:t>
            </a:r>
            <a:endParaRPr/>
          </a:p>
          <a:p>
            <a:pPr marL="0" lvl="0" indent="0" algn="l" rtl="0">
              <a:spcBef>
                <a:spcPts val="0"/>
              </a:spcBef>
              <a:spcAft>
                <a:spcPts val="0"/>
              </a:spcAft>
              <a:buNone/>
            </a:pPr>
            <a:r>
              <a:rPr lang="en" sz="2000"/>
              <a:t>MapReduce</a:t>
            </a:r>
            <a:endParaRPr sz="2000"/>
          </a:p>
        </p:txBody>
      </p:sp>
      <p:sp>
        <p:nvSpPr>
          <p:cNvPr id="325" name="Google Shape;325;p56"/>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MapReduce es un enfoque para procesar datos permitiendo:</a:t>
            </a:r>
            <a:endParaRPr sz="1500"/>
          </a:p>
          <a:p>
            <a:pPr marL="457200" lvl="0" indent="-323850" algn="l" rtl="0">
              <a:spcBef>
                <a:spcPts val="1600"/>
              </a:spcBef>
              <a:spcAft>
                <a:spcPts val="0"/>
              </a:spcAft>
              <a:buSzPts val="1500"/>
              <a:buChar char="●"/>
            </a:pPr>
            <a:r>
              <a:rPr lang="en" sz="1500"/>
              <a:t>Ser paralelizado permitiendo que grandes volúmenes de datos sean procesados a través de varios cores/CPUs y máquinas.</a:t>
            </a:r>
            <a:endParaRPr sz="1500"/>
          </a:p>
          <a:p>
            <a:pPr marL="457200" lvl="0" indent="-323850" algn="l" rtl="0">
              <a:spcBef>
                <a:spcPts val="0"/>
              </a:spcBef>
              <a:spcAft>
                <a:spcPts val="0"/>
              </a:spcAft>
              <a:buSzPts val="1500"/>
              <a:buChar char="●"/>
            </a:pPr>
            <a:r>
              <a:rPr lang="en" sz="1500"/>
              <a:t>Procesamiento que se puede describir mediante el uso de JavaScript.</a:t>
            </a:r>
            <a:endParaRPr sz="1500"/>
          </a:p>
          <a:p>
            <a:pPr marL="0" lvl="0" indent="0" algn="l" rtl="0">
              <a:spcBef>
                <a:spcPts val="1600"/>
              </a:spcBef>
              <a:spcAft>
                <a:spcPts val="0"/>
              </a:spcAft>
              <a:buNone/>
            </a:pPr>
            <a:r>
              <a:rPr lang="en" sz="1500"/>
              <a:t>Se materializa a través de dos pasos:</a:t>
            </a:r>
            <a:endParaRPr sz="1500"/>
          </a:p>
          <a:p>
            <a:pPr marL="457200" lvl="0" indent="-323850" algn="l" rtl="0">
              <a:spcBef>
                <a:spcPts val="1600"/>
              </a:spcBef>
              <a:spcAft>
                <a:spcPts val="0"/>
              </a:spcAft>
              <a:buSzPts val="1500"/>
              <a:buChar char="●"/>
            </a:pPr>
            <a:r>
              <a:rPr lang="en" sz="1500"/>
              <a:t>Mapear los datos transformando los documentos de entrada en pares clave/valor.</a:t>
            </a:r>
            <a:endParaRPr sz="1500"/>
          </a:p>
          <a:p>
            <a:pPr marL="457200" lvl="0" indent="-323850" algn="l" rtl="0">
              <a:spcBef>
                <a:spcPts val="0"/>
              </a:spcBef>
              <a:spcAft>
                <a:spcPts val="0"/>
              </a:spcAft>
              <a:buSzPts val="1500"/>
              <a:buChar char="●"/>
            </a:pPr>
            <a:r>
              <a:rPr lang="en" sz="1500"/>
              <a:t>Reducir las entradas conformadas por pares clave y array de valores asociados a esa clave para producir el resultado final.</a:t>
            </a:r>
            <a:endParaRPr sz="1500"/>
          </a:p>
          <a:p>
            <a:pPr marL="0" lvl="0" indent="0" algn="l" rtl="0">
              <a:spcBef>
                <a:spcPts val="1600"/>
              </a:spcBef>
              <a:spcAft>
                <a:spcPts val="1600"/>
              </a:spcAft>
              <a:buNone/>
            </a:pPr>
            <a:endParaRPr sz="15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7"/>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Ejercicio</a:t>
            </a:r>
            <a:endParaRPr/>
          </a:p>
        </p:txBody>
      </p:sp>
      <p:sp>
        <p:nvSpPr>
          <p:cNvPr id="331" name="Google Shape;331;p5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Crear una colección e insertar datos</a:t>
            </a:r>
            <a:endParaRPr/>
          </a:p>
          <a:p>
            <a:pPr marL="457200" lvl="0" indent="0" algn="l" rtl="0">
              <a:spcBef>
                <a:spcPts val="1600"/>
              </a:spcBef>
              <a:spcAft>
                <a:spcPts val="0"/>
              </a:spcAft>
              <a:buNone/>
            </a:pPr>
            <a:r>
              <a:rPr lang="en" sz="1500"/>
              <a:t>(Opcional, importar set de datos)</a:t>
            </a:r>
            <a:endParaRPr sz="1500"/>
          </a:p>
          <a:p>
            <a:pPr marL="457200" lvl="0" indent="-342900" algn="l" rtl="0">
              <a:spcBef>
                <a:spcPts val="1600"/>
              </a:spcBef>
              <a:spcAft>
                <a:spcPts val="0"/>
              </a:spcAft>
              <a:buSzPts val="1800"/>
              <a:buChar char="●"/>
            </a:pPr>
            <a:r>
              <a:rPr lang="en"/>
              <a:t>Realizar al menos tres agregaciones utilizando operadores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a:solidFill>
                  <a:srgbClr val="000000"/>
                </a:solidFill>
              </a:rPr>
              <a:t>SQL vs NoSQL. ¿Cuál es mejor?</a:t>
            </a:r>
            <a:endParaRPr sz="4000"/>
          </a:p>
        </p:txBody>
      </p:sp>
      <p:sp>
        <p:nvSpPr>
          <p:cNvPr id="86" name="Google Shape;86;p17"/>
          <p:cNvSpPr txBox="1">
            <a:spLocks noGrp="1"/>
          </p:cNvSpPr>
          <p:nvPr>
            <p:ph type="body" idx="1"/>
          </p:nvPr>
        </p:nvSpPr>
        <p:spPr>
          <a:xfrm>
            <a:off x="311700" y="125847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361950" algn="l" rtl="0">
              <a:spcBef>
                <a:spcPts val="1600"/>
              </a:spcBef>
              <a:spcAft>
                <a:spcPts val="0"/>
              </a:spcAft>
              <a:buClr>
                <a:srgbClr val="000000"/>
              </a:buClr>
              <a:buSzPts val="2100"/>
              <a:buChar char="●"/>
            </a:pPr>
            <a:r>
              <a:rPr lang="en" sz="2100">
                <a:solidFill>
                  <a:srgbClr val="000000"/>
                </a:solidFill>
              </a:rPr>
              <a:t>NoSQL reemplaza a SQL. </a:t>
            </a:r>
            <a:r>
              <a:rPr lang="en" sz="3600">
                <a:solidFill>
                  <a:srgbClr val="000000"/>
                </a:solidFill>
                <a:highlight>
                  <a:srgbClr val="E69138"/>
                </a:highlight>
              </a:rPr>
              <a:t>NO!</a:t>
            </a:r>
            <a:endParaRPr sz="3600">
              <a:solidFill>
                <a:srgbClr val="000000"/>
              </a:solidFill>
              <a:highlight>
                <a:srgbClr val="E69138"/>
              </a:highlight>
            </a:endParaRPr>
          </a:p>
          <a:p>
            <a:pPr marL="457200" lvl="0" indent="-361950" algn="l" rtl="0">
              <a:spcBef>
                <a:spcPts val="0"/>
              </a:spcBef>
              <a:spcAft>
                <a:spcPts val="0"/>
              </a:spcAft>
              <a:buClr>
                <a:srgbClr val="000000"/>
              </a:buClr>
              <a:buSzPts val="2100"/>
              <a:buChar char="●"/>
            </a:pPr>
            <a:r>
              <a:rPr lang="en" sz="2100">
                <a:solidFill>
                  <a:srgbClr val="000000"/>
                </a:solidFill>
              </a:rPr>
              <a:t>NoSQL es mejor/peor que SQL. </a:t>
            </a:r>
            <a:r>
              <a:rPr lang="en" sz="3600">
                <a:solidFill>
                  <a:srgbClr val="000000"/>
                </a:solidFill>
                <a:highlight>
                  <a:srgbClr val="E69138"/>
                </a:highlight>
              </a:rPr>
              <a:t>NO!</a:t>
            </a:r>
            <a:endParaRPr sz="2100">
              <a:solidFill>
                <a:srgbClr val="000000"/>
              </a:solidFill>
            </a:endParaRPr>
          </a:p>
          <a:p>
            <a:pPr marL="457200" lvl="0" indent="-361950" algn="l" rtl="0">
              <a:spcBef>
                <a:spcPts val="0"/>
              </a:spcBef>
              <a:spcAft>
                <a:spcPts val="0"/>
              </a:spcAft>
              <a:buClr>
                <a:srgbClr val="000000"/>
              </a:buClr>
              <a:buSzPts val="2100"/>
              <a:buChar char="●"/>
            </a:pPr>
            <a:r>
              <a:rPr lang="en" sz="2100">
                <a:solidFill>
                  <a:srgbClr val="000000"/>
                </a:solidFill>
              </a:rPr>
              <a:t>Está claro cuando usar NoSQL sobre SQL. </a:t>
            </a:r>
            <a:r>
              <a:rPr lang="en" sz="3600">
                <a:solidFill>
                  <a:srgbClr val="000000"/>
                </a:solidFill>
                <a:highlight>
                  <a:srgbClr val="E69138"/>
                </a:highlight>
              </a:rPr>
              <a:t>NO!</a:t>
            </a:r>
            <a:endParaRPr sz="2100">
              <a:solidFill>
                <a:srgbClr val="000000"/>
              </a:solidFill>
            </a:endParaRPr>
          </a:p>
          <a:p>
            <a:pPr marL="457200" lvl="0" indent="-361950" algn="l" rtl="0">
              <a:spcBef>
                <a:spcPts val="0"/>
              </a:spcBef>
              <a:spcAft>
                <a:spcPts val="0"/>
              </a:spcAft>
              <a:buClr>
                <a:srgbClr val="000000"/>
              </a:buClr>
              <a:buSzPts val="2100"/>
              <a:buChar char="●"/>
            </a:pPr>
            <a:r>
              <a:rPr lang="en" sz="2100">
                <a:solidFill>
                  <a:srgbClr val="000000"/>
                </a:solidFill>
              </a:rPr>
              <a:t>El lenguaje o framework determina la base de datos. </a:t>
            </a:r>
            <a:r>
              <a:rPr lang="en" sz="3600">
                <a:solidFill>
                  <a:srgbClr val="000000"/>
                </a:solidFill>
                <a:highlight>
                  <a:srgbClr val="E69138"/>
                </a:highlight>
              </a:rPr>
              <a:t>NO!</a:t>
            </a:r>
            <a:endParaRPr sz="2100">
              <a:solidFill>
                <a:srgbClr val="000000"/>
              </a:solidFill>
            </a:endParaRPr>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Razones para usar NoSQL</a:t>
            </a:r>
            <a:endParaRPr/>
          </a:p>
        </p:txBody>
      </p:sp>
      <p:sp>
        <p:nvSpPr>
          <p:cNvPr id="92" name="Google Shape;92;p18"/>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Clr>
                <a:srgbClr val="000000"/>
              </a:buClr>
              <a:buSzPts val="1400"/>
              <a:buChar char="●"/>
            </a:pPr>
            <a:r>
              <a:rPr lang="en" sz="1400">
                <a:solidFill>
                  <a:srgbClr val="000000"/>
                </a:solidFill>
              </a:rPr>
              <a:t>La escalabilidad proporcional al coste.</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Manejo de datos temporales a gran escala.</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Rendimiento. La normalización conlleva un exceso de JOIN no asumibles en cuanto al rendimiento requerido</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Los esquemas de datos no crecen proporcionalmente y hay un desarrollo rápido.</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Razones para usar SQL</a:t>
            </a:r>
            <a:endParaRPr/>
          </a:p>
        </p:txBody>
      </p:sp>
      <p:sp>
        <p:nvSpPr>
          <p:cNvPr id="98" name="Google Shape;98;p1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rgbClr val="000000"/>
              </a:buClr>
              <a:buSzPts val="1800"/>
              <a:buChar char="●"/>
            </a:pPr>
            <a:r>
              <a:rPr lang="en">
                <a:solidFill>
                  <a:srgbClr val="000000"/>
                </a:solidFill>
              </a:rPr>
              <a:t>Los datos son estructurados y no cambian</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Lenguaje de consulta SQL estandarizado</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Aplicaciones altamente transaccionales</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Tipo de Base de Datos NoSQL</a:t>
            </a:r>
            <a:endParaRPr/>
          </a:p>
        </p:txBody>
      </p:sp>
      <p:sp>
        <p:nvSpPr>
          <p:cNvPr id="104" name="Google Shape;104;p20"/>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Clave-Valor (Guardan tuplas con una clave valor)</a:t>
            </a:r>
            <a:endParaRPr/>
          </a:p>
          <a:p>
            <a:pPr marL="457200" lvl="0" indent="-342900" algn="l" rtl="0">
              <a:spcBef>
                <a:spcPts val="0"/>
              </a:spcBef>
              <a:spcAft>
                <a:spcPts val="0"/>
              </a:spcAft>
              <a:buSzPts val="1800"/>
              <a:buChar char="●"/>
            </a:pPr>
            <a:r>
              <a:rPr lang="en"/>
              <a:t>Columnas (Recomendadas para consultas y agregaciones de grandes cantidades de datos)</a:t>
            </a:r>
            <a:endParaRPr/>
          </a:p>
          <a:p>
            <a:pPr marL="457200" lvl="0" indent="-342900" algn="l" rtl="0">
              <a:spcBef>
                <a:spcPts val="0"/>
              </a:spcBef>
              <a:spcAft>
                <a:spcPts val="0"/>
              </a:spcAft>
              <a:buSzPts val="1800"/>
              <a:buChar char="●"/>
            </a:pPr>
            <a:r>
              <a:rPr lang="en"/>
              <a:t>Documentos (Documentos en formato de datos semi-estructurados (JSON, XML, etc) )</a:t>
            </a:r>
            <a:endParaRPr/>
          </a:p>
          <a:p>
            <a:pPr marL="457200" lvl="0" indent="-342900" algn="l" rtl="0">
              <a:spcBef>
                <a:spcPts val="0"/>
              </a:spcBef>
              <a:spcAft>
                <a:spcPts val="0"/>
              </a:spcAft>
              <a:buSzPts val="1800"/>
              <a:buChar char="●"/>
            </a:pPr>
            <a:r>
              <a:rPr lang="en"/>
              <a:t>Grafos (Nodos y aristas para representar datos. Ideal en donde la relación es tan importante cómo el dato)</a:t>
            </a:r>
            <a:endParaRPr/>
          </a:p>
        </p:txBody>
      </p:sp>
      <p:pic>
        <p:nvPicPr>
          <p:cNvPr id="105" name="Google Shape;105;p20"/>
          <p:cNvPicPr preferRelativeResize="0"/>
          <p:nvPr/>
        </p:nvPicPr>
        <p:blipFill>
          <a:blip r:embed="rId3">
            <a:alphaModFix/>
          </a:blip>
          <a:stretch>
            <a:fillRect/>
          </a:stretch>
        </p:blipFill>
        <p:spPr>
          <a:xfrm>
            <a:off x="1812975" y="3793049"/>
            <a:ext cx="4809350" cy="1270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Comparación</a:t>
            </a:r>
            <a:endParaRPr/>
          </a:p>
        </p:txBody>
      </p:sp>
      <p:pic>
        <p:nvPicPr>
          <p:cNvPr id="111" name="Google Shape;111;p21"/>
          <p:cNvPicPr preferRelativeResize="0"/>
          <p:nvPr/>
        </p:nvPicPr>
        <p:blipFill>
          <a:blip r:embed="rId3">
            <a:alphaModFix/>
          </a:blip>
          <a:stretch>
            <a:fillRect/>
          </a:stretch>
        </p:blipFill>
        <p:spPr>
          <a:xfrm>
            <a:off x="0" y="1700220"/>
            <a:ext cx="9143999" cy="2363960"/>
          </a:xfrm>
          <a:prstGeom prst="rect">
            <a:avLst/>
          </a:prstGeom>
          <a:noFill/>
          <a:ln>
            <a:noFill/>
          </a:ln>
        </p:spPr>
      </p:pic>
    </p:spTree>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3679</Words>
  <Application>Microsoft Macintosh PowerPoint</Application>
  <PresentationFormat>On-screen Show (16:9)</PresentationFormat>
  <Paragraphs>412</Paragraphs>
  <Slides>45</Slides>
  <Notes>45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Oswald</vt:lpstr>
      <vt:lpstr>Arial</vt:lpstr>
      <vt:lpstr>Source Code Pro</vt:lpstr>
      <vt:lpstr>Modern Writer</vt:lpstr>
      <vt:lpstr>NoSQL</vt:lpstr>
      <vt:lpstr>PowerPoint Presentation</vt:lpstr>
      <vt:lpstr>Not Only SQL (NoSQL)</vt:lpstr>
      <vt:lpstr>ACID (SQL) vs BASE (NoSQL)</vt:lpstr>
      <vt:lpstr>SQL vs NoSQL. ¿Cuál es mejor?</vt:lpstr>
      <vt:lpstr>Razones para usar NoSQL</vt:lpstr>
      <vt:lpstr>Razones para usar SQL</vt:lpstr>
      <vt:lpstr>Tipo de Base de Datos NoSQL</vt:lpstr>
      <vt:lpstr>Comparación</vt:lpstr>
      <vt:lpstr>MongoDB</vt:lpstr>
      <vt:lpstr>Qué es MongoDB?</vt:lpstr>
      <vt:lpstr>Características</vt:lpstr>
      <vt:lpstr>Documentos (Ejemplo)</vt:lpstr>
      <vt:lpstr>Dónde aplicar MongoDB?</vt:lpstr>
      <vt:lpstr>PowerPoint Presentation</vt:lpstr>
      <vt:lpstr>Docker</vt:lpstr>
      <vt:lpstr>PowerPoint Presentation</vt:lpstr>
      <vt:lpstr>PowerPoint Presentation</vt:lpstr>
      <vt:lpstr>Instalando MongoDB en Docker</vt:lpstr>
      <vt:lpstr>Pasos - instalar y ejecutar imagen MongoDB</vt:lpstr>
      <vt:lpstr>Instalar Cliente MongoDB</vt:lpstr>
      <vt:lpstr>PowerPoint Presentation</vt:lpstr>
      <vt:lpstr>Comandos</vt:lpstr>
      <vt:lpstr>La Shell de MongoDB</vt:lpstr>
      <vt:lpstr>Ejercicio</vt:lpstr>
      <vt:lpstr>Importar Sample Data</vt:lpstr>
      <vt:lpstr>Consultas básicas MongoDB</vt:lpstr>
      <vt:lpstr>Utilizando MongoDB</vt:lpstr>
      <vt:lpstr>Correspondencias SQL-MongoDB</vt:lpstr>
      <vt:lpstr>Correspondencias SQL-MongoDB. Tablas-Creación y modificación </vt:lpstr>
      <vt:lpstr>Correspondencias SQL-MongoDB. Insertar</vt:lpstr>
      <vt:lpstr>Correspondencias SQL-MongoDB. Leer</vt:lpstr>
      <vt:lpstr>Correspondencias SQL-MongoDB. Actualizar</vt:lpstr>
      <vt:lpstr>Correspondencias SQL-MongoDB. Borrar</vt:lpstr>
      <vt:lpstr>Correspondencias SQL-MongoDB. Operadores de consulta</vt:lpstr>
      <vt:lpstr>Indices y Agregaciones</vt:lpstr>
      <vt:lpstr>Indices</vt:lpstr>
      <vt:lpstr>Indices</vt:lpstr>
      <vt:lpstr>Agregaciones</vt:lpstr>
      <vt:lpstr>Agregaciones</vt:lpstr>
      <vt:lpstr>Agregaciones Tabla de equivalencias</vt:lpstr>
      <vt:lpstr>Agregaciones (Ejemplo)</vt:lpstr>
      <vt:lpstr>Pipeline de agregación</vt:lpstr>
      <vt:lpstr>Agregaciones MapReduce</vt:lpstr>
      <vt:lpstr>Ejercicio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dc:title>
  <cp:lastModifiedBy>Ruben Alejandro Casas</cp:lastModifiedBy>
  <cp:revision>3</cp:revision>
  <dcterms:modified xsi:type="dcterms:W3CDTF">2020-10-28T22:43:10Z</dcterms:modified>
</cp:coreProperties>
</file>