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Cambria" panose="02040503050406030204" pitchFamily="18" charset="0"/>
      <p:regular r:id="rId39"/>
      <p:bold r:id="rId40"/>
      <p:italic r:id="rId41"/>
      <p:boldItalic r:id="rId42"/>
    </p:embeddedFont>
    <p:embeddedFont>
      <p:font typeface="Lato" panose="020F0502020204030203" pitchFamily="34" charset="77"/>
      <p:regular r:id="rId43"/>
      <p:bold r:id="rId44"/>
      <p:italic r:id="rId45"/>
      <p:boldItalic r:id="rId46"/>
    </p:embeddedFont>
    <p:embeddedFont>
      <p:font typeface="Raleway" pitchFamily="2" charset="77"/>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2378F4-FC99-45DF-B091-D6B043C3E7F0}">
  <a:tblStyle styleId="{1C2378F4-FC99-45DF-B091-D6B043C3E7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s.wikipedia.org/wiki/Normalizaci%C3%B3n_de_bases_de_dato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s.wikipedia.org/wiki/Base_de_dato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3980f868b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3980f868b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3ab4e8e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3ab4e8e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Las columnas se componen de:</a:t>
            </a:r>
            <a:endParaRPr/>
          </a:p>
          <a:p>
            <a:pPr marL="457200" lvl="0" indent="-298450" algn="l" rtl="0">
              <a:spcBef>
                <a:spcPts val="0"/>
              </a:spcBef>
              <a:spcAft>
                <a:spcPts val="0"/>
              </a:spcAft>
              <a:buSzPts val="1100"/>
              <a:buChar char="●"/>
            </a:pPr>
            <a:r>
              <a:rPr lang="en"/>
              <a:t>Un nombre</a:t>
            </a:r>
            <a:endParaRPr/>
          </a:p>
          <a:p>
            <a:pPr marL="457200" lvl="0" indent="-298450" algn="l" rtl="0">
              <a:spcBef>
                <a:spcPts val="0"/>
              </a:spcBef>
              <a:spcAft>
                <a:spcPts val="0"/>
              </a:spcAft>
              <a:buSzPts val="1100"/>
              <a:buChar char="●"/>
            </a:pPr>
            <a:r>
              <a:rPr lang="en"/>
              <a:t>Un tipo de datos (cadenas de texto, números, fechas, etc.).</a:t>
            </a:r>
            <a:endParaRPr/>
          </a:p>
          <a:p>
            <a:pPr marL="457200" lvl="0" indent="-298450" algn="l" rtl="0">
              <a:spcBef>
                <a:spcPts val="0"/>
              </a:spcBef>
              <a:spcAft>
                <a:spcPts val="0"/>
              </a:spcAft>
              <a:buSzPts val="1100"/>
              <a:buChar char="●"/>
            </a:pPr>
            <a:r>
              <a:rPr lang="en"/>
              <a:t>Un tamaño</a:t>
            </a:r>
            <a:endParaRPr/>
          </a:p>
          <a:p>
            <a:pPr marL="457200" lvl="0" indent="-298450" algn="l" rtl="0">
              <a:spcBef>
                <a:spcPts val="0"/>
              </a:spcBef>
              <a:spcAft>
                <a:spcPts val="0"/>
              </a:spcAft>
              <a:buSzPts val="1100"/>
              <a:buChar char="●"/>
            </a:pPr>
            <a:r>
              <a:rPr lang="en"/>
              <a:t>Si la columna acepta nulos o no (un nulo representa información que falta o es desconocida).</a:t>
            </a:r>
            <a:endParaRPr/>
          </a:p>
          <a:p>
            <a:pPr marL="457200" lvl="0" indent="-298450" algn="l" rtl="0">
              <a:spcBef>
                <a:spcPts val="0"/>
              </a:spcBef>
              <a:spcAft>
                <a:spcPts val="0"/>
              </a:spcAft>
              <a:buSzPts val="1100"/>
              <a:buChar char="●"/>
            </a:pPr>
            <a:r>
              <a:rPr lang="en"/>
              <a:t>Un valor por defecto.</a:t>
            </a:r>
            <a:endParaRPr/>
          </a:p>
          <a:p>
            <a:pPr marL="0" lvl="0" indent="0" algn="l" rtl="0">
              <a:spcBef>
                <a:spcPts val="0"/>
              </a:spcBef>
              <a:spcAft>
                <a:spcPts val="0"/>
              </a:spcAft>
              <a:buClr>
                <a:schemeClr val="dk1"/>
              </a:buClr>
              <a:buSzPts val="1100"/>
              <a:buFont typeface="Arial"/>
              <a:buNone/>
            </a:pPr>
            <a:r>
              <a:rPr lang="en"/>
              <a:t>Los registros representan las filas de la tabla. Cada registro contiene valores para cada una de las columnas de la tabla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sz="1200">
                <a:solidFill>
                  <a:schemeClr val="dk1"/>
                </a:solidFill>
              </a:rPr>
              <a:t>En una base de datos relacional las tablas se relacionan a través de llaves primarias y llaves foráneas.</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Cada tabla tiene una llave primaria, que es una o más columnas que permite(n) identificar un registro de forma única. Generalmente la columna que actúa como llave primaria se llama id. Una tabla sólo puede tener una única llave primaria.</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Además de la llave primaria, una tabla puede tener cero o más llaves foráneas, que son columnas que referencian las llaves primarias de otras tablas.</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ab4e8e4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3ab4e8e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400"/>
              </a:spcBef>
              <a:spcAft>
                <a:spcPts val="0"/>
              </a:spcAft>
              <a:buClr>
                <a:schemeClr val="dk1"/>
              </a:buClr>
              <a:buSzPts val="1100"/>
              <a:buAutoNum type="arabicPeriod"/>
            </a:pPr>
            <a:r>
              <a:rPr lang="en">
                <a:solidFill>
                  <a:schemeClr val="dk1"/>
                </a:solidFill>
              </a:rPr>
              <a:t>Cada tabla debe tener una llave primaria (en nuestro caso la llave primaria es el número de pedido así que bien por este lado).</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Una tabla debería describir un único objeto o elemento. En nuestro ejemplo, la tabla de </a:t>
            </a:r>
            <a:r>
              <a:rPr lang="en" b="1">
                <a:solidFill>
                  <a:schemeClr val="dk1"/>
                </a:solidFill>
              </a:rPr>
              <a:t>pedidos</a:t>
            </a:r>
            <a:r>
              <a:rPr lang="en">
                <a:solidFill>
                  <a:schemeClr val="dk1"/>
                </a:solidFill>
              </a:rPr>
              <a:t> también describe la información de los </a:t>
            </a:r>
            <a:r>
              <a:rPr lang="en" b="1">
                <a:solidFill>
                  <a:schemeClr val="dk1"/>
                </a:solidFill>
              </a:rPr>
              <a:t>clientes</a:t>
            </a:r>
            <a:r>
              <a:rPr lang="en">
                <a:solidFill>
                  <a:schemeClr val="dk1"/>
                </a:solidFill>
              </a:rPr>
              <a:t>, los </a:t>
            </a:r>
            <a:r>
              <a:rPr lang="en" b="1">
                <a:solidFill>
                  <a:schemeClr val="dk1"/>
                </a:solidFill>
              </a:rPr>
              <a:t>productos</a:t>
            </a:r>
            <a:r>
              <a:rPr lang="en">
                <a:solidFill>
                  <a:schemeClr val="dk1"/>
                </a:solidFill>
              </a:rPr>
              <a:t> y los </a:t>
            </a:r>
            <a:r>
              <a:rPr lang="en" b="1">
                <a:solidFill>
                  <a:schemeClr val="dk1"/>
                </a:solidFill>
              </a:rPr>
              <a:t>ítems</a:t>
            </a:r>
            <a:r>
              <a:rPr lang="en">
                <a:solidFill>
                  <a:schemeClr val="dk1"/>
                </a:solidFill>
              </a:rPr>
              <a:t> del pedido.</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A este proceso de reducir la redundancia (información repetida) y mejorar la integridad de los datos (evitar errores de digitación) se le conoce como</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rgbClr val="F47C24"/>
                </a:solidFill>
                <a:hlinkClick r:id="rId3">
                  <a:extLst>
                    <a:ext uri="{A12FA001-AC4F-418D-AE19-62706E023703}">
                      <ahyp:hlinkClr xmlns:ahyp="http://schemas.microsoft.com/office/drawing/2018/hyperlinkcolor" val="tx"/>
                    </a:ext>
                  </a:extLst>
                </a:hlinkClick>
              </a:rPr>
              <a:t>normalización</a:t>
            </a:r>
            <a:r>
              <a:rPr lang="en">
                <a:solidFill>
                  <a:schemeClr val="dk1"/>
                </a:solidFill>
              </a:rPr>
              <a:t>.</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Siguiendo las reglas anteriores vamos a separar nuestra gran tabla de </a:t>
            </a:r>
            <a:r>
              <a:rPr lang="en" b="1">
                <a:solidFill>
                  <a:schemeClr val="dk1"/>
                </a:solidFill>
              </a:rPr>
              <a:t>pedidos</a:t>
            </a:r>
            <a:r>
              <a:rPr lang="en">
                <a:solidFill>
                  <a:schemeClr val="dk1"/>
                </a:solidFill>
              </a:rPr>
              <a:t> en las siguientes cuatro:</a:t>
            </a:r>
            <a:endParaRPr>
              <a:solidFill>
                <a:schemeClr val="dk1"/>
              </a:solidFill>
            </a:endParaRPr>
          </a:p>
          <a:p>
            <a:pPr marL="457200" lvl="0" indent="-298450" algn="l" rtl="0">
              <a:lnSpc>
                <a:spcPct val="115000"/>
              </a:lnSpc>
              <a:spcBef>
                <a:spcPts val="1400"/>
              </a:spcBef>
              <a:spcAft>
                <a:spcPts val="0"/>
              </a:spcAft>
              <a:buClr>
                <a:schemeClr val="dk1"/>
              </a:buClr>
              <a:buSzPts val="1100"/>
              <a:buChar char="●"/>
            </a:pPr>
            <a:r>
              <a:rPr lang="en">
                <a:solidFill>
                  <a:schemeClr val="dk1"/>
                </a:solidFill>
              </a:rPr>
              <a:t>Clientes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Productos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Pedidos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Ítems (del pedido)</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El diagrama quedaría de la siguiente forma:</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El </a:t>
            </a:r>
            <a:r>
              <a:rPr lang="en" b="1">
                <a:solidFill>
                  <a:schemeClr val="dk1"/>
                </a:solidFill>
              </a:rPr>
              <a:t>pedido</a:t>
            </a:r>
            <a:r>
              <a:rPr lang="en">
                <a:solidFill>
                  <a:schemeClr val="dk1"/>
                </a:solidFill>
              </a:rPr>
              <a:t> pertenece a un </a:t>
            </a:r>
            <a:r>
              <a:rPr lang="en" b="1">
                <a:solidFill>
                  <a:schemeClr val="dk1"/>
                </a:solidFill>
              </a:rPr>
              <a:t>cliente</a:t>
            </a:r>
            <a:r>
              <a:rPr lang="en">
                <a:solidFill>
                  <a:schemeClr val="dk1"/>
                </a:solidFill>
              </a:rPr>
              <a:t> y un </a:t>
            </a:r>
            <a:r>
              <a:rPr lang="en" b="1">
                <a:solidFill>
                  <a:schemeClr val="dk1"/>
                </a:solidFill>
              </a:rPr>
              <a:t>cliente</a:t>
            </a:r>
            <a:r>
              <a:rPr lang="en">
                <a:solidFill>
                  <a:schemeClr val="dk1"/>
                </a:solidFill>
              </a:rPr>
              <a:t> puede tener muchos </a:t>
            </a:r>
            <a:r>
              <a:rPr lang="en" b="1">
                <a:solidFill>
                  <a:schemeClr val="dk1"/>
                </a:solidFill>
              </a:rPr>
              <a:t>pedidos</a:t>
            </a:r>
            <a:r>
              <a:rPr lang="en">
                <a:solidFill>
                  <a:schemeClr val="dk1"/>
                </a:solidFill>
              </a:rPr>
              <a:t>. Un </a:t>
            </a:r>
            <a:r>
              <a:rPr lang="en" b="1">
                <a:solidFill>
                  <a:schemeClr val="dk1"/>
                </a:solidFill>
              </a:rPr>
              <a:t>pedido</a:t>
            </a:r>
            <a:r>
              <a:rPr lang="en">
                <a:solidFill>
                  <a:schemeClr val="dk1"/>
                </a:solidFill>
              </a:rPr>
              <a:t> tiene muchos </a:t>
            </a:r>
            <a:r>
              <a:rPr lang="en" b="1">
                <a:solidFill>
                  <a:schemeClr val="dk1"/>
                </a:solidFill>
              </a:rPr>
              <a:t>ítems</a:t>
            </a:r>
            <a:r>
              <a:rPr lang="en">
                <a:solidFill>
                  <a:schemeClr val="dk1"/>
                </a:solidFill>
              </a:rPr>
              <a:t> y cada </a:t>
            </a:r>
            <a:r>
              <a:rPr lang="en" b="1">
                <a:solidFill>
                  <a:schemeClr val="dk1"/>
                </a:solidFill>
              </a:rPr>
              <a:t>ítem</a:t>
            </a:r>
            <a:r>
              <a:rPr lang="en">
                <a:solidFill>
                  <a:schemeClr val="dk1"/>
                </a:solidFill>
              </a:rPr>
              <a:t> pertenece a un </a:t>
            </a:r>
            <a:r>
              <a:rPr lang="en" b="1">
                <a:solidFill>
                  <a:schemeClr val="dk1"/>
                </a:solidFill>
              </a:rPr>
              <a:t>pedido</a:t>
            </a:r>
            <a:r>
              <a:rPr lang="en">
                <a:solidFill>
                  <a:schemeClr val="dk1"/>
                </a:solidFill>
              </a:rPr>
              <a:t>. Un </a:t>
            </a:r>
            <a:r>
              <a:rPr lang="en" b="1">
                <a:solidFill>
                  <a:schemeClr val="dk1"/>
                </a:solidFill>
              </a:rPr>
              <a:t>ítem</a:t>
            </a:r>
            <a:r>
              <a:rPr lang="en">
                <a:solidFill>
                  <a:schemeClr val="dk1"/>
                </a:solidFill>
              </a:rPr>
              <a:t> tiene un </a:t>
            </a:r>
            <a:r>
              <a:rPr lang="en" b="1">
                <a:solidFill>
                  <a:schemeClr val="dk1"/>
                </a:solidFill>
              </a:rPr>
              <a:t>producto</a:t>
            </a:r>
            <a:r>
              <a:rPr lang="en">
                <a:solidFill>
                  <a:schemeClr val="dk1"/>
                </a:solidFill>
              </a:rPr>
              <a:t> y un </a:t>
            </a:r>
            <a:r>
              <a:rPr lang="en" b="1">
                <a:solidFill>
                  <a:schemeClr val="dk1"/>
                </a:solidFill>
              </a:rPr>
              <a:t>producto</a:t>
            </a:r>
            <a:r>
              <a:rPr lang="en">
                <a:solidFill>
                  <a:schemeClr val="dk1"/>
                </a:solidFill>
              </a:rPr>
              <a:t> puede aparecer en muchos </a:t>
            </a:r>
            <a:r>
              <a:rPr lang="en" b="1">
                <a:solidFill>
                  <a:schemeClr val="dk1"/>
                </a:solidFill>
              </a:rPr>
              <a:t>ítems</a:t>
            </a:r>
            <a:r>
              <a:rPr lang="en">
                <a:solidFill>
                  <a:schemeClr val="dk1"/>
                </a:solidFill>
              </a:rPr>
              <a:t>.</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Fíjate que en la tabla de </a:t>
            </a:r>
            <a:r>
              <a:rPr lang="en" b="1">
                <a:solidFill>
                  <a:schemeClr val="dk1"/>
                </a:solidFill>
              </a:rPr>
              <a:t>pedidos</a:t>
            </a:r>
            <a:r>
              <a:rPr lang="en">
                <a:solidFill>
                  <a:schemeClr val="dk1"/>
                </a:solidFill>
              </a:rPr>
              <a:t> no tenemos una referencia a los </a:t>
            </a:r>
            <a:r>
              <a:rPr lang="en" b="1">
                <a:solidFill>
                  <a:schemeClr val="dk1"/>
                </a:solidFill>
              </a:rPr>
              <a:t>ítems</a:t>
            </a:r>
            <a:r>
              <a:rPr lang="en">
                <a:solidFill>
                  <a:schemeClr val="dk1"/>
                </a:solidFill>
              </a:rPr>
              <a:t>. Por el contrario, cada </a:t>
            </a:r>
            <a:r>
              <a:rPr lang="en" b="1">
                <a:solidFill>
                  <a:schemeClr val="dk1"/>
                </a:solidFill>
              </a:rPr>
              <a:t>ítem</a:t>
            </a:r>
            <a:r>
              <a:rPr lang="en">
                <a:solidFill>
                  <a:schemeClr val="dk1"/>
                </a:solidFill>
              </a:rPr>
              <a:t> tiene una referencia al </a:t>
            </a:r>
            <a:r>
              <a:rPr lang="en" b="1">
                <a:solidFill>
                  <a:schemeClr val="dk1"/>
                </a:solidFill>
              </a:rPr>
              <a:t>pedido</a:t>
            </a:r>
            <a:r>
              <a:rPr lang="en">
                <a:solidFill>
                  <a:schemeClr val="dk1"/>
                </a:solidFill>
              </a:rPr>
              <a:t>. Al buscar los </a:t>
            </a:r>
            <a:r>
              <a:rPr lang="en" b="1">
                <a:solidFill>
                  <a:schemeClr val="dk1"/>
                </a:solidFill>
              </a:rPr>
              <a:t>ítems</a:t>
            </a:r>
            <a:r>
              <a:rPr lang="en">
                <a:solidFill>
                  <a:schemeClr val="dk1"/>
                </a:solidFill>
              </a:rPr>
              <a:t> de un </a:t>
            </a:r>
            <a:r>
              <a:rPr lang="en" b="1">
                <a:solidFill>
                  <a:schemeClr val="dk1"/>
                </a:solidFill>
              </a:rPr>
              <a:t>pedido</a:t>
            </a:r>
            <a:r>
              <a:rPr lang="en">
                <a:solidFill>
                  <a:schemeClr val="dk1"/>
                </a:solidFill>
              </a:rPr>
              <a:t> sólo tenemos que buscar los que coincidan con el id de ese </a:t>
            </a:r>
            <a:r>
              <a:rPr lang="en" b="1">
                <a:solidFill>
                  <a:schemeClr val="dk1"/>
                </a:solidFill>
              </a:rPr>
              <a:t>pedido</a:t>
            </a:r>
            <a:r>
              <a:rPr lang="en">
                <a:solidFill>
                  <a:schemeClr val="dk1"/>
                </a:solidFill>
              </a:rPr>
              <a:t>.</a:t>
            </a:r>
            <a:endParaRPr>
              <a:solidFill>
                <a:schemeClr val="dk1"/>
              </a:solidFill>
            </a:endParaRPr>
          </a:p>
          <a:p>
            <a:pPr marL="0" lvl="0" indent="0" algn="l" rtl="0">
              <a:spcBef>
                <a:spcPts val="14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3980f868b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3980f868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3980f868b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3980f868b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3980f868b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3980f868b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3980f868b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3980f868b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intention since the beginning of SQL was to provide an easy-to-use query system to everyday users. They should not have to reach for a programming language to make their report readable. A major facility for this is the ability to display a finite set of columns in the output rather than all the fields of a table.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3980f868b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3980f868b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Ordering is not limited to numeric fields. You can order character-based columns too. The sorting method is alphabetical starting with the first character and subsequently moving to the next sequential characters if the character is the same.</a:t>
            </a:r>
            <a:endParaRPr/>
          </a:p>
          <a:p>
            <a:pPr marL="0" lvl="0" indent="0" algn="l" rtl="0">
              <a:spcBef>
                <a:spcPts val="0"/>
              </a:spcBef>
              <a:spcAft>
                <a:spcPts val="0"/>
              </a:spcAft>
              <a:buNone/>
            </a:pPr>
            <a:endParaRPr/>
          </a:p>
          <a:p>
            <a:pPr marL="0" lvl="0" indent="0" algn="l" rtl="0">
              <a:spcBef>
                <a:spcPts val="0"/>
              </a:spcBef>
              <a:spcAft>
                <a:spcPts val="0"/>
              </a:spcAft>
              <a:buNone/>
            </a:pPr>
            <a:r>
              <a:rPr lang="en" sz="1200">
                <a:solidFill>
                  <a:srgbClr val="333333"/>
                </a:solidFill>
                <a:highlight>
                  <a:srgbClr val="FFFFFF"/>
                </a:highlight>
              </a:rPr>
              <a:t>A useful shortcut in SQL involves ordering a query result using an integer abbreviation instead of the complete field name. The abbreviations are formed starting with 1, which is given to the first field specified in the query; 2 to the second field; and so on.</a:t>
            </a:r>
            <a:endParaRPr sz="9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3980f868b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3980f868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have already seen how to select a subset of data available in a table by limiting the fields queried. We will now limit the number of records retrieved in a query using conditions. The WHERE clause is used to achieve this, and it can be combined with explicit field selection or ordering clauses to provide meaningful output.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For a query to run successfully and fetch data from a table, it must have at least two parts – the SELECT and the FROM clause.1 After this we place the optional WHERE condition and then the ordering clause. </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3ab4e8e4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3ab4e8e4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have already seen how to select a subset of data available in a table by limiting the fields queried. We will now limit the number of records retrieved in a query using conditions. The WHERE clause is used to achieve this, and it can be combined with explicit field selection or ordering clauses to provide meaningful output.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For a query to run successfully and fetch data from a table, it must have at least two parts – the SELECT and the FROM clause.1 After this we place the optional WHERE condition and then the ordering clause. </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3980f868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3980f868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database is nothing but a collection of organized data. It doesn’t have to be in a digital format to be called a database. A telephone directory is a good example, which stores data about people and organizations with a contact number. A to-do list is also a rudimentary form of a database. With ever-larger amounts of data being collected about even the most mundane of processes, digital databases have become increasingly important since their inception in the 1960s.</a:t>
            </a:r>
            <a:endParaRPr>
              <a:solidFill>
                <a:schemeClr val="dk1"/>
              </a:solidFill>
            </a:endParaRPr>
          </a:p>
          <a:p>
            <a:pPr marL="0" lvl="0" indent="0" algn="l" rtl="0">
              <a:spcBef>
                <a:spcPts val="0"/>
              </a:spcBef>
              <a:spcAft>
                <a:spcPts val="0"/>
              </a:spcAft>
              <a:buNone/>
            </a:pPr>
            <a:r>
              <a:rPr lang="en" sz="1200">
                <a:solidFill>
                  <a:schemeClr val="dk1"/>
                </a:solidFill>
              </a:rPr>
              <a:t>Software that is used to manage a digital database is called a Database Management System (DBMS) . When you hear someone talking about PostgreSQL or MySQL, they are referring to a DBMS. A database is what is created when you use the DBMS software to store data about topics that make sense to you or your organization. For example, your company may use PostgreSQL to store inventory information about cellular phones – the product that you sell. In this case, you have created an inventory database using PostgreSQL as your DBMS.</a:t>
            </a:r>
            <a:endParaRPr sz="5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3ab4e8e40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3ab4e8e40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Like a </a:t>
            </a:r>
            <a:r>
              <a:rPr lang="en" sz="1350">
                <a:solidFill>
                  <a:srgbClr val="333333"/>
                </a:solidFill>
                <a:highlight>
                  <a:srgbClr val="FFFFFF"/>
                </a:highlight>
                <a:latin typeface="Courier New"/>
                <a:ea typeface="Courier New"/>
                <a:cs typeface="Courier New"/>
                <a:sym typeface="Courier New"/>
              </a:rPr>
              <a:t>WHERE</a:t>
            </a:r>
            <a:r>
              <a:rPr lang="en" sz="1400">
                <a:solidFill>
                  <a:srgbClr val="333333"/>
                </a:solidFill>
                <a:highlight>
                  <a:srgbClr val="FFFFFF"/>
                </a:highlight>
                <a:latin typeface="Cambria"/>
                <a:ea typeface="Cambria"/>
                <a:cs typeface="Cambria"/>
                <a:sym typeface="Cambria"/>
              </a:rPr>
              <a:t> clause places conditions on the fields of a query, the </a:t>
            </a:r>
            <a:r>
              <a:rPr lang="en" sz="1350">
                <a:solidFill>
                  <a:srgbClr val="333333"/>
                </a:solidFill>
                <a:highlight>
                  <a:srgbClr val="FFFFFF"/>
                </a:highlight>
                <a:latin typeface="Courier New"/>
                <a:ea typeface="Courier New"/>
                <a:cs typeface="Courier New"/>
                <a:sym typeface="Courier New"/>
              </a:rPr>
              <a:t>HAVING</a:t>
            </a:r>
            <a:r>
              <a:rPr lang="en" sz="1400">
                <a:solidFill>
                  <a:srgbClr val="333333"/>
                </a:solidFill>
                <a:highlight>
                  <a:srgbClr val="FFFFFF"/>
                </a:highlight>
                <a:latin typeface="Cambria"/>
                <a:ea typeface="Cambria"/>
                <a:cs typeface="Cambria"/>
                <a:sym typeface="Cambria"/>
              </a:rPr>
              <a:t> clause places conditions on the groups created by </a:t>
            </a:r>
            <a:r>
              <a:rPr lang="en" sz="1350">
                <a:solidFill>
                  <a:srgbClr val="333333"/>
                </a:solidFill>
                <a:highlight>
                  <a:srgbClr val="FFFFFF"/>
                </a:highlight>
                <a:latin typeface="Courier New"/>
                <a:ea typeface="Courier New"/>
                <a:cs typeface="Courier New"/>
                <a:sym typeface="Courier New"/>
              </a:rPr>
              <a:t>GROUP BY</a:t>
            </a:r>
            <a:r>
              <a:rPr lang="en" sz="1400">
                <a:solidFill>
                  <a:srgbClr val="333333"/>
                </a:solidFill>
                <a:highlight>
                  <a:srgbClr val="FFFFFF"/>
                </a:highlight>
                <a:latin typeface="Cambria"/>
                <a:ea typeface="Cambria"/>
                <a:cs typeface="Cambria"/>
                <a:sym typeface="Cambria"/>
              </a:rPr>
              <a:t>. It must be placed immediately after the </a:t>
            </a:r>
            <a:r>
              <a:rPr lang="en" sz="1350">
                <a:solidFill>
                  <a:srgbClr val="333333"/>
                </a:solidFill>
                <a:highlight>
                  <a:srgbClr val="FFFFFF"/>
                </a:highlight>
                <a:latin typeface="Courier New"/>
                <a:ea typeface="Courier New"/>
                <a:cs typeface="Courier New"/>
                <a:sym typeface="Courier New"/>
              </a:rPr>
              <a:t>GROUP BY</a:t>
            </a:r>
            <a:r>
              <a:rPr lang="en" sz="1400">
                <a:solidFill>
                  <a:srgbClr val="333333"/>
                </a:solidFill>
                <a:highlight>
                  <a:srgbClr val="FFFFFF"/>
                </a:highlight>
                <a:latin typeface="Cambria"/>
                <a:ea typeface="Cambria"/>
                <a:cs typeface="Cambria"/>
                <a:sym typeface="Cambria"/>
              </a:rPr>
              <a:t> but before the </a:t>
            </a:r>
            <a:r>
              <a:rPr lang="en" sz="1350">
                <a:solidFill>
                  <a:srgbClr val="333333"/>
                </a:solidFill>
                <a:highlight>
                  <a:srgbClr val="FFFFFF"/>
                </a:highlight>
                <a:latin typeface="Courier New"/>
                <a:ea typeface="Courier New"/>
                <a:cs typeface="Courier New"/>
                <a:sym typeface="Courier New"/>
              </a:rPr>
              <a:t>ORDER BY</a:t>
            </a:r>
            <a:r>
              <a:rPr lang="en" sz="1400">
                <a:solidFill>
                  <a:srgbClr val="333333"/>
                </a:solidFill>
                <a:highlight>
                  <a:srgbClr val="FFFFFF"/>
                </a:highlight>
                <a:latin typeface="Cambria"/>
                <a:ea typeface="Cambria"/>
                <a:cs typeface="Cambria"/>
                <a:sym typeface="Cambria"/>
              </a:rPr>
              <a:t> clause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3980f868b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3980f868b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3ab4e8e4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3ab4e8e4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3980f868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3980f868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d3ae37d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d3ae37d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d3ae37dd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d3ae37dd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A </a:t>
            </a:r>
            <a:r>
              <a:rPr lang="en" sz="1400" i="1">
                <a:solidFill>
                  <a:srgbClr val="333333"/>
                </a:solidFill>
                <a:highlight>
                  <a:srgbClr val="FFFFFF"/>
                </a:highlight>
                <a:latin typeface="Cambria"/>
                <a:ea typeface="Cambria"/>
                <a:cs typeface="Cambria"/>
                <a:sym typeface="Cambria"/>
              </a:rPr>
              <a:t>join</a:t>
            </a:r>
            <a:r>
              <a:rPr lang="en" sz="1400">
                <a:solidFill>
                  <a:srgbClr val="333333"/>
                </a:solidFill>
                <a:highlight>
                  <a:srgbClr val="FFFFFF"/>
                </a:highlight>
                <a:latin typeface="Cambria"/>
                <a:ea typeface="Cambria"/>
                <a:cs typeface="Cambria"/>
                <a:sym typeface="Cambria"/>
              </a:rPr>
              <a:t> operation allows you to retrieve data from multiple tables in a single </a:t>
            </a:r>
            <a:r>
              <a:rPr lang="en" sz="1350">
                <a:solidFill>
                  <a:srgbClr val="333333"/>
                </a:solidFill>
                <a:highlight>
                  <a:srgbClr val="FFFFFF"/>
                </a:highlight>
                <a:latin typeface="Courier New"/>
                <a:ea typeface="Courier New"/>
                <a:cs typeface="Courier New"/>
                <a:sym typeface="Courier New"/>
              </a:rPr>
              <a:t>SELECT</a:t>
            </a:r>
            <a:r>
              <a:rPr lang="en" sz="1400">
                <a:solidFill>
                  <a:srgbClr val="333333"/>
                </a:solidFill>
                <a:highlight>
                  <a:srgbClr val="FFFFFF"/>
                </a:highlight>
                <a:latin typeface="Cambria"/>
                <a:ea typeface="Cambria"/>
                <a:cs typeface="Cambria"/>
                <a:sym typeface="Cambria"/>
              </a:rPr>
              <a:t> query. Two tables can be joined by a single join operator, but the result can be joined again with other tables. There must exist a same or similar column between the tables being joined.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d3ae37dd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d3ae37d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The kind of joins where all rows that don’t match the join condition exactly are eliminated are called </a:t>
            </a:r>
            <a:r>
              <a:rPr lang="en" sz="1400" i="1">
                <a:solidFill>
                  <a:srgbClr val="333333"/>
                </a:solidFill>
                <a:highlight>
                  <a:srgbClr val="FFFFFF"/>
                </a:highlight>
                <a:latin typeface="Cambria"/>
                <a:ea typeface="Cambria"/>
                <a:cs typeface="Cambria"/>
                <a:sym typeface="Cambria"/>
              </a:rPr>
              <a:t>inner joins</a:t>
            </a:r>
            <a:r>
              <a:rPr lang="en" sz="1400">
                <a:solidFill>
                  <a:srgbClr val="333333"/>
                </a:solidFill>
                <a:highlight>
                  <a:srgbClr val="FFFFFF"/>
                </a:highlight>
                <a:latin typeface="Cambria"/>
                <a:ea typeface="Cambria"/>
                <a:cs typeface="Cambria"/>
                <a:sym typeface="Cambria"/>
              </a:rPr>
              <a:t> . Thus we can optionally use the full keyword </a:t>
            </a:r>
            <a:r>
              <a:rPr lang="en" sz="1350">
                <a:solidFill>
                  <a:srgbClr val="333333"/>
                </a:solidFill>
                <a:highlight>
                  <a:srgbClr val="FFFFFF"/>
                </a:highlight>
                <a:latin typeface="Courier New"/>
                <a:ea typeface="Courier New"/>
                <a:cs typeface="Courier New"/>
                <a:sym typeface="Courier New"/>
              </a:rPr>
              <a:t>INNER JOIN</a:t>
            </a:r>
            <a:r>
              <a:rPr lang="en" sz="1400">
                <a:solidFill>
                  <a:srgbClr val="333333"/>
                </a:solidFill>
                <a:highlight>
                  <a:srgbClr val="FFFFFF"/>
                </a:highlight>
                <a:latin typeface="Cambria"/>
                <a:ea typeface="Cambria"/>
                <a:cs typeface="Cambria"/>
                <a:sym typeface="Cambria"/>
              </a:rPr>
              <a:t> in our queries without affecting the resultset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d3ae37dd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d3ae37dd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The kind of joins where all rows that don’t match the join condition exactly are eliminated are called </a:t>
            </a:r>
            <a:r>
              <a:rPr lang="en" sz="1400" i="1">
                <a:solidFill>
                  <a:srgbClr val="333333"/>
                </a:solidFill>
                <a:highlight>
                  <a:srgbClr val="FFFFFF"/>
                </a:highlight>
                <a:latin typeface="Cambria"/>
                <a:ea typeface="Cambria"/>
                <a:cs typeface="Cambria"/>
                <a:sym typeface="Cambria"/>
              </a:rPr>
              <a:t>inner joins</a:t>
            </a:r>
            <a:r>
              <a:rPr lang="en" sz="1400">
                <a:solidFill>
                  <a:srgbClr val="333333"/>
                </a:solidFill>
                <a:highlight>
                  <a:srgbClr val="FFFFFF"/>
                </a:highlight>
                <a:latin typeface="Cambria"/>
                <a:ea typeface="Cambria"/>
                <a:cs typeface="Cambria"/>
                <a:sym typeface="Cambria"/>
              </a:rPr>
              <a:t> . Thus we can optionally use the full keyword </a:t>
            </a:r>
            <a:r>
              <a:rPr lang="en" sz="1350">
                <a:solidFill>
                  <a:srgbClr val="333333"/>
                </a:solidFill>
                <a:highlight>
                  <a:srgbClr val="FFFFFF"/>
                </a:highlight>
                <a:latin typeface="Courier New"/>
                <a:ea typeface="Courier New"/>
                <a:cs typeface="Courier New"/>
                <a:sym typeface="Courier New"/>
              </a:rPr>
              <a:t>INNER JOIN</a:t>
            </a:r>
            <a:r>
              <a:rPr lang="en" sz="1400">
                <a:solidFill>
                  <a:srgbClr val="333333"/>
                </a:solidFill>
                <a:highlight>
                  <a:srgbClr val="FFFFFF"/>
                </a:highlight>
                <a:latin typeface="Cambria"/>
                <a:ea typeface="Cambria"/>
                <a:cs typeface="Cambria"/>
                <a:sym typeface="Cambria"/>
              </a:rPr>
              <a:t> in our queries without affecting the resultset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9d3ae37dd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9d3ae37dd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In this kind of join, the resultset consists of rows that match the join condition and the rows that don’t match the condition from one of the tables. If the rows from the first table that don’t match the condition are desired in the resultset, we use a </a:t>
            </a:r>
            <a:r>
              <a:rPr lang="en" sz="1400" i="1">
                <a:solidFill>
                  <a:srgbClr val="333333"/>
                </a:solidFill>
                <a:highlight>
                  <a:srgbClr val="FFFFFF"/>
                </a:highlight>
                <a:latin typeface="Cambria"/>
                <a:ea typeface="Cambria"/>
                <a:cs typeface="Cambria"/>
                <a:sym typeface="Cambria"/>
              </a:rPr>
              <a:t>left outer join</a:t>
            </a:r>
            <a:r>
              <a:rPr lang="en" sz="1400">
                <a:solidFill>
                  <a:srgbClr val="333333"/>
                </a:solidFill>
                <a:highlight>
                  <a:srgbClr val="FFFFFF"/>
                </a:highlight>
                <a:latin typeface="Cambria"/>
                <a:ea typeface="Cambria"/>
                <a:cs typeface="Cambria"/>
                <a:sym typeface="Cambria"/>
              </a:rPr>
              <a:t>. Otherwise when rows from the second table are required, we use a </a:t>
            </a:r>
            <a:r>
              <a:rPr lang="en" sz="1400" i="1">
                <a:solidFill>
                  <a:srgbClr val="333333"/>
                </a:solidFill>
                <a:highlight>
                  <a:srgbClr val="FFFFFF"/>
                </a:highlight>
                <a:latin typeface="Cambria"/>
                <a:ea typeface="Cambria"/>
                <a:cs typeface="Cambria"/>
                <a:sym typeface="Cambria"/>
              </a:rPr>
              <a:t>right outer join</a:t>
            </a:r>
            <a:r>
              <a:rPr lang="en" sz="1400">
                <a:solidFill>
                  <a:srgbClr val="333333"/>
                </a:solidFill>
                <a:highlight>
                  <a:srgbClr val="FFFFFF"/>
                </a:highlight>
                <a:latin typeface="Cambria"/>
                <a:ea typeface="Cambria"/>
                <a:cs typeface="Cambria"/>
                <a:sym typeface="Cambria"/>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d3ae37dd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d3ae37d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3980f868b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3980f868b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Un </a:t>
            </a:r>
            <a:r>
              <a:rPr lang="en" sz="1050" b="1">
                <a:solidFill>
                  <a:srgbClr val="202122"/>
                </a:solidFill>
                <a:highlight>
                  <a:srgbClr val="FFFFFF"/>
                </a:highlight>
              </a:rPr>
              <a:t>sistema gestor de base de datos</a:t>
            </a:r>
            <a:r>
              <a:rPr lang="en" sz="1050">
                <a:solidFill>
                  <a:srgbClr val="202122"/>
                </a:solidFill>
                <a:highlight>
                  <a:srgbClr val="FFFFFF"/>
                </a:highlight>
              </a:rPr>
              <a:t> (</a:t>
            </a:r>
            <a:r>
              <a:rPr lang="en" sz="1050" b="1">
                <a:solidFill>
                  <a:srgbClr val="202122"/>
                </a:solidFill>
                <a:highlight>
                  <a:srgbClr val="FFFFFF"/>
                </a:highlight>
              </a:rPr>
              <a:t>SGBD</a:t>
            </a:r>
            <a:r>
              <a:rPr lang="en" sz="1050">
                <a:solidFill>
                  <a:srgbClr val="202122"/>
                </a:solidFill>
                <a:highlight>
                  <a:srgbClr val="FFFFFF"/>
                </a:highlight>
              </a:rPr>
              <a:t>) es un conjunto de programas que permiten el almacenamiento, modificación y extracción de la información en una </a:t>
            </a:r>
            <a:r>
              <a:rPr lang="en" sz="1050">
                <a:solidFill>
                  <a:srgbClr val="0B0080"/>
                </a:solidFill>
                <a:highlight>
                  <a:srgbClr val="FFFFFF"/>
                </a:highlight>
                <a:uFill>
                  <a:noFill/>
                </a:uFill>
                <a:hlinkClick r:id="rId3">
                  <a:extLst>
                    <a:ext uri="{A12FA001-AC4F-418D-AE19-62706E023703}">
                      <ahyp:hlinkClr xmlns:ahyp="http://schemas.microsoft.com/office/drawing/2018/hyperlinkcolor" val="tx"/>
                    </a:ext>
                  </a:extLst>
                </a:hlinkClick>
              </a:rPr>
              <a:t>base de datos</a:t>
            </a:r>
            <a:r>
              <a:rPr lang="en" sz="1050">
                <a:solidFill>
                  <a:srgbClr val="202122"/>
                </a:solidFill>
                <a:highlight>
                  <a:srgbClr val="FFFFFF"/>
                </a:highlight>
              </a:rPr>
              <a:t>. Los usuarios pueden acceder a la información usando herramientas específicas de consulta y de generación de informes, o bien mediante aplicaciones al efecto.</a:t>
            </a:r>
            <a:endParaRPr sz="1050">
              <a:solidFill>
                <a:srgbClr val="2021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Estos sistemas también proporcionan métodos para mantener la integridad de los datos, para administrar el acceso de usuarios a los datos y para recuperar la información si el sistema se corrompe. Permiten presentar la información de la base de datos en variados formatos. La mayoría incluyen un generador de informes. También pueden incluir un módulo gráfico que permita presentar la información con gráficos y tablas.</a:t>
            </a:r>
            <a:endParaRPr sz="1050">
              <a:solidFill>
                <a:srgbClr val="2021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Generalmente se accede a los datos mediante lenguajes de consulta, lenguajes de alto nivel que simplifican la tarea de construir las aplicaciones. También simplifican las consultas y la presentación de la información. Un SGBD permite controlar el acceso a los datos, asegurar su integridad, gestionar el acceso concurrente a ellos, recuperar los datos tras un fallo del sistema y hacer copias de seguridad. Las bases de datos y los sistemas para su gestión son esenciales para cualquier área de negocio, y deben ser gestionados con esmero.</a:t>
            </a:r>
            <a:endParaRPr sz="1050">
              <a:solidFill>
                <a:srgbClr val="202122"/>
              </a:solidFill>
              <a:highlight>
                <a:srgbClr val="FFFFFF"/>
              </a:highlight>
            </a:endParaRPr>
          </a:p>
          <a:p>
            <a:pPr marL="0" lvl="0" indent="0" algn="l" rtl="0">
              <a:spcBef>
                <a:spcPts val="500"/>
              </a:spcBef>
              <a:spcAft>
                <a:spcPts val="0"/>
              </a:spcAft>
              <a:buNone/>
            </a:pPr>
            <a:endParaRPr/>
          </a:p>
          <a:p>
            <a:pPr marL="0" lvl="0" indent="0" algn="l" rtl="0">
              <a:spcBef>
                <a:spcPts val="0"/>
              </a:spcBef>
              <a:spcAft>
                <a:spcPts val="0"/>
              </a:spcAft>
              <a:buClr>
                <a:schemeClr val="dk1"/>
              </a:buClr>
              <a:buSzPts val="1100"/>
              <a:buFont typeface="Arial"/>
              <a:buNone/>
            </a:pPr>
            <a:r>
              <a:rPr lang="en" sz="1000" b="1">
                <a:solidFill>
                  <a:schemeClr val="dk1"/>
                </a:solidFill>
              </a:rPr>
              <a:t>Atomicity</a:t>
            </a:r>
            <a:endParaRPr sz="1000" b="1">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Atomicity means that you guarantee that either all of the transaction succeeds or none of it does. You don’t get part of it succeeding and part of it not. If one part of the transaction fails, the whole transaction fails. With atomicity, it’s either “all or nothing”.</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Clr>
                <a:schemeClr val="dk1"/>
              </a:buClr>
              <a:buSzPts val="1100"/>
              <a:buFont typeface="Arial"/>
              <a:buNone/>
            </a:pPr>
            <a:r>
              <a:rPr lang="en" sz="1000" b="1">
                <a:solidFill>
                  <a:schemeClr val="dk1"/>
                </a:solidFill>
              </a:rPr>
              <a:t>Consistency</a:t>
            </a:r>
            <a:endParaRPr sz="1000" b="1">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This ensures that you guarantee that all data will be consistent. All data will be valid according to all defined rules, including any constraints, cascades, and triggers that have been applied on the database.</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Clr>
                <a:schemeClr val="dk1"/>
              </a:buClr>
              <a:buSzPts val="1100"/>
              <a:buFont typeface="Arial"/>
              <a:buNone/>
            </a:pPr>
            <a:r>
              <a:rPr lang="en" sz="1000" b="1">
                <a:solidFill>
                  <a:schemeClr val="dk1"/>
                </a:solidFill>
              </a:rPr>
              <a:t>Isolation</a:t>
            </a:r>
            <a:endParaRPr sz="1000" b="1">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Guarantees that all transactions will occur in isolation. No transaction will be affected by any other transaction. So a transaction cannot read data from any other transaction that has not yet completed.</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Clr>
                <a:schemeClr val="dk1"/>
              </a:buClr>
              <a:buSzPts val="1100"/>
              <a:buFont typeface="Arial"/>
              <a:buNone/>
            </a:pPr>
            <a:r>
              <a:rPr lang="en" sz="1000" b="1">
                <a:solidFill>
                  <a:schemeClr val="dk1"/>
                </a:solidFill>
              </a:rPr>
              <a:t>Durability</a:t>
            </a:r>
            <a:endParaRPr sz="1000" b="1">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Durability means that, once a transaction is committed, it will remain in the system – even if there’s a system crash immediately following the transaction. Any changes from the transaction must be stored permanently. If the system tells the user that the transaction has succeeded, the transaction must have, in fact, succeeded.</a:t>
            </a:r>
            <a:endParaRPr sz="10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d3ae37dd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9d3ae37d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d3ae37dd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d3ae37dd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A </a:t>
            </a:r>
            <a:r>
              <a:rPr lang="en" sz="1400" i="1">
                <a:solidFill>
                  <a:srgbClr val="333333"/>
                </a:solidFill>
                <a:highlight>
                  <a:srgbClr val="FFFFFF"/>
                </a:highlight>
                <a:latin typeface="Cambria"/>
                <a:ea typeface="Cambria"/>
                <a:cs typeface="Cambria"/>
                <a:sym typeface="Cambria"/>
              </a:rPr>
              <a:t>subquery</a:t>
            </a:r>
            <a:r>
              <a:rPr lang="en" sz="1400">
                <a:solidFill>
                  <a:srgbClr val="333333"/>
                </a:solidFill>
                <a:highlight>
                  <a:srgbClr val="FFFFFF"/>
                </a:highlight>
                <a:latin typeface="Cambria"/>
                <a:ea typeface="Cambria"/>
                <a:cs typeface="Cambria"/>
                <a:sym typeface="Cambria"/>
              </a:rPr>
              <a:t>, simply put, is a query written as a part of a bigger statement. Think of it as a </a:t>
            </a:r>
            <a:r>
              <a:rPr lang="en" sz="1350">
                <a:solidFill>
                  <a:srgbClr val="333333"/>
                </a:solidFill>
                <a:highlight>
                  <a:srgbClr val="FFFFFF"/>
                </a:highlight>
                <a:latin typeface="Courier New"/>
                <a:ea typeface="Courier New"/>
                <a:cs typeface="Courier New"/>
                <a:sym typeface="Courier New"/>
              </a:rPr>
              <a:t>SELECT</a:t>
            </a:r>
            <a:r>
              <a:rPr lang="en" sz="1400">
                <a:solidFill>
                  <a:srgbClr val="333333"/>
                </a:solidFill>
                <a:highlight>
                  <a:srgbClr val="FFFFFF"/>
                </a:highlight>
                <a:latin typeface="Cambria"/>
                <a:ea typeface="Cambria"/>
                <a:cs typeface="Cambria"/>
                <a:sym typeface="Cambria"/>
              </a:rPr>
              <a:t> statement inside another one. The result of the inner </a:t>
            </a:r>
            <a:r>
              <a:rPr lang="en" sz="1350">
                <a:solidFill>
                  <a:srgbClr val="333333"/>
                </a:solidFill>
                <a:highlight>
                  <a:srgbClr val="FFFFFF"/>
                </a:highlight>
                <a:latin typeface="Courier New"/>
                <a:ea typeface="Courier New"/>
                <a:cs typeface="Courier New"/>
                <a:sym typeface="Courier New"/>
              </a:rPr>
              <a:t>SELECT</a:t>
            </a:r>
            <a:r>
              <a:rPr lang="en" sz="1400">
                <a:solidFill>
                  <a:srgbClr val="333333"/>
                </a:solidFill>
                <a:highlight>
                  <a:srgbClr val="FFFFFF"/>
                </a:highlight>
                <a:latin typeface="Cambria"/>
                <a:ea typeface="Cambria"/>
                <a:cs typeface="Cambria"/>
                <a:sym typeface="Cambria"/>
              </a:rPr>
              <a:t> can then be used in the outer query.</a:t>
            </a:r>
            <a:endParaRPr sz="1400">
              <a:solidFill>
                <a:srgbClr val="333333"/>
              </a:solidFill>
              <a:highlight>
                <a:srgbClr val="FFFFFF"/>
              </a:highlight>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1200">
                <a:solidFill>
                  <a:schemeClr val="dk1"/>
                </a:solidFill>
              </a:rPr>
              <a:t>1.	Scalar subqueries A subquery that returns only a single column of a single row as its output. The example in the previous section, where the subquery returns the id for Tcl, is a scalar subquery.</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2.	Row subqueries A subquery that returns a single row but more than one column. These are the least important type of subqueries since most database management systems do not support it, including SQLite</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3.	Table subqueries A table subquery can return more than a single row and many columns per row. In essence, it can return a table itself to take part in your outer query.</a:t>
            </a:r>
            <a:endParaRPr sz="1200">
              <a:solidFill>
                <a:schemeClr val="dk1"/>
              </a:solidFill>
            </a:endParaRPr>
          </a:p>
          <a:p>
            <a:pPr marL="0" lvl="0" indent="0" algn="l" rtl="0">
              <a:spcBef>
                <a:spcPts val="0"/>
              </a:spcBef>
              <a:spcAft>
                <a:spcPts val="0"/>
              </a:spcAft>
              <a:buNone/>
            </a:pPr>
            <a:endParaRPr sz="1400">
              <a:solidFill>
                <a:srgbClr val="333333"/>
              </a:solidFill>
              <a:highlight>
                <a:srgbClr val="FFFFFF"/>
              </a:highlight>
              <a:latin typeface="Cambria"/>
              <a:ea typeface="Cambria"/>
              <a:cs typeface="Cambria"/>
              <a:sym typeface="Cambri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d3ae37dd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d3ae37dd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rgbClr val="333333"/>
                </a:solidFill>
                <a:highlight>
                  <a:srgbClr val="FFFFFF"/>
                </a:highlight>
                <a:latin typeface="Cambria"/>
                <a:ea typeface="Cambria"/>
                <a:cs typeface="Cambria"/>
                <a:sym typeface="Cambria"/>
              </a:rPr>
              <a:t>The subquery </a:t>
            </a:r>
            <a:r>
              <a:rPr lang="en" sz="1350">
                <a:solidFill>
                  <a:srgbClr val="333333"/>
                </a:solidFill>
                <a:highlight>
                  <a:srgbClr val="FFFFFF"/>
                </a:highlight>
                <a:latin typeface="Courier New"/>
                <a:ea typeface="Courier New"/>
                <a:cs typeface="Courier New"/>
                <a:sym typeface="Courier New"/>
              </a:rPr>
              <a:t>SELECT id FROM newlang_tbl WHERE language='Tcl</a:t>
            </a:r>
            <a:r>
              <a:rPr lang="en" sz="1400">
                <a:solidFill>
                  <a:srgbClr val="333333"/>
                </a:solidFill>
                <a:highlight>
                  <a:srgbClr val="FFFFFF"/>
                </a:highlight>
                <a:latin typeface="Cambria"/>
                <a:ea typeface="Cambria"/>
                <a:cs typeface="Cambria"/>
                <a:sym typeface="Cambria"/>
              </a:rPr>
              <a:t>' picks the correct language id from the </a:t>
            </a:r>
            <a:r>
              <a:rPr lang="en" sz="1400" i="1">
                <a:solidFill>
                  <a:srgbClr val="333333"/>
                </a:solidFill>
                <a:highlight>
                  <a:srgbClr val="FFFFFF"/>
                </a:highlight>
                <a:latin typeface="Cambria"/>
                <a:ea typeface="Cambria"/>
                <a:cs typeface="Cambria"/>
                <a:sym typeface="Cambria"/>
              </a:rPr>
              <a:t>newlang_tbl</a:t>
            </a:r>
            <a:r>
              <a:rPr lang="en" sz="1400">
                <a:solidFill>
                  <a:srgbClr val="333333"/>
                </a:solidFill>
                <a:highlight>
                  <a:srgbClr val="FFFFFF"/>
                </a:highlight>
                <a:latin typeface="Cambria"/>
                <a:ea typeface="Cambria"/>
                <a:cs typeface="Cambria"/>
                <a:sym typeface="Cambria"/>
              </a:rPr>
              <a:t> and passes it on to the outer query on the authors table. This frees us from the responsibility of joining the two tables using the language </a:t>
            </a:r>
            <a:r>
              <a:rPr lang="en" sz="1400" i="1">
                <a:solidFill>
                  <a:srgbClr val="333333"/>
                </a:solidFill>
                <a:highlight>
                  <a:srgbClr val="FFFFFF"/>
                </a:highlight>
                <a:latin typeface="Cambria"/>
                <a:ea typeface="Cambria"/>
                <a:cs typeface="Cambria"/>
                <a:sym typeface="Cambria"/>
              </a:rPr>
              <a:t>id</a:t>
            </a:r>
            <a:r>
              <a:rPr lang="en" sz="1400">
                <a:solidFill>
                  <a:srgbClr val="333333"/>
                </a:solidFill>
                <a:highlight>
                  <a:srgbClr val="FFFFFF"/>
                </a:highlight>
                <a:latin typeface="Cambria"/>
                <a:ea typeface="Cambria"/>
                <a:cs typeface="Cambria"/>
                <a:sym typeface="Cambria"/>
              </a:rPr>
              <a:t> field.</a:t>
            </a:r>
            <a:endParaRPr sz="1400">
              <a:solidFill>
                <a:srgbClr val="333333"/>
              </a:solidFill>
              <a:highlight>
                <a:srgbClr val="FFFFFF"/>
              </a:highlight>
              <a:latin typeface="Cambria"/>
              <a:ea typeface="Cambria"/>
              <a:cs typeface="Cambria"/>
              <a:sym typeface="Cambria"/>
            </a:endParaRPr>
          </a:p>
          <a:p>
            <a:pPr marL="0" lvl="0" indent="0" algn="l" rtl="0">
              <a:lnSpc>
                <a:spcPct val="115000"/>
              </a:lnSpc>
              <a:spcBef>
                <a:spcPts val="1800"/>
              </a:spcBef>
              <a:spcAft>
                <a:spcPts val="0"/>
              </a:spcAft>
              <a:buClr>
                <a:schemeClr val="dk1"/>
              </a:buClr>
              <a:buSzPts val="1100"/>
              <a:buFont typeface="Arial"/>
              <a:buNone/>
            </a:pPr>
            <a:r>
              <a:rPr lang="en" sz="1400">
                <a:solidFill>
                  <a:srgbClr val="333333"/>
                </a:solidFill>
                <a:highlight>
                  <a:srgbClr val="FFFFFF"/>
                </a:highlight>
                <a:latin typeface="Cambria"/>
                <a:ea typeface="Cambria"/>
                <a:cs typeface="Cambria"/>
                <a:sym typeface="Cambria"/>
              </a:rPr>
              <a:t>We can visualize the intermediate step where the subquery has already resolved to a value. The query would now look something like </a:t>
            </a:r>
            <a:r>
              <a:rPr lang="en" sz="1350">
                <a:solidFill>
                  <a:srgbClr val="333333"/>
                </a:solidFill>
                <a:highlight>
                  <a:srgbClr val="FFFFFF"/>
                </a:highlight>
                <a:latin typeface="Courier New"/>
                <a:ea typeface="Courier New"/>
                <a:cs typeface="Courier New"/>
                <a:sym typeface="Courier New"/>
              </a:rPr>
              <a:t>SELECT author FROM authors_tbl WHERE language_id IN</a:t>
            </a:r>
            <a:endParaRPr sz="1350">
              <a:solidFill>
                <a:srgbClr val="333333"/>
              </a:solidFill>
              <a:highlight>
                <a:srgbClr val="FFFFFF"/>
              </a:highlight>
              <a:latin typeface="Courier New"/>
              <a:ea typeface="Courier New"/>
              <a:cs typeface="Courier New"/>
              <a:sym typeface="Courier New"/>
            </a:endParaRPr>
          </a:p>
          <a:p>
            <a:pPr marL="0" lvl="0" indent="0" algn="l" rtl="0">
              <a:spcBef>
                <a:spcPts val="180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d3ae37dd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d3ae37dd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The keyword </a:t>
            </a:r>
            <a:r>
              <a:rPr lang="en" sz="1350">
                <a:solidFill>
                  <a:srgbClr val="333333"/>
                </a:solidFill>
                <a:highlight>
                  <a:srgbClr val="FFFFFF"/>
                </a:highlight>
                <a:latin typeface="Courier New"/>
                <a:ea typeface="Courier New"/>
                <a:cs typeface="Courier New"/>
                <a:sym typeface="Courier New"/>
              </a:rPr>
              <a:t>EXISTS</a:t>
            </a:r>
            <a:r>
              <a:rPr lang="en" sz="1400">
                <a:solidFill>
                  <a:srgbClr val="333333"/>
                </a:solidFill>
                <a:highlight>
                  <a:srgbClr val="FFFFFF"/>
                </a:highlight>
                <a:latin typeface="Cambria"/>
                <a:ea typeface="Cambria"/>
                <a:cs typeface="Cambria"/>
                <a:sym typeface="Cambria"/>
              </a:rPr>
              <a:t> tests the presence of any number of rows returned from a subquery. We usually don’t care about the columns being returned by the mere existence of rows satisfying a specific criterion.</a:t>
            </a:r>
            <a:endParaRPr sz="1400">
              <a:solidFill>
                <a:srgbClr val="333333"/>
              </a:solidFill>
              <a:highlight>
                <a:srgbClr val="FFFFFF"/>
              </a:highlight>
              <a:latin typeface="Cambria"/>
              <a:ea typeface="Cambria"/>
              <a:cs typeface="Cambria"/>
              <a:sym typeface="Cambria"/>
            </a:endParaRPr>
          </a:p>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The </a:t>
            </a:r>
            <a:r>
              <a:rPr lang="en" sz="1350">
                <a:solidFill>
                  <a:srgbClr val="333333"/>
                </a:solidFill>
                <a:highlight>
                  <a:srgbClr val="FFFFFF"/>
                </a:highlight>
                <a:latin typeface="Courier New"/>
                <a:ea typeface="Courier New"/>
                <a:cs typeface="Courier New"/>
                <a:sym typeface="Courier New"/>
              </a:rPr>
              <a:t>ANY</a:t>
            </a:r>
            <a:r>
              <a:rPr lang="en" sz="1400">
                <a:solidFill>
                  <a:srgbClr val="333333"/>
                </a:solidFill>
                <a:highlight>
                  <a:srgbClr val="FFFFFF"/>
                </a:highlight>
                <a:latin typeface="Cambria"/>
                <a:ea typeface="Cambria"/>
                <a:cs typeface="Cambria"/>
                <a:sym typeface="Cambria"/>
              </a:rPr>
              <a:t> operator used with the arithmetic comparison operators can be used to check a column value in comparison to a similar value(s) generated in the subquery. For example, if we wanted to display all the languages but exclude the oldest one from the result, we could combine </a:t>
            </a:r>
            <a:r>
              <a:rPr lang="en" sz="1350">
                <a:solidFill>
                  <a:srgbClr val="333333"/>
                </a:solidFill>
                <a:highlight>
                  <a:srgbClr val="FFFFFF"/>
                </a:highlight>
                <a:latin typeface="Courier New"/>
                <a:ea typeface="Courier New"/>
                <a:cs typeface="Courier New"/>
                <a:sym typeface="Courier New"/>
              </a:rPr>
              <a:t>&gt;</a:t>
            </a:r>
            <a:r>
              <a:rPr lang="en" sz="1400">
                <a:solidFill>
                  <a:srgbClr val="333333"/>
                </a:solidFill>
                <a:highlight>
                  <a:srgbClr val="FFFFFF"/>
                </a:highlight>
                <a:latin typeface="Cambria"/>
                <a:ea typeface="Cambria"/>
                <a:cs typeface="Cambria"/>
                <a:sym typeface="Cambria"/>
              </a:rPr>
              <a:t> and </a:t>
            </a:r>
            <a:r>
              <a:rPr lang="en" sz="1350">
                <a:solidFill>
                  <a:srgbClr val="333333"/>
                </a:solidFill>
                <a:highlight>
                  <a:srgbClr val="FFFFFF"/>
                </a:highlight>
                <a:latin typeface="Courier New"/>
                <a:ea typeface="Courier New"/>
                <a:cs typeface="Courier New"/>
                <a:sym typeface="Courier New"/>
              </a:rPr>
              <a:t>ANY</a:t>
            </a:r>
            <a:r>
              <a:rPr lang="en" sz="1400">
                <a:solidFill>
                  <a:srgbClr val="333333"/>
                </a:solidFill>
                <a:highlight>
                  <a:srgbClr val="FFFFFF"/>
                </a:highlight>
                <a:latin typeface="Cambria"/>
                <a:ea typeface="Cambria"/>
                <a:cs typeface="Cambria"/>
                <a:sym typeface="Cambria"/>
              </a:rPr>
              <a:t> to achieve this.</a:t>
            </a:r>
            <a:endParaRPr sz="1400">
              <a:solidFill>
                <a:srgbClr val="333333"/>
              </a:solidFill>
              <a:highlight>
                <a:srgbClr val="FFFFFF"/>
              </a:highlight>
              <a:latin typeface="Cambria"/>
              <a:ea typeface="Cambria"/>
              <a:cs typeface="Cambria"/>
              <a:sym typeface="Cambria"/>
            </a:endParaRPr>
          </a:p>
          <a:p>
            <a:pPr marL="0" lvl="0" indent="0" algn="l" rtl="0">
              <a:spcBef>
                <a:spcPts val="0"/>
              </a:spcBef>
              <a:spcAft>
                <a:spcPts val="0"/>
              </a:spcAft>
              <a:buNone/>
            </a:pPr>
            <a:endParaRPr sz="1400">
              <a:solidFill>
                <a:srgbClr val="333333"/>
              </a:solidFill>
              <a:highlight>
                <a:srgbClr val="FFFFFF"/>
              </a:highlight>
              <a:latin typeface="Cambria"/>
              <a:ea typeface="Cambria"/>
              <a:cs typeface="Cambria"/>
              <a:sym typeface="Cambria"/>
            </a:endParaRPr>
          </a:p>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The </a:t>
            </a:r>
            <a:r>
              <a:rPr lang="en" sz="1350">
                <a:solidFill>
                  <a:srgbClr val="333333"/>
                </a:solidFill>
                <a:highlight>
                  <a:srgbClr val="FFFFFF"/>
                </a:highlight>
                <a:latin typeface="Courier New"/>
                <a:ea typeface="Courier New"/>
                <a:cs typeface="Courier New"/>
                <a:sym typeface="Courier New"/>
              </a:rPr>
              <a:t>ALL</a:t>
            </a:r>
            <a:r>
              <a:rPr lang="en" sz="1400">
                <a:solidFill>
                  <a:srgbClr val="333333"/>
                </a:solidFill>
                <a:highlight>
                  <a:srgbClr val="FFFFFF"/>
                </a:highlight>
                <a:latin typeface="Cambria"/>
                <a:ea typeface="Cambria"/>
                <a:cs typeface="Cambria"/>
                <a:sym typeface="Cambria"/>
              </a:rPr>
              <a:t> operator works similarly, but the value in the </a:t>
            </a:r>
            <a:r>
              <a:rPr lang="en" sz="1350">
                <a:solidFill>
                  <a:srgbClr val="333333"/>
                </a:solidFill>
                <a:highlight>
                  <a:srgbClr val="FFFFFF"/>
                </a:highlight>
                <a:latin typeface="Courier New"/>
                <a:ea typeface="Courier New"/>
                <a:cs typeface="Courier New"/>
                <a:sym typeface="Courier New"/>
              </a:rPr>
              <a:t>WHERE</a:t>
            </a:r>
            <a:r>
              <a:rPr lang="en" sz="1400">
                <a:solidFill>
                  <a:srgbClr val="333333"/>
                </a:solidFill>
                <a:highlight>
                  <a:srgbClr val="FFFFFF"/>
                </a:highlight>
                <a:latin typeface="Cambria"/>
                <a:ea typeface="Cambria"/>
                <a:cs typeface="Cambria"/>
                <a:sym typeface="Cambria"/>
              </a:rPr>
              <a:t> clause must hold true for </a:t>
            </a:r>
            <a:r>
              <a:rPr lang="en" sz="1400" i="1">
                <a:solidFill>
                  <a:srgbClr val="333333"/>
                </a:solidFill>
                <a:highlight>
                  <a:srgbClr val="FFFFFF"/>
                </a:highlight>
                <a:latin typeface="Cambria"/>
                <a:ea typeface="Cambria"/>
                <a:cs typeface="Cambria"/>
                <a:sym typeface="Cambria"/>
              </a:rPr>
              <a:t>all</a:t>
            </a:r>
            <a:r>
              <a:rPr lang="en" sz="1400">
                <a:solidFill>
                  <a:srgbClr val="333333"/>
                </a:solidFill>
                <a:highlight>
                  <a:srgbClr val="FFFFFF"/>
                </a:highlight>
                <a:latin typeface="Cambria"/>
                <a:ea typeface="Cambria"/>
                <a:cs typeface="Cambria"/>
                <a:sym typeface="Cambria"/>
              </a:rPr>
              <a:t> of the values returned from the subquery.</a:t>
            </a:r>
            <a:endParaRPr sz="1400">
              <a:solidFill>
                <a:srgbClr val="333333"/>
              </a:solidFill>
              <a:highlight>
                <a:srgbClr val="FFFFFF"/>
              </a:highlight>
              <a:latin typeface="Cambria"/>
              <a:ea typeface="Cambria"/>
              <a:cs typeface="Cambria"/>
              <a:sym typeface="Cambria"/>
            </a:endParaRPr>
          </a:p>
          <a:p>
            <a:pPr marL="0" lvl="0" indent="0" algn="l" rtl="0">
              <a:spcBef>
                <a:spcPts val="0"/>
              </a:spcBef>
              <a:spcAft>
                <a:spcPts val="0"/>
              </a:spcAft>
              <a:buNone/>
            </a:pPr>
            <a:r>
              <a:rPr lang="en" sz="1400">
                <a:solidFill>
                  <a:srgbClr val="333333"/>
                </a:solidFill>
                <a:highlight>
                  <a:srgbClr val="FFFFFF"/>
                </a:highlight>
                <a:latin typeface="Cambria"/>
                <a:ea typeface="Cambria"/>
                <a:cs typeface="Cambria"/>
                <a:sym typeface="Cambria"/>
              </a:rPr>
              <a:t>One scenario where </a:t>
            </a:r>
            <a:r>
              <a:rPr lang="en" sz="1350">
                <a:solidFill>
                  <a:srgbClr val="333333"/>
                </a:solidFill>
                <a:highlight>
                  <a:srgbClr val="FFFFFF"/>
                </a:highlight>
                <a:latin typeface="Courier New"/>
                <a:ea typeface="Courier New"/>
                <a:cs typeface="Courier New"/>
                <a:sym typeface="Courier New"/>
              </a:rPr>
              <a:t>ALL</a:t>
            </a:r>
            <a:r>
              <a:rPr lang="en" sz="1400">
                <a:solidFill>
                  <a:srgbClr val="333333"/>
                </a:solidFill>
                <a:highlight>
                  <a:srgbClr val="FFFFFF"/>
                </a:highlight>
                <a:latin typeface="Cambria"/>
                <a:ea typeface="Cambria"/>
                <a:cs typeface="Cambria"/>
                <a:sym typeface="Cambria"/>
              </a:rPr>
              <a:t> gets usage is to find data related to extreme values like minima and maxima. You are of course free to choose the built-in functions </a:t>
            </a:r>
            <a:r>
              <a:rPr lang="en" sz="1350">
                <a:solidFill>
                  <a:srgbClr val="333333"/>
                </a:solidFill>
                <a:highlight>
                  <a:srgbClr val="FFFFFF"/>
                </a:highlight>
                <a:latin typeface="Courier New"/>
                <a:ea typeface="Courier New"/>
                <a:cs typeface="Courier New"/>
                <a:sym typeface="Courier New"/>
              </a:rPr>
              <a:t>MAX</a:t>
            </a:r>
            <a:r>
              <a:rPr lang="en" sz="1400">
                <a:solidFill>
                  <a:srgbClr val="333333"/>
                </a:solidFill>
                <a:highlight>
                  <a:srgbClr val="FFFFFF"/>
                </a:highlight>
                <a:latin typeface="Cambria"/>
                <a:ea typeface="Cambria"/>
                <a:cs typeface="Cambria"/>
                <a:sym typeface="Cambria"/>
              </a:rPr>
              <a:t> and </a:t>
            </a:r>
            <a:r>
              <a:rPr lang="en" sz="1350">
                <a:solidFill>
                  <a:srgbClr val="333333"/>
                </a:solidFill>
                <a:highlight>
                  <a:srgbClr val="FFFFFF"/>
                </a:highlight>
                <a:latin typeface="Courier New"/>
                <a:ea typeface="Courier New"/>
                <a:cs typeface="Courier New"/>
                <a:sym typeface="Courier New"/>
              </a:rPr>
              <a:t>MIN</a:t>
            </a:r>
            <a:r>
              <a:rPr lang="en" sz="1400">
                <a:solidFill>
                  <a:srgbClr val="333333"/>
                </a:solidFill>
                <a:highlight>
                  <a:srgbClr val="FFFFFF"/>
                </a:highlight>
                <a:latin typeface="Cambria"/>
                <a:ea typeface="Cambria"/>
                <a:cs typeface="Cambria"/>
                <a:sym typeface="Cambria"/>
              </a:rPr>
              <a:t> for the purpose too.</a:t>
            </a:r>
            <a:endParaRPr sz="1400">
              <a:solidFill>
                <a:srgbClr val="333333"/>
              </a:solidFill>
              <a:highlight>
                <a:srgbClr val="FFFFFF"/>
              </a:highlight>
              <a:latin typeface="Cambria"/>
              <a:ea typeface="Cambria"/>
              <a:cs typeface="Cambria"/>
              <a:sym typeface="Cambria"/>
            </a:endParaRPr>
          </a:p>
          <a:p>
            <a:pPr marL="0" lvl="0" indent="0" algn="l" rtl="0">
              <a:spcBef>
                <a:spcPts val="0"/>
              </a:spcBef>
              <a:spcAft>
                <a:spcPts val="0"/>
              </a:spcAft>
              <a:buNone/>
            </a:pPr>
            <a:endParaRPr sz="1400">
              <a:solidFill>
                <a:srgbClr val="333333"/>
              </a:solidFill>
              <a:highlight>
                <a:srgbClr val="FFFFFF"/>
              </a:highlight>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1300" b="1">
                <a:solidFill>
                  <a:srgbClr val="404040"/>
                </a:solidFill>
              </a:rPr>
              <a:t>SQLITE DOES NOT SUPPORT ANY OR ALL OPERATORS </a:t>
            </a:r>
            <a:r>
              <a:rPr lang="en" sz="1400">
                <a:solidFill>
                  <a:srgbClr val="333333"/>
                </a:solidFill>
                <a:latin typeface="Cambria"/>
                <a:ea typeface="Cambria"/>
                <a:cs typeface="Cambria"/>
                <a:sym typeface="Cambria"/>
              </a:rPr>
              <a:t>If you tried running the above examples in SQLite, you would get an error message as below.</a:t>
            </a:r>
            <a:endParaRPr sz="1400">
              <a:solidFill>
                <a:srgbClr val="333333"/>
              </a:solidFill>
              <a:latin typeface="Cambria"/>
              <a:ea typeface="Cambria"/>
              <a:cs typeface="Cambria"/>
              <a:sym typeface="Cambria"/>
            </a:endParaRPr>
          </a:p>
          <a:p>
            <a:pPr marL="0" lvl="0" indent="0" algn="l" rtl="0">
              <a:lnSpc>
                <a:spcPct val="115000"/>
              </a:lnSpc>
              <a:spcBef>
                <a:spcPts val="1400"/>
              </a:spcBef>
              <a:spcAft>
                <a:spcPts val="0"/>
              </a:spcAft>
              <a:buClr>
                <a:schemeClr val="dk1"/>
              </a:buClr>
              <a:buSzPts val="1100"/>
              <a:buFont typeface="Arial"/>
              <a:buNone/>
            </a:pPr>
            <a:r>
              <a:rPr lang="en" sz="1400">
                <a:solidFill>
                  <a:srgbClr val="333333"/>
                </a:solidFill>
                <a:latin typeface="Courier New"/>
                <a:ea typeface="Courier New"/>
                <a:cs typeface="Courier New"/>
                <a:sym typeface="Courier New"/>
              </a:rPr>
              <a:t>Error: near "SELECT": syntax error</a:t>
            </a:r>
            <a:endParaRPr sz="1400">
              <a:solidFill>
                <a:srgbClr val="333333"/>
              </a:solidFill>
              <a:latin typeface="Courier New"/>
              <a:ea typeface="Courier New"/>
              <a:cs typeface="Courier New"/>
              <a:sym typeface="Courier New"/>
            </a:endParaRPr>
          </a:p>
          <a:p>
            <a:pPr marL="0" lvl="0" indent="0" algn="l" rtl="0">
              <a:spcBef>
                <a:spcPts val="1400"/>
              </a:spcBef>
              <a:spcAft>
                <a:spcPts val="0"/>
              </a:spcAft>
              <a:buNone/>
            </a:pPr>
            <a:endParaRPr sz="1400">
              <a:solidFill>
                <a:srgbClr val="333333"/>
              </a:solidFill>
              <a:highlight>
                <a:srgbClr val="FFFFFF"/>
              </a:highlight>
              <a:latin typeface="Cambria"/>
              <a:ea typeface="Cambria"/>
              <a:cs typeface="Cambria"/>
              <a:sym typeface="Cambri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9d3ae37dde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9d3ae37d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9d3ae37dde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9d3ae37dd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d3ae37dd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d3ae37dd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3980f868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3980f868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3980f868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3980f868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Data comes in myriad shapes and sizes, and every context generates data in a different way. The data generated by a bank keeping a record of account balances is different from keeping track of members of a family tree. But for a DBMS to provide uniform data management and reporting capabilities, we must adhere to a data organization structure or data model.</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The most prevalent database organizational model is the Relational Model, developed by Dr. E. F. Codd in his groundbreaking research paper –</a:t>
            </a:r>
            <a:r>
              <a:rPr lang="en" sz="1200" b="1">
                <a:solidFill>
                  <a:schemeClr val="dk1"/>
                </a:solidFill>
              </a:rPr>
              <a:t> A Relational Model of Data for Large Shared Data Banks in 1970</a:t>
            </a:r>
            <a:r>
              <a:rPr lang="en" sz="1200">
                <a:solidFill>
                  <a:schemeClr val="dk1"/>
                </a:solidFill>
              </a:rPr>
              <a:t>.1 In this model, the data to be stored is organized in a tabular format with rows and columns. Each row inside a table represents a distinct record with the column headings specifying the corresponding type of data stored. This is not unlike a spreadsheet where the first row can be thought of as column headings and the subsequent rows storing the actual data.</a:t>
            </a:r>
            <a:endParaRPr sz="1200">
              <a:solidFill>
                <a:schemeClr val="dk1"/>
              </a:solidFill>
            </a:endParaRPr>
          </a:p>
          <a:p>
            <a:pPr marL="0" lvl="0" indent="0" algn="l" rtl="0">
              <a:spcBef>
                <a:spcPts val="0"/>
              </a:spcBef>
              <a:spcAft>
                <a:spcPts val="0"/>
              </a:spcAft>
              <a:buNone/>
            </a:pPr>
            <a:endParaRPr sz="5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3980f868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3980f868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rPr>
              <a:t>SQL stands for Structured Query Language, and it is the de facto standard for interacting with relational databases. Almost all database management systems you’ll come across will have an SQL implementation. SQL was standardized by the American National Standards Institute (ANSI) in 1986 and has undergone many revisions, most notably in 1992 and 1999. However, all DBMS’s do not strictly adhere to the standard defined but rather remove some features and add others to provide a unique feature set. Nonetheless, the standardization process has been helpful in giving a uniform direction to the vendors in terms of their database interaction language.</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While SQL is a computer language, it is not like the other programming languages that you may have heard of like Python or C. Such programming languages are generic in nature, suitable for a wide variety of tasks from programming basic calculating systems to advanced simulation models. SQL is a special purpose query language meant for interacting with relational databases. It has no use other than this context.</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 sz="1300">
                <a:solidFill>
                  <a:schemeClr val="dk1"/>
                </a:solidFill>
              </a:rPr>
              <a:t>This does not mean that it is the only database query language to exist. In the 1980s, another language called QUEL from Ingres was fairly popular, but the standardization effort around SQL cemented its position. In recent years, we have seen a large number of non-relational databases being developed under the umbrella term of NoSQL. Most of their query languages, however, bear some resemblance to SQL even though their data model varies significantly from the relational model.</a:t>
            </a:r>
            <a:endParaRPr sz="1300">
              <a:solidFill>
                <a:schemeClr val="dk1"/>
              </a:solidFill>
            </a:endParaRPr>
          </a:p>
          <a:p>
            <a:pPr marL="0" lvl="0" indent="0" algn="l" rtl="0">
              <a:spcBef>
                <a:spcPts val="0"/>
              </a:spcBef>
              <a:spcAft>
                <a:spcPts val="0"/>
              </a:spcAft>
              <a:buNone/>
            </a:pP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3980f868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3980f868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It is standardized – no matter which relational database you choose, it will have an SQL query interpreter built in. The sheer popularity of SQL makes it worth everyone’s time who interacts with a data system.</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It has a reasonable English-like syntax. None of the painstaking detail of programming languages like C or Java have to be specified when using SQL. It is concise, easy to understand, and easy to write database queries with. It is declarative in nature, meaning you only have to declare what you want to achieve rather than going over the steps to achieve the results.</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It allows a uniform way to query and administer a relational database. Many of the database administration commands are standard SQL commands making the transfer of skills much easier.</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It is mature – SQL has been around for over 35 years. While many new features have been added to it, the core of SQL has largely been unchanged. You can derive a lot of utility knowing a few basic SQL concepts and commands, and they will serve you well into the future.</a:t>
            </a:r>
            <a:endParaRPr sz="1500">
              <a:solidFill>
                <a:schemeClr val="dk1"/>
              </a:solidFill>
            </a:endParaRPr>
          </a:p>
          <a:p>
            <a:pPr marL="0" lvl="0" indent="0" algn="l" rtl="0">
              <a:spcBef>
                <a:spcPts val="0"/>
              </a:spcBef>
              <a:spcAft>
                <a:spcPts val="0"/>
              </a:spcAft>
              <a:buNone/>
            </a:pP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3980f868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3980f868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Definition Language (DDL) : CREATE TABLE, ALTER TABLE, DROP TABLE, etc. These commands allow you to create or modify your database structure.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Data Manipulation Language (DML) : INSERT, UPDATE, DELETE. These commands are used to manipulate data stored inside your database.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Data Query Language (DQL) : SELECT. Used for querying or selecting a subset of data from a database.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Data Control Language (DCL) : GRANT, REVOKE, etc. Used for controlling access to data within a database, commonly used for granting user privileges.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Transaction Control Commands : COMMIT, ROLLBACK, etc. Used for managing groups of statements as a unit of work.</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3980f868b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3980f868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 string of characters is usually stored in either char or varchar. The former reserves as much space as you want when you specify the field, but if the value you store in it is shorter, the remaining space is wasted. </a:t>
            </a:r>
            <a:r>
              <a:rPr lang="en" b="1"/>
              <a:t>A varchar, however, stands for a varying character and will occupy the exact length of the string, nothing wasted</a:t>
            </a:r>
            <a:r>
              <a:rPr lang="en"/>
              <a:t>. There is, however, a maximum limit to how long a string value you can assign to such a field, and that is specified during the field definition itself.</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char(12)</a:t>
            </a:r>
            <a:endParaRPr/>
          </a:p>
          <a:p>
            <a:pPr marL="0" lvl="0" indent="0" algn="l" rtl="0">
              <a:spcBef>
                <a:spcPts val="0"/>
              </a:spcBef>
              <a:spcAft>
                <a:spcPts val="0"/>
              </a:spcAft>
              <a:buClr>
                <a:schemeClr val="dk1"/>
              </a:buClr>
              <a:buSzPts val="1100"/>
              <a:buFont typeface="Arial"/>
              <a:buNone/>
            </a:pPr>
            <a:r>
              <a:rPr lang="en"/>
              <a:t>varchar(12)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you store the value ‘McCarthy’ that is eight characters long, the char will store it but waste four characters. The varchar will store it as exactly eight characters but the whole dynamism comes at a cost of speed. Nonetheless, the speed difference is small enough that for most scenario’s you would see the varying character data type being used.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case of number values, we get a split across two major classes – integer for storing whole numbers and numeric for storing number values with a decimal point in them. The ranges and limits of the values being stored in them vary with your choice of DBMS . However, a good rule of thumb to follow is to use the smallest data type that will suffice for the present and foreseeable future of your application.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For example, if I were storing student roll numbers, using a smallint would suit just fine. In most implementations, this data type allows a maximum value of </a:t>
            </a:r>
            <a:r>
              <a:rPr lang="en" b="1"/>
              <a:t>32767</a:t>
            </a:r>
            <a:r>
              <a:rPr lang="en"/>
              <a:t>, a number I mostly expect to be much greater than the number of students in any class.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Decimal point numbers are trickier to specify. We use the numeric data type to fix how large the number could be and how many numbers can occur after the decimal point.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numeric(precision, scale)</a:t>
            </a:r>
            <a:endParaRPr/>
          </a:p>
          <a:p>
            <a:pPr marL="0" lvl="0" indent="0" algn="l" rtl="0">
              <a:spcBef>
                <a:spcPts val="0"/>
              </a:spcBef>
              <a:spcAft>
                <a:spcPts val="0"/>
              </a:spcAft>
              <a:buClr>
                <a:schemeClr val="dk1"/>
              </a:buClr>
              <a:buSzPts val="1100"/>
              <a:buFont typeface="Arial"/>
              <a:buNone/>
            </a:pPr>
            <a:r>
              <a:rPr lang="en"/>
              <a:t>numeric(5, 2)</a:t>
            </a:r>
            <a:endParaRPr/>
          </a:p>
          <a:p>
            <a:pPr marL="0" lvl="0" indent="0" algn="l" rtl="0">
              <a:spcBef>
                <a:spcPts val="0"/>
              </a:spcBef>
              <a:spcAft>
                <a:spcPts val="0"/>
              </a:spcAft>
              <a:buClr>
                <a:schemeClr val="dk1"/>
              </a:buClr>
              <a:buSzPts val="1100"/>
              <a:buFont typeface="Arial"/>
              <a:buNone/>
            </a:pPr>
            <a:r>
              <a:rPr lang="en"/>
              <a:t>The total number of digits is specified by the precision and the number of digits after the decimal point is represented by scale. So in the example given, we would be able to store a number like 999.99 but not any further.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Since data types still vary from a DBMS implementation to another, I suggest you keep your DBMS manual handy. Each implementation gives you many other types to work with, but for our learning purposes, the ones above should suffice.</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res.publicdomainfiles.com/pdf_view/59/13534263019062.pn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freesvg.org/img/mono-state-sql.p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Intro</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Diplomatura Ciencia de Datos - UADE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Operaciones en Tablas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Tablas</a:t>
            </a:r>
            <a:endParaRPr/>
          </a:p>
        </p:txBody>
      </p:sp>
      <p:graphicFrame>
        <p:nvGraphicFramePr>
          <p:cNvPr id="133" name="Google Shape;133;p23"/>
          <p:cNvGraphicFramePr/>
          <p:nvPr/>
        </p:nvGraphicFramePr>
        <p:xfrm>
          <a:off x="496025" y="1266650"/>
          <a:ext cx="3000000" cy="3000000"/>
        </p:xfrm>
        <a:graphic>
          <a:graphicData uri="http://schemas.openxmlformats.org/drawingml/2006/table">
            <a:tbl>
              <a:tblPr>
                <a:noFill/>
                <a:tableStyleId>{1C2378F4-FC99-45DF-B091-D6B043C3E7F0}</a:tableStyleId>
              </a:tblPr>
              <a:tblGrid>
                <a:gridCol w="1021675">
                  <a:extLst>
                    <a:ext uri="{9D8B030D-6E8A-4147-A177-3AD203B41FA5}">
                      <a16:colId xmlns:a16="http://schemas.microsoft.com/office/drawing/2014/main" val="20000"/>
                    </a:ext>
                  </a:extLst>
                </a:gridCol>
                <a:gridCol w="1021675">
                  <a:extLst>
                    <a:ext uri="{9D8B030D-6E8A-4147-A177-3AD203B41FA5}">
                      <a16:colId xmlns:a16="http://schemas.microsoft.com/office/drawing/2014/main" val="20001"/>
                    </a:ext>
                  </a:extLst>
                </a:gridCol>
                <a:gridCol w="1518275">
                  <a:extLst>
                    <a:ext uri="{9D8B030D-6E8A-4147-A177-3AD203B41FA5}">
                      <a16:colId xmlns:a16="http://schemas.microsoft.com/office/drawing/2014/main" val="20002"/>
                    </a:ext>
                  </a:extLst>
                </a:gridCol>
                <a:gridCol w="647400">
                  <a:extLst>
                    <a:ext uri="{9D8B030D-6E8A-4147-A177-3AD203B41FA5}">
                      <a16:colId xmlns:a16="http://schemas.microsoft.com/office/drawing/2014/main" val="20003"/>
                    </a:ext>
                  </a:extLst>
                </a:gridCol>
                <a:gridCol w="842350">
                  <a:extLst>
                    <a:ext uri="{9D8B030D-6E8A-4147-A177-3AD203B41FA5}">
                      <a16:colId xmlns:a16="http://schemas.microsoft.com/office/drawing/2014/main" val="20004"/>
                    </a:ext>
                  </a:extLst>
                </a:gridCol>
                <a:gridCol w="10351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sz="1000"/>
                        <a:t>DNI (PK)</a:t>
                      </a: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a:t>Nombre</a:t>
                      </a: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a:t>eMail</a:t>
                      </a: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a:t>Género</a:t>
                      </a: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a:t>Fecha nacimiento</a:t>
                      </a: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a:t>Departamento (FK)</a:t>
                      </a:r>
                      <a:endParaRPr sz="100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00"/>
                        <a:t>18.111.111</a:t>
                      </a:r>
                      <a:endParaRPr sz="1000"/>
                    </a:p>
                  </a:txBody>
                  <a:tcPr marL="91425" marR="91425" marT="91425" marB="91425"/>
                </a:tc>
                <a:tc>
                  <a:txBody>
                    <a:bodyPr/>
                    <a:lstStyle/>
                    <a:p>
                      <a:pPr marL="0" lvl="0" indent="0" algn="l" rtl="0">
                        <a:spcBef>
                          <a:spcPts val="0"/>
                        </a:spcBef>
                        <a:spcAft>
                          <a:spcPts val="0"/>
                        </a:spcAft>
                        <a:buNone/>
                      </a:pPr>
                      <a:r>
                        <a:rPr lang="en" sz="1000"/>
                        <a:t>Armando Esteban Quito</a:t>
                      </a:r>
                      <a:endParaRPr sz="1000"/>
                    </a:p>
                  </a:txBody>
                  <a:tcPr marL="91425" marR="91425" marT="91425" marB="91425"/>
                </a:tc>
                <a:tc>
                  <a:txBody>
                    <a:bodyPr/>
                    <a:lstStyle/>
                    <a:p>
                      <a:pPr marL="0" lvl="0" indent="0" algn="l" rtl="0">
                        <a:spcBef>
                          <a:spcPts val="0"/>
                        </a:spcBef>
                        <a:spcAft>
                          <a:spcPts val="0"/>
                        </a:spcAft>
                        <a:buNone/>
                      </a:pPr>
                      <a:r>
                        <a:rPr lang="en" sz="1000"/>
                        <a:t>a.quito@ubizoft.net</a:t>
                      </a:r>
                      <a:endParaRPr sz="1000"/>
                    </a:p>
                  </a:txBody>
                  <a:tcPr marL="91425" marR="91425" marT="91425" marB="91425"/>
                </a:tc>
                <a:tc>
                  <a:txBody>
                    <a:bodyPr/>
                    <a:lstStyle/>
                    <a:p>
                      <a:pPr marL="0" lvl="0" indent="0" algn="l" rtl="0">
                        <a:spcBef>
                          <a:spcPts val="0"/>
                        </a:spcBef>
                        <a:spcAft>
                          <a:spcPts val="0"/>
                        </a:spcAft>
                        <a:buNone/>
                      </a:pPr>
                      <a:r>
                        <a:rPr lang="en" sz="1000"/>
                        <a:t>M</a:t>
                      </a:r>
                      <a:endParaRPr sz="1000"/>
                    </a:p>
                  </a:txBody>
                  <a:tcPr marL="91425" marR="91425" marT="91425" marB="91425"/>
                </a:tc>
                <a:tc>
                  <a:txBody>
                    <a:bodyPr/>
                    <a:lstStyle/>
                    <a:p>
                      <a:pPr marL="0" lvl="0" indent="0" algn="l" rtl="0">
                        <a:spcBef>
                          <a:spcPts val="0"/>
                        </a:spcBef>
                        <a:spcAft>
                          <a:spcPts val="0"/>
                        </a:spcAft>
                        <a:buNone/>
                      </a:pPr>
                      <a:r>
                        <a:rPr lang="en" sz="1000"/>
                        <a:t>1/1/1970</a:t>
                      </a:r>
                      <a:endParaRPr sz="1000"/>
                    </a:p>
                  </a:txBody>
                  <a:tcPr marL="91425" marR="91425" marT="91425" marB="91425"/>
                </a:tc>
                <a:tc>
                  <a:txBody>
                    <a:bodyPr/>
                    <a:lstStyle/>
                    <a:p>
                      <a:pPr marL="0" lvl="0" indent="0" algn="l" rtl="0">
                        <a:spcBef>
                          <a:spcPts val="0"/>
                        </a:spcBef>
                        <a:spcAft>
                          <a:spcPts val="0"/>
                        </a:spcAft>
                        <a:buNone/>
                      </a:pPr>
                      <a:r>
                        <a:rPr lang="en" sz="1000"/>
                        <a:t>1</a:t>
                      </a:r>
                      <a:endParaRPr sz="1000"/>
                    </a:p>
                  </a:txBody>
                  <a:tcPr marL="91425" marR="91425" marT="91425" marB="91425">
                    <a:solidFill>
                      <a:srgbClr val="FFD966"/>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000"/>
                        <a:t>17.222.222</a:t>
                      </a:r>
                      <a:endParaRPr sz="1000"/>
                    </a:p>
                  </a:txBody>
                  <a:tcPr marL="91425" marR="91425" marT="91425" marB="91425"/>
                </a:tc>
                <a:tc>
                  <a:txBody>
                    <a:bodyPr/>
                    <a:lstStyle/>
                    <a:p>
                      <a:pPr marL="0" lvl="0" indent="0" algn="l" rtl="0">
                        <a:spcBef>
                          <a:spcPts val="0"/>
                        </a:spcBef>
                        <a:spcAft>
                          <a:spcPts val="0"/>
                        </a:spcAft>
                        <a:buNone/>
                      </a:pPr>
                      <a:r>
                        <a:rPr lang="en" sz="1000"/>
                        <a:t>Mago Sin Dientes</a:t>
                      </a:r>
                      <a:endParaRPr sz="1000"/>
                    </a:p>
                  </a:txBody>
                  <a:tcPr marL="91425" marR="91425" marT="91425" marB="91425"/>
                </a:tc>
                <a:tc>
                  <a:txBody>
                    <a:bodyPr/>
                    <a:lstStyle/>
                    <a:p>
                      <a:pPr marL="0" lvl="0" indent="0" algn="l" rtl="0">
                        <a:spcBef>
                          <a:spcPts val="0"/>
                        </a:spcBef>
                        <a:spcAft>
                          <a:spcPts val="0"/>
                        </a:spcAft>
                        <a:buNone/>
                      </a:pPr>
                      <a:r>
                        <a:rPr lang="en" sz="1000"/>
                        <a:t>no.teeths@clown.com</a:t>
                      </a:r>
                      <a:endParaRPr sz="1000"/>
                    </a:p>
                  </a:txBody>
                  <a:tcPr marL="91425" marR="91425" marT="91425" marB="91425"/>
                </a:tc>
                <a:tc>
                  <a:txBody>
                    <a:bodyPr/>
                    <a:lstStyle/>
                    <a:p>
                      <a:pPr marL="0" lvl="0" indent="0" algn="l" rtl="0">
                        <a:spcBef>
                          <a:spcPts val="0"/>
                        </a:spcBef>
                        <a:spcAft>
                          <a:spcPts val="0"/>
                        </a:spcAft>
                        <a:buNone/>
                      </a:pPr>
                      <a:r>
                        <a:rPr lang="en" sz="1000"/>
                        <a:t>M</a:t>
                      </a:r>
                      <a:endParaRPr sz="1000"/>
                    </a:p>
                  </a:txBody>
                  <a:tcPr marL="91425" marR="91425" marT="91425" marB="91425"/>
                </a:tc>
                <a:tc>
                  <a:txBody>
                    <a:bodyPr/>
                    <a:lstStyle/>
                    <a:p>
                      <a:pPr marL="0" lvl="0" indent="0" algn="l" rtl="0">
                        <a:spcBef>
                          <a:spcPts val="0"/>
                        </a:spcBef>
                        <a:spcAft>
                          <a:spcPts val="0"/>
                        </a:spcAft>
                        <a:buNone/>
                      </a:pPr>
                      <a:r>
                        <a:rPr lang="en" sz="1000"/>
                        <a:t>1/1/1960</a:t>
                      </a:r>
                      <a:endParaRPr sz="1000"/>
                    </a:p>
                  </a:txBody>
                  <a:tcPr marL="91425" marR="91425" marT="91425" marB="91425"/>
                </a:tc>
                <a:tc>
                  <a:txBody>
                    <a:bodyPr/>
                    <a:lstStyle/>
                    <a:p>
                      <a:pPr marL="0" lvl="0" indent="0" algn="l" rtl="0">
                        <a:spcBef>
                          <a:spcPts val="0"/>
                        </a:spcBef>
                        <a:spcAft>
                          <a:spcPts val="0"/>
                        </a:spcAft>
                        <a:buNone/>
                      </a:pPr>
                      <a:r>
                        <a:rPr lang="en" sz="1000"/>
                        <a:t>2</a:t>
                      </a:r>
                      <a:endParaRPr sz="1000"/>
                    </a:p>
                  </a:txBody>
                  <a:tcPr marL="91425" marR="91425" marT="91425" marB="91425">
                    <a:solidFill>
                      <a:srgbClr val="FFD966"/>
                    </a:solidFill>
                  </a:tcPr>
                </a:tc>
                <a:extLst>
                  <a:ext uri="{0D108BD9-81ED-4DB2-BD59-A6C34878D82A}">
                    <a16:rowId xmlns:a16="http://schemas.microsoft.com/office/drawing/2014/main" val="10002"/>
                  </a:ext>
                </a:extLst>
              </a:tr>
            </a:tbl>
          </a:graphicData>
        </a:graphic>
      </p:graphicFrame>
      <p:graphicFrame>
        <p:nvGraphicFramePr>
          <p:cNvPr id="134" name="Google Shape;134;p23"/>
          <p:cNvGraphicFramePr/>
          <p:nvPr/>
        </p:nvGraphicFramePr>
        <p:xfrm>
          <a:off x="5728675" y="3247425"/>
          <a:ext cx="3000000" cy="3000000"/>
        </p:xfrm>
        <a:graphic>
          <a:graphicData uri="http://schemas.openxmlformats.org/drawingml/2006/table">
            <a:tbl>
              <a:tblPr>
                <a:noFill/>
                <a:tableStyleId>{1C2378F4-FC99-45DF-B091-D6B043C3E7F0}</a:tableStyleId>
              </a:tblPr>
              <a:tblGrid>
                <a:gridCol w="686350">
                  <a:extLst>
                    <a:ext uri="{9D8B030D-6E8A-4147-A177-3AD203B41FA5}">
                      <a16:colId xmlns:a16="http://schemas.microsoft.com/office/drawing/2014/main" val="20000"/>
                    </a:ext>
                  </a:extLst>
                </a:gridCol>
                <a:gridCol w="1550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a:t>ID (PK)</a:t>
                      </a:r>
                      <a:endParaRPr sz="1000"/>
                    </a:p>
                  </a:txBody>
                  <a:tcPr marL="91425" marR="91425" marT="91425" marB="91425">
                    <a:solidFill>
                      <a:srgbClr val="EFEFEF"/>
                    </a:solidFill>
                  </a:tcPr>
                </a:tc>
                <a:tc>
                  <a:txBody>
                    <a:bodyPr/>
                    <a:lstStyle/>
                    <a:p>
                      <a:pPr marL="0" lvl="0" indent="0" algn="l" rtl="0">
                        <a:spcBef>
                          <a:spcPts val="0"/>
                        </a:spcBef>
                        <a:spcAft>
                          <a:spcPts val="0"/>
                        </a:spcAft>
                        <a:buNone/>
                      </a:pPr>
                      <a:r>
                        <a:rPr lang="en" sz="1000"/>
                        <a:t>Nombre</a:t>
                      </a:r>
                      <a:endParaRPr sz="100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00"/>
                        <a:t>1</a:t>
                      </a:r>
                      <a:endParaRPr sz="1000"/>
                    </a:p>
                  </a:txBody>
                  <a:tcPr marL="91425" marR="91425" marT="91425" marB="91425">
                    <a:solidFill>
                      <a:srgbClr val="FFD966"/>
                    </a:solidFill>
                  </a:tcPr>
                </a:tc>
                <a:tc>
                  <a:txBody>
                    <a:bodyPr/>
                    <a:lstStyle/>
                    <a:p>
                      <a:pPr marL="0" lvl="0" indent="0" algn="l" rtl="0">
                        <a:spcBef>
                          <a:spcPts val="0"/>
                        </a:spcBef>
                        <a:spcAft>
                          <a:spcPts val="0"/>
                        </a:spcAft>
                        <a:buNone/>
                      </a:pPr>
                      <a:r>
                        <a:rPr lang="en" sz="1000"/>
                        <a:t>Finanzas</a:t>
                      </a:r>
                      <a:endParaRPr sz="1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000"/>
                        <a:t>2</a:t>
                      </a:r>
                      <a:endParaRPr sz="1000"/>
                    </a:p>
                  </a:txBody>
                  <a:tcPr marL="91425" marR="91425" marT="91425" marB="91425">
                    <a:solidFill>
                      <a:srgbClr val="FFD966"/>
                    </a:solidFill>
                  </a:tcPr>
                </a:tc>
                <a:tc>
                  <a:txBody>
                    <a:bodyPr/>
                    <a:lstStyle/>
                    <a:p>
                      <a:pPr marL="0" lvl="0" indent="0" algn="l" rtl="0">
                        <a:spcBef>
                          <a:spcPts val="0"/>
                        </a:spcBef>
                        <a:spcAft>
                          <a:spcPts val="0"/>
                        </a:spcAft>
                        <a:buNone/>
                      </a:pPr>
                      <a:r>
                        <a:rPr lang="en" sz="1000"/>
                        <a:t>Lógistica</a:t>
                      </a:r>
                      <a:endParaRPr sz="1000"/>
                    </a:p>
                  </a:txBody>
                  <a:tcPr marL="91425" marR="91425" marT="91425" marB="91425"/>
                </a:tc>
                <a:extLst>
                  <a:ext uri="{0D108BD9-81ED-4DB2-BD59-A6C34878D82A}">
                    <a16:rowId xmlns:a16="http://schemas.microsoft.com/office/drawing/2014/main" val="10002"/>
                  </a:ext>
                </a:extLst>
              </a:tr>
            </a:tbl>
          </a:graphicData>
        </a:graphic>
      </p:graphicFrame>
      <p:cxnSp>
        <p:nvCxnSpPr>
          <p:cNvPr id="135" name="Google Shape;135;p23"/>
          <p:cNvCxnSpPr/>
          <p:nvPr/>
        </p:nvCxnSpPr>
        <p:spPr>
          <a:xfrm>
            <a:off x="6051350" y="2744025"/>
            <a:ext cx="14700" cy="498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Modelado</a:t>
            </a:r>
            <a:endParaRPr/>
          </a:p>
        </p:txBody>
      </p:sp>
      <p:pic>
        <p:nvPicPr>
          <p:cNvPr id="141" name="Google Shape;141;p24"/>
          <p:cNvPicPr preferRelativeResize="0"/>
          <p:nvPr/>
        </p:nvPicPr>
        <p:blipFill rotWithShape="1">
          <a:blip r:embed="rId3">
            <a:alphaModFix/>
          </a:blip>
          <a:srcRect b="7655"/>
          <a:stretch/>
        </p:blipFill>
        <p:spPr>
          <a:xfrm>
            <a:off x="4506925" y="1513225"/>
            <a:ext cx="4488074" cy="2566625"/>
          </a:xfrm>
          <a:prstGeom prst="rect">
            <a:avLst/>
          </a:prstGeom>
          <a:noFill/>
          <a:ln>
            <a:noFill/>
          </a:ln>
        </p:spPr>
      </p:pic>
      <p:pic>
        <p:nvPicPr>
          <p:cNvPr id="142" name="Google Shape;142;p24"/>
          <p:cNvPicPr preferRelativeResize="0"/>
          <p:nvPr/>
        </p:nvPicPr>
        <p:blipFill>
          <a:blip r:embed="rId4">
            <a:alphaModFix/>
          </a:blip>
          <a:stretch>
            <a:fillRect/>
          </a:stretch>
        </p:blipFill>
        <p:spPr>
          <a:xfrm>
            <a:off x="146650" y="2051825"/>
            <a:ext cx="4276049" cy="1082475"/>
          </a:xfrm>
          <a:prstGeom prst="rect">
            <a:avLst/>
          </a:prstGeom>
          <a:noFill/>
          <a:ln>
            <a:noFill/>
          </a:ln>
        </p:spPr>
      </p:pic>
      <p:cxnSp>
        <p:nvCxnSpPr>
          <p:cNvPr id="143" name="Google Shape;143;p24"/>
          <p:cNvCxnSpPr>
            <a:stCxn id="140" idx="2"/>
          </p:cNvCxnSpPr>
          <p:nvPr/>
        </p:nvCxnSpPr>
        <p:spPr>
          <a:xfrm>
            <a:off x="4563600" y="1051175"/>
            <a:ext cx="16800" cy="363180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333333">
                <a:alpha val="64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25"/>
          <p:cNvGraphicFramePr/>
          <p:nvPr/>
        </p:nvGraphicFramePr>
        <p:xfrm>
          <a:off x="270700" y="543938"/>
          <a:ext cx="3000000" cy="300000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350575">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Crear Tablas</a:t>
                      </a:r>
                      <a:endParaRPr>
                        <a:solidFill>
                          <a:schemeClr val="dk2"/>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CREATE TABLE</a:t>
                      </a:r>
                      <a:r>
                        <a:rPr lang="en" sz="1000">
                          <a:solidFill>
                            <a:srgbClr val="333333"/>
                          </a:solidFill>
                          <a:highlight>
                            <a:srgbClr val="FFFFFF"/>
                          </a:highlight>
                          <a:latin typeface="Courier New"/>
                          <a:ea typeface="Courier New"/>
                          <a:cs typeface="Courier New"/>
                          <a:sym typeface="Courier New"/>
                        </a:rPr>
                        <a:t> countries(</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rgbClr val="333333"/>
                          </a:solidFill>
                          <a:highlight>
                            <a:srgbClr val="FFFFFF"/>
                          </a:highlight>
                          <a:latin typeface="Courier New"/>
                          <a:ea typeface="Courier New"/>
                          <a:cs typeface="Courier New"/>
                          <a:sym typeface="Courier New"/>
                        </a:rPr>
                        <a:t>country_id  		CHAR( 2 ) PRIMARY KEY,</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rgbClr val="333333"/>
                          </a:solidFill>
                          <a:highlight>
                            <a:srgbClr val="FFFFFF"/>
                          </a:highlight>
                          <a:latin typeface="Courier New"/>
                          <a:ea typeface="Courier New"/>
                          <a:cs typeface="Courier New"/>
                          <a:sym typeface="Courier New"/>
                        </a:rPr>
                        <a:t>country_name 	VARCHAR2( 40 ) NOT NULL,</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rgbClr val="333333"/>
                          </a:solidFill>
                          <a:highlight>
                            <a:srgbClr val="FFFFFF"/>
                          </a:highlight>
                          <a:latin typeface="Courier New"/>
                          <a:ea typeface="Courier New"/>
                          <a:cs typeface="Courier New"/>
                          <a:sym typeface="Courier New"/>
                        </a:rPr>
                        <a:t>region_id    	NUMBER </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1600"/>
                        </a:spcAft>
                        <a:buNone/>
                      </a:pPr>
                      <a:r>
                        <a:rPr lang="en" sz="1000">
                          <a:solidFill>
                            <a:srgbClr val="333333"/>
                          </a:solidFill>
                          <a:highlight>
                            <a:srgbClr val="FFFFFF"/>
                          </a:highlight>
                          <a:latin typeface="Courier New"/>
                          <a:ea typeface="Courier New"/>
                          <a:cs typeface="Courier New"/>
                          <a:sym typeface="Courier New"/>
                        </a:rPr>
                        <a:t>);</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Dropear (Eliminar) Tablas</a:t>
                      </a:r>
                      <a:endParaRPr>
                        <a:solidFill>
                          <a:schemeClr val="dk2"/>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 sz="1000" b="1">
                          <a:solidFill>
                            <a:srgbClr val="333333"/>
                          </a:solidFill>
                          <a:highlight>
                            <a:srgbClr val="FFFFFF"/>
                          </a:highlight>
                          <a:latin typeface="Courier New"/>
                          <a:ea typeface="Courier New"/>
                          <a:cs typeface="Courier New"/>
                          <a:sym typeface="Courier New"/>
                        </a:rPr>
                        <a:t>DROP TABLE</a:t>
                      </a:r>
                      <a:r>
                        <a:rPr lang="en" sz="1000">
                          <a:solidFill>
                            <a:srgbClr val="333333"/>
                          </a:solidFill>
                          <a:highlight>
                            <a:srgbClr val="FFFFFF"/>
                          </a:highlight>
                          <a:latin typeface="Courier New"/>
                          <a:ea typeface="Courier New"/>
                          <a:cs typeface="Courier New"/>
                          <a:sym typeface="Courier New"/>
                        </a:rPr>
                        <a:t> table_name;</a:t>
                      </a:r>
                      <a:endParaRPr sz="1000">
                        <a:solidFill>
                          <a:srgbClr val="333333"/>
                        </a:solidFill>
                        <a:highlight>
                          <a:srgbClr val="FFFFFF"/>
                        </a:highlight>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Insert</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INSERT INTO</a:t>
                      </a:r>
                      <a:r>
                        <a:rPr lang="en" sz="1000">
                          <a:solidFill>
                            <a:srgbClr val="333333"/>
                          </a:solidFill>
                          <a:highlight>
                            <a:srgbClr val="FFFFFF"/>
                          </a:highlight>
                          <a:latin typeface="Courier New"/>
                          <a:ea typeface="Courier New"/>
                          <a:cs typeface="Courier New"/>
                          <a:sym typeface="Courier New"/>
                        </a:rPr>
                        <a:t> table_name (id, language, author, year)</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1600"/>
                        </a:spcAft>
                        <a:buNone/>
                      </a:pPr>
                      <a:r>
                        <a:rPr lang="en" sz="1000" b="1">
                          <a:solidFill>
                            <a:srgbClr val="333333"/>
                          </a:solidFill>
                          <a:highlight>
                            <a:srgbClr val="FFFFFF"/>
                          </a:highlight>
                          <a:latin typeface="Courier New"/>
                          <a:ea typeface="Courier New"/>
                          <a:cs typeface="Courier New"/>
                          <a:sym typeface="Courier New"/>
                        </a:rPr>
                        <a:t>VALUES</a:t>
                      </a:r>
                      <a:r>
                        <a:rPr lang="en" sz="1000">
                          <a:solidFill>
                            <a:srgbClr val="333333"/>
                          </a:solidFill>
                          <a:highlight>
                            <a:srgbClr val="FFFFFF"/>
                          </a:highlight>
                          <a:latin typeface="Courier New"/>
                          <a:ea typeface="Courier New"/>
                          <a:cs typeface="Courier New"/>
                          <a:sym typeface="Courier New"/>
                        </a:rPr>
                        <a:t> (2, 'Perl', 'Wall', '1987');</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26"/>
          <p:cNvGraphicFramePr/>
          <p:nvPr/>
        </p:nvGraphicFramePr>
        <p:xfrm>
          <a:off x="270700" y="543938"/>
          <a:ext cx="3000000" cy="300000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350575">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45005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Alterar Tablas</a:t>
                      </a:r>
                      <a:endParaRPr>
                        <a:solidFill>
                          <a:schemeClr val="dk2"/>
                        </a:solidFill>
                        <a:latin typeface="Lato"/>
                        <a:ea typeface="Lato"/>
                        <a:cs typeface="Lato"/>
                        <a:sym typeface="Lato"/>
                      </a:endParaRPr>
                    </a:p>
                  </a:txBody>
                  <a:tcPr marL="91425" marR="91425" marT="91425" marB="91425"/>
                </a:tc>
                <a:tc>
                  <a:txBody>
                    <a:bodyPr/>
                    <a:lstStyle/>
                    <a:p>
                      <a:pPr marL="45720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ALTER TABLE</a:t>
                      </a:r>
                      <a:r>
                        <a:rPr lang="en" sz="1000">
                          <a:solidFill>
                            <a:srgbClr val="333333"/>
                          </a:solidFill>
                          <a:highlight>
                            <a:srgbClr val="FFFFFF"/>
                          </a:highlight>
                          <a:latin typeface="Courier New"/>
                          <a:ea typeface="Courier New"/>
                          <a:cs typeface="Courier New"/>
                          <a:sym typeface="Courier New"/>
                        </a:rPr>
                        <a:t> &lt;Table name&gt; &lt;Operation&gt; &lt;Field with clauses&gt;;</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rgbClr val="333333"/>
                          </a:solidFill>
                          <a:highlight>
                            <a:srgbClr val="FFFFFF"/>
                          </a:highlight>
                        </a:rPr>
                        <a:t>Ejemplo Oracle: </a:t>
                      </a:r>
                      <a:endParaRPr sz="1000">
                        <a:solidFill>
                          <a:srgbClr val="333333"/>
                        </a:solidFill>
                        <a:highlight>
                          <a:srgbClr val="FFFFFF"/>
                        </a:highlight>
                      </a:endParaRPr>
                    </a:p>
                    <a:p>
                      <a:pPr marL="457200" lvl="0" indent="0" algn="l" rtl="0">
                        <a:lnSpc>
                          <a:spcPct val="115000"/>
                        </a:lnSpc>
                        <a:spcBef>
                          <a:spcPts val="1600"/>
                        </a:spcBef>
                        <a:spcAft>
                          <a:spcPts val="1600"/>
                        </a:spcAft>
                        <a:buNone/>
                      </a:pPr>
                      <a:r>
                        <a:rPr lang="en" sz="1000" b="1">
                          <a:solidFill>
                            <a:srgbClr val="333333"/>
                          </a:solidFill>
                          <a:highlight>
                            <a:srgbClr val="FFFFFF"/>
                          </a:highlight>
                          <a:latin typeface="Courier New"/>
                          <a:ea typeface="Courier New"/>
                          <a:cs typeface="Courier New"/>
                          <a:sym typeface="Courier New"/>
                        </a:rPr>
                        <a:t>ALTER TABLE</a:t>
                      </a:r>
                      <a:r>
                        <a:rPr lang="en" sz="1000">
                          <a:solidFill>
                            <a:srgbClr val="333333"/>
                          </a:solidFill>
                          <a:highlight>
                            <a:srgbClr val="FFFFFF"/>
                          </a:highlight>
                          <a:latin typeface="Courier New"/>
                          <a:ea typeface="Courier New"/>
                          <a:cs typeface="Courier New"/>
                          <a:sym typeface="Courier New"/>
                        </a:rPr>
                        <a:t> student_details </a:t>
                      </a:r>
                      <a:r>
                        <a:rPr lang="en" sz="1000" b="1">
                          <a:solidFill>
                            <a:srgbClr val="333333"/>
                          </a:solidFill>
                          <a:highlight>
                            <a:srgbClr val="FFFFFF"/>
                          </a:highlight>
                          <a:latin typeface="Courier New"/>
                          <a:ea typeface="Courier New"/>
                          <a:cs typeface="Courier New"/>
                          <a:sym typeface="Courier New"/>
                        </a:rPr>
                        <a:t>ADD</a:t>
                      </a:r>
                      <a:r>
                        <a:rPr lang="en" sz="1000">
                          <a:solidFill>
                            <a:srgbClr val="333333"/>
                          </a:solidFill>
                          <a:highlight>
                            <a:srgbClr val="FFFFFF"/>
                          </a:highlight>
                          <a:latin typeface="Courier New"/>
                          <a:ea typeface="Courier New"/>
                          <a:cs typeface="Courier New"/>
                          <a:sym typeface="Courier New"/>
                        </a:rPr>
                        <a:t> student_grade </a:t>
                      </a:r>
                      <a:r>
                        <a:rPr lang="en" sz="1000" b="1">
                          <a:solidFill>
                            <a:srgbClr val="333333"/>
                          </a:solidFill>
                          <a:highlight>
                            <a:srgbClr val="FFFFFF"/>
                          </a:highlight>
                          <a:latin typeface="Courier New"/>
                          <a:ea typeface="Courier New"/>
                          <a:cs typeface="Courier New"/>
                          <a:sym typeface="Courier New"/>
                        </a:rPr>
                        <a:t>VARCHAR(5)</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Consultar Schema</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1000" b="1">
                          <a:latin typeface="Courier New"/>
                          <a:ea typeface="Courier New"/>
                          <a:cs typeface="Courier New"/>
                          <a:sym typeface="Courier New"/>
                        </a:rPr>
                        <a:t>SELECT </a:t>
                      </a:r>
                      <a:r>
                        <a:rPr lang="en" sz="1000">
                          <a:latin typeface="Courier New"/>
                          <a:ea typeface="Courier New"/>
                          <a:cs typeface="Courier New"/>
                          <a:sym typeface="Courier New"/>
                        </a:rPr>
                        <a:t>column_name,data_type,character_maximum_length</a:t>
                      </a:r>
                      <a:endParaRPr sz="1000">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b="1">
                          <a:latin typeface="Courier New"/>
                          <a:ea typeface="Courier New"/>
                          <a:cs typeface="Courier New"/>
                          <a:sym typeface="Courier New"/>
                        </a:rPr>
                        <a:t>FROM</a:t>
                      </a:r>
                      <a:r>
                        <a:rPr lang="en" sz="1000">
                          <a:latin typeface="Courier New"/>
                          <a:ea typeface="Courier New"/>
                          <a:cs typeface="Courier New"/>
                          <a:sym typeface="Courier New"/>
                        </a:rPr>
                        <a:t> INFORMATION_SCHEMA.COLUMNS</a:t>
                      </a:r>
                      <a:endParaRPr sz="1000">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b="1">
                          <a:latin typeface="Courier New"/>
                          <a:ea typeface="Courier New"/>
                          <a:cs typeface="Courier New"/>
                          <a:sym typeface="Courier New"/>
                        </a:rPr>
                        <a:t>WHERE</a:t>
                      </a:r>
                      <a:r>
                        <a:rPr lang="en" sz="1000">
                          <a:latin typeface="Courier New"/>
                          <a:ea typeface="Courier New"/>
                          <a:cs typeface="Courier New"/>
                          <a:sym typeface="Courier New"/>
                        </a:rPr>
                        <a:t> table_name = 'proglang_tbluk';</a:t>
                      </a:r>
                      <a:endParaRPr sz="1000">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t>Existen varias opciones dependiendo el DBMS</a:t>
                      </a: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457200" lvl="0" indent="-292100" algn="l" rtl="0">
                        <a:lnSpc>
                          <a:spcPct val="115000"/>
                        </a:lnSpc>
                        <a:spcBef>
                          <a:spcPts val="1600"/>
                        </a:spcBef>
                        <a:spcAft>
                          <a:spcPts val="0"/>
                        </a:spcAft>
                        <a:buSzPts val="1000"/>
                        <a:buFont typeface="Courier New"/>
                        <a:buChar char="●"/>
                      </a:pPr>
                      <a:r>
                        <a:rPr lang="en" sz="1000">
                          <a:solidFill>
                            <a:schemeClr val="dk2"/>
                          </a:solidFill>
                          <a:latin typeface="Courier New"/>
                          <a:ea typeface="Courier New"/>
                          <a:cs typeface="Courier New"/>
                          <a:sym typeface="Courier New"/>
                        </a:rPr>
                        <a:t>En Oracle se utiliza </a:t>
                      </a:r>
                      <a:r>
                        <a:rPr lang="en" sz="1000" b="1">
                          <a:latin typeface="Courier New"/>
                          <a:ea typeface="Courier New"/>
                          <a:cs typeface="Courier New"/>
                          <a:sym typeface="Courier New"/>
                        </a:rPr>
                        <a:t>Describe </a:t>
                      </a:r>
                      <a:r>
                        <a:rPr lang="en" sz="1000">
                          <a:latin typeface="Courier New"/>
                          <a:ea typeface="Courier New"/>
                          <a:cs typeface="Courier New"/>
                          <a:sym typeface="Courier New"/>
                        </a:rPr>
                        <a:t>table_name</a:t>
                      </a:r>
                      <a:endParaRPr sz="1000">
                        <a:latin typeface="Courier New"/>
                        <a:ea typeface="Courier New"/>
                        <a:cs typeface="Courier New"/>
                        <a:sym typeface="Courier New"/>
                      </a:endParaRPr>
                    </a:p>
                    <a:p>
                      <a:pPr marL="457200" lvl="0" indent="-292100" algn="l" rtl="0">
                        <a:lnSpc>
                          <a:spcPct val="115000"/>
                        </a:lnSpc>
                        <a:spcBef>
                          <a:spcPts val="0"/>
                        </a:spcBef>
                        <a:spcAft>
                          <a:spcPts val="0"/>
                        </a:spcAft>
                        <a:buSzPts val="1000"/>
                        <a:buFont typeface="Courier New"/>
                        <a:buChar char="●"/>
                      </a:pPr>
                      <a:r>
                        <a:rPr lang="en" sz="1000">
                          <a:latin typeface="Courier New"/>
                          <a:ea typeface="Courier New"/>
                          <a:cs typeface="Courier New"/>
                          <a:sym typeface="Courier New"/>
                        </a:rPr>
                        <a:t>En SQLite </a:t>
                      </a:r>
                      <a:r>
                        <a:rPr lang="en" sz="1000" b="1">
                          <a:latin typeface="Courier New"/>
                          <a:ea typeface="Courier New"/>
                          <a:cs typeface="Courier New"/>
                          <a:sym typeface="Courier New"/>
                        </a:rPr>
                        <a:t>.schema </a:t>
                      </a:r>
                      <a:r>
                        <a:rPr lang="en" sz="1000">
                          <a:latin typeface="Courier New"/>
                          <a:ea typeface="Courier New"/>
                          <a:cs typeface="Courier New"/>
                          <a:sym typeface="Courier New"/>
                        </a:rPr>
                        <a:t>table_name</a:t>
                      </a:r>
                      <a:endParaRPr sz="100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Consultas simples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163" name="Google Shape;163;p28"/>
          <p:cNvGraphicFramePr/>
          <p:nvPr/>
        </p:nvGraphicFramePr>
        <p:xfrm>
          <a:off x="270700" y="543938"/>
          <a:ext cx="3000000" cy="300000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347300">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83625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Select</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language,year </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1600"/>
                        </a:spcAft>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 name;</a:t>
                      </a:r>
                      <a:endParaRPr sz="1000">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2200675">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Order</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rgbClr val="333333"/>
                          </a:solidFill>
                          <a:highlight>
                            <a:srgbClr val="FFFFFF"/>
                          </a:highlight>
                        </a:rPr>
                        <a:t>Orden Ascendente</a:t>
                      </a:r>
                      <a:endParaRPr sz="1000" b="1">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language,year</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 </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ORDER BY</a:t>
                      </a:r>
                      <a:r>
                        <a:rPr lang="en" sz="1000">
                          <a:solidFill>
                            <a:srgbClr val="333333"/>
                          </a:solidFill>
                          <a:highlight>
                            <a:srgbClr val="FFFFFF"/>
                          </a:highlight>
                          <a:latin typeface="Courier New"/>
                          <a:ea typeface="Courier New"/>
                          <a:cs typeface="Courier New"/>
                          <a:sym typeface="Courier New"/>
                        </a:rPr>
                        <a:t> year;  -- (Default </a:t>
                      </a:r>
                      <a:r>
                        <a:rPr lang="en" sz="1000" b="1">
                          <a:solidFill>
                            <a:srgbClr val="333333"/>
                          </a:solidFill>
                          <a:highlight>
                            <a:srgbClr val="FFFFFF"/>
                          </a:highlight>
                          <a:latin typeface="Courier New"/>
                          <a:ea typeface="Courier New"/>
                          <a:cs typeface="Courier New"/>
                          <a:sym typeface="Courier New"/>
                        </a:rPr>
                        <a:t>ASC</a:t>
                      </a:r>
                      <a:r>
                        <a:rPr lang="en" sz="1000">
                          <a:solidFill>
                            <a:srgbClr val="333333"/>
                          </a:solidFill>
                          <a:highlight>
                            <a:srgbClr val="FFFFFF"/>
                          </a:highlight>
                          <a:latin typeface="Courier New"/>
                          <a:ea typeface="Courier New"/>
                          <a:cs typeface="Courier New"/>
                          <a:sym typeface="Courier New"/>
                        </a:rPr>
                        <a:t> - orden descendente </a:t>
                      </a:r>
                      <a:r>
                        <a:rPr lang="en" sz="1000" b="1">
                          <a:solidFill>
                            <a:srgbClr val="333333"/>
                          </a:solidFill>
                          <a:highlight>
                            <a:srgbClr val="FFFFFF"/>
                          </a:highlight>
                          <a:latin typeface="Courier New"/>
                          <a:ea typeface="Courier New"/>
                          <a:cs typeface="Courier New"/>
                          <a:sym typeface="Courier New"/>
                        </a:rPr>
                        <a:t>DESC</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1600"/>
                        </a:spcAft>
                        <a:buNone/>
                      </a:pPr>
                      <a:endParaRPr sz="1000">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p29"/>
          <p:cNvGraphicFramePr/>
          <p:nvPr/>
        </p:nvGraphicFramePr>
        <p:xfrm>
          <a:off x="270700" y="543938"/>
          <a:ext cx="3000000" cy="300000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264275">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1277225">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Order (Cont’d)</a:t>
                      </a:r>
                      <a:endParaRPr>
                        <a:solidFill>
                          <a:schemeClr val="dk2"/>
                        </a:solidFill>
                        <a:latin typeface="Lato"/>
                        <a:ea typeface="Lato"/>
                        <a:cs typeface="Lato"/>
                        <a:sym typeface="Lato"/>
                      </a:endParaRPr>
                    </a:p>
                  </a:txBody>
                  <a:tcPr marL="91425" marR="91425" marT="91425" marB="91425"/>
                </a:tc>
                <a:tc>
                  <a:txBody>
                    <a:bodyPr/>
                    <a:lstStyle/>
                    <a:p>
                      <a:pPr marL="45720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 year</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 </a:t>
                      </a:r>
                      <a:r>
                        <a:rPr lang="en" sz="1000" b="1">
                          <a:solidFill>
                            <a:srgbClr val="333333"/>
                          </a:solidFill>
                          <a:highlight>
                            <a:srgbClr val="FFFFFF"/>
                          </a:highlight>
                          <a:latin typeface="Courier New"/>
                          <a:ea typeface="Courier New"/>
                          <a:cs typeface="Courier New"/>
                          <a:sym typeface="Courier New"/>
                        </a:rPr>
                        <a:t>ORDER</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BY</a:t>
                      </a:r>
                      <a:r>
                        <a:rPr lang="en" sz="1000">
                          <a:solidFill>
                            <a:srgbClr val="333333"/>
                          </a:solidFill>
                          <a:highlight>
                            <a:srgbClr val="FFFFFF"/>
                          </a:highlight>
                          <a:latin typeface="Courier New"/>
                          <a:ea typeface="Courier New"/>
                          <a:cs typeface="Courier New"/>
                          <a:sym typeface="Courier New"/>
                        </a:rPr>
                        <a:t> language;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rgbClr val="333333"/>
                          </a:solidFill>
                          <a:highlight>
                            <a:srgbClr val="FFFFFF"/>
                          </a:highlight>
                        </a:rPr>
                        <a:t>Ordenamiento por número campo (Mismo resultado)</a:t>
                      </a:r>
                      <a:endParaRPr sz="1000">
                        <a:solidFill>
                          <a:srgbClr val="333333"/>
                        </a:solidFill>
                        <a:highlight>
                          <a:srgbClr val="FFFFFF"/>
                        </a:highlight>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 year</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 </a:t>
                      </a:r>
                      <a:r>
                        <a:rPr lang="en" sz="1000" b="1">
                          <a:solidFill>
                            <a:srgbClr val="333333"/>
                          </a:solidFill>
                          <a:highlight>
                            <a:srgbClr val="FFFFFF"/>
                          </a:highlight>
                          <a:latin typeface="Courier New"/>
                          <a:ea typeface="Courier New"/>
                          <a:cs typeface="Courier New"/>
                          <a:sym typeface="Courier New"/>
                        </a:rPr>
                        <a:t>ORDER</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BY</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2</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DESC</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rgbClr val="333333"/>
                          </a:solidFill>
                          <a:highlight>
                            <a:srgbClr val="FFFFFF"/>
                          </a:highlight>
                        </a:rPr>
                        <a:t>Combinar ordenamientos</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 year</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1600"/>
                        </a:spcAft>
                        <a:buNone/>
                      </a:pPr>
                      <a:r>
                        <a:rPr lang="en" sz="1000" b="1">
                          <a:solidFill>
                            <a:srgbClr val="333333"/>
                          </a:solidFill>
                          <a:highlight>
                            <a:srgbClr val="FFFFFF"/>
                          </a:highlight>
                          <a:latin typeface="Courier New"/>
                          <a:ea typeface="Courier New"/>
                          <a:cs typeface="Courier New"/>
                          <a:sym typeface="Courier New"/>
                        </a:rPr>
                        <a:t>ORDER BY</a:t>
                      </a:r>
                      <a:r>
                        <a:rPr lang="en" sz="1000">
                          <a:solidFill>
                            <a:srgbClr val="333333"/>
                          </a:solidFill>
                          <a:highlight>
                            <a:srgbClr val="FFFFFF"/>
                          </a:highlight>
                          <a:latin typeface="Courier New"/>
                          <a:ea typeface="Courier New"/>
                          <a:cs typeface="Courier New"/>
                          <a:sym typeface="Courier New"/>
                        </a:rPr>
                        <a:t> year </a:t>
                      </a:r>
                      <a:r>
                        <a:rPr lang="en" sz="1000" b="1">
                          <a:solidFill>
                            <a:srgbClr val="333333"/>
                          </a:solidFill>
                          <a:highlight>
                            <a:srgbClr val="FFFFFF"/>
                          </a:highlight>
                          <a:latin typeface="Courier New"/>
                          <a:ea typeface="Courier New"/>
                          <a:cs typeface="Courier New"/>
                          <a:sym typeface="Courier New"/>
                        </a:rPr>
                        <a:t>DESC</a:t>
                      </a:r>
                      <a:r>
                        <a:rPr lang="en" sz="1000">
                          <a:solidFill>
                            <a:srgbClr val="333333"/>
                          </a:solidFill>
                          <a:highlight>
                            <a:srgbClr val="FFFFFF"/>
                          </a:highlight>
                          <a:latin typeface="Courier New"/>
                          <a:ea typeface="Courier New"/>
                          <a:cs typeface="Courier New"/>
                          <a:sym typeface="Courier New"/>
                        </a:rPr>
                        <a:t>, language </a:t>
                      </a:r>
                      <a:r>
                        <a:rPr lang="en" sz="1000" b="1">
                          <a:solidFill>
                            <a:srgbClr val="333333"/>
                          </a:solidFill>
                          <a:highlight>
                            <a:srgbClr val="FFFFFF"/>
                          </a:highlight>
                          <a:latin typeface="Courier New"/>
                          <a:ea typeface="Courier New"/>
                          <a:cs typeface="Courier New"/>
                          <a:sym typeface="Courier New"/>
                        </a:rPr>
                        <a:t>ASC</a:t>
                      </a:r>
                      <a:r>
                        <a:rPr lang="en" sz="1000">
                          <a:solidFill>
                            <a:srgbClr val="333333"/>
                          </a:solidFill>
                          <a:highlight>
                            <a:srgbClr val="FFFFFF"/>
                          </a:highlight>
                          <a:latin typeface="Courier New"/>
                          <a:ea typeface="Courier New"/>
                          <a:cs typeface="Courier New"/>
                          <a:sym typeface="Courier New"/>
                        </a:rPr>
                        <a:t>;</a:t>
                      </a:r>
                      <a:endParaRPr sz="1000">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p30"/>
          <p:cNvGraphicFramePr/>
          <p:nvPr/>
        </p:nvGraphicFramePr>
        <p:xfrm>
          <a:off x="270700" y="543938"/>
          <a:ext cx="3000000" cy="300000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264275">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1277225">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Where</a:t>
                      </a:r>
                      <a:endParaRPr>
                        <a:solidFill>
                          <a:schemeClr val="dk2"/>
                        </a:solidFill>
                        <a:latin typeface="Lato"/>
                        <a:ea typeface="Lato"/>
                        <a:cs typeface="Lato"/>
                        <a:sym typeface="Lato"/>
                      </a:endParaRPr>
                    </a:p>
                  </a:txBody>
                  <a:tcPr marL="91425" marR="91425" marT="91425" marB="91425"/>
                </a:tc>
                <a:tc>
                  <a:txBody>
                    <a:bodyPr/>
                    <a:lstStyle/>
                    <a:p>
                      <a:pPr marL="45720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language,author</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WHERE</a:t>
                      </a:r>
                      <a:r>
                        <a:rPr lang="en" sz="1000">
                          <a:solidFill>
                            <a:srgbClr val="333333"/>
                          </a:solidFill>
                          <a:highlight>
                            <a:srgbClr val="FFFFFF"/>
                          </a:highlight>
                          <a:latin typeface="Courier New"/>
                          <a:ea typeface="Courier New"/>
                          <a:cs typeface="Courier New"/>
                          <a:sym typeface="Courier New"/>
                        </a:rPr>
                        <a:t> standard = 'ANSI';</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rgbClr val="333333"/>
                          </a:solidFill>
                          <a:highlight>
                            <a:srgbClr val="FFFFFF"/>
                          </a:highlight>
                        </a:rPr>
                        <a:t>Combinando condiciones</a:t>
                      </a:r>
                      <a:endParaRPr sz="1000">
                        <a:solidFill>
                          <a:srgbClr val="333333"/>
                        </a:solidFill>
                        <a:highlight>
                          <a:srgbClr val="FFFFFF"/>
                        </a:highlight>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 author, year</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0"/>
                        </a:spcAft>
                        <a:buNone/>
                      </a:pPr>
                      <a:r>
                        <a:rPr lang="en" sz="1000" b="1">
                          <a:solidFill>
                            <a:srgbClr val="333333"/>
                          </a:solidFill>
                          <a:highlight>
                            <a:srgbClr val="FFFFFF"/>
                          </a:highlight>
                          <a:latin typeface="Courier New"/>
                          <a:ea typeface="Courier New"/>
                          <a:cs typeface="Courier New"/>
                          <a:sym typeface="Courier New"/>
                        </a:rPr>
                        <a:t>WHERE</a:t>
                      </a:r>
                      <a:r>
                        <a:rPr lang="en" sz="1000">
                          <a:solidFill>
                            <a:srgbClr val="333333"/>
                          </a:solidFill>
                          <a:highlight>
                            <a:srgbClr val="FFFFFF"/>
                          </a:highlight>
                          <a:latin typeface="Courier New"/>
                          <a:ea typeface="Courier New"/>
                          <a:cs typeface="Courier New"/>
                          <a:sym typeface="Courier New"/>
                        </a:rPr>
                        <a:t> year &gt; 1970 </a:t>
                      </a:r>
                      <a:r>
                        <a:rPr lang="en" sz="1000" b="1">
                          <a:solidFill>
                            <a:srgbClr val="333333"/>
                          </a:solidFill>
                          <a:highlight>
                            <a:srgbClr val="FFFFFF"/>
                          </a:highlight>
                          <a:latin typeface="Courier New"/>
                          <a:ea typeface="Courier New"/>
                          <a:cs typeface="Courier New"/>
                          <a:sym typeface="Courier New"/>
                        </a:rPr>
                        <a:t>AND</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standard</a:t>
                      </a:r>
                      <a:r>
                        <a:rPr lang="en" sz="1000">
                          <a:solidFill>
                            <a:srgbClr val="333333"/>
                          </a:solidFill>
                          <a:highlight>
                            <a:srgbClr val="FFFFFF"/>
                          </a:highlight>
                          <a:latin typeface="Courier New"/>
                          <a:ea typeface="Courier New"/>
                          <a:cs typeface="Courier New"/>
                          <a:sym typeface="Courier New"/>
                        </a:rPr>
                        <a:t> IS NULL;</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1600"/>
                        </a:spcBef>
                        <a:spcAft>
                          <a:spcPts val="1600"/>
                        </a:spcAft>
                        <a:buNone/>
                      </a:pPr>
                      <a:r>
                        <a:rPr lang="en" sz="1000" b="1">
                          <a:solidFill>
                            <a:srgbClr val="333333"/>
                          </a:solidFill>
                          <a:highlight>
                            <a:srgbClr val="FFFFFF"/>
                          </a:highlight>
                          <a:latin typeface="Courier New"/>
                          <a:ea typeface="Courier New"/>
                          <a:cs typeface="Courier New"/>
                          <a:sym typeface="Courier New"/>
                        </a:rPr>
                        <a:t>ORDER BY</a:t>
                      </a:r>
                      <a:r>
                        <a:rPr lang="en" sz="1000">
                          <a:solidFill>
                            <a:srgbClr val="333333"/>
                          </a:solidFill>
                          <a:highlight>
                            <a:srgbClr val="FFFFFF"/>
                          </a:highlight>
                          <a:latin typeface="Courier New"/>
                          <a:ea typeface="Courier New"/>
                          <a:cs typeface="Courier New"/>
                          <a:sym typeface="Courier New"/>
                        </a:rPr>
                        <a:t> author;</a:t>
                      </a:r>
                      <a:endParaRPr sz="1000">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aphicFrame>
        <p:nvGraphicFramePr>
          <p:cNvPr id="178" name="Google Shape;178;p31"/>
          <p:cNvGraphicFramePr/>
          <p:nvPr/>
        </p:nvGraphicFramePr>
        <p:xfrm>
          <a:off x="270700" y="543938"/>
          <a:ext cx="3000000" cy="300000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418200">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116745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Update</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UPDATE</a:t>
                      </a:r>
                      <a:r>
                        <a:rPr lang="en" sz="1000">
                          <a:solidFill>
                            <a:srgbClr val="333333"/>
                          </a:solidFill>
                          <a:highlight>
                            <a:srgbClr val="FFFFFF"/>
                          </a:highlight>
                          <a:latin typeface="Courier New"/>
                          <a:ea typeface="Courier New"/>
                          <a:cs typeface="Courier New"/>
                          <a:sym typeface="Courier New"/>
                        </a:rPr>
                        <a:t> table_name </a:t>
                      </a:r>
                      <a:r>
                        <a:rPr lang="en" sz="1000" b="1">
                          <a:solidFill>
                            <a:srgbClr val="333333"/>
                          </a:solidFill>
                          <a:highlight>
                            <a:srgbClr val="FFFFFF"/>
                          </a:highlight>
                          <a:latin typeface="Courier New"/>
                          <a:ea typeface="Courier New"/>
                          <a:cs typeface="Courier New"/>
                          <a:sym typeface="Courier New"/>
                        </a:rPr>
                        <a:t>SET </a:t>
                      </a:r>
                      <a:r>
                        <a:rPr lang="en" sz="1000">
                          <a:solidFill>
                            <a:srgbClr val="333333"/>
                          </a:solidFill>
                          <a:highlight>
                            <a:srgbClr val="FFFFFF"/>
                          </a:highlight>
                          <a:latin typeface="Courier New"/>
                          <a:ea typeface="Courier New"/>
                          <a:cs typeface="Courier New"/>
                          <a:sym typeface="Courier New"/>
                        </a:rPr>
                        <a:t>standard = 'ANSI'</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WHERE</a:t>
                      </a:r>
                      <a:r>
                        <a:rPr lang="en" sz="1000">
                          <a:solidFill>
                            <a:srgbClr val="333333"/>
                          </a:solidFill>
                          <a:highlight>
                            <a:srgbClr val="FFFFFF"/>
                          </a:highlight>
                          <a:latin typeface="Courier New"/>
                          <a:ea typeface="Courier New"/>
                          <a:cs typeface="Courier New"/>
                          <a:sym typeface="Courier New"/>
                        </a:rPr>
                        <a:t> language = 'Forth';</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0"/>
                        </a:spcBef>
                        <a:spcAft>
                          <a:spcPts val="1600"/>
                        </a:spcAft>
                        <a:buNone/>
                      </a:pPr>
                      <a:endParaRPr sz="1000" b="1">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136120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Delete</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DELETE</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&lt;table_name&gt;</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WHERE</a:t>
                      </a:r>
                      <a:r>
                        <a:rPr lang="en" sz="1000">
                          <a:solidFill>
                            <a:srgbClr val="333333"/>
                          </a:solidFill>
                          <a:highlight>
                            <a:srgbClr val="FFFFFF"/>
                          </a:highlight>
                          <a:latin typeface="Courier New"/>
                          <a:ea typeface="Courier New"/>
                          <a:cs typeface="Courier New"/>
                          <a:sym typeface="Courier New"/>
                        </a:rPr>
                        <a:t> &lt;condition&gt;;</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000">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136120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GroupBy</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year,</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highlight>
                            <a:srgbClr val="FFFFFF"/>
                          </a:highlight>
                          <a:latin typeface="Courier New"/>
                          <a:ea typeface="Courier New"/>
                          <a:cs typeface="Courier New"/>
                          <a:sym typeface="Courier New"/>
                        </a:rPr>
                        <a:t>       Book,</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highlight>
                            <a:srgbClr val="FFFFFF"/>
                          </a:highlight>
                          <a:latin typeface="Courier New"/>
                          <a:ea typeface="Courier New"/>
                          <a:cs typeface="Courier New"/>
                          <a:sym typeface="Courier New"/>
                        </a:rPr>
                        <a:t>      </a:t>
                      </a:r>
                      <a:r>
                        <a:rPr lang="en" sz="6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COUNT</a:t>
                      </a:r>
                      <a:r>
                        <a:rPr lang="en" sz="1000">
                          <a:solidFill>
                            <a:srgbClr val="333333"/>
                          </a:solidFill>
                          <a:highlight>
                            <a:srgbClr val="FFFFFF"/>
                          </a:highlight>
                          <a:latin typeface="Courier New"/>
                          <a:ea typeface="Courier New"/>
                          <a:cs typeface="Courier New"/>
                          <a:sym typeface="Courier New"/>
                        </a:rPr>
                        <a:t>(*)   -- Utilizamos el comando count para contar. </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GROUP</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BY</a:t>
                      </a:r>
                      <a:r>
                        <a:rPr lang="en" sz="1000">
                          <a:solidFill>
                            <a:srgbClr val="333333"/>
                          </a:solidFill>
                          <a:highlight>
                            <a:srgbClr val="FFFFFF"/>
                          </a:highlight>
                          <a:latin typeface="Courier New"/>
                          <a:ea typeface="Courier New"/>
                          <a:cs typeface="Courier New"/>
                          <a:sym typeface="Courier New"/>
                        </a:rPr>
                        <a:t> year;</a:t>
                      </a:r>
                      <a:endParaRPr sz="700" b="1">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bl>
          </a:graphicData>
        </a:graphic>
      </p:graphicFrame>
      <p:pic>
        <p:nvPicPr>
          <p:cNvPr id="179" name="Google Shape;179;p31"/>
          <p:cNvPicPr preferRelativeResize="0"/>
          <p:nvPr/>
        </p:nvPicPr>
        <p:blipFill rotWithShape="1">
          <a:blip r:embed="rId3">
            <a:alphaModFix/>
          </a:blip>
          <a:srcRect b="6707"/>
          <a:stretch/>
        </p:blipFill>
        <p:spPr>
          <a:xfrm>
            <a:off x="270700" y="2129599"/>
            <a:ext cx="2596574" cy="1361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Qué es una base de datos?</a:t>
            </a:r>
            <a:endParaRPr/>
          </a:p>
          <a:p>
            <a:pPr marL="0" lvl="0" indent="0" algn="l" rtl="0">
              <a:spcBef>
                <a:spcPts val="0"/>
              </a:spcBef>
              <a:spcAft>
                <a:spcPts val="0"/>
              </a:spcAft>
              <a:buNone/>
            </a:pPr>
            <a:endParaRPr/>
          </a:p>
        </p:txBody>
      </p:sp>
      <p:sp>
        <p:nvSpPr>
          <p:cNvPr id="79" name="Google Shape;79;p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Una base de datos es una colección organizada de datos.</a:t>
            </a:r>
            <a:endParaRPr/>
          </a:p>
          <a:p>
            <a:pPr marL="0" lvl="0" indent="0" algn="l" rtl="0">
              <a:spcBef>
                <a:spcPts val="1600"/>
              </a:spcBef>
              <a:spcAft>
                <a:spcPts val="0"/>
              </a:spcAft>
              <a:buClr>
                <a:schemeClr val="dk2"/>
              </a:buClr>
              <a:buSzPts val="1100"/>
              <a:buFont typeface="Arial"/>
              <a:buNone/>
            </a:pPr>
            <a:r>
              <a:rPr lang="en"/>
              <a:t>Existen diferentes tipo de base de datos de acuerdo al caso de uso.</a:t>
            </a:r>
            <a:endParaRPr/>
          </a:p>
          <a:p>
            <a:pPr marL="0" lvl="0" indent="0" algn="l" rtl="0">
              <a:spcBef>
                <a:spcPts val="1600"/>
              </a:spcBef>
              <a:spcAft>
                <a:spcPts val="0"/>
              </a:spcAft>
              <a:buClr>
                <a:schemeClr val="dk2"/>
              </a:buClr>
              <a:buSzPts val="1100"/>
              <a:buFont typeface="Arial"/>
              <a:buNone/>
            </a:pPr>
            <a:r>
              <a:rPr lang="en"/>
              <a:t>Las base de datos digitales se han convertido en un componente importante de nuestro entorno desde su concepción en la década de los ‘60.</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aphicFrame>
        <p:nvGraphicFramePr>
          <p:cNvPr id="184" name="Google Shape;184;p32"/>
          <p:cNvGraphicFramePr/>
          <p:nvPr/>
        </p:nvGraphicFramePr>
        <p:xfrm>
          <a:off x="270700" y="543938"/>
          <a:ext cx="3000000" cy="300000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264275">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1277225">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Having</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a:solidFill>
                            <a:srgbClr val="333333"/>
                          </a:solidFill>
                          <a:highlight>
                            <a:srgbClr val="FFFFFF"/>
                          </a:highlight>
                          <a:latin typeface="Courier New"/>
                          <a:ea typeface="Courier New"/>
                          <a:cs typeface="Courier New"/>
                          <a:sym typeface="Courier New"/>
                        </a:rPr>
                        <a:t>       standard,</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a:solidFill>
                            <a:srgbClr val="333333"/>
                          </a:solidFill>
                          <a:highlight>
                            <a:srgbClr val="FFFFFF"/>
                          </a:highlight>
                          <a:latin typeface="Courier New"/>
                          <a:ea typeface="Courier New"/>
                          <a:cs typeface="Courier New"/>
                          <a:sym typeface="Courier New"/>
                        </a:rPr>
                        <a:t>       year</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table_name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GROUP</a:t>
                      </a:r>
                      <a:r>
                        <a:rPr lang="en" sz="1000">
                          <a:solidFill>
                            <a:srgbClr val="333333"/>
                          </a:solidFill>
                          <a:highlight>
                            <a:srgbClr val="FFFFFF"/>
                          </a:highlight>
                          <a:latin typeface="Courier New"/>
                          <a:ea typeface="Courier New"/>
                          <a:cs typeface="Courier New"/>
                          <a:sym typeface="Courier New"/>
                        </a:rPr>
                        <a:t> </a:t>
                      </a:r>
                      <a:r>
                        <a:rPr lang="en" sz="1000" b="1">
                          <a:solidFill>
                            <a:srgbClr val="333333"/>
                          </a:solidFill>
                          <a:highlight>
                            <a:srgbClr val="FFFFFF"/>
                          </a:highlight>
                          <a:latin typeface="Courier New"/>
                          <a:ea typeface="Courier New"/>
                          <a:cs typeface="Courier New"/>
                          <a:sym typeface="Courier New"/>
                        </a:rPr>
                        <a:t>BY</a:t>
                      </a:r>
                      <a:r>
                        <a:rPr lang="en" sz="1000">
                          <a:solidFill>
                            <a:srgbClr val="333333"/>
                          </a:solidFill>
                          <a:highlight>
                            <a:srgbClr val="FFFFFF"/>
                          </a:highlight>
                          <a:latin typeface="Courier New"/>
                          <a:ea typeface="Courier New"/>
                          <a:cs typeface="Courier New"/>
                          <a:sym typeface="Courier New"/>
                        </a:rPr>
                        <a:t> standard,</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a:solidFill>
                            <a:srgbClr val="333333"/>
                          </a:solidFill>
                          <a:highlight>
                            <a:srgbClr val="FFFFFF"/>
                          </a:highlight>
                          <a:latin typeface="Courier New"/>
                          <a:ea typeface="Courier New"/>
                          <a:cs typeface="Courier New"/>
                          <a:sym typeface="Courier New"/>
                        </a:rPr>
                        <a:t>         year,</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a:solidFill>
                            <a:srgbClr val="333333"/>
                          </a:solidFill>
                          <a:highlight>
                            <a:srgbClr val="FFFFFF"/>
                          </a:highlight>
                          <a:latin typeface="Courier New"/>
                          <a:ea typeface="Courier New"/>
                          <a:cs typeface="Courier New"/>
                          <a:sym typeface="Courier New"/>
                        </a:rPr>
                        <a:t>         language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HAVING</a:t>
                      </a:r>
                      <a:r>
                        <a:rPr lang="en" sz="1000">
                          <a:solidFill>
                            <a:srgbClr val="333333"/>
                          </a:solidFill>
                          <a:highlight>
                            <a:srgbClr val="FFFFFF"/>
                          </a:highlight>
                          <a:latin typeface="Courier New"/>
                          <a:ea typeface="Courier New"/>
                          <a:cs typeface="Courier New"/>
                          <a:sym typeface="Courier New"/>
                        </a:rPr>
                        <a:t> year &lt; 1980;</a:t>
                      </a:r>
                      <a:endParaRPr sz="1000">
                        <a:solidFill>
                          <a:srgbClr val="333333"/>
                        </a:solidFill>
                        <a:highlight>
                          <a:srgbClr val="FFFFFF"/>
                        </a:highlight>
                        <a:latin typeface="Courier New"/>
                        <a:ea typeface="Courier New"/>
                        <a:cs typeface="Courier New"/>
                        <a:sym typeface="Courier New"/>
                      </a:endParaRPr>
                    </a:p>
                    <a:p>
                      <a:pPr marL="457200" lvl="0" indent="0" algn="l" rtl="0">
                        <a:lnSpc>
                          <a:spcPct val="115000"/>
                        </a:lnSpc>
                        <a:spcBef>
                          <a:spcPts val="0"/>
                        </a:spcBef>
                        <a:spcAft>
                          <a:spcPts val="1600"/>
                        </a:spcAft>
                        <a:buNone/>
                      </a:pPr>
                      <a:endParaRPr sz="600" b="1">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Ejercicio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Pasos</a:t>
            </a:r>
            <a:endParaRPr/>
          </a:p>
        </p:txBody>
      </p:sp>
      <p:sp>
        <p:nvSpPr>
          <p:cNvPr id="195" name="Google Shape;195;p3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Crear Tablas</a:t>
            </a:r>
            <a:endParaRPr/>
          </a:p>
          <a:p>
            <a:pPr marL="457200" lvl="0" indent="-342900" algn="l" rtl="0">
              <a:spcBef>
                <a:spcPts val="0"/>
              </a:spcBef>
              <a:spcAft>
                <a:spcPts val="0"/>
              </a:spcAft>
              <a:buSzPts val="1800"/>
              <a:buAutoNum type="arabicPeriod"/>
            </a:pPr>
            <a:r>
              <a:rPr lang="en"/>
              <a:t>Insertar datos mediante ‘insert’</a:t>
            </a:r>
            <a:endParaRPr/>
          </a:p>
          <a:p>
            <a:pPr marL="457200" lvl="0" indent="-342900" algn="l" rtl="0">
              <a:spcBef>
                <a:spcPts val="0"/>
              </a:spcBef>
              <a:spcAft>
                <a:spcPts val="0"/>
              </a:spcAft>
              <a:buSzPts val="1800"/>
              <a:buAutoNum type="arabicPeriod"/>
            </a:pPr>
            <a:r>
              <a:rPr lang="en"/>
              <a:t>Realizar los siguientes reportes básicos</a:t>
            </a:r>
            <a:endParaRPr/>
          </a:p>
          <a:p>
            <a:pPr marL="914400" lvl="1" indent="-317500" algn="l" rtl="0">
              <a:spcBef>
                <a:spcPts val="0"/>
              </a:spcBef>
              <a:spcAft>
                <a:spcPts val="0"/>
              </a:spcAft>
              <a:buSzPts val="1400"/>
              <a:buAutoNum type="alphaLcPeriod"/>
            </a:pPr>
            <a:r>
              <a:rPr lang="en"/>
              <a:t>Cantidad de clientes</a:t>
            </a:r>
            <a:endParaRPr/>
          </a:p>
          <a:p>
            <a:pPr marL="914400" lvl="1" indent="-317500" algn="l" rtl="0">
              <a:spcBef>
                <a:spcPts val="0"/>
              </a:spcBef>
              <a:spcAft>
                <a:spcPts val="0"/>
              </a:spcAft>
              <a:buSzPts val="1400"/>
              <a:buAutoNum type="alphaLcPeriod"/>
            </a:pPr>
            <a:r>
              <a:rPr lang="en"/>
              <a:t>Lista de Managers y cantidad de empleados que le reportan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5"/>
          <p:cNvPicPr preferRelativeResize="0"/>
          <p:nvPr/>
        </p:nvPicPr>
        <p:blipFill>
          <a:blip r:embed="rId3">
            <a:alphaModFix/>
          </a:blip>
          <a:stretch>
            <a:fillRect/>
          </a:stretch>
        </p:blipFill>
        <p:spPr>
          <a:xfrm>
            <a:off x="152400" y="152400"/>
            <a:ext cx="4481695" cy="4838701"/>
          </a:xfrm>
          <a:prstGeom prst="rect">
            <a:avLst/>
          </a:prstGeom>
          <a:noFill/>
          <a:ln>
            <a:noFill/>
          </a:ln>
        </p:spPr>
      </p:pic>
      <p:sp>
        <p:nvSpPr>
          <p:cNvPr id="201" name="Google Shape;201;p35"/>
          <p:cNvSpPr txBox="1">
            <a:spLocks noGrp="1"/>
          </p:cNvSpPr>
          <p:nvPr>
            <p:ph type="title" idx="4294967295"/>
          </p:nvPr>
        </p:nvSpPr>
        <p:spPr>
          <a:xfrm>
            <a:off x="4899000" y="2254050"/>
            <a:ext cx="3672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Diagrama Entidad Relación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JOINS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Unión entre tablas</a:t>
            </a:r>
            <a:endParaRPr/>
          </a:p>
        </p:txBody>
      </p:sp>
      <p:sp>
        <p:nvSpPr>
          <p:cNvPr id="212" name="Google Shape;212;p3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Una operación de unión permite obtener datos de múltiples tablas con una sola sentencia SELECT.</a:t>
            </a:r>
            <a:endParaRPr/>
          </a:p>
          <a:p>
            <a:pPr marL="0" lvl="0" indent="0" algn="l" rtl="0">
              <a:spcBef>
                <a:spcPts val="1600"/>
              </a:spcBef>
              <a:spcAft>
                <a:spcPts val="0"/>
              </a:spcAft>
              <a:buNone/>
            </a:pPr>
            <a:r>
              <a:rPr lang="en"/>
              <a:t>Dos tablas pueden ser unidas mediante un simple JOIN, y su resultado puede ser unido con otras tablas.</a:t>
            </a:r>
            <a:endParaRPr/>
          </a:p>
          <a:p>
            <a:pPr marL="0" lvl="0" indent="0" algn="l" rtl="0">
              <a:spcBef>
                <a:spcPts val="1600"/>
              </a:spcBef>
              <a:spcAft>
                <a:spcPts val="1600"/>
              </a:spcAft>
              <a:buNone/>
            </a:pPr>
            <a:r>
              <a:rPr lang="en"/>
              <a:t>Deben existir las mismas, o similares columnas entre las diferentes tablas a unir.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Ejemplo</a:t>
            </a:r>
            <a:endParaRPr/>
          </a:p>
        </p:txBody>
      </p:sp>
      <p:sp>
        <p:nvSpPr>
          <p:cNvPr id="218" name="Google Shape;218;p38"/>
          <p:cNvSpPr txBox="1"/>
          <p:nvPr/>
        </p:nvSpPr>
        <p:spPr>
          <a:xfrm>
            <a:off x="4492050" y="1776100"/>
            <a:ext cx="3000000" cy="141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333333"/>
                </a:solidFill>
                <a:highlight>
                  <a:srgbClr val="FFFFFF"/>
                </a:highlight>
                <a:latin typeface="Courier New"/>
                <a:ea typeface="Courier New"/>
                <a:cs typeface="Courier New"/>
                <a:sym typeface="Courier New"/>
              </a:rPr>
              <a:t>SELECT</a:t>
            </a:r>
            <a:r>
              <a:rPr lang="en" sz="1100">
                <a:solidFill>
                  <a:srgbClr val="333333"/>
                </a:solidFill>
                <a:highlight>
                  <a:srgbClr val="FFFFFF"/>
                </a:highlight>
                <a:latin typeface="Courier New"/>
                <a:ea typeface="Courier New"/>
                <a:cs typeface="Courier New"/>
                <a:sym typeface="Courier New"/>
              </a:rPr>
              <a:t> author, language</a:t>
            </a:r>
            <a:endParaRPr sz="11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100" b="1">
                <a:solidFill>
                  <a:srgbClr val="333333"/>
                </a:solidFill>
                <a:highlight>
                  <a:srgbClr val="FFFFFF"/>
                </a:highlight>
                <a:latin typeface="Courier New"/>
                <a:ea typeface="Courier New"/>
                <a:cs typeface="Courier New"/>
                <a:sym typeface="Courier New"/>
              </a:rPr>
              <a:t>FROM</a:t>
            </a:r>
            <a:r>
              <a:rPr lang="en" sz="1100">
                <a:solidFill>
                  <a:srgbClr val="333333"/>
                </a:solidFill>
                <a:highlight>
                  <a:srgbClr val="FFFFFF"/>
                </a:highlight>
                <a:latin typeface="Courier New"/>
                <a:ea typeface="Courier New"/>
                <a:cs typeface="Courier New"/>
                <a:sym typeface="Courier New"/>
              </a:rPr>
              <a:t> authors_tbl </a:t>
            </a:r>
            <a:r>
              <a:rPr lang="en" sz="1100" b="1">
                <a:solidFill>
                  <a:srgbClr val="333333"/>
                </a:solidFill>
                <a:highlight>
                  <a:srgbClr val="FFFFFF"/>
                </a:highlight>
                <a:latin typeface="Courier New"/>
                <a:ea typeface="Courier New"/>
                <a:cs typeface="Courier New"/>
                <a:sym typeface="Courier New"/>
              </a:rPr>
              <a:t>JOIN</a:t>
            </a:r>
            <a:r>
              <a:rPr lang="en" sz="1100">
                <a:solidFill>
                  <a:srgbClr val="333333"/>
                </a:solidFill>
                <a:highlight>
                  <a:srgbClr val="FFFFFF"/>
                </a:highlight>
                <a:latin typeface="Courier New"/>
                <a:ea typeface="Courier New"/>
                <a:cs typeface="Courier New"/>
                <a:sym typeface="Courier New"/>
              </a:rPr>
              <a:t> newlang_tbl</a:t>
            </a:r>
            <a:endParaRPr sz="11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100" b="1">
                <a:solidFill>
                  <a:srgbClr val="333333"/>
                </a:solidFill>
                <a:highlight>
                  <a:srgbClr val="FFFFFF"/>
                </a:highlight>
                <a:latin typeface="Courier New"/>
                <a:ea typeface="Courier New"/>
                <a:cs typeface="Courier New"/>
                <a:sym typeface="Courier New"/>
              </a:rPr>
              <a:t>ON</a:t>
            </a:r>
            <a:r>
              <a:rPr lang="en" sz="1100">
                <a:solidFill>
                  <a:srgbClr val="333333"/>
                </a:solidFill>
                <a:highlight>
                  <a:srgbClr val="FFFFFF"/>
                </a:highlight>
                <a:latin typeface="Courier New"/>
                <a:ea typeface="Courier New"/>
                <a:cs typeface="Courier New"/>
                <a:sym typeface="Courier New"/>
              </a:rPr>
              <a:t> language_id = id;</a:t>
            </a:r>
            <a:endParaRPr sz="1100">
              <a:solidFill>
                <a:srgbClr val="333333"/>
              </a:solidFill>
              <a:highlight>
                <a:srgbClr val="FFFFFF"/>
              </a:highlight>
              <a:latin typeface="Courier New"/>
              <a:ea typeface="Courier New"/>
              <a:cs typeface="Courier New"/>
              <a:sym typeface="Courier New"/>
            </a:endParaRPr>
          </a:p>
        </p:txBody>
      </p:sp>
      <p:pic>
        <p:nvPicPr>
          <p:cNvPr id="219" name="Google Shape;219;p38"/>
          <p:cNvPicPr preferRelativeResize="0"/>
          <p:nvPr/>
        </p:nvPicPr>
        <p:blipFill>
          <a:blip r:embed="rId3">
            <a:alphaModFix/>
          </a:blip>
          <a:stretch>
            <a:fillRect/>
          </a:stretch>
        </p:blipFill>
        <p:spPr>
          <a:xfrm>
            <a:off x="303300" y="1203575"/>
            <a:ext cx="1846131" cy="3394500"/>
          </a:xfrm>
          <a:prstGeom prst="rect">
            <a:avLst/>
          </a:prstGeom>
          <a:noFill/>
          <a:ln>
            <a:noFill/>
          </a:ln>
        </p:spPr>
      </p:pic>
      <p:sp>
        <p:nvSpPr>
          <p:cNvPr id="220" name="Google Shape;220;p38"/>
          <p:cNvSpPr txBox="1"/>
          <p:nvPr/>
        </p:nvSpPr>
        <p:spPr>
          <a:xfrm>
            <a:off x="303300" y="4639350"/>
            <a:ext cx="1846200" cy="39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333333"/>
                </a:solidFill>
                <a:highlight>
                  <a:srgbClr val="FFFFFF"/>
                </a:highlight>
                <a:latin typeface="Courier New"/>
                <a:ea typeface="Courier New"/>
                <a:cs typeface="Courier New"/>
                <a:sym typeface="Courier New"/>
              </a:rPr>
              <a:t>authors_tbl</a:t>
            </a:r>
            <a:endParaRPr>
              <a:latin typeface="Lato"/>
              <a:ea typeface="Lato"/>
              <a:cs typeface="Lato"/>
              <a:sym typeface="Lato"/>
            </a:endParaRPr>
          </a:p>
        </p:txBody>
      </p:sp>
      <p:pic>
        <p:nvPicPr>
          <p:cNvPr id="221" name="Google Shape;221;p38"/>
          <p:cNvPicPr preferRelativeResize="0"/>
          <p:nvPr/>
        </p:nvPicPr>
        <p:blipFill>
          <a:blip r:embed="rId4">
            <a:alphaModFix/>
          </a:blip>
          <a:stretch>
            <a:fillRect/>
          </a:stretch>
        </p:blipFill>
        <p:spPr>
          <a:xfrm>
            <a:off x="7492050" y="1203575"/>
            <a:ext cx="1201051" cy="3394500"/>
          </a:xfrm>
          <a:prstGeom prst="rect">
            <a:avLst/>
          </a:prstGeom>
          <a:noFill/>
          <a:ln>
            <a:noFill/>
          </a:ln>
        </p:spPr>
      </p:pic>
      <p:pic>
        <p:nvPicPr>
          <p:cNvPr id="222" name="Google Shape;222;p38"/>
          <p:cNvPicPr preferRelativeResize="0"/>
          <p:nvPr/>
        </p:nvPicPr>
        <p:blipFill>
          <a:blip r:embed="rId5">
            <a:alphaModFix/>
          </a:blip>
          <a:stretch>
            <a:fillRect/>
          </a:stretch>
        </p:blipFill>
        <p:spPr>
          <a:xfrm>
            <a:off x="2284300" y="1203575"/>
            <a:ext cx="1936425" cy="3394500"/>
          </a:xfrm>
          <a:prstGeom prst="rect">
            <a:avLst/>
          </a:prstGeom>
          <a:noFill/>
          <a:ln>
            <a:noFill/>
          </a:ln>
        </p:spPr>
      </p:pic>
      <p:sp>
        <p:nvSpPr>
          <p:cNvPr id="223" name="Google Shape;223;p38"/>
          <p:cNvSpPr txBox="1"/>
          <p:nvPr/>
        </p:nvSpPr>
        <p:spPr>
          <a:xfrm>
            <a:off x="2284263" y="4639350"/>
            <a:ext cx="1936500" cy="39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333333"/>
                </a:solidFill>
                <a:highlight>
                  <a:srgbClr val="FFFFFF"/>
                </a:highlight>
                <a:latin typeface="Courier New"/>
                <a:ea typeface="Courier New"/>
                <a:cs typeface="Courier New"/>
                <a:sym typeface="Courier New"/>
              </a:rPr>
              <a:t>newlang_tbl</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Resolviendo </a:t>
            </a:r>
            <a:r>
              <a:rPr lang="en">
                <a:solidFill>
                  <a:srgbClr val="222222"/>
                </a:solidFill>
                <a:highlight>
                  <a:srgbClr val="FFFFFF"/>
                </a:highlight>
              </a:rPr>
              <a:t>ambigüedades</a:t>
            </a:r>
            <a:endParaRPr sz="1400">
              <a:solidFill>
                <a:srgbClr val="222222"/>
              </a:solidFill>
              <a:highlight>
                <a:srgbClr val="FFFFFF"/>
              </a:highlight>
            </a:endParaRPr>
          </a:p>
          <a:p>
            <a:pPr marL="0" lvl="0" indent="0" algn="l" rtl="0">
              <a:spcBef>
                <a:spcPts val="0"/>
              </a:spcBef>
              <a:spcAft>
                <a:spcPts val="0"/>
              </a:spcAft>
              <a:buNone/>
            </a:pPr>
            <a:endParaRPr/>
          </a:p>
        </p:txBody>
      </p:sp>
      <p:sp>
        <p:nvSpPr>
          <p:cNvPr id="229" name="Google Shape;229;p39"/>
          <p:cNvSpPr txBox="1"/>
          <p:nvPr/>
        </p:nvSpPr>
        <p:spPr>
          <a:xfrm>
            <a:off x="420125" y="1339525"/>
            <a:ext cx="3968700" cy="210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SELECT</a:t>
            </a:r>
            <a:r>
              <a:rPr lang="en">
                <a:solidFill>
                  <a:srgbClr val="333333"/>
                </a:solidFill>
                <a:highlight>
                  <a:srgbClr val="FFFFFF"/>
                </a:highlight>
                <a:latin typeface="Courier New"/>
                <a:ea typeface="Courier New"/>
                <a:cs typeface="Courier New"/>
                <a:sym typeface="Courier New"/>
              </a:rPr>
              <a:t> author, language</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FROM</a:t>
            </a:r>
            <a:r>
              <a:rPr lang="en">
                <a:solidFill>
                  <a:srgbClr val="333333"/>
                </a:solidFill>
                <a:highlight>
                  <a:srgbClr val="FFFFFF"/>
                </a:highlight>
                <a:latin typeface="Courier New"/>
                <a:ea typeface="Courier New"/>
                <a:cs typeface="Courier New"/>
                <a:sym typeface="Courier New"/>
              </a:rPr>
              <a:t> authors_tbl </a:t>
            </a:r>
            <a:r>
              <a:rPr lang="en" b="1">
                <a:solidFill>
                  <a:srgbClr val="333333"/>
                </a:solidFill>
                <a:highlight>
                  <a:srgbClr val="FFFFFF"/>
                </a:highlight>
                <a:latin typeface="Courier New"/>
                <a:ea typeface="Courier New"/>
                <a:cs typeface="Courier New"/>
                <a:sym typeface="Courier New"/>
              </a:rPr>
              <a:t>JOIN</a:t>
            </a:r>
            <a:r>
              <a:rPr lang="en">
                <a:solidFill>
                  <a:srgbClr val="333333"/>
                </a:solidFill>
                <a:highlight>
                  <a:srgbClr val="FFFFFF"/>
                </a:highlight>
                <a:latin typeface="Courier New"/>
                <a:ea typeface="Courier New"/>
                <a:cs typeface="Courier New"/>
                <a:sym typeface="Courier New"/>
              </a:rPr>
              <a:t> newlang_tbl</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ON</a:t>
            </a:r>
            <a:r>
              <a:rPr lang="en">
                <a:solidFill>
                  <a:srgbClr val="333333"/>
                </a:solidFill>
                <a:highlight>
                  <a:srgbClr val="FFFFFF"/>
                </a:highlight>
                <a:latin typeface="Courier New"/>
                <a:ea typeface="Courier New"/>
                <a:cs typeface="Courier New"/>
                <a:sym typeface="Courier New"/>
              </a:rPr>
              <a:t> </a:t>
            </a:r>
            <a:r>
              <a:rPr lang="en">
                <a:solidFill>
                  <a:srgbClr val="FF0000"/>
                </a:solidFill>
                <a:highlight>
                  <a:srgbClr val="FFFFFF"/>
                </a:highlight>
                <a:latin typeface="Courier New"/>
                <a:ea typeface="Courier New"/>
                <a:cs typeface="Courier New"/>
                <a:sym typeface="Courier New"/>
              </a:rPr>
              <a:t>language_id</a:t>
            </a:r>
            <a:r>
              <a:rPr lang="en">
                <a:solidFill>
                  <a:srgbClr val="333333"/>
                </a:solidFill>
                <a:highlight>
                  <a:srgbClr val="FFFFFF"/>
                </a:highlight>
                <a:latin typeface="Courier New"/>
                <a:ea typeface="Courier New"/>
                <a:cs typeface="Courier New"/>
                <a:sym typeface="Courier New"/>
              </a:rPr>
              <a:t> = </a:t>
            </a:r>
            <a:r>
              <a:rPr lang="en">
                <a:solidFill>
                  <a:srgbClr val="FF0000"/>
                </a:solidFill>
                <a:highlight>
                  <a:srgbClr val="FFFFFF"/>
                </a:highlight>
                <a:latin typeface="Courier New"/>
                <a:ea typeface="Courier New"/>
                <a:cs typeface="Courier New"/>
                <a:sym typeface="Courier New"/>
              </a:rPr>
              <a:t>language_id</a:t>
            </a:r>
            <a:r>
              <a:rPr lang="en">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rgbClr val="333333"/>
                </a:solidFill>
                <a:highlight>
                  <a:srgbClr val="FFFFFF"/>
                </a:highlight>
                <a:latin typeface="Courier New"/>
                <a:ea typeface="Courier New"/>
                <a:cs typeface="Courier New"/>
                <a:sym typeface="Courier New"/>
              </a:rPr>
              <a:t>=&gt; ERROR:  column reference "language_id" is ambiguous</a:t>
            </a:r>
            <a:endParaRPr>
              <a:solidFill>
                <a:srgbClr val="333333"/>
              </a:solidFill>
              <a:highlight>
                <a:srgbClr val="FFFFFF"/>
              </a:highlight>
              <a:latin typeface="Courier New"/>
              <a:ea typeface="Courier New"/>
              <a:cs typeface="Courier New"/>
              <a:sym typeface="Courier New"/>
            </a:endParaRPr>
          </a:p>
        </p:txBody>
      </p:sp>
      <p:sp>
        <p:nvSpPr>
          <p:cNvPr id="230" name="Google Shape;230;p39"/>
          <p:cNvSpPr txBox="1"/>
          <p:nvPr/>
        </p:nvSpPr>
        <p:spPr>
          <a:xfrm>
            <a:off x="5484825" y="1339525"/>
            <a:ext cx="337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SELECT</a:t>
            </a:r>
            <a:r>
              <a:rPr lang="en">
                <a:solidFill>
                  <a:srgbClr val="333333"/>
                </a:solidFill>
                <a:highlight>
                  <a:srgbClr val="FFFFFF"/>
                </a:highlight>
                <a:latin typeface="Courier New"/>
                <a:ea typeface="Courier New"/>
                <a:cs typeface="Courier New"/>
                <a:sym typeface="Courier New"/>
              </a:rPr>
              <a:t> author, language</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FROM</a:t>
            </a:r>
            <a:r>
              <a:rPr lang="en">
                <a:solidFill>
                  <a:srgbClr val="333333"/>
                </a:solidFill>
                <a:highlight>
                  <a:srgbClr val="FFFFFF"/>
                </a:highlight>
                <a:latin typeface="Courier New"/>
                <a:ea typeface="Courier New"/>
                <a:cs typeface="Courier New"/>
                <a:sym typeface="Courier New"/>
              </a:rPr>
              <a:t> authors_tbl JOIN languages_tbl</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ON</a:t>
            </a:r>
            <a:r>
              <a:rPr lang="en">
                <a:solidFill>
                  <a:srgbClr val="333333"/>
                </a:solidFill>
                <a:highlight>
                  <a:srgbClr val="FFFFFF"/>
                </a:highlight>
                <a:latin typeface="Courier New"/>
                <a:ea typeface="Courier New"/>
                <a:cs typeface="Courier New"/>
                <a:sym typeface="Courier New"/>
              </a:rPr>
              <a:t> </a:t>
            </a:r>
            <a:r>
              <a:rPr lang="en">
                <a:solidFill>
                  <a:srgbClr val="FF0000"/>
                </a:solidFill>
                <a:highlight>
                  <a:srgbClr val="FFFFFF"/>
                </a:highlight>
                <a:latin typeface="Courier New"/>
                <a:ea typeface="Courier New"/>
                <a:cs typeface="Courier New"/>
                <a:sym typeface="Courier New"/>
              </a:rPr>
              <a:t>authors_tbl</a:t>
            </a:r>
            <a:r>
              <a:rPr lang="en">
                <a:solidFill>
                  <a:srgbClr val="333333"/>
                </a:solidFill>
                <a:highlight>
                  <a:srgbClr val="FFFFFF"/>
                </a:highlight>
                <a:latin typeface="Courier New"/>
                <a:ea typeface="Courier New"/>
                <a:cs typeface="Courier New"/>
                <a:sym typeface="Courier New"/>
              </a:rPr>
              <a:t>.language_id = </a:t>
            </a:r>
            <a:r>
              <a:rPr lang="en">
                <a:solidFill>
                  <a:srgbClr val="FF0000"/>
                </a:solidFill>
                <a:highlight>
                  <a:srgbClr val="FFFFFF"/>
                </a:highlight>
                <a:latin typeface="Courier New"/>
                <a:ea typeface="Courier New"/>
                <a:cs typeface="Courier New"/>
                <a:sym typeface="Courier New"/>
              </a:rPr>
              <a:t>languages_tbl</a:t>
            </a:r>
            <a:r>
              <a:rPr lang="en">
                <a:solidFill>
                  <a:srgbClr val="333333"/>
                </a:solidFill>
                <a:highlight>
                  <a:srgbClr val="FFFFFF"/>
                </a:highlight>
                <a:latin typeface="Courier New"/>
                <a:ea typeface="Courier New"/>
                <a:cs typeface="Courier New"/>
                <a:sym typeface="Courier New"/>
              </a:rPr>
              <a:t>.language_id;</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rgbClr val="333333"/>
                </a:solidFill>
                <a:highlight>
                  <a:srgbClr val="FFFFFF"/>
                </a:highlight>
                <a:latin typeface="Courier New"/>
                <a:ea typeface="Courier New"/>
                <a:cs typeface="Courier New"/>
                <a:sym typeface="Courier New"/>
              </a:rPr>
              <a:t>or</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b="1">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SELECT</a:t>
            </a:r>
            <a:r>
              <a:rPr lang="en">
                <a:solidFill>
                  <a:srgbClr val="333333"/>
                </a:solidFill>
                <a:highlight>
                  <a:srgbClr val="FFFFFF"/>
                </a:highlight>
                <a:latin typeface="Courier New"/>
                <a:ea typeface="Courier New"/>
                <a:cs typeface="Courier New"/>
                <a:sym typeface="Courier New"/>
              </a:rPr>
              <a:t> author, language</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FROM</a:t>
            </a:r>
            <a:r>
              <a:rPr lang="en">
                <a:solidFill>
                  <a:srgbClr val="333333"/>
                </a:solidFill>
                <a:highlight>
                  <a:srgbClr val="FFFFFF"/>
                </a:highlight>
                <a:latin typeface="Courier New"/>
                <a:ea typeface="Courier New"/>
                <a:cs typeface="Courier New"/>
                <a:sym typeface="Courier New"/>
              </a:rPr>
              <a:t> authors_tbl </a:t>
            </a:r>
            <a:r>
              <a:rPr lang="en">
                <a:solidFill>
                  <a:srgbClr val="FF0000"/>
                </a:solidFill>
                <a:highlight>
                  <a:srgbClr val="FFFFFF"/>
                </a:highlight>
                <a:latin typeface="Courier New"/>
                <a:ea typeface="Courier New"/>
                <a:cs typeface="Courier New"/>
                <a:sym typeface="Courier New"/>
              </a:rPr>
              <a:t>a</a:t>
            </a:r>
            <a:r>
              <a:rPr lang="en">
                <a:solidFill>
                  <a:srgbClr val="333333"/>
                </a:solidFill>
                <a:highlight>
                  <a:srgbClr val="FFFFFF"/>
                </a:highlight>
                <a:latin typeface="Courier New"/>
                <a:ea typeface="Courier New"/>
                <a:cs typeface="Courier New"/>
                <a:sym typeface="Courier New"/>
              </a:rPr>
              <a:t> JOIN languages_tbl </a:t>
            </a:r>
            <a:r>
              <a:rPr lang="en">
                <a:solidFill>
                  <a:srgbClr val="FF0000"/>
                </a:solidFill>
                <a:highlight>
                  <a:srgbClr val="FFFFFF"/>
                </a:highlight>
                <a:latin typeface="Courier New"/>
                <a:ea typeface="Courier New"/>
                <a:cs typeface="Courier New"/>
                <a:sym typeface="Courier New"/>
              </a:rPr>
              <a:t>l</a:t>
            </a:r>
            <a:endParaRPr>
              <a:solidFill>
                <a:srgbClr val="FF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ON</a:t>
            </a:r>
            <a:r>
              <a:rPr lang="en">
                <a:solidFill>
                  <a:srgbClr val="333333"/>
                </a:solidFill>
                <a:highlight>
                  <a:srgbClr val="FFFFFF"/>
                </a:highlight>
                <a:latin typeface="Courier New"/>
                <a:ea typeface="Courier New"/>
                <a:cs typeface="Courier New"/>
                <a:sym typeface="Courier New"/>
              </a:rPr>
              <a:t> </a:t>
            </a:r>
            <a:r>
              <a:rPr lang="en">
                <a:solidFill>
                  <a:srgbClr val="FF0000"/>
                </a:solidFill>
                <a:highlight>
                  <a:srgbClr val="FFFFFF"/>
                </a:highlight>
                <a:latin typeface="Courier New"/>
                <a:ea typeface="Courier New"/>
                <a:cs typeface="Courier New"/>
                <a:sym typeface="Courier New"/>
              </a:rPr>
              <a:t>a</a:t>
            </a:r>
            <a:r>
              <a:rPr lang="en">
                <a:solidFill>
                  <a:srgbClr val="333333"/>
                </a:solidFill>
                <a:highlight>
                  <a:srgbClr val="FFFFFF"/>
                </a:highlight>
                <a:latin typeface="Courier New"/>
                <a:ea typeface="Courier New"/>
                <a:cs typeface="Courier New"/>
                <a:sym typeface="Courier New"/>
              </a:rPr>
              <a:t>.language_id = </a:t>
            </a:r>
            <a:r>
              <a:rPr lang="en">
                <a:solidFill>
                  <a:srgbClr val="FF0000"/>
                </a:solidFill>
                <a:highlight>
                  <a:srgbClr val="FFFFFF"/>
                </a:highlight>
                <a:latin typeface="Courier New"/>
                <a:ea typeface="Courier New"/>
                <a:cs typeface="Courier New"/>
                <a:sym typeface="Courier New"/>
              </a:rPr>
              <a:t>l</a:t>
            </a:r>
            <a:r>
              <a:rPr lang="en">
                <a:solidFill>
                  <a:srgbClr val="333333"/>
                </a:solidFill>
                <a:highlight>
                  <a:srgbClr val="FFFFFF"/>
                </a:highlight>
                <a:latin typeface="Courier New"/>
                <a:ea typeface="Courier New"/>
                <a:cs typeface="Courier New"/>
                <a:sym typeface="Courier New"/>
              </a:rPr>
              <a:t>.language_id;</a:t>
            </a:r>
            <a:endParaRPr>
              <a:solidFill>
                <a:srgbClr val="333333"/>
              </a:solidFill>
              <a:highlight>
                <a:srgbClr val="FFFFFF"/>
              </a:highlight>
              <a:latin typeface="Courier New"/>
              <a:ea typeface="Courier New"/>
              <a:cs typeface="Courier New"/>
              <a:sym typeface="Courier New"/>
            </a:endParaRPr>
          </a:p>
        </p:txBody>
      </p:sp>
      <p:cxnSp>
        <p:nvCxnSpPr>
          <p:cNvPr id="231" name="Google Shape;231;p39"/>
          <p:cNvCxnSpPr/>
          <p:nvPr/>
        </p:nvCxnSpPr>
        <p:spPr>
          <a:xfrm>
            <a:off x="4563600" y="1051175"/>
            <a:ext cx="16800" cy="363180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333333">
                <a:alpha val="64999"/>
              </a:srgbClr>
            </a:outerShdw>
          </a:effectLst>
        </p:spPr>
      </p:cxnSp>
      <p:pic>
        <p:nvPicPr>
          <p:cNvPr id="232" name="Google Shape;232;p39"/>
          <p:cNvPicPr preferRelativeResize="0"/>
          <p:nvPr/>
        </p:nvPicPr>
        <p:blipFill rotWithShape="1">
          <a:blip r:embed="rId3">
            <a:alphaModFix/>
          </a:blip>
          <a:srcRect l="8285" t="20025" r="6651" b="16056"/>
          <a:stretch/>
        </p:blipFill>
        <p:spPr>
          <a:xfrm>
            <a:off x="950325" y="3079075"/>
            <a:ext cx="2234925" cy="1260450"/>
          </a:xfrm>
          <a:prstGeom prst="rect">
            <a:avLst/>
          </a:prstGeom>
          <a:noFill/>
          <a:ln>
            <a:noFill/>
          </a:ln>
          <a:effectLst>
            <a:outerShdw blurRad="185738" dist="76200" dir="7140000" algn="bl" rotWithShape="0">
              <a:srgbClr val="000000">
                <a:alpha val="52999"/>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Outer Join</a:t>
            </a:r>
            <a:endParaRPr/>
          </a:p>
        </p:txBody>
      </p:sp>
      <p:sp>
        <p:nvSpPr>
          <p:cNvPr id="238" name="Google Shape;238;p40"/>
          <p:cNvSpPr txBox="1"/>
          <p:nvPr/>
        </p:nvSpPr>
        <p:spPr>
          <a:xfrm>
            <a:off x="303300" y="1727700"/>
            <a:ext cx="3793500" cy="183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SELECT</a:t>
            </a:r>
            <a:r>
              <a:rPr lang="en">
                <a:solidFill>
                  <a:srgbClr val="333333"/>
                </a:solidFill>
                <a:highlight>
                  <a:srgbClr val="FFFFFF"/>
                </a:highlight>
                <a:latin typeface="Courier New"/>
                <a:ea typeface="Courier New"/>
                <a:cs typeface="Courier New"/>
                <a:sym typeface="Courier New"/>
              </a:rPr>
              <a:t> language, author</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FROM</a:t>
            </a:r>
            <a:r>
              <a:rPr lang="en">
                <a:solidFill>
                  <a:srgbClr val="333333"/>
                </a:solidFill>
                <a:highlight>
                  <a:srgbClr val="FFFFFF"/>
                </a:highlight>
                <a:latin typeface="Courier New"/>
                <a:ea typeface="Courier New"/>
                <a:cs typeface="Courier New"/>
                <a:sym typeface="Courier New"/>
              </a:rPr>
              <a:t> newlang_tbl n </a:t>
            </a:r>
            <a:r>
              <a:rPr lang="en" b="1">
                <a:solidFill>
                  <a:srgbClr val="333333"/>
                </a:solidFill>
                <a:highlight>
                  <a:srgbClr val="FFFFFF"/>
                </a:highlight>
                <a:latin typeface="Courier New"/>
                <a:ea typeface="Courier New"/>
                <a:cs typeface="Courier New"/>
                <a:sym typeface="Courier New"/>
              </a:rPr>
              <a:t>LEFT</a:t>
            </a:r>
            <a:r>
              <a:rPr lang="en">
                <a:solidFill>
                  <a:srgbClr val="333333"/>
                </a:solidFill>
                <a:highlight>
                  <a:srgbClr val="FFFFFF"/>
                </a:highlight>
                <a:latin typeface="Courier New"/>
                <a:ea typeface="Courier New"/>
                <a:cs typeface="Courier New"/>
                <a:sym typeface="Courier New"/>
              </a:rPr>
              <a:t> </a:t>
            </a:r>
            <a:r>
              <a:rPr lang="en" b="1">
                <a:solidFill>
                  <a:srgbClr val="333333"/>
                </a:solidFill>
                <a:highlight>
                  <a:srgbClr val="FFFFFF"/>
                </a:highlight>
                <a:latin typeface="Courier New"/>
                <a:ea typeface="Courier New"/>
                <a:cs typeface="Courier New"/>
                <a:sym typeface="Courier New"/>
              </a:rPr>
              <a:t>OUTER</a:t>
            </a:r>
            <a:r>
              <a:rPr lang="en">
                <a:solidFill>
                  <a:srgbClr val="333333"/>
                </a:solidFill>
                <a:highlight>
                  <a:srgbClr val="FFFFFF"/>
                </a:highlight>
                <a:latin typeface="Courier New"/>
                <a:ea typeface="Courier New"/>
                <a:cs typeface="Courier New"/>
                <a:sym typeface="Courier New"/>
              </a:rPr>
              <a:t> </a:t>
            </a:r>
            <a:r>
              <a:rPr lang="en" b="1">
                <a:solidFill>
                  <a:srgbClr val="333333"/>
                </a:solidFill>
                <a:highlight>
                  <a:srgbClr val="FFFFFF"/>
                </a:highlight>
                <a:latin typeface="Courier New"/>
                <a:ea typeface="Courier New"/>
                <a:cs typeface="Courier New"/>
                <a:sym typeface="Courier New"/>
              </a:rPr>
              <a:t>JOIN</a:t>
            </a:r>
            <a:r>
              <a:rPr lang="en">
                <a:solidFill>
                  <a:srgbClr val="333333"/>
                </a:solidFill>
                <a:highlight>
                  <a:srgbClr val="FFFFFF"/>
                </a:highlight>
                <a:latin typeface="Courier New"/>
                <a:ea typeface="Courier New"/>
                <a:cs typeface="Courier New"/>
                <a:sym typeface="Courier New"/>
              </a:rPr>
              <a:t> authors_tbl a</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ON</a:t>
            </a:r>
            <a:r>
              <a:rPr lang="en">
                <a:solidFill>
                  <a:srgbClr val="333333"/>
                </a:solidFill>
                <a:highlight>
                  <a:srgbClr val="FFFFFF"/>
                </a:highlight>
                <a:latin typeface="Courier New"/>
                <a:ea typeface="Courier New"/>
                <a:cs typeface="Courier New"/>
                <a:sym typeface="Courier New"/>
              </a:rPr>
              <a:t> n.id = a.language_id;</a:t>
            </a:r>
            <a:endParaRPr>
              <a:solidFill>
                <a:srgbClr val="333333"/>
              </a:solidFill>
              <a:highlight>
                <a:srgbClr val="FFFFFF"/>
              </a:highlight>
              <a:latin typeface="Courier New"/>
              <a:ea typeface="Courier New"/>
              <a:cs typeface="Courier New"/>
              <a:sym typeface="Courier New"/>
            </a:endParaRPr>
          </a:p>
        </p:txBody>
      </p:sp>
      <p:pic>
        <p:nvPicPr>
          <p:cNvPr id="239" name="Google Shape;239;p40"/>
          <p:cNvPicPr preferRelativeResize="0"/>
          <p:nvPr/>
        </p:nvPicPr>
        <p:blipFill>
          <a:blip r:embed="rId3">
            <a:alphaModFix/>
          </a:blip>
          <a:stretch>
            <a:fillRect/>
          </a:stretch>
        </p:blipFill>
        <p:spPr>
          <a:xfrm>
            <a:off x="5551052" y="462775"/>
            <a:ext cx="1321250" cy="4364650"/>
          </a:xfrm>
          <a:prstGeom prst="rect">
            <a:avLst/>
          </a:prstGeom>
          <a:noFill/>
          <a:ln>
            <a:noFill/>
          </a:ln>
        </p:spPr>
      </p:pic>
      <p:cxnSp>
        <p:nvCxnSpPr>
          <p:cNvPr id="240" name="Google Shape;240;p40"/>
          <p:cNvCxnSpPr/>
          <p:nvPr/>
        </p:nvCxnSpPr>
        <p:spPr>
          <a:xfrm>
            <a:off x="4563600" y="1051175"/>
            <a:ext cx="16800" cy="363180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333333">
                <a:alpha val="64999"/>
              </a:srgbClr>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1127200" y="112775"/>
            <a:ext cx="5975731"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89875" y="19126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DATABASE MANAGEMENT SYSTEM (DBMS)</a:t>
            </a:r>
            <a:endParaRPr/>
          </a:p>
        </p:txBody>
      </p:sp>
      <p:pic>
        <p:nvPicPr>
          <p:cNvPr id="85" name="Google Shape;85;p15" descr="http://res.publicdomainfiles.com/pdf_view/59/13534263019062.png">
            <a:hlinkClick r:id="rId3"/>
          </p:cNvPr>
          <p:cNvPicPr preferRelativeResize="0"/>
          <p:nvPr/>
        </p:nvPicPr>
        <p:blipFill>
          <a:blip r:embed="rId4">
            <a:alphaModFix/>
          </a:blip>
          <a:stretch>
            <a:fillRect/>
          </a:stretch>
        </p:blipFill>
        <p:spPr>
          <a:xfrm>
            <a:off x="5646575" y="843038"/>
            <a:ext cx="2445800" cy="34574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2"/>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Consultas Correlacionadas (Subquery)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Subquery</a:t>
            </a:r>
            <a:endParaRPr/>
          </a:p>
        </p:txBody>
      </p:sp>
      <p:sp>
        <p:nvSpPr>
          <p:cNvPr id="256" name="Google Shape;256;p4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 subquery (o consulta correlacionada) es un query dentro de una consulta superior. Podemos pensarlo como una sentencia SELECT dentro de otra sentencia SELECT.</a:t>
            </a:r>
            <a:endParaRPr/>
          </a:p>
          <a:p>
            <a:pPr marL="0" lvl="0" indent="0" algn="l" rtl="0">
              <a:spcBef>
                <a:spcPts val="1600"/>
              </a:spcBef>
              <a:spcAft>
                <a:spcPts val="0"/>
              </a:spcAft>
              <a:buNone/>
            </a:pPr>
            <a:r>
              <a:rPr lang="en"/>
              <a:t>Tipos de Subquery:</a:t>
            </a:r>
            <a:endParaRPr/>
          </a:p>
          <a:p>
            <a:pPr marL="914400" lvl="0" indent="-330200" algn="l" rtl="0">
              <a:spcBef>
                <a:spcPts val="1600"/>
              </a:spcBef>
              <a:spcAft>
                <a:spcPts val="0"/>
              </a:spcAft>
              <a:buSzPts val="1600"/>
              <a:buChar char="●"/>
            </a:pPr>
            <a:r>
              <a:rPr lang="en" sz="1600"/>
              <a:t>Escalar (Retorna una columna de una fila)</a:t>
            </a:r>
            <a:endParaRPr sz="1600"/>
          </a:p>
          <a:p>
            <a:pPr marL="914400" lvl="0" indent="-330200" algn="l" rtl="0">
              <a:spcBef>
                <a:spcPts val="0"/>
              </a:spcBef>
              <a:spcAft>
                <a:spcPts val="0"/>
              </a:spcAft>
              <a:buSzPts val="1600"/>
              <a:buChar char="●"/>
            </a:pPr>
            <a:r>
              <a:rPr lang="en" sz="1600"/>
              <a:t>Fila (Retorna una fila con múltiples columnas)</a:t>
            </a:r>
            <a:endParaRPr sz="1600"/>
          </a:p>
          <a:p>
            <a:pPr marL="914400" lvl="0" indent="-330200" algn="l" rtl="0">
              <a:spcBef>
                <a:spcPts val="0"/>
              </a:spcBef>
              <a:spcAft>
                <a:spcPts val="0"/>
              </a:spcAft>
              <a:buSzPts val="1600"/>
              <a:buChar char="●"/>
            </a:pPr>
            <a:r>
              <a:rPr lang="en" sz="1600"/>
              <a:t>Tabla (Retorna más de una fila)</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Ejemplo</a:t>
            </a:r>
            <a:endParaRPr/>
          </a:p>
        </p:txBody>
      </p:sp>
      <p:sp>
        <p:nvSpPr>
          <p:cNvPr id="262" name="Google Shape;262;p44"/>
          <p:cNvSpPr txBox="1"/>
          <p:nvPr/>
        </p:nvSpPr>
        <p:spPr>
          <a:xfrm>
            <a:off x="206075" y="1513725"/>
            <a:ext cx="3629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333333"/>
                </a:solidFill>
                <a:highlight>
                  <a:srgbClr val="FFFFFF"/>
                </a:highlight>
              </a:rPr>
              <a:t>Subquery en WHERE</a:t>
            </a:r>
            <a:endParaRPr b="1">
              <a:solidFill>
                <a:srgbClr val="333333"/>
              </a:solidFill>
              <a:highlight>
                <a:srgbClr val="FFFFFF"/>
              </a:highlight>
            </a:endParaRPr>
          </a:p>
          <a:p>
            <a:pPr marL="0" lvl="0" indent="0" algn="l" rtl="0">
              <a:lnSpc>
                <a:spcPct val="115000"/>
              </a:lnSpc>
              <a:spcBef>
                <a:spcPts val="0"/>
              </a:spcBef>
              <a:spcAft>
                <a:spcPts val="0"/>
              </a:spcAft>
              <a:buNone/>
            </a:pP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SELECT</a:t>
            </a:r>
            <a:r>
              <a:rPr lang="en">
                <a:solidFill>
                  <a:srgbClr val="333333"/>
                </a:solidFill>
                <a:highlight>
                  <a:srgbClr val="FFFFFF"/>
                </a:highlight>
                <a:latin typeface="Courier New"/>
                <a:ea typeface="Courier New"/>
                <a:cs typeface="Courier New"/>
                <a:sym typeface="Courier New"/>
              </a:rPr>
              <a:t> author </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FROM</a:t>
            </a:r>
            <a:r>
              <a:rPr lang="en">
                <a:solidFill>
                  <a:srgbClr val="333333"/>
                </a:solidFill>
                <a:highlight>
                  <a:srgbClr val="FFFFFF"/>
                </a:highlight>
                <a:latin typeface="Courier New"/>
                <a:ea typeface="Courier New"/>
                <a:cs typeface="Courier New"/>
                <a:sym typeface="Courier New"/>
              </a:rPr>
              <a:t> authors_tbl</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WHERE</a:t>
            </a:r>
            <a:r>
              <a:rPr lang="en">
                <a:solidFill>
                  <a:srgbClr val="333333"/>
                </a:solidFill>
                <a:highlight>
                  <a:srgbClr val="FFFFFF"/>
                </a:highlight>
                <a:latin typeface="Courier New"/>
                <a:ea typeface="Courier New"/>
                <a:cs typeface="Courier New"/>
                <a:sym typeface="Courier New"/>
              </a:rPr>
              <a:t> language_id </a:t>
            </a:r>
            <a:r>
              <a:rPr lang="en" b="1">
                <a:solidFill>
                  <a:srgbClr val="333333"/>
                </a:solidFill>
                <a:highlight>
                  <a:srgbClr val="FFFFFF"/>
                </a:highlight>
                <a:latin typeface="Courier New"/>
                <a:ea typeface="Courier New"/>
                <a:cs typeface="Courier New"/>
                <a:sym typeface="Courier New"/>
              </a:rPr>
              <a:t>IN</a:t>
            </a:r>
            <a:endParaRPr b="1">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rgbClr val="333333"/>
                </a:solidFill>
                <a:highlight>
                  <a:srgbClr val="FFFFFF"/>
                </a:highlight>
                <a:latin typeface="Courier New"/>
                <a:ea typeface="Courier New"/>
                <a:cs typeface="Courier New"/>
                <a:sym typeface="Courier New"/>
              </a:rPr>
              <a:t> ( </a:t>
            </a:r>
            <a:r>
              <a:rPr lang="en">
                <a:solidFill>
                  <a:srgbClr val="FF0000"/>
                </a:solidFill>
                <a:highlight>
                  <a:srgbClr val="FFFFFF"/>
                </a:highlight>
                <a:latin typeface="Courier New"/>
                <a:ea typeface="Courier New"/>
                <a:cs typeface="Courier New"/>
                <a:sym typeface="Courier New"/>
              </a:rPr>
              <a:t>SELECT id FROM newlang_tbl</a:t>
            </a:r>
            <a:endParaRPr>
              <a:solidFill>
                <a:srgbClr val="FF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WHERE language="Tcl"</a:t>
            </a:r>
            <a:r>
              <a:rPr lang="en">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p:txBody>
      </p:sp>
      <p:sp>
        <p:nvSpPr>
          <p:cNvPr id="263" name="Google Shape;263;p44"/>
          <p:cNvSpPr txBox="1"/>
          <p:nvPr/>
        </p:nvSpPr>
        <p:spPr>
          <a:xfrm>
            <a:off x="5095225" y="1513725"/>
            <a:ext cx="3460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333333"/>
                </a:solidFill>
                <a:highlight>
                  <a:srgbClr val="FFFFFF"/>
                </a:highlight>
              </a:rPr>
              <a:t>Subquery en FROM</a:t>
            </a:r>
            <a:endParaRPr b="1">
              <a:solidFill>
                <a:srgbClr val="333333"/>
              </a:solidFill>
              <a:highlight>
                <a:srgbClr val="FFFFFF"/>
              </a:highlight>
            </a:endParaRPr>
          </a:p>
          <a:p>
            <a:pPr marL="0" lvl="0" indent="0" algn="l" rtl="0">
              <a:lnSpc>
                <a:spcPct val="115000"/>
              </a:lnSpc>
              <a:spcBef>
                <a:spcPts val="0"/>
              </a:spcBef>
              <a:spcAft>
                <a:spcPts val="0"/>
              </a:spcAft>
              <a:buNone/>
            </a:pPr>
            <a:endParaRPr>
              <a:solidFill>
                <a:srgbClr val="333333"/>
              </a:solidFill>
              <a:highlight>
                <a:srgbClr val="FFFFFF"/>
              </a:highlight>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SELECT</a:t>
            </a:r>
            <a:r>
              <a:rPr lang="en">
                <a:solidFill>
                  <a:srgbClr val="333333"/>
                </a:solidFill>
                <a:highlight>
                  <a:srgbClr val="FFFFFF"/>
                </a:highlight>
                <a:latin typeface="Courier New"/>
                <a:ea typeface="Courier New"/>
                <a:cs typeface="Courier New"/>
                <a:sym typeface="Courier New"/>
              </a:rPr>
              <a:t> author, language</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FROM</a:t>
            </a:r>
            <a:r>
              <a:rPr lang="en">
                <a:solidFill>
                  <a:srgbClr val="333333"/>
                </a:solidFill>
                <a:highlight>
                  <a:srgbClr val="FFFFFF"/>
                </a:highlight>
                <a:latin typeface="Courier New"/>
                <a:ea typeface="Courier New"/>
                <a:cs typeface="Courier New"/>
                <a:sym typeface="Courier New"/>
              </a:rPr>
              <a:t> authors_tbl a,</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rgbClr val="333333"/>
                </a:solidFill>
                <a:highlight>
                  <a:srgbClr val="FFFFFF"/>
                </a:highlight>
                <a:latin typeface="Courier New"/>
                <a:ea typeface="Courier New"/>
                <a:cs typeface="Courier New"/>
                <a:sym typeface="Courier New"/>
              </a:rPr>
              <a:t>     (</a:t>
            </a:r>
            <a:r>
              <a:rPr lang="en">
                <a:solidFill>
                  <a:srgbClr val="FF0000"/>
                </a:solidFill>
                <a:highlight>
                  <a:srgbClr val="FFFFFF"/>
                </a:highlight>
                <a:latin typeface="Courier New"/>
                <a:ea typeface="Courier New"/>
                <a:cs typeface="Courier New"/>
                <a:sym typeface="Courier New"/>
              </a:rPr>
              <a:t>SELECT id, language</a:t>
            </a:r>
            <a:endParaRPr>
              <a:solidFill>
                <a:srgbClr val="FF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FROM newlang_tbl</a:t>
            </a:r>
            <a:endParaRPr>
              <a:solidFill>
                <a:srgbClr val="FF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WHERE year &gt; 1980</a:t>
            </a:r>
            <a:r>
              <a:rPr lang="en">
                <a:solidFill>
                  <a:srgbClr val="333333"/>
                </a:solidFill>
                <a:highlight>
                  <a:srgbClr val="FFFFFF"/>
                </a:highlight>
                <a:latin typeface="Courier New"/>
                <a:ea typeface="Courier New"/>
                <a:cs typeface="Courier New"/>
                <a:sym typeface="Courier New"/>
              </a:rPr>
              <a:t>) n</a:t>
            </a:r>
            <a:endParaRPr>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b="1">
                <a:solidFill>
                  <a:srgbClr val="333333"/>
                </a:solidFill>
                <a:highlight>
                  <a:srgbClr val="FFFFFF"/>
                </a:highlight>
                <a:latin typeface="Courier New"/>
                <a:ea typeface="Courier New"/>
                <a:cs typeface="Courier New"/>
                <a:sym typeface="Courier New"/>
              </a:rPr>
              <a:t>WHERE</a:t>
            </a:r>
            <a:r>
              <a:rPr lang="en">
                <a:solidFill>
                  <a:srgbClr val="333333"/>
                </a:solidFill>
                <a:highlight>
                  <a:srgbClr val="FFFFFF"/>
                </a:highlight>
                <a:latin typeface="Courier New"/>
                <a:ea typeface="Courier New"/>
                <a:cs typeface="Courier New"/>
                <a:sym typeface="Courier New"/>
              </a:rPr>
              <a:t> a.language_id = n.id;</a:t>
            </a:r>
            <a:endParaRPr>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aphicFrame>
        <p:nvGraphicFramePr>
          <p:cNvPr id="268" name="Google Shape;268;p45"/>
          <p:cNvGraphicFramePr/>
          <p:nvPr/>
        </p:nvGraphicFramePr>
        <p:xfrm>
          <a:off x="270700" y="543938"/>
          <a:ext cx="8735175" cy="3936710"/>
        </p:xfrm>
        <a:graphic>
          <a:graphicData uri="http://schemas.openxmlformats.org/drawingml/2006/table">
            <a:tbl>
              <a:tblPr>
                <a:noFill/>
                <a:tableStyleId>{1C2378F4-FC99-45DF-B091-D6B043C3E7F0}</a:tableStyleId>
              </a:tblPr>
              <a:tblGrid>
                <a:gridCol w="2596575">
                  <a:extLst>
                    <a:ext uri="{9D8B030D-6E8A-4147-A177-3AD203B41FA5}">
                      <a16:colId xmlns:a16="http://schemas.microsoft.com/office/drawing/2014/main" val="20000"/>
                    </a:ext>
                  </a:extLst>
                </a:gridCol>
                <a:gridCol w="6138600">
                  <a:extLst>
                    <a:ext uri="{9D8B030D-6E8A-4147-A177-3AD203B41FA5}">
                      <a16:colId xmlns:a16="http://schemas.microsoft.com/office/drawing/2014/main" val="20001"/>
                    </a:ext>
                  </a:extLst>
                </a:gridCol>
              </a:tblGrid>
              <a:tr h="297900">
                <a:tc>
                  <a:txBody>
                    <a:bodyPr/>
                    <a:lstStyle/>
                    <a:p>
                      <a:pPr marL="0" lvl="0" indent="0" algn="ctr" rtl="0">
                        <a:spcBef>
                          <a:spcPts val="0"/>
                        </a:spcBef>
                        <a:spcAft>
                          <a:spcPts val="0"/>
                        </a:spcAft>
                        <a:buNone/>
                      </a:pPr>
                      <a:r>
                        <a:rPr lang="en"/>
                        <a:t>Tarea</a:t>
                      </a:r>
                      <a:endParaRPr/>
                    </a:p>
                  </a:txBody>
                  <a:tcPr marL="91425" marR="91425" marT="91425" marB="91425">
                    <a:solidFill>
                      <a:srgbClr val="D9D9D9"/>
                    </a:solidFill>
                  </a:tcPr>
                </a:tc>
                <a:tc>
                  <a:txBody>
                    <a:bodyPr/>
                    <a:lstStyle/>
                    <a:p>
                      <a:pPr marL="0" lvl="0" indent="0" algn="ctr" rtl="0">
                        <a:spcBef>
                          <a:spcPts val="0"/>
                        </a:spcBef>
                        <a:spcAft>
                          <a:spcPts val="0"/>
                        </a:spcAft>
                        <a:buNone/>
                      </a:pPr>
                      <a:r>
                        <a:rPr lang="en"/>
                        <a:t>Sentencia</a:t>
                      </a:r>
                      <a:endParaRPr/>
                    </a:p>
                  </a:txBody>
                  <a:tcPr marL="91425" marR="91425" marT="91425" marB="91425">
                    <a:solidFill>
                      <a:srgbClr val="D9D9D9"/>
                    </a:solidFill>
                  </a:tcPr>
                </a:tc>
                <a:extLst>
                  <a:ext uri="{0D108BD9-81ED-4DB2-BD59-A6C34878D82A}">
                    <a16:rowId xmlns:a16="http://schemas.microsoft.com/office/drawing/2014/main" val="10000"/>
                  </a:ext>
                </a:extLst>
              </a:tr>
              <a:tr h="1078850">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Exists</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a:solidFill>
                            <a:srgbClr val="333333"/>
                          </a:solidFill>
                          <a:highlight>
                            <a:srgbClr val="FFFFFF"/>
                          </a:highlight>
                          <a:latin typeface="Courier New"/>
                          <a:ea typeface="Courier New"/>
                          <a:cs typeface="Courier New"/>
                          <a:sym typeface="Courier New"/>
                        </a:rPr>
                        <a:t>       year</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newlang_tbl</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WHERE EXISTS</a:t>
                      </a:r>
                      <a:r>
                        <a:rPr lang="en" sz="1000">
                          <a:solidFill>
                            <a:srgbClr val="333333"/>
                          </a:solidFill>
                          <a:highlight>
                            <a:srgbClr val="FFFFFF"/>
                          </a:highlight>
                          <a:latin typeface="Courier New"/>
                          <a:ea typeface="Courier New"/>
                          <a:cs typeface="Courier New"/>
                          <a:sym typeface="Courier New"/>
                        </a:rPr>
                        <a:t> (SELECT * FROM authors_tbl</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highlight>
                            <a:srgbClr val="FFFFFF"/>
                          </a:highlight>
                          <a:latin typeface="Courier New"/>
                          <a:ea typeface="Courier New"/>
                          <a:cs typeface="Courier New"/>
                          <a:sym typeface="Courier New"/>
                        </a:rPr>
                        <a:t>              WHERE newlang_tbl.id = language_id);</a:t>
                      </a:r>
                      <a:endParaRPr sz="1000" b="1">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790975">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Any</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newlang_tbl</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00" b="1">
                          <a:solidFill>
                            <a:srgbClr val="333333"/>
                          </a:solidFill>
                          <a:highlight>
                            <a:srgbClr val="FFFFFF"/>
                          </a:highlight>
                          <a:latin typeface="Courier New"/>
                          <a:ea typeface="Courier New"/>
                          <a:cs typeface="Courier New"/>
                          <a:sym typeface="Courier New"/>
                        </a:rPr>
                        <a:t>WHERE</a:t>
                      </a:r>
                      <a:r>
                        <a:rPr lang="en" sz="1000">
                          <a:solidFill>
                            <a:srgbClr val="333333"/>
                          </a:solidFill>
                          <a:highlight>
                            <a:srgbClr val="FFFFFF"/>
                          </a:highlight>
                          <a:latin typeface="Courier New"/>
                          <a:ea typeface="Courier New"/>
                          <a:cs typeface="Courier New"/>
                          <a:sym typeface="Courier New"/>
                        </a:rPr>
                        <a:t> year &gt; </a:t>
                      </a:r>
                      <a:r>
                        <a:rPr lang="en" sz="1000" b="1">
                          <a:solidFill>
                            <a:srgbClr val="333333"/>
                          </a:solidFill>
                          <a:highlight>
                            <a:srgbClr val="FFFFFF"/>
                          </a:highlight>
                          <a:latin typeface="Courier New"/>
                          <a:ea typeface="Courier New"/>
                          <a:cs typeface="Courier New"/>
                          <a:sym typeface="Courier New"/>
                        </a:rPr>
                        <a:t>ANY</a:t>
                      </a:r>
                      <a:r>
                        <a:rPr lang="en" sz="1000">
                          <a:solidFill>
                            <a:srgbClr val="333333"/>
                          </a:solidFill>
                          <a:highlight>
                            <a:srgbClr val="FFFFFF"/>
                          </a:highlight>
                          <a:latin typeface="Courier New"/>
                          <a:ea typeface="Courier New"/>
                          <a:cs typeface="Courier New"/>
                          <a:sym typeface="Courier New"/>
                        </a:rPr>
                        <a:t> (SELECT year FROM newlang_tbl);</a:t>
                      </a:r>
                      <a:endParaRPr sz="900">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1670675">
                <a:tc>
                  <a:txBody>
                    <a:bodyPr/>
                    <a:lstStyle/>
                    <a:p>
                      <a:pPr marL="0" lvl="0" indent="0" algn="l" rtl="0">
                        <a:lnSpc>
                          <a:spcPct val="115000"/>
                        </a:lnSpc>
                        <a:spcBef>
                          <a:spcPts val="0"/>
                        </a:spcBef>
                        <a:spcAft>
                          <a:spcPts val="1600"/>
                        </a:spcAft>
                        <a:buNone/>
                      </a:pPr>
                      <a:r>
                        <a:rPr lang="en">
                          <a:solidFill>
                            <a:schemeClr val="dk2"/>
                          </a:solidFill>
                          <a:latin typeface="Lato"/>
                          <a:ea typeface="Lato"/>
                          <a:cs typeface="Lato"/>
                          <a:sym typeface="Lato"/>
                        </a:rPr>
                        <a:t>All</a:t>
                      </a:r>
                      <a:endParaRPr>
                        <a:solidFill>
                          <a:schemeClr val="dk2"/>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SELECT</a:t>
                      </a:r>
                      <a:r>
                        <a:rPr lang="en" sz="1000">
                          <a:solidFill>
                            <a:srgbClr val="333333"/>
                          </a:solidFill>
                          <a:highlight>
                            <a:srgbClr val="FFFFFF"/>
                          </a:highlight>
                          <a:latin typeface="Courier New"/>
                          <a:ea typeface="Courier New"/>
                          <a:cs typeface="Courier New"/>
                          <a:sym typeface="Courier New"/>
                        </a:rPr>
                        <a:t> language</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FROM</a:t>
                      </a:r>
                      <a:r>
                        <a:rPr lang="en" sz="1000">
                          <a:solidFill>
                            <a:srgbClr val="333333"/>
                          </a:solidFill>
                          <a:highlight>
                            <a:srgbClr val="FFFFFF"/>
                          </a:highlight>
                          <a:latin typeface="Courier New"/>
                          <a:ea typeface="Courier New"/>
                          <a:cs typeface="Courier New"/>
                          <a:sym typeface="Courier New"/>
                        </a:rPr>
                        <a:t> newlang_tbl</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2"/>
                        </a:buClr>
                        <a:buSzPts val="1100"/>
                        <a:buFont typeface="Arial"/>
                        <a:buNone/>
                      </a:pPr>
                      <a:r>
                        <a:rPr lang="en" sz="1000" b="1">
                          <a:solidFill>
                            <a:srgbClr val="333333"/>
                          </a:solidFill>
                          <a:highlight>
                            <a:srgbClr val="FFFFFF"/>
                          </a:highlight>
                          <a:latin typeface="Courier New"/>
                          <a:ea typeface="Courier New"/>
                          <a:cs typeface="Courier New"/>
                          <a:sym typeface="Courier New"/>
                        </a:rPr>
                        <a:t>WHERE</a:t>
                      </a:r>
                      <a:r>
                        <a:rPr lang="en" sz="1000">
                          <a:solidFill>
                            <a:srgbClr val="333333"/>
                          </a:solidFill>
                          <a:highlight>
                            <a:srgbClr val="FFFFFF"/>
                          </a:highlight>
                          <a:latin typeface="Courier New"/>
                          <a:ea typeface="Courier New"/>
                          <a:cs typeface="Courier New"/>
                          <a:sym typeface="Courier New"/>
                        </a:rPr>
                        <a:t> year &lt;= </a:t>
                      </a:r>
                      <a:r>
                        <a:rPr lang="en" sz="1000" b="1">
                          <a:solidFill>
                            <a:srgbClr val="333333"/>
                          </a:solidFill>
                          <a:highlight>
                            <a:srgbClr val="FFFFFF"/>
                          </a:highlight>
                          <a:latin typeface="Courier New"/>
                          <a:ea typeface="Courier New"/>
                          <a:cs typeface="Courier New"/>
                          <a:sym typeface="Courier New"/>
                        </a:rPr>
                        <a:t>ALL</a:t>
                      </a:r>
                      <a:r>
                        <a:rPr lang="en" sz="1000">
                          <a:solidFill>
                            <a:srgbClr val="333333"/>
                          </a:solidFill>
                          <a:highlight>
                            <a:srgbClr val="FFFFFF"/>
                          </a:highlight>
                          <a:latin typeface="Courier New"/>
                          <a:ea typeface="Courier New"/>
                          <a:cs typeface="Courier New"/>
                          <a:sym typeface="Courier New"/>
                        </a:rPr>
                        <a:t> (SELECT year FROM newlang_tbl);</a:t>
                      </a:r>
                      <a:endParaRPr sz="100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100" b="1">
                        <a:solidFill>
                          <a:srgbClr val="333333"/>
                        </a:solidFill>
                        <a:highlight>
                          <a:srgbClr val="FFFFFF"/>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Ejercicio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Pasos</a:t>
            </a:r>
            <a:endParaRPr/>
          </a:p>
        </p:txBody>
      </p:sp>
      <p:sp>
        <p:nvSpPr>
          <p:cNvPr id="279" name="Google Shape;279;p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a:p>
          <a:p>
            <a:pPr marL="457200" lvl="0" indent="-342900" algn="l" rtl="0">
              <a:spcBef>
                <a:spcPts val="1600"/>
              </a:spcBef>
              <a:spcAft>
                <a:spcPts val="0"/>
              </a:spcAft>
              <a:buSzPts val="1800"/>
              <a:buAutoNum type="arabicPeriod"/>
            </a:pPr>
            <a:r>
              <a:rPr lang="en"/>
              <a:t>Realizar los siguientes reportes utilizando sentencias Join</a:t>
            </a:r>
            <a:endParaRPr/>
          </a:p>
          <a:p>
            <a:pPr marL="914400" lvl="1" indent="-317500" algn="l" rtl="0">
              <a:spcBef>
                <a:spcPts val="0"/>
              </a:spcBef>
              <a:spcAft>
                <a:spcPts val="0"/>
              </a:spcAft>
              <a:buSzPts val="1400"/>
              <a:buAutoNum type="alphaLcPeriod"/>
            </a:pPr>
            <a:r>
              <a:rPr lang="en"/>
              <a:t>Cantidad de locaciones por región</a:t>
            </a:r>
            <a:endParaRPr/>
          </a:p>
          <a:p>
            <a:pPr marL="914400" lvl="1" indent="-317500" algn="l" rtl="0">
              <a:spcBef>
                <a:spcPts val="0"/>
              </a:spcBef>
              <a:spcAft>
                <a:spcPts val="0"/>
              </a:spcAft>
              <a:buSzPts val="1400"/>
              <a:buAutoNum type="alphaLcPeriod"/>
            </a:pPr>
            <a:r>
              <a:rPr lang="en"/>
              <a:t>Cantidad de locaciones por país</a:t>
            </a:r>
            <a:endParaRPr/>
          </a:p>
          <a:p>
            <a:pPr marL="914400" lvl="1" indent="-317500" algn="l" rtl="0">
              <a:spcBef>
                <a:spcPts val="0"/>
              </a:spcBef>
              <a:spcAft>
                <a:spcPts val="0"/>
              </a:spcAft>
              <a:buSzPts val="1400"/>
              <a:buAutoNum type="alphaLcPeriod"/>
            </a:pPr>
            <a:r>
              <a:rPr lang="en"/>
              <a:t>Cantidad de Warehouses por locación</a:t>
            </a:r>
            <a:endParaRPr/>
          </a:p>
          <a:p>
            <a:pPr marL="914400" lvl="1" indent="-317500" algn="l" rtl="0">
              <a:spcBef>
                <a:spcPts val="0"/>
              </a:spcBef>
              <a:spcAft>
                <a:spcPts val="0"/>
              </a:spcAft>
              <a:buSzPts val="1400"/>
              <a:buAutoNum type="alphaLcPeriod"/>
            </a:pPr>
            <a:r>
              <a:rPr lang="en"/>
              <a:t>Cantidad de productos agrupados por nombre de los mismos</a:t>
            </a:r>
            <a:endParaRPr/>
          </a:p>
          <a:p>
            <a:pPr marL="914400" lvl="1" indent="-317500" algn="l" rtl="0">
              <a:spcBef>
                <a:spcPts val="0"/>
              </a:spcBef>
              <a:spcAft>
                <a:spcPts val="0"/>
              </a:spcAft>
              <a:buSzPts val="1400"/>
              <a:buAutoNum type="alphaLcPeriod"/>
            </a:pPr>
            <a:r>
              <a:rPr lang="en"/>
              <a:t>Utilizando una consulta correlacionada obtener el/la/los empleados con mayor cantidad de ventas/operaciones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8"/>
          <p:cNvPicPr preferRelativeResize="0"/>
          <p:nvPr/>
        </p:nvPicPr>
        <p:blipFill>
          <a:blip r:embed="rId3">
            <a:alphaModFix/>
          </a:blip>
          <a:stretch>
            <a:fillRect/>
          </a:stretch>
        </p:blipFill>
        <p:spPr>
          <a:xfrm>
            <a:off x="152400" y="152400"/>
            <a:ext cx="4481695" cy="4838701"/>
          </a:xfrm>
          <a:prstGeom prst="rect">
            <a:avLst/>
          </a:prstGeom>
          <a:noFill/>
          <a:ln>
            <a:noFill/>
          </a:ln>
        </p:spPr>
      </p:pic>
      <p:sp>
        <p:nvSpPr>
          <p:cNvPr id="285" name="Google Shape;285;p48"/>
          <p:cNvSpPr txBox="1">
            <a:spLocks noGrp="1"/>
          </p:cNvSpPr>
          <p:nvPr>
            <p:ph type="title" idx="4294967295"/>
          </p:nvPr>
        </p:nvSpPr>
        <p:spPr>
          <a:xfrm>
            <a:off x="4899000" y="2254050"/>
            <a:ext cx="3672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Diagrama Entidad Relación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Base de datos relacionales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 modelo relacional y SQL</a:t>
            </a:r>
            <a:endParaRPr/>
          </a:p>
        </p:txBody>
      </p:sp>
      <p:sp>
        <p:nvSpPr>
          <p:cNvPr id="96" name="Google Shape;96;p1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Los datos se generan en diferentes formas y tamaños.</a:t>
            </a:r>
            <a:endParaRPr/>
          </a:p>
          <a:p>
            <a:pPr marL="0" lvl="0" indent="0" algn="l" rtl="0">
              <a:spcBef>
                <a:spcPts val="1600"/>
              </a:spcBef>
              <a:spcAft>
                <a:spcPts val="0"/>
              </a:spcAft>
              <a:buNone/>
            </a:pPr>
            <a:r>
              <a:rPr lang="en"/>
              <a:t>Los datos generados en una transacción bancaria es diferente de cómo se registra un árbol familiar.</a:t>
            </a:r>
            <a:endParaRPr/>
          </a:p>
          <a:p>
            <a:pPr marL="0" lvl="0" indent="0" algn="l" rtl="0">
              <a:spcBef>
                <a:spcPts val="1600"/>
              </a:spcBef>
              <a:spcAft>
                <a:spcPts val="0"/>
              </a:spcAft>
              <a:buNone/>
            </a:pPr>
            <a:r>
              <a:rPr lang="en"/>
              <a:t>El modelo de base de datos que prevalece a la fecha es el relacional.  </a:t>
            </a:r>
            <a:endParaRPr/>
          </a:p>
          <a:p>
            <a:pPr marL="0" lvl="0" indent="0" algn="l" rtl="0">
              <a:spcBef>
                <a:spcPts val="1600"/>
              </a:spcBef>
              <a:spcAft>
                <a:spcPts val="1600"/>
              </a:spcAft>
              <a:buNone/>
            </a:pPr>
            <a:r>
              <a:rPr lang="en"/>
              <a:t>En este modelo los datos son almacenados en forma tabular en filas y columnas. </a:t>
            </a:r>
            <a:endParaRPr/>
          </a:p>
        </p:txBody>
      </p:sp>
      <p:pic>
        <p:nvPicPr>
          <p:cNvPr id="97" name="Google Shape;97;p17"/>
          <p:cNvPicPr preferRelativeResize="0"/>
          <p:nvPr/>
        </p:nvPicPr>
        <p:blipFill>
          <a:blip r:embed="rId3">
            <a:alphaModFix/>
          </a:blip>
          <a:stretch>
            <a:fillRect/>
          </a:stretch>
        </p:blipFill>
        <p:spPr>
          <a:xfrm>
            <a:off x="168650" y="1881188"/>
            <a:ext cx="2105313" cy="243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SQL (Structured Query Language)</a:t>
            </a:r>
            <a:endParaRPr sz="2900"/>
          </a:p>
        </p:txBody>
      </p:sp>
      <p:sp>
        <p:nvSpPr>
          <p:cNvPr id="103" name="Google Shape;103;p1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es el estándar para interactuar con base de datos relacionales.</a:t>
            </a:r>
            <a:endParaRPr/>
          </a:p>
          <a:p>
            <a:pPr marL="0" lvl="0" indent="0" algn="l" rtl="0">
              <a:spcBef>
                <a:spcPts val="1600"/>
              </a:spcBef>
              <a:spcAft>
                <a:spcPts val="0"/>
              </a:spcAft>
              <a:buNone/>
            </a:pPr>
            <a:r>
              <a:rPr lang="en"/>
              <a:t>A diferencia de otros lenguajes compilados o interpretados, SQL tiene cómo propósito gestionar base de datos relacionales.</a:t>
            </a:r>
            <a:endParaRPr/>
          </a:p>
          <a:p>
            <a:pPr marL="0" lvl="0" indent="0" algn="l" rtl="0">
              <a:spcBef>
                <a:spcPts val="1600"/>
              </a:spcBef>
              <a:spcAft>
                <a:spcPts val="1600"/>
              </a:spcAft>
              <a:buNone/>
            </a:pPr>
            <a:r>
              <a:rPr lang="en"/>
              <a:t>SQL (alike) sigue siendo ampliamente utilizado incluso en implementaciones de NoSQL debido a su simplicidad.</a:t>
            </a:r>
            <a:endParaRPr/>
          </a:p>
        </p:txBody>
      </p:sp>
      <p:pic>
        <p:nvPicPr>
          <p:cNvPr id="104" name="Google Shape;104;p18" descr="https://freesvg.org/img/mono-state-sql.png">
            <a:hlinkClick r:id="rId3"/>
          </p:cNvPr>
          <p:cNvPicPr preferRelativeResize="0"/>
          <p:nvPr/>
        </p:nvPicPr>
        <p:blipFill>
          <a:blip r:embed="rId4">
            <a:alphaModFix/>
          </a:blip>
          <a:stretch>
            <a:fillRect/>
          </a:stretch>
        </p:blipFill>
        <p:spPr>
          <a:xfrm>
            <a:off x="294025" y="1576114"/>
            <a:ext cx="1991276" cy="1991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98000" y="19126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VENTAJAS DE USAR SQL</a:t>
            </a:r>
            <a:endParaRPr/>
          </a:p>
        </p:txBody>
      </p:sp>
      <p:sp>
        <p:nvSpPr>
          <p:cNvPr id="110" name="Google Shape;110;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Estandarizado.</a:t>
            </a:r>
            <a:endParaRPr/>
          </a:p>
          <a:p>
            <a:pPr marL="457200" lvl="0" indent="-342900" algn="l" rtl="0">
              <a:spcBef>
                <a:spcPts val="0"/>
              </a:spcBef>
              <a:spcAft>
                <a:spcPts val="0"/>
              </a:spcAft>
              <a:buSzPts val="1800"/>
              <a:buChar char="●"/>
            </a:pPr>
            <a:r>
              <a:rPr lang="en"/>
              <a:t>English-Like Syntax.</a:t>
            </a:r>
            <a:endParaRPr/>
          </a:p>
          <a:p>
            <a:pPr marL="457200" lvl="0" indent="-342900" algn="l" rtl="0">
              <a:spcBef>
                <a:spcPts val="0"/>
              </a:spcBef>
              <a:spcAft>
                <a:spcPts val="0"/>
              </a:spcAft>
              <a:buSzPts val="1800"/>
              <a:buChar char="●"/>
            </a:pPr>
            <a:r>
              <a:rPr lang="en"/>
              <a:t>Permite administrar base de datos de una forma uniforme.</a:t>
            </a:r>
            <a:endParaRPr/>
          </a:p>
          <a:p>
            <a:pPr marL="457200" lvl="0" indent="-342900" algn="l" rtl="0">
              <a:spcBef>
                <a:spcPts val="0"/>
              </a:spcBef>
              <a:spcAft>
                <a:spcPts val="0"/>
              </a:spcAft>
              <a:buSzPts val="1800"/>
              <a:buChar char="●"/>
            </a:pPr>
            <a:r>
              <a:rPr lang="en"/>
              <a:t>Luego de 40 años, ha madurado e incorporado nuevas funcionalidades que facilitan la gestión de datos.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Clasificación de comandos</a:t>
            </a:r>
            <a:endParaRPr/>
          </a:p>
        </p:txBody>
      </p:sp>
      <p:sp>
        <p:nvSpPr>
          <p:cNvPr id="116" name="Google Shape;116;p2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Data Definition Language (DDL) : CREATE TABLE, ALTER TABLE, DROP TABLE</a:t>
            </a:r>
            <a:endParaRPr sz="1700"/>
          </a:p>
          <a:p>
            <a:pPr marL="0" lvl="0" indent="0" algn="l" rtl="0">
              <a:spcBef>
                <a:spcPts val="1600"/>
              </a:spcBef>
              <a:spcAft>
                <a:spcPts val="0"/>
              </a:spcAft>
              <a:buNone/>
            </a:pPr>
            <a:r>
              <a:rPr lang="en" sz="1700"/>
              <a:t>Data Manipulation Language (DML) : INSERT, UPDATE, DELETE</a:t>
            </a:r>
            <a:endParaRPr sz="1700"/>
          </a:p>
          <a:p>
            <a:pPr marL="0" lvl="0" indent="0" algn="l" rtl="0">
              <a:spcBef>
                <a:spcPts val="1600"/>
              </a:spcBef>
              <a:spcAft>
                <a:spcPts val="0"/>
              </a:spcAft>
              <a:buNone/>
            </a:pPr>
            <a:r>
              <a:rPr lang="en" sz="1700"/>
              <a:t>Data Query Language (DQL) : SELECT</a:t>
            </a:r>
            <a:endParaRPr sz="1700"/>
          </a:p>
          <a:p>
            <a:pPr marL="0" lvl="0" indent="0" algn="l" rtl="0">
              <a:spcBef>
                <a:spcPts val="1600"/>
              </a:spcBef>
              <a:spcAft>
                <a:spcPts val="0"/>
              </a:spcAft>
              <a:buNone/>
            </a:pPr>
            <a:r>
              <a:rPr lang="en" sz="1700"/>
              <a:t>Data Control Language (DCL) : GRANT, REVOKE</a:t>
            </a:r>
            <a:endParaRPr sz="1700"/>
          </a:p>
          <a:p>
            <a:pPr marL="0" lvl="0" indent="0" algn="l" rtl="0">
              <a:spcBef>
                <a:spcPts val="1600"/>
              </a:spcBef>
              <a:spcAft>
                <a:spcPts val="1600"/>
              </a:spcAft>
              <a:buNone/>
            </a:pPr>
            <a:r>
              <a:rPr lang="en" sz="1700"/>
              <a:t>Transaction Control Commands : COMMIT, ROLLBACK</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Tipo de Datos</a:t>
            </a:r>
            <a:endParaRPr/>
          </a:p>
        </p:txBody>
      </p:sp>
      <p:graphicFrame>
        <p:nvGraphicFramePr>
          <p:cNvPr id="122" name="Google Shape;122;p21"/>
          <p:cNvGraphicFramePr/>
          <p:nvPr/>
        </p:nvGraphicFramePr>
        <p:xfrm>
          <a:off x="952500" y="1809750"/>
          <a:ext cx="3000000" cy="3000000"/>
        </p:xfrm>
        <a:graphic>
          <a:graphicData uri="http://schemas.openxmlformats.org/drawingml/2006/table">
            <a:tbl>
              <a:tblPr>
                <a:noFill/>
                <a:tableStyleId>{1C2378F4-FC99-45DF-B091-D6B043C3E7F0}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Character types</a:t>
                      </a: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a:solidFill>
                            <a:schemeClr val="dk2"/>
                          </a:solidFill>
                        </a:rPr>
                        <a:t>char, varchar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2"/>
                        </a:buClr>
                        <a:buSzPts val="1100"/>
                        <a:buFont typeface="Arial"/>
                        <a:buNone/>
                      </a:pPr>
                      <a:r>
                        <a:rPr lang="en">
                          <a:solidFill>
                            <a:schemeClr val="dk2"/>
                          </a:solidFill>
                        </a:rPr>
                        <a:t>Integer values</a:t>
                      </a:r>
                      <a:endParaRPr/>
                    </a:p>
                  </a:txBody>
                  <a:tcPr marL="91425" marR="91425" marT="91425" marB="91425">
                    <a:solidFill>
                      <a:srgbClr val="D9D9D9"/>
                    </a:solidFill>
                  </a:tcPr>
                </a:tc>
                <a:tc>
                  <a:txBody>
                    <a:bodyPr/>
                    <a:lstStyle/>
                    <a:p>
                      <a:pPr marL="0" lvl="0" indent="0" algn="l" rtl="0">
                        <a:spcBef>
                          <a:spcPts val="0"/>
                        </a:spcBef>
                        <a:spcAft>
                          <a:spcPts val="0"/>
                        </a:spcAft>
                        <a:buClr>
                          <a:schemeClr val="dk2"/>
                        </a:buClr>
                        <a:buSzPts val="1100"/>
                        <a:buFont typeface="Arial"/>
                        <a:buNone/>
                      </a:pPr>
                      <a:r>
                        <a:rPr lang="en">
                          <a:solidFill>
                            <a:schemeClr val="dk2"/>
                          </a:solidFill>
                        </a:rPr>
                        <a:t>integer, smallint</a:t>
                      </a:r>
                      <a:endParaRPr/>
                    </a:p>
                  </a:txBody>
                  <a:tcPr marL="91425" marR="91425" marT="91425" marB="91425">
                    <a:solidFill>
                      <a:srgbClr val="D9D9D9"/>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2"/>
                        </a:buClr>
                        <a:buSzPts val="1100"/>
                        <a:buFont typeface="Arial"/>
                        <a:buNone/>
                      </a:pPr>
                      <a:r>
                        <a:rPr lang="en">
                          <a:solidFill>
                            <a:schemeClr val="dk2"/>
                          </a:solidFill>
                        </a:rPr>
                        <a:t>Decimal numbers</a:t>
                      </a:r>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a:solidFill>
                            <a:schemeClr val="dk2"/>
                          </a:solidFill>
                        </a:rPr>
                        <a:t>numeric, decimal</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2"/>
                        </a:buClr>
                        <a:buSzPts val="1100"/>
                        <a:buFont typeface="Arial"/>
                        <a:buNone/>
                      </a:pPr>
                      <a:r>
                        <a:rPr lang="en">
                          <a:solidFill>
                            <a:schemeClr val="dk2"/>
                          </a:solidFill>
                        </a:rPr>
                        <a:t>Date data type</a:t>
                      </a:r>
                      <a:endParaRPr/>
                    </a:p>
                  </a:txBody>
                  <a:tcPr marL="91425" marR="91425" marT="91425" marB="91425">
                    <a:solidFill>
                      <a:srgbClr val="D9D9D9"/>
                    </a:solidFill>
                  </a:tcPr>
                </a:tc>
                <a:tc>
                  <a:txBody>
                    <a:bodyPr/>
                    <a:lstStyle/>
                    <a:p>
                      <a:pPr marL="0" lvl="0" indent="0" algn="l" rtl="0">
                        <a:spcBef>
                          <a:spcPts val="0"/>
                        </a:spcBef>
                        <a:spcAft>
                          <a:spcPts val="0"/>
                        </a:spcAft>
                        <a:buClr>
                          <a:schemeClr val="dk2"/>
                        </a:buClr>
                        <a:buSzPts val="1100"/>
                        <a:buFont typeface="Arial"/>
                        <a:buNone/>
                      </a:pPr>
                      <a:r>
                        <a:rPr lang="en">
                          <a:solidFill>
                            <a:schemeClr val="dk2"/>
                          </a:solidFill>
                        </a:rPr>
                        <a:t>date</a:t>
                      </a:r>
                      <a:endParaRPr/>
                    </a:p>
                  </a:txBody>
                  <a:tcPr marL="91425" marR="91425" marT="91425" marB="91425">
                    <a:solidFill>
                      <a:srgbClr val="D9D9D9"/>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4470</Words>
  <Application>Microsoft Macintosh PowerPoint</Application>
  <PresentationFormat>On-screen Show (16:9)</PresentationFormat>
  <Paragraphs>350</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Courier New</vt:lpstr>
      <vt:lpstr>Cambria</vt:lpstr>
      <vt:lpstr>Raleway</vt:lpstr>
      <vt:lpstr>Lato</vt:lpstr>
      <vt:lpstr>Swiss</vt:lpstr>
      <vt:lpstr>SQL Intro</vt:lpstr>
      <vt:lpstr>Qué es una base de datos? </vt:lpstr>
      <vt:lpstr>DATABASE MANAGEMENT SYSTEM (DBMS)</vt:lpstr>
      <vt:lpstr>Base de datos relacionales</vt:lpstr>
      <vt:lpstr>El modelo relacional y SQL</vt:lpstr>
      <vt:lpstr>SQL (Structured Query Language)</vt:lpstr>
      <vt:lpstr>VENTAJAS DE USAR SQL</vt:lpstr>
      <vt:lpstr>Clasificación de comandos</vt:lpstr>
      <vt:lpstr>Tipo de Datos</vt:lpstr>
      <vt:lpstr>Operaciones en Tablas</vt:lpstr>
      <vt:lpstr>Tablas</vt:lpstr>
      <vt:lpstr>Modelado</vt:lpstr>
      <vt:lpstr>PowerPoint Presentation</vt:lpstr>
      <vt:lpstr>PowerPoint Presentation</vt:lpstr>
      <vt:lpstr>Consultas simples</vt:lpstr>
      <vt:lpstr>PowerPoint Presentation</vt:lpstr>
      <vt:lpstr>PowerPoint Presentation</vt:lpstr>
      <vt:lpstr>PowerPoint Presentation</vt:lpstr>
      <vt:lpstr>PowerPoint Presentation</vt:lpstr>
      <vt:lpstr>PowerPoint Presentation</vt:lpstr>
      <vt:lpstr>Ejercicio</vt:lpstr>
      <vt:lpstr>Pasos</vt:lpstr>
      <vt:lpstr>Diagrama Entidad Relación </vt:lpstr>
      <vt:lpstr>JOINS</vt:lpstr>
      <vt:lpstr>Unión entre tablas</vt:lpstr>
      <vt:lpstr>Ejemplo</vt:lpstr>
      <vt:lpstr>Resolviendo ambigüedades </vt:lpstr>
      <vt:lpstr>Outer Join</vt:lpstr>
      <vt:lpstr>PowerPoint Presentation</vt:lpstr>
      <vt:lpstr>Consultas Correlacionadas (Subquery)</vt:lpstr>
      <vt:lpstr>Subquery</vt:lpstr>
      <vt:lpstr>Ejemplo</vt:lpstr>
      <vt:lpstr>PowerPoint Presentation</vt:lpstr>
      <vt:lpstr>Ejercicio</vt:lpstr>
      <vt:lpstr>Pasos</vt:lpstr>
      <vt:lpstr>Diagrama Entidad Relación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Intro</dc:title>
  <cp:lastModifiedBy>Ruben Alejandro Casas</cp:lastModifiedBy>
  <cp:revision>1</cp:revision>
  <dcterms:modified xsi:type="dcterms:W3CDTF">2020-10-17T13:02:47Z</dcterms:modified>
</cp:coreProperties>
</file>