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A0A8C-FC6E-4941-82BD-66FE64484942}">
  <a:tblStyle styleId="{55CA0A8C-FC6E-4941-82BD-66FE644849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f711873c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f711873c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19cb0815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19cb0815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69c61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69c61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9cb0815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9cb0815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9cb0815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9cb0815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9cb0815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9cb0815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def6ffd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def6ffd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9cb0815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9cb0815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def6f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def6f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def6ff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def6ff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1def6ff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1def6ff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Curso de Data Science</a:t>
            </a:r>
            <a:endParaRPr b="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53375" y="2910950"/>
            <a:ext cx="76881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 2 - Camada 22735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Matías Vargas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Maximiliano Castello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Maximiliano Zeballos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Valentina Sarmiento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13" y="-14175"/>
            <a:ext cx="1933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Aplicados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800875" y="1881300"/>
            <a:ext cx="638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KNN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GRID SEARCH KNN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GRID SEARCH RANDOM FOREST</a:t>
            </a:r>
            <a:endParaRPr b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Obtenidos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671788" y="19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{55CA0A8C-FC6E-4941-82BD-66FE64484942}</a:tableStyleId>
              </a:tblPr>
              <a:tblGrid>
                <a:gridCol w="3136075"/>
                <a:gridCol w="1166925"/>
                <a:gridCol w="1166925"/>
                <a:gridCol w="1166925"/>
                <a:gridCol w="1166925"/>
              </a:tblGrid>
              <a:tr h="42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Modelo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F-Score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2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KNN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0,63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0,61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0,88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0,89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0,87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Grid Search KNN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0,77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0,68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Grid Search Random Forest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0,91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0,82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29625" y="1396300"/>
            <a:ext cx="78501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Del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realizado se puede destacar lo siguiente: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En función de la muestra provista se puede concluir que a partir del modelo Random Forest pudimos observar las mejores predicciones respecto de si el paciente puede tener alguna enfermedad cardíaca o no.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Teniendo en cuenta que el dataset no estaba distribuido las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métricas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que fundamentan esta decision fueron Precision de 0.89 (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predicción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correcta de positivos sobre total de positivos predichos) y Recall de 0.88 (ratio de predicciones correctas de enfermedades cardiacas sobre el total de predicciones) 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Dicho esto, es muy importante destacar que las métricas arrojadas por este modelo son satisfactorias en un principio, no obstante esto, podrían mejorarse a partir de la prueba del modelo en una muestra de mayor tamaño.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65500" y="1355650"/>
            <a:ext cx="8223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enfermedades cardiovasculares (ECV)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son la causa número uno de muerte a escala global, afectando 17.9 millones de vidas por año (31% de las muertes a nivel global).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Cuatro de cada 5 muertes por ECV se deben a ataques cardíacos y accidentes cerebrovasculares, y un tercio de estas muertes ocurren prematuramente en personas menores de 70 años.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Clínica Zambaleta, con el fin de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mejorar la detección temprana de la enfermedad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 proveer la mejor atención de sus pacientes, preparó un dataset con datos obtenidos de pacientes al entrar a la guardia y al área de cardiología de distintas ciudades,  y las compartió con la nueva área de Data Science de la institución.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objetivo de este trabajo es crear un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modelo de clasificación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identificar con exactitud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probabilidad hay de que  los pacientes sean propicios a tener enfermedades cardíacas.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65400" y="1478075"/>
            <a:ext cx="40962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00">
                <a:solidFill>
                  <a:schemeClr val="accent5"/>
                </a:solidFill>
              </a:rPr>
              <a:t>El dataset contiene </a:t>
            </a:r>
            <a:r>
              <a:rPr b="1" lang="en" sz="1300" u="sng">
                <a:solidFill>
                  <a:schemeClr val="accent5"/>
                </a:solidFill>
              </a:rPr>
              <a:t>918  registros</a:t>
            </a:r>
            <a:r>
              <a:rPr b="1" lang="en" sz="1300">
                <a:solidFill>
                  <a:schemeClr val="accent5"/>
                </a:solidFill>
              </a:rPr>
              <a:t> con los siguientes datos: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Age</a:t>
            </a:r>
            <a:r>
              <a:rPr lang="en" sz="1300">
                <a:solidFill>
                  <a:schemeClr val="dk2"/>
                </a:solidFill>
              </a:rPr>
              <a:t>: edad el paciente [years]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Sex</a:t>
            </a:r>
            <a:r>
              <a:rPr lang="en" sz="1300">
                <a:solidFill>
                  <a:schemeClr val="dk2"/>
                </a:solidFill>
              </a:rPr>
              <a:t>: sexo del paciente [M: Male, F: Female]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ChestPainType</a:t>
            </a:r>
            <a:r>
              <a:rPr lang="en" sz="1300">
                <a:solidFill>
                  <a:schemeClr val="dk2"/>
                </a:solidFill>
              </a:rPr>
              <a:t>: chest pain type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[TA: Typical Angina, ATA: Atypical Angina, NAP: Non-Anginal Pain, ASY: Asymptomatic]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RestingBP</a:t>
            </a:r>
            <a:r>
              <a:rPr lang="en" sz="1300">
                <a:solidFill>
                  <a:schemeClr val="dk2"/>
                </a:solidFill>
              </a:rPr>
              <a:t>: resting blood pressure [mm Hg]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Cholesterol</a:t>
            </a:r>
            <a:r>
              <a:rPr lang="en" sz="1300">
                <a:solidFill>
                  <a:schemeClr val="dk2"/>
                </a:solidFill>
              </a:rPr>
              <a:t>: serum cholesterol [mm/dl]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FastingBS</a:t>
            </a:r>
            <a:r>
              <a:rPr lang="en" sz="1300">
                <a:solidFill>
                  <a:schemeClr val="dk2"/>
                </a:solidFill>
              </a:rPr>
              <a:t>: fasting blood sugar (niveles de glucosa en sangre)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4109200" y="668225"/>
            <a:ext cx="49155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RestingECG</a:t>
            </a:r>
            <a:r>
              <a:rPr lang="en" sz="1300">
                <a:solidFill>
                  <a:schemeClr val="dk2"/>
                </a:solidFill>
              </a:rPr>
              <a:t>: resting electrocardiogram results [Normal,, ST: having ST-T wave abnormality (T wave inversions and/or ST elevation or depression of &gt; 0.05 mV), LVH: showing probable or definite left ventricular hypertrophy by Estes' criteria]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MaxHR</a:t>
            </a:r>
            <a:r>
              <a:rPr lang="en" sz="1300">
                <a:solidFill>
                  <a:schemeClr val="dk2"/>
                </a:solidFill>
              </a:rPr>
              <a:t>: maximum heart rate achieved [Numeric value between 60 and 202]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ExerciseAngina</a:t>
            </a:r>
            <a:r>
              <a:rPr lang="en" sz="1300">
                <a:solidFill>
                  <a:schemeClr val="dk2"/>
                </a:solidFill>
              </a:rPr>
              <a:t>: exercise-induced angina [Y: Yes, N: No]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Oldpeak</a:t>
            </a:r>
            <a:r>
              <a:rPr lang="en" sz="1300">
                <a:solidFill>
                  <a:schemeClr val="dk2"/>
                </a:solidFill>
              </a:rPr>
              <a:t>: oldpeak = ST [Numeric value measured in depression]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ST_Slope</a:t>
            </a:r>
            <a:r>
              <a:rPr lang="en" sz="1300">
                <a:solidFill>
                  <a:schemeClr val="dk2"/>
                </a:solidFill>
              </a:rPr>
              <a:t>: the slope of the peak exercise ST segment [Up: upsloping, Flat: flat, Down: downsloping]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HeartDisease</a:t>
            </a:r>
            <a:r>
              <a:rPr lang="en" sz="1300">
                <a:solidFill>
                  <a:schemeClr val="dk2"/>
                </a:solidFill>
              </a:rPr>
              <a:t>: output class [1: heart disease, 0: Normal]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2064750"/>
            <a:ext cx="2001725" cy="20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600" y="2029200"/>
            <a:ext cx="2001725" cy="20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688900" y="410202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Corrección de Cholesterol en 0. Idem RestingBP y MaxHR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07133" y="1430300"/>
            <a:ext cx="8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se observan NANs. Si se ven outliers (0 y otros extremos)  los cuales se reemplazan por la media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488" y="1830488"/>
            <a:ext cx="2503737" cy="20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16400" y="4077575"/>
            <a:ext cx="55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Transformacion de 5 variables categóricas con get_dummies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07133" y="1430300"/>
            <a:ext cx="8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Aplicamos ENCODING de Variables Categóricas para poder trabajar con esos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25" y="1876425"/>
            <a:ext cx="56959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625" y="2697500"/>
            <a:ext cx="3238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25" y="3547150"/>
            <a:ext cx="53816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 (EDA)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450"/>
            <a:ext cx="8839204" cy="357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 (EDA)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5" y="1424875"/>
            <a:ext cx="3241075" cy="22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391850" y="3769775"/>
            <a:ext cx="33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observa que pacientes sin enfermedades cardiacas tienen mayores valores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máxima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frecuencia cardiaca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250" y="1394875"/>
            <a:ext cx="3638550" cy="23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4225975" y="3769775"/>
            <a:ext cx="348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media de edad de aquellas personas con enfermedades cardíacas es superior a aquellas personas que no tienen enf card.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 (EDA)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60775" y="3703125"/>
            <a:ext cx="33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Existe una notable mayor cantidad de hombres que tienen enfermedades cardiacas por sobre las mujeres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827675" y="3998375"/>
            <a:ext cx="49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grupo con enfermedad cardíaca tiene un rango de valores de Oldpeak mucho más amplio que el grupo sano. El grupo sano tiende a valores de Oldpeak cercanos a cero.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150" y="1579515"/>
            <a:ext cx="3409713" cy="229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1375" l="874" r="864" t="1063"/>
          <a:stretch/>
        </p:blipFill>
        <p:spPr>
          <a:xfrm>
            <a:off x="309675" y="1676457"/>
            <a:ext cx="2806410" cy="193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286" y="1587250"/>
            <a:ext cx="2064315" cy="20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ctrTitle"/>
          </p:nvPr>
        </p:nvSpPr>
        <p:spPr>
          <a:xfrm>
            <a:off x="729625" y="471850"/>
            <a:ext cx="76881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 (EDA)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0"/>
            <a:ext cx="456686" cy="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333850" y="52425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Clinica Zambaleta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0" y="150835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1323625" y="446835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00300" y="4003900"/>
            <a:ext cx="40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el grupo de personas con enfermedad cardíaca predominan los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asintomáticos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dolores en el pecho (es decir, no presentan dolor alguno o molestia)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500" y="150835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4610500" y="4003900"/>
            <a:ext cx="44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observa un predominante nivel normal en los electrocardiogramas de aquellos que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sí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tienen enf card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0247" y="-2"/>
            <a:ext cx="1803748" cy="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