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40880" y="1963080"/>
            <a:ext cx="8772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40880" y="196308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740880" y="425340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74088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74088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523620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40880" y="196308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706920" y="196308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673320" y="196308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740880" y="425340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706920" y="425340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673320" y="425340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40880" y="1963080"/>
            <a:ext cx="8772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740880" y="1963080"/>
            <a:ext cx="8772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4088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523620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740880" y="282240"/>
            <a:ext cx="86079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74088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523620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74088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74088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523620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74088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740880" y="425340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740880" y="196308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740880" y="425340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74088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74088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523620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740880" y="196308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706920" y="196308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673320" y="196308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740880" y="425340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706920" y="425340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673320" y="4253400"/>
            <a:ext cx="28245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740880" y="1963080"/>
            <a:ext cx="8772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4088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23620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740880" y="282240"/>
            <a:ext cx="86079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74088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523620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74088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740880" y="1963080"/>
            <a:ext cx="42807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5236200" y="425340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4088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236200" y="1963080"/>
            <a:ext cx="42807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740880" y="4253400"/>
            <a:ext cx="87724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3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0880" y="1963080"/>
            <a:ext cx="87724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725040" y="7076880"/>
            <a:ext cx="9354960" cy="9648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987920" y="7289280"/>
            <a:ext cx="8092080" cy="9648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6000" u="none" cap="none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endParaRPr b="1" i="1" sz="60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720000" y="197496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Char char="●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Aritméticos</a:t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Char char="●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Incremento y decremento</a:t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Char char="●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Relacionales</a:t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Char char="●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Lógicos</a:t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6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Tablas de verdad</a:t>
            </a:r>
            <a:endParaRPr b="1" i="1" sz="60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760" y="2924640"/>
            <a:ext cx="6213240" cy="247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5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Ejercicios:</a:t>
            </a:r>
            <a:endParaRPr b="1" i="1" sz="5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648000" y="1667520"/>
            <a:ext cx="8772480" cy="522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AutoNum type="arabicParenR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5*(3+6) = </a:t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AutoNum type="arabicParenR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6/3+5*(1+2) =</a:t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AutoNum type="arabicParenR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2*4/6+3-2*5 =</a:t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AutoNum type="arabicParenR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Considerando que los valores A = V (verdadero) y B = F (falso).</a:t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AutoNum type="arabicParenR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Evalúe las siguientes expresiones lógicas</a:t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99" lvl="0" marL="216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0" y="4608000"/>
            <a:ext cx="4562640" cy="157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5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b="1" i="1" sz="5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740880" y="196308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Suma: +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Resta: -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Multiplicación: *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División: /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Potencia: ^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Parentesis: ()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32000" y="648000"/>
            <a:ext cx="9288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4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Prioridad en Operaciónes Aritméticas</a:t>
            </a:r>
            <a:endParaRPr b="1" i="1" sz="40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3080880"/>
            <a:ext cx="3744000" cy="260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740880" y="276120"/>
            <a:ext cx="8607960" cy="127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4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Operadores de Incremento y Decremento</a:t>
            </a:r>
            <a:endParaRPr b="1" i="1" sz="4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740880" y="196308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Incremento: ++ → (+1)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Incrementos: += nº → (+nº)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Decremento: - - → (-1)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Decrementos: -= nº → (-nº)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5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Operadores Relacionales</a:t>
            </a:r>
            <a:endParaRPr b="1" i="1" sz="5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648000" y="175896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Mayor que: &gt; (Ej: 5 &gt; 2)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Menor que: &lt; (Ej: 5 &lt; 7)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Distinto que: != (Ej: 5 != 10)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Igual que:  == (Ej: 5 == 5)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60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 b="1" i="1" sz="60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720000" y="219096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(y lógico): &amp;&amp;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(o lógico): ||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112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None/>
            </a:pPr>
            <a:r>
              <a:t/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(no lógico): !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5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AND: y lógico</a:t>
            </a:r>
            <a:endParaRPr b="1" i="1" sz="5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740880" y="196308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Juan le han prometido comprarle un regalo si saca buen promedio en la escuela y si tiende su cama todos los días.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080"/>
              <a:buFont typeface="Noto Sans Symbols"/>
              <a:buChar char="●"/>
            </a:pPr>
            <a:r>
              <a:rPr b="0" lang="es-AR" sz="24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24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080" y="3981960"/>
            <a:ext cx="5695920" cy="15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5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OR: o lógico</a:t>
            </a:r>
            <a:endParaRPr b="1" i="1" sz="5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740880" y="172800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Char char="●"/>
            </a:pPr>
            <a:r>
              <a:rPr b="0" lang="es-AR" sz="32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los empleados de una tienda, les darán un incentivo económico por productividad si realizan ventas superiores a los $5000 ó si llegan puntuales a su trabajo durante todo el mes. </a:t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E6E6E6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640" y="4032000"/>
            <a:ext cx="343836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740880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5400" strike="noStrike">
                <a:solidFill>
                  <a:srgbClr val="FF9966"/>
                </a:solidFill>
                <a:latin typeface="Arial"/>
                <a:ea typeface="Arial"/>
                <a:cs typeface="Arial"/>
                <a:sym typeface="Arial"/>
              </a:rPr>
              <a:t>NOT: no lógico</a:t>
            </a:r>
            <a:endParaRPr b="1" i="1" sz="5400" strike="noStrike">
              <a:solidFill>
                <a:srgbClr val="FF9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740880" y="1963080"/>
            <a:ext cx="8772480" cy="49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620"/>
              <a:buFont typeface="Noto Sans Symbols"/>
              <a:buChar char="●"/>
            </a:pPr>
            <a:r>
              <a:rPr b="0" lang="es-AR" sz="36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llegar a una esquina, un auto puede atravesar la calle si el semáforo no esta en rojo. </a:t>
            </a:r>
            <a:endParaRPr b="0" sz="3600" strike="noStrike">
              <a:solidFill>
                <a:srgbClr val="E6E6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000" y="4222440"/>
            <a:ext cx="3429000" cy="160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