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9"/>
  </p:notesMasterIdLst>
  <p:sldIdLst>
    <p:sldId id="256" r:id="rId3"/>
    <p:sldId id="257" r:id="rId4"/>
    <p:sldId id="258" r:id="rId5"/>
    <p:sldId id="259" r:id="rId6"/>
    <p:sldId id="260" r:id="rId7"/>
    <p:sldId id="261" r:id="rId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6" y="15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8056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740880" y="1963080"/>
            <a:ext cx="8772480" cy="438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740880" y="1963080"/>
            <a:ext cx="8772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740880" y="4253400"/>
            <a:ext cx="8772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74088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2"/>
          </p:nvPr>
        </p:nvSpPr>
        <p:spPr>
          <a:xfrm>
            <a:off x="523620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3"/>
          </p:nvPr>
        </p:nvSpPr>
        <p:spPr>
          <a:xfrm>
            <a:off x="74088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4"/>
          </p:nvPr>
        </p:nvSpPr>
        <p:spPr>
          <a:xfrm>
            <a:off x="523620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740880" y="196308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2"/>
          </p:nvPr>
        </p:nvSpPr>
        <p:spPr>
          <a:xfrm>
            <a:off x="3706920" y="196308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3"/>
          </p:nvPr>
        </p:nvSpPr>
        <p:spPr>
          <a:xfrm>
            <a:off x="6673320" y="196308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4"/>
          </p:nvPr>
        </p:nvSpPr>
        <p:spPr>
          <a:xfrm>
            <a:off x="740880" y="425340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5"/>
          </p:nvPr>
        </p:nvSpPr>
        <p:spPr>
          <a:xfrm>
            <a:off x="3706920" y="425340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6"/>
          </p:nvPr>
        </p:nvSpPr>
        <p:spPr>
          <a:xfrm>
            <a:off x="6673320" y="425340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ubTitle" idx="1"/>
          </p:nvPr>
        </p:nvSpPr>
        <p:spPr>
          <a:xfrm>
            <a:off x="740880" y="1963080"/>
            <a:ext cx="8772480" cy="438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740880" y="1963080"/>
            <a:ext cx="877248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body" idx="1"/>
          </p:nvPr>
        </p:nvSpPr>
        <p:spPr>
          <a:xfrm>
            <a:off x="74088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8"/>
          <p:cNvSpPr txBox="1">
            <a:spLocks noGrp="1"/>
          </p:cNvSpPr>
          <p:nvPr>
            <p:ph type="body" idx="2"/>
          </p:nvPr>
        </p:nvSpPr>
        <p:spPr>
          <a:xfrm>
            <a:off x="523620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7"/>
        <p:cNvGrpSpPr/>
        <p:nvPr/>
      </p:nvGrpSpPr>
      <p:grpSpPr>
        <a:xfrm>
          <a:off x="0" y="0"/>
          <a:ext cx="0" cy="0"/>
          <a:chOff x="0" y="0"/>
          <a:chExt cx="0" cy="0"/>
        </a:xfrm>
      </p:grpSpPr>
      <p:sp>
        <p:nvSpPr>
          <p:cNvPr id="78" name="Google Shape;78;p20"/>
          <p:cNvSpPr txBox="1">
            <a:spLocks noGrp="1"/>
          </p:cNvSpPr>
          <p:nvPr>
            <p:ph type="subTitle" idx="1"/>
          </p:nvPr>
        </p:nvSpPr>
        <p:spPr>
          <a:xfrm>
            <a:off x="740880" y="282240"/>
            <a:ext cx="86079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body" idx="1"/>
          </p:nvPr>
        </p:nvSpPr>
        <p:spPr>
          <a:xfrm>
            <a:off x="74088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21"/>
          <p:cNvSpPr txBox="1">
            <a:spLocks noGrp="1"/>
          </p:cNvSpPr>
          <p:nvPr>
            <p:ph type="body" idx="2"/>
          </p:nvPr>
        </p:nvSpPr>
        <p:spPr>
          <a:xfrm>
            <a:off x="523620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1"/>
          <p:cNvSpPr txBox="1">
            <a:spLocks noGrp="1"/>
          </p:cNvSpPr>
          <p:nvPr>
            <p:ph type="body" idx="3"/>
          </p:nvPr>
        </p:nvSpPr>
        <p:spPr>
          <a:xfrm>
            <a:off x="74088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740880" y="1963080"/>
            <a:ext cx="877248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body" idx="1"/>
          </p:nvPr>
        </p:nvSpPr>
        <p:spPr>
          <a:xfrm>
            <a:off x="74088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2"/>
          <p:cNvSpPr txBox="1">
            <a:spLocks noGrp="1"/>
          </p:cNvSpPr>
          <p:nvPr>
            <p:ph type="body" idx="2"/>
          </p:nvPr>
        </p:nvSpPr>
        <p:spPr>
          <a:xfrm>
            <a:off x="523620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2"/>
          <p:cNvSpPr txBox="1">
            <a:spLocks noGrp="1"/>
          </p:cNvSpPr>
          <p:nvPr>
            <p:ph type="body" idx="3"/>
          </p:nvPr>
        </p:nvSpPr>
        <p:spPr>
          <a:xfrm>
            <a:off x="523620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body" idx="1"/>
          </p:nvPr>
        </p:nvSpPr>
        <p:spPr>
          <a:xfrm>
            <a:off x="74088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3"/>
          <p:cNvSpPr txBox="1">
            <a:spLocks noGrp="1"/>
          </p:cNvSpPr>
          <p:nvPr>
            <p:ph type="body" idx="2"/>
          </p:nvPr>
        </p:nvSpPr>
        <p:spPr>
          <a:xfrm>
            <a:off x="523620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3"/>
          <p:cNvSpPr txBox="1">
            <a:spLocks noGrp="1"/>
          </p:cNvSpPr>
          <p:nvPr>
            <p:ph type="body" idx="3"/>
          </p:nvPr>
        </p:nvSpPr>
        <p:spPr>
          <a:xfrm>
            <a:off x="740880" y="4253400"/>
            <a:ext cx="8772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4"/>
          <p:cNvSpPr txBox="1">
            <a:spLocks noGrp="1"/>
          </p:cNvSpPr>
          <p:nvPr>
            <p:ph type="body" idx="1"/>
          </p:nvPr>
        </p:nvSpPr>
        <p:spPr>
          <a:xfrm>
            <a:off x="740880" y="1963080"/>
            <a:ext cx="8772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4"/>
          <p:cNvSpPr txBox="1">
            <a:spLocks noGrp="1"/>
          </p:cNvSpPr>
          <p:nvPr>
            <p:ph type="body" idx="2"/>
          </p:nvPr>
        </p:nvSpPr>
        <p:spPr>
          <a:xfrm>
            <a:off x="740880" y="4253400"/>
            <a:ext cx="8772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body" idx="1"/>
          </p:nvPr>
        </p:nvSpPr>
        <p:spPr>
          <a:xfrm>
            <a:off x="74088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5"/>
          <p:cNvSpPr txBox="1">
            <a:spLocks noGrp="1"/>
          </p:cNvSpPr>
          <p:nvPr>
            <p:ph type="body" idx="2"/>
          </p:nvPr>
        </p:nvSpPr>
        <p:spPr>
          <a:xfrm>
            <a:off x="523620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5"/>
          <p:cNvSpPr txBox="1">
            <a:spLocks noGrp="1"/>
          </p:cNvSpPr>
          <p:nvPr>
            <p:ph type="body" idx="3"/>
          </p:nvPr>
        </p:nvSpPr>
        <p:spPr>
          <a:xfrm>
            <a:off x="74088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5"/>
          <p:cNvSpPr txBox="1">
            <a:spLocks noGrp="1"/>
          </p:cNvSpPr>
          <p:nvPr>
            <p:ph type="body" idx="4"/>
          </p:nvPr>
        </p:nvSpPr>
        <p:spPr>
          <a:xfrm>
            <a:off x="523620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6"/>
          <p:cNvSpPr txBox="1">
            <a:spLocks noGrp="1"/>
          </p:cNvSpPr>
          <p:nvPr>
            <p:ph type="body" idx="1"/>
          </p:nvPr>
        </p:nvSpPr>
        <p:spPr>
          <a:xfrm>
            <a:off x="740880" y="196308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6"/>
          <p:cNvSpPr txBox="1">
            <a:spLocks noGrp="1"/>
          </p:cNvSpPr>
          <p:nvPr>
            <p:ph type="body" idx="2"/>
          </p:nvPr>
        </p:nvSpPr>
        <p:spPr>
          <a:xfrm>
            <a:off x="3706920" y="196308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3"/>
          </p:nvPr>
        </p:nvSpPr>
        <p:spPr>
          <a:xfrm>
            <a:off x="6673320" y="196308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4"/>
          </p:nvPr>
        </p:nvSpPr>
        <p:spPr>
          <a:xfrm>
            <a:off x="740880" y="425340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5"/>
          </p:nvPr>
        </p:nvSpPr>
        <p:spPr>
          <a:xfrm>
            <a:off x="3706920" y="425340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6"/>
          </p:nvPr>
        </p:nvSpPr>
        <p:spPr>
          <a:xfrm>
            <a:off x="6673320" y="4253400"/>
            <a:ext cx="28245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6"/>
        <p:cNvGrpSpPr/>
        <p:nvPr/>
      </p:nvGrpSpPr>
      <p:grpSpPr>
        <a:xfrm>
          <a:off x="0" y="0"/>
          <a:ext cx="0" cy="0"/>
          <a:chOff x="0" y="0"/>
          <a:chExt cx="0" cy="0"/>
        </a:xfrm>
      </p:grpSpPr>
      <p:sp>
        <p:nvSpPr>
          <p:cNvPr id="17" name="Google Shape;17;p4"/>
          <p:cNvSpPr txBox="1">
            <a:spLocks noGrp="1"/>
          </p:cNvSpPr>
          <p:nvPr>
            <p:ph type="subTitle" idx="1"/>
          </p:nvPr>
        </p:nvSpPr>
        <p:spPr>
          <a:xfrm>
            <a:off x="740880" y="282240"/>
            <a:ext cx="86079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body" idx="1"/>
          </p:nvPr>
        </p:nvSpPr>
        <p:spPr>
          <a:xfrm>
            <a:off x="74088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6"/>
          <p:cNvSpPr txBox="1">
            <a:spLocks noGrp="1"/>
          </p:cNvSpPr>
          <p:nvPr>
            <p:ph type="body" idx="2"/>
          </p:nvPr>
        </p:nvSpPr>
        <p:spPr>
          <a:xfrm>
            <a:off x="523620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74088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2"/>
          </p:nvPr>
        </p:nvSpPr>
        <p:spPr>
          <a:xfrm>
            <a:off x="523620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3"/>
          </p:nvPr>
        </p:nvSpPr>
        <p:spPr>
          <a:xfrm>
            <a:off x="74088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740880" y="1963080"/>
            <a:ext cx="428076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523620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5236200" y="425340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74088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5236200" y="1963080"/>
            <a:ext cx="428076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740880" y="4253400"/>
            <a:ext cx="877248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0880" y="282240"/>
            <a:ext cx="8607960" cy="126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740880" y="1963080"/>
            <a:ext cx="8772480" cy="438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p:nvPr/>
        </p:nvSpPr>
        <p:spPr>
          <a:xfrm>
            <a:off x="725040" y="7076880"/>
            <a:ext cx="9354960" cy="96480"/>
          </a:xfrm>
          <a:prstGeom prst="rect">
            <a:avLst/>
          </a:prstGeom>
          <a:solidFill>
            <a:srgbClr val="FF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1987920" y="7289280"/>
            <a:ext cx="8092080" cy="96480"/>
          </a:xfrm>
          <a:prstGeom prst="rect">
            <a:avLst/>
          </a:prstGeom>
          <a:solidFill>
            <a:srgbClr val="FF9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0" name="Google Shape;60;p14"/>
          <p:cNvSpPr txBox="1">
            <a:spLocks noGrp="1"/>
          </p:cNvSpPr>
          <p:nvPr>
            <p:ph type="body" idx="1"/>
          </p:nvPr>
        </p:nvSpPr>
        <p:spPr>
          <a:xfrm>
            <a:off x="504000" y="1769040"/>
            <a:ext cx="9071640" cy="438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1" name="Google Shape;61;p14"/>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2" name="Google Shape;62;p14"/>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14"/>
          <p:cNvSpPr txBox="1">
            <a:spLocks noGrp="1"/>
          </p:cNvSpPr>
          <p:nvPr>
            <p:ph type="sldNum" idx="12"/>
          </p:nvPr>
        </p:nvSpPr>
        <p:spPr>
          <a:xfrm>
            <a:off x="7227360" y="6887160"/>
            <a:ext cx="234828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strike="noStrike">
                <a:latin typeface="Times New Roman"/>
                <a:ea typeface="Times New Roman"/>
                <a:cs typeface="Times New Roman"/>
                <a:sym typeface="Times New Roman"/>
              </a:defRPr>
            </a:lvl1pPr>
            <a:lvl2pPr marL="0" marR="0" lvl="1" indent="0" algn="r" rtl="0">
              <a:spcBef>
                <a:spcPts val="0"/>
              </a:spcBef>
              <a:buNone/>
              <a:defRPr sz="1400" b="0" strike="noStrike">
                <a:latin typeface="Times New Roman"/>
                <a:ea typeface="Times New Roman"/>
                <a:cs typeface="Times New Roman"/>
                <a:sym typeface="Times New Roman"/>
              </a:defRPr>
            </a:lvl2pPr>
            <a:lvl3pPr marL="0" marR="0" lvl="2" indent="0" algn="r" rtl="0">
              <a:spcBef>
                <a:spcPts val="0"/>
              </a:spcBef>
              <a:buNone/>
              <a:defRPr sz="1400" b="0" strike="noStrike">
                <a:latin typeface="Times New Roman"/>
                <a:ea typeface="Times New Roman"/>
                <a:cs typeface="Times New Roman"/>
                <a:sym typeface="Times New Roman"/>
              </a:defRPr>
            </a:lvl3pPr>
            <a:lvl4pPr marL="0" marR="0" lvl="3" indent="0" algn="r" rtl="0">
              <a:spcBef>
                <a:spcPts val="0"/>
              </a:spcBef>
              <a:buNone/>
              <a:defRPr sz="1400" b="0" strike="noStrike">
                <a:latin typeface="Times New Roman"/>
                <a:ea typeface="Times New Roman"/>
                <a:cs typeface="Times New Roman"/>
                <a:sym typeface="Times New Roman"/>
              </a:defRPr>
            </a:lvl4pPr>
            <a:lvl5pPr marL="0" marR="0" lvl="4" indent="0" algn="r" rtl="0">
              <a:spcBef>
                <a:spcPts val="0"/>
              </a:spcBef>
              <a:buNone/>
              <a:defRPr sz="1400" b="0" strike="noStrike">
                <a:latin typeface="Times New Roman"/>
                <a:ea typeface="Times New Roman"/>
                <a:cs typeface="Times New Roman"/>
                <a:sym typeface="Times New Roman"/>
              </a:defRPr>
            </a:lvl5pPr>
            <a:lvl6pPr marL="0" marR="0" lvl="5" indent="0" algn="r" rtl="0">
              <a:spcBef>
                <a:spcPts val="0"/>
              </a:spcBef>
              <a:buNone/>
              <a:defRPr sz="1400" b="0" strike="noStrike">
                <a:latin typeface="Times New Roman"/>
                <a:ea typeface="Times New Roman"/>
                <a:cs typeface="Times New Roman"/>
                <a:sym typeface="Times New Roman"/>
              </a:defRPr>
            </a:lvl6pPr>
            <a:lvl7pPr marL="0" marR="0" lvl="6" indent="0" algn="r" rtl="0">
              <a:spcBef>
                <a:spcPts val="0"/>
              </a:spcBef>
              <a:buNone/>
              <a:defRPr sz="1400" b="0" strike="noStrike">
                <a:latin typeface="Times New Roman"/>
                <a:ea typeface="Times New Roman"/>
                <a:cs typeface="Times New Roman"/>
                <a:sym typeface="Times New Roman"/>
              </a:defRPr>
            </a:lvl7pPr>
            <a:lvl8pPr marL="0" marR="0" lvl="7" indent="0" algn="r" rtl="0">
              <a:spcBef>
                <a:spcPts val="0"/>
              </a:spcBef>
              <a:buNone/>
              <a:defRPr sz="1400" b="0" strike="noStrike">
                <a:latin typeface="Times New Roman"/>
                <a:ea typeface="Times New Roman"/>
                <a:cs typeface="Times New Roman"/>
                <a:sym typeface="Times New Roman"/>
              </a:defRPr>
            </a:lvl8pPr>
            <a:lvl9pPr marL="0" marR="0" lvl="8" indent="0" algn="r" rtl="0">
              <a:spcBef>
                <a:spcPts val="0"/>
              </a:spcBef>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p:nvPr/>
        </p:nvSpPr>
        <p:spPr>
          <a:xfrm>
            <a:off x="752040" y="753840"/>
            <a:ext cx="8607960" cy="126216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5400" b="1" i="1" u="none" strike="noStrike" cap="none">
                <a:solidFill>
                  <a:srgbClr val="FF9966"/>
                </a:solidFill>
                <a:latin typeface="Arial"/>
                <a:ea typeface="Arial"/>
                <a:cs typeface="Arial"/>
                <a:sym typeface="Arial"/>
              </a:rPr>
              <a:t>Estructuras condicionales</a:t>
            </a:r>
            <a:endParaRPr sz="5400" b="1" i="1" strike="noStrike">
              <a:solidFill>
                <a:srgbClr val="FF9966"/>
              </a:solidFill>
              <a:latin typeface="Arial"/>
              <a:ea typeface="Arial"/>
              <a:cs typeface="Arial"/>
              <a:sym typeface="Arial"/>
            </a:endParaRPr>
          </a:p>
        </p:txBody>
      </p:sp>
      <p:sp>
        <p:nvSpPr>
          <p:cNvPr id="117" name="Google Shape;117;p27"/>
          <p:cNvSpPr txBox="1"/>
          <p:nvPr/>
        </p:nvSpPr>
        <p:spPr>
          <a:xfrm>
            <a:off x="752040" y="1440000"/>
            <a:ext cx="8772480" cy="493704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3200" b="0" strike="noStrike">
                <a:solidFill>
                  <a:srgbClr val="FFFFFF"/>
                </a:solidFill>
                <a:latin typeface="Times New Roman"/>
                <a:ea typeface="Times New Roman"/>
                <a:cs typeface="Times New Roman"/>
                <a:sym typeface="Times New Roman"/>
              </a:rPr>
              <a:t>Una estructura condicional permite decidir por cuál alternativa seguirá el flujo del programa dependiendo del resultado de la evaluación de una condición. Para establecer condiciones complejas se utilizan los operadores relacionales y lógicos.</a:t>
            </a:r>
            <a:endParaRPr sz="3200" b="0" strike="noStrike">
              <a:solidFill>
                <a:srgbClr val="CCCCCC"/>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txBox="1"/>
          <p:nvPr/>
        </p:nvSpPr>
        <p:spPr>
          <a:xfrm>
            <a:off x="752040" y="216000"/>
            <a:ext cx="8607960" cy="126216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4400" b="1" i="1" strike="noStrike">
                <a:solidFill>
                  <a:srgbClr val="FF9966"/>
                </a:solidFill>
                <a:latin typeface="Arial"/>
                <a:ea typeface="Arial"/>
                <a:cs typeface="Arial"/>
                <a:sym typeface="Arial"/>
              </a:rPr>
              <a:t>Estructura condicional Simple</a:t>
            </a:r>
            <a:endParaRPr sz="4400" b="1" i="1" strike="noStrike">
              <a:solidFill>
                <a:srgbClr val="FF9966"/>
              </a:solidFill>
              <a:latin typeface="Arial"/>
              <a:ea typeface="Arial"/>
              <a:cs typeface="Arial"/>
              <a:sym typeface="Arial"/>
            </a:endParaRPr>
          </a:p>
        </p:txBody>
      </p:sp>
      <p:sp>
        <p:nvSpPr>
          <p:cNvPr id="123" name="Google Shape;123;p28"/>
          <p:cNvSpPr txBox="1"/>
          <p:nvPr/>
        </p:nvSpPr>
        <p:spPr>
          <a:xfrm>
            <a:off x="731520" y="1368000"/>
            <a:ext cx="8772480" cy="61074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E6E6E6"/>
              </a:buClr>
              <a:buSzPts val="1260"/>
              <a:buFont typeface="Noto Sans Symbols"/>
              <a:buChar char="●"/>
            </a:pPr>
            <a:r>
              <a:rPr lang="es-AR" sz="2800" b="0" strike="noStrike">
                <a:solidFill>
                  <a:srgbClr val="FFFFFF"/>
                </a:solidFill>
                <a:latin typeface="Times New Roman"/>
                <a:ea typeface="Times New Roman"/>
                <a:cs typeface="Times New Roman"/>
                <a:sym typeface="Times New Roman"/>
              </a:rPr>
              <a:t>Se evalúa la condición dada en la estructura. Si es verdadera se ejecutan las acciones y si es falso continúa con la ejecución del algoritmo.</a:t>
            </a: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324000" algn="l" rtl="0">
              <a:spcBef>
                <a:spcPts val="1417"/>
              </a:spcBef>
              <a:spcAft>
                <a:spcPts val="0"/>
              </a:spcAft>
              <a:buClr>
                <a:srgbClr val="E6E6E6"/>
              </a:buClr>
              <a:buSzPts val="1260"/>
              <a:buFont typeface="Noto Sans Symbols"/>
              <a:buChar char="●"/>
            </a:pPr>
            <a:r>
              <a:rPr lang="es-AR" sz="2800" b="1" i="1" u="sng" strike="noStrike">
                <a:solidFill>
                  <a:srgbClr val="FFFFFF"/>
                </a:solidFill>
                <a:latin typeface="Times New Roman"/>
                <a:ea typeface="Times New Roman"/>
                <a:cs typeface="Times New Roman"/>
                <a:sym typeface="Times New Roman"/>
              </a:rPr>
              <a:t>Ejemplo:</a:t>
            </a:r>
            <a:r>
              <a:rPr lang="es-AR" sz="2800" b="0" strike="noStrike">
                <a:solidFill>
                  <a:srgbClr val="FFFFFF"/>
                </a:solidFill>
                <a:latin typeface="Times New Roman"/>
                <a:ea typeface="Times New Roman"/>
                <a:cs typeface="Times New Roman"/>
                <a:sym typeface="Times New Roman"/>
              </a:rPr>
              <a:t> Un chico quiere comprar unas zapatillas que cuestan $5000, si esta persona posee en la billetera más de  ese dinero, podrá comprarla.</a:t>
            </a: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p:txBody>
      </p:sp>
      <p:pic>
        <p:nvPicPr>
          <p:cNvPr id="124" name="Google Shape;124;p28"/>
          <p:cNvPicPr preferRelativeResize="0"/>
          <p:nvPr/>
        </p:nvPicPr>
        <p:blipFill rotWithShape="1">
          <a:blip r:embed="rId3">
            <a:alphaModFix/>
          </a:blip>
          <a:srcRect/>
          <a:stretch/>
        </p:blipFill>
        <p:spPr>
          <a:xfrm>
            <a:off x="3121200" y="2989080"/>
            <a:ext cx="3790800" cy="2266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p:nvPr/>
        </p:nvSpPr>
        <p:spPr>
          <a:xfrm>
            <a:off x="740880" y="282240"/>
            <a:ext cx="8607960" cy="126216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4000" b="1" i="1" strike="noStrike">
                <a:solidFill>
                  <a:srgbClr val="FF9966"/>
                </a:solidFill>
                <a:latin typeface="Arial"/>
                <a:ea typeface="Arial"/>
                <a:cs typeface="Arial"/>
                <a:sym typeface="Arial"/>
              </a:rPr>
              <a:t>Estructura condicional Compuesta</a:t>
            </a:r>
            <a:endParaRPr sz="4000" b="1" i="1" strike="noStrike">
              <a:solidFill>
                <a:srgbClr val="FF9966"/>
              </a:solidFill>
              <a:latin typeface="Arial"/>
              <a:ea typeface="Arial"/>
              <a:cs typeface="Arial"/>
              <a:sym typeface="Arial"/>
            </a:endParaRPr>
          </a:p>
        </p:txBody>
      </p:sp>
      <p:sp>
        <p:nvSpPr>
          <p:cNvPr id="130" name="Google Shape;130;p29"/>
          <p:cNvSpPr txBox="1"/>
          <p:nvPr/>
        </p:nvSpPr>
        <p:spPr>
          <a:xfrm>
            <a:off x="731520" y="1398960"/>
            <a:ext cx="8772480" cy="552348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E6E6E6"/>
              </a:buClr>
              <a:buSzPts val="1260"/>
              <a:buFont typeface="Noto Sans Symbols"/>
              <a:buChar char="●"/>
            </a:pPr>
            <a:r>
              <a:rPr lang="es-AR" sz="2800" b="0" strike="noStrike">
                <a:solidFill>
                  <a:srgbClr val="FFFFFF"/>
                </a:solidFill>
                <a:latin typeface="Times New Roman"/>
                <a:ea typeface="Times New Roman"/>
                <a:cs typeface="Times New Roman"/>
                <a:sym typeface="Times New Roman"/>
              </a:rPr>
              <a:t>Existe el bloque SINO, en el cual se colocan las instrucciones que se ejecutaran cuando “no se cumpla la condición principal”.</a:t>
            </a: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324000" algn="l" rtl="0">
              <a:spcBef>
                <a:spcPts val="1417"/>
              </a:spcBef>
              <a:spcAft>
                <a:spcPts val="0"/>
              </a:spcAft>
              <a:buClr>
                <a:srgbClr val="E6E6E6"/>
              </a:buClr>
              <a:buSzPts val="1260"/>
              <a:buFont typeface="Noto Sans Symbols"/>
              <a:buChar char="●"/>
            </a:pPr>
            <a:r>
              <a:rPr lang="es-AR" sz="2800" b="1" i="1" u="sng" strike="noStrike">
                <a:solidFill>
                  <a:srgbClr val="FFFFFF"/>
                </a:solidFill>
                <a:latin typeface="Times New Roman"/>
                <a:ea typeface="Times New Roman"/>
                <a:cs typeface="Times New Roman"/>
                <a:sym typeface="Times New Roman"/>
              </a:rPr>
              <a:t>Ejemplo:</a:t>
            </a:r>
            <a:r>
              <a:rPr lang="es-AR" sz="2800" b="0" strike="noStrike">
                <a:solidFill>
                  <a:srgbClr val="FFFFFF"/>
                </a:solidFill>
                <a:latin typeface="Times New Roman"/>
                <a:ea typeface="Times New Roman"/>
                <a:cs typeface="Times New Roman"/>
                <a:sym typeface="Times New Roman"/>
              </a:rPr>
              <a:t> Una chica quiere ingresar a un boliche, para que pueda ingresar debe ser mayor de 18 años, si es menor no podrá ingresar. </a:t>
            </a:r>
            <a:endParaRPr sz="2800" b="0" strike="noStrike">
              <a:solidFill>
                <a:srgbClr val="E6E6E6"/>
              </a:solidFill>
              <a:latin typeface="Times New Roman"/>
              <a:ea typeface="Times New Roman"/>
              <a:cs typeface="Times New Roman"/>
              <a:sym typeface="Times New Roman"/>
            </a:endParaRPr>
          </a:p>
        </p:txBody>
      </p:sp>
      <p:pic>
        <p:nvPicPr>
          <p:cNvPr id="131" name="Google Shape;131;p29"/>
          <p:cNvPicPr preferRelativeResize="0"/>
          <p:nvPr/>
        </p:nvPicPr>
        <p:blipFill rotWithShape="1">
          <a:blip r:embed="rId3">
            <a:alphaModFix/>
          </a:blip>
          <a:srcRect/>
          <a:stretch/>
        </p:blipFill>
        <p:spPr>
          <a:xfrm>
            <a:off x="2808000" y="2905560"/>
            <a:ext cx="4629240" cy="26384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p:nvPr/>
        </p:nvSpPr>
        <p:spPr>
          <a:xfrm>
            <a:off x="752040" y="98640"/>
            <a:ext cx="8607960" cy="126216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4400" b="1" i="1" strike="noStrike">
                <a:solidFill>
                  <a:srgbClr val="FF9966"/>
                </a:solidFill>
                <a:latin typeface="Arial"/>
                <a:ea typeface="Arial"/>
                <a:cs typeface="Arial"/>
                <a:sym typeface="Arial"/>
              </a:rPr>
              <a:t>Estructura condicional Anidada</a:t>
            </a:r>
            <a:endParaRPr sz="4400" b="1" i="1" strike="noStrike">
              <a:solidFill>
                <a:srgbClr val="FF9966"/>
              </a:solidFill>
              <a:latin typeface="Arial"/>
              <a:ea typeface="Arial"/>
              <a:cs typeface="Arial"/>
              <a:sym typeface="Arial"/>
            </a:endParaRPr>
          </a:p>
        </p:txBody>
      </p:sp>
      <p:sp>
        <p:nvSpPr>
          <p:cNvPr id="137" name="Google Shape;137;p30"/>
          <p:cNvSpPr txBox="1"/>
          <p:nvPr/>
        </p:nvSpPr>
        <p:spPr>
          <a:xfrm>
            <a:off x="659520" y="1239840"/>
            <a:ext cx="8772480" cy="57668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E6E6E6"/>
              </a:buClr>
              <a:buSzPts val="1260"/>
              <a:buFont typeface="Noto Sans Symbols"/>
              <a:buChar char="●"/>
            </a:pPr>
            <a:r>
              <a:rPr lang="es-AR" sz="2800" b="0" strike="noStrike">
                <a:solidFill>
                  <a:srgbClr val="FFFFFF"/>
                </a:solidFill>
                <a:latin typeface="Times New Roman"/>
                <a:ea typeface="Times New Roman"/>
                <a:cs typeface="Times New Roman"/>
                <a:sym typeface="Times New Roman"/>
              </a:rPr>
              <a:t>Decimos que una estructura condicional es anidada cuando por la rama del verdadero o el falso de una estructura condicional hay otra estructura condicional.</a:t>
            </a: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243990" algn="l" rtl="0">
              <a:spcBef>
                <a:spcPts val="1417"/>
              </a:spcBef>
              <a:spcAft>
                <a:spcPts val="0"/>
              </a:spcAft>
              <a:buClr>
                <a:srgbClr val="E6E6E6"/>
              </a:buClr>
              <a:buSzPts val="1260"/>
              <a:buFont typeface="Noto Sans Symbols"/>
              <a:buNone/>
            </a:pPr>
            <a:endParaRPr sz="2800" b="0" strike="noStrike">
              <a:solidFill>
                <a:srgbClr val="E6E6E6"/>
              </a:solidFill>
              <a:latin typeface="Times New Roman"/>
              <a:ea typeface="Times New Roman"/>
              <a:cs typeface="Times New Roman"/>
              <a:sym typeface="Times New Roman"/>
            </a:endParaRPr>
          </a:p>
          <a:p>
            <a:pPr marL="432000" marR="0" lvl="0" indent="-324000" algn="l" rtl="0">
              <a:spcBef>
                <a:spcPts val="1417"/>
              </a:spcBef>
              <a:spcAft>
                <a:spcPts val="0"/>
              </a:spcAft>
              <a:buClr>
                <a:srgbClr val="E6E6E6"/>
              </a:buClr>
              <a:buSzPts val="1260"/>
              <a:buFont typeface="Noto Sans Symbols"/>
              <a:buChar char="●"/>
            </a:pPr>
            <a:r>
              <a:rPr lang="es-AR" sz="2800" b="1" i="1" u="sng" strike="noStrike">
                <a:solidFill>
                  <a:srgbClr val="FFFFFF"/>
                </a:solidFill>
                <a:latin typeface="Times New Roman"/>
                <a:ea typeface="Times New Roman"/>
                <a:cs typeface="Times New Roman"/>
                <a:sym typeface="Times New Roman"/>
              </a:rPr>
              <a:t>Ejemplo:</a:t>
            </a:r>
            <a:r>
              <a:rPr lang="es-AR" sz="2800" b="0" strike="noStrike">
                <a:solidFill>
                  <a:srgbClr val="FFFFFF"/>
                </a:solidFill>
                <a:latin typeface="Times New Roman"/>
                <a:ea typeface="Times New Roman"/>
                <a:cs typeface="Times New Roman"/>
                <a:sym typeface="Times New Roman"/>
              </a:rPr>
              <a:t> Una persona quiere saber en que etapa de desarrollo se encuentra. Niñez (0-4 años), infante (5-12 años), adolescencia (13-20 años), adulto (21 o más años)</a:t>
            </a:r>
            <a:endParaRPr sz="2800" b="0" strike="noStrike">
              <a:solidFill>
                <a:srgbClr val="E6E6E6"/>
              </a:solidFill>
              <a:latin typeface="Times New Roman"/>
              <a:ea typeface="Times New Roman"/>
              <a:cs typeface="Times New Roman"/>
              <a:sym typeface="Times New Roman"/>
            </a:endParaRPr>
          </a:p>
        </p:txBody>
      </p:sp>
      <p:pic>
        <p:nvPicPr>
          <p:cNvPr id="138" name="Google Shape;138;p30"/>
          <p:cNvPicPr preferRelativeResize="0"/>
          <p:nvPr/>
        </p:nvPicPr>
        <p:blipFill rotWithShape="1">
          <a:blip r:embed="rId3">
            <a:alphaModFix/>
          </a:blip>
          <a:srcRect/>
          <a:stretch/>
        </p:blipFill>
        <p:spPr>
          <a:xfrm>
            <a:off x="2952000" y="2664000"/>
            <a:ext cx="4219560" cy="280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p:nvPr/>
        </p:nvSpPr>
        <p:spPr>
          <a:xfrm>
            <a:off x="752040" y="466560"/>
            <a:ext cx="8607960" cy="6778440"/>
          </a:xfrm>
          <a:prstGeom prst="rect">
            <a:avLst/>
          </a:prstGeom>
          <a:noFill/>
          <a:ln>
            <a:noFill/>
          </a:ln>
        </p:spPr>
        <p:txBody>
          <a:bodyPr spcFirstLastPara="1" wrap="square" lIns="0" tIns="0" rIns="0" bIns="0" anchor="ctr" anchorCtr="0">
            <a:noAutofit/>
          </a:bodyPr>
          <a:lstStyle/>
          <a:p>
            <a:pPr marL="216000" marR="0" lvl="0" indent="-216000" algn="l" rtl="0">
              <a:spcBef>
                <a:spcPts val="0"/>
              </a:spcBef>
              <a:spcAft>
                <a:spcPts val="0"/>
              </a:spcAft>
              <a:buClr>
                <a:srgbClr val="FFFFFF"/>
              </a:buClr>
              <a:buSzPts val="1170"/>
              <a:buFont typeface="Noto Sans Symbols"/>
              <a:buChar char="●"/>
            </a:pPr>
            <a:r>
              <a:rPr lang="es-AR" sz="2600" b="1" i="1" u="sng" strike="noStrike">
                <a:solidFill>
                  <a:srgbClr val="FFFFFF"/>
                </a:solidFill>
                <a:latin typeface="Times New Roman"/>
                <a:ea typeface="Times New Roman"/>
                <a:cs typeface="Times New Roman"/>
                <a:sym typeface="Times New Roman"/>
              </a:rPr>
              <a:t>Ejercicio 1:</a:t>
            </a:r>
            <a:endParaRPr sz="26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170"/>
              <a:buFont typeface="Noto Sans Symbols"/>
              <a:buChar char="●"/>
            </a:pPr>
            <a:r>
              <a:rPr lang="es-AR" sz="2600" b="0" strike="noStrike">
                <a:solidFill>
                  <a:srgbClr val="FFFFFF"/>
                </a:solidFill>
                <a:latin typeface="Times New Roman"/>
                <a:ea typeface="Times New Roman"/>
                <a:cs typeface="Times New Roman"/>
                <a:sym typeface="Times New Roman"/>
              </a:rPr>
              <a:t>Pide dos números, muestra al mayor de ambos y en caso de ser iguales, que imprima “Son iguales”.</a:t>
            </a:r>
            <a:endParaRPr sz="2600" b="0" strike="noStrike">
              <a:solidFill>
                <a:srgbClr val="CCCCCC"/>
              </a:solidFill>
              <a:latin typeface="Times New Roman"/>
              <a:ea typeface="Times New Roman"/>
              <a:cs typeface="Times New Roman"/>
              <a:sym typeface="Times New Roman"/>
            </a:endParaRPr>
          </a:p>
          <a:p>
            <a:pPr marL="216000" marR="0" lvl="0" indent="-141704" algn="l" rtl="0">
              <a:spcBef>
                <a:spcPts val="0"/>
              </a:spcBef>
              <a:spcAft>
                <a:spcPts val="0"/>
              </a:spcAft>
              <a:buClr>
                <a:srgbClr val="FFFFFF"/>
              </a:buClr>
              <a:buSzPts val="1170"/>
              <a:buFont typeface="Noto Sans Symbols"/>
              <a:buNone/>
            </a:pPr>
            <a:endParaRPr sz="26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170"/>
              <a:buFont typeface="Noto Sans Symbols"/>
              <a:buChar char="●"/>
            </a:pPr>
            <a:r>
              <a:rPr lang="es-AR" sz="2600" b="1" i="1" u="sng" strike="noStrike">
                <a:solidFill>
                  <a:srgbClr val="FFFFFF"/>
                </a:solidFill>
                <a:latin typeface="Times New Roman"/>
                <a:ea typeface="Times New Roman"/>
                <a:cs typeface="Times New Roman"/>
                <a:sym typeface="Times New Roman"/>
              </a:rPr>
              <a:t>Ejercicio 2:</a:t>
            </a:r>
            <a:endParaRPr sz="26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170"/>
              <a:buFont typeface="Noto Sans Symbols"/>
              <a:buChar char="●"/>
            </a:pPr>
            <a:r>
              <a:rPr lang="es-AR" sz="2600" b="0" strike="noStrike">
                <a:solidFill>
                  <a:srgbClr val="FFFFFF"/>
                </a:solidFill>
                <a:latin typeface="Times New Roman"/>
                <a:ea typeface="Times New Roman"/>
                <a:cs typeface="Times New Roman"/>
                <a:sym typeface="Times New Roman"/>
              </a:rPr>
              <a:t>Pide un número y muestra si es positivo o negativo y si es par o impar.</a:t>
            </a:r>
            <a:endParaRPr sz="2600" b="0" strike="noStrike">
              <a:solidFill>
                <a:srgbClr val="CCCCCC"/>
              </a:solidFill>
              <a:latin typeface="Times New Roman"/>
              <a:ea typeface="Times New Roman"/>
              <a:cs typeface="Times New Roman"/>
              <a:sym typeface="Times New Roman"/>
            </a:endParaRPr>
          </a:p>
          <a:p>
            <a:pPr marL="216000" marR="0" lvl="0" indent="-141704" algn="l" rtl="0">
              <a:spcBef>
                <a:spcPts val="0"/>
              </a:spcBef>
              <a:spcAft>
                <a:spcPts val="0"/>
              </a:spcAft>
              <a:buClr>
                <a:srgbClr val="FFFFFF"/>
              </a:buClr>
              <a:buSzPts val="1170"/>
              <a:buFont typeface="Noto Sans Symbols"/>
              <a:buNone/>
            </a:pPr>
            <a:endParaRPr sz="26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170"/>
              <a:buFont typeface="Noto Sans Symbols"/>
              <a:buChar char="●"/>
            </a:pPr>
            <a:r>
              <a:rPr lang="es-AR" sz="2600" b="1" i="1" u="sng" strike="noStrike">
                <a:solidFill>
                  <a:srgbClr val="FFFFFF"/>
                </a:solidFill>
                <a:latin typeface="Times New Roman"/>
                <a:ea typeface="Times New Roman"/>
                <a:cs typeface="Times New Roman"/>
                <a:sym typeface="Times New Roman"/>
              </a:rPr>
              <a:t>Ejercicio 3:</a:t>
            </a:r>
            <a:endParaRPr sz="26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170"/>
              <a:buFont typeface="Noto Sans Symbols"/>
              <a:buChar char="●"/>
            </a:pPr>
            <a:r>
              <a:rPr lang="es-AR" sz="2600" b="0" strike="noStrike">
                <a:solidFill>
                  <a:srgbClr val="FFFFFF"/>
                </a:solidFill>
                <a:latin typeface="Times New Roman"/>
                <a:ea typeface="Times New Roman"/>
                <a:cs typeface="Times New Roman"/>
                <a:sym typeface="Times New Roman"/>
              </a:rPr>
              <a:t>Realizar un programa que pida el nombre, la edad y un salario que cobra el ingresante. Si este es menor de 16 años, el programa responda “Usted es menor, no puede trabajar”. Si este tiene entre 16 y 45 años, a ese salario se le aumente un 5%, si tiene entre 45 y 60 se le aumente un 10%, y si es mayor a 60 años se le aumente un 15%. Y que muestre su salario total una vez finalizado.</a:t>
            </a:r>
            <a:endParaRPr sz="2600" b="0" strike="noStrike">
              <a:solidFill>
                <a:srgbClr val="CCCCCC"/>
              </a:solidFill>
              <a:latin typeface="Times New Roman"/>
              <a:ea typeface="Times New Roman"/>
              <a:cs typeface="Times New Roman"/>
              <a:sym typeface="Times New Roman"/>
            </a:endParaRPr>
          </a:p>
          <a:p>
            <a:pPr marL="216000" marR="0" lvl="0" indent="-141704" algn="l" rtl="0">
              <a:spcBef>
                <a:spcPts val="0"/>
              </a:spcBef>
              <a:spcAft>
                <a:spcPts val="0"/>
              </a:spcAft>
              <a:buClr>
                <a:srgbClr val="FFFFFF"/>
              </a:buClr>
              <a:buSzPts val="1170"/>
              <a:buFont typeface="Noto Sans Symbols"/>
              <a:buNone/>
            </a:pPr>
            <a:endParaRPr sz="2600" b="0" strike="noStrike">
              <a:solidFill>
                <a:srgbClr val="CCCCCC"/>
              </a:solidFill>
              <a:latin typeface="Times New Roman"/>
              <a:ea typeface="Times New Roman"/>
              <a:cs typeface="Times New Roman"/>
              <a:sym typeface="Times New Roman"/>
            </a:endParaRPr>
          </a:p>
          <a:p>
            <a:pPr marL="216000" marR="0" lvl="0" indent="-141704" algn="l" rtl="0">
              <a:spcBef>
                <a:spcPts val="0"/>
              </a:spcBef>
              <a:spcAft>
                <a:spcPts val="0"/>
              </a:spcAft>
              <a:buClr>
                <a:srgbClr val="FFFFFF"/>
              </a:buClr>
              <a:buSzPts val="1170"/>
              <a:buFont typeface="Noto Sans Symbols"/>
              <a:buNone/>
            </a:pPr>
            <a:endParaRPr sz="2600" b="0" strike="noStrike">
              <a:solidFill>
                <a:srgbClr val="CCCCC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p:nvPr/>
        </p:nvSpPr>
        <p:spPr>
          <a:xfrm>
            <a:off x="740880" y="282240"/>
            <a:ext cx="8607960" cy="6617520"/>
          </a:xfrm>
          <a:prstGeom prst="rect">
            <a:avLst/>
          </a:prstGeom>
          <a:noFill/>
          <a:ln>
            <a:noFill/>
          </a:ln>
        </p:spPr>
        <p:txBody>
          <a:bodyPr spcFirstLastPara="1" wrap="square" lIns="0" tIns="0" rIns="0" bIns="0" anchor="ctr" anchorCtr="0">
            <a:noAutofit/>
          </a:bodyPr>
          <a:lstStyle/>
          <a:p>
            <a:pPr marL="216000" marR="0" lvl="0" indent="-216000" algn="l" rtl="0">
              <a:spcBef>
                <a:spcPts val="0"/>
              </a:spcBef>
              <a:spcAft>
                <a:spcPts val="0"/>
              </a:spcAft>
              <a:buClr>
                <a:srgbClr val="FFFFFF"/>
              </a:buClr>
              <a:buSzPts val="1260"/>
              <a:buFont typeface="Noto Sans Symbols"/>
              <a:buChar char="●"/>
            </a:pPr>
            <a:r>
              <a:rPr lang="es-AR" sz="2800" b="1" i="1" u="sng" strike="noStrike">
                <a:solidFill>
                  <a:srgbClr val="FFFFFF"/>
                </a:solidFill>
                <a:latin typeface="Times New Roman"/>
                <a:ea typeface="Times New Roman"/>
                <a:cs typeface="Times New Roman"/>
                <a:sym typeface="Times New Roman"/>
              </a:rPr>
              <a:t>Ejercicio 4:</a:t>
            </a:r>
            <a:endParaRPr sz="28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260"/>
              <a:buFont typeface="Noto Sans Symbols"/>
              <a:buChar char="●"/>
            </a:pPr>
            <a:r>
              <a:rPr lang="es-AR" sz="2800" b="0" strike="noStrike">
                <a:solidFill>
                  <a:srgbClr val="FFFFFF"/>
                </a:solidFill>
                <a:latin typeface="Times New Roman"/>
                <a:ea typeface="Times New Roman"/>
                <a:cs typeface="Times New Roman"/>
                <a:sym typeface="Times New Roman"/>
              </a:rPr>
              <a:t>Realizar un programa que lo primero que pregunte es la edad, si este es mayor de 18, pueda ingresar al sistema bancario y si es menor deniegue el acceso al sistema.</a:t>
            </a:r>
            <a:endParaRPr sz="2800" b="0" strike="noStrike">
              <a:solidFill>
                <a:srgbClr val="CCCCCC"/>
              </a:solidFill>
              <a:latin typeface="Times New Roman"/>
              <a:ea typeface="Times New Roman"/>
              <a:cs typeface="Times New Roman"/>
              <a:sym typeface="Times New Roman"/>
            </a:endParaRPr>
          </a:p>
          <a:p>
            <a:pPr marL="216000" marR="0" lvl="0" indent="-216000" algn="l" rtl="0">
              <a:spcBef>
                <a:spcPts val="0"/>
              </a:spcBef>
              <a:spcAft>
                <a:spcPts val="0"/>
              </a:spcAft>
              <a:buClr>
                <a:srgbClr val="FFFFFF"/>
              </a:buClr>
              <a:buSzPts val="1260"/>
              <a:buFont typeface="Noto Sans Symbols"/>
              <a:buChar char="●"/>
            </a:pPr>
            <a:r>
              <a:rPr lang="es-AR" sz="2800" b="0" strike="noStrike">
                <a:solidFill>
                  <a:srgbClr val="FFFFFF"/>
                </a:solidFill>
                <a:latin typeface="Times New Roman"/>
                <a:ea typeface="Times New Roman"/>
                <a:cs typeface="Times New Roman"/>
                <a:sym typeface="Times New Roman"/>
              </a:rPr>
              <a:t>Una vez ingresado pida el nombre y monto inicial de su cuenta. Luego debe preguntar si desea retirar dinero de la cuenta. Si la respuesta es si, debe pedir el monto que desea retirar, si la respuesta es no, debe finalizar el programa con imprimiendo “Operación cancelada”. Una vez que haya ingresado el monto debe verificar que el monto a retirar sea menor al monto inicial y de no ser asi avise que el dinero en la cuenta es insuficiente y finalice el programa. Si el monto inicial es mayor, imprimir “Operación exitosa” y el monto restante del banco.</a:t>
            </a:r>
            <a:endParaRPr sz="2800" b="0" strike="noStrike">
              <a:solidFill>
                <a:srgbClr val="CCCCCC"/>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Personalizado</PresentationFormat>
  <Paragraphs>37</Paragraphs>
  <Slides>6</Slides>
  <Notes>6</Notes>
  <HiddenSlides>0</HiddenSlides>
  <MMClips>0</MMClips>
  <ScaleCrop>false</ScaleCrop>
  <HeadingPairs>
    <vt:vector size="4" baseType="variant">
      <vt:variant>
        <vt:lpstr>Tema</vt:lpstr>
      </vt:variant>
      <vt:variant>
        <vt:i4>2</vt:i4>
      </vt:variant>
      <vt:variant>
        <vt:lpstr>Títulos de diapositiva</vt:lpstr>
      </vt:variant>
      <vt:variant>
        <vt:i4>6</vt:i4>
      </vt:variant>
    </vt:vector>
  </HeadingPairs>
  <TitlesOfParts>
    <vt:vector size="8"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1</cp:revision>
  <dcterms:modified xsi:type="dcterms:W3CDTF">2021-05-05T22:00:13Z</dcterms:modified>
</cp:coreProperties>
</file>