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61" r:id="rId4"/>
    <p:sldId id="264" r:id="rId5"/>
    <p:sldId id="265" r:id="rId6"/>
    <p:sldId id="266" r:id="rId7"/>
    <p:sldId id="290" r:id="rId8"/>
    <p:sldId id="267" r:id="rId9"/>
    <p:sldId id="268" r:id="rId10"/>
    <p:sldId id="269" r:id="rId11"/>
    <p:sldId id="270" r:id="rId12"/>
    <p:sldId id="285" r:id="rId13"/>
    <p:sldId id="286" r:id="rId14"/>
    <p:sldId id="273" r:id="rId15"/>
    <p:sldId id="287" r:id="rId16"/>
    <p:sldId id="289" r:id="rId17"/>
    <p:sldId id="288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1E497D"/>
    <a:srgbClr val="0F8140"/>
    <a:srgbClr val="F58020"/>
    <a:srgbClr val="3953A4"/>
    <a:srgbClr val="6B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 showGuides="1">
      <p:cViewPr>
        <p:scale>
          <a:sx n="114" d="100"/>
          <a:sy n="114" d="100"/>
        </p:scale>
        <p:origin x="3216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29.09.16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95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называется </a:t>
            </a:r>
            <a:br>
              <a:rPr lang="ru-RU" dirty="0" smtClean="0"/>
            </a:br>
            <a:r>
              <a:rPr lang="ru-RU" dirty="0" smtClean="0"/>
              <a:t>ваш предмет?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5723930" y="5698961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4667" y="4969619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5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10252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6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494971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782638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sz="quarter" idx="15"/>
          </p:nvPr>
        </p:nvSpPr>
        <p:spPr>
          <a:xfrm>
            <a:off x="4711060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8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0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2629857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54" y="465988"/>
            <a:ext cx="3634328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Домашнее задание</a:t>
            </a:r>
            <a:r>
              <a:rPr kumimoji="0" lang="en-US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 </a:t>
            </a:r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№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5268" y="450266"/>
            <a:ext cx="493376" cy="49337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3741629" y="471166"/>
            <a:ext cx="707068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82323" y="4827097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Срок сдачи</a:t>
            </a:r>
            <a:endParaRPr lang="ru-RU" sz="1200" dirty="0"/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3" y="5202309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</p:spTree>
    <p:extLst>
      <p:ext uri="{BB962C8B-B14F-4D97-AF65-F5344CB8AC3E}">
        <p14:creationId xmlns:p14="http://schemas.microsoft.com/office/powerpoint/2010/main" val="105096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с вами можно связаться? Укажите почту, скайп или, в крайнем случае, телефон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709416" y="573193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Спасибо за внимание!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415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07492" y="828606"/>
            <a:ext cx="7529016" cy="5229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36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4939480" y="2880876"/>
            <a:ext cx="2696210" cy="3660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1295" y="1892808"/>
            <a:ext cx="329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вашем распоряжении есть следующие слайды:</a:t>
            </a:r>
            <a:endParaRPr lang="ru-RU" sz="1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1287" y="2423360"/>
            <a:ext cx="3927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600" b="1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600" b="1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4667250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867097" y="1919312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Для акцентов в коде и тексте на слайдах в настройках цвета у вас есть готовая палитра:</a:t>
            </a:r>
            <a:endParaRPr lang="ru-RU" sz="16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867097" y="3606181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иконок и элементов для создания ориентиров на слайде:</a:t>
            </a:r>
            <a:endParaRPr lang="ru-RU" sz="1600" b="1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17347" y="465988"/>
            <a:ext cx="3627916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Пояснения к шаблону</a:t>
            </a:r>
            <a:endParaRPr lang="ru-RU" sz="1800" dirty="0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6637" y="4572000"/>
            <a:ext cx="265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46" y="465988"/>
            <a:ext cx="2396810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Терминология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 userDrawn="1"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0" dirty="0" smtClean="0"/>
              <a:t>“</a:t>
            </a:r>
            <a:endParaRPr lang="ru-RU" sz="199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2009" y="47493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pic>
        <p:nvPicPr>
          <p:cNvPr id="7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9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2769706"/>
            <a:ext cx="7527727" cy="34721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180826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2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4996694" y="1790707"/>
            <a:ext cx="3309115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/>
          </p:nvPr>
        </p:nvSpPr>
        <p:spPr>
          <a:xfrm>
            <a:off x="782317" y="1808263"/>
            <a:ext cx="3884936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4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452881" y="1632455"/>
            <a:ext cx="8186594" cy="4783943"/>
          </a:xfrm>
          <a:prstGeom prst="rect">
            <a:avLst/>
          </a:prstGeom>
          <a:solidFill>
            <a:srgbClr val="87878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09461" y="258971"/>
            <a:ext cx="6294574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Для чего нужен код?</a:t>
            </a:r>
            <a:br>
              <a:rPr lang="ru-RU" dirty="0" smtClean="0"/>
            </a:br>
            <a:r>
              <a:rPr lang="ru-RU" dirty="0" smtClean="0"/>
              <a:t>Укажите его назначение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9688" y="394003"/>
            <a:ext cx="631786" cy="631787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3023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1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2267101"/>
            <a:ext cx="7527727" cy="3955911"/>
          </a:xfrm>
          <a:prstGeom prst="rect">
            <a:avLst/>
          </a:prstGeom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4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/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-24210" y="38107"/>
            <a:ext cx="9168210" cy="68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>
          <a:blip r:embed="rId20">
            <a:extLst/>
          </a:blip>
          <a:stretch>
            <a:fillRect/>
          </a:stretch>
        </p:blipFill>
        <p:spPr>
          <a:xfrm>
            <a:off x="-24210" y="-112371"/>
            <a:ext cx="9168210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036" y="62529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Isotext Pro" panose="02000500000000020004" pitchFamily="2" charset="0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8" r:id="rId3"/>
    <p:sldLayoutId id="2147483669" r:id="rId4"/>
    <p:sldLayoutId id="2147483679" r:id="rId5"/>
    <p:sldLayoutId id="2147483670" r:id="rId6"/>
    <p:sldLayoutId id="2147483666" r:id="rId7"/>
    <p:sldLayoutId id="2147483671" r:id="rId8"/>
    <p:sldLayoutId id="2147483667" r:id="rId9"/>
    <p:sldLayoutId id="2147483675" r:id="rId10"/>
    <p:sldLayoutId id="2147483680" r:id="rId11"/>
    <p:sldLayoutId id="2147483676" r:id="rId12"/>
    <p:sldLayoutId id="2147483677" r:id="rId13"/>
    <p:sldLayoutId id="2147483665" r:id="rId14"/>
    <p:sldLayoutId id="2147483678" r:id="rId15"/>
    <p:sldLayoutId id="2147483672" r:id="rId16"/>
    <p:sldLayoutId id="214748367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интерфейсов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Евстратов Геннадий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UIProgressView</a:t>
            </a: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UISlider</a:t>
            </a: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UIPageControl</a:t>
            </a:r>
            <a:endParaRPr lang="ru-RU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UIStepper</a:t>
            </a: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UISwitch</a:t>
            </a:r>
            <a:endParaRPr lang="ru-RU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ru-RU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 smtClean="0"/>
              <a:t>Сложные </a:t>
            </a:r>
            <a:r>
              <a:rPr lang="en-US" dirty="0" smtClean="0"/>
              <a:t>view — </a:t>
            </a:r>
            <a:r>
              <a:rPr lang="en-US" dirty="0" err="1" smtClean="0"/>
              <a:t>UITableView</a:t>
            </a:r>
            <a:r>
              <a:rPr lang="en-US" dirty="0" smtClean="0"/>
              <a:t>, UI</a:t>
            </a:r>
            <a:r>
              <a:rPr lang="ru-RU" dirty="0" smtClean="0"/>
              <a:t>С</a:t>
            </a:r>
            <a:r>
              <a:rPr lang="en-US" dirty="0" err="1" smtClean="0"/>
              <a:t>ollectionView</a:t>
            </a:r>
            <a:r>
              <a:rPr lang="en-US" dirty="0" smtClean="0"/>
              <a:t>, </a:t>
            </a:r>
            <a:r>
              <a:rPr lang="en-US" dirty="0" err="1" smtClean="0"/>
              <a:t>UIScrollView</a:t>
            </a:r>
            <a:r>
              <a:rPr lang="en-US" dirty="0" smtClean="0"/>
              <a:t> </a:t>
            </a:r>
            <a:r>
              <a:rPr lang="ru-RU" dirty="0" smtClean="0"/>
              <a:t>будут темой отдельной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0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Раскладка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dirty="0" smtClean="0"/>
              <a:t>Как это работает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UIView.layoutSubviews</a:t>
            </a:r>
            <a:endParaRPr lang="en-US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err="1" smtClean="0"/>
              <a:t>Р</a:t>
            </a:r>
            <a:r>
              <a:rPr lang="ru-RU" dirty="0" err="1" smtClean="0"/>
              <a:t>еализация</a:t>
            </a:r>
            <a:r>
              <a:rPr lang="ru-RU" dirty="0" smtClean="0"/>
              <a:t> по-умолчанию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Как и когда переопределять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1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Раскладка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Autolayout</a:t>
            </a:r>
            <a:endParaRPr lang="ru-RU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Линейные неравенства</a:t>
            </a:r>
            <a:endParaRPr lang="en-US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Design-time constraints</a:t>
            </a:r>
            <a:endParaRPr lang="ru-RU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Что делать, если система не решается</a:t>
            </a:r>
            <a:endParaRPr lang="en-US" dirty="0" smtClean="0"/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Приоритеты условий</a:t>
            </a:r>
            <a:endParaRPr lang="en-US" dirty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Размеры элементов в системе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Hugging </a:t>
            </a:r>
            <a:r>
              <a:rPr lang="ru-RU" dirty="0" smtClean="0"/>
              <a:t>и </a:t>
            </a:r>
            <a:r>
              <a:rPr lang="en-US" dirty="0" smtClean="0"/>
              <a:t>compression resistance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Intrinsic size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17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Раскладка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Autolayout</a:t>
            </a:r>
            <a:endParaRPr lang="ru-RU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Линейные неравенства</a:t>
            </a:r>
            <a:endParaRPr lang="en-US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Design-time constraints</a:t>
            </a:r>
            <a:endParaRPr lang="ru-RU" dirty="0" smtClean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Что делать, если система не решается</a:t>
            </a:r>
            <a:endParaRPr lang="en-US" dirty="0" smtClean="0"/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Приоритеты условий</a:t>
            </a:r>
            <a:endParaRPr lang="en-US" dirty="0"/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Размеры элементов в системе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Hugging </a:t>
            </a:r>
            <a:r>
              <a:rPr lang="ru-RU" dirty="0" smtClean="0"/>
              <a:t>и </a:t>
            </a:r>
            <a:r>
              <a:rPr lang="en-US" dirty="0" smtClean="0"/>
              <a:t>compression resistance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Intrinsic size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14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 &amp; XIBs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dirty="0" smtClean="0"/>
              <a:t>Storyboards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Pro			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err="1" smtClean="0"/>
              <a:t>Н</a:t>
            </a:r>
            <a:r>
              <a:rPr lang="ru-RU" dirty="0" err="1" smtClean="0"/>
              <a:t>аглядное</a:t>
            </a:r>
            <a:r>
              <a:rPr lang="ru-RU" dirty="0" smtClean="0"/>
              <a:t> представление переходов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Всё в одном месте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Меньше кода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Con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Если интерфейс сложный, то быстро забиваются экранами</a:t>
            </a:r>
            <a:endParaRPr lang="en-US" dirty="0"/>
          </a:p>
          <a:p>
            <a:pPr marL="1600169" lvl="3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Стало можно разбивать на части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Сложнее делать </a:t>
            </a:r>
            <a:r>
              <a:rPr lang="ru-RU" dirty="0" err="1" smtClean="0"/>
              <a:t>переиспользуемые</a:t>
            </a:r>
            <a:r>
              <a:rPr lang="ru-RU" dirty="0" smtClean="0"/>
              <a:t> элементы</a:t>
            </a:r>
            <a:r>
              <a:rPr lang="en-US" dirty="0" smtClean="0"/>
              <a:t>*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416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 &amp; XIBs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dirty="0" smtClean="0"/>
              <a:t>XIBs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Pro			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Проще </a:t>
            </a:r>
            <a:r>
              <a:rPr lang="ru-RU" dirty="0" err="1" smtClean="0"/>
              <a:t>переиспользовать</a:t>
            </a:r>
            <a:endParaRPr lang="ru-RU" dirty="0" smtClean="0"/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Проще в командной разработке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Con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Их становится много, трудно найти нужный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Нет возможности задать визуально переходы между экранами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9727" y="925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0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 &amp; XIBs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ru-RU" dirty="0" smtClean="0"/>
              <a:t>Ручное создание интерфейса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Сложно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Многословно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Иногда приходится, когда — через 1 занятие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9727" y="925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7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 &amp; XIBs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ru-RU" dirty="0" smtClean="0"/>
              <a:t>Что же делать?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Разбивать </a:t>
            </a:r>
            <a:r>
              <a:rPr lang="ru-RU" dirty="0" err="1" smtClean="0"/>
              <a:t>сториборды</a:t>
            </a:r>
            <a:r>
              <a:rPr lang="ru-RU" dirty="0" smtClean="0"/>
              <a:t> на части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Что-то реально </a:t>
            </a:r>
            <a:r>
              <a:rPr lang="ru-RU" dirty="0" err="1" smtClean="0"/>
              <a:t>переиспользуемое</a:t>
            </a:r>
            <a:r>
              <a:rPr lang="ru-RU" dirty="0" smtClean="0"/>
              <a:t> держать в </a:t>
            </a:r>
            <a:r>
              <a:rPr lang="en-US" dirty="0" err="1" smtClean="0"/>
              <a:t>xib</a:t>
            </a:r>
            <a:endParaRPr lang="en-US" dirty="0" smtClean="0"/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Или делать вообще кодом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9727" y="925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49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ru-RU" dirty="0" smtClean="0"/>
              <a:t>Переходы между экранами в </a:t>
            </a:r>
            <a:r>
              <a:rPr lang="en-US" dirty="0" smtClean="0"/>
              <a:t>storyboards </a:t>
            </a:r>
            <a:r>
              <a:rPr lang="ru-RU" dirty="0" smtClean="0"/>
              <a:t>называются </a:t>
            </a:r>
            <a:r>
              <a:rPr lang="en-US" dirty="0" smtClean="0"/>
              <a:t>Segue (</a:t>
            </a:r>
            <a:r>
              <a:rPr lang="ru-RU" dirty="0" smtClean="0"/>
              <a:t>и не только переходы)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endParaRPr lang="ru-RU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ru-RU" dirty="0" smtClean="0"/>
              <a:t>Обработка </a:t>
            </a:r>
            <a:r>
              <a:rPr lang="en-US" dirty="0" smtClean="0"/>
              <a:t>segues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err="1" smtClean="0"/>
              <a:t>prepareForSegue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подготовка к </a:t>
            </a:r>
            <a:r>
              <a:rPr lang="en-US" dirty="0" smtClean="0"/>
              <a:t>segue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err="1" smtClean="0"/>
              <a:t>shouldPerformSegue</a:t>
            </a:r>
            <a:r>
              <a:rPr lang="ru-RU" dirty="0" smtClean="0"/>
              <a:t> — можно ли делать </a:t>
            </a:r>
            <a:r>
              <a:rPr lang="en-US" dirty="0" smtClean="0"/>
              <a:t>segue?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err="1" smtClean="0"/>
              <a:t>performSegue</a:t>
            </a:r>
            <a:r>
              <a:rPr lang="en-US" dirty="0" smtClean="0"/>
              <a:t> — </a:t>
            </a:r>
            <a:r>
              <a:rPr lang="ru-RU" dirty="0" smtClean="0"/>
              <a:t>вызов </a:t>
            </a:r>
            <a:r>
              <a:rPr lang="en-US" dirty="0" smtClean="0"/>
              <a:t>segue</a:t>
            </a:r>
            <a:r>
              <a:rPr lang="ru-RU" dirty="0" smtClean="0"/>
              <a:t> из кода</a:t>
            </a:r>
            <a:endParaRPr lang="en-US" dirty="0" smtClean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endParaRPr lang="en-US" dirty="0" smtClean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7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Segues </a:t>
            </a:r>
            <a:r>
              <a:rPr lang="ru-RU" dirty="0" smtClean="0"/>
              <a:t>и передача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dirty="0" smtClean="0"/>
              <a:t>Как передавать данные между контроллерами?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ru-RU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dirty="0" smtClean="0"/>
              <a:t>План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Делаем свойства в том контроллере, который должен получить данные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В </a:t>
            </a:r>
            <a:r>
              <a:rPr lang="en-US" dirty="0" err="1" smtClean="0"/>
              <a:t>prepareForSegue</a:t>
            </a:r>
            <a:r>
              <a:rPr lang="en-US" dirty="0" smtClean="0"/>
              <a:t> </a:t>
            </a:r>
            <a:r>
              <a:rPr lang="ru-RU" dirty="0" smtClean="0"/>
              <a:t>устанавливаем его</a:t>
            </a:r>
          </a:p>
          <a:p>
            <a:pPr marL="1244577" lvl="2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ru-RU" dirty="0" smtClean="0"/>
              <a:t>Или при инициализации этого контроллера для показа руками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56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Введение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Контейнеры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UITabBarController</a:t>
            </a:r>
            <a:endParaRPr lang="ru-RU" dirty="0"/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UINavigationController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View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М</a:t>
            </a:r>
            <a:r>
              <a:rPr lang="ru-RU" dirty="0" err="1" smtClean="0"/>
              <a:t>етки</a:t>
            </a:r>
            <a:r>
              <a:rPr lang="ru-RU" dirty="0" smtClean="0"/>
              <a:t>, картинки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Поля ввода, кнопки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Всё остальное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Раскладка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3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Storyboard / </a:t>
            </a:r>
            <a:r>
              <a:rPr lang="en-US" dirty="0" err="1" smtClean="0"/>
              <a:t>xib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Segues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UITabBarController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Переключение между основными </a:t>
            </a:r>
            <a:r>
              <a:rPr lang="ru-RU" dirty="0" err="1" smtClean="0"/>
              <a:t>раделами</a:t>
            </a:r>
            <a:r>
              <a:rPr lang="ru-RU" dirty="0" smtClean="0"/>
              <a:t> приложения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5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UINavigationController</a:t>
            </a: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С</a:t>
            </a:r>
            <a:r>
              <a:rPr lang="ru-RU" dirty="0" smtClean="0"/>
              <a:t>тек </a:t>
            </a:r>
            <a:r>
              <a:rPr lang="en-US" dirty="0" smtClean="0"/>
              <a:t>view controllers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Пожалуй, наиболее часто используемый контейнер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3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Общие свойства </a:t>
            </a:r>
            <a:r>
              <a:rPr lang="en-US" dirty="0" smtClean="0"/>
              <a:t>views/controls</a:t>
            </a:r>
            <a:endParaRPr lang="ru-RU" dirty="0"/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isHidden</a:t>
            </a:r>
            <a:endParaRPr lang="en-US" dirty="0" smtClean="0"/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isEnabled</a:t>
            </a:r>
            <a:endParaRPr lang="en-US" dirty="0" smtClean="0"/>
          </a:p>
          <a:p>
            <a:pPr marL="876287" lvl="1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lpha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smtClean="0"/>
              <a:t>transform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1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Статичные </a:t>
            </a:r>
            <a:r>
              <a:rPr lang="en-US" dirty="0" smtClean="0"/>
              <a:t>views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UILabel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отображение текста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Шрифты, цвета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Несколько сток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UIImageView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отображение картинок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contentMode</a:t>
            </a:r>
            <a:endParaRPr lang="en-US" dirty="0"/>
          </a:p>
          <a:p>
            <a:pPr marL="876287" lvl="1" indent="-342900">
              <a:buFont typeface="Arial" charset="0"/>
              <a:buChar char="•"/>
            </a:pPr>
            <a:r>
              <a:rPr lang="en-US" dirty="0" smtClean="0"/>
              <a:t>Highlighted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П</a:t>
            </a:r>
            <a:r>
              <a:rPr lang="ru-RU" dirty="0" err="1" smtClean="0"/>
              <a:t>ростые</a:t>
            </a:r>
            <a:r>
              <a:rPr lang="ru-RU" dirty="0" smtClean="0"/>
              <a:t> анимации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29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dirty="0" smtClean="0"/>
              <a:t>Поля ввода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Однострочные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Многострочные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Типы клавиатур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Ввод пароля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8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dirty="0" smtClean="0"/>
              <a:t>Кнопки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UIButton</a:t>
            </a:r>
            <a:r>
              <a:rPr lang="en-US" dirty="0" smtClean="0"/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Т</a:t>
            </a:r>
            <a:r>
              <a:rPr lang="ru-RU" dirty="0" err="1" smtClean="0"/>
              <a:t>ексты</a:t>
            </a:r>
            <a:r>
              <a:rPr lang="ru-RU" dirty="0" smtClean="0"/>
              <a:t>, картинки, тексты + картинки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(секрет!) Всё можно сделать кнопкой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2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парк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DA6EA19-CEAE-49D8-8554-AAA8DDD825CC}" vid="{EAD14336-2A96-4BE2-A583-9A94DA10DB9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Mail_Технопарк_1112</Template>
  <TotalTime>2277</TotalTime>
  <Words>324</Words>
  <Application>Microsoft Macintosh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Mangal</vt:lpstr>
      <vt:lpstr>PF Isotext Pro</vt:lpstr>
      <vt:lpstr>PT Mono</vt:lpstr>
      <vt:lpstr>Wingdings</vt:lpstr>
      <vt:lpstr>Arial</vt:lpstr>
      <vt:lpstr>Тема Office</vt:lpstr>
      <vt:lpstr>Программирование интерфейсов</vt:lpstr>
      <vt:lpstr>План лекции</vt:lpstr>
      <vt:lpstr>План лекции</vt:lpstr>
      <vt:lpstr>Контейнеры</vt:lpstr>
      <vt:lpstr>Контейнеры</vt:lpstr>
      <vt:lpstr>Views</vt:lpstr>
      <vt:lpstr>Views</vt:lpstr>
      <vt:lpstr>Views </vt:lpstr>
      <vt:lpstr>Views </vt:lpstr>
      <vt:lpstr>Views </vt:lpstr>
      <vt:lpstr>Раскладка</vt:lpstr>
      <vt:lpstr>Раскладка</vt:lpstr>
      <vt:lpstr>Раскладка</vt:lpstr>
      <vt:lpstr>Storyboards &amp; XIBs</vt:lpstr>
      <vt:lpstr>Storyboards &amp; XIBs</vt:lpstr>
      <vt:lpstr>Storyboards &amp; XIBs</vt:lpstr>
      <vt:lpstr>Storyboards &amp; XIBs</vt:lpstr>
      <vt:lpstr>Segues</vt:lpstr>
      <vt:lpstr>Segues и передача данных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Evstratov</dc:creator>
  <cp:lastModifiedBy>Gennady Evstratov</cp:lastModifiedBy>
  <cp:revision>27</cp:revision>
  <dcterms:created xsi:type="dcterms:W3CDTF">2016-09-20T22:10:49Z</dcterms:created>
  <dcterms:modified xsi:type="dcterms:W3CDTF">2016-09-29T16:53:28Z</dcterms:modified>
</cp:coreProperties>
</file>