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
  </p:notesMasterIdLst>
  <p:sldIdLst>
    <p:sldId id="261" r:id="rId2"/>
    <p:sldId id="262" r:id="rId3"/>
  </p:sldIdLst>
  <p:sldSz cx="12192000" cy="6858000"/>
  <p:notesSz cx="6858000"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9" autoAdjust="0"/>
    <p:restoredTop sz="90023" autoAdjust="0"/>
  </p:normalViewPr>
  <p:slideViewPr>
    <p:cSldViewPr snapToGrid="0">
      <p:cViewPr>
        <p:scale>
          <a:sx n="66" d="100"/>
          <a:sy n="66" d="100"/>
        </p:scale>
        <p:origin x="1122" y="24"/>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98056"/>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98056"/>
          </a:xfrm>
          <a:prstGeom prst="rect">
            <a:avLst/>
          </a:prstGeom>
        </p:spPr>
        <p:txBody>
          <a:bodyPr vert="horz" lIns="91440" tIns="45720" rIns="91440" bIns="45720" rtlCol="0"/>
          <a:lstStyle>
            <a:lvl1pPr algn="r">
              <a:defRPr sz="1200"/>
            </a:lvl1pPr>
          </a:lstStyle>
          <a:p>
            <a:fld id="{33B28581-4DA6-4B53-824F-F7911C62D2F7}" type="datetimeFigureOut">
              <a:rPr lang="es-AR" smtClean="0"/>
              <a:pPr/>
              <a:t>1/12/2018</a:t>
            </a:fld>
            <a:endParaRPr lang="es-AR"/>
          </a:p>
        </p:txBody>
      </p:sp>
      <p:sp>
        <p:nvSpPr>
          <p:cNvPr id="4" name="Marcador de imagen de diapositiva 3"/>
          <p:cNvSpPr>
            <a:spLocks noGrp="1" noRot="1" noChangeAspect="1"/>
          </p:cNvSpPr>
          <p:nvPr>
            <p:ph type="sldImg" idx="2"/>
          </p:nvPr>
        </p:nvSpPr>
        <p:spPr>
          <a:xfrm>
            <a:off x="452438" y="1241425"/>
            <a:ext cx="5953125" cy="3349625"/>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777194"/>
            <a:ext cx="5486400" cy="3908614"/>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9428584"/>
            <a:ext cx="2971800" cy="49805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9428584"/>
            <a:ext cx="2971800" cy="498055"/>
          </a:xfrm>
          <a:prstGeom prst="rect">
            <a:avLst/>
          </a:prstGeom>
        </p:spPr>
        <p:txBody>
          <a:bodyPr vert="horz" lIns="91440" tIns="45720" rIns="91440" bIns="45720" rtlCol="0" anchor="b"/>
          <a:lstStyle>
            <a:lvl1pPr algn="r">
              <a:defRPr sz="1200"/>
            </a:lvl1pPr>
          </a:lstStyle>
          <a:p>
            <a:fld id="{D0199533-37DC-4A90-9D9B-C40B3DF07489}" type="slidenum">
              <a:rPr lang="es-AR" smtClean="0"/>
              <a:pPr/>
              <a:t>‹Nº›</a:t>
            </a:fld>
            <a:endParaRPr lang="es-AR"/>
          </a:p>
        </p:txBody>
      </p:sp>
    </p:spTree>
    <p:extLst>
      <p:ext uri="{BB962C8B-B14F-4D97-AF65-F5344CB8AC3E}">
        <p14:creationId xmlns:p14="http://schemas.microsoft.com/office/powerpoint/2010/main" val="3902202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27643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252094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718463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8EB66C-7431-427E-BF9B-0AD6D6BFB1A7}" type="datetimeFigureOut">
              <a:rPr lang="es-AR" smtClean="0"/>
              <a:pPr/>
              <a:t>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268535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B8EB66C-7431-427E-BF9B-0AD6D6BFB1A7}" type="datetimeFigureOut">
              <a:rPr lang="es-AR" smtClean="0"/>
              <a:pPr/>
              <a:t>1/12/2018</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67773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8EB66C-7431-427E-BF9B-0AD6D6BFB1A7}" type="datetimeFigureOut">
              <a:rPr lang="es-AR" smtClean="0"/>
              <a:pPr/>
              <a:t>1/12/2018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273131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8EB66C-7431-427E-BF9B-0AD6D6BFB1A7}" type="datetimeFigureOut">
              <a:rPr lang="es-AR" smtClean="0"/>
              <a:pPr/>
              <a:t>1/12/2018</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1479995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8EB66C-7431-427E-BF9B-0AD6D6BFB1A7}" type="datetimeFigureOut">
              <a:rPr lang="es-AR" smtClean="0"/>
              <a:pPr/>
              <a:t>1/12/2018</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42620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EB66C-7431-427E-BF9B-0AD6D6BFB1A7}" type="datetimeFigureOut">
              <a:rPr lang="es-AR" smtClean="0"/>
              <a:pPr/>
              <a:t>1/12/2018</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87479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1/12/2018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352246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B8EB66C-7431-427E-BF9B-0AD6D6BFB1A7}" type="datetimeFigureOut">
              <a:rPr lang="es-AR" smtClean="0"/>
              <a:pPr/>
              <a:t>1/12/2018</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5A67F4C6-9DA3-4746-9AA0-0C88956CF241}" type="slidenum">
              <a:rPr lang="es-AR" smtClean="0"/>
              <a:pPr/>
              <a:t>‹Nº›</a:t>
            </a:fld>
            <a:endParaRPr lang="es-AR"/>
          </a:p>
        </p:txBody>
      </p:sp>
    </p:spTree>
    <p:extLst>
      <p:ext uri="{BB962C8B-B14F-4D97-AF65-F5344CB8AC3E}">
        <p14:creationId xmlns:p14="http://schemas.microsoft.com/office/powerpoint/2010/main" val="2401169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EB66C-7431-427E-BF9B-0AD6D6BFB1A7}" type="datetimeFigureOut">
              <a:rPr lang="es-AR" smtClean="0"/>
              <a:pPr/>
              <a:t>1/12/2018</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7F4C6-9DA3-4746-9AA0-0C88956CF241}" type="slidenum">
              <a:rPr lang="es-AR" smtClean="0"/>
              <a:pPr/>
              <a:t>‹Nº›</a:t>
            </a:fld>
            <a:endParaRPr lang="es-AR"/>
          </a:p>
        </p:txBody>
      </p:sp>
    </p:spTree>
    <p:extLst>
      <p:ext uri="{BB962C8B-B14F-4D97-AF65-F5344CB8AC3E}">
        <p14:creationId xmlns:p14="http://schemas.microsoft.com/office/powerpoint/2010/main" val="5202492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p:cNvSpPr txBox="1">
            <a:spLocks/>
          </p:cNvSpPr>
          <p:nvPr/>
        </p:nvSpPr>
        <p:spPr bwMode="auto">
          <a:xfrm>
            <a:off x="268514" y="91440"/>
            <a:ext cx="11654969" cy="256903"/>
          </a:xfrm>
          <a:prstGeom prst="rect">
            <a:avLst/>
          </a:prstGeom>
          <a:noFill/>
          <a:ln>
            <a:noFill/>
          </a:ln>
          <a:effectLst/>
          <a:extLst/>
        </p:spPr>
        <p:txBody>
          <a:bodyPr lIns="91427" tIns="45713" rIns="91427" bIns="45713"/>
          <a:lstStyle>
            <a:lvl1pPr marL="342900" indent="-342900" algn="l" rtl="0" eaLnBrk="0" fontAlgn="base" hangingPunct="0">
              <a:spcBef>
                <a:spcPct val="20000"/>
              </a:spcBef>
              <a:spcAft>
                <a:spcPct val="0"/>
              </a:spcAft>
              <a:buClr>
                <a:srgbClr val="FFD7B2"/>
              </a:buClr>
              <a:buFont typeface="Wingdings" panose="05000000000000000000" pitchFamily="2" charset="2"/>
              <a:buBlip>
                <a:blip r:embed="rId2"/>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D7B2"/>
              </a:buClr>
              <a:buFont typeface="Wingdings" panose="05000000000000000000" pitchFamily="2" charset="2"/>
              <a:buBlip>
                <a:blip r:embed="rId2"/>
              </a:buBlip>
              <a:defRPr sz="2400">
                <a:solidFill>
                  <a:schemeClr val="tx1"/>
                </a:solidFill>
                <a:latin typeface="+mn-lt"/>
              </a:defRPr>
            </a:lvl2pPr>
            <a:lvl3pPr marL="1143000" indent="-228600" algn="l" rtl="0" eaLnBrk="0" fontAlgn="base" hangingPunct="0">
              <a:spcBef>
                <a:spcPct val="20000"/>
              </a:spcBef>
              <a:spcAft>
                <a:spcPct val="0"/>
              </a:spcAft>
              <a:buClr>
                <a:srgbClr val="FFD7B2"/>
              </a:buClr>
              <a:buFont typeface="Wingdings" panose="05000000000000000000" pitchFamily="2" charset="2"/>
              <a:buBlip>
                <a:blip r:embed="rId2"/>
              </a:buBlip>
              <a:defRPr sz="2000">
                <a:solidFill>
                  <a:schemeClr val="tx1"/>
                </a:solidFill>
                <a:latin typeface="+mn-lt"/>
              </a:defRPr>
            </a:lvl3pPr>
            <a:lvl4pPr marL="1600200" indent="-228600" algn="l" rtl="0" eaLnBrk="0" fontAlgn="base" hangingPunct="0">
              <a:spcBef>
                <a:spcPct val="20000"/>
              </a:spcBef>
              <a:spcAft>
                <a:spcPct val="0"/>
              </a:spcAft>
              <a:buClr>
                <a:srgbClr val="FFD7B2"/>
              </a:buClr>
              <a:buFont typeface="Wingdings" panose="05000000000000000000" pitchFamily="2" charset="2"/>
              <a:buBlip>
                <a:blip r:embed="rId2"/>
              </a:buBlip>
              <a:defRPr>
                <a:solidFill>
                  <a:schemeClr val="tx1"/>
                </a:solidFill>
                <a:latin typeface="+mn-lt"/>
              </a:defRPr>
            </a:lvl4pPr>
            <a:lvl5pPr marL="2057400" indent="-228600" algn="l" rtl="0" eaLnBrk="0" fontAlgn="base" hangingPunct="0">
              <a:spcBef>
                <a:spcPct val="20000"/>
              </a:spcBef>
              <a:spcAft>
                <a:spcPct val="0"/>
              </a:spcAft>
              <a:buClr>
                <a:srgbClr val="FFD7B2"/>
              </a:buClr>
              <a:buFont typeface="Wingdings" panose="05000000000000000000" pitchFamily="2" charset="2"/>
              <a:buBlip>
                <a:blip r:embed="rId2"/>
              </a:buBlip>
              <a:defRPr>
                <a:solidFill>
                  <a:schemeClr val="tx1"/>
                </a:solidFill>
                <a:latin typeface="+mn-lt"/>
              </a:defRPr>
            </a:lvl5pPr>
            <a:lvl6pPr marL="25146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6pPr>
            <a:lvl7pPr marL="29718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7pPr>
            <a:lvl8pPr marL="34290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8pPr>
            <a:lvl9pPr marL="38862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9pPr>
          </a:lstStyle>
          <a:p>
            <a:pPr marL="0" indent="0" algn="ctr">
              <a:buFont typeface="Wingdings" panose="05000000000000000000" pitchFamily="2" charset="2"/>
              <a:buNone/>
              <a:defRPr/>
            </a:pPr>
            <a:r>
              <a:rPr lang="es-AR" altLang="es-AR" sz="1200" b="1" kern="0" dirty="0"/>
              <a:t>Universidad Nacional del Oeste -  Programación con Objetos I - Primer Llamado Final Diciembre 2018</a:t>
            </a:r>
          </a:p>
        </p:txBody>
      </p:sp>
      <p:graphicFrame>
        <p:nvGraphicFramePr>
          <p:cNvPr id="4" name="Tabla 3">
            <a:extLst>
              <a:ext uri="{FF2B5EF4-FFF2-40B4-BE49-F238E27FC236}">
                <a16:creationId xmlns:a16="http://schemas.microsoft.com/office/drawing/2014/main" id="{E55E36E1-1D3A-42AF-B0B8-15CA4B47CAFA}"/>
              </a:ext>
            </a:extLst>
          </p:cNvPr>
          <p:cNvGraphicFramePr>
            <a:graphicFrameLocks noGrp="1"/>
          </p:cNvGraphicFramePr>
          <p:nvPr>
            <p:extLst>
              <p:ext uri="{D42A27DB-BD31-4B8C-83A1-F6EECF244321}">
                <p14:modId xmlns:p14="http://schemas.microsoft.com/office/powerpoint/2010/main" val="2297459766"/>
              </p:ext>
            </p:extLst>
          </p:nvPr>
        </p:nvGraphicFramePr>
        <p:xfrm>
          <a:off x="268515" y="420913"/>
          <a:ext cx="11654969" cy="6339840"/>
        </p:xfrm>
        <a:graphic>
          <a:graphicData uri="http://schemas.openxmlformats.org/drawingml/2006/table">
            <a:tbl>
              <a:tblPr firstRow="1" bandRow="1">
                <a:tableStyleId>{5C22544A-7EE6-4342-B048-85BDC9FD1C3A}</a:tableStyleId>
              </a:tblPr>
              <a:tblGrid>
                <a:gridCol w="370114">
                  <a:extLst>
                    <a:ext uri="{9D8B030D-6E8A-4147-A177-3AD203B41FA5}">
                      <a16:colId xmlns:a16="http://schemas.microsoft.com/office/drawing/2014/main" val="3713425580"/>
                    </a:ext>
                  </a:extLst>
                </a:gridCol>
                <a:gridCol w="10479314">
                  <a:extLst>
                    <a:ext uri="{9D8B030D-6E8A-4147-A177-3AD203B41FA5}">
                      <a16:colId xmlns:a16="http://schemas.microsoft.com/office/drawing/2014/main" val="2124018063"/>
                    </a:ext>
                  </a:extLst>
                </a:gridCol>
                <a:gridCol w="805541">
                  <a:extLst>
                    <a:ext uri="{9D8B030D-6E8A-4147-A177-3AD203B41FA5}">
                      <a16:colId xmlns:a16="http://schemas.microsoft.com/office/drawing/2014/main" val="650348541"/>
                    </a:ext>
                  </a:extLst>
                </a:gridCol>
              </a:tblGrid>
              <a:tr h="241905">
                <a:tc>
                  <a:txBody>
                    <a:bodyPr/>
                    <a:lstStyle/>
                    <a:p>
                      <a:pPr algn="ctr"/>
                      <a:r>
                        <a:rPr lang="es-AR" sz="1000" dirty="0"/>
                        <a:t>#</a:t>
                      </a:r>
                    </a:p>
                  </a:txBody>
                  <a:tcPr/>
                </a:tc>
                <a:tc>
                  <a:txBody>
                    <a:bodyPr/>
                    <a:lstStyle/>
                    <a:p>
                      <a:pPr algn="ctr"/>
                      <a:r>
                        <a:rPr lang="es-AR" sz="1000" dirty="0"/>
                        <a:t>Enunciado</a:t>
                      </a:r>
                    </a:p>
                  </a:txBody>
                  <a:tcPr/>
                </a:tc>
                <a:tc>
                  <a:txBody>
                    <a:bodyPr/>
                    <a:lstStyle/>
                    <a:p>
                      <a:pPr algn="ctr"/>
                      <a:r>
                        <a:rPr lang="es-AR" sz="1000" dirty="0"/>
                        <a:t>V/F</a:t>
                      </a:r>
                    </a:p>
                  </a:txBody>
                  <a:tcPr/>
                </a:tc>
                <a:extLst>
                  <a:ext uri="{0D108BD9-81ED-4DB2-BD59-A6C34878D82A}">
                    <a16:rowId xmlns:a16="http://schemas.microsoft.com/office/drawing/2014/main" val="3506667451"/>
                  </a:ext>
                </a:extLst>
              </a:tr>
              <a:tr h="241905">
                <a:tc>
                  <a:txBody>
                    <a:bodyPr/>
                    <a:lstStyle/>
                    <a:p>
                      <a:r>
                        <a:rPr lang="es-AR" sz="1000" dirty="0"/>
                        <a:t>1</a:t>
                      </a:r>
                    </a:p>
                  </a:txBody>
                  <a:tcPr/>
                </a:tc>
                <a:tc>
                  <a:txBody>
                    <a:bodyPr/>
                    <a:lstStyle/>
                    <a:p>
                      <a:r>
                        <a:rPr lang="es-AR" sz="1000" dirty="0"/>
                        <a:t>Una abstracción permite ocultar una serie de detalles. Una buena abstracción oculta los detalles adecuados en el momento correcto para que podamos gestionar la complejidad.</a:t>
                      </a:r>
                    </a:p>
                  </a:txBody>
                  <a:tcPr/>
                </a:tc>
                <a:tc>
                  <a:txBody>
                    <a:bodyPr/>
                    <a:lstStyle/>
                    <a:p>
                      <a:endParaRPr lang="es-AR" sz="1000" dirty="0"/>
                    </a:p>
                  </a:txBody>
                  <a:tcPr/>
                </a:tc>
                <a:extLst>
                  <a:ext uri="{0D108BD9-81ED-4DB2-BD59-A6C34878D82A}">
                    <a16:rowId xmlns:a16="http://schemas.microsoft.com/office/drawing/2014/main" val="3014148985"/>
                  </a:ext>
                </a:extLst>
              </a:tr>
              <a:tr h="241905">
                <a:tc>
                  <a:txBody>
                    <a:bodyPr/>
                    <a:lstStyle/>
                    <a:p>
                      <a:r>
                        <a:rPr lang="es-AR" sz="1000" dirty="0"/>
                        <a:t>2</a:t>
                      </a:r>
                    </a:p>
                  </a:txBody>
                  <a:tcPr/>
                </a:tc>
                <a:tc>
                  <a:txBody>
                    <a:bodyPr/>
                    <a:lstStyle/>
                    <a:p>
                      <a:r>
                        <a:rPr lang="es-AR" sz="1000" dirty="0"/>
                        <a:t>La biblioteca de clases estándar de Java es un útil conjunto de clases que cualquiera puede utilizar a la hora de escribir programas Java.</a:t>
                      </a:r>
                    </a:p>
                  </a:txBody>
                  <a:tcPr/>
                </a:tc>
                <a:tc>
                  <a:txBody>
                    <a:bodyPr/>
                    <a:lstStyle/>
                    <a:p>
                      <a:endParaRPr lang="es-AR" sz="1000" dirty="0"/>
                    </a:p>
                  </a:txBody>
                  <a:tcPr/>
                </a:tc>
                <a:extLst>
                  <a:ext uri="{0D108BD9-81ED-4DB2-BD59-A6C34878D82A}">
                    <a16:rowId xmlns:a16="http://schemas.microsoft.com/office/drawing/2014/main" val="2076567113"/>
                  </a:ext>
                </a:extLst>
              </a:tr>
              <a:tr h="241905">
                <a:tc>
                  <a:txBody>
                    <a:bodyPr/>
                    <a:lstStyle/>
                    <a:p>
                      <a:r>
                        <a:rPr lang="es-AR" sz="1000" dirty="0"/>
                        <a:t>3</a:t>
                      </a:r>
                    </a:p>
                  </a:txBody>
                  <a:tcPr/>
                </a:tc>
                <a:tc>
                  <a:txBody>
                    <a:bodyPr/>
                    <a:lstStyle/>
                    <a:p>
                      <a:r>
                        <a:rPr lang="es-AR" sz="1000" dirty="0"/>
                        <a:t>Cada objeto tiene un estado y un conjunto de comportamientos. Los valores de las variables de un objeto definen su estado. Los métodos a los que un objeto responden definen su comportamientos.</a:t>
                      </a:r>
                    </a:p>
                  </a:txBody>
                  <a:tcPr/>
                </a:tc>
                <a:tc>
                  <a:txBody>
                    <a:bodyPr/>
                    <a:lstStyle/>
                    <a:p>
                      <a:endParaRPr lang="es-AR" sz="1000" dirty="0"/>
                    </a:p>
                  </a:txBody>
                  <a:tcPr/>
                </a:tc>
                <a:extLst>
                  <a:ext uri="{0D108BD9-81ED-4DB2-BD59-A6C34878D82A}">
                    <a16:rowId xmlns:a16="http://schemas.microsoft.com/office/drawing/2014/main" val="3467852422"/>
                  </a:ext>
                </a:extLst>
              </a:tr>
              <a:tr h="241905">
                <a:tc>
                  <a:txBody>
                    <a:bodyPr/>
                    <a:lstStyle/>
                    <a:p>
                      <a:r>
                        <a:rPr lang="es-AR" sz="1000" dirty="0"/>
                        <a:t>4</a:t>
                      </a:r>
                    </a:p>
                  </a:txBody>
                  <a:tcPr/>
                </a:tc>
                <a:tc>
                  <a:txBody>
                    <a:bodyPr/>
                    <a:lstStyle/>
                    <a:p>
                      <a:r>
                        <a:rPr lang="es-AR" sz="1000" dirty="0"/>
                        <a:t>El ámbito de una variable, que determina dónde se puede hacer referencia a la misma, depende del lugar en la que se la declare.</a:t>
                      </a:r>
                    </a:p>
                  </a:txBody>
                  <a:tcPr/>
                </a:tc>
                <a:tc>
                  <a:txBody>
                    <a:bodyPr/>
                    <a:lstStyle/>
                    <a:p>
                      <a:endParaRPr lang="es-AR" sz="1000" dirty="0"/>
                    </a:p>
                  </a:txBody>
                  <a:tcPr/>
                </a:tc>
                <a:extLst>
                  <a:ext uri="{0D108BD9-81ED-4DB2-BD59-A6C34878D82A}">
                    <a16:rowId xmlns:a16="http://schemas.microsoft.com/office/drawing/2014/main" val="2593537646"/>
                  </a:ext>
                </a:extLst>
              </a:tr>
              <a:tr h="241905">
                <a:tc>
                  <a:txBody>
                    <a:bodyPr/>
                    <a:lstStyle/>
                    <a:p>
                      <a:r>
                        <a:rPr lang="es-AR" sz="1000" dirty="0"/>
                        <a:t>5</a:t>
                      </a:r>
                    </a:p>
                  </a:txBody>
                  <a:tcPr/>
                </a:tc>
                <a:tc>
                  <a:txBody>
                    <a:bodyPr/>
                    <a:lstStyle/>
                    <a:p>
                      <a:r>
                        <a:rPr lang="es-AR" sz="1000" dirty="0"/>
                        <a:t>Las variables de instancia deben declararse con visibilidad privada para promover el encapsulamiento.</a:t>
                      </a:r>
                    </a:p>
                  </a:txBody>
                  <a:tcPr/>
                </a:tc>
                <a:tc>
                  <a:txBody>
                    <a:bodyPr/>
                    <a:lstStyle/>
                    <a:p>
                      <a:endParaRPr lang="es-AR" sz="1000" dirty="0"/>
                    </a:p>
                  </a:txBody>
                  <a:tcPr/>
                </a:tc>
                <a:extLst>
                  <a:ext uri="{0D108BD9-81ED-4DB2-BD59-A6C34878D82A}">
                    <a16:rowId xmlns:a16="http://schemas.microsoft.com/office/drawing/2014/main" val="1193970180"/>
                  </a:ext>
                </a:extLst>
              </a:tr>
              <a:tr h="241905">
                <a:tc>
                  <a:txBody>
                    <a:bodyPr/>
                    <a:lstStyle/>
                    <a:p>
                      <a:r>
                        <a:rPr lang="es-AR" sz="1000" dirty="0"/>
                        <a:t>6</a:t>
                      </a:r>
                    </a:p>
                  </a:txBody>
                  <a:tcPr/>
                </a:tc>
                <a:tc>
                  <a:txBody>
                    <a:bodyPr/>
                    <a:lstStyle/>
                    <a:p>
                      <a:r>
                        <a:rPr lang="es-AR" sz="1000" dirty="0"/>
                        <a:t>Un constructor no puede tener ningún tipo de retorno, ni siquiera </a:t>
                      </a:r>
                      <a:r>
                        <a:rPr lang="es-AR" sz="1000" dirty="0" err="1"/>
                        <a:t>void</a:t>
                      </a:r>
                      <a:r>
                        <a:rPr lang="es-AR" sz="1000" dirty="0"/>
                        <a:t>.</a:t>
                      </a:r>
                    </a:p>
                  </a:txBody>
                  <a:tcPr/>
                </a:tc>
                <a:tc>
                  <a:txBody>
                    <a:bodyPr/>
                    <a:lstStyle/>
                    <a:p>
                      <a:endParaRPr lang="es-AR" sz="1000" dirty="0"/>
                    </a:p>
                  </a:txBody>
                  <a:tcPr/>
                </a:tc>
                <a:extLst>
                  <a:ext uri="{0D108BD9-81ED-4DB2-BD59-A6C34878D82A}">
                    <a16:rowId xmlns:a16="http://schemas.microsoft.com/office/drawing/2014/main" val="4204097797"/>
                  </a:ext>
                </a:extLst>
              </a:tr>
              <a:tr h="241905">
                <a:tc>
                  <a:txBody>
                    <a:bodyPr/>
                    <a:lstStyle/>
                    <a:p>
                      <a:r>
                        <a:rPr lang="es-AR" sz="1000" dirty="0"/>
                        <a:t>7</a:t>
                      </a:r>
                    </a:p>
                  </a:txBody>
                  <a:tcPr/>
                </a:tc>
                <a:tc>
                  <a:txBody>
                    <a:bodyPr/>
                    <a:lstStyle/>
                    <a:p>
                      <a:r>
                        <a:rPr lang="es-AR" sz="1000" dirty="0"/>
                        <a:t>Una variable de referencia a un objeto almacena la dirección de un objeto.</a:t>
                      </a:r>
                    </a:p>
                  </a:txBody>
                  <a:tcPr/>
                </a:tc>
                <a:tc>
                  <a:txBody>
                    <a:bodyPr/>
                    <a:lstStyle/>
                    <a:p>
                      <a:endParaRPr lang="es-AR" sz="1000" dirty="0"/>
                    </a:p>
                  </a:txBody>
                  <a:tcPr/>
                </a:tc>
                <a:extLst>
                  <a:ext uri="{0D108BD9-81ED-4DB2-BD59-A6C34878D82A}">
                    <a16:rowId xmlns:a16="http://schemas.microsoft.com/office/drawing/2014/main" val="2924831997"/>
                  </a:ext>
                </a:extLst>
              </a:tr>
              <a:tr h="241905">
                <a:tc>
                  <a:txBody>
                    <a:bodyPr/>
                    <a:lstStyle/>
                    <a:p>
                      <a:r>
                        <a:rPr lang="es-AR" sz="1000" dirty="0"/>
                        <a:t>8</a:t>
                      </a:r>
                    </a:p>
                  </a:txBody>
                  <a:tcPr/>
                </a:tc>
                <a:tc>
                  <a:txBody>
                    <a:bodyPr/>
                    <a:lstStyle/>
                    <a:p>
                      <a:r>
                        <a:rPr lang="es-AR" sz="1000" dirty="0"/>
                        <a:t>La referencia </a:t>
                      </a:r>
                      <a:r>
                        <a:rPr lang="es-AR" sz="1000" dirty="0" err="1"/>
                        <a:t>this</a:t>
                      </a:r>
                      <a:r>
                        <a:rPr lang="es-AR" sz="1000" dirty="0"/>
                        <a:t> siempre apunta al objeto que se está ejecutando actualmente.</a:t>
                      </a:r>
                    </a:p>
                  </a:txBody>
                  <a:tcPr/>
                </a:tc>
                <a:tc>
                  <a:txBody>
                    <a:bodyPr/>
                    <a:lstStyle/>
                    <a:p>
                      <a:endParaRPr lang="es-AR" sz="1000" dirty="0"/>
                    </a:p>
                  </a:txBody>
                  <a:tcPr/>
                </a:tc>
                <a:extLst>
                  <a:ext uri="{0D108BD9-81ED-4DB2-BD59-A6C34878D82A}">
                    <a16:rowId xmlns:a16="http://schemas.microsoft.com/office/drawing/2014/main" val="1565647887"/>
                  </a:ext>
                </a:extLst>
              </a:tr>
              <a:tr h="241905">
                <a:tc>
                  <a:txBody>
                    <a:bodyPr/>
                    <a:lstStyle/>
                    <a:p>
                      <a:r>
                        <a:rPr lang="es-AR" sz="1000" dirty="0"/>
                        <a:t>9</a:t>
                      </a:r>
                    </a:p>
                  </a:txBody>
                  <a:tcPr/>
                </a:tc>
                <a:tc>
                  <a:txBody>
                    <a:bodyPr/>
                    <a:lstStyle/>
                    <a:p>
                      <a:r>
                        <a:rPr lang="es-AR" sz="1000" dirty="0"/>
                        <a:t>El operador == compara las referencias a objetos para ver si son iguales, devolviendo un valor verdadero si las referencias son alias una de otra.</a:t>
                      </a:r>
                    </a:p>
                  </a:txBody>
                  <a:tcPr/>
                </a:tc>
                <a:tc>
                  <a:txBody>
                    <a:bodyPr/>
                    <a:lstStyle/>
                    <a:p>
                      <a:endParaRPr lang="es-AR" sz="1000" dirty="0"/>
                    </a:p>
                  </a:txBody>
                  <a:tcPr/>
                </a:tc>
                <a:extLst>
                  <a:ext uri="{0D108BD9-81ED-4DB2-BD59-A6C34878D82A}">
                    <a16:rowId xmlns:a16="http://schemas.microsoft.com/office/drawing/2014/main" val="3800964169"/>
                  </a:ext>
                </a:extLst>
              </a:tr>
              <a:tr h="241905">
                <a:tc>
                  <a:txBody>
                    <a:bodyPr/>
                    <a:lstStyle/>
                    <a:p>
                      <a:r>
                        <a:rPr lang="es-AR" sz="1000" dirty="0"/>
                        <a:t>10</a:t>
                      </a:r>
                    </a:p>
                  </a:txBody>
                  <a:tcPr/>
                </a:tc>
                <a:tc>
                  <a:txBody>
                    <a:bodyPr/>
                    <a:lstStyle/>
                    <a:p>
                      <a:r>
                        <a:rPr lang="es-AR" sz="1000" dirty="0"/>
                        <a:t>Si no hay ninguna referencia a un determinado objeto, el programa no podrá utilizarlo. Java se encarga de depurar automáticamente la memoria, liberando periódicamente el espacio de memoria.</a:t>
                      </a:r>
                    </a:p>
                  </a:txBody>
                  <a:tcPr/>
                </a:tc>
                <a:tc>
                  <a:txBody>
                    <a:bodyPr/>
                    <a:lstStyle/>
                    <a:p>
                      <a:endParaRPr lang="es-AR" sz="1000" dirty="0"/>
                    </a:p>
                  </a:txBody>
                  <a:tcPr/>
                </a:tc>
                <a:extLst>
                  <a:ext uri="{0D108BD9-81ED-4DB2-BD59-A6C34878D82A}">
                    <a16:rowId xmlns:a16="http://schemas.microsoft.com/office/drawing/2014/main" val="932847067"/>
                  </a:ext>
                </a:extLst>
              </a:tr>
              <a:tr h="241905">
                <a:tc>
                  <a:txBody>
                    <a:bodyPr/>
                    <a:lstStyle/>
                    <a:p>
                      <a:r>
                        <a:rPr lang="es-AR" sz="1000" dirty="0"/>
                        <a:t>11</a:t>
                      </a:r>
                    </a:p>
                  </a:txBody>
                  <a:tcPr/>
                </a:tc>
                <a:tc>
                  <a:txBody>
                    <a:bodyPr/>
                    <a:lstStyle/>
                    <a:p>
                      <a:r>
                        <a:rPr lang="es-AR" sz="1000" dirty="0"/>
                        <a:t>Una variable estática es compartida entre todas las instancias de una clase.</a:t>
                      </a:r>
                    </a:p>
                  </a:txBody>
                  <a:tcPr/>
                </a:tc>
                <a:tc>
                  <a:txBody>
                    <a:bodyPr/>
                    <a:lstStyle/>
                    <a:p>
                      <a:endParaRPr lang="es-AR" sz="1000" dirty="0"/>
                    </a:p>
                  </a:txBody>
                  <a:tcPr/>
                </a:tc>
                <a:extLst>
                  <a:ext uri="{0D108BD9-81ED-4DB2-BD59-A6C34878D82A}">
                    <a16:rowId xmlns:a16="http://schemas.microsoft.com/office/drawing/2014/main" val="2771269597"/>
                  </a:ext>
                </a:extLst>
              </a:tr>
              <a:tr h="241905">
                <a:tc>
                  <a:txBody>
                    <a:bodyPr/>
                    <a:lstStyle/>
                    <a:p>
                      <a:r>
                        <a:rPr lang="es-AR" sz="1000" dirty="0"/>
                        <a:t>12</a:t>
                      </a:r>
                    </a:p>
                  </a:txBody>
                  <a:tcPr/>
                </a:tc>
                <a:tc>
                  <a:txBody>
                    <a:bodyPr/>
                    <a:lstStyle/>
                    <a:p>
                      <a:r>
                        <a:rPr lang="es-AR" sz="1000" dirty="0"/>
                        <a:t>Una clase </a:t>
                      </a:r>
                      <a:r>
                        <a:rPr lang="es-AR" sz="1000" dirty="0" err="1"/>
                        <a:t>wrapper</a:t>
                      </a:r>
                      <a:r>
                        <a:rPr lang="es-AR" sz="1000" dirty="0"/>
                        <a:t> o envoltorio representa un valor primitivo de modo que se le pueda tratar como si fuera un objeto.</a:t>
                      </a:r>
                    </a:p>
                  </a:txBody>
                  <a:tcPr/>
                </a:tc>
                <a:tc>
                  <a:txBody>
                    <a:bodyPr/>
                    <a:lstStyle/>
                    <a:p>
                      <a:endParaRPr lang="es-AR" sz="1000" dirty="0"/>
                    </a:p>
                  </a:txBody>
                  <a:tcPr/>
                </a:tc>
                <a:extLst>
                  <a:ext uri="{0D108BD9-81ED-4DB2-BD59-A6C34878D82A}">
                    <a16:rowId xmlns:a16="http://schemas.microsoft.com/office/drawing/2014/main" val="564942841"/>
                  </a:ext>
                </a:extLst>
              </a:tr>
              <a:tr h="241905">
                <a:tc>
                  <a:txBody>
                    <a:bodyPr/>
                    <a:lstStyle/>
                    <a:p>
                      <a:r>
                        <a:rPr lang="es-AR" sz="1000" dirty="0"/>
                        <a:t>13</a:t>
                      </a:r>
                    </a:p>
                  </a:txBody>
                  <a:tcPr/>
                </a:tc>
                <a:tc>
                  <a:txBody>
                    <a:bodyPr/>
                    <a:lstStyle/>
                    <a:p>
                      <a:r>
                        <a:rPr lang="es-AR" sz="1000" dirty="0"/>
                        <a:t>Una clase implementa una interface, que define formalmente un conjunto de métodos utilizados para interactuar con los objetos de esa clase.</a:t>
                      </a:r>
                    </a:p>
                  </a:txBody>
                  <a:tcPr/>
                </a:tc>
                <a:tc>
                  <a:txBody>
                    <a:bodyPr/>
                    <a:lstStyle/>
                    <a:p>
                      <a:endParaRPr lang="es-AR" sz="1000" dirty="0"/>
                    </a:p>
                  </a:txBody>
                  <a:tcPr/>
                </a:tc>
                <a:extLst>
                  <a:ext uri="{0D108BD9-81ED-4DB2-BD59-A6C34878D82A}">
                    <a16:rowId xmlns:a16="http://schemas.microsoft.com/office/drawing/2014/main" val="3848339299"/>
                  </a:ext>
                </a:extLst>
              </a:tr>
              <a:tr h="241905">
                <a:tc>
                  <a:txBody>
                    <a:bodyPr/>
                    <a:lstStyle/>
                    <a:p>
                      <a:r>
                        <a:rPr lang="es-AR" sz="1000" dirty="0"/>
                        <a:t>14</a:t>
                      </a:r>
                    </a:p>
                  </a:txBody>
                  <a:tcPr/>
                </a:tc>
                <a:tc>
                  <a:txBody>
                    <a:bodyPr/>
                    <a:lstStyle/>
                    <a:p>
                      <a:r>
                        <a:rPr lang="es-AR" sz="1000" dirty="0"/>
                        <a:t>Uno de los propósitos de la herencia consiste en reutilizar el software existente.</a:t>
                      </a:r>
                    </a:p>
                  </a:txBody>
                  <a:tcPr/>
                </a:tc>
                <a:tc>
                  <a:txBody>
                    <a:bodyPr/>
                    <a:lstStyle/>
                    <a:p>
                      <a:endParaRPr lang="es-AR" sz="1000" dirty="0"/>
                    </a:p>
                  </a:txBody>
                  <a:tcPr/>
                </a:tc>
                <a:extLst>
                  <a:ext uri="{0D108BD9-81ED-4DB2-BD59-A6C34878D82A}">
                    <a16:rowId xmlns:a16="http://schemas.microsoft.com/office/drawing/2014/main" val="642936862"/>
                  </a:ext>
                </a:extLst>
              </a:tr>
              <a:tr h="241905">
                <a:tc>
                  <a:txBody>
                    <a:bodyPr/>
                    <a:lstStyle/>
                    <a:p>
                      <a:r>
                        <a:rPr lang="es-AR" sz="1000" dirty="0"/>
                        <a:t>15</a:t>
                      </a:r>
                    </a:p>
                  </a:txBody>
                  <a:tcPr/>
                </a:tc>
                <a:tc>
                  <a:txBody>
                    <a:bodyPr/>
                    <a:lstStyle/>
                    <a:p>
                      <a:r>
                        <a:rPr lang="es-AR" sz="1000" dirty="0"/>
                        <a:t>La herencia crea una relación de tipo es-un entre todas las clases padres e hijas.</a:t>
                      </a:r>
                    </a:p>
                  </a:txBody>
                  <a:tcPr/>
                </a:tc>
                <a:tc>
                  <a:txBody>
                    <a:bodyPr/>
                    <a:lstStyle/>
                    <a:p>
                      <a:endParaRPr lang="es-AR" sz="1000" dirty="0"/>
                    </a:p>
                  </a:txBody>
                  <a:tcPr/>
                </a:tc>
                <a:extLst>
                  <a:ext uri="{0D108BD9-81ED-4DB2-BD59-A6C34878D82A}">
                    <a16:rowId xmlns:a16="http://schemas.microsoft.com/office/drawing/2014/main" val="3373313979"/>
                  </a:ext>
                </a:extLst>
              </a:tr>
              <a:tr h="241905">
                <a:tc>
                  <a:txBody>
                    <a:bodyPr/>
                    <a:lstStyle/>
                    <a:p>
                      <a:r>
                        <a:rPr lang="es-AR" sz="1000" dirty="0"/>
                        <a:t>16</a:t>
                      </a:r>
                    </a:p>
                  </a:txBody>
                  <a:tcPr/>
                </a:tc>
                <a:tc>
                  <a:txBody>
                    <a:bodyPr/>
                    <a:lstStyle/>
                    <a:p>
                      <a:r>
                        <a:rPr lang="es-AR" sz="1000" dirty="0"/>
                        <a:t>Podemos invocar el constructor de una clase padre utilizando la referencia super.</a:t>
                      </a:r>
                    </a:p>
                  </a:txBody>
                  <a:tcPr/>
                </a:tc>
                <a:tc>
                  <a:txBody>
                    <a:bodyPr/>
                    <a:lstStyle/>
                    <a:p>
                      <a:endParaRPr lang="es-AR" sz="1000" dirty="0"/>
                    </a:p>
                  </a:txBody>
                  <a:tcPr/>
                </a:tc>
                <a:extLst>
                  <a:ext uri="{0D108BD9-81ED-4DB2-BD59-A6C34878D82A}">
                    <a16:rowId xmlns:a16="http://schemas.microsoft.com/office/drawing/2014/main" val="3715209084"/>
                  </a:ext>
                </a:extLst>
              </a:tr>
              <a:tr h="241905">
                <a:tc>
                  <a:txBody>
                    <a:bodyPr/>
                    <a:lstStyle/>
                    <a:p>
                      <a:r>
                        <a:rPr lang="es-AR" sz="1000" dirty="0"/>
                        <a:t>17</a:t>
                      </a:r>
                    </a:p>
                  </a:txBody>
                  <a:tcPr/>
                </a:tc>
                <a:tc>
                  <a:txBody>
                    <a:bodyPr/>
                    <a:lstStyle/>
                    <a:p>
                      <a:r>
                        <a:rPr lang="es-AR" sz="1000" dirty="0"/>
                        <a:t>La hija de una clase puede ser el padre de una o mas clases adicionales, creándose así una jerarquía de clases.</a:t>
                      </a:r>
                    </a:p>
                  </a:txBody>
                  <a:tcPr/>
                </a:tc>
                <a:tc>
                  <a:txBody>
                    <a:bodyPr/>
                    <a:lstStyle/>
                    <a:p>
                      <a:endParaRPr lang="es-AR" sz="1000" dirty="0"/>
                    </a:p>
                  </a:txBody>
                  <a:tcPr/>
                </a:tc>
                <a:extLst>
                  <a:ext uri="{0D108BD9-81ED-4DB2-BD59-A6C34878D82A}">
                    <a16:rowId xmlns:a16="http://schemas.microsoft.com/office/drawing/2014/main" val="2545670674"/>
                  </a:ext>
                </a:extLst>
              </a:tr>
              <a:tr h="241905">
                <a:tc>
                  <a:txBody>
                    <a:bodyPr/>
                    <a:lstStyle/>
                    <a:p>
                      <a:r>
                        <a:rPr lang="es-AR" sz="1000" dirty="0"/>
                        <a:t>18</a:t>
                      </a:r>
                    </a:p>
                  </a:txBody>
                  <a:tcPr/>
                </a:tc>
                <a:tc>
                  <a:txBody>
                    <a:bodyPr/>
                    <a:lstStyle/>
                    <a:p>
                      <a:r>
                        <a:rPr lang="es-AR" sz="1000" dirty="0"/>
                        <a:t>Todas las clases Java se derivan, directa o indirectamente, de la clase Object.</a:t>
                      </a:r>
                    </a:p>
                  </a:txBody>
                  <a:tcPr/>
                </a:tc>
                <a:tc>
                  <a:txBody>
                    <a:bodyPr/>
                    <a:lstStyle/>
                    <a:p>
                      <a:endParaRPr lang="es-AR" sz="1000" dirty="0"/>
                    </a:p>
                  </a:txBody>
                  <a:tcPr/>
                </a:tc>
                <a:extLst>
                  <a:ext uri="{0D108BD9-81ED-4DB2-BD59-A6C34878D82A}">
                    <a16:rowId xmlns:a16="http://schemas.microsoft.com/office/drawing/2014/main" val="4039856458"/>
                  </a:ext>
                </a:extLst>
              </a:tr>
              <a:tr h="241905">
                <a:tc>
                  <a:txBody>
                    <a:bodyPr/>
                    <a:lstStyle/>
                    <a:p>
                      <a:r>
                        <a:rPr lang="es-AR" sz="1000" dirty="0"/>
                        <a:t>19</a:t>
                      </a:r>
                    </a:p>
                  </a:txBody>
                  <a:tcPr/>
                </a:tc>
                <a:tc>
                  <a:txBody>
                    <a:bodyPr/>
                    <a:lstStyle/>
                    <a:p>
                      <a:r>
                        <a:rPr lang="es-AR" sz="1000" dirty="0"/>
                        <a:t>Una clase abstracta no puede ser instanciada. Representa un concepto sobre el que otra clases pueden construir sus definiciones.</a:t>
                      </a:r>
                    </a:p>
                  </a:txBody>
                  <a:tcPr/>
                </a:tc>
                <a:tc>
                  <a:txBody>
                    <a:bodyPr/>
                    <a:lstStyle/>
                    <a:p>
                      <a:endParaRPr lang="es-AR" sz="1000" dirty="0"/>
                    </a:p>
                  </a:txBody>
                  <a:tcPr/>
                </a:tc>
                <a:extLst>
                  <a:ext uri="{0D108BD9-81ED-4DB2-BD59-A6C34878D82A}">
                    <a16:rowId xmlns:a16="http://schemas.microsoft.com/office/drawing/2014/main" val="1204285881"/>
                  </a:ext>
                </a:extLst>
              </a:tr>
              <a:tr h="241905">
                <a:tc>
                  <a:txBody>
                    <a:bodyPr/>
                    <a:lstStyle/>
                    <a:p>
                      <a:r>
                        <a:rPr lang="es-AR" sz="1000" dirty="0"/>
                        <a:t>20</a:t>
                      </a:r>
                    </a:p>
                  </a:txBody>
                  <a:tcPr/>
                </a:tc>
                <a:tc>
                  <a:txBody>
                    <a:bodyPr/>
                    <a:lstStyle/>
                    <a:p>
                      <a:r>
                        <a:rPr lang="es-AR" sz="1000" dirty="0"/>
                        <a:t>Podemos aplicar el mecanismo de herencia a las interfaces, de modo que puede derivarse una interface a partir de otra interface ya definida.</a:t>
                      </a:r>
                    </a:p>
                  </a:txBody>
                  <a:tcPr/>
                </a:tc>
                <a:tc>
                  <a:txBody>
                    <a:bodyPr/>
                    <a:lstStyle/>
                    <a:p>
                      <a:endParaRPr lang="es-AR" sz="1000" dirty="0"/>
                    </a:p>
                  </a:txBody>
                  <a:tcPr/>
                </a:tc>
                <a:extLst>
                  <a:ext uri="{0D108BD9-81ED-4DB2-BD59-A6C34878D82A}">
                    <a16:rowId xmlns:a16="http://schemas.microsoft.com/office/drawing/2014/main" val="2070514906"/>
                  </a:ext>
                </a:extLst>
              </a:tr>
              <a:tr h="241905">
                <a:tc>
                  <a:txBody>
                    <a:bodyPr/>
                    <a:lstStyle/>
                    <a:p>
                      <a:r>
                        <a:rPr lang="es-AR" sz="1000" dirty="0"/>
                        <a:t>21</a:t>
                      </a:r>
                    </a:p>
                  </a:txBody>
                  <a:tcPr/>
                </a:tc>
                <a:tc>
                  <a:txBody>
                    <a:bodyPr/>
                    <a:lstStyle/>
                    <a:p>
                      <a:r>
                        <a:rPr lang="es-AR" sz="1000" dirty="0"/>
                        <a:t>Una variable de referencia puede apuntar a cualquier objeto creado a partir de cualquier clase que esté relacionada con esa variable por una relación de herencia.</a:t>
                      </a:r>
                    </a:p>
                  </a:txBody>
                  <a:tcPr/>
                </a:tc>
                <a:tc>
                  <a:txBody>
                    <a:bodyPr/>
                    <a:lstStyle/>
                    <a:p>
                      <a:endParaRPr lang="es-AR" sz="1000" dirty="0"/>
                    </a:p>
                  </a:txBody>
                  <a:tcPr/>
                </a:tc>
                <a:extLst>
                  <a:ext uri="{0D108BD9-81ED-4DB2-BD59-A6C34878D82A}">
                    <a16:rowId xmlns:a16="http://schemas.microsoft.com/office/drawing/2014/main" val="4073208238"/>
                  </a:ext>
                </a:extLst>
              </a:tr>
              <a:tr h="241905">
                <a:tc>
                  <a:txBody>
                    <a:bodyPr/>
                    <a:lstStyle/>
                    <a:p>
                      <a:r>
                        <a:rPr lang="es-AR" sz="1000" dirty="0"/>
                        <a:t>22</a:t>
                      </a:r>
                    </a:p>
                  </a:txBody>
                  <a:tcPr/>
                </a:tc>
                <a:tc>
                  <a:txBody>
                    <a:bodyPr/>
                    <a:lstStyle/>
                    <a:p>
                      <a:r>
                        <a:rPr lang="es-AR" sz="1000" dirty="0"/>
                        <a:t>Podemos usar un nombre de una interface para declarar una variable de referencia a un objeto.</a:t>
                      </a:r>
                    </a:p>
                  </a:txBody>
                  <a:tcPr/>
                </a:tc>
                <a:tc>
                  <a:txBody>
                    <a:bodyPr/>
                    <a:lstStyle/>
                    <a:p>
                      <a:endParaRPr lang="es-AR" sz="1000" dirty="0"/>
                    </a:p>
                  </a:txBody>
                  <a:tcPr/>
                </a:tc>
                <a:extLst>
                  <a:ext uri="{0D108BD9-81ED-4DB2-BD59-A6C34878D82A}">
                    <a16:rowId xmlns:a16="http://schemas.microsoft.com/office/drawing/2014/main" val="828070400"/>
                  </a:ext>
                </a:extLst>
              </a:tr>
              <a:tr h="241905">
                <a:tc>
                  <a:txBody>
                    <a:bodyPr/>
                    <a:lstStyle/>
                    <a:p>
                      <a:r>
                        <a:rPr lang="es-AR" sz="1000" dirty="0"/>
                        <a:t>23</a:t>
                      </a:r>
                    </a:p>
                  </a:txBody>
                  <a:tcPr/>
                </a:tc>
                <a:tc>
                  <a:txBody>
                    <a:bodyPr/>
                    <a:lstStyle/>
                    <a:p>
                      <a:r>
                        <a:rPr lang="es-AR" sz="1000" dirty="0"/>
                        <a:t>Los errores y las excepciones representan situaciones de procesamiento inusuales o no válidas.</a:t>
                      </a:r>
                    </a:p>
                  </a:txBody>
                  <a:tcPr/>
                </a:tc>
                <a:tc>
                  <a:txBody>
                    <a:bodyPr/>
                    <a:lstStyle/>
                    <a:p>
                      <a:endParaRPr lang="es-AR" sz="1000" dirty="0"/>
                    </a:p>
                  </a:txBody>
                  <a:tcPr/>
                </a:tc>
                <a:extLst>
                  <a:ext uri="{0D108BD9-81ED-4DB2-BD59-A6C34878D82A}">
                    <a16:rowId xmlns:a16="http://schemas.microsoft.com/office/drawing/2014/main" val="633681275"/>
                  </a:ext>
                </a:extLst>
              </a:tr>
              <a:tr h="241905">
                <a:tc>
                  <a:txBody>
                    <a:bodyPr/>
                    <a:lstStyle/>
                    <a:p>
                      <a:r>
                        <a:rPr lang="es-AR" sz="1000" dirty="0"/>
                        <a:t>24</a:t>
                      </a:r>
                    </a:p>
                  </a:txBody>
                  <a:tcPr/>
                </a:tc>
                <a:tc>
                  <a:txBody>
                    <a:bodyPr/>
                    <a:lstStyle/>
                    <a:p>
                      <a:r>
                        <a:rPr lang="es-AR" sz="1000" dirty="0"/>
                        <a:t>Cada clausula catch de una instrucción try se encarga de tratar un tipo concreto de excepción que puede ser generada dentro del bloque try.</a:t>
                      </a:r>
                    </a:p>
                  </a:txBody>
                  <a:tcPr/>
                </a:tc>
                <a:tc>
                  <a:txBody>
                    <a:bodyPr/>
                    <a:lstStyle/>
                    <a:p>
                      <a:endParaRPr lang="es-AR" sz="1000" dirty="0"/>
                    </a:p>
                  </a:txBody>
                  <a:tcPr/>
                </a:tc>
                <a:extLst>
                  <a:ext uri="{0D108BD9-81ED-4DB2-BD59-A6C34878D82A}">
                    <a16:rowId xmlns:a16="http://schemas.microsoft.com/office/drawing/2014/main" val="638312575"/>
                  </a:ext>
                </a:extLst>
              </a:tr>
              <a:tr h="241905">
                <a:tc>
                  <a:txBody>
                    <a:bodyPr/>
                    <a:lstStyle/>
                    <a:p>
                      <a:r>
                        <a:rPr lang="es-AR" sz="1000" dirty="0"/>
                        <a:t>25</a:t>
                      </a:r>
                    </a:p>
                  </a:txBody>
                  <a:tcPr/>
                </a:tc>
                <a:tc>
                  <a:txBody>
                    <a:bodyPr/>
                    <a:lstStyle/>
                    <a:p>
                      <a:r>
                        <a:rPr lang="es-AR" sz="1000" dirty="0"/>
                        <a:t>El programador debe considerar cuidadosamente cómo hay que tratar las excepciones, si es que hay que tratarlas, y en qué nivel hacerlo.</a:t>
                      </a:r>
                    </a:p>
                  </a:txBody>
                  <a:tcPr/>
                </a:tc>
                <a:tc>
                  <a:txBody>
                    <a:bodyPr/>
                    <a:lstStyle/>
                    <a:p>
                      <a:endParaRPr lang="es-AR" sz="1000" dirty="0"/>
                    </a:p>
                  </a:txBody>
                  <a:tcPr/>
                </a:tc>
                <a:extLst>
                  <a:ext uri="{0D108BD9-81ED-4DB2-BD59-A6C34878D82A}">
                    <a16:rowId xmlns:a16="http://schemas.microsoft.com/office/drawing/2014/main" val="2687819271"/>
                  </a:ext>
                </a:extLst>
              </a:tr>
            </a:tbl>
          </a:graphicData>
        </a:graphic>
      </p:graphicFrame>
    </p:spTree>
    <p:extLst>
      <p:ext uri="{BB962C8B-B14F-4D97-AF65-F5344CB8AC3E}">
        <p14:creationId xmlns:p14="http://schemas.microsoft.com/office/powerpoint/2010/main" val="265927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2"/>
          <p:cNvSpPr txBox="1">
            <a:spLocks/>
          </p:cNvSpPr>
          <p:nvPr/>
        </p:nvSpPr>
        <p:spPr bwMode="auto">
          <a:xfrm>
            <a:off x="268514" y="91440"/>
            <a:ext cx="11654969" cy="256903"/>
          </a:xfrm>
          <a:prstGeom prst="rect">
            <a:avLst/>
          </a:prstGeom>
          <a:noFill/>
          <a:ln>
            <a:noFill/>
          </a:ln>
          <a:effectLst/>
          <a:extLst/>
        </p:spPr>
        <p:txBody>
          <a:bodyPr lIns="91427" tIns="45713" rIns="91427" bIns="45713"/>
          <a:lstStyle>
            <a:lvl1pPr marL="342900" indent="-342900" algn="l" rtl="0" eaLnBrk="0" fontAlgn="base" hangingPunct="0">
              <a:spcBef>
                <a:spcPct val="20000"/>
              </a:spcBef>
              <a:spcAft>
                <a:spcPct val="0"/>
              </a:spcAft>
              <a:buClr>
                <a:srgbClr val="FFD7B2"/>
              </a:buClr>
              <a:buFont typeface="Wingdings" panose="05000000000000000000" pitchFamily="2" charset="2"/>
              <a:buBlip>
                <a:blip r:embed="rId2"/>
              </a:buBli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D7B2"/>
              </a:buClr>
              <a:buFont typeface="Wingdings" panose="05000000000000000000" pitchFamily="2" charset="2"/>
              <a:buBlip>
                <a:blip r:embed="rId2"/>
              </a:buBlip>
              <a:defRPr sz="2400">
                <a:solidFill>
                  <a:schemeClr val="tx1"/>
                </a:solidFill>
                <a:latin typeface="+mn-lt"/>
              </a:defRPr>
            </a:lvl2pPr>
            <a:lvl3pPr marL="1143000" indent="-228600" algn="l" rtl="0" eaLnBrk="0" fontAlgn="base" hangingPunct="0">
              <a:spcBef>
                <a:spcPct val="20000"/>
              </a:spcBef>
              <a:spcAft>
                <a:spcPct val="0"/>
              </a:spcAft>
              <a:buClr>
                <a:srgbClr val="FFD7B2"/>
              </a:buClr>
              <a:buFont typeface="Wingdings" panose="05000000000000000000" pitchFamily="2" charset="2"/>
              <a:buBlip>
                <a:blip r:embed="rId2"/>
              </a:buBlip>
              <a:defRPr sz="2000">
                <a:solidFill>
                  <a:schemeClr val="tx1"/>
                </a:solidFill>
                <a:latin typeface="+mn-lt"/>
              </a:defRPr>
            </a:lvl3pPr>
            <a:lvl4pPr marL="1600200" indent="-228600" algn="l" rtl="0" eaLnBrk="0" fontAlgn="base" hangingPunct="0">
              <a:spcBef>
                <a:spcPct val="20000"/>
              </a:spcBef>
              <a:spcAft>
                <a:spcPct val="0"/>
              </a:spcAft>
              <a:buClr>
                <a:srgbClr val="FFD7B2"/>
              </a:buClr>
              <a:buFont typeface="Wingdings" panose="05000000000000000000" pitchFamily="2" charset="2"/>
              <a:buBlip>
                <a:blip r:embed="rId2"/>
              </a:buBlip>
              <a:defRPr>
                <a:solidFill>
                  <a:schemeClr val="tx1"/>
                </a:solidFill>
                <a:latin typeface="+mn-lt"/>
              </a:defRPr>
            </a:lvl4pPr>
            <a:lvl5pPr marL="2057400" indent="-228600" algn="l" rtl="0" eaLnBrk="0" fontAlgn="base" hangingPunct="0">
              <a:spcBef>
                <a:spcPct val="20000"/>
              </a:spcBef>
              <a:spcAft>
                <a:spcPct val="0"/>
              </a:spcAft>
              <a:buClr>
                <a:srgbClr val="FFD7B2"/>
              </a:buClr>
              <a:buFont typeface="Wingdings" panose="05000000000000000000" pitchFamily="2" charset="2"/>
              <a:buBlip>
                <a:blip r:embed="rId2"/>
              </a:buBlip>
              <a:defRPr>
                <a:solidFill>
                  <a:schemeClr val="tx1"/>
                </a:solidFill>
                <a:latin typeface="+mn-lt"/>
              </a:defRPr>
            </a:lvl5pPr>
            <a:lvl6pPr marL="25146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6pPr>
            <a:lvl7pPr marL="29718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7pPr>
            <a:lvl8pPr marL="34290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8pPr>
            <a:lvl9pPr marL="3886200" indent="-228600" algn="l" rtl="0" fontAlgn="base">
              <a:spcBef>
                <a:spcPct val="20000"/>
              </a:spcBef>
              <a:spcAft>
                <a:spcPct val="0"/>
              </a:spcAft>
              <a:buClr>
                <a:srgbClr val="FFD7B2"/>
              </a:buClr>
              <a:buFont typeface="Wingdings" pitchFamily="2" charset="2"/>
              <a:buBlip>
                <a:blip r:embed="rId2"/>
              </a:buBlip>
              <a:defRPr>
                <a:solidFill>
                  <a:schemeClr val="tx1"/>
                </a:solidFill>
                <a:latin typeface="+mn-lt"/>
              </a:defRPr>
            </a:lvl9pPr>
          </a:lstStyle>
          <a:p>
            <a:pPr marL="0" indent="0" algn="ctr">
              <a:buFont typeface="Wingdings" panose="05000000000000000000" pitchFamily="2" charset="2"/>
              <a:buNone/>
              <a:defRPr/>
            </a:pPr>
            <a:r>
              <a:rPr lang="es-AR" altLang="es-AR" sz="1200" b="1" kern="0" dirty="0"/>
              <a:t>Universidad Nacional del Oeste -  Programación con Objetos I - Segundo Llamado Final Diciembre 2018</a:t>
            </a:r>
          </a:p>
        </p:txBody>
      </p:sp>
      <p:graphicFrame>
        <p:nvGraphicFramePr>
          <p:cNvPr id="4" name="Tabla 3">
            <a:extLst>
              <a:ext uri="{FF2B5EF4-FFF2-40B4-BE49-F238E27FC236}">
                <a16:creationId xmlns:a16="http://schemas.microsoft.com/office/drawing/2014/main" id="{E55E36E1-1D3A-42AF-B0B8-15CA4B47CAFA}"/>
              </a:ext>
            </a:extLst>
          </p:cNvPr>
          <p:cNvGraphicFramePr>
            <a:graphicFrameLocks noGrp="1"/>
          </p:cNvGraphicFramePr>
          <p:nvPr>
            <p:extLst>
              <p:ext uri="{D42A27DB-BD31-4B8C-83A1-F6EECF244321}">
                <p14:modId xmlns:p14="http://schemas.microsoft.com/office/powerpoint/2010/main" val="1266469788"/>
              </p:ext>
            </p:extLst>
          </p:nvPr>
        </p:nvGraphicFramePr>
        <p:xfrm>
          <a:off x="268515" y="420913"/>
          <a:ext cx="11654969" cy="6339840"/>
        </p:xfrm>
        <a:graphic>
          <a:graphicData uri="http://schemas.openxmlformats.org/drawingml/2006/table">
            <a:tbl>
              <a:tblPr firstRow="1" bandRow="1">
                <a:tableStyleId>{5C22544A-7EE6-4342-B048-85BDC9FD1C3A}</a:tableStyleId>
              </a:tblPr>
              <a:tblGrid>
                <a:gridCol w="370114">
                  <a:extLst>
                    <a:ext uri="{9D8B030D-6E8A-4147-A177-3AD203B41FA5}">
                      <a16:colId xmlns:a16="http://schemas.microsoft.com/office/drawing/2014/main" val="3713425580"/>
                    </a:ext>
                  </a:extLst>
                </a:gridCol>
                <a:gridCol w="10479314">
                  <a:extLst>
                    <a:ext uri="{9D8B030D-6E8A-4147-A177-3AD203B41FA5}">
                      <a16:colId xmlns:a16="http://schemas.microsoft.com/office/drawing/2014/main" val="2124018063"/>
                    </a:ext>
                  </a:extLst>
                </a:gridCol>
                <a:gridCol w="805541">
                  <a:extLst>
                    <a:ext uri="{9D8B030D-6E8A-4147-A177-3AD203B41FA5}">
                      <a16:colId xmlns:a16="http://schemas.microsoft.com/office/drawing/2014/main" val="650348541"/>
                    </a:ext>
                  </a:extLst>
                </a:gridCol>
              </a:tblGrid>
              <a:tr h="241905">
                <a:tc>
                  <a:txBody>
                    <a:bodyPr/>
                    <a:lstStyle/>
                    <a:p>
                      <a:pPr algn="ctr"/>
                      <a:r>
                        <a:rPr lang="es-AR" sz="1000" dirty="0"/>
                        <a:t>#</a:t>
                      </a:r>
                    </a:p>
                  </a:txBody>
                  <a:tcPr/>
                </a:tc>
                <a:tc>
                  <a:txBody>
                    <a:bodyPr/>
                    <a:lstStyle/>
                    <a:p>
                      <a:pPr algn="ctr"/>
                      <a:r>
                        <a:rPr lang="es-AR" sz="1000" dirty="0"/>
                        <a:t>Enunciado</a:t>
                      </a:r>
                    </a:p>
                  </a:txBody>
                  <a:tcPr/>
                </a:tc>
                <a:tc>
                  <a:txBody>
                    <a:bodyPr/>
                    <a:lstStyle/>
                    <a:p>
                      <a:pPr algn="ctr"/>
                      <a:r>
                        <a:rPr lang="es-AR" sz="1000" dirty="0"/>
                        <a:t>V/F</a:t>
                      </a:r>
                    </a:p>
                  </a:txBody>
                  <a:tcPr/>
                </a:tc>
                <a:extLst>
                  <a:ext uri="{0D108BD9-81ED-4DB2-BD59-A6C34878D82A}">
                    <a16:rowId xmlns:a16="http://schemas.microsoft.com/office/drawing/2014/main" val="3506667451"/>
                  </a:ext>
                </a:extLst>
              </a:tr>
              <a:tr h="241905">
                <a:tc>
                  <a:txBody>
                    <a:bodyPr/>
                    <a:lstStyle/>
                    <a:p>
                      <a:r>
                        <a:rPr lang="es-AR" sz="1000" dirty="0"/>
                        <a:t>1</a:t>
                      </a:r>
                    </a:p>
                  </a:txBody>
                  <a:tcPr/>
                </a:tc>
                <a:tc>
                  <a:txBody>
                    <a:bodyPr/>
                    <a:lstStyle/>
                    <a:p>
                      <a:r>
                        <a:rPr lang="es-AR" sz="1000" dirty="0"/>
                        <a:t>El operador new devuelve una referencia a un objeto recién creado.</a:t>
                      </a:r>
                    </a:p>
                  </a:txBody>
                  <a:tcPr/>
                </a:tc>
                <a:tc>
                  <a:txBody>
                    <a:bodyPr/>
                    <a:lstStyle/>
                    <a:p>
                      <a:endParaRPr lang="es-AR" sz="1000" dirty="0"/>
                    </a:p>
                  </a:txBody>
                  <a:tcPr/>
                </a:tc>
                <a:extLst>
                  <a:ext uri="{0D108BD9-81ED-4DB2-BD59-A6C34878D82A}">
                    <a16:rowId xmlns:a16="http://schemas.microsoft.com/office/drawing/2014/main" val="3014148985"/>
                  </a:ext>
                </a:extLst>
              </a:tr>
              <a:tr h="241905">
                <a:tc>
                  <a:txBody>
                    <a:bodyPr/>
                    <a:lstStyle/>
                    <a:p>
                      <a:r>
                        <a:rPr lang="es-AR" sz="1000" dirty="0"/>
                        <a:t>2</a:t>
                      </a:r>
                    </a:p>
                  </a:txBody>
                  <a:tcPr/>
                </a:tc>
                <a:tc>
                  <a:txBody>
                    <a:bodyPr/>
                    <a:lstStyle/>
                    <a:p>
                      <a:r>
                        <a:rPr lang="es-AR" sz="1000" dirty="0"/>
                        <a:t>Un paquete es un elemento del lenguaje Java que se utiliza para agrupar un conjunto de clases relacionadas bajo un nombre común.</a:t>
                      </a:r>
                    </a:p>
                  </a:txBody>
                  <a:tcPr/>
                </a:tc>
                <a:tc>
                  <a:txBody>
                    <a:bodyPr/>
                    <a:lstStyle/>
                    <a:p>
                      <a:endParaRPr lang="es-AR" sz="1000" dirty="0"/>
                    </a:p>
                  </a:txBody>
                  <a:tcPr/>
                </a:tc>
                <a:extLst>
                  <a:ext uri="{0D108BD9-81ED-4DB2-BD59-A6C34878D82A}">
                    <a16:rowId xmlns:a16="http://schemas.microsoft.com/office/drawing/2014/main" val="2076567113"/>
                  </a:ext>
                </a:extLst>
              </a:tr>
              <a:tr h="241905">
                <a:tc>
                  <a:txBody>
                    <a:bodyPr/>
                    <a:lstStyle/>
                    <a:p>
                      <a:r>
                        <a:rPr lang="es-AR" sz="1000" dirty="0"/>
                        <a:t>3</a:t>
                      </a:r>
                    </a:p>
                  </a:txBody>
                  <a:tcPr/>
                </a:tc>
                <a:tc>
                  <a:txBody>
                    <a:bodyPr/>
                    <a:lstStyle/>
                    <a:p>
                      <a:r>
                        <a:rPr lang="es-AR" sz="1000" dirty="0"/>
                        <a:t>Una clase es una plantilla para un objeto, la clase no reserva ningún espacio de memoria para los datos. Cada objeto tiene su propio espacio de datos y, por tanto, su propio estado.</a:t>
                      </a:r>
                    </a:p>
                  </a:txBody>
                  <a:tcPr/>
                </a:tc>
                <a:tc>
                  <a:txBody>
                    <a:bodyPr/>
                    <a:lstStyle/>
                    <a:p>
                      <a:endParaRPr lang="es-AR" sz="1000" dirty="0"/>
                    </a:p>
                  </a:txBody>
                  <a:tcPr/>
                </a:tc>
                <a:extLst>
                  <a:ext uri="{0D108BD9-81ED-4DB2-BD59-A6C34878D82A}">
                    <a16:rowId xmlns:a16="http://schemas.microsoft.com/office/drawing/2014/main" val="3467852422"/>
                  </a:ext>
                </a:extLst>
              </a:tr>
              <a:tr h="241905">
                <a:tc>
                  <a:txBody>
                    <a:bodyPr/>
                    <a:lstStyle/>
                    <a:p>
                      <a:r>
                        <a:rPr lang="es-AR" sz="1000" dirty="0"/>
                        <a:t>4</a:t>
                      </a:r>
                    </a:p>
                  </a:txBody>
                  <a:tcPr/>
                </a:tc>
                <a:tc>
                  <a:txBody>
                    <a:bodyPr/>
                    <a:lstStyle/>
                    <a:p>
                      <a:r>
                        <a:rPr lang="es-AR" sz="1000" dirty="0"/>
                        <a:t>Los objetos deben estar encapsulados. El resto del programa debe interactuar con el objeto únicamente a través de una interface bien definida.</a:t>
                      </a:r>
                    </a:p>
                  </a:txBody>
                  <a:tcPr/>
                </a:tc>
                <a:tc>
                  <a:txBody>
                    <a:bodyPr/>
                    <a:lstStyle/>
                    <a:p>
                      <a:endParaRPr lang="es-AR" sz="1000" dirty="0"/>
                    </a:p>
                  </a:txBody>
                  <a:tcPr/>
                </a:tc>
                <a:extLst>
                  <a:ext uri="{0D108BD9-81ED-4DB2-BD59-A6C34878D82A}">
                    <a16:rowId xmlns:a16="http://schemas.microsoft.com/office/drawing/2014/main" val="2593537646"/>
                  </a:ext>
                </a:extLst>
              </a:tr>
              <a:tr h="241905">
                <a:tc>
                  <a:txBody>
                    <a:bodyPr/>
                    <a:lstStyle/>
                    <a:p>
                      <a:r>
                        <a:rPr lang="es-AR" sz="1000" dirty="0"/>
                        <a:t>5</a:t>
                      </a:r>
                    </a:p>
                  </a:txBody>
                  <a:tcPr/>
                </a:tc>
                <a:tc>
                  <a:txBody>
                    <a:bodyPr/>
                    <a:lstStyle/>
                    <a:p>
                      <a:r>
                        <a:rPr lang="es-AR" sz="1000" dirty="0"/>
                        <a:t>Una variable declarada  en un momento es local a dicho método y no puede usarse fuera de él.</a:t>
                      </a:r>
                    </a:p>
                  </a:txBody>
                  <a:tcPr/>
                </a:tc>
                <a:tc>
                  <a:txBody>
                    <a:bodyPr/>
                    <a:lstStyle/>
                    <a:p>
                      <a:endParaRPr lang="es-AR" sz="1000" dirty="0"/>
                    </a:p>
                  </a:txBody>
                  <a:tcPr/>
                </a:tc>
                <a:extLst>
                  <a:ext uri="{0D108BD9-81ED-4DB2-BD59-A6C34878D82A}">
                    <a16:rowId xmlns:a16="http://schemas.microsoft.com/office/drawing/2014/main" val="1193970180"/>
                  </a:ext>
                </a:extLst>
              </a:tr>
              <a:tr h="241905">
                <a:tc>
                  <a:txBody>
                    <a:bodyPr/>
                    <a:lstStyle/>
                    <a:p>
                      <a:r>
                        <a:rPr lang="es-AR" sz="1000" dirty="0"/>
                        <a:t>6</a:t>
                      </a:r>
                    </a:p>
                  </a:txBody>
                  <a:tcPr/>
                </a:tc>
                <a:tc>
                  <a:txBody>
                    <a:bodyPr/>
                    <a:lstStyle/>
                    <a:p>
                      <a:r>
                        <a:rPr lang="es-AR" sz="1000" dirty="0"/>
                        <a:t>Las versiones de un método sobrecargado se distinguen por sus signaturas. El número, el tipo o el orden de los parámetros debe se diferente.</a:t>
                      </a:r>
                    </a:p>
                  </a:txBody>
                  <a:tcPr/>
                </a:tc>
                <a:tc>
                  <a:txBody>
                    <a:bodyPr/>
                    <a:lstStyle/>
                    <a:p>
                      <a:endParaRPr lang="es-AR" sz="1000" dirty="0"/>
                    </a:p>
                  </a:txBody>
                  <a:tcPr/>
                </a:tc>
                <a:extLst>
                  <a:ext uri="{0D108BD9-81ED-4DB2-BD59-A6C34878D82A}">
                    <a16:rowId xmlns:a16="http://schemas.microsoft.com/office/drawing/2014/main" val="4204097797"/>
                  </a:ext>
                </a:extLst>
              </a:tr>
              <a:tr h="241905">
                <a:tc>
                  <a:txBody>
                    <a:bodyPr/>
                    <a:lstStyle/>
                    <a:p>
                      <a:r>
                        <a:rPr lang="es-AR" sz="1000" dirty="0"/>
                        <a:t>7</a:t>
                      </a:r>
                    </a:p>
                  </a:txBody>
                  <a:tcPr/>
                </a:tc>
                <a:tc>
                  <a:txBody>
                    <a:bodyPr/>
                    <a:lstStyle/>
                    <a:p>
                      <a:r>
                        <a:rPr lang="es-AR" sz="1000" dirty="0"/>
                        <a:t>La palabra reservada null representa una referencia que no apunta a un objeto válido.</a:t>
                      </a:r>
                    </a:p>
                  </a:txBody>
                  <a:tcPr/>
                </a:tc>
                <a:tc>
                  <a:txBody>
                    <a:bodyPr/>
                    <a:lstStyle/>
                    <a:p>
                      <a:endParaRPr lang="es-AR" sz="1000" dirty="0"/>
                    </a:p>
                  </a:txBody>
                  <a:tcPr/>
                </a:tc>
                <a:extLst>
                  <a:ext uri="{0D108BD9-81ED-4DB2-BD59-A6C34878D82A}">
                    <a16:rowId xmlns:a16="http://schemas.microsoft.com/office/drawing/2014/main" val="2924831997"/>
                  </a:ext>
                </a:extLst>
              </a:tr>
              <a:tr h="241905">
                <a:tc>
                  <a:txBody>
                    <a:bodyPr/>
                    <a:lstStyle/>
                    <a:p>
                      <a:r>
                        <a:rPr lang="es-AR" sz="1000" dirty="0"/>
                        <a:t>8</a:t>
                      </a:r>
                    </a:p>
                  </a:txBody>
                  <a:tcPr/>
                </a:tc>
                <a:tc>
                  <a:txBody>
                    <a:bodyPr/>
                    <a:lstStyle/>
                    <a:p>
                      <a:r>
                        <a:rPr lang="es-AR" sz="1000" dirty="0"/>
                        <a:t>Puede haber varias referencias que apunten al mismo objeto. Estas referencias serán alias las unas de las otras.</a:t>
                      </a:r>
                    </a:p>
                  </a:txBody>
                  <a:tcPr/>
                </a:tc>
                <a:tc>
                  <a:txBody>
                    <a:bodyPr/>
                    <a:lstStyle/>
                    <a:p>
                      <a:endParaRPr lang="es-AR" sz="1000" dirty="0"/>
                    </a:p>
                  </a:txBody>
                  <a:tcPr/>
                </a:tc>
                <a:extLst>
                  <a:ext uri="{0D108BD9-81ED-4DB2-BD59-A6C34878D82A}">
                    <a16:rowId xmlns:a16="http://schemas.microsoft.com/office/drawing/2014/main" val="1565647887"/>
                  </a:ext>
                </a:extLst>
              </a:tr>
              <a:tr h="241905">
                <a:tc>
                  <a:txBody>
                    <a:bodyPr/>
                    <a:lstStyle/>
                    <a:p>
                      <a:r>
                        <a:rPr lang="es-AR" sz="1000" dirty="0"/>
                        <a:t>9</a:t>
                      </a:r>
                    </a:p>
                  </a:txBody>
                  <a:tcPr/>
                </a:tc>
                <a:tc>
                  <a:txBody>
                    <a:bodyPr/>
                    <a:lstStyle/>
                    <a:p>
                      <a:r>
                        <a:rPr lang="es-AR" sz="1000" dirty="0"/>
                        <a:t>El método </a:t>
                      </a:r>
                      <a:r>
                        <a:rPr lang="es-AR" sz="1000" dirty="0" err="1"/>
                        <a:t>equals</a:t>
                      </a:r>
                      <a:r>
                        <a:rPr lang="es-AR" sz="1000" dirty="0"/>
                        <a:t> puede definirse para determinar la igualdad entre objetos en cualquier forma que consideremos conveniente.</a:t>
                      </a:r>
                    </a:p>
                  </a:txBody>
                  <a:tcPr/>
                </a:tc>
                <a:tc>
                  <a:txBody>
                    <a:bodyPr/>
                    <a:lstStyle/>
                    <a:p>
                      <a:endParaRPr lang="es-AR" sz="1000" dirty="0"/>
                    </a:p>
                  </a:txBody>
                  <a:tcPr/>
                </a:tc>
                <a:extLst>
                  <a:ext uri="{0D108BD9-81ED-4DB2-BD59-A6C34878D82A}">
                    <a16:rowId xmlns:a16="http://schemas.microsoft.com/office/drawing/2014/main" val="3800964169"/>
                  </a:ext>
                </a:extLst>
              </a:tr>
              <a:tr h="241905">
                <a:tc>
                  <a:txBody>
                    <a:bodyPr/>
                    <a:lstStyle/>
                    <a:p>
                      <a:r>
                        <a:rPr lang="es-AR" sz="1000" dirty="0"/>
                        <a:t>10</a:t>
                      </a:r>
                    </a:p>
                  </a:txBody>
                  <a:tcPr/>
                </a:tc>
                <a:tc>
                  <a:txBody>
                    <a:bodyPr/>
                    <a:lstStyle/>
                    <a:p>
                      <a:r>
                        <a:rPr lang="es-AR" sz="1000" dirty="0"/>
                        <a:t>Cuando se pasa un objeto a un método, los parámetros real y formal pasan a ser alias el uno del otro.</a:t>
                      </a:r>
                    </a:p>
                  </a:txBody>
                  <a:tcPr/>
                </a:tc>
                <a:tc>
                  <a:txBody>
                    <a:bodyPr/>
                    <a:lstStyle/>
                    <a:p>
                      <a:endParaRPr lang="es-AR" sz="1000" dirty="0"/>
                    </a:p>
                  </a:txBody>
                  <a:tcPr/>
                </a:tc>
                <a:extLst>
                  <a:ext uri="{0D108BD9-81ED-4DB2-BD59-A6C34878D82A}">
                    <a16:rowId xmlns:a16="http://schemas.microsoft.com/office/drawing/2014/main" val="932847067"/>
                  </a:ext>
                </a:extLst>
              </a:tr>
              <a:tr h="241905">
                <a:tc>
                  <a:txBody>
                    <a:bodyPr/>
                    <a:lstStyle/>
                    <a:p>
                      <a:r>
                        <a:rPr lang="es-AR" sz="1000" dirty="0"/>
                        <a:t>11</a:t>
                      </a:r>
                    </a:p>
                  </a:txBody>
                  <a:tcPr/>
                </a:tc>
                <a:tc>
                  <a:txBody>
                    <a:bodyPr/>
                    <a:lstStyle/>
                    <a:p>
                      <a:r>
                        <a:rPr lang="es-AR" sz="1000" dirty="0"/>
                        <a:t>Podemos hacer estático n método usando el modificador </a:t>
                      </a:r>
                      <a:r>
                        <a:rPr lang="es-AR" sz="1000" dirty="0" err="1"/>
                        <a:t>static</a:t>
                      </a:r>
                      <a:r>
                        <a:rPr lang="es-AR" sz="1000" dirty="0"/>
                        <a:t> en la declaración del método.</a:t>
                      </a:r>
                    </a:p>
                  </a:txBody>
                  <a:tcPr/>
                </a:tc>
                <a:tc>
                  <a:txBody>
                    <a:bodyPr/>
                    <a:lstStyle/>
                    <a:p>
                      <a:endParaRPr lang="es-AR" sz="1000" dirty="0"/>
                    </a:p>
                  </a:txBody>
                  <a:tcPr/>
                </a:tc>
                <a:extLst>
                  <a:ext uri="{0D108BD9-81ED-4DB2-BD59-A6C34878D82A}">
                    <a16:rowId xmlns:a16="http://schemas.microsoft.com/office/drawing/2014/main" val="2771269597"/>
                  </a:ext>
                </a:extLst>
              </a:tr>
              <a:tr h="241905">
                <a:tc>
                  <a:txBody>
                    <a:bodyPr/>
                    <a:lstStyle/>
                    <a:p>
                      <a:r>
                        <a:rPr lang="es-AR" sz="1000" dirty="0"/>
                        <a:t>12</a:t>
                      </a:r>
                    </a:p>
                  </a:txBody>
                  <a:tcPr/>
                </a:tc>
                <a:tc>
                  <a:txBody>
                    <a:bodyPr/>
                    <a:lstStyle/>
                    <a:p>
                      <a:r>
                        <a:rPr lang="es-AR" sz="1000" dirty="0"/>
                        <a:t>Una interface en una colección de métodos abstractos. No pude instanciarse.</a:t>
                      </a:r>
                    </a:p>
                  </a:txBody>
                  <a:tcPr/>
                </a:tc>
                <a:tc>
                  <a:txBody>
                    <a:bodyPr/>
                    <a:lstStyle/>
                    <a:p>
                      <a:endParaRPr lang="es-AR" sz="1000" dirty="0"/>
                    </a:p>
                  </a:txBody>
                  <a:tcPr/>
                </a:tc>
                <a:extLst>
                  <a:ext uri="{0D108BD9-81ED-4DB2-BD59-A6C34878D82A}">
                    <a16:rowId xmlns:a16="http://schemas.microsoft.com/office/drawing/2014/main" val="564942841"/>
                  </a:ext>
                </a:extLst>
              </a:tr>
              <a:tr h="241905">
                <a:tc>
                  <a:txBody>
                    <a:bodyPr/>
                    <a:lstStyle/>
                    <a:p>
                      <a:r>
                        <a:rPr lang="es-AR" sz="1000" dirty="0"/>
                        <a:t>13</a:t>
                      </a:r>
                    </a:p>
                  </a:txBody>
                  <a:tcPr/>
                </a:tc>
                <a:tc>
                  <a:txBody>
                    <a:bodyPr/>
                    <a:lstStyle/>
                    <a:p>
                      <a:r>
                        <a:rPr lang="es-AR" sz="1000" dirty="0"/>
                        <a:t>La herencia es el proceso de derivar una nueva clase a partir de otra existente.</a:t>
                      </a:r>
                    </a:p>
                  </a:txBody>
                  <a:tcPr/>
                </a:tc>
                <a:tc>
                  <a:txBody>
                    <a:bodyPr/>
                    <a:lstStyle/>
                    <a:p>
                      <a:endParaRPr lang="es-AR" sz="1000" dirty="0"/>
                    </a:p>
                  </a:txBody>
                  <a:tcPr/>
                </a:tc>
                <a:extLst>
                  <a:ext uri="{0D108BD9-81ED-4DB2-BD59-A6C34878D82A}">
                    <a16:rowId xmlns:a16="http://schemas.microsoft.com/office/drawing/2014/main" val="3848339299"/>
                  </a:ext>
                </a:extLst>
              </a:tr>
              <a:tr h="241905">
                <a:tc>
                  <a:txBody>
                    <a:bodyPr/>
                    <a:lstStyle/>
                    <a:p>
                      <a:r>
                        <a:rPr lang="es-AR" sz="1000" dirty="0"/>
                        <a:t>14</a:t>
                      </a:r>
                    </a:p>
                  </a:txBody>
                  <a:tcPr/>
                </a:tc>
                <a:tc>
                  <a:txBody>
                    <a:bodyPr/>
                    <a:lstStyle/>
                    <a:p>
                      <a:r>
                        <a:rPr lang="es-AR" sz="1000" dirty="0"/>
                        <a:t>Las variables y métodos heredados pueden utilizarse en la clase derivada como si se hubieran declarados localmente. </a:t>
                      </a:r>
                    </a:p>
                  </a:txBody>
                  <a:tcPr/>
                </a:tc>
                <a:tc>
                  <a:txBody>
                    <a:bodyPr/>
                    <a:lstStyle/>
                    <a:p>
                      <a:endParaRPr lang="es-AR" sz="1000" dirty="0"/>
                    </a:p>
                  </a:txBody>
                  <a:tcPr/>
                </a:tc>
                <a:extLst>
                  <a:ext uri="{0D108BD9-81ED-4DB2-BD59-A6C34878D82A}">
                    <a16:rowId xmlns:a16="http://schemas.microsoft.com/office/drawing/2014/main" val="642936862"/>
                  </a:ext>
                </a:extLst>
              </a:tr>
              <a:tr h="241905">
                <a:tc>
                  <a:txBody>
                    <a:bodyPr/>
                    <a:lstStyle/>
                    <a:p>
                      <a:r>
                        <a:rPr lang="es-AR" sz="1000" dirty="0"/>
                        <a:t>15</a:t>
                      </a:r>
                    </a:p>
                  </a:txBody>
                  <a:tcPr/>
                </a:tc>
                <a:tc>
                  <a:txBody>
                    <a:bodyPr/>
                    <a:lstStyle/>
                    <a:p>
                      <a:r>
                        <a:rPr lang="es-AR" sz="1000" dirty="0"/>
                        <a:t>Los modificadores de visibilidad determinan qué variables y métodos se heredan. La visibilidad protegida proporciona el mejor encapsulamiento posible, de entre las que permite la herencia.</a:t>
                      </a:r>
                    </a:p>
                  </a:txBody>
                  <a:tcPr/>
                </a:tc>
                <a:tc>
                  <a:txBody>
                    <a:bodyPr/>
                    <a:lstStyle/>
                    <a:p>
                      <a:endParaRPr lang="es-AR" sz="1000" dirty="0"/>
                    </a:p>
                  </a:txBody>
                  <a:tcPr/>
                </a:tc>
                <a:extLst>
                  <a:ext uri="{0D108BD9-81ED-4DB2-BD59-A6C34878D82A}">
                    <a16:rowId xmlns:a16="http://schemas.microsoft.com/office/drawing/2014/main" val="3373313979"/>
                  </a:ext>
                </a:extLst>
              </a:tr>
              <a:tr h="241905">
                <a:tc>
                  <a:txBody>
                    <a:bodyPr/>
                    <a:lstStyle/>
                    <a:p>
                      <a:r>
                        <a:rPr lang="es-AR" sz="1000" dirty="0"/>
                        <a:t>16</a:t>
                      </a:r>
                    </a:p>
                  </a:txBody>
                  <a:tcPr/>
                </a:tc>
                <a:tc>
                  <a:txBody>
                    <a:bodyPr/>
                    <a:lstStyle/>
                    <a:p>
                      <a:r>
                        <a:rPr lang="es-AR" sz="1000" dirty="0"/>
                        <a:t>Una clase hija puede sustituir (redefinir) la definición de un método heredado de la clase padre.</a:t>
                      </a:r>
                    </a:p>
                  </a:txBody>
                  <a:tcPr/>
                </a:tc>
                <a:tc>
                  <a:txBody>
                    <a:bodyPr/>
                    <a:lstStyle/>
                    <a:p>
                      <a:endParaRPr lang="es-AR" sz="1000" dirty="0"/>
                    </a:p>
                  </a:txBody>
                  <a:tcPr/>
                </a:tc>
                <a:extLst>
                  <a:ext uri="{0D108BD9-81ED-4DB2-BD59-A6C34878D82A}">
                    <a16:rowId xmlns:a16="http://schemas.microsoft.com/office/drawing/2014/main" val="3715209084"/>
                  </a:ext>
                </a:extLst>
              </a:tr>
              <a:tr h="241905">
                <a:tc>
                  <a:txBody>
                    <a:bodyPr/>
                    <a:lstStyle/>
                    <a:p>
                      <a:r>
                        <a:rPr lang="es-AR" sz="1000" dirty="0"/>
                        <a:t>17</a:t>
                      </a:r>
                    </a:p>
                  </a:txBody>
                  <a:tcPr/>
                </a:tc>
                <a:tc>
                  <a:txBody>
                    <a:bodyPr/>
                    <a:lstStyle/>
                    <a:p>
                      <a:r>
                        <a:rPr lang="es-AR" sz="1000" dirty="0"/>
                        <a:t>Las características comunes deben situarse lo más alto en la jerarquía de clases que se pueda, para minimizar así el trabajo de mantenimiento.</a:t>
                      </a:r>
                    </a:p>
                  </a:txBody>
                  <a:tcPr/>
                </a:tc>
                <a:tc>
                  <a:txBody>
                    <a:bodyPr/>
                    <a:lstStyle/>
                    <a:p>
                      <a:endParaRPr lang="es-AR" sz="1000" dirty="0"/>
                    </a:p>
                  </a:txBody>
                  <a:tcPr/>
                </a:tc>
                <a:extLst>
                  <a:ext uri="{0D108BD9-81ED-4DB2-BD59-A6C34878D82A}">
                    <a16:rowId xmlns:a16="http://schemas.microsoft.com/office/drawing/2014/main" val="2545670674"/>
                  </a:ext>
                </a:extLst>
              </a:tr>
              <a:tr h="241905">
                <a:tc>
                  <a:txBody>
                    <a:bodyPr/>
                    <a:lstStyle/>
                    <a:p>
                      <a:r>
                        <a:rPr lang="es-AR" sz="1000" dirty="0"/>
                        <a:t>18</a:t>
                      </a:r>
                    </a:p>
                  </a:txBody>
                  <a:tcPr/>
                </a:tc>
                <a:tc>
                  <a:txBody>
                    <a:bodyPr/>
                    <a:lstStyle/>
                    <a:p>
                      <a:r>
                        <a:rPr lang="es-AR" sz="1000" dirty="0"/>
                        <a:t>Los métodos </a:t>
                      </a:r>
                      <a:r>
                        <a:rPr lang="es-AR" sz="1000" dirty="0" err="1"/>
                        <a:t>toString</a:t>
                      </a:r>
                      <a:r>
                        <a:rPr lang="es-AR" sz="1000" dirty="0"/>
                        <a:t> y </a:t>
                      </a:r>
                      <a:r>
                        <a:rPr lang="es-AR" sz="1000" dirty="0" err="1"/>
                        <a:t>equals</a:t>
                      </a:r>
                      <a:r>
                        <a:rPr lang="es-AR" sz="1000" dirty="0"/>
                        <a:t> están definidos en la clase Object y son, por tanto, heredados por todas las clases que se definan en todos los programas Java.</a:t>
                      </a:r>
                    </a:p>
                  </a:txBody>
                  <a:tcPr/>
                </a:tc>
                <a:tc>
                  <a:txBody>
                    <a:bodyPr/>
                    <a:lstStyle/>
                    <a:p>
                      <a:endParaRPr lang="es-AR" sz="1000" dirty="0"/>
                    </a:p>
                  </a:txBody>
                  <a:tcPr/>
                </a:tc>
                <a:extLst>
                  <a:ext uri="{0D108BD9-81ED-4DB2-BD59-A6C34878D82A}">
                    <a16:rowId xmlns:a16="http://schemas.microsoft.com/office/drawing/2014/main" val="4039856458"/>
                  </a:ext>
                </a:extLst>
              </a:tr>
              <a:tr h="241905">
                <a:tc>
                  <a:txBody>
                    <a:bodyPr/>
                    <a:lstStyle/>
                    <a:p>
                      <a:r>
                        <a:rPr lang="es-AR" sz="1000" dirty="0"/>
                        <a:t>19</a:t>
                      </a:r>
                    </a:p>
                  </a:txBody>
                  <a:tcPr/>
                </a:tc>
                <a:tc>
                  <a:txBody>
                    <a:bodyPr/>
                    <a:lstStyle/>
                    <a:p>
                      <a:r>
                        <a:rPr lang="es-AR" sz="1000" dirty="0"/>
                        <a:t>Una clase derivada de una clase abstracta padre debe sustituir todos los métodos abstractos de su padre; en caso contrario, la clase derivada también se considerará abstracta.</a:t>
                      </a:r>
                    </a:p>
                  </a:txBody>
                  <a:tcPr/>
                </a:tc>
                <a:tc>
                  <a:txBody>
                    <a:bodyPr/>
                    <a:lstStyle/>
                    <a:p>
                      <a:endParaRPr lang="es-AR" sz="1000" dirty="0"/>
                    </a:p>
                  </a:txBody>
                  <a:tcPr/>
                </a:tc>
                <a:extLst>
                  <a:ext uri="{0D108BD9-81ED-4DB2-BD59-A6C34878D82A}">
                    <a16:rowId xmlns:a16="http://schemas.microsoft.com/office/drawing/2014/main" val="1204285881"/>
                  </a:ext>
                </a:extLst>
              </a:tr>
              <a:tr h="241905">
                <a:tc>
                  <a:txBody>
                    <a:bodyPr/>
                    <a:lstStyle/>
                    <a:p>
                      <a:r>
                        <a:rPr lang="es-AR" sz="1000" dirty="0"/>
                        <a:t>20</a:t>
                      </a:r>
                    </a:p>
                  </a:txBody>
                  <a:tcPr/>
                </a:tc>
                <a:tc>
                  <a:txBody>
                    <a:bodyPr/>
                    <a:lstStyle/>
                    <a:p>
                      <a:r>
                        <a:rPr lang="es-AR" sz="1000" dirty="0"/>
                        <a:t>Una referencia polimórfica puede apuntar a diferentes tipos de objetos a lo largo del tiempo.</a:t>
                      </a:r>
                    </a:p>
                  </a:txBody>
                  <a:tcPr/>
                </a:tc>
                <a:tc>
                  <a:txBody>
                    <a:bodyPr/>
                    <a:lstStyle/>
                    <a:p>
                      <a:endParaRPr lang="es-AR" sz="1000" dirty="0"/>
                    </a:p>
                  </a:txBody>
                  <a:tcPr/>
                </a:tc>
                <a:extLst>
                  <a:ext uri="{0D108BD9-81ED-4DB2-BD59-A6C34878D82A}">
                    <a16:rowId xmlns:a16="http://schemas.microsoft.com/office/drawing/2014/main" val="2070514906"/>
                  </a:ext>
                </a:extLst>
              </a:tr>
              <a:tr h="241905">
                <a:tc>
                  <a:txBody>
                    <a:bodyPr/>
                    <a:lstStyle/>
                    <a:p>
                      <a:r>
                        <a:rPr lang="es-AR" sz="1000" dirty="0"/>
                        <a:t>21</a:t>
                      </a:r>
                    </a:p>
                  </a:txBody>
                  <a:tcPr/>
                </a:tc>
                <a:tc>
                  <a:txBody>
                    <a:bodyPr/>
                    <a:lstStyle/>
                    <a:p>
                      <a:r>
                        <a:rPr lang="es-AR" sz="1000" dirty="0"/>
                        <a:t>Una referencia polimórfica utiliza el tipo del objeto, no el tipo de la referencia, para determinar qué versión de un método debe invocarse.</a:t>
                      </a:r>
                    </a:p>
                  </a:txBody>
                  <a:tcPr/>
                </a:tc>
                <a:tc>
                  <a:txBody>
                    <a:bodyPr/>
                    <a:lstStyle/>
                    <a:p>
                      <a:endParaRPr lang="es-AR" sz="1000" dirty="0"/>
                    </a:p>
                  </a:txBody>
                  <a:tcPr/>
                </a:tc>
                <a:extLst>
                  <a:ext uri="{0D108BD9-81ED-4DB2-BD59-A6C34878D82A}">
                    <a16:rowId xmlns:a16="http://schemas.microsoft.com/office/drawing/2014/main" val="4073208238"/>
                  </a:ext>
                </a:extLst>
              </a:tr>
              <a:tr h="241905">
                <a:tc>
                  <a:txBody>
                    <a:bodyPr/>
                    <a:lstStyle/>
                    <a:p>
                      <a:r>
                        <a:rPr lang="es-AR" sz="1000" dirty="0"/>
                        <a:t>22</a:t>
                      </a:r>
                    </a:p>
                  </a:txBody>
                  <a:tcPr/>
                </a:tc>
                <a:tc>
                  <a:txBody>
                    <a:bodyPr/>
                    <a:lstStyle/>
                    <a:p>
                      <a:r>
                        <a:rPr lang="es-AR" sz="1000" dirty="0"/>
                        <a:t>Las interfaces nos permiten hacer referencias polimórficas, en la que el método invocado se basa en el objeto concreto al que se está haciendo referencia en ese momento.</a:t>
                      </a:r>
                    </a:p>
                  </a:txBody>
                  <a:tcPr/>
                </a:tc>
                <a:tc>
                  <a:txBody>
                    <a:bodyPr/>
                    <a:lstStyle/>
                    <a:p>
                      <a:endParaRPr lang="es-AR" sz="1000" dirty="0"/>
                    </a:p>
                  </a:txBody>
                  <a:tcPr/>
                </a:tc>
                <a:extLst>
                  <a:ext uri="{0D108BD9-81ED-4DB2-BD59-A6C34878D82A}">
                    <a16:rowId xmlns:a16="http://schemas.microsoft.com/office/drawing/2014/main" val="828070400"/>
                  </a:ext>
                </a:extLst>
              </a:tr>
              <a:tr h="241905">
                <a:tc>
                  <a:txBody>
                    <a:bodyPr/>
                    <a:lstStyle/>
                    <a:p>
                      <a:r>
                        <a:rPr lang="es-AR" sz="1000" dirty="0"/>
                        <a:t>23</a:t>
                      </a:r>
                    </a:p>
                  </a:txBody>
                  <a:tcPr/>
                </a:tc>
                <a:tc>
                  <a:txBody>
                    <a:bodyPr/>
                    <a:lstStyle/>
                    <a:p>
                      <a:r>
                        <a:rPr lang="es-AR" sz="1000" dirty="0"/>
                        <a:t>Los mensajes mostrados por una excepción generada indican la naturaleza del problema y proporcionan una traza de la pila de llamadas del método.</a:t>
                      </a:r>
                    </a:p>
                  </a:txBody>
                  <a:tcPr/>
                </a:tc>
                <a:tc>
                  <a:txBody>
                    <a:bodyPr/>
                    <a:lstStyle/>
                    <a:p>
                      <a:endParaRPr lang="es-AR" sz="1000" dirty="0"/>
                    </a:p>
                  </a:txBody>
                  <a:tcPr/>
                </a:tc>
                <a:extLst>
                  <a:ext uri="{0D108BD9-81ED-4DB2-BD59-A6C34878D82A}">
                    <a16:rowId xmlns:a16="http://schemas.microsoft.com/office/drawing/2014/main" val="633681275"/>
                  </a:ext>
                </a:extLst>
              </a:tr>
              <a:tr h="241905">
                <a:tc>
                  <a:txBody>
                    <a:bodyPr/>
                    <a:lstStyle/>
                    <a:p>
                      <a:r>
                        <a:rPr lang="es-AR" sz="1000" dirty="0"/>
                        <a:t>24</a:t>
                      </a:r>
                    </a:p>
                  </a:txBody>
                  <a:tcPr/>
                </a:tc>
                <a:tc>
                  <a:txBody>
                    <a:bodyPr/>
                    <a:lstStyle/>
                    <a:p>
                      <a:r>
                        <a:rPr lang="es-AR" sz="1000" dirty="0"/>
                        <a:t>Si una excepción no se captura y se trata allí donde se produce, se propaga hasta el método que haya realizado la invocación.</a:t>
                      </a:r>
                    </a:p>
                  </a:txBody>
                  <a:tcPr/>
                </a:tc>
                <a:tc>
                  <a:txBody>
                    <a:bodyPr/>
                    <a:lstStyle/>
                    <a:p>
                      <a:endParaRPr lang="es-AR" sz="1000" dirty="0"/>
                    </a:p>
                  </a:txBody>
                  <a:tcPr/>
                </a:tc>
                <a:extLst>
                  <a:ext uri="{0D108BD9-81ED-4DB2-BD59-A6C34878D82A}">
                    <a16:rowId xmlns:a16="http://schemas.microsoft.com/office/drawing/2014/main" val="638312575"/>
                  </a:ext>
                </a:extLst>
              </a:tr>
              <a:tr h="241905">
                <a:tc>
                  <a:txBody>
                    <a:bodyPr/>
                    <a:lstStyle/>
                    <a:p>
                      <a:r>
                        <a:rPr lang="es-AR" sz="1000" dirty="0"/>
                        <a:t>25</a:t>
                      </a:r>
                    </a:p>
                  </a:txBody>
                  <a:tcPr/>
                </a:tc>
                <a:tc>
                  <a:txBody>
                    <a:bodyPr/>
                    <a:lstStyle/>
                    <a:p>
                      <a:r>
                        <a:rPr lang="es-AR" sz="1000" dirty="0"/>
                        <a:t>Las nuevas excepciones se definen derivando una nueva clase a partir de la clase </a:t>
                      </a:r>
                      <a:r>
                        <a:rPr lang="es-AR" sz="1000" dirty="0" err="1"/>
                        <a:t>Exception</a:t>
                      </a:r>
                      <a:r>
                        <a:rPr lang="es-AR" sz="1000" dirty="0"/>
                        <a:t> o de una de sus descendientes.</a:t>
                      </a:r>
                    </a:p>
                  </a:txBody>
                  <a:tcPr/>
                </a:tc>
                <a:tc>
                  <a:txBody>
                    <a:bodyPr/>
                    <a:lstStyle/>
                    <a:p>
                      <a:endParaRPr lang="es-AR" sz="1000" dirty="0"/>
                    </a:p>
                  </a:txBody>
                  <a:tcPr/>
                </a:tc>
                <a:extLst>
                  <a:ext uri="{0D108BD9-81ED-4DB2-BD59-A6C34878D82A}">
                    <a16:rowId xmlns:a16="http://schemas.microsoft.com/office/drawing/2014/main" val="2687819271"/>
                  </a:ext>
                </a:extLst>
              </a:tr>
            </a:tbl>
          </a:graphicData>
        </a:graphic>
      </p:graphicFrame>
    </p:spTree>
    <p:extLst>
      <p:ext uri="{BB962C8B-B14F-4D97-AF65-F5344CB8AC3E}">
        <p14:creationId xmlns:p14="http://schemas.microsoft.com/office/powerpoint/2010/main" val="3899165232"/>
      </p:ext>
    </p:extLst>
  </p:cSld>
  <p:clrMapOvr>
    <a:masterClrMapping/>
  </p:clrMapOvr>
</p:sld>
</file>

<file path=ppt/theme/theme1.xml><?xml version="1.0" encoding="utf-8"?>
<a:theme xmlns:a="http://schemas.openxmlformats.org/drawingml/2006/main" name="Office Them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4384</TotalTime>
  <Words>1170</Words>
  <Application>Microsoft Office PowerPoint</Application>
  <PresentationFormat>Panorámica</PresentationFormat>
  <Paragraphs>108</Paragraphs>
  <Slides>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Arial</vt:lpstr>
      <vt:lpstr>Calibri</vt:lpstr>
      <vt:lpstr>Calibri Light</vt:lpstr>
      <vt:lpstr>Wingdings</vt:lpstr>
      <vt:lpstr>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Accesibilidad Web</dc:title>
  <dc:creator>Pablo Pandolfo</dc:creator>
  <cp:lastModifiedBy>Pablo Pandolfo</cp:lastModifiedBy>
  <cp:revision>633</cp:revision>
  <dcterms:created xsi:type="dcterms:W3CDTF">2016-08-21T14:39:29Z</dcterms:created>
  <dcterms:modified xsi:type="dcterms:W3CDTF">2018-12-01T21:40:16Z</dcterms:modified>
</cp:coreProperties>
</file>