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"/>
  </p:notesMasterIdLst>
  <p:sldIdLst>
    <p:sldId id="261" r:id="rId2"/>
    <p:sldId id="262" r:id="rId3"/>
  </p:sldIdLst>
  <p:sldSz cx="12192000" cy="6858000"/>
  <p:notesSz cx="6858000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FFFF99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499" autoAdjust="0"/>
    <p:restoredTop sz="90023" autoAdjust="0"/>
  </p:normalViewPr>
  <p:slideViewPr>
    <p:cSldViewPr snapToGrid="0">
      <p:cViewPr>
        <p:scale>
          <a:sx n="100" d="100"/>
          <a:sy n="100" d="100"/>
        </p:scale>
        <p:origin x="-1308" y="-222"/>
      </p:cViewPr>
      <p:guideLst>
        <p:guide orient="horz" pos="2160"/>
        <p:guide pos="3840"/>
      </p:guideLst>
    </p:cSldViewPr>
  </p:slideViewPr>
  <p:notesTextViewPr>
    <p:cViewPr>
      <p:scale>
        <a:sx n="75" d="100"/>
        <a:sy n="75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B28581-4DA6-4B53-824F-F7911C62D2F7}" type="datetimeFigureOut">
              <a:rPr lang="es-AR" smtClean="0"/>
              <a:pPr/>
              <a:t>12/07/2018</a:t>
            </a:fld>
            <a:endParaRPr lang="es-A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452438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777194"/>
            <a:ext cx="548640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71800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9428584"/>
            <a:ext cx="2971800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199533-37DC-4A90-9D9B-C40B3DF0748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="" xmlns:p14="http://schemas.microsoft.com/office/powerpoint/2010/main" val="39022023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EB66C-7431-427E-BF9B-0AD6D6BFB1A7}" type="datetimeFigureOut">
              <a:rPr lang="es-AR" smtClean="0"/>
              <a:pPr/>
              <a:t>12/07/2018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5A67F4C6-9DA3-4746-9AA0-0C88956CF241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="" xmlns:p14="http://schemas.microsoft.com/office/powerpoint/2010/main" val="258931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EB66C-7431-427E-BF9B-0AD6D6BFB1A7}" type="datetimeFigureOut">
              <a:rPr lang="es-AR" smtClean="0"/>
              <a:pPr/>
              <a:t>12/07/2018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A67F4C6-9DA3-4746-9AA0-0C88956CF241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="" xmlns:p14="http://schemas.microsoft.com/office/powerpoint/2010/main" val="3053631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EB66C-7431-427E-BF9B-0AD6D6BFB1A7}" type="datetimeFigureOut">
              <a:rPr lang="es-AR" smtClean="0"/>
              <a:pPr/>
              <a:t>12/07/2018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A67F4C6-9DA3-4746-9AA0-0C88956CF241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="" xmlns:p14="http://schemas.microsoft.com/office/powerpoint/2010/main" val="5693918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EB66C-7431-427E-BF9B-0AD6D6BFB1A7}" type="datetimeFigureOut">
              <a:rPr lang="es-AR" smtClean="0"/>
              <a:pPr/>
              <a:t>12/07/2018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A67F4C6-9DA3-4746-9AA0-0C88956CF241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="" xmlns:p14="http://schemas.microsoft.com/office/powerpoint/2010/main" val="31561986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EB66C-7431-427E-BF9B-0AD6D6BFB1A7}" type="datetimeFigureOut">
              <a:rPr lang="es-AR" smtClean="0"/>
              <a:pPr/>
              <a:t>12/07/2018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A67F4C6-9DA3-4746-9AA0-0C88956CF241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="" xmlns:p14="http://schemas.microsoft.com/office/powerpoint/2010/main" val="27781661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EB66C-7431-427E-BF9B-0AD6D6BFB1A7}" type="datetimeFigureOut">
              <a:rPr lang="es-AR" smtClean="0"/>
              <a:pPr/>
              <a:t>12/07/2018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A67F4C6-9DA3-4746-9AA0-0C88956CF241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="" xmlns:p14="http://schemas.microsoft.com/office/powerpoint/2010/main" val="14296627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EB66C-7431-427E-BF9B-0AD6D6BFB1A7}" type="datetimeFigureOut">
              <a:rPr lang="es-AR" smtClean="0"/>
              <a:pPr/>
              <a:t>12/07/2018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7F4C6-9DA3-4746-9AA0-0C88956CF241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="" xmlns:p14="http://schemas.microsoft.com/office/powerpoint/2010/main" val="1873199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EB66C-7431-427E-BF9B-0AD6D6BFB1A7}" type="datetimeFigureOut">
              <a:rPr lang="es-AR" smtClean="0"/>
              <a:pPr/>
              <a:t>12/07/2018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7F4C6-9DA3-4746-9AA0-0C88956CF241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="" xmlns:p14="http://schemas.microsoft.com/office/powerpoint/2010/main" val="180700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EB66C-7431-427E-BF9B-0AD6D6BFB1A7}" type="datetimeFigureOut">
              <a:rPr lang="es-AR" smtClean="0"/>
              <a:pPr/>
              <a:t>12/07/2018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7F4C6-9DA3-4746-9AA0-0C88956CF241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="" xmlns:p14="http://schemas.microsoft.com/office/powerpoint/2010/main" val="4202241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EB66C-7431-427E-BF9B-0AD6D6BFB1A7}" type="datetimeFigureOut">
              <a:rPr lang="es-AR" smtClean="0"/>
              <a:pPr/>
              <a:t>12/07/2018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A67F4C6-9DA3-4746-9AA0-0C88956CF241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="" xmlns:p14="http://schemas.microsoft.com/office/powerpoint/2010/main" val="1763761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EB66C-7431-427E-BF9B-0AD6D6BFB1A7}" type="datetimeFigureOut">
              <a:rPr lang="es-AR" smtClean="0"/>
              <a:pPr/>
              <a:t>12/07/2018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A67F4C6-9DA3-4746-9AA0-0C88956CF241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="" xmlns:p14="http://schemas.microsoft.com/office/powerpoint/2010/main" val="4038078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EB66C-7431-427E-BF9B-0AD6D6BFB1A7}" type="datetimeFigureOut">
              <a:rPr lang="es-AR" smtClean="0"/>
              <a:pPr/>
              <a:t>12/07/2018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A67F4C6-9DA3-4746-9AA0-0C88956CF241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="" xmlns:p14="http://schemas.microsoft.com/office/powerpoint/2010/main" val="445330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EB66C-7431-427E-BF9B-0AD6D6BFB1A7}" type="datetimeFigureOut">
              <a:rPr lang="es-AR" smtClean="0"/>
              <a:pPr/>
              <a:t>12/07/2018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7F4C6-9DA3-4746-9AA0-0C88956CF241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="" xmlns:p14="http://schemas.microsoft.com/office/powerpoint/2010/main" val="3933591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EB66C-7431-427E-BF9B-0AD6D6BFB1A7}" type="datetimeFigureOut">
              <a:rPr lang="es-AR" smtClean="0"/>
              <a:pPr/>
              <a:t>12/07/2018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7F4C6-9DA3-4746-9AA0-0C88956CF241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="" xmlns:p14="http://schemas.microsoft.com/office/powerpoint/2010/main" val="1685351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EB66C-7431-427E-BF9B-0AD6D6BFB1A7}" type="datetimeFigureOut">
              <a:rPr lang="es-AR" smtClean="0"/>
              <a:pPr/>
              <a:t>12/07/2018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7F4C6-9DA3-4746-9AA0-0C88956CF241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="" xmlns:p14="http://schemas.microsoft.com/office/powerpoint/2010/main" val="3802814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EB66C-7431-427E-BF9B-0AD6D6BFB1A7}" type="datetimeFigureOut">
              <a:rPr lang="es-AR" smtClean="0"/>
              <a:pPr/>
              <a:t>12/07/2018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A67F4C6-9DA3-4746-9AA0-0C88956CF241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="" xmlns:p14="http://schemas.microsoft.com/office/powerpoint/2010/main" val="3555189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8EB66C-7431-427E-BF9B-0AD6D6BFB1A7}" type="datetimeFigureOut">
              <a:rPr lang="es-AR" smtClean="0"/>
              <a:pPr/>
              <a:t>12/07/2018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5A67F4C6-9DA3-4746-9AA0-0C88956CF241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="" xmlns:p14="http://schemas.microsoft.com/office/powerpoint/2010/main" val="1997790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contenido 2"/>
          <p:cNvSpPr>
            <a:spLocks noGrp="1"/>
          </p:cNvSpPr>
          <p:nvPr>
            <p:ph idx="1"/>
          </p:nvPr>
        </p:nvSpPr>
        <p:spPr>
          <a:xfrm>
            <a:off x="2535325" y="1230450"/>
            <a:ext cx="8229600" cy="5265600"/>
          </a:xfrm>
        </p:spPr>
        <p:txBody>
          <a:bodyPr>
            <a:noAutofit/>
          </a:bodyPr>
          <a:lstStyle/>
          <a:p>
            <a:pPr algn="just"/>
            <a:r>
              <a:rPr lang="es-AR" sz="1400" dirty="0" smtClean="0"/>
              <a:t>1 [2.5 puntos]. Implementar un método que reciba una colección de personas e indique para un rango de edades el promedio de hijos que tienen las personas de dicho rango:</a:t>
            </a:r>
          </a:p>
          <a:p>
            <a:pPr algn="just">
              <a:buNone/>
            </a:pPr>
            <a:r>
              <a:rPr lang="es-AR" sz="1400" dirty="0" smtClean="0"/>
              <a:t>	</a:t>
            </a:r>
            <a:r>
              <a:rPr lang="es-AR" sz="1400" dirty="0" err="1" smtClean="0"/>
              <a:t>public</a:t>
            </a:r>
            <a:r>
              <a:rPr lang="es-AR" sz="1400" dirty="0" smtClean="0"/>
              <a:t> </a:t>
            </a:r>
            <a:r>
              <a:rPr lang="es-AR" sz="1400" dirty="0" err="1" smtClean="0"/>
              <a:t>Double</a:t>
            </a:r>
            <a:r>
              <a:rPr lang="es-AR" sz="1400" dirty="0" smtClean="0"/>
              <a:t> </a:t>
            </a:r>
            <a:r>
              <a:rPr lang="es-AR" sz="1400" dirty="0" err="1" smtClean="0"/>
              <a:t>getChildrenAverage</a:t>
            </a:r>
            <a:r>
              <a:rPr lang="es-AR" sz="1400" dirty="0" smtClean="0"/>
              <a:t>(</a:t>
            </a:r>
            <a:r>
              <a:rPr lang="es-AR" sz="1400" dirty="0" err="1" smtClean="0"/>
              <a:t>Collection</a:t>
            </a:r>
            <a:r>
              <a:rPr lang="es-AR" sz="1400" dirty="0" smtClean="0"/>
              <a:t>&lt;</a:t>
            </a:r>
            <a:r>
              <a:rPr lang="es-AR" sz="1400" dirty="0" err="1" smtClean="0"/>
              <a:t>Person</a:t>
            </a:r>
            <a:r>
              <a:rPr lang="es-AR" sz="1400" dirty="0" smtClean="0"/>
              <a:t>&gt; </a:t>
            </a:r>
            <a:r>
              <a:rPr lang="es-AR" sz="1400" dirty="0" err="1" smtClean="0"/>
              <a:t>persons</a:t>
            </a:r>
            <a:r>
              <a:rPr lang="es-AR" sz="1400" dirty="0" smtClean="0"/>
              <a:t>, </a:t>
            </a:r>
            <a:r>
              <a:rPr lang="es-AR" sz="1400" dirty="0" err="1" smtClean="0"/>
              <a:t>Integer</a:t>
            </a:r>
            <a:r>
              <a:rPr lang="es-AR" sz="1400" dirty="0" smtClean="0"/>
              <a:t> </a:t>
            </a:r>
            <a:r>
              <a:rPr lang="es-AR" sz="1400" dirty="0" err="1" smtClean="0"/>
              <a:t>fromAge</a:t>
            </a:r>
            <a:r>
              <a:rPr lang="es-AR" sz="1400" dirty="0" smtClean="0"/>
              <a:t>, </a:t>
            </a:r>
            <a:r>
              <a:rPr lang="es-AR" sz="1400" dirty="0" err="1" smtClean="0"/>
              <a:t>Integer</a:t>
            </a:r>
            <a:r>
              <a:rPr lang="es-AR" sz="1400" dirty="0" smtClean="0"/>
              <a:t> </a:t>
            </a:r>
            <a:r>
              <a:rPr lang="es-AR" sz="1400" dirty="0" err="1" smtClean="0"/>
              <a:t>toAge</a:t>
            </a:r>
            <a:r>
              <a:rPr lang="es-AR" sz="1400" dirty="0" smtClean="0"/>
              <a:t>){…}</a:t>
            </a:r>
          </a:p>
          <a:p>
            <a:pPr algn="just"/>
            <a:r>
              <a:rPr lang="es-AR" sz="1400" dirty="0" smtClean="0"/>
              <a:t>2 [2.5 puntos]. Implementar el método que crea una colección de personas en base a un archivo que contiene varias líneas con el formato: </a:t>
            </a:r>
            <a:r>
              <a:rPr lang="es-AR" sz="1400" dirty="0" err="1" smtClean="0"/>
              <a:t>nombre,edad</a:t>
            </a:r>
            <a:r>
              <a:rPr lang="es-AR" sz="1400" dirty="0" smtClean="0"/>
              <a:t> </a:t>
            </a:r>
            <a:br>
              <a:rPr lang="es-AR" sz="1400" dirty="0" smtClean="0"/>
            </a:br>
            <a:r>
              <a:rPr lang="es-AR" sz="1400" dirty="0" err="1" smtClean="0"/>
              <a:t>public</a:t>
            </a:r>
            <a:r>
              <a:rPr lang="es-AR" sz="1400" dirty="0" smtClean="0"/>
              <a:t> </a:t>
            </a:r>
            <a:r>
              <a:rPr lang="es-AR" sz="1400" dirty="0" err="1" smtClean="0"/>
              <a:t>Collection</a:t>
            </a:r>
            <a:r>
              <a:rPr lang="es-AR" sz="1400" dirty="0" smtClean="0"/>
              <a:t>&lt;</a:t>
            </a:r>
            <a:r>
              <a:rPr lang="es-AR" sz="1400" dirty="0" err="1" smtClean="0"/>
              <a:t>Person</a:t>
            </a:r>
            <a:r>
              <a:rPr lang="es-AR" sz="1400" dirty="0" smtClean="0"/>
              <a:t>&gt; </a:t>
            </a:r>
            <a:r>
              <a:rPr lang="es-AR" sz="1400" dirty="0" err="1" smtClean="0"/>
              <a:t>read</a:t>
            </a:r>
            <a:r>
              <a:rPr lang="es-AR" sz="1400" dirty="0" smtClean="0"/>
              <a:t>(File </a:t>
            </a:r>
            <a:r>
              <a:rPr lang="es-AR" sz="1400" dirty="0" err="1" smtClean="0"/>
              <a:t>source</a:t>
            </a:r>
            <a:r>
              <a:rPr lang="es-AR" sz="1400" dirty="0" smtClean="0"/>
              <a:t>) </a:t>
            </a:r>
            <a:r>
              <a:rPr lang="es-AR" sz="1400" dirty="0" err="1" smtClean="0"/>
              <a:t>throws</a:t>
            </a:r>
            <a:r>
              <a:rPr lang="es-AR" sz="1400" dirty="0" smtClean="0"/>
              <a:t> </a:t>
            </a:r>
            <a:r>
              <a:rPr lang="es-AR" sz="1400" dirty="0" err="1" smtClean="0"/>
              <a:t>IOException</a:t>
            </a:r>
            <a:r>
              <a:rPr lang="es-AR" sz="1400" dirty="0" smtClean="0"/>
              <a:t>{…} </a:t>
            </a:r>
          </a:p>
          <a:p>
            <a:pPr algn="just"/>
            <a:r>
              <a:rPr lang="es-AR" sz="1400" dirty="0" smtClean="0"/>
              <a:t>3 [2.5 puntos]. Implementar el método que dada una matriz de T de dos dimensiones, indicar cuántas veces aparece un T dado </a:t>
            </a:r>
            <a:br>
              <a:rPr lang="es-AR" sz="1400" dirty="0" smtClean="0"/>
            </a:br>
            <a:r>
              <a:rPr lang="es-AR" sz="1400" dirty="0" err="1" smtClean="0"/>
              <a:t>public</a:t>
            </a:r>
            <a:r>
              <a:rPr lang="es-AR" sz="1400" dirty="0" smtClean="0"/>
              <a:t> &lt;T&gt; </a:t>
            </a:r>
            <a:r>
              <a:rPr lang="es-AR" sz="1400" dirty="0" err="1" smtClean="0"/>
              <a:t>Integer</a:t>
            </a:r>
            <a:r>
              <a:rPr lang="es-AR" sz="1400" dirty="0" smtClean="0"/>
              <a:t> </a:t>
            </a:r>
            <a:r>
              <a:rPr lang="es-AR" sz="1400" dirty="0" err="1" smtClean="0"/>
              <a:t>count</a:t>
            </a:r>
            <a:r>
              <a:rPr lang="es-AR" sz="1400" dirty="0" smtClean="0"/>
              <a:t>(T[][] </a:t>
            </a:r>
            <a:r>
              <a:rPr lang="es-AR" sz="1400" dirty="0" err="1" smtClean="0"/>
              <a:t>values</a:t>
            </a:r>
            <a:r>
              <a:rPr lang="es-AR" sz="1400" dirty="0" smtClean="0"/>
              <a:t>, T </a:t>
            </a:r>
            <a:r>
              <a:rPr lang="es-AR" sz="1400" dirty="0" err="1" smtClean="0"/>
              <a:t>valueToCount</a:t>
            </a:r>
            <a:r>
              <a:rPr lang="es-AR" sz="1400" dirty="0" smtClean="0"/>
              <a:t>){…} </a:t>
            </a:r>
          </a:p>
          <a:p>
            <a:pPr algn="just"/>
            <a:r>
              <a:rPr lang="es-AR" sz="1400" dirty="0" smtClean="0"/>
              <a:t>4 [2.5 puntos]. Implementar el método </a:t>
            </a:r>
            <a:r>
              <a:rPr lang="es-AR" sz="1400" dirty="0" err="1" smtClean="0"/>
              <a:t>equals</a:t>
            </a:r>
            <a:r>
              <a:rPr lang="es-AR" sz="1400" dirty="0" smtClean="0"/>
              <a:t> de la clase </a:t>
            </a:r>
            <a:r>
              <a:rPr lang="es-AR" sz="1400" dirty="0" err="1" smtClean="0"/>
              <a:t>Person</a:t>
            </a:r>
            <a:r>
              <a:rPr lang="es-AR" sz="1400" dirty="0" smtClean="0"/>
              <a:t>, que tiene como atributos: nombre y edad.</a:t>
            </a:r>
          </a:p>
          <a:p>
            <a:pPr algn="just">
              <a:buNone/>
            </a:pPr>
            <a:r>
              <a:rPr lang="es-AR" sz="1400" dirty="0" smtClean="0"/>
              <a:t>	</a:t>
            </a:r>
            <a:r>
              <a:rPr lang="es-AR" sz="1400" dirty="0" err="1" smtClean="0"/>
              <a:t>public</a:t>
            </a:r>
            <a:r>
              <a:rPr lang="es-AR" sz="1400" dirty="0" smtClean="0"/>
              <a:t> </a:t>
            </a:r>
            <a:r>
              <a:rPr lang="es-AR" sz="1400" dirty="0" err="1" smtClean="0"/>
              <a:t>boolean</a:t>
            </a:r>
            <a:r>
              <a:rPr lang="es-AR" sz="1400" dirty="0" smtClean="0"/>
              <a:t> </a:t>
            </a:r>
            <a:r>
              <a:rPr lang="es-AR" sz="1400" dirty="0" err="1" smtClean="0"/>
              <a:t>equals</a:t>
            </a:r>
            <a:r>
              <a:rPr lang="es-AR" sz="1400" dirty="0" smtClean="0"/>
              <a:t>(</a:t>
            </a:r>
            <a:r>
              <a:rPr lang="es-AR" sz="1400" dirty="0" err="1" smtClean="0"/>
              <a:t>Object</a:t>
            </a:r>
            <a:r>
              <a:rPr lang="es-AR" sz="1400" dirty="0" smtClean="0"/>
              <a:t> o){…} </a:t>
            </a:r>
          </a:p>
          <a:p>
            <a:pPr algn="just">
              <a:buNone/>
            </a:pPr>
            <a:endParaRPr lang="es-AR" sz="1400" dirty="0" smtClean="0"/>
          </a:p>
          <a:p>
            <a:pPr algn="ctr">
              <a:buNone/>
            </a:pPr>
            <a:r>
              <a:rPr lang="es-AR" sz="1400" b="1" dirty="0" smtClean="0"/>
              <a:t>Aprobación del examen: con nota mayor o igual a 4 (cuatro). Condiciones de aprobación: 60% correcto. Duración máxima de examen: 1 hora 30 minutos. </a:t>
            </a:r>
            <a:endParaRPr lang="es-AR" sz="1400" b="1" dirty="0"/>
          </a:p>
        </p:txBody>
      </p:sp>
      <p:sp>
        <p:nvSpPr>
          <p:cNvPr id="7" name="Marcador de contenido 2"/>
          <p:cNvSpPr txBox="1">
            <a:spLocks/>
          </p:cNvSpPr>
          <p:nvPr/>
        </p:nvSpPr>
        <p:spPr bwMode="auto">
          <a:xfrm>
            <a:off x="3714000" y="310219"/>
            <a:ext cx="5386388" cy="7207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1427" tIns="45713" rIns="91427" bIns="45713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D7B2"/>
              </a:buClr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D7B2"/>
              </a:buClr>
              <a:buFont typeface="Wingdings" panose="05000000000000000000" pitchFamily="2" charset="2"/>
              <a:buBlip>
                <a:blip r:embed="rId2"/>
              </a:buBlip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D7B2"/>
              </a:buClr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D7B2"/>
              </a:buClr>
              <a:buFont typeface="Wingdings" panose="05000000000000000000" pitchFamily="2" charset="2"/>
              <a:buBlip>
                <a:blip r:embed="rId2"/>
              </a:buBlip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D7B2"/>
              </a:buClr>
              <a:buFont typeface="Wingdings" panose="05000000000000000000" pitchFamily="2" charset="2"/>
              <a:buBlip>
                <a:blip r:embed="rId2"/>
              </a:buBlip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D7B2"/>
              </a:buClr>
              <a:buFont typeface="Wingdings" pitchFamily="2" charset="2"/>
              <a:buBlip>
                <a:blip r:embed="rId2"/>
              </a:buBlip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D7B2"/>
              </a:buClr>
              <a:buFont typeface="Wingdings" pitchFamily="2" charset="2"/>
              <a:buBlip>
                <a:blip r:embed="rId2"/>
              </a:buBlip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D7B2"/>
              </a:buClr>
              <a:buFont typeface="Wingdings" pitchFamily="2" charset="2"/>
              <a:buBlip>
                <a:blip r:embed="rId2"/>
              </a:buBlip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D7B2"/>
              </a:buClr>
              <a:buFont typeface="Wingdings" pitchFamily="2" charset="2"/>
              <a:buBlip>
                <a:blip r:embed="rId2"/>
              </a:buBlip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  <a:defRPr/>
            </a:pPr>
            <a:r>
              <a:rPr lang="es-AR" altLang="es-AR" sz="1200" b="1" kern="0" dirty="0"/>
              <a:t>Universidad Nacional del Oeste</a:t>
            </a:r>
          </a:p>
          <a:p>
            <a:pPr marL="0" indent="0" algn="ctr">
              <a:buFont typeface="Wingdings" panose="05000000000000000000" pitchFamily="2" charset="2"/>
              <a:buNone/>
              <a:defRPr/>
            </a:pPr>
            <a:r>
              <a:rPr lang="es-AR" altLang="es-AR" sz="1200" b="1" kern="0" dirty="0"/>
              <a:t>Programación con Objetos I</a:t>
            </a:r>
          </a:p>
          <a:p>
            <a:pPr marL="0" indent="0" algn="ctr">
              <a:buFont typeface="Wingdings" panose="05000000000000000000" pitchFamily="2" charset="2"/>
              <a:buNone/>
              <a:defRPr/>
            </a:pPr>
            <a:r>
              <a:rPr lang="es-AR" altLang="es-AR" sz="1200" b="1" kern="0" dirty="0"/>
              <a:t>Examen Final </a:t>
            </a:r>
            <a:r>
              <a:rPr lang="es-AR" altLang="es-AR" sz="1200" b="1" kern="0" dirty="0" smtClean="0"/>
              <a:t>Julio 2018 </a:t>
            </a:r>
            <a:endParaRPr lang="es-AR" altLang="es-AR" sz="1200" b="1" kern="0" dirty="0"/>
          </a:p>
        </p:txBody>
      </p:sp>
    </p:spTree>
    <p:extLst>
      <p:ext uri="{BB962C8B-B14F-4D97-AF65-F5344CB8AC3E}">
        <p14:creationId xmlns="" xmlns:p14="http://schemas.microsoft.com/office/powerpoint/2010/main" val="2659273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contenido 2"/>
          <p:cNvSpPr txBox="1">
            <a:spLocks/>
          </p:cNvSpPr>
          <p:nvPr/>
        </p:nvSpPr>
        <p:spPr bwMode="auto">
          <a:xfrm>
            <a:off x="3714000" y="310219"/>
            <a:ext cx="5386388" cy="7207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1427" tIns="45713" rIns="91427" bIns="45713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D7B2"/>
              </a:buClr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D7B2"/>
              </a:buClr>
              <a:buFont typeface="Wingdings" panose="05000000000000000000" pitchFamily="2" charset="2"/>
              <a:buBlip>
                <a:blip r:embed="rId2"/>
              </a:buBlip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D7B2"/>
              </a:buClr>
              <a:buFont typeface="Wingdings" panose="05000000000000000000" pitchFamily="2" charset="2"/>
              <a:buBlip>
                <a:blip r:embed="rId2"/>
              </a:buBlip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D7B2"/>
              </a:buClr>
              <a:buFont typeface="Wingdings" panose="05000000000000000000" pitchFamily="2" charset="2"/>
              <a:buBlip>
                <a:blip r:embed="rId2"/>
              </a:buBlip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D7B2"/>
              </a:buClr>
              <a:buFont typeface="Wingdings" panose="05000000000000000000" pitchFamily="2" charset="2"/>
              <a:buBlip>
                <a:blip r:embed="rId2"/>
              </a:buBlip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D7B2"/>
              </a:buClr>
              <a:buFont typeface="Wingdings" pitchFamily="2" charset="2"/>
              <a:buBlip>
                <a:blip r:embed="rId2"/>
              </a:buBlip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D7B2"/>
              </a:buClr>
              <a:buFont typeface="Wingdings" pitchFamily="2" charset="2"/>
              <a:buBlip>
                <a:blip r:embed="rId2"/>
              </a:buBlip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D7B2"/>
              </a:buClr>
              <a:buFont typeface="Wingdings" pitchFamily="2" charset="2"/>
              <a:buBlip>
                <a:blip r:embed="rId2"/>
              </a:buBlip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D7B2"/>
              </a:buClr>
              <a:buFont typeface="Wingdings" pitchFamily="2" charset="2"/>
              <a:buBlip>
                <a:blip r:embed="rId2"/>
              </a:buBlip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  <a:defRPr/>
            </a:pPr>
            <a:r>
              <a:rPr lang="es-AR" altLang="es-AR" sz="1200" b="1" kern="0" dirty="0"/>
              <a:t>Universidad Nacional del Oeste</a:t>
            </a:r>
          </a:p>
          <a:p>
            <a:pPr marL="0" indent="0" algn="ctr">
              <a:buFont typeface="Wingdings" panose="05000000000000000000" pitchFamily="2" charset="2"/>
              <a:buNone/>
              <a:defRPr/>
            </a:pPr>
            <a:r>
              <a:rPr lang="es-AR" altLang="es-AR" sz="1200" b="1" kern="0" dirty="0"/>
              <a:t>Programación con Objetos I</a:t>
            </a:r>
          </a:p>
          <a:p>
            <a:pPr marL="0" indent="0" algn="ctr">
              <a:buNone/>
              <a:defRPr/>
            </a:pPr>
            <a:r>
              <a:rPr lang="es-AR" altLang="es-AR" sz="1200" b="1" kern="0" dirty="0"/>
              <a:t>Examen Final </a:t>
            </a:r>
            <a:r>
              <a:rPr lang="es-AR" altLang="es-AR" sz="1200" b="1" kern="0" dirty="0" smtClean="0"/>
              <a:t>Julio 2018 </a:t>
            </a:r>
            <a:endParaRPr lang="es-AR" altLang="es-AR" sz="1200" b="1" kern="0" dirty="0"/>
          </a:p>
        </p:txBody>
      </p:sp>
      <p:graphicFrame>
        <p:nvGraphicFramePr>
          <p:cNvPr id="5" name="4 Tabla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630758264"/>
              </p:ext>
            </p:extLst>
          </p:nvPr>
        </p:nvGraphicFramePr>
        <p:xfrm>
          <a:off x="7327233" y="1358879"/>
          <a:ext cx="3626517" cy="3975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865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02786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8740">
                <a:tc>
                  <a:txBody>
                    <a:bodyPr/>
                    <a:lstStyle/>
                    <a:p>
                      <a:pPr algn="ctr"/>
                      <a:r>
                        <a:rPr lang="es-AR" sz="800" i="0" dirty="0"/>
                        <a:t>EJ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800" i="0" dirty="0" smtClean="0"/>
                        <a:t>RESPUESTAS</a:t>
                      </a:r>
                      <a:endParaRPr lang="es-AR" sz="800" i="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8740">
                <a:tc>
                  <a:txBody>
                    <a:bodyPr/>
                    <a:lstStyle/>
                    <a:p>
                      <a:pPr algn="ctr"/>
                      <a:r>
                        <a:rPr lang="es-AR" sz="800" i="0" dirty="0" smtClean="0"/>
                        <a:t>3</a:t>
                      </a:r>
                      <a:endParaRPr lang="es-AR" sz="8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public</a:t>
                      </a:r>
                      <a:r>
                        <a:rPr lang="es-AR" sz="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&lt;T&gt; </a:t>
                      </a:r>
                      <a:r>
                        <a:rPr lang="es-AR" sz="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Integer</a:t>
                      </a:r>
                      <a:r>
                        <a:rPr lang="es-AR" sz="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AR" sz="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count</a:t>
                      </a:r>
                      <a:r>
                        <a:rPr lang="es-AR" sz="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(T[][] </a:t>
                      </a:r>
                      <a:r>
                        <a:rPr lang="es-AR" sz="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values</a:t>
                      </a:r>
                      <a:r>
                        <a:rPr lang="es-AR" sz="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T </a:t>
                      </a:r>
                      <a:r>
                        <a:rPr lang="es-AR" sz="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valueToCount</a:t>
                      </a:r>
                      <a:r>
                        <a:rPr lang="es-AR" sz="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 {</a:t>
                      </a:r>
                    </a:p>
                    <a:p>
                      <a:r>
                        <a:rPr lang="es-A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s-AR" sz="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Integer</a:t>
                      </a:r>
                      <a:r>
                        <a:rPr lang="es-A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AR" sz="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cont</a:t>
                      </a:r>
                      <a:r>
                        <a:rPr lang="es-A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0;</a:t>
                      </a:r>
                    </a:p>
                    <a:p>
                      <a:r>
                        <a:rPr lang="es-A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s-AR" sz="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for</a:t>
                      </a:r>
                      <a:r>
                        <a:rPr lang="es-AR" sz="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(T[] f : </a:t>
                      </a:r>
                      <a:r>
                        <a:rPr lang="es-AR" sz="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values</a:t>
                      </a:r>
                      <a:r>
                        <a:rPr lang="es-AR" sz="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r>
                        <a:rPr lang="es-A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</a:t>
                      </a:r>
                      <a:r>
                        <a:rPr lang="es-AR" sz="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for</a:t>
                      </a:r>
                      <a:r>
                        <a:rPr lang="es-AR" sz="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(T </a:t>
                      </a:r>
                      <a:r>
                        <a:rPr lang="es-AR" sz="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cell</a:t>
                      </a:r>
                      <a:r>
                        <a:rPr lang="es-AR" sz="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: f)</a:t>
                      </a:r>
                    </a:p>
                    <a:p>
                      <a:r>
                        <a:rPr lang="es-A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s-AR" sz="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if (</a:t>
                      </a:r>
                      <a:r>
                        <a:rPr lang="es-AR" sz="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cell.equals</a:t>
                      </a:r>
                      <a:r>
                        <a:rPr lang="es-AR" sz="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s-AR" sz="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valueToCount</a:t>
                      </a:r>
                      <a:r>
                        <a:rPr lang="es-AR" sz="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))</a:t>
                      </a:r>
                    </a:p>
                    <a:p>
                      <a:r>
                        <a:rPr lang="es-A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 </a:t>
                      </a:r>
                      <a:r>
                        <a:rPr lang="es-AR" sz="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cont</a:t>
                      </a:r>
                      <a:r>
                        <a:rPr lang="es-A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++;</a:t>
                      </a:r>
                    </a:p>
                    <a:p>
                      <a:r>
                        <a:rPr lang="es-A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s-AR" sz="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</a:t>
                      </a:r>
                      <a:r>
                        <a:rPr lang="es-AR" sz="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AR" sz="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cont</a:t>
                      </a:r>
                      <a:r>
                        <a:rPr lang="es-AR" sz="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s-A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}</a:t>
                      </a:r>
                      <a:endParaRPr lang="es-AR" sz="800" i="0" dirty="0"/>
                    </a:p>
                  </a:txBody>
                  <a:tcPr/>
                </a:tc>
              </a:tr>
              <a:tr h="378740">
                <a:tc>
                  <a:txBody>
                    <a:bodyPr/>
                    <a:lstStyle/>
                    <a:p>
                      <a:pPr algn="ctr"/>
                      <a:r>
                        <a:rPr lang="es-AR" sz="800" i="0" dirty="0" smtClean="0"/>
                        <a:t>4</a:t>
                      </a:r>
                      <a:endParaRPr lang="es-AR" sz="8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public</a:t>
                      </a:r>
                      <a:r>
                        <a:rPr lang="es-AR" sz="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AR" sz="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boolean</a:t>
                      </a:r>
                      <a:r>
                        <a:rPr lang="es-AR" sz="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AR" sz="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equals</a:t>
                      </a:r>
                      <a:r>
                        <a:rPr lang="es-AR" sz="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s-AR" sz="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Object</a:t>
                      </a:r>
                      <a:r>
                        <a:rPr lang="es-AR" sz="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AR" sz="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obj</a:t>
                      </a:r>
                      <a:r>
                        <a:rPr lang="es-AR" sz="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 {</a:t>
                      </a:r>
                    </a:p>
                    <a:p>
                      <a:r>
                        <a:rPr lang="es-A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s-AR" sz="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if (</a:t>
                      </a:r>
                      <a:r>
                        <a:rPr lang="es-AR" sz="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this</a:t>
                      </a:r>
                      <a:r>
                        <a:rPr lang="es-AR" sz="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== </a:t>
                      </a:r>
                      <a:r>
                        <a:rPr lang="es-AR" sz="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obj</a:t>
                      </a:r>
                      <a:r>
                        <a:rPr lang="es-AR" sz="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r>
                        <a:rPr lang="es-A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</a:t>
                      </a:r>
                      <a:r>
                        <a:rPr lang="es-AR" sz="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</a:t>
                      </a:r>
                      <a:r>
                        <a:rPr lang="es-AR" sz="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true;</a:t>
                      </a:r>
                    </a:p>
                    <a:p>
                      <a:r>
                        <a:rPr lang="es-A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s-AR" sz="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if (</a:t>
                      </a:r>
                      <a:r>
                        <a:rPr lang="es-AR" sz="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obj</a:t>
                      </a:r>
                      <a:r>
                        <a:rPr lang="es-AR" sz="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== </a:t>
                      </a:r>
                      <a:r>
                        <a:rPr lang="es-AR" sz="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null</a:t>
                      </a:r>
                      <a:r>
                        <a:rPr lang="es-AR" sz="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r>
                        <a:rPr lang="es-A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</a:t>
                      </a:r>
                      <a:r>
                        <a:rPr lang="es-AR" sz="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</a:t>
                      </a:r>
                      <a:r>
                        <a:rPr lang="es-AR" sz="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false;</a:t>
                      </a:r>
                    </a:p>
                    <a:p>
                      <a:r>
                        <a:rPr lang="es-A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s-AR" sz="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if (</a:t>
                      </a:r>
                      <a:r>
                        <a:rPr lang="es-AR" sz="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getClass</a:t>
                      </a:r>
                      <a:r>
                        <a:rPr lang="es-AR" sz="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 != </a:t>
                      </a:r>
                      <a:r>
                        <a:rPr lang="es-AR" sz="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obj.getClass</a:t>
                      </a:r>
                      <a:r>
                        <a:rPr lang="es-AR" sz="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())</a:t>
                      </a:r>
                    </a:p>
                    <a:p>
                      <a:r>
                        <a:rPr lang="es-A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</a:t>
                      </a:r>
                      <a:r>
                        <a:rPr lang="es-AR" sz="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</a:t>
                      </a:r>
                      <a:r>
                        <a:rPr lang="es-AR" sz="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false;</a:t>
                      </a:r>
                    </a:p>
                    <a:p>
                      <a:r>
                        <a:rPr lang="es-A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s-AR" sz="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Person</a:t>
                      </a:r>
                      <a:r>
                        <a:rPr lang="es-A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AR" sz="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r>
                        <a:rPr lang="es-A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(</a:t>
                      </a:r>
                      <a:r>
                        <a:rPr lang="es-AR" sz="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Person</a:t>
                      </a:r>
                      <a:r>
                        <a:rPr lang="es-A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lang="es-AR" sz="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obj</a:t>
                      </a:r>
                      <a:r>
                        <a:rPr lang="es-A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s-A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s-AR" sz="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if (</a:t>
                      </a:r>
                      <a:r>
                        <a:rPr lang="es-AR" sz="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age</a:t>
                      </a:r>
                      <a:r>
                        <a:rPr lang="es-AR" sz="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== </a:t>
                      </a:r>
                      <a:r>
                        <a:rPr lang="es-AR" sz="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null</a:t>
                      </a:r>
                      <a:r>
                        <a:rPr lang="es-AR" sz="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 {</a:t>
                      </a:r>
                    </a:p>
                    <a:p>
                      <a:r>
                        <a:rPr lang="es-A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</a:t>
                      </a:r>
                      <a:r>
                        <a:rPr lang="es-AR" sz="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if (other.age != </a:t>
                      </a:r>
                      <a:r>
                        <a:rPr lang="es-AR" sz="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null</a:t>
                      </a:r>
                      <a:r>
                        <a:rPr lang="es-AR" sz="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r>
                        <a:rPr lang="es-A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s-AR" sz="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</a:t>
                      </a:r>
                      <a:r>
                        <a:rPr lang="es-AR" sz="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false;</a:t>
                      </a:r>
                    </a:p>
                    <a:p>
                      <a:r>
                        <a:rPr lang="es-A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} </a:t>
                      </a:r>
                      <a:r>
                        <a:rPr lang="es-AR" sz="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else if (!</a:t>
                      </a:r>
                      <a:r>
                        <a:rPr lang="es-AR" sz="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age.equals</a:t>
                      </a:r>
                      <a:r>
                        <a:rPr lang="es-AR" sz="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(other.age))</a:t>
                      </a:r>
                    </a:p>
                    <a:p>
                      <a:r>
                        <a:rPr lang="es-A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</a:t>
                      </a:r>
                      <a:r>
                        <a:rPr lang="es-AR" sz="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</a:t>
                      </a:r>
                      <a:r>
                        <a:rPr lang="es-AR" sz="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false;</a:t>
                      </a:r>
                    </a:p>
                    <a:p>
                      <a:r>
                        <a:rPr lang="es-A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s-AR" sz="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if (nombre == </a:t>
                      </a:r>
                      <a:r>
                        <a:rPr lang="es-AR" sz="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null</a:t>
                      </a:r>
                      <a:r>
                        <a:rPr lang="es-AR" sz="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 {</a:t>
                      </a:r>
                    </a:p>
                    <a:p>
                      <a:r>
                        <a:rPr lang="es-A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</a:t>
                      </a:r>
                      <a:r>
                        <a:rPr lang="es-AR" sz="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if (</a:t>
                      </a:r>
                      <a:r>
                        <a:rPr lang="es-AR" sz="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other.nombre</a:t>
                      </a:r>
                      <a:r>
                        <a:rPr lang="es-AR" sz="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!= </a:t>
                      </a:r>
                      <a:r>
                        <a:rPr lang="es-AR" sz="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null</a:t>
                      </a:r>
                      <a:r>
                        <a:rPr lang="es-AR" sz="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r>
                        <a:rPr lang="es-A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s-AR" sz="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</a:t>
                      </a:r>
                      <a:r>
                        <a:rPr lang="es-AR" sz="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false;</a:t>
                      </a:r>
                    </a:p>
                    <a:p>
                      <a:r>
                        <a:rPr lang="es-A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} </a:t>
                      </a:r>
                      <a:r>
                        <a:rPr lang="es-AR" sz="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else if (!</a:t>
                      </a:r>
                      <a:r>
                        <a:rPr lang="es-AR" sz="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nombre.equals</a:t>
                      </a:r>
                      <a:r>
                        <a:rPr lang="es-AR" sz="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s-AR" sz="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other.nombre</a:t>
                      </a:r>
                      <a:r>
                        <a:rPr lang="es-AR" sz="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))</a:t>
                      </a:r>
                    </a:p>
                    <a:p>
                      <a:r>
                        <a:rPr lang="es-A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</a:t>
                      </a:r>
                      <a:r>
                        <a:rPr lang="es-AR" sz="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</a:t>
                      </a:r>
                      <a:r>
                        <a:rPr lang="es-AR" sz="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false;</a:t>
                      </a:r>
                    </a:p>
                    <a:p>
                      <a:r>
                        <a:rPr lang="es-A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s-AR" sz="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</a:t>
                      </a:r>
                      <a:r>
                        <a:rPr lang="es-AR" sz="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true;</a:t>
                      </a:r>
                    </a:p>
                    <a:p>
                      <a:r>
                        <a:rPr lang="es-A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}</a:t>
                      </a:r>
                      <a:endParaRPr lang="es-AR" sz="800" i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630758264"/>
              </p:ext>
            </p:extLst>
          </p:nvPr>
        </p:nvGraphicFramePr>
        <p:xfrm>
          <a:off x="1421733" y="1358879"/>
          <a:ext cx="5702967" cy="3243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865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10431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8740">
                <a:tc>
                  <a:txBody>
                    <a:bodyPr/>
                    <a:lstStyle/>
                    <a:p>
                      <a:pPr algn="ctr"/>
                      <a:r>
                        <a:rPr lang="es-AR" sz="800" i="0" dirty="0"/>
                        <a:t>EJ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800" i="0" dirty="0" smtClean="0"/>
                        <a:t>RESPUESTAS</a:t>
                      </a:r>
                      <a:endParaRPr lang="es-AR" sz="800" i="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8740">
                <a:tc>
                  <a:txBody>
                    <a:bodyPr/>
                    <a:lstStyle/>
                    <a:p>
                      <a:pPr algn="ctr"/>
                      <a:r>
                        <a:rPr lang="es-AR" sz="800" i="0" dirty="0" smtClean="0"/>
                        <a:t>1</a:t>
                      </a:r>
                      <a:endParaRPr lang="es-AR" sz="8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public</a:t>
                      </a:r>
                      <a:r>
                        <a:rPr lang="es-AR" sz="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AR" sz="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Double</a:t>
                      </a:r>
                      <a:r>
                        <a:rPr lang="es-AR" sz="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AR" sz="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getChildrenAverage</a:t>
                      </a:r>
                      <a:r>
                        <a:rPr lang="es-AR" sz="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s-AR" sz="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Collection</a:t>
                      </a:r>
                      <a:r>
                        <a:rPr lang="es-AR" sz="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s-AR" sz="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Person</a:t>
                      </a:r>
                      <a:r>
                        <a:rPr lang="es-AR" sz="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&gt; </a:t>
                      </a:r>
                      <a:r>
                        <a:rPr lang="es-AR" sz="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persons</a:t>
                      </a:r>
                      <a:r>
                        <a:rPr lang="es-AR" sz="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s-AR" sz="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Integer</a:t>
                      </a:r>
                      <a:r>
                        <a:rPr lang="es-AR" sz="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AR" sz="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fromAge</a:t>
                      </a:r>
                      <a:r>
                        <a:rPr lang="es-AR" sz="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s-AR" sz="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Integer</a:t>
                      </a:r>
                      <a:r>
                        <a:rPr lang="es-AR" sz="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AR" sz="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toAge</a:t>
                      </a:r>
                      <a:r>
                        <a:rPr lang="es-AR" sz="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 {</a:t>
                      </a:r>
                    </a:p>
                    <a:p>
                      <a:r>
                        <a:rPr lang="es-A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s-AR" sz="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Integer</a:t>
                      </a:r>
                      <a:r>
                        <a:rPr lang="es-A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AR" sz="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personCountRange</a:t>
                      </a:r>
                      <a:r>
                        <a:rPr lang="es-A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0;</a:t>
                      </a:r>
                    </a:p>
                    <a:p>
                      <a:r>
                        <a:rPr lang="es-A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s-AR" sz="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Integer</a:t>
                      </a:r>
                      <a:r>
                        <a:rPr lang="es-A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AR" sz="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chidrenCountRange</a:t>
                      </a:r>
                      <a:r>
                        <a:rPr lang="es-A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0;</a:t>
                      </a:r>
                    </a:p>
                    <a:p>
                      <a:r>
                        <a:rPr lang="es-A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s-AR" sz="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for</a:t>
                      </a:r>
                      <a:r>
                        <a:rPr lang="es-AR" sz="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es-AR" sz="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Person</a:t>
                      </a:r>
                      <a:r>
                        <a:rPr lang="es-AR" sz="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AR" sz="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person</a:t>
                      </a:r>
                      <a:r>
                        <a:rPr lang="es-AR" sz="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: </a:t>
                      </a:r>
                      <a:r>
                        <a:rPr lang="es-AR" sz="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persons</a:t>
                      </a:r>
                      <a:r>
                        <a:rPr lang="es-AR" sz="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r>
                        <a:rPr lang="es-A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</a:t>
                      </a:r>
                      <a:r>
                        <a:rPr lang="es-AR" sz="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if (</a:t>
                      </a:r>
                      <a:r>
                        <a:rPr lang="es-AR" sz="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person.getAge</a:t>
                      </a:r>
                      <a:r>
                        <a:rPr lang="es-AR" sz="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 &gt;= </a:t>
                      </a:r>
                      <a:r>
                        <a:rPr lang="es-AR" sz="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fromAge</a:t>
                      </a:r>
                      <a:r>
                        <a:rPr lang="es-AR" sz="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&amp;&amp; </a:t>
                      </a:r>
                      <a:r>
                        <a:rPr lang="es-AR" sz="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person.getAge</a:t>
                      </a:r>
                      <a:r>
                        <a:rPr lang="es-AR" sz="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 &lt;= </a:t>
                      </a:r>
                      <a:r>
                        <a:rPr lang="es-AR" sz="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toAge</a:t>
                      </a:r>
                      <a:r>
                        <a:rPr lang="es-AR" sz="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 {</a:t>
                      </a:r>
                    </a:p>
                    <a:p>
                      <a:r>
                        <a:rPr lang="es-A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s-AR" sz="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personCountRange</a:t>
                      </a:r>
                      <a:r>
                        <a:rPr lang="es-A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++;</a:t>
                      </a:r>
                    </a:p>
                    <a:p>
                      <a:r>
                        <a:rPr lang="es-A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s-AR" sz="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chidrenCountRange</a:t>
                      </a:r>
                      <a:r>
                        <a:rPr lang="es-A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+= </a:t>
                      </a:r>
                      <a:r>
                        <a:rPr lang="es-AR" sz="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person.getChildrens</a:t>
                      </a:r>
                      <a:r>
                        <a:rPr lang="es-A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().</a:t>
                      </a:r>
                      <a:r>
                        <a:rPr lang="es-AR" sz="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size</a:t>
                      </a:r>
                      <a:r>
                        <a:rPr lang="es-A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r>
                        <a:rPr lang="es-A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}</a:t>
                      </a:r>
                    </a:p>
                    <a:p>
                      <a:r>
                        <a:rPr 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sz="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 (double) </a:t>
                      </a:r>
                      <a:r>
                        <a:rPr lang="en-US" sz="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chidrenCountRange</a:t>
                      </a:r>
                      <a:r>
                        <a:rPr lang="en-US" sz="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/ (double) </a:t>
                      </a:r>
                      <a:r>
                        <a:rPr lang="en-US" sz="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personCountRange</a:t>
                      </a:r>
                      <a:r>
                        <a:rPr lang="en-US" sz="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s-A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}</a:t>
                      </a:r>
                      <a:endParaRPr lang="es-AR" sz="800" i="0" dirty="0"/>
                    </a:p>
                  </a:txBody>
                  <a:tcPr/>
                </a:tc>
              </a:tr>
              <a:tr h="378740">
                <a:tc>
                  <a:txBody>
                    <a:bodyPr/>
                    <a:lstStyle/>
                    <a:p>
                      <a:pPr algn="ctr"/>
                      <a:r>
                        <a:rPr lang="es-AR" sz="800" i="0" dirty="0" smtClean="0"/>
                        <a:t>2</a:t>
                      </a:r>
                      <a:endParaRPr lang="es-AR" sz="8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public Collection&lt;Person&gt; read(File source) throws </a:t>
                      </a:r>
                      <a:r>
                        <a:rPr lang="en-US" sz="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IOException</a:t>
                      </a:r>
                      <a:r>
                        <a:rPr lang="en-US" sz="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{</a:t>
                      </a:r>
                    </a:p>
                    <a:p>
                      <a:r>
                        <a:rPr 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sz="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BufferedReader</a:t>
                      </a:r>
                      <a:r>
                        <a:rPr 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br</a:t>
                      </a:r>
                      <a:r>
                        <a:rPr lang="en-US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sz="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new </a:t>
                      </a:r>
                      <a:r>
                        <a:rPr lang="en-US" sz="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BufferedReader</a:t>
                      </a:r>
                      <a:r>
                        <a:rPr lang="en-US" sz="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(new </a:t>
                      </a:r>
                      <a:r>
                        <a:rPr lang="en-US" sz="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FileReader</a:t>
                      </a:r>
                      <a:r>
                        <a:rPr lang="en-US" sz="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(source));</a:t>
                      </a:r>
                    </a:p>
                    <a:p>
                      <a:r>
                        <a:rPr lang="es-A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s-AR" sz="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r>
                        <a:rPr lang="es-A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line = </a:t>
                      </a:r>
                      <a:r>
                        <a:rPr lang="es-AR" sz="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null</a:t>
                      </a:r>
                      <a:r>
                        <a:rPr lang="es-AR" sz="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s-A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s-AR" sz="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Collection</a:t>
                      </a:r>
                      <a:r>
                        <a:rPr lang="es-A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s-AR" sz="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Person</a:t>
                      </a:r>
                      <a:r>
                        <a:rPr lang="es-A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&gt; </a:t>
                      </a:r>
                      <a:r>
                        <a:rPr lang="es-AR" sz="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persons</a:t>
                      </a:r>
                      <a:r>
                        <a:rPr lang="es-A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s-AR" sz="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new </a:t>
                      </a:r>
                      <a:r>
                        <a:rPr lang="es-AR" sz="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LinkedList</a:t>
                      </a:r>
                      <a:r>
                        <a:rPr lang="es-AR" sz="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&lt;&gt;();</a:t>
                      </a:r>
                    </a:p>
                    <a:p>
                      <a:r>
                        <a:rPr lang="es-A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s-AR" sz="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while ((line = </a:t>
                      </a:r>
                      <a:r>
                        <a:rPr lang="es-AR" sz="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br.readLine</a:t>
                      </a:r>
                      <a:r>
                        <a:rPr lang="es-AR" sz="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()) != </a:t>
                      </a:r>
                      <a:r>
                        <a:rPr lang="es-AR" sz="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null</a:t>
                      </a:r>
                      <a:r>
                        <a:rPr lang="es-AR" sz="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 {</a:t>
                      </a:r>
                    </a:p>
                    <a:p>
                      <a:r>
                        <a:rPr lang="es-A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</a:t>
                      </a:r>
                      <a:r>
                        <a:rPr lang="es-AR" sz="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r>
                        <a:rPr lang="es-A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[] </a:t>
                      </a:r>
                      <a:r>
                        <a:rPr lang="es-AR" sz="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split</a:t>
                      </a:r>
                      <a:r>
                        <a:rPr lang="es-A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s-AR" sz="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line.split</a:t>
                      </a:r>
                      <a:r>
                        <a:rPr lang="es-A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(",");</a:t>
                      </a:r>
                    </a:p>
                    <a:p>
                      <a:r>
                        <a:rPr lang="es-A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</a:t>
                      </a:r>
                      <a:r>
                        <a:rPr lang="es-AR" sz="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Person</a:t>
                      </a:r>
                      <a:r>
                        <a:rPr lang="es-A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AR" sz="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person</a:t>
                      </a:r>
                      <a:r>
                        <a:rPr lang="es-A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s-AR" sz="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new </a:t>
                      </a:r>
                      <a:r>
                        <a:rPr lang="es-AR" sz="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Person</a:t>
                      </a:r>
                      <a:r>
                        <a:rPr lang="es-AR" sz="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s-AR" sz="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split</a:t>
                      </a:r>
                      <a:r>
                        <a:rPr lang="es-AR" sz="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[0], </a:t>
                      </a:r>
                      <a:r>
                        <a:rPr lang="es-AR" sz="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Integer.</a:t>
                      </a:r>
                      <a:r>
                        <a:rPr lang="es-AR" sz="800" b="1" i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parseInt</a:t>
                      </a:r>
                      <a:r>
                        <a:rPr lang="es-AR" sz="800" b="1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s-AR" sz="800" b="1" i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split</a:t>
                      </a:r>
                      <a:r>
                        <a:rPr lang="es-AR" sz="800" b="1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[1]));</a:t>
                      </a:r>
                    </a:p>
                    <a:p>
                      <a:r>
                        <a:rPr lang="es-A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persons.add(</a:t>
                      </a:r>
                      <a:r>
                        <a:rPr lang="es-AR" sz="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person</a:t>
                      </a:r>
                      <a:r>
                        <a:rPr lang="es-A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r>
                        <a:rPr lang="es-A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r>
                        <a:rPr lang="es-A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s-AR" sz="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br.close</a:t>
                      </a:r>
                      <a:r>
                        <a:rPr lang="es-A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r>
                        <a:rPr lang="es-A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s-AR" sz="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</a:t>
                      </a:r>
                      <a:r>
                        <a:rPr lang="es-AR" sz="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AR" sz="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persons</a:t>
                      </a:r>
                      <a:r>
                        <a:rPr lang="es-AR" sz="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s-AR" sz="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}</a:t>
                      </a:r>
                      <a:endParaRPr lang="es-AR" sz="800" i="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659273106"/>
      </p:ext>
    </p:extLst>
  </p:cSld>
  <p:clrMapOvr>
    <a:masterClrMapping/>
  </p:clrMapOvr>
</p:sld>
</file>

<file path=ppt/theme/theme1.xml><?xml version="1.0" encoding="utf-8"?>
<a:theme xmlns:a="http://schemas.openxmlformats.org/drawingml/2006/main" name="Espiral">
  <a:themeElements>
    <a:clrScheme name="Espiral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Espiral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4254</TotalTime>
  <Words>376</Words>
  <Application>Microsoft Office PowerPoint</Application>
  <PresentationFormat>Personalizado</PresentationFormat>
  <Paragraphs>72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3" baseType="lpstr">
      <vt:lpstr>Espiral</vt:lpstr>
      <vt:lpstr>Diapositiva 1</vt:lpstr>
      <vt:lpstr>Diapositiva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Accesibilidad Web</dc:title>
  <dc:creator>Pablo Pandolfo</dc:creator>
  <cp:lastModifiedBy>ppando</cp:lastModifiedBy>
  <cp:revision>618</cp:revision>
  <dcterms:created xsi:type="dcterms:W3CDTF">2016-08-21T14:39:29Z</dcterms:created>
  <dcterms:modified xsi:type="dcterms:W3CDTF">2018-07-12T14:05:56Z</dcterms:modified>
</cp:coreProperties>
</file>